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71"/>
  </p:notesMasterIdLst>
  <p:handoutMasterIdLst>
    <p:handoutMasterId r:id="rId72"/>
  </p:handoutMasterIdLst>
  <p:sldIdLst>
    <p:sldId id="3013" r:id="rId2"/>
    <p:sldId id="2529" r:id="rId3"/>
    <p:sldId id="2972" r:id="rId4"/>
    <p:sldId id="2630" r:id="rId5"/>
    <p:sldId id="3051" r:id="rId6"/>
    <p:sldId id="3052" r:id="rId7"/>
    <p:sldId id="2498" r:id="rId8"/>
    <p:sldId id="3040" r:id="rId9"/>
    <p:sldId id="3041" r:id="rId10"/>
    <p:sldId id="3042" r:id="rId11"/>
    <p:sldId id="3077" r:id="rId12"/>
    <p:sldId id="2158" r:id="rId13"/>
    <p:sldId id="447" r:id="rId14"/>
    <p:sldId id="3116" r:id="rId15"/>
    <p:sldId id="2970" r:id="rId16"/>
    <p:sldId id="3094" r:id="rId17"/>
    <p:sldId id="3098" r:id="rId18"/>
    <p:sldId id="3054" r:id="rId19"/>
    <p:sldId id="3103" r:id="rId20"/>
    <p:sldId id="3109" r:id="rId21"/>
    <p:sldId id="3110" r:id="rId22"/>
    <p:sldId id="3055" r:id="rId23"/>
    <p:sldId id="3058" r:id="rId24"/>
    <p:sldId id="3059" r:id="rId25"/>
    <p:sldId id="3060" r:id="rId26"/>
    <p:sldId id="3061" r:id="rId27"/>
    <p:sldId id="3062" r:id="rId28"/>
    <p:sldId id="3087" r:id="rId29"/>
    <p:sldId id="3099" r:id="rId30"/>
    <p:sldId id="3088" r:id="rId31"/>
    <p:sldId id="3089" r:id="rId32"/>
    <p:sldId id="3100" r:id="rId33"/>
    <p:sldId id="3095" r:id="rId34"/>
    <p:sldId id="3047" r:id="rId35"/>
    <p:sldId id="3049" r:id="rId36"/>
    <p:sldId id="2599" r:id="rId37"/>
    <p:sldId id="3111" r:id="rId38"/>
    <p:sldId id="2611" r:id="rId39"/>
    <p:sldId id="3045" r:id="rId40"/>
    <p:sldId id="3117" r:id="rId41"/>
    <p:sldId id="3096" r:id="rId42"/>
    <p:sldId id="3121" r:id="rId43"/>
    <p:sldId id="3067" r:id="rId44"/>
    <p:sldId id="2824" r:id="rId45"/>
    <p:sldId id="2863" r:id="rId46"/>
    <p:sldId id="3068" r:id="rId47"/>
    <p:sldId id="3081" r:id="rId48"/>
    <p:sldId id="3069" r:id="rId49"/>
    <p:sldId id="3091" r:id="rId50"/>
    <p:sldId id="3078" r:id="rId51"/>
    <p:sldId id="3070" r:id="rId52"/>
    <p:sldId id="3108" r:id="rId53"/>
    <p:sldId id="3113" r:id="rId54"/>
    <p:sldId id="3083" r:id="rId55"/>
    <p:sldId id="3118" r:id="rId56"/>
    <p:sldId id="3112" r:id="rId57"/>
    <p:sldId id="3092" r:id="rId58"/>
    <p:sldId id="3093" r:id="rId59"/>
    <p:sldId id="3114" r:id="rId60"/>
    <p:sldId id="2840" r:id="rId61"/>
    <p:sldId id="3033" r:id="rId62"/>
    <p:sldId id="2559" r:id="rId63"/>
    <p:sldId id="3085" r:id="rId64"/>
    <p:sldId id="3119" r:id="rId65"/>
    <p:sldId id="3115" r:id="rId66"/>
    <p:sldId id="3122" r:id="rId67"/>
    <p:sldId id="3105" r:id="rId68"/>
    <p:sldId id="3090" r:id="rId69"/>
    <p:sldId id="3080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9"/>
    <p:restoredTop sz="96240"/>
  </p:normalViewPr>
  <p:slideViewPr>
    <p:cSldViewPr snapToGrid="0" snapToObjects="1">
      <p:cViewPr varScale="1">
        <p:scale>
          <a:sx n="120" d="100"/>
          <a:sy n="120" d="100"/>
        </p:scale>
        <p:origin x="664" y="18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6/4/24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6/4/24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3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2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12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9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543709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>
                <a:solidFill>
                  <a:schemeClr val="bg1"/>
                </a:solidFill>
              </a:rPr>
              <a:t>Version 2.18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3832851" y="1427672"/>
            <a:ext cx="36004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Arm Assembly – Part 4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04683" y="4570211"/>
            <a:ext cx="10925419" cy="18957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stack segment memory to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b="1" u="sng" dirty="0">
                <a:cs typeface="Courier New" panose="02070309020205020404" pitchFamily="49" charset="0"/>
              </a:rPr>
              <a:t>adds: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 (# of registers restored) * (4 bytes) to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deallocate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+ (# registers restored * 4)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Remember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u="sng" dirty="0">
                <a:solidFill>
                  <a:srgbClr val="FF0000"/>
                </a:solidFill>
                <a:cs typeface="Courier New" panose="02070309020205020404" pitchFamily="49" charset="0"/>
              </a:rPr>
              <a:t>must be the same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in both the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2000" dirty="0">
                <a:cs typeface="Courier New" panose="02070309020205020404" pitchFamily="49" charset="0"/>
              </a:rPr>
              <a:t>and the corresponding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9133"/>
            <a:ext cx="10515600" cy="494036"/>
          </a:xfrm>
        </p:spPr>
        <p:txBody>
          <a:bodyPr/>
          <a:lstStyle/>
          <a:p>
            <a:r>
              <a:rPr lang="en-US" dirty="0">
                <a:latin typeface="+mn-lt"/>
                <a:cs typeface="Consolas" panose="020B0609020204030204" pitchFamily="49" charset="0"/>
              </a:rPr>
              <a:t>pop: Multiple Register Restore from the stack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F5C0D4-162D-7E47-B9CB-06D5375BD5EB}"/>
              </a:ext>
            </a:extLst>
          </p:cNvPr>
          <p:cNvSpPr txBox="1"/>
          <p:nvPr/>
        </p:nvSpPr>
        <p:spPr>
          <a:xfrm>
            <a:off x="7472756" y="74179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F0EF98-8856-3044-9745-DE6003A5E7AB}"/>
              </a:ext>
            </a:extLst>
          </p:cNvPr>
          <p:cNvGrpSpPr/>
          <p:nvPr/>
        </p:nvGrpSpPr>
        <p:grpSpPr>
          <a:xfrm>
            <a:off x="5465254" y="1021335"/>
            <a:ext cx="4885213" cy="3363415"/>
            <a:chOff x="6458987" y="317753"/>
            <a:chExt cx="4885213" cy="33634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1A1CA1-9ADB-0E4E-BE46-DE490CA4DE2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800967" y="1955944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9EA88CEC-22BD-0B4C-A65C-4CD1B7F66947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800965" y="290175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41C7A412-A29E-8449-99EE-BDE102C89B55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800965" y="259887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5FA065-DF99-6E46-AF7B-87BB9C138F51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411BA8-CF7C-8649-89D3-C78FC69B8ADB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CB8913-DB47-E549-AE46-AAF91096BE92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EC5883-51BB-5541-9599-2160E05C3C70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EDAF78-E75E-8748-A474-76111A212BAA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5B4905-98C3-6B46-AC1B-667531DAAFD0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42CAEA-317D-C747-9EF1-13DE4EC3404A}"/>
                </a:ext>
              </a:extLst>
            </p:cNvPr>
            <p:cNvSpPr/>
            <p:nvPr/>
          </p:nvSpPr>
          <p:spPr>
            <a:xfrm>
              <a:off x="8925084" y="286001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3CACA5-1FE9-474A-825E-F8D0F591DFE8}"/>
                </a:ext>
              </a:extLst>
            </p:cNvPr>
            <p:cNvSpPr/>
            <p:nvPr/>
          </p:nvSpPr>
          <p:spPr>
            <a:xfrm>
              <a:off x="8925083" y="25539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3F10DFB7-1A5C-4F44-8D22-87B675B906C7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800968" y="1289779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8CD923DA-9575-DF4A-979D-E0D18D1757B0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800968" y="1629758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FC5524AD-1266-B64B-BF74-9A3499384EA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800966" y="227413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949DDD-1264-3F47-9BDE-7CF5E2702A1D}"/>
                </a:ext>
              </a:extLst>
            </p:cNvPr>
            <p:cNvSpPr txBox="1"/>
            <p:nvPr/>
          </p:nvSpPr>
          <p:spPr>
            <a:xfrm>
              <a:off x="8466489" y="3342614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8E2F33-9D1B-244F-B4FB-C1C88266C04B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66E91B6-D6BA-6640-8877-7F0D268F0E70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62CA96-54EF-324C-8ECC-E94DD4223884}"/>
              </a:ext>
            </a:extLst>
          </p:cNvPr>
          <p:cNvGrpSpPr/>
          <p:nvPr/>
        </p:nvGrpSpPr>
        <p:grpSpPr>
          <a:xfrm>
            <a:off x="7074632" y="1597298"/>
            <a:ext cx="724397" cy="2177636"/>
            <a:chOff x="8068365" y="893716"/>
            <a:chExt cx="724397" cy="2177636"/>
          </a:xfrm>
        </p:grpSpPr>
        <p:sp>
          <p:nvSpPr>
            <p:cNvPr id="56" name="Right Arrow 55">
              <a:extLst>
                <a:ext uri="{FF2B5EF4-FFF2-40B4-BE49-F238E27FC236}">
                  <a16:creationId xmlns:a16="http://schemas.microsoft.com/office/drawing/2014/main" id="{EF77FDE8-D173-AA44-B88C-FE00526B974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Right Arrow 56">
              <a:extLst>
                <a:ext uri="{FF2B5EF4-FFF2-40B4-BE49-F238E27FC236}">
                  <a16:creationId xmlns:a16="http://schemas.microsoft.com/office/drawing/2014/main" id="{07B17BC3-F6B1-084C-9A2A-F7A68C6439BE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F8901765-4584-9C4B-8697-FEC5D84B45B1}"/>
                </a:ext>
              </a:extLst>
            </p:cNvPr>
            <p:cNvSpPr/>
            <p:nvPr/>
          </p:nvSpPr>
          <p:spPr>
            <a:xfrm rot="10800000">
              <a:off x="8068367" y="2014948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DE89BAF-AA35-5C4E-AE93-E18BF48F0D91}"/>
                </a:ext>
              </a:extLst>
            </p:cNvPr>
            <p:cNvSpPr/>
            <p:nvPr/>
          </p:nvSpPr>
          <p:spPr>
            <a:xfrm rot="10800000">
              <a:off x="8068366" y="232839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77D9C704-3290-114E-86E7-168E61BC72C7}"/>
                </a:ext>
              </a:extLst>
            </p:cNvPr>
            <p:cNvSpPr/>
            <p:nvPr/>
          </p:nvSpPr>
          <p:spPr>
            <a:xfrm rot="10800000">
              <a:off x="8068366" y="2667705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0B5AF404-7166-6841-B2A1-DC43DC869EE9}"/>
                </a:ext>
              </a:extLst>
            </p:cNvPr>
            <p:cNvSpPr/>
            <p:nvPr/>
          </p:nvSpPr>
          <p:spPr>
            <a:xfrm rot="10800000">
              <a:off x="8068365" y="296076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438FDC-E57D-A44D-8896-6684846BC3A7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48F4362-372C-BE40-810B-F30B05DBED47}"/>
              </a:ext>
            </a:extLst>
          </p:cNvPr>
          <p:cNvGrpSpPr/>
          <p:nvPr/>
        </p:nvGrpSpPr>
        <p:grpSpPr>
          <a:xfrm rot="5400000">
            <a:off x="4039554" y="2099720"/>
            <a:ext cx="1895716" cy="1619449"/>
            <a:chOff x="5077175" y="1816804"/>
            <a:chExt cx="1895716" cy="1619449"/>
          </a:xfrm>
        </p:grpSpPr>
        <p:sp>
          <p:nvSpPr>
            <p:cNvPr id="107" name="Right Brace 106">
              <a:extLst>
                <a:ext uri="{FF2B5EF4-FFF2-40B4-BE49-F238E27FC236}">
                  <a16:creationId xmlns:a16="http://schemas.microsoft.com/office/drawing/2014/main" id="{9A440FDC-AF42-6E44-B111-D3AB1195F3DF}"/>
                </a:ext>
              </a:extLst>
            </p:cNvPr>
            <p:cNvSpPr/>
            <p:nvPr/>
          </p:nvSpPr>
          <p:spPr>
            <a:xfrm rot="5400000">
              <a:off x="5893774" y="1000205"/>
              <a:ext cx="262518" cy="189571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556BE1-D1C4-3A44-9BCC-0BC9CB3414B5}"/>
                </a:ext>
              </a:extLst>
            </p:cNvPr>
            <p:cNvSpPr txBox="1"/>
            <p:nvPr/>
          </p:nvSpPr>
          <p:spPr>
            <a:xfrm rot="16200000">
              <a:off x="5323250" y="2322930"/>
              <a:ext cx="130331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Restored register contents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CA7550-6044-1495-96AD-B1CB58FB5770}"/>
              </a:ext>
            </a:extLst>
          </p:cNvPr>
          <p:cNvGrpSpPr/>
          <p:nvPr/>
        </p:nvGrpSpPr>
        <p:grpSpPr>
          <a:xfrm>
            <a:off x="704683" y="1809520"/>
            <a:ext cx="2918793" cy="1539446"/>
            <a:chOff x="704683" y="2107234"/>
            <a:chExt cx="2918793" cy="1539446"/>
          </a:xfrm>
        </p:grpSpPr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89B2FEAC-2A62-5340-AD84-FFE629027D16}"/>
                </a:ext>
              </a:extLst>
            </p:cNvPr>
            <p:cNvSpPr/>
            <p:nvPr/>
          </p:nvSpPr>
          <p:spPr>
            <a:xfrm rot="5400000">
              <a:off x="2280696" y="1147338"/>
              <a:ext cx="382883" cy="230267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53D81E6-6439-424E-882B-765B2C4B6C3A}"/>
                </a:ext>
              </a:extLst>
            </p:cNvPr>
            <p:cNvSpPr txBox="1"/>
            <p:nvPr/>
          </p:nvSpPr>
          <p:spPr>
            <a:xfrm>
              <a:off x="704683" y="2446351"/>
              <a:ext cx="2867902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b="1" dirty="0" err="1">
                  <a:solidFill>
                    <a:srgbClr val="0070C0"/>
                  </a:solidFill>
                </a:rPr>
                <a:t>pop’d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from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left (low memory)  to right (high memory) 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E1E8FD7-44A5-3541-AACE-D2A9B56FAC6E}"/>
              </a:ext>
            </a:extLst>
          </p:cNvPr>
          <p:cNvSpPr txBox="1"/>
          <p:nvPr/>
        </p:nvSpPr>
        <p:spPr>
          <a:xfrm>
            <a:off x="497801" y="1135962"/>
            <a:ext cx="3281668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registers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B3E80D-E5B9-2846-8C4A-C67AD1B76249}"/>
              </a:ext>
            </a:extLst>
          </p:cNvPr>
          <p:cNvGrpSpPr/>
          <p:nvPr/>
        </p:nvGrpSpPr>
        <p:grpSpPr>
          <a:xfrm>
            <a:off x="9343620" y="1753389"/>
            <a:ext cx="2848380" cy="2068010"/>
            <a:chOff x="10337353" y="1049807"/>
            <a:chExt cx="2848380" cy="2068010"/>
          </a:xfrm>
        </p:grpSpPr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6E00F649-E1ED-4143-8DB9-CE1F4EA112C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DB7904-4B6F-9941-BF49-5AB11C60E9FE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97DCE7A-C686-9A4C-9B9C-6B0EB8290706}"/>
                </a:ext>
              </a:extLst>
            </p:cNvPr>
            <p:cNvSpPr/>
            <p:nvPr/>
          </p:nvSpPr>
          <p:spPr>
            <a:xfrm>
              <a:off x="10500014" y="1840657"/>
              <a:ext cx="26857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Left Arrow 113">
              <a:extLst>
                <a:ext uri="{FF2B5EF4-FFF2-40B4-BE49-F238E27FC236}">
                  <a16:creationId xmlns:a16="http://schemas.microsoft.com/office/drawing/2014/main" id="{9A9597A8-9908-0E42-8D66-69D0ED8902C3}"/>
                </a:ext>
              </a:extLst>
            </p:cNvPr>
            <p:cNvSpPr/>
            <p:nvPr/>
          </p:nvSpPr>
          <p:spPr>
            <a:xfrm rot="5400000">
              <a:off x="9496272" y="2114075"/>
              <a:ext cx="1895715" cy="111769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FBAB30B-C77D-D54F-9BE9-DA331A5E65E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7D5A1-48D7-48DD-E95E-CF477477641C}"/>
              </a:ext>
            </a:extLst>
          </p:cNvPr>
          <p:cNvGrpSpPr/>
          <p:nvPr/>
        </p:nvGrpSpPr>
        <p:grpSpPr>
          <a:xfrm>
            <a:off x="9298042" y="3708472"/>
            <a:ext cx="1167312" cy="215725"/>
            <a:chOff x="9298042" y="4006186"/>
            <a:chExt cx="1167312" cy="215725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9B53B19-4833-3E2C-CF44-61237267F5C4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884675" y="4006186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B244F060-CBF6-FE69-AB05-0D03B83FC6AB}"/>
                </a:ext>
              </a:extLst>
            </p:cNvPr>
            <p:cNvSpPr/>
            <p:nvPr/>
          </p:nvSpPr>
          <p:spPr>
            <a:xfrm>
              <a:off x="9298042" y="4068299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9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12" grpId="0" animBg="1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37291C-DCB8-F0A2-8DB8-EF050E2192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92376" y="5455520"/>
            <a:ext cx="7573129" cy="913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gets contents of saved r8, likely causing a segmentation fault when the bx </a:t>
            </a:r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is executed at function exit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D104C6-2E03-9BE3-520B-5DAA87A9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inconsistent push and pop operands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5CDE28-9022-EF1C-78C9-24F55D659DAE}"/>
              </a:ext>
            </a:extLst>
          </p:cNvPr>
          <p:cNvGrpSpPr/>
          <p:nvPr/>
        </p:nvGrpSpPr>
        <p:grpSpPr>
          <a:xfrm>
            <a:off x="3185274" y="2584063"/>
            <a:ext cx="1377797" cy="1283166"/>
            <a:chOff x="5015537" y="3266589"/>
            <a:chExt cx="1377797" cy="12831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75C2C5-0D17-A985-E2A3-CB92EF1719C1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5701FC-48AA-7B3C-950E-BE733027BB5C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A67088-7AF6-B77B-407F-03F9759287F8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25A820-1512-7A9F-B7B3-62AB98ED667F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ED044A-F5A5-C04E-0FF7-3DD1AE3ADCD9}"/>
              </a:ext>
            </a:extLst>
          </p:cNvPr>
          <p:cNvGrpSpPr/>
          <p:nvPr/>
        </p:nvGrpSpPr>
        <p:grpSpPr>
          <a:xfrm>
            <a:off x="834796" y="1760489"/>
            <a:ext cx="1620957" cy="2097955"/>
            <a:chOff x="6517723" y="611915"/>
            <a:chExt cx="1620957" cy="20979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4656B5-289E-BD80-77DD-BE4EB00F37B1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662E9E5E-223B-8716-2640-4BC36C9737A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8FFAAB40-BD47-FFBB-D701-F9832B622584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61288D-0F19-E4F9-213D-C21073906490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E927D4-C7E5-268A-90E8-DF3D652FF1EE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53B930-192F-81CD-D2CD-13789BD61497}"/>
              </a:ext>
            </a:extLst>
          </p:cNvPr>
          <p:cNvGrpSpPr/>
          <p:nvPr/>
        </p:nvGrpSpPr>
        <p:grpSpPr>
          <a:xfrm>
            <a:off x="2324701" y="2249422"/>
            <a:ext cx="724396" cy="1545265"/>
            <a:chOff x="8007628" y="1100848"/>
            <a:chExt cx="724396" cy="1545265"/>
          </a:xfrm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E96D372E-EAB2-23D5-A0F2-A4CA95D81751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F9AF7D0E-40DC-B54D-D59D-4F4FE457413D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68B03C6B-7B82-CF73-E4F1-D28B34370E7F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DCB021A3-47DF-406E-60C2-614A597823B2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7908CA-2B92-0C6E-2E97-5423811CC77C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7716A8-55E3-B914-26F4-F8C2F0EB6644}"/>
              </a:ext>
            </a:extLst>
          </p:cNvPr>
          <p:cNvGrpSpPr/>
          <p:nvPr/>
        </p:nvGrpSpPr>
        <p:grpSpPr>
          <a:xfrm>
            <a:off x="4573493" y="3739795"/>
            <a:ext cx="1167312" cy="252557"/>
            <a:chOff x="10256420" y="2591221"/>
            <a:chExt cx="1167312" cy="252557"/>
          </a:xfrm>
        </p:grpSpPr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352EBA62-3BBC-A75C-C19C-7A652BD01D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0843054" y="2591221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29" name="Left Arrow 28">
              <a:extLst>
                <a:ext uri="{FF2B5EF4-FFF2-40B4-BE49-F238E27FC236}">
                  <a16:creationId xmlns:a16="http://schemas.microsoft.com/office/drawing/2014/main" id="{9DB28E9A-2F76-F215-E851-E3F05FDFC5F1}"/>
                </a:ext>
              </a:extLst>
            </p:cNvPr>
            <p:cNvSpPr/>
            <p:nvPr/>
          </p:nvSpPr>
          <p:spPr>
            <a:xfrm>
              <a:off x="10256420" y="2653335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5CBFE1-25B1-05FD-A72B-408DE9DB56C4}"/>
              </a:ext>
            </a:extLst>
          </p:cNvPr>
          <p:cNvGrpSpPr/>
          <p:nvPr/>
        </p:nvGrpSpPr>
        <p:grpSpPr>
          <a:xfrm>
            <a:off x="2535524" y="1390349"/>
            <a:ext cx="2774974" cy="2773940"/>
            <a:chOff x="8218451" y="241775"/>
            <a:chExt cx="2774974" cy="27739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7FDD37-B7E7-23BD-5227-852979CA4116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605E3EC-1816-C674-13A3-919F10DDA7CD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681E0F-4143-7049-4F74-254A428DC6D1}"/>
                </a:ext>
              </a:extLst>
            </p:cNvPr>
            <p:cNvSpPr txBox="1"/>
            <p:nvPr/>
          </p:nvSpPr>
          <p:spPr>
            <a:xfrm>
              <a:off x="8218451" y="2707938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7B09DE-DA13-6498-9247-1C9750CA99FB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E60DB7-A573-2951-CC01-12722FF71913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B4212EE-D8E1-A29E-23F2-C4118266914D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4D419F-F98D-1191-5D5F-D8177E5A54F3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89B8E2-1A62-DEB2-43BF-103A93F25A50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0A5234-BE0E-5A45-D6EA-B7C377D870C2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6201B66-02AA-F6DF-DE1E-7C4BA4EC1E19}"/>
              </a:ext>
            </a:extLst>
          </p:cNvPr>
          <p:cNvSpPr txBox="1"/>
          <p:nvPr/>
        </p:nvSpPr>
        <p:spPr>
          <a:xfrm>
            <a:off x="1593554" y="4280074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{r6, r8,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EB67249-7838-21A5-0562-6C88A3B44E1D}"/>
              </a:ext>
            </a:extLst>
          </p:cNvPr>
          <p:cNvSpPr txBox="1"/>
          <p:nvPr/>
        </p:nvSpPr>
        <p:spPr>
          <a:xfrm>
            <a:off x="8010312" y="138983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1635A6E-0D65-0E0E-6E2F-DA8EEBCE759E}"/>
              </a:ext>
            </a:extLst>
          </p:cNvPr>
          <p:cNvGrpSpPr/>
          <p:nvPr/>
        </p:nvGrpSpPr>
        <p:grpSpPr>
          <a:xfrm>
            <a:off x="7624391" y="2959881"/>
            <a:ext cx="724394" cy="905637"/>
            <a:chOff x="8068368" y="893716"/>
            <a:chExt cx="724394" cy="905637"/>
          </a:xfrm>
        </p:grpSpPr>
        <p:sp>
          <p:nvSpPr>
            <p:cNvPr id="81" name="Right Arrow 80">
              <a:extLst>
                <a:ext uri="{FF2B5EF4-FFF2-40B4-BE49-F238E27FC236}">
                  <a16:creationId xmlns:a16="http://schemas.microsoft.com/office/drawing/2014/main" id="{6136A6F3-E35F-167E-F662-379D17421BF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0B523595-C4C7-5156-539E-07F8541B25D9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BA9C75-F0FC-82FD-C968-9054A7878790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684FD24-1ECC-78EE-9685-5EC1EC9CE043}"/>
              </a:ext>
            </a:extLst>
          </p:cNvPr>
          <p:cNvGrpSpPr/>
          <p:nvPr/>
        </p:nvGrpSpPr>
        <p:grpSpPr>
          <a:xfrm>
            <a:off x="9839678" y="3785127"/>
            <a:ext cx="1167312" cy="215725"/>
            <a:chOff x="10337353" y="1049807"/>
            <a:chExt cx="1167312" cy="215725"/>
          </a:xfrm>
        </p:grpSpPr>
        <p:sp>
          <p:nvSpPr>
            <p:cNvPr id="89" name="Rectangle 8">
              <a:extLst>
                <a:ext uri="{FF2B5EF4-FFF2-40B4-BE49-F238E27FC236}">
                  <a16:creationId xmlns:a16="http://schemas.microsoft.com/office/drawing/2014/main" id="{E935BDFF-99CC-6660-AE7E-2F067522DE8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</a:p>
          </p:txBody>
        </p:sp>
        <p:sp>
          <p:nvSpPr>
            <p:cNvPr id="90" name="Left Arrow 89">
              <a:extLst>
                <a:ext uri="{FF2B5EF4-FFF2-40B4-BE49-F238E27FC236}">
                  <a16:creationId xmlns:a16="http://schemas.microsoft.com/office/drawing/2014/main" id="{5C6274FF-DCD2-DFAA-EE4F-2842C25C3B44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4DF87C4-B747-77BF-15BE-5F6D98E5DCEF}"/>
              </a:ext>
            </a:extLst>
          </p:cNvPr>
          <p:cNvGrpSpPr/>
          <p:nvPr/>
        </p:nvGrpSpPr>
        <p:grpSpPr>
          <a:xfrm>
            <a:off x="5997623" y="1674278"/>
            <a:ext cx="4592930" cy="2721279"/>
            <a:chOff x="6458987" y="317753"/>
            <a:chExt cx="4592930" cy="272127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FD240CF-8AAA-33A6-CE4D-481A72FB8786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C760823-77CB-105A-84AF-B3147E89437C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17F2358-23B3-3181-0498-6A9AA5C87FB4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0E8CDF6-8B6E-D2D6-2D9E-48058F0ECB23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A4B3DFE-BC2C-92F4-E452-80572E55C450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B664F0E-E55D-88D7-DB6F-1BABFD792D92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108" name="Rectangle 9">
              <a:extLst>
                <a:ext uri="{FF2B5EF4-FFF2-40B4-BE49-F238E27FC236}">
                  <a16:creationId xmlns:a16="http://schemas.microsoft.com/office/drawing/2014/main" id="{E7530EAA-93C5-6C96-E8C7-F5B5CA00494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6773174" y="2009433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09" name="Rectangle 8">
              <a:extLst>
                <a:ext uri="{FF2B5EF4-FFF2-40B4-BE49-F238E27FC236}">
                  <a16:creationId xmlns:a16="http://schemas.microsoft.com/office/drawing/2014/main" id="{21D0B74C-BC74-2F1B-0A98-035466BA949A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6773174" y="2349412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82C1D76-6E56-4BE7-DF2C-9D99A8483795}"/>
                </a:ext>
              </a:extLst>
            </p:cNvPr>
            <p:cNvSpPr txBox="1"/>
            <p:nvPr/>
          </p:nvSpPr>
          <p:spPr>
            <a:xfrm>
              <a:off x="8174206" y="2700478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8CA9DB1-FB68-3EDE-23E8-FDD952223017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8BA7D7C-8D4E-7594-D8F3-C3429703E61E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CF8F020-DA0F-F7E3-13C0-94C5FEB2984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531832-1571-F8DB-F379-AF276ACC2C8A}"/>
              </a:ext>
            </a:extLst>
          </p:cNvPr>
          <p:cNvSpPr txBox="1"/>
          <p:nvPr/>
        </p:nvSpPr>
        <p:spPr>
          <a:xfrm>
            <a:off x="7348467" y="4515415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37916BF-1609-89DF-348B-D9F9A7BAD1E3}"/>
              </a:ext>
            </a:extLst>
          </p:cNvPr>
          <p:cNvSpPr/>
          <p:nvPr/>
        </p:nvSpPr>
        <p:spPr>
          <a:xfrm rot="5400000">
            <a:off x="9897106" y="3545222"/>
            <a:ext cx="580678" cy="114856"/>
          </a:xfrm>
          <a:prstGeom prst="leftArrow">
            <a:avLst/>
          </a:prstGeom>
          <a:solidFill>
            <a:srgbClr val="F3753F"/>
          </a:solidFill>
          <a:ln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8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4152" y="397647"/>
            <a:ext cx="12068782" cy="448483"/>
          </a:xfrm>
        </p:spPr>
        <p:txBody>
          <a:bodyPr/>
          <a:lstStyle/>
          <a:p>
            <a:r>
              <a:rPr lang="en-US" altLang="en-US" sz="2800" dirty="0"/>
              <a:t>Registers: Rules For Use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D9AA400-DCA8-D343-A575-70238776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82058"/>
              </p:ext>
            </p:extLst>
          </p:nvPr>
        </p:nvGraphicFramePr>
        <p:xfrm>
          <a:off x="658485" y="1608682"/>
          <a:ext cx="10545843" cy="3457570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r12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ip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may used by assembler with large text file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can be used as a scratch if really needed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25039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r15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5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295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786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9986" y="2747024"/>
            <a:ext cx="9918222" cy="345870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r1, r2, r3 </a:t>
            </a:r>
            <a:r>
              <a:rPr lang="en-US" sz="16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solidFill>
                  <a:schemeClr val="accent5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r3)       </a:t>
            </a:r>
            <a:r>
              <a:rPr lang="en-US" sz="1600" b="1" kern="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// 32-bit return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Each </a:t>
            </a: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parameter and return value is limited to data that </a:t>
            </a:r>
            <a:r>
              <a:rPr lang="en-US" sz="16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can fit in 4 bytes or less</a:t>
            </a: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Calling function: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copy up to the first four parameters into these four registers before calling a function</a:t>
            </a:r>
          </a:p>
          <a:p>
            <a:pPr lvl="1"/>
            <a:r>
              <a:rPr lang="en-US" sz="1600" b="1" u="sng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MUST assume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that the called function will 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alter the contents of all four registers: r0-r3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In terms of C runtime support, these registers contain the copies given to the called function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 allows the copies to be changed in any way by the called function</a:t>
            </a:r>
            <a:endParaRPr lang="en-US" sz="1600" kern="0" dirty="0"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Called function: 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you receive </a:t>
            </a:r>
            <a:r>
              <a:rPr lang="en-US" sz="16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the first four parameters in these four registers (r0 – r3)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147B3-C751-EBFD-E14C-0D8D56D17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948757"/>
              </p:ext>
            </p:extLst>
          </p:nvPr>
        </p:nvGraphicFramePr>
        <p:xfrm>
          <a:off x="481701" y="1145341"/>
          <a:ext cx="10545843" cy="1198052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7586" y="2826273"/>
            <a:ext cx="10161942" cy="33611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r1, r2, r3 </a:t>
            </a:r>
            <a:r>
              <a:rPr lang="en-US" sz="16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solidFill>
                  <a:schemeClr val="accent5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r3)       </a:t>
            </a:r>
            <a:r>
              <a:rPr lang="en-US" sz="1600" b="1" kern="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// 32-bit return</a:t>
            </a:r>
          </a:p>
          <a:p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For </a:t>
            </a:r>
            <a:r>
              <a:rPr lang="en-US" sz="1800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parameters, whose size is larger than 4 bytes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,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pass a pointer to the parameter 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(we will cover this later)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register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registers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Pointers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passed as </a:t>
            </a:r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147B3-C751-EBFD-E14C-0D8D56D17E17}"/>
              </a:ext>
            </a:extLst>
          </p:cNvPr>
          <p:cNvGraphicFramePr>
            <a:graphicFrameLocks noGrp="1"/>
          </p:cNvGraphicFramePr>
          <p:nvPr/>
        </p:nvGraphicFramePr>
        <p:xfrm>
          <a:off x="481701" y="1002085"/>
          <a:ext cx="10545843" cy="1198052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29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9648EA-A3F0-4D45-9A14-7FF92F2847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3335" y="1081548"/>
            <a:ext cx="5470431" cy="425245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/>
              <a:t>When passing or returning values from a function you must do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sure that the values in the registers r0-r3 are in their </a:t>
            </a:r>
            <a:r>
              <a:rPr lang="en-US" sz="2000" dirty="0">
                <a:solidFill>
                  <a:srgbClr val="0070C0"/>
                </a:solidFill>
              </a:rPr>
              <a:t>properly aligned position in the register </a:t>
            </a:r>
            <a:r>
              <a:rPr lang="en-US" sz="2000" b="1" dirty="0">
                <a:solidFill>
                  <a:srgbClr val="0070C0"/>
                </a:solidFill>
              </a:rPr>
              <a:t>based on data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Upper bytes in byte and halfword values</a:t>
            </a:r>
            <a:r>
              <a:rPr lang="en-US" sz="2000" dirty="0"/>
              <a:t> in registers r0-r3 when passing arguments and returning values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US" sz="1800" dirty="0">
                <a:solidFill>
                  <a:srgbClr val="0070C0"/>
                </a:solidFill>
              </a:rPr>
              <a:t>zero filled for unsigned values 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US" sz="1800" dirty="0">
                <a:solidFill>
                  <a:srgbClr val="0070C0"/>
                </a:solidFill>
              </a:rPr>
              <a:t>sign extended for signed values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1AD9A-FFDE-BB48-B247-0794876B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Arguments and Return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373ED-6FBA-BA43-B5AD-43C9AD3D9D34}"/>
              </a:ext>
            </a:extLst>
          </p:cNvPr>
          <p:cNvSpPr/>
          <p:nvPr/>
        </p:nvSpPr>
        <p:spPr>
          <a:xfrm>
            <a:off x="6321123" y="4963895"/>
            <a:ext cx="4681824" cy="1485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ECDB8-2CE3-A54A-8F92-C4C8DA808A7D}"/>
              </a:ext>
            </a:extLst>
          </p:cNvPr>
          <p:cNvSpPr/>
          <p:nvPr/>
        </p:nvSpPr>
        <p:spPr>
          <a:xfrm>
            <a:off x="6321123" y="2969204"/>
            <a:ext cx="4681824" cy="15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01524-3A56-784A-9C97-745669B1623B}"/>
              </a:ext>
            </a:extLst>
          </p:cNvPr>
          <p:cNvSpPr/>
          <p:nvPr/>
        </p:nvSpPr>
        <p:spPr>
          <a:xfrm>
            <a:off x="6330353" y="909071"/>
            <a:ext cx="4681824" cy="16423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2236E6-23D3-384B-8E54-6D6A1C4DB002}"/>
              </a:ext>
            </a:extLst>
          </p:cNvPr>
          <p:cNvGrpSpPr/>
          <p:nvPr/>
        </p:nvGrpSpPr>
        <p:grpSpPr>
          <a:xfrm>
            <a:off x="6392606" y="990120"/>
            <a:ext cx="4625470" cy="1370945"/>
            <a:chOff x="1136348" y="1221484"/>
            <a:chExt cx="4625470" cy="13709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4258EB-6068-8D46-A140-D2E3F665E00C}"/>
                </a:ext>
              </a:extLst>
            </p:cNvPr>
            <p:cNvSpPr/>
            <p:nvPr/>
          </p:nvSpPr>
          <p:spPr>
            <a:xfrm>
              <a:off x="1728809" y="180076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F3786E-4445-D94F-963C-DEBD463CE24F}"/>
                </a:ext>
              </a:extLst>
            </p:cNvPr>
            <p:cNvSpPr/>
            <p:nvPr/>
          </p:nvSpPr>
          <p:spPr>
            <a:xfrm>
              <a:off x="2664365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524E79-0CF3-8948-9372-220FC92C6CFD}"/>
                </a:ext>
              </a:extLst>
            </p:cNvPr>
            <p:cNvSpPr/>
            <p:nvPr/>
          </p:nvSpPr>
          <p:spPr>
            <a:xfrm>
              <a:off x="3599921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A3A2E9-8882-5E44-A47E-AD5A3C40B804}"/>
                </a:ext>
              </a:extLst>
            </p:cNvPr>
            <p:cNvSpPr/>
            <p:nvPr/>
          </p:nvSpPr>
          <p:spPr>
            <a:xfrm>
              <a:off x="4535477" y="180076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542FBE-A63A-114C-9891-246BB34847D8}"/>
                </a:ext>
              </a:extLst>
            </p:cNvPr>
            <p:cNvSpPr txBox="1"/>
            <p:nvPr/>
          </p:nvSpPr>
          <p:spPr>
            <a:xfrm>
              <a:off x="5314580" y="21128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63F1AD-FB6A-DA4D-8F81-47C4AA909247}"/>
                </a:ext>
              </a:extLst>
            </p:cNvPr>
            <p:cNvSpPr txBox="1"/>
            <p:nvPr/>
          </p:nvSpPr>
          <p:spPr>
            <a:xfrm>
              <a:off x="1609120" y="222309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1D6C61-5DDD-9040-AA24-B6ABC111C2BD}"/>
                </a:ext>
              </a:extLst>
            </p:cNvPr>
            <p:cNvSpPr txBox="1"/>
            <p:nvPr/>
          </p:nvSpPr>
          <p:spPr>
            <a:xfrm>
              <a:off x="1792462" y="1221484"/>
              <a:ext cx="3969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Byte (unsigned char)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C3DA33-6F44-6449-98EA-2331B0E26F58}"/>
                </a:ext>
              </a:extLst>
            </p:cNvPr>
            <p:cNvSpPr txBox="1"/>
            <p:nvPr/>
          </p:nvSpPr>
          <p:spPr>
            <a:xfrm>
              <a:off x="1136348" y="172886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1A8F2E-B0E8-6C4F-84B4-61B2FD83C45E}"/>
              </a:ext>
            </a:extLst>
          </p:cNvPr>
          <p:cNvGrpSpPr/>
          <p:nvPr/>
        </p:nvGrpSpPr>
        <p:grpSpPr>
          <a:xfrm>
            <a:off x="6339730" y="3004994"/>
            <a:ext cx="4708318" cy="1281584"/>
            <a:chOff x="1118201" y="3049062"/>
            <a:chExt cx="4708318" cy="12815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E4B0D8-7AEA-2A41-AA30-C389CB8AF55B}"/>
                </a:ext>
              </a:extLst>
            </p:cNvPr>
            <p:cNvSpPr/>
            <p:nvPr/>
          </p:nvSpPr>
          <p:spPr>
            <a:xfrm>
              <a:off x="1719496" y="3649229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C7855A-8C86-B74E-943E-E17E1347924E}"/>
                </a:ext>
              </a:extLst>
            </p:cNvPr>
            <p:cNvSpPr/>
            <p:nvPr/>
          </p:nvSpPr>
          <p:spPr>
            <a:xfrm>
              <a:off x="2655052" y="364922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D56EAD-9F02-4946-A12E-BBE268D5FD5F}"/>
                </a:ext>
              </a:extLst>
            </p:cNvPr>
            <p:cNvSpPr/>
            <p:nvPr/>
          </p:nvSpPr>
          <p:spPr>
            <a:xfrm>
              <a:off x="3590608" y="3649228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272EB3-3B99-F443-8055-665522C5C6A8}"/>
                </a:ext>
              </a:extLst>
            </p:cNvPr>
            <p:cNvSpPr/>
            <p:nvPr/>
          </p:nvSpPr>
          <p:spPr>
            <a:xfrm>
              <a:off x="4526164" y="3649227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FC31C2-02BE-1642-BF04-6D734F1C4DE9}"/>
                </a:ext>
              </a:extLst>
            </p:cNvPr>
            <p:cNvSpPr txBox="1"/>
            <p:nvPr/>
          </p:nvSpPr>
          <p:spPr>
            <a:xfrm>
              <a:off x="5305267" y="39613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F2A5B8-0322-E546-A33E-AE70EDBD6A3E}"/>
                </a:ext>
              </a:extLst>
            </p:cNvPr>
            <p:cNvSpPr txBox="1"/>
            <p:nvPr/>
          </p:nvSpPr>
          <p:spPr>
            <a:xfrm>
              <a:off x="1637653" y="396131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505FD6-A75E-6E44-A6B2-E767B0467C61}"/>
                </a:ext>
              </a:extLst>
            </p:cNvPr>
            <p:cNvSpPr txBox="1"/>
            <p:nvPr/>
          </p:nvSpPr>
          <p:spPr>
            <a:xfrm>
              <a:off x="1118201" y="3574439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33A32A-68D3-1D47-BDEC-85F967CE8F74}"/>
                </a:ext>
              </a:extLst>
            </p:cNvPr>
            <p:cNvSpPr txBox="1"/>
            <p:nvPr/>
          </p:nvSpPr>
          <p:spPr>
            <a:xfrm>
              <a:off x="1171077" y="3049062"/>
              <a:ext cx="4655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Halfword (unsigned short)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42756-9F9C-8E43-B062-33CA69FB8C02}"/>
              </a:ext>
            </a:extLst>
          </p:cNvPr>
          <p:cNvGrpSpPr/>
          <p:nvPr/>
        </p:nvGrpSpPr>
        <p:grpSpPr>
          <a:xfrm>
            <a:off x="6357877" y="5018760"/>
            <a:ext cx="4481825" cy="1289884"/>
            <a:chOff x="1136348" y="5062828"/>
            <a:chExt cx="4481825" cy="128988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BA7598-6B92-AF4A-96C4-C885AE31A2B5}"/>
                </a:ext>
              </a:extLst>
            </p:cNvPr>
            <p:cNvSpPr/>
            <p:nvPr/>
          </p:nvSpPr>
          <p:spPr>
            <a:xfrm>
              <a:off x="1719496" y="5671295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0x87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33DC86-28F4-A146-BB79-CA9F116D6C0A}"/>
                </a:ext>
              </a:extLst>
            </p:cNvPr>
            <p:cNvSpPr/>
            <p:nvPr/>
          </p:nvSpPr>
          <p:spPr>
            <a:xfrm>
              <a:off x="2655052" y="5671294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0x65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F5DF0A-443D-C044-9235-A3CA25071EE8}"/>
                </a:ext>
              </a:extLst>
            </p:cNvPr>
            <p:cNvSpPr/>
            <p:nvPr/>
          </p:nvSpPr>
          <p:spPr>
            <a:xfrm>
              <a:off x="3590608" y="5671294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CC48E04-16CE-F640-B2B4-228A3713BC63}"/>
                </a:ext>
              </a:extLst>
            </p:cNvPr>
            <p:cNvSpPr/>
            <p:nvPr/>
          </p:nvSpPr>
          <p:spPr>
            <a:xfrm>
              <a:off x="4526164" y="567129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0EE382-E7BC-7C4D-A180-C572C32D59CA}"/>
                </a:ext>
              </a:extLst>
            </p:cNvPr>
            <p:cNvSpPr txBox="1"/>
            <p:nvPr/>
          </p:nvSpPr>
          <p:spPr>
            <a:xfrm>
              <a:off x="5305267" y="59833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5CB19B-7BFB-924B-944F-223159F5EAE5}"/>
                </a:ext>
              </a:extLst>
            </p:cNvPr>
            <p:cNvSpPr txBox="1"/>
            <p:nvPr/>
          </p:nvSpPr>
          <p:spPr>
            <a:xfrm>
              <a:off x="1637653" y="598338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E677A6-4053-E44D-A00D-7FC2E684A749}"/>
                </a:ext>
              </a:extLst>
            </p:cNvPr>
            <p:cNvSpPr txBox="1"/>
            <p:nvPr/>
          </p:nvSpPr>
          <p:spPr>
            <a:xfrm>
              <a:off x="1136348" y="561494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31D1DC8-FEEE-3644-8DEE-514A5C3C5C33}"/>
                </a:ext>
              </a:extLst>
            </p:cNvPr>
            <p:cNvSpPr txBox="1"/>
            <p:nvPr/>
          </p:nvSpPr>
          <p:spPr>
            <a:xfrm>
              <a:off x="1858226" y="5062828"/>
              <a:ext cx="3498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Full Word (int or pointer)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BA3183-0E8E-A24D-91E5-4FC491D50643}"/>
              </a:ext>
            </a:extLst>
          </p:cNvPr>
          <p:cNvGrpSpPr/>
          <p:nvPr/>
        </p:nvGrpSpPr>
        <p:grpSpPr>
          <a:xfrm>
            <a:off x="6985066" y="1872826"/>
            <a:ext cx="2813123" cy="651307"/>
            <a:chOff x="1763537" y="1916894"/>
            <a:chExt cx="2813123" cy="65130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582AB4-620B-AB41-A850-0D7412D100AC}"/>
                </a:ext>
              </a:extLst>
            </p:cNvPr>
            <p:cNvSpPr txBox="1"/>
            <p:nvPr/>
          </p:nvSpPr>
          <p:spPr>
            <a:xfrm>
              <a:off x="2079993" y="219886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605630A2-DE19-4740-AB3A-C5CF4167F8AC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F1CBA2-5CAC-9E4F-B0CA-6D45BB6B7CF8}"/>
              </a:ext>
            </a:extLst>
          </p:cNvPr>
          <p:cNvGrpSpPr/>
          <p:nvPr/>
        </p:nvGrpSpPr>
        <p:grpSpPr>
          <a:xfrm>
            <a:off x="6838558" y="3866124"/>
            <a:ext cx="2262158" cy="640772"/>
            <a:chOff x="1664298" y="1916894"/>
            <a:chExt cx="2262158" cy="64077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67D4BB-24ED-154B-8579-840D98F8C06A}"/>
                </a:ext>
              </a:extLst>
            </p:cNvPr>
            <p:cNvSpPr txBox="1"/>
            <p:nvPr/>
          </p:nvSpPr>
          <p:spPr>
            <a:xfrm>
              <a:off x="1664298" y="2188334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DF5AB19A-0A16-4248-99BA-1FDF80256855}"/>
                </a:ext>
              </a:extLst>
            </p:cNvPr>
            <p:cNvSpPr/>
            <p:nvPr/>
          </p:nvSpPr>
          <p:spPr>
            <a:xfrm rot="5400000">
              <a:off x="2564541" y="1115890"/>
              <a:ext cx="272332" cy="1874339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AC98D0-3C3F-06D2-BFEA-57FE378F5BB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894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8DA85-AF3C-1DEF-A834-A81DD0C8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means to be a Temporary/argument register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717BA4-37BB-0F1A-5AEA-A6448C6F17D4}"/>
              </a:ext>
            </a:extLst>
          </p:cNvPr>
          <p:cNvSpPr/>
          <p:nvPr/>
        </p:nvSpPr>
        <p:spPr bwMode="auto">
          <a:xfrm>
            <a:off x="1778794" y="4338627"/>
            <a:ext cx="867251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main()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code not shown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r0, 0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r1, 1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r2, 2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r3, 3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bl a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r0 = return value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r1-r3 values are unknown as a() has right to change them as it wants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04A7E1-685E-E0A8-5D1D-85B03131F981}"/>
              </a:ext>
            </a:extLst>
          </p:cNvPr>
          <p:cNvSpPr/>
          <p:nvPr/>
        </p:nvSpPr>
        <p:spPr bwMode="auto">
          <a:xfrm>
            <a:off x="2698429" y="806436"/>
            <a:ext cx="5788346" cy="34520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r0 = 0;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r1 = 1;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r2 = 2;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r3 = 3;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r0 = a();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C r1 and r3 would have the same values</a:t>
            </a:r>
          </a:p>
          <a:p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after the call</a:t>
            </a:r>
          </a:p>
        </p:txBody>
      </p:sp>
    </p:spTree>
    <p:extLst>
      <p:ext uri="{BB962C8B-B14F-4D97-AF65-F5344CB8AC3E}">
        <p14:creationId xmlns:p14="http://schemas.microsoft.com/office/powerpoint/2010/main" val="178731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52C8B-D8B2-3E4D-9FBC-75E40F7158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3400" y="2809957"/>
            <a:ext cx="11003151" cy="35676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18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Any 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value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you have in a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preserved register before a function call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will still be there after the function returns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(Contents are “preserved” across function calls)</a:t>
            </a:r>
          </a:p>
          <a:p>
            <a:pPr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If the function </a:t>
            </a:r>
            <a:r>
              <a:rPr lang="en-US" sz="1800" b="1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wants to use a preserved register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it must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: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Save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value contained in the register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entry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Use the register in the body of the function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Restore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original saved value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to the register 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exit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(before returning to the caller)</a:t>
            </a:r>
          </a:p>
          <a:p>
            <a:pPr marL="342900" indent="-342900"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You use a preserved register when a function makes calls another function and you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have: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Local variables allocated to be in registers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Parameters passed to you (in </a:t>
            </a:r>
            <a:r>
              <a:rPr lang="en-US" sz="1800" b="1" kern="0" dirty="0">
                <a:solidFill>
                  <a:srgbClr val="F3744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r0-r3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)  that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you need to continue to use after calling another function              </a:t>
            </a:r>
          </a:p>
          <a:p>
            <a:pPr>
              <a:defRPr/>
            </a:pPr>
            <a:endParaRPr lang="en-US" sz="2000" kern="0" dirty="0"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68463"/>
            <a:ext cx="12068782" cy="448483"/>
          </a:xfrm>
        </p:spPr>
        <p:txBody>
          <a:bodyPr/>
          <a:lstStyle/>
          <a:p>
            <a:r>
              <a:rPr lang="en-US" altLang="en-US" sz="2800" dirty="0"/>
              <a:t>Preserved Registers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F01C7C-6A09-84EF-4A98-FCA28C880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81840"/>
              </p:ext>
            </p:extLst>
          </p:nvPr>
        </p:nvGraphicFramePr>
        <p:xfrm>
          <a:off x="658485" y="509636"/>
          <a:ext cx="10545843" cy="1859148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2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7" y="401942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15422" y="1355591"/>
            <a:ext cx="8638178" cy="45308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allocating at function entry:  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tx2"/>
                </a:solidFill>
              </a:rPr>
              <a:t> always points at top element in the stack (lowest byte address)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always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points at the bottom element in the stack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Bottom element is always the saved </a:t>
            </a:r>
            <a:r>
              <a:rPr lang="en-US" sz="18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(contains the return address of caller)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A saved copy </a:t>
            </a:r>
            <a:r>
              <a:rPr lang="en-US" sz="1800" dirty="0">
                <a:solidFill>
                  <a:srgbClr val="F3753F"/>
                </a:solidFill>
                <a:cs typeface="Courier New" panose="02070309020205020404" pitchFamily="49" charset="0"/>
              </a:rPr>
              <a:t>of callers </a:t>
            </a:r>
            <a:r>
              <a:rPr lang="en-US" sz="1800" dirty="0" err="1">
                <a:solidFill>
                  <a:srgbClr val="F3753F"/>
                </a:solidFill>
                <a:cs typeface="Courier New" panose="02070309020205020404" pitchFamily="49" charset="0"/>
              </a:rPr>
              <a:t>fp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 is always the next element below the </a:t>
            </a:r>
            <a:r>
              <a:rPr lang="en-US" sz="1800" dirty="0" err="1">
                <a:solidFill>
                  <a:schemeClr val="tx2"/>
                </a:solidFill>
                <a:cs typeface="Courier New" panose="02070309020205020404" pitchFamily="49" charset="0"/>
              </a:rPr>
              <a:t>lr</a:t>
            </a:r>
            <a:endParaRPr lang="en-US" sz="18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will be used later when referencing stack variables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deallocating at function exit: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On function entry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chemeClr val="accent6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chemeClr val="accent6"/>
                </a:solidFill>
                <a:cs typeface="Courier New" panose="02070309020205020404" pitchFamily="49" charset="0"/>
              </a:rPr>
              <a:t> must be 8-byte aligned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8 == 0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139026-3D91-E9F9-DD81-39C0D41BAA89}"/>
              </a:ext>
            </a:extLst>
          </p:cNvPr>
          <p:cNvGrpSpPr/>
          <p:nvPr/>
        </p:nvGrpSpPr>
        <p:grpSpPr>
          <a:xfrm>
            <a:off x="4396054" y="1736641"/>
            <a:ext cx="2382356" cy="1346026"/>
            <a:chOff x="8947672" y="672672"/>
            <a:chExt cx="2382356" cy="134602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C53438-1A19-93E2-91C8-13CFFA40BAD5}"/>
                </a:ext>
              </a:extLst>
            </p:cNvPr>
            <p:cNvGrpSpPr/>
            <p:nvPr/>
          </p:nvGrpSpPr>
          <p:grpSpPr>
            <a:xfrm>
              <a:off x="9151360" y="1051716"/>
              <a:ext cx="2178668" cy="966982"/>
              <a:chOff x="6454958" y="1095336"/>
              <a:chExt cx="2178668" cy="96698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385558-B557-3A71-E4E5-292497701064}"/>
                  </a:ext>
                </a:extLst>
              </p:cNvPr>
              <p:cNvSpPr txBox="1"/>
              <p:nvPr/>
            </p:nvSpPr>
            <p:spPr>
              <a:xfrm>
                <a:off x="6454958" y="1692986"/>
                <a:ext cx="149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C895B"/>
                    </a:solidFill>
                  </a:rPr>
                  <a:t>low address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2A5E3D0-8EC3-01BB-CFFE-84626847D5D3}"/>
                  </a:ext>
                </a:extLst>
              </p:cNvPr>
              <p:cNvGrpSpPr/>
              <p:nvPr/>
            </p:nvGrpSpPr>
            <p:grpSpPr>
              <a:xfrm>
                <a:off x="6454958" y="1095336"/>
                <a:ext cx="2178668" cy="902424"/>
                <a:chOff x="6454958" y="1095336"/>
                <a:chExt cx="2178668" cy="902424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73B6435-ADEF-D8DE-C156-C1C158AFC2D4}"/>
                    </a:ext>
                  </a:extLst>
                </p:cNvPr>
                <p:cNvSpPr/>
                <p:nvPr/>
              </p:nvSpPr>
              <p:spPr>
                <a:xfrm>
                  <a:off x="6454958" y="1095336"/>
                  <a:ext cx="1375959" cy="31208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saved </a:t>
                  </a:r>
                  <a:r>
                    <a:rPr lang="en-US" dirty="0" err="1"/>
                    <a:t>lr</a:t>
                  </a:r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37CB31C-BEBC-2645-FCE6-50A5332FA6C6}"/>
                    </a:ext>
                  </a:extLst>
                </p:cNvPr>
                <p:cNvSpPr/>
                <p:nvPr/>
              </p:nvSpPr>
              <p:spPr>
                <a:xfrm>
                  <a:off x="6454958" y="1418218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callers </a:t>
                  </a:r>
                  <a:r>
                    <a:rPr lang="en-US" dirty="0" err="1"/>
                    <a:t>fp</a:t>
                  </a:r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2BC831-81C0-803A-649C-39633C65E63C}"/>
                    </a:ext>
                  </a:extLst>
                </p:cNvPr>
                <p:cNvSpPr txBox="1"/>
                <p:nvPr/>
              </p:nvSpPr>
              <p:spPr>
                <a:xfrm>
                  <a:off x="8205304" y="1628428"/>
                  <a:ext cx="42832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sp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8" name="Left Arrow 17">
                  <a:extLst>
                    <a:ext uri="{FF2B5EF4-FFF2-40B4-BE49-F238E27FC236}">
                      <a16:creationId xmlns:a16="http://schemas.microsoft.com/office/drawing/2014/main" id="{564B168B-86EE-EF9A-CB7E-493FF30A6017}"/>
                    </a:ext>
                  </a:extLst>
                </p:cNvPr>
                <p:cNvSpPr/>
                <p:nvPr/>
              </p:nvSpPr>
              <p:spPr>
                <a:xfrm>
                  <a:off x="7843721" y="1671087"/>
                  <a:ext cx="379003" cy="118436"/>
                </a:xfrm>
                <a:prstGeom prst="leftArrow">
                  <a:avLst>
                    <a:gd name="adj1" fmla="val 42613"/>
                    <a:gd name="adj2" fmla="val 50000"/>
                  </a:avLst>
                </a:prstGeom>
                <a:solidFill>
                  <a:srgbClr val="0070C0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236161-0609-0FB7-DB50-F5404A194BED}"/>
                    </a:ext>
                  </a:extLst>
                </p:cNvPr>
                <p:cNvSpPr txBox="1"/>
                <p:nvPr/>
              </p:nvSpPr>
              <p:spPr>
                <a:xfrm>
                  <a:off x="8227870" y="1128283"/>
                  <a:ext cx="377026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fp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0" name="Left Arrow 19">
                  <a:extLst>
                    <a:ext uri="{FF2B5EF4-FFF2-40B4-BE49-F238E27FC236}">
                      <a16:creationId xmlns:a16="http://schemas.microsoft.com/office/drawing/2014/main" id="{85F731B5-6330-FB7A-708A-F671E20260BD}"/>
                    </a:ext>
                  </a:extLst>
                </p:cNvPr>
                <p:cNvSpPr/>
                <p:nvPr/>
              </p:nvSpPr>
              <p:spPr>
                <a:xfrm>
                  <a:off x="7844709" y="1331782"/>
                  <a:ext cx="377026" cy="86436"/>
                </a:xfrm>
                <a:prstGeom prst="left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AD6300-0F49-21CB-3BEA-0670D414654F}"/>
                </a:ext>
              </a:extLst>
            </p:cNvPr>
            <p:cNvSpPr txBox="1"/>
            <p:nvPr/>
          </p:nvSpPr>
          <p:spPr>
            <a:xfrm>
              <a:off x="8947672" y="672672"/>
              <a:ext cx="2382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Minimum stack frame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9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4222" y="2622328"/>
            <a:ext cx="6700872" cy="20143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Saved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of the caller (so function calls work)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Save values for any preserved registers this function will change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Space (FRMADD) for local variables is allocated on the </a:t>
            </a:r>
            <a:r>
              <a:rPr lang="en-US" sz="2000" dirty="0">
                <a:solidFill>
                  <a:srgbClr val="0070C0"/>
                </a:solidFill>
              </a:rPr>
              <a:t>stack right below the lowest pushed register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 err="1"/>
              <a:t>FIrst</a:t>
            </a:r>
            <a:r>
              <a:rPr lang="en-US" sz="2800" dirty="0"/>
              <a:t> Look: A typical Stack Frame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60826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7436-1893-074B-937B-BDF794CC1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499" y="476171"/>
            <a:ext cx="11460850" cy="4762556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Branch with Link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with the address </a:t>
            </a:r>
            <a:r>
              <a:rPr lang="en-US" sz="18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C00000"/>
                </a:solidFill>
              </a:rPr>
              <a:t>no local labels for functions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</a:rPr>
              <a:t>imm24</a:t>
            </a:r>
            <a:r>
              <a:rPr lang="en-US" sz="1800" dirty="0"/>
              <a:t> number of instructions from pc+8 (24-bits)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  <a:cs typeface="Courier New" panose="02070309020205020404" pitchFamily="49" charset="0"/>
              </a:rPr>
              <a:t>label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any function label </a:t>
            </a:r>
            <a:r>
              <a:rPr lang="en-US" sz="1800" dirty="0">
                <a:cs typeface="Courier New" panose="02070309020205020404" pitchFamily="49" charset="0"/>
              </a:rPr>
              <a:t>in the current ﬁle,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any function label that is deﬁned as </a:t>
            </a:r>
            <a:r>
              <a:rPr lang="en-US" sz="1800" b="1" dirty="0">
                <a:solidFill>
                  <a:schemeClr val="accent6"/>
                </a:solidFill>
                <a:cs typeface="Courier New" panose="02070309020205020404" pitchFamily="49" charset="0"/>
              </a:rPr>
              <a:t>.global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in any ﬁle that it is linked to, any C function that is not static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/>
              <a:t>Branch with Link Indirect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whose address is stored in Rm (Rm is a function pointer)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bl and </a:t>
            </a:r>
            <a:r>
              <a:rPr lang="en-US" sz="1800" dirty="0" err="1">
                <a:solidFill>
                  <a:srgbClr val="FF0000"/>
                </a:solidFill>
              </a:rPr>
              <a:t>blx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both save</a:t>
            </a:r>
            <a:r>
              <a:rPr lang="en-US" sz="1800" dirty="0">
                <a:solidFill>
                  <a:srgbClr val="FF0000"/>
                </a:solidFill>
              </a:rPr>
              <a:t> the address of the instruction </a:t>
            </a:r>
            <a:r>
              <a:rPr lang="en-US" sz="1800" b="1" dirty="0">
                <a:solidFill>
                  <a:srgbClr val="7030A0"/>
                </a:solidFill>
              </a:rPr>
              <a:t>immediately</a:t>
            </a:r>
            <a:r>
              <a:rPr lang="en-US" sz="1800" dirty="0">
                <a:solidFill>
                  <a:srgbClr val="7030A0"/>
                </a:solidFill>
              </a:rPr>
              <a:t> following the </a:t>
            </a:r>
            <a:r>
              <a:rPr lang="en-US" sz="1800" b="1" u="sng" dirty="0">
                <a:solidFill>
                  <a:schemeClr val="accent1"/>
                </a:solidFill>
              </a:rPr>
              <a:t>bl</a:t>
            </a:r>
            <a:r>
              <a:rPr lang="en-US" sz="1800" dirty="0">
                <a:solidFill>
                  <a:schemeClr val="accent1"/>
                </a:solidFill>
              </a:rPr>
              <a:t> or </a:t>
            </a:r>
            <a:r>
              <a:rPr lang="en-US" sz="1800" dirty="0" err="1">
                <a:solidFill>
                  <a:schemeClr val="accent1"/>
                </a:solidFill>
              </a:rPr>
              <a:t>blx</a:t>
            </a:r>
            <a:r>
              <a:rPr lang="en-US" sz="1800" dirty="0">
                <a:solidFill>
                  <a:schemeClr val="accent1"/>
                </a:solidFill>
              </a:rPr>
              <a:t> instruction </a:t>
            </a:r>
            <a:r>
              <a:rPr lang="en-US" sz="1800" b="1" dirty="0">
                <a:solidFill>
                  <a:schemeClr val="accent1"/>
                </a:solidFill>
              </a:rPr>
              <a:t>in register </a:t>
            </a:r>
            <a:r>
              <a:rPr lang="en-US" sz="1800" b="1" u="sng" dirty="0" err="1">
                <a:solidFill>
                  <a:schemeClr val="accent1"/>
                </a:solidFill>
              </a:rPr>
              <a:t>lr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(link register is also known as r14)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The contents of the link register is the </a:t>
            </a:r>
            <a:r>
              <a:rPr lang="en-US" sz="1800" b="1" u="sng" dirty="0">
                <a:solidFill>
                  <a:srgbClr val="0070C0"/>
                </a:solidFill>
              </a:rPr>
              <a:t>return address in the calling function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CB94FF-17EF-9A36-96D9-1988932A748C}"/>
              </a:ext>
            </a:extLst>
          </p:cNvPr>
          <p:cNvGrpSpPr/>
          <p:nvPr/>
        </p:nvGrpSpPr>
        <p:grpSpPr>
          <a:xfrm>
            <a:off x="4131782" y="897709"/>
            <a:ext cx="2277983" cy="400110"/>
            <a:chOff x="3818017" y="910981"/>
            <a:chExt cx="2277983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93AB59-B241-9640-B948-186025428D90}"/>
                </a:ext>
              </a:extLst>
            </p:cNvPr>
            <p:cNvSpPr txBox="1"/>
            <p:nvPr/>
          </p:nvSpPr>
          <p:spPr>
            <a:xfrm>
              <a:off x="3818017" y="910981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E1D5F-85DB-9245-82BE-D295376FDA50}"/>
                </a:ext>
              </a:extLst>
            </p:cNvPr>
            <p:cNvSpPr txBox="1"/>
            <p:nvPr/>
          </p:nvSpPr>
          <p:spPr>
            <a:xfrm>
              <a:off x="5100215" y="910981"/>
              <a:ext cx="995785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imm24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B690C-3B2F-A9BF-C1FD-61060CEA011A}"/>
              </a:ext>
            </a:extLst>
          </p:cNvPr>
          <p:cNvGrpSpPr/>
          <p:nvPr/>
        </p:nvGrpSpPr>
        <p:grpSpPr>
          <a:xfrm>
            <a:off x="8379051" y="5284892"/>
            <a:ext cx="3068311" cy="1323439"/>
            <a:chOff x="8379051" y="5284892"/>
            <a:chExt cx="3068311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6D7D42-2434-9C32-7347-DE27387A0D66}"/>
                </a:ext>
              </a:extLst>
            </p:cNvPr>
            <p:cNvSpPr txBox="1"/>
            <p:nvPr/>
          </p:nvSpPr>
          <p:spPr>
            <a:xfrm>
              <a:off x="8379051" y="5284892"/>
              <a:ext cx="3068311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main:</a:t>
              </a:r>
            </a:p>
            <a:p>
              <a:pPr>
                <a:defRPr/>
              </a:pP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bl  f1           f1: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		     ●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5EE208-AE91-A31E-E938-8D8430031841}"/>
                </a:ext>
              </a:extLst>
            </p:cNvPr>
            <p:cNvCxnSpPr/>
            <p:nvPr/>
          </p:nvCxnSpPr>
          <p:spPr>
            <a:xfrm>
              <a:off x="9463240" y="6128172"/>
              <a:ext cx="11430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E29192-23C4-7C61-A56D-50273F688D9E}"/>
              </a:ext>
            </a:extLst>
          </p:cNvPr>
          <p:cNvGrpSpPr/>
          <p:nvPr/>
        </p:nvGrpSpPr>
        <p:grpSpPr>
          <a:xfrm>
            <a:off x="589768" y="5860321"/>
            <a:ext cx="8068094" cy="707886"/>
            <a:chOff x="857053" y="5366976"/>
            <a:chExt cx="8068094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625B0C-7CBB-E561-E075-D193B1ECEB9A}"/>
                </a:ext>
              </a:extLst>
            </p:cNvPr>
            <p:cNvSpPr txBox="1"/>
            <p:nvPr/>
          </p:nvSpPr>
          <p:spPr>
            <a:xfrm>
              <a:off x="857053" y="5366976"/>
              <a:ext cx="723267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(1) Branch to the instruction with the label f1</a:t>
              </a:r>
            </a:p>
            <a:p>
              <a:r>
                <a:rPr lang="en-US" sz="2000" dirty="0">
                  <a:solidFill>
                    <a:schemeClr val="tx2"/>
                  </a:solidFill>
                </a:rPr>
                <a:t>(2) copies the address of the </a:t>
              </a:r>
              <a:r>
                <a:rPr lang="en-US" sz="2000" dirty="0">
                  <a:solidFill>
                    <a:srgbClr val="0070C0"/>
                  </a:solidFill>
                </a:rPr>
                <a:t>instruction AFTER the bl </a:t>
              </a:r>
              <a:r>
                <a:rPr lang="en-US" sz="2000" dirty="0">
                  <a:solidFill>
                    <a:schemeClr val="tx2"/>
                  </a:solidFill>
                </a:rPr>
                <a:t>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08173FAC-E954-14BA-FD21-344A9B45E7C1}"/>
                </a:ext>
              </a:extLst>
            </p:cNvPr>
            <p:cNvSpPr/>
            <p:nvPr/>
          </p:nvSpPr>
          <p:spPr>
            <a:xfrm>
              <a:off x="8089730" y="5777933"/>
              <a:ext cx="835417" cy="290887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4BFCA3-9B46-3036-9B9D-5775B12B6F9A}"/>
              </a:ext>
            </a:extLst>
          </p:cNvPr>
          <p:cNvGrpSpPr/>
          <p:nvPr/>
        </p:nvGrpSpPr>
        <p:grpSpPr>
          <a:xfrm>
            <a:off x="4131782" y="3145952"/>
            <a:ext cx="1880439" cy="400110"/>
            <a:chOff x="3922933" y="3119057"/>
            <a:chExt cx="1880439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60E62-F8FC-BC87-1D45-9C6A31AF0423}"/>
                </a:ext>
              </a:extLst>
            </p:cNvPr>
            <p:cNvSpPr txBox="1"/>
            <p:nvPr/>
          </p:nvSpPr>
          <p:spPr>
            <a:xfrm>
              <a:off x="3922933" y="3119057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blx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52A4D8-FBA7-EC09-6E98-E0A7A6BE99A1}"/>
                </a:ext>
              </a:extLst>
            </p:cNvPr>
            <p:cNvSpPr txBox="1"/>
            <p:nvPr/>
          </p:nvSpPr>
          <p:spPr>
            <a:xfrm>
              <a:off x="5205131" y="3119057"/>
              <a:ext cx="59824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8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6459"/>
          </a:xfrm>
        </p:spPr>
        <p:txBody>
          <a:bodyPr/>
          <a:lstStyle/>
          <a:p>
            <a:r>
              <a:rPr lang="en-US" dirty="0"/>
              <a:t>Function Prologue and Epilogue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5DC4-1AEE-98ED-2838-2C89CFB66B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08716" y="5843073"/>
            <a:ext cx="10012305" cy="8949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Only one prologue </a:t>
            </a:r>
            <a:r>
              <a:rPr lang="en-US" dirty="0"/>
              <a:t>right after the function label (name)</a:t>
            </a:r>
          </a:p>
          <a:p>
            <a:pPr>
              <a:lnSpc>
                <a:spcPct val="100000"/>
              </a:lnSpc>
            </a:pPr>
            <a:r>
              <a:rPr lang="en-US" b="1" dirty="0"/>
              <a:t>Only one epilogue </a:t>
            </a:r>
            <a:r>
              <a:rPr lang="en-US" dirty="0"/>
              <a:t>at the bottom of the function right above the .size directive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1587741" y="565161"/>
            <a:ext cx="9988736" cy="52256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.global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.type  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%function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FP_OFF, 4		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distance to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after push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FRAMDD, 8		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number of bytes for local stack vars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at bottom of stack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your code here</a:t>
            </a:r>
          </a:p>
          <a:p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  <a:p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.size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(. -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1709661" y="2435273"/>
            <a:ext cx="448301" cy="993124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139639" y="2514521"/>
            <a:ext cx="1448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Prologue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creates stack 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1682795" y="4261312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139639" y="4105411"/>
            <a:ext cx="13423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Epilogue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removes stack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2977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88" y="-1118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1849" y="1378355"/>
            <a:ext cx="11088302" cy="426940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							main() calls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funcA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Function entry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Function </a:t>
            </a:r>
            <a:r>
              <a:rPr lang="en-US" sz="2000" b="1" dirty="0">
                <a:solidFill>
                  <a:srgbClr val="FF0000"/>
                </a:solidFill>
              </a:rPr>
              <a:t>Prologue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save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(push)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set </a:t>
            </a:r>
            <a:r>
              <a:rPr lang="en-US" sz="2000" dirty="0" err="1"/>
              <a:t>fp</a:t>
            </a:r>
            <a:r>
              <a:rPr lang="en-US" sz="2000" dirty="0"/>
              <a:t> to top entry in stack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allocate space for local vars – later slides</a:t>
            </a:r>
          </a:p>
          <a:p>
            <a:endParaRPr lang="en-US" sz="2000" dirty="0">
              <a:solidFill>
                <a:srgbClr val="2C895B"/>
              </a:solidFill>
            </a:endParaRPr>
          </a:p>
          <a:p>
            <a:r>
              <a:rPr lang="en-US" sz="2000" dirty="0">
                <a:solidFill>
                  <a:srgbClr val="2C895B"/>
                </a:solidFill>
              </a:rPr>
              <a:t>Function return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2C895B"/>
                </a:solidFill>
              </a:rPr>
              <a:t>Function </a:t>
            </a:r>
            <a:r>
              <a:rPr lang="en-US" sz="2000" b="1" dirty="0">
                <a:solidFill>
                  <a:srgbClr val="2C895B"/>
                </a:solidFill>
              </a:rPr>
              <a:t>Epilogue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deallocate space for locals -later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restores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(pop)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Return To Caller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8E4FC3-10E5-C8FA-FAF4-B73F74B2A5B8}"/>
              </a:ext>
            </a:extLst>
          </p:cNvPr>
          <p:cNvGrpSpPr/>
          <p:nvPr/>
        </p:nvGrpSpPr>
        <p:grpSpPr>
          <a:xfrm>
            <a:off x="5456319" y="1858214"/>
            <a:ext cx="5855963" cy="1443654"/>
            <a:chOff x="5628891" y="3475977"/>
            <a:chExt cx="5855963" cy="144365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8D2060-2515-74B2-EB69-4D525545938D}"/>
                </a:ext>
              </a:extLst>
            </p:cNvPr>
            <p:cNvGrpSpPr/>
            <p:nvPr/>
          </p:nvGrpSpPr>
          <p:grpSpPr>
            <a:xfrm>
              <a:off x="5628891" y="3661964"/>
              <a:ext cx="2429848" cy="923330"/>
              <a:chOff x="3488150" y="5809654"/>
              <a:chExt cx="2429848" cy="92333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E75F11-DF94-9204-C987-B734EFC737A3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42984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–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grows "down"</a:t>
                </a:r>
              </a:p>
            </p:txBody>
          </p:sp>
          <p:sp>
            <p:nvSpPr>
              <p:cNvPr id="22" name="Down Arrow 21">
                <a:extLst>
                  <a:ext uri="{FF2B5EF4-FFF2-40B4-BE49-F238E27FC236}">
                    <a16:creationId xmlns:a16="http://schemas.microsoft.com/office/drawing/2014/main" id="{6BA5BD37-91E9-A5B9-FCD6-D470716BCA12}"/>
                  </a:ext>
                </a:extLst>
              </p:cNvPr>
              <p:cNvSpPr/>
              <p:nvPr/>
            </p:nvSpPr>
            <p:spPr>
              <a:xfrm>
                <a:off x="5702155" y="5913958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B7F728-4027-F4EB-ADCB-09649626331A}"/>
                </a:ext>
              </a:extLst>
            </p:cNvPr>
            <p:cNvGrpSpPr/>
            <p:nvPr/>
          </p:nvGrpSpPr>
          <p:grpSpPr>
            <a:xfrm>
              <a:off x="9290911" y="4122201"/>
              <a:ext cx="2193943" cy="797430"/>
              <a:chOff x="6454958" y="1095336"/>
              <a:chExt cx="2193943" cy="7974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ED2E88B-6E9C-F324-E610-37306C6C0656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main()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C468BF2-025B-8FA4-E461-57ED73743AB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main()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BFCC5D-395F-D116-1BB3-B04F5192774D}"/>
                  </a:ext>
                </a:extLst>
              </p:cNvPr>
              <p:cNvSpPr txBox="1"/>
              <p:nvPr/>
            </p:nvSpPr>
            <p:spPr>
              <a:xfrm>
                <a:off x="8205304" y="1523434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CEE8DB46-0644-38A9-DF99-CA7037C64B79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65B2D6-BA04-941F-DAB8-194DF7F56D45}"/>
                  </a:ext>
                </a:extLst>
              </p:cNvPr>
              <p:cNvSpPr txBox="1"/>
              <p:nvPr/>
            </p:nvSpPr>
            <p:spPr>
              <a:xfrm>
                <a:off x="8271875" y="1169988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7" name="Left Arrow 46">
                <a:extLst>
                  <a:ext uri="{FF2B5EF4-FFF2-40B4-BE49-F238E27FC236}">
                    <a16:creationId xmlns:a16="http://schemas.microsoft.com/office/drawing/2014/main" id="{77C6F63F-8B02-9FA0-8615-1DC92971BA42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B52635-7935-D05A-B820-13607F14E3F5}"/>
                </a:ext>
              </a:extLst>
            </p:cNvPr>
            <p:cNvSpPr/>
            <p:nvPr/>
          </p:nvSpPr>
          <p:spPr>
            <a:xfrm>
              <a:off x="9290911" y="347597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7D3F83-9878-473F-4DD0-CE291A3C1A24}"/>
                </a:ext>
              </a:extLst>
            </p:cNvPr>
            <p:cNvSpPr/>
            <p:nvPr/>
          </p:nvSpPr>
          <p:spPr>
            <a:xfrm>
              <a:off x="9290911" y="379885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D30B3E-7DC4-5A1E-B9DD-6584F5C26E1E}"/>
                </a:ext>
              </a:extLst>
            </p:cNvPr>
            <p:cNvSpPr txBox="1"/>
            <p:nvPr/>
          </p:nvSpPr>
          <p:spPr>
            <a:xfrm>
              <a:off x="8210594" y="431415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3CA47-E2BF-C944-59D4-2728008F6885}"/>
                </a:ext>
              </a:extLst>
            </p:cNvPr>
            <p:cNvSpPr txBox="1"/>
            <p:nvPr/>
          </p:nvSpPr>
          <p:spPr>
            <a:xfrm>
              <a:off x="8179363" y="360339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B6B9EDF9-193D-FD4C-DEAA-5D94FEF91BF7}"/>
                </a:ext>
              </a:extLst>
            </p:cNvPr>
            <p:cNvSpPr/>
            <p:nvPr/>
          </p:nvSpPr>
          <p:spPr>
            <a:xfrm>
              <a:off x="8981797" y="347597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Left Brace 76">
              <a:extLst>
                <a:ext uri="{FF2B5EF4-FFF2-40B4-BE49-F238E27FC236}">
                  <a16:creationId xmlns:a16="http://schemas.microsoft.com/office/drawing/2014/main" id="{B0E0E7A8-0E9E-293E-357C-335B8BC062E5}"/>
                </a:ext>
              </a:extLst>
            </p:cNvPr>
            <p:cNvSpPr/>
            <p:nvPr/>
          </p:nvSpPr>
          <p:spPr>
            <a:xfrm>
              <a:off x="9029378" y="4161189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80E55-9965-DA3D-42D6-611776D3E9DB}"/>
              </a:ext>
            </a:extLst>
          </p:cNvPr>
          <p:cNvGrpSpPr/>
          <p:nvPr/>
        </p:nvGrpSpPr>
        <p:grpSpPr>
          <a:xfrm>
            <a:off x="5291335" y="4041476"/>
            <a:ext cx="6135188" cy="1125618"/>
            <a:chOff x="5338402" y="5327840"/>
            <a:chExt cx="6135188" cy="11256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494211-B8DF-FA25-FA0D-2CFEBC8489FC}"/>
                </a:ext>
              </a:extLst>
            </p:cNvPr>
            <p:cNvGrpSpPr/>
            <p:nvPr/>
          </p:nvGrpSpPr>
          <p:grpSpPr>
            <a:xfrm>
              <a:off x="5338402" y="5327840"/>
              <a:ext cx="2749962" cy="923330"/>
              <a:chOff x="3488150" y="5809654"/>
              <a:chExt cx="2749962" cy="92333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EDD184-39B4-4F83-35A3-A7C41A64C4C5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749962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deallocate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+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shrinks "up"</a:t>
                </a:r>
              </a:p>
            </p:txBody>
          </p:sp>
          <p:sp>
            <p:nvSpPr>
              <p:cNvPr id="27" name="Down Arrow 26">
                <a:extLst>
                  <a:ext uri="{FF2B5EF4-FFF2-40B4-BE49-F238E27FC236}">
                    <a16:creationId xmlns:a16="http://schemas.microsoft.com/office/drawing/2014/main" id="{3FE89962-5FA1-3C4F-F594-36C7780779B0}"/>
                  </a:ext>
                </a:extLst>
              </p:cNvPr>
              <p:cNvSpPr/>
              <p:nvPr/>
            </p:nvSpPr>
            <p:spPr>
              <a:xfrm rot="10800000">
                <a:off x="5975531" y="5903574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282F05F-F001-584F-777B-CFC695CF43CD}"/>
                </a:ext>
              </a:extLst>
            </p:cNvPr>
            <p:cNvGrpSpPr/>
            <p:nvPr/>
          </p:nvGrpSpPr>
          <p:grpSpPr>
            <a:xfrm>
              <a:off x="9290911" y="5499701"/>
              <a:ext cx="2182679" cy="953757"/>
              <a:chOff x="6454958" y="1034043"/>
              <a:chExt cx="2182679" cy="95375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A1B475F-1D83-DD95-B827-049D579CB967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947A4CD-3E0E-0C5B-ABEB-A1E27A74015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98CD512-EDB4-E894-D10D-42C7660F40CF}"/>
                  </a:ext>
                </a:extLst>
              </p:cNvPr>
              <p:cNvSpPr txBox="1"/>
              <p:nvPr/>
            </p:nvSpPr>
            <p:spPr>
              <a:xfrm>
                <a:off x="8209315" y="1618468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6" name="Left Arrow 55">
                <a:extLst>
                  <a:ext uri="{FF2B5EF4-FFF2-40B4-BE49-F238E27FC236}">
                    <a16:creationId xmlns:a16="http://schemas.microsoft.com/office/drawing/2014/main" id="{8E6F1604-02E7-5FB2-FA51-505FD8657B32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853C88-00F1-F126-20CC-7B82B452E8D8}"/>
                  </a:ext>
                </a:extLst>
              </p:cNvPr>
              <p:cNvSpPr txBox="1"/>
              <p:nvPr/>
            </p:nvSpPr>
            <p:spPr>
              <a:xfrm>
                <a:off x="8205304" y="1034043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8" name="Left Arrow 57">
                <a:extLst>
                  <a:ext uri="{FF2B5EF4-FFF2-40B4-BE49-F238E27FC236}">
                    <a16:creationId xmlns:a16="http://schemas.microsoft.com/office/drawing/2014/main" id="{616D3766-3818-7620-F6B1-A212408E2ADF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4F52FF-0E43-AEFF-A38B-14F91AAFEF1A}"/>
                </a:ext>
              </a:extLst>
            </p:cNvPr>
            <p:cNvSpPr txBox="1"/>
            <p:nvPr/>
          </p:nvSpPr>
          <p:spPr>
            <a:xfrm>
              <a:off x="8306774" y="569921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5088369A-33D4-5897-E61E-72D51CF6D639}"/>
                </a:ext>
              </a:extLst>
            </p:cNvPr>
            <p:cNvSpPr/>
            <p:nvPr/>
          </p:nvSpPr>
          <p:spPr>
            <a:xfrm>
              <a:off x="8994163" y="5563584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923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7906512" y="65641"/>
            <a:ext cx="4247507" cy="66196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E11503-3033-155C-0170-17467DACCCF6}"/>
              </a:ext>
            </a:extLst>
          </p:cNvPr>
          <p:cNvSpPr txBox="1"/>
          <p:nvPr/>
        </p:nvSpPr>
        <p:spPr>
          <a:xfrm>
            <a:off x="5905891" y="4990086"/>
            <a:ext cx="19030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 address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EC33356-6270-3322-0274-89B153C9A0B7}"/>
              </a:ext>
            </a:extLst>
          </p:cNvPr>
          <p:cNvSpPr/>
          <p:nvPr/>
        </p:nvSpPr>
        <p:spPr>
          <a:xfrm>
            <a:off x="7808976" y="5132832"/>
            <a:ext cx="579120" cy="140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AA75050-0F61-28B1-94A3-992ABA8E46E4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7AFFE23-5A8F-54EF-6E18-90DA2D9B824F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9D68EF9-D214-E6F2-CD73-669EECC83D18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8122703" y="581947"/>
            <a:ext cx="0" cy="99525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4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3974C24-0BA3-F1A0-D81F-F987D53B6EA8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6575808" y="1853407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8100126" y="3671301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992487" y="666761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3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DF2064E-E1FE-64E4-6EC3-420CD076D742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6649651" y="4177311"/>
            <a:ext cx="1560864" cy="1722275"/>
            <a:chOff x="13611971" y="2251735"/>
            <a:chExt cx="1560864" cy="172227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4489635" y="2251735"/>
              <a:ext cx="683200" cy="1722275"/>
              <a:chOff x="13810393" y="2053238"/>
              <a:chExt cx="683200" cy="1242063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3295301"/>
                <a:ext cx="6832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33292" y="2053238"/>
                <a:ext cx="0" cy="1242063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2053238"/>
                <a:ext cx="664051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3611971" y="280090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6568703" y="1747943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8093021" y="3565837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985382" y="561297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51F5DFA-26B7-8DCE-86C2-119FC18BE77B}"/>
              </a:ext>
            </a:extLst>
          </p:cNvPr>
          <p:cNvSpPr txBox="1"/>
          <p:nvPr/>
        </p:nvSpPr>
        <p:spPr>
          <a:xfrm>
            <a:off x="418397" y="4481515"/>
            <a:ext cx="5272085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are saving the </a:t>
            </a:r>
            <a:r>
              <a:rPr lang="en-US" dirty="0" err="1">
                <a:solidFill>
                  <a:schemeClr val="accent1"/>
                </a:solidFill>
              </a:rPr>
              <a:t>lr</a:t>
            </a:r>
            <a:r>
              <a:rPr lang="en-US" dirty="0">
                <a:solidFill>
                  <a:schemeClr val="accent1"/>
                </a:solidFill>
              </a:rPr>
              <a:t> on the stack on each function call and restoring it before returning.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Result: NO infinite loop </a:t>
            </a:r>
            <a:r>
              <a:rPr lang="en-US" dirty="0">
                <a:solidFill>
                  <a:schemeClr val="accent1"/>
                </a:solidFill>
              </a:rPr>
              <a:t>and we return to the correct instruction in the caller no matter how many functions we call.</a:t>
            </a:r>
          </a:p>
          <a:p>
            <a:r>
              <a:rPr lang="en-US" dirty="0">
                <a:solidFill>
                  <a:schemeClr val="accent1"/>
                </a:solidFill>
              </a:rPr>
              <a:t>Even recursion will work!</a:t>
            </a:r>
          </a:p>
        </p:txBody>
      </p:sp>
    </p:spTree>
    <p:extLst>
      <p:ext uri="{BB962C8B-B14F-4D97-AF65-F5344CB8AC3E}">
        <p14:creationId xmlns:p14="http://schemas.microsoft.com/office/powerpoint/2010/main" val="21863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BD58CC-446D-774A-BB00-BEF55ECD8506}"/>
              </a:ext>
            </a:extLst>
          </p:cNvPr>
          <p:cNvSpPr/>
          <p:nvPr/>
        </p:nvSpPr>
        <p:spPr>
          <a:xfrm>
            <a:off x="991837" y="862794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6192E3-9DCC-0343-899F-6861F19A6E30}"/>
              </a:ext>
            </a:extLst>
          </p:cNvPr>
          <p:cNvSpPr/>
          <p:nvPr/>
        </p:nvSpPr>
        <p:spPr>
          <a:xfrm>
            <a:off x="1239517" y="168593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38AA8-2929-2049-8BAF-DA4AC8B74E11}"/>
              </a:ext>
            </a:extLst>
          </p:cNvPr>
          <p:cNvSpPr txBox="1"/>
          <p:nvPr/>
        </p:nvSpPr>
        <p:spPr>
          <a:xfrm>
            <a:off x="1147636" y="353870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28A147-8BAD-4949-8C1E-1CA85E117042}"/>
              </a:ext>
            </a:extLst>
          </p:cNvPr>
          <p:cNvSpPr/>
          <p:nvPr/>
        </p:nvSpPr>
        <p:spPr>
          <a:xfrm>
            <a:off x="1237540" y="2316160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0BA2E-2BA7-6B4F-B7B7-DFFA0118380C}"/>
              </a:ext>
            </a:extLst>
          </p:cNvPr>
          <p:cNvSpPr/>
          <p:nvPr/>
        </p:nvSpPr>
        <p:spPr>
          <a:xfrm>
            <a:off x="1237540" y="2622179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AB91C2-F487-D14A-8C84-AF5A45161265}"/>
              </a:ext>
            </a:extLst>
          </p:cNvPr>
          <p:cNvSpPr/>
          <p:nvPr/>
        </p:nvSpPr>
        <p:spPr>
          <a:xfrm>
            <a:off x="1237540" y="2936664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74AC5-E76F-0947-AE5B-5EF2E7BF177F}"/>
              </a:ext>
            </a:extLst>
          </p:cNvPr>
          <p:cNvSpPr/>
          <p:nvPr/>
        </p:nvSpPr>
        <p:spPr>
          <a:xfrm>
            <a:off x="1237540" y="2004673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55681A-1728-3A45-85ED-DE000F72062C}"/>
              </a:ext>
            </a:extLst>
          </p:cNvPr>
          <p:cNvSpPr/>
          <p:nvPr/>
        </p:nvSpPr>
        <p:spPr>
          <a:xfrm>
            <a:off x="1237540" y="13671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525D34E4-3F9B-A843-B652-8814FBC8B8D2}"/>
              </a:ext>
            </a:extLst>
          </p:cNvPr>
          <p:cNvSpPr/>
          <p:nvPr/>
        </p:nvSpPr>
        <p:spPr>
          <a:xfrm>
            <a:off x="2613499" y="185981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6664F5-1402-804D-A906-7D6D6AC60B35}"/>
              </a:ext>
            </a:extLst>
          </p:cNvPr>
          <p:cNvSpPr txBox="1"/>
          <p:nvPr/>
        </p:nvSpPr>
        <p:spPr>
          <a:xfrm>
            <a:off x="1219312" y="46213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function entry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4D73F4-67C7-DF44-97FE-16BA5EFFE501}"/>
              </a:ext>
            </a:extLst>
          </p:cNvPr>
          <p:cNvSpPr/>
          <p:nvPr/>
        </p:nvSpPr>
        <p:spPr>
          <a:xfrm>
            <a:off x="1236552" y="3248751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CC0E5C-EFF3-B54D-C2F0-3F9C3117FA2C}"/>
              </a:ext>
            </a:extLst>
          </p:cNvPr>
          <p:cNvGrpSpPr/>
          <p:nvPr/>
        </p:nvGrpSpPr>
        <p:grpSpPr>
          <a:xfrm>
            <a:off x="2617076" y="1328215"/>
            <a:ext cx="830953" cy="369332"/>
            <a:chOff x="1653962" y="2057134"/>
            <a:chExt cx="830953" cy="369332"/>
          </a:xfrm>
        </p:grpSpPr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B63EC205-B9F6-8932-3D4B-E1A3F7F90046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075173-6954-D4B5-366B-68F9E047F817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7B961F4-85F7-BCAD-523C-2F6811CA678E}"/>
              </a:ext>
            </a:extLst>
          </p:cNvPr>
          <p:cNvSpPr txBox="1"/>
          <p:nvPr/>
        </p:nvSpPr>
        <p:spPr>
          <a:xfrm>
            <a:off x="535937" y="4055486"/>
            <a:ext cx="31429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was just called this how the stack looks</a:t>
            </a:r>
          </a:p>
          <a:p>
            <a:r>
              <a:rPr lang="en-US" dirty="0">
                <a:solidFill>
                  <a:srgbClr val="F3753F"/>
                </a:solidFill>
              </a:rPr>
              <a:t>The orange blocks </a:t>
            </a:r>
            <a:r>
              <a:rPr lang="en-US" dirty="0"/>
              <a:t>are part of the caller's stack frame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56249F-61AC-5179-C646-84D9D91B58F9}"/>
              </a:ext>
            </a:extLst>
          </p:cNvPr>
          <p:cNvSpPr txBox="1"/>
          <p:nvPr/>
        </p:nvSpPr>
        <p:spPr>
          <a:xfrm>
            <a:off x="339658" y="1384989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EDB87A6-9207-F90B-96A2-C980DF3E9F02}"/>
              </a:ext>
            </a:extLst>
          </p:cNvPr>
          <p:cNvSpPr/>
          <p:nvPr/>
        </p:nvSpPr>
        <p:spPr>
          <a:xfrm rot="10800000">
            <a:off x="1011899" y="1371931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352BF7-369C-7183-69EF-CDD0675E2B23}"/>
              </a:ext>
            </a:extLst>
          </p:cNvPr>
          <p:cNvGrpSpPr/>
          <p:nvPr/>
        </p:nvGrpSpPr>
        <p:grpSpPr>
          <a:xfrm>
            <a:off x="3055183" y="461879"/>
            <a:ext cx="4256394" cy="4524351"/>
            <a:chOff x="3033752" y="769061"/>
            <a:chExt cx="4256394" cy="452435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C186C6-7F7C-8943-BB13-C7FE0760896C}"/>
                </a:ext>
              </a:extLst>
            </p:cNvPr>
            <p:cNvSpPr/>
            <p:nvPr/>
          </p:nvSpPr>
          <p:spPr>
            <a:xfrm>
              <a:off x="4468463" y="1174097"/>
              <a:ext cx="2694632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0FED89D-FB91-5E4A-9F4E-B365C838E83B}"/>
                </a:ext>
              </a:extLst>
            </p:cNvPr>
            <p:cNvGrpSpPr/>
            <p:nvPr/>
          </p:nvGrpSpPr>
          <p:grpSpPr>
            <a:xfrm>
              <a:off x="4659961" y="1126372"/>
              <a:ext cx="2407248" cy="3166429"/>
              <a:chOff x="3190797" y="3389649"/>
              <a:chExt cx="2407248" cy="316642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EEA036-7267-1048-ACE7-7739F63C8416}"/>
                  </a:ext>
                </a:extLst>
              </p:cNvPr>
              <p:cNvSpPr/>
              <p:nvPr/>
            </p:nvSpPr>
            <p:spPr>
              <a:xfrm>
                <a:off x="3479268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D11CB6F-DD0C-6449-9887-5F6DAD3BEE5D}"/>
                  </a:ext>
                </a:extLst>
              </p:cNvPr>
              <p:cNvSpPr/>
              <p:nvPr/>
            </p:nvSpPr>
            <p:spPr>
              <a:xfrm>
                <a:off x="3481247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29CBC1-B1B2-2449-BAC0-C972A42AC77D}"/>
                  </a:ext>
                </a:extLst>
              </p:cNvPr>
              <p:cNvSpPr txBox="1"/>
              <p:nvPr/>
            </p:nvSpPr>
            <p:spPr>
              <a:xfrm>
                <a:off x="3479268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5A637A0-583C-3B4A-A2A8-A453A8F70197}"/>
                  </a:ext>
                </a:extLst>
              </p:cNvPr>
              <p:cNvSpPr/>
              <p:nvPr/>
            </p:nvSpPr>
            <p:spPr>
              <a:xfrm>
                <a:off x="3479270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BD2CB5-050E-A744-A3B6-08777AEB75D1}"/>
                  </a:ext>
                </a:extLst>
              </p:cNvPr>
              <p:cNvSpPr txBox="1"/>
              <p:nvPr/>
            </p:nvSpPr>
            <p:spPr>
              <a:xfrm>
                <a:off x="5169723" y="561027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26" name="Left Arrow 25">
                <a:extLst>
                  <a:ext uri="{FF2B5EF4-FFF2-40B4-BE49-F238E27FC236}">
                    <a16:creationId xmlns:a16="http://schemas.microsoft.com/office/drawing/2014/main" id="{B1779425-B42F-CD4E-A2A1-2B8D6CC2EF6C}"/>
                  </a:ext>
                </a:extLst>
              </p:cNvPr>
              <p:cNvSpPr/>
              <p:nvPr/>
            </p:nvSpPr>
            <p:spPr>
              <a:xfrm>
                <a:off x="4855227" y="5771885"/>
                <a:ext cx="378846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706E26D-31D0-8A4D-9408-524C18072942}"/>
                  </a:ext>
                </a:extLst>
              </p:cNvPr>
              <p:cNvSpPr/>
              <p:nvPr/>
            </p:nvSpPr>
            <p:spPr>
              <a:xfrm>
                <a:off x="3479270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DDAE7BA-4E01-8744-AD20-BDB4D6243851}"/>
                  </a:ext>
                </a:extLst>
              </p:cNvPr>
              <p:cNvSpPr/>
              <p:nvPr/>
            </p:nvSpPr>
            <p:spPr>
              <a:xfrm>
                <a:off x="3481107" y="4919692"/>
                <a:ext cx="1375959" cy="31208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BE001ED-E268-404D-8E74-FB77375F397D}"/>
                  </a:ext>
                </a:extLst>
              </p:cNvPr>
              <p:cNvSpPr/>
              <p:nvPr/>
            </p:nvSpPr>
            <p:spPr>
              <a:xfrm>
                <a:off x="3479269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551824B-4BD2-0E47-B87A-741101B60E80}"/>
                  </a:ext>
                </a:extLst>
              </p:cNvPr>
              <p:cNvSpPr/>
              <p:nvPr/>
            </p:nvSpPr>
            <p:spPr>
              <a:xfrm>
                <a:off x="3481106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1EEA8C3-607D-9D4D-B5A2-260AF1106D6B}"/>
                  </a:ext>
                </a:extLst>
              </p:cNvPr>
              <p:cNvSpPr/>
              <p:nvPr/>
            </p:nvSpPr>
            <p:spPr>
              <a:xfrm>
                <a:off x="3190797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after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push {r4,r5,fp,lr}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3E097B-32EE-6046-9911-FB4BF0C96045}"/>
                </a:ext>
              </a:extLst>
            </p:cNvPr>
            <p:cNvSpPr txBox="1"/>
            <p:nvPr/>
          </p:nvSpPr>
          <p:spPr>
            <a:xfrm>
              <a:off x="3033752" y="20072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2446E0B-0772-682A-1AA8-584AAF425702}"/>
                </a:ext>
              </a:extLst>
            </p:cNvPr>
            <p:cNvGrpSpPr/>
            <p:nvPr/>
          </p:nvGrpSpPr>
          <p:grpSpPr>
            <a:xfrm>
              <a:off x="6359794" y="1659201"/>
              <a:ext cx="830953" cy="369332"/>
              <a:chOff x="1653962" y="2057134"/>
              <a:chExt cx="830953" cy="369332"/>
            </a:xfrm>
          </p:grpSpPr>
          <p:sp>
            <p:nvSpPr>
              <p:cNvPr id="86" name="Left Arrow 85">
                <a:extLst>
                  <a:ext uri="{FF2B5EF4-FFF2-40B4-BE49-F238E27FC236}">
                    <a16:creationId xmlns:a16="http://schemas.microsoft.com/office/drawing/2014/main" id="{F3C2F5E5-E3C4-AE78-85A8-227F11AD5D36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6897C67-E13B-E9DE-5567-6BD50DF6609C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17FB12F-2E2F-A827-2474-4BAE427A2850}"/>
                </a:ext>
              </a:extLst>
            </p:cNvPr>
            <p:cNvSpPr txBox="1"/>
            <p:nvPr/>
          </p:nvSpPr>
          <p:spPr>
            <a:xfrm>
              <a:off x="4035314" y="4370082"/>
              <a:ext cx="325483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using a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push,</a:t>
              </a:r>
              <a:r>
                <a:rPr lang="en-US" dirty="0">
                  <a:solidFill>
                    <a:srgbClr val="2C895B"/>
                  </a:solidFill>
                </a:rPr>
                <a:t> save </a:t>
              </a:r>
              <a:r>
                <a:rPr lang="en-US" dirty="0" err="1">
                  <a:solidFill>
                    <a:srgbClr val="2C895B"/>
                  </a:solidFill>
                </a:rPr>
                <a:t>lr</a:t>
              </a:r>
              <a:r>
                <a:rPr lang="en-US" dirty="0">
                  <a:solidFill>
                    <a:srgbClr val="2C895B"/>
                  </a:solidFill>
                </a:rPr>
                <a:t>,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/>
                <a:t>and </a:t>
              </a:r>
              <a:r>
                <a:rPr lang="en-US" dirty="0">
                  <a:solidFill>
                    <a:srgbClr val="0070C0"/>
                  </a:solidFill>
                </a:rPr>
                <a:t>those preserved  registers it wants to use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7030A0"/>
                  </a:solidFill>
                </a:rPr>
                <a:t>on the stack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F12111B-C1A3-3568-2764-B04678281EA6}"/>
                </a:ext>
              </a:extLst>
            </p:cNvPr>
            <p:cNvGrpSpPr/>
            <p:nvPr/>
          </p:nvGrpSpPr>
          <p:grpSpPr>
            <a:xfrm>
              <a:off x="3907876" y="2335195"/>
              <a:ext cx="1039567" cy="1258438"/>
              <a:chOff x="2454999" y="1799527"/>
              <a:chExt cx="1039567" cy="125843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35660-1BD0-62F2-6975-91ADC2FF4B40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8A1675D3-D892-C248-7279-9394DBD5F4BC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F3FADC-3E8F-9F47-305F-AB21E6CD48BD}"/>
                </a:ext>
              </a:extLst>
            </p:cNvPr>
            <p:cNvSpPr txBox="1"/>
            <p:nvPr/>
          </p:nvSpPr>
          <p:spPr>
            <a:xfrm>
              <a:off x="4029887" y="1712781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C75BF72B-D243-5472-9E82-7840552FFEC1}"/>
                </a:ext>
              </a:extLst>
            </p:cNvPr>
            <p:cNvSpPr/>
            <p:nvPr/>
          </p:nvSpPr>
          <p:spPr>
            <a:xfrm rot="10800000">
              <a:off x="4726203" y="1718893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3ECBFEF-5460-6C28-5294-A3639957103D}"/>
                </a:ext>
              </a:extLst>
            </p:cNvPr>
            <p:cNvSpPr txBox="1"/>
            <p:nvPr/>
          </p:nvSpPr>
          <p:spPr>
            <a:xfrm>
              <a:off x="4707269" y="769061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1 of 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53D625-67BC-D029-F68D-F998A82F2000}"/>
              </a:ext>
            </a:extLst>
          </p:cNvPr>
          <p:cNvGrpSpPr/>
          <p:nvPr/>
        </p:nvGrpSpPr>
        <p:grpSpPr>
          <a:xfrm>
            <a:off x="7500513" y="458588"/>
            <a:ext cx="3836583" cy="4549240"/>
            <a:chOff x="7479082" y="765770"/>
            <a:chExt cx="3836583" cy="45492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7A8F0EC-F20E-774B-84C1-8A5D1E3613E2}"/>
                </a:ext>
              </a:extLst>
            </p:cNvPr>
            <p:cNvSpPr/>
            <p:nvPr/>
          </p:nvSpPr>
          <p:spPr>
            <a:xfrm>
              <a:off x="8208349" y="1202328"/>
              <a:ext cx="2784083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987F11-7505-DD46-9672-24C397E8B280}"/>
                </a:ext>
              </a:extLst>
            </p:cNvPr>
            <p:cNvGrpSpPr/>
            <p:nvPr/>
          </p:nvGrpSpPr>
          <p:grpSpPr>
            <a:xfrm>
              <a:off x="8217740" y="1169976"/>
              <a:ext cx="2602859" cy="3166429"/>
              <a:chOff x="6063006" y="3389649"/>
              <a:chExt cx="2602859" cy="316642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3F8D7BC-6082-B843-BA33-D2FB253733A9}"/>
                  </a:ext>
                </a:extLst>
              </p:cNvPr>
              <p:cNvSpPr/>
              <p:nvPr/>
            </p:nvSpPr>
            <p:spPr>
              <a:xfrm>
                <a:off x="6409370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3475303-F61B-7640-A8D2-22B5DF041930}"/>
                  </a:ext>
                </a:extLst>
              </p:cNvPr>
              <p:cNvSpPr/>
              <p:nvPr/>
            </p:nvSpPr>
            <p:spPr>
              <a:xfrm>
                <a:off x="6411349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13626FD-E72B-2948-BB66-D13D061635B0}"/>
                  </a:ext>
                </a:extLst>
              </p:cNvPr>
              <p:cNvSpPr txBox="1"/>
              <p:nvPr/>
            </p:nvSpPr>
            <p:spPr>
              <a:xfrm>
                <a:off x="6409370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61350B8-3162-344F-954D-D8298E4DDFED}"/>
                  </a:ext>
                </a:extLst>
              </p:cNvPr>
              <p:cNvSpPr/>
              <p:nvPr/>
            </p:nvSpPr>
            <p:spPr>
              <a:xfrm>
                <a:off x="6409372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1CBE157-B124-1C4B-8F41-6D7FC43B1AC7}"/>
                  </a:ext>
                </a:extLst>
              </p:cNvPr>
              <p:cNvSpPr txBox="1"/>
              <p:nvPr/>
            </p:nvSpPr>
            <p:spPr>
              <a:xfrm>
                <a:off x="8237543" y="5632388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3" name="Left Arrow 52">
                <a:extLst>
                  <a:ext uri="{FF2B5EF4-FFF2-40B4-BE49-F238E27FC236}">
                    <a16:creationId xmlns:a16="http://schemas.microsoft.com/office/drawing/2014/main" id="{5BA09D82-7156-DC40-9838-B6D3CC4C6668}"/>
                  </a:ext>
                </a:extLst>
              </p:cNvPr>
              <p:cNvSpPr/>
              <p:nvPr/>
            </p:nvSpPr>
            <p:spPr>
              <a:xfrm>
                <a:off x="7785329" y="577188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EBF3914-72CA-E04D-8557-0EE1B1EC203E}"/>
                  </a:ext>
                </a:extLst>
              </p:cNvPr>
              <p:cNvSpPr/>
              <p:nvPr/>
            </p:nvSpPr>
            <p:spPr>
              <a:xfrm>
                <a:off x="6409372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40526F2-DF52-8B4A-892F-A33726E1A211}"/>
                  </a:ext>
                </a:extLst>
              </p:cNvPr>
              <p:cNvSpPr/>
              <p:nvPr/>
            </p:nvSpPr>
            <p:spPr>
              <a:xfrm>
                <a:off x="6411209" y="4919692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D16D79-25A6-6742-8B5E-2E296E0414B2}"/>
                  </a:ext>
                </a:extLst>
              </p:cNvPr>
              <p:cNvSpPr/>
              <p:nvPr/>
            </p:nvSpPr>
            <p:spPr>
              <a:xfrm>
                <a:off x="6409371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B04390-6FE1-4E4C-B2DB-E9E2FFF8204C}"/>
                  </a:ext>
                </a:extLst>
              </p:cNvPr>
              <p:cNvSpPr/>
              <p:nvPr/>
            </p:nvSpPr>
            <p:spPr>
              <a:xfrm>
                <a:off x="6411208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42C867C-2EBC-3843-BBEF-AAF72E8639D5}"/>
                  </a:ext>
                </a:extLst>
              </p:cNvPr>
              <p:cNvSpPr/>
              <p:nvPr/>
            </p:nvSpPr>
            <p:spPr>
              <a:xfrm>
                <a:off x="6063006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Set FP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56F2D6-8AF7-FD43-8EC8-D76FAF448F8C}"/>
                  </a:ext>
                </a:extLst>
              </p:cNvPr>
              <p:cNvSpPr txBox="1"/>
              <p:nvPr/>
            </p:nvSpPr>
            <p:spPr>
              <a:xfrm>
                <a:off x="8237543" y="465038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60" name="Left Arrow 59">
                <a:extLst>
                  <a:ext uri="{FF2B5EF4-FFF2-40B4-BE49-F238E27FC236}">
                    <a16:creationId xmlns:a16="http://schemas.microsoft.com/office/drawing/2014/main" id="{E1BC1BCE-DA08-0649-A865-51F6C9B3F2DF}"/>
                  </a:ext>
                </a:extLst>
              </p:cNvPr>
              <p:cNvSpPr/>
              <p:nvPr/>
            </p:nvSpPr>
            <p:spPr>
              <a:xfrm>
                <a:off x="7785329" y="4789877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3A62BA-3BB9-3264-72B1-E5599C6542D6}"/>
                </a:ext>
              </a:extLst>
            </p:cNvPr>
            <p:cNvSpPr txBox="1"/>
            <p:nvPr/>
          </p:nvSpPr>
          <p:spPr>
            <a:xfrm>
              <a:off x="8134340" y="4391680"/>
              <a:ext cx="318132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move </a:t>
              </a:r>
              <a:r>
                <a:rPr lang="en-US" dirty="0">
                  <a:solidFill>
                    <a:srgbClr val="2C895B"/>
                  </a:solidFill>
                </a:rPr>
                <a:t>the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to </a:t>
              </a:r>
              <a:r>
                <a:rPr lang="en-US" dirty="0">
                  <a:solidFill>
                    <a:srgbClr val="0070C0"/>
                  </a:solidFill>
                </a:rPr>
                <a:t>point at the saved </a:t>
              </a:r>
              <a:r>
                <a:rPr lang="en-US" dirty="0" err="1">
                  <a:solidFill>
                    <a:srgbClr val="0070C0"/>
                  </a:solidFill>
                </a:rPr>
                <a:t>lr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as </a:t>
              </a:r>
              <a:r>
                <a:rPr lang="en-US" dirty="0">
                  <a:solidFill>
                    <a:srgbClr val="C00000"/>
                  </a:solidFill>
                </a:rPr>
                <a:t>required by the Aarch32 spec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BFB3DD9D-43BA-A774-E9AD-3043DEAB8594}"/>
                </a:ext>
              </a:extLst>
            </p:cNvPr>
            <p:cNvSpPr/>
            <p:nvPr/>
          </p:nvSpPr>
          <p:spPr>
            <a:xfrm>
              <a:off x="9962996" y="266635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6E8D73-9251-AF2D-5BC4-72B5614C5245}"/>
                </a:ext>
              </a:extLst>
            </p:cNvPr>
            <p:cNvSpPr txBox="1"/>
            <p:nvPr/>
          </p:nvSpPr>
          <p:spPr>
            <a:xfrm>
              <a:off x="10277041" y="291759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BEE9156-4CF9-6488-5106-8F0FE4958EA5}"/>
                </a:ext>
              </a:extLst>
            </p:cNvPr>
            <p:cNvGrpSpPr/>
            <p:nvPr/>
          </p:nvGrpSpPr>
          <p:grpSpPr>
            <a:xfrm>
              <a:off x="7479082" y="2382887"/>
              <a:ext cx="1039567" cy="1258438"/>
              <a:chOff x="2454999" y="1799527"/>
              <a:chExt cx="1039567" cy="1258438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7228ED-71CE-CEA0-595F-4F06A91D8E54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0D98D9AC-E7A2-D9CF-53C2-A49812F79244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BC2B8D4-D634-4A92-2FF1-20EEF7C8BC60}"/>
                </a:ext>
              </a:extLst>
            </p:cNvPr>
            <p:cNvSpPr txBox="1"/>
            <p:nvPr/>
          </p:nvSpPr>
          <p:spPr>
            <a:xfrm>
              <a:off x="7601093" y="1760473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73" name="Right Brace 72">
              <a:extLst>
                <a:ext uri="{FF2B5EF4-FFF2-40B4-BE49-F238E27FC236}">
                  <a16:creationId xmlns:a16="http://schemas.microsoft.com/office/drawing/2014/main" id="{732613A3-8C6E-ABC8-1E8F-5445405643A8}"/>
                </a:ext>
              </a:extLst>
            </p:cNvPr>
            <p:cNvSpPr/>
            <p:nvPr/>
          </p:nvSpPr>
          <p:spPr>
            <a:xfrm rot="10800000">
              <a:off x="8297409" y="1766585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777F016-D187-4758-BAA3-D89117CF88BD}"/>
                </a:ext>
              </a:extLst>
            </p:cNvPr>
            <p:cNvSpPr txBox="1"/>
            <p:nvPr/>
          </p:nvSpPr>
          <p:spPr>
            <a:xfrm>
              <a:off x="8456487" y="765770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2 of 3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6C6838-5810-5DDB-3AEF-A5D1E13EA6CF}"/>
              </a:ext>
            </a:extLst>
          </p:cNvPr>
          <p:cNvSpPr/>
          <p:nvPr/>
        </p:nvSpPr>
        <p:spPr bwMode="auto">
          <a:xfrm>
            <a:off x="1236552" y="5274103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FA238-9493-3804-C780-7C1B9559DE46}"/>
              </a:ext>
            </a:extLst>
          </p:cNvPr>
          <p:cNvSpPr txBox="1"/>
          <p:nvPr/>
        </p:nvSpPr>
        <p:spPr>
          <a:xfrm>
            <a:off x="563705" y="5818754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99602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450627" y="609356"/>
            <a:ext cx="3000668" cy="36230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- 2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392700" y="609356"/>
            <a:ext cx="3097771" cy="3691856"/>
            <a:chOff x="8912624" y="3272955"/>
            <a:chExt cx="3097771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8912624" y="3272955"/>
              <a:ext cx="29899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 Space for locals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100819" y="6061162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8850500" y="4325568"/>
            <a:ext cx="21185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Allocate Space for Local Variables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206348" y="1817948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2A453CB-0E0D-0475-7B7E-A71403E4284A}"/>
              </a:ext>
            </a:extLst>
          </p:cNvPr>
          <p:cNvSpPr/>
          <p:nvPr/>
        </p:nvSpPr>
        <p:spPr>
          <a:xfrm>
            <a:off x="10166176" y="2157941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AA52F7-64D8-2B3F-991C-88E5DEFBDC91}"/>
              </a:ext>
            </a:extLst>
          </p:cNvPr>
          <p:cNvSpPr txBox="1"/>
          <p:nvPr/>
        </p:nvSpPr>
        <p:spPr>
          <a:xfrm>
            <a:off x="10480221" y="2409183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656F805-BD1C-F923-A8A4-FBE8AFA0326A}"/>
              </a:ext>
            </a:extLst>
          </p:cNvPr>
          <p:cNvSpPr txBox="1">
            <a:spLocks/>
          </p:cNvSpPr>
          <p:nvPr/>
        </p:nvSpPr>
        <p:spPr>
          <a:xfrm>
            <a:off x="469002" y="874669"/>
            <a:ext cx="6925638" cy="4186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Add memory to the stack frame for local variables  </a:t>
            </a:r>
            <a:r>
              <a:rPr lang="en-US" sz="1800" dirty="0">
                <a:solidFill>
                  <a:srgbClr val="0070C0"/>
                </a:solidFill>
              </a:rPr>
              <a:t>by </a:t>
            </a:r>
            <a:r>
              <a:rPr lang="en-US" sz="1800" b="1" dirty="0">
                <a:solidFill>
                  <a:srgbClr val="2C895B"/>
                </a:solidFill>
              </a:rPr>
              <a:t>moving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the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sp</a:t>
            </a:r>
            <a:r>
              <a:rPr lang="en-US" sz="2000" dirty="0">
                <a:solidFill>
                  <a:srgbClr val="FF0000"/>
                </a:solidFill>
              </a:rPr>
              <a:t> towards low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</a:rPr>
              <a:t>The amount moved is the </a:t>
            </a:r>
            <a:r>
              <a:rPr lang="en-US" sz="2000" dirty="0">
                <a:solidFill>
                  <a:srgbClr val="2C895B"/>
                </a:solidFill>
              </a:rPr>
              <a:t>total size of all local variables </a:t>
            </a:r>
            <a:r>
              <a:rPr lang="en-US" sz="2000" dirty="0">
                <a:solidFill>
                  <a:srgbClr val="00B050"/>
                </a:solidFill>
              </a:rPr>
              <a:t>in bytes </a:t>
            </a:r>
            <a:r>
              <a:rPr lang="en-US" sz="2000" b="1" dirty="0">
                <a:solidFill>
                  <a:srgbClr val="00B050"/>
                </a:solidFill>
              </a:rPr>
              <a:t>plus</a:t>
            </a:r>
            <a:r>
              <a:rPr lang="en-US" sz="2000" dirty="0">
                <a:solidFill>
                  <a:srgbClr val="00B050"/>
                </a:solidFill>
              </a:rPr>
              <a:t> memory alignment </a:t>
            </a:r>
            <a:r>
              <a:rPr lang="en-US" sz="2000" b="1" dirty="0">
                <a:solidFill>
                  <a:srgbClr val="00B050"/>
                </a:solidFill>
              </a:rPr>
              <a:t>padding 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</a:rPr>
              <a:t>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B76214-7121-F6B9-9F0C-2A8785928135}"/>
              </a:ext>
            </a:extLst>
          </p:cNvPr>
          <p:cNvGrpSpPr/>
          <p:nvPr/>
        </p:nvGrpSpPr>
        <p:grpSpPr>
          <a:xfrm>
            <a:off x="7665890" y="1872221"/>
            <a:ext cx="1093782" cy="2077458"/>
            <a:chOff x="2429789" y="1799525"/>
            <a:chExt cx="1093782" cy="20774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95C5F9-607E-49B3-446C-3367EE50A195}"/>
                </a:ext>
              </a:extLst>
            </p:cNvPr>
            <p:cNvSpPr txBox="1"/>
            <p:nvPr/>
          </p:nvSpPr>
          <p:spPr>
            <a:xfrm>
              <a:off x="2429789" y="2413216"/>
              <a:ext cx="827488" cy="9541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Called function</a:t>
              </a:r>
            </a:p>
            <a:p>
              <a:r>
                <a:rPr lang="en-US" sz="1400" dirty="0"/>
                <a:t>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E729C97-D6EC-6264-A3B2-0C32A121B87D}"/>
                </a:ext>
              </a:extLst>
            </p:cNvPr>
            <p:cNvSpPr/>
            <p:nvPr/>
          </p:nvSpPr>
          <p:spPr>
            <a:xfrm rot="10800000">
              <a:off x="3267180" y="1799525"/>
              <a:ext cx="256391" cy="2077458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51F6246-114C-3391-90F4-63B0A5FB4630}"/>
              </a:ext>
            </a:extLst>
          </p:cNvPr>
          <p:cNvSpPr txBox="1"/>
          <p:nvPr/>
        </p:nvSpPr>
        <p:spPr>
          <a:xfrm>
            <a:off x="7899370" y="1243283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9911138-3853-2418-DBFB-8B6079E98087}"/>
              </a:ext>
            </a:extLst>
          </p:cNvPr>
          <p:cNvSpPr/>
          <p:nvPr/>
        </p:nvSpPr>
        <p:spPr>
          <a:xfrm rot="10800000">
            <a:off x="8595686" y="1249395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CD078-F0F1-F469-2D63-3BCC264503E7}"/>
              </a:ext>
            </a:extLst>
          </p:cNvPr>
          <p:cNvSpPr txBox="1"/>
          <p:nvPr/>
        </p:nvSpPr>
        <p:spPr>
          <a:xfrm>
            <a:off x="8713879" y="14683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Prologue Step 3 of 3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654194-C012-E019-F308-EFEE6C15265B}"/>
              </a:ext>
            </a:extLst>
          </p:cNvPr>
          <p:cNvSpPr/>
          <p:nvPr/>
        </p:nvSpPr>
        <p:spPr bwMode="auto">
          <a:xfrm>
            <a:off x="1048565" y="5214284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FF2DF-5FA3-E3EC-587C-E7C57EA7DC63}"/>
              </a:ext>
            </a:extLst>
          </p:cNvPr>
          <p:cNvSpPr txBox="1"/>
          <p:nvPr/>
        </p:nvSpPr>
        <p:spPr>
          <a:xfrm>
            <a:off x="375718" y="5758935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8604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 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C14C-074B-EF43-BD1C-662F0B4E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035" y="647465"/>
            <a:ext cx="10927977" cy="3066579"/>
          </a:xfr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Branch &amp; exchange 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b="1" dirty="0">
                <a:solidFill>
                  <a:srgbClr val="0070C0"/>
                </a:solidFill>
              </a:rPr>
              <a:t>function return)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instruction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         // we will always use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sz="22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/>
              <a:t>Causes a </a:t>
            </a:r>
            <a:r>
              <a:rPr lang="en-US" sz="2200" dirty="0">
                <a:solidFill>
                  <a:schemeClr val="accent5"/>
                </a:solidFill>
              </a:rPr>
              <a:t>branch to the instruction </a:t>
            </a:r>
            <a:r>
              <a:rPr lang="en-US" sz="2200" b="1" dirty="0">
                <a:solidFill>
                  <a:schemeClr val="accent5"/>
                </a:solidFill>
              </a:rPr>
              <a:t>whose address is stored</a:t>
            </a:r>
            <a:r>
              <a:rPr lang="en-US" sz="2200" dirty="0"/>
              <a:t> in register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It copies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the PC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/>
              <a:t>This is often used to implement </a:t>
            </a:r>
            <a:r>
              <a:rPr lang="en-US" sz="2200" dirty="0">
                <a:solidFill>
                  <a:srgbClr val="FF0000"/>
                </a:solidFill>
              </a:rPr>
              <a:t>a return from a function call </a:t>
            </a:r>
            <a:r>
              <a:rPr lang="en-US" sz="2200" dirty="0"/>
              <a:t>(exactly like a C return) when the function is called using either 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label, or </a:t>
            </a:r>
            <a:r>
              <a:rPr lang="en-US" sz="2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07D981-9708-4640-B458-957CA4EF48C9}"/>
              </a:ext>
            </a:extLst>
          </p:cNvPr>
          <p:cNvGrpSpPr/>
          <p:nvPr/>
        </p:nvGrpSpPr>
        <p:grpSpPr>
          <a:xfrm>
            <a:off x="4170411" y="1202000"/>
            <a:ext cx="1539624" cy="400110"/>
            <a:chOff x="8170222" y="636134"/>
            <a:chExt cx="1539624" cy="400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F86B9C-25D1-E544-BAB0-25FFC82F8DC7}"/>
                </a:ext>
              </a:extLst>
            </p:cNvPr>
            <p:cNvSpPr txBox="1"/>
            <p:nvPr/>
          </p:nvSpPr>
          <p:spPr>
            <a:xfrm>
              <a:off x="8170222" y="636134"/>
              <a:ext cx="93381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EB70BC-A31C-2840-B0C4-BED9FEC67B20}"/>
                </a:ext>
              </a:extLst>
            </p:cNvPr>
            <p:cNvSpPr txBox="1"/>
            <p:nvPr/>
          </p:nvSpPr>
          <p:spPr>
            <a:xfrm>
              <a:off x="9104034" y="636134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6A35B-D026-E44A-B420-E559DD3FFCB0}"/>
              </a:ext>
            </a:extLst>
          </p:cNvPr>
          <p:cNvSpPr txBox="1"/>
          <p:nvPr/>
        </p:nvSpPr>
        <p:spPr>
          <a:xfrm>
            <a:off x="4071249" y="4179210"/>
            <a:ext cx="363704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main: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bl  f1           f1: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 bx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67777-83CF-7442-ACD6-DF0B2F956724}"/>
              </a:ext>
            </a:extLst>
          </p:cNvPr>
          <p:cNvCxnSpPr/>
          <p:nvPr/>
        </p:nvCxnSpPr>
        <p:spPr>
          <a:xfrm>
            <a:off x="5052457" y="5192690"/>
            <a:ext cx="1143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5638413-4074-8A41-A234-33EECAE13421}"/>
              </a:ext>
            </a:extLst>
          </p:cNvPr>
          <p:cNvCxnSpPr>
            <a:cxnSpLocks/>
          </p:cNvCxnSpPr>
          <p:nvPr/>
        </p:nvCxnSpPr>
        <p:spPr>
          <a:xfrm rot="10800000">
            <a:off x="4544961" y="5460748"/>
            <a:ext cx="2157992" cy="295772"/>
          </a:xfrm>
          <a:prstGeom prst="bentConnector3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71918D3-4C78-D545-AA62-C804B9ABC9D5}"/>
              </a:ext>
            </a:extLst>
          </p:cNvPr>
          <p:cNvGrpSpPr/>
          <p:nvPr/>
        </p:nvGrpSpPr>
        <p:grpSpPr>
          <a:xfrm>
            <a:off x="7470788" y="5288082"/>
            <a:ext cx="4008391" cy="707886"/>
            <a:chOff x="5672230" y="5458228"/>
            <a:chExt cx="4008391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81AE20-EAB0-0F42-ACC3-3550CF4C3068}"/>
                </a:ext>
              </a:extLst>
            </p:cNvPr>
            <p:cNvSpPr txBox="1"/>
            <p:nvPr/>
          </p:nvSpPr>
          <p:spPr>
            <a:xfrm>
              <a:off x="6043579" y="5458228"/>
              <a:ext cx="3637042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Branch to the </a:t>
              </a:r>
              <a:r>
                <a:rPr lang="en-US" sz="2000" dirty="0">
                  <a:solidFill>
                    <a:srgbClr val="0070C0"/>
                  </a:solidFill>
                </a:rPr>
                <a:t>instruction whose address is </a:t>
              </a:r>
              <a:r>
                <a:rPr lang="en-US" sz="2000" dirty="0">
                  <a:solidFill>
                    <a:schemeClr val="tx2"/>
                  </a:solidFill>
                </a:rPr>
                <a:t>stored 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70EC53A3-9A74-C642-9871-2DF04133D892}"/>
                </a:ext>
              </a:extLst>
            </p:cNvPr>
            <p:cNvSpPr/>
            <p:nvPr/>
          </p:nvSpPr>
          <p:spPr>
            <a:xfrm rot="10800000">
              <a:off x="5672230" y="5833933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F7687-5F15-29B4-7467-D5CC0C7008CD}"/>
              </a:ext>
            </a:extLst>
          </p:cNvPr>
          <p:cNvGrpSpPr/>
          <p:nvPr/>
        </p:nvGrpSpPr>
        <p:grpSpPr>
          <a:xfrm>
            <a:off x="824650" y="5258991"/>
            <a:ext cx="3467712" cy="1015663"/>
            <a:chOff x="6015096" y="5962918"/>
            <a:chExt cx="3467712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14A46-C763-E390-B418-D27A9862B27D}"/>
                </a:ext>
              </a:extLst>
            </p:cNvPr>
            <p:cNvSpPr txBox="1"/>
            <p:nvPr/>
          </p:nvSpPr>
          <p:spPr>
            <a:xfrm>
              <a:off x="6015096" y="5962918"/>
              <a:ext cx="3045850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Stores this address in </a:t>
              </a:r>
              <a:r>
                <a:rPr lang="en-US" sz="20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chemeClr val="accent1"/>
                  </a:solidFill>
                </a:rPr>
                <a:t>this is the address to resume at in the caller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00AA886-F9C3-F473-634A-ECE8DF2C253C}"/>
                </a:ext>
              </a:extLst>
            </p:cNvPr>
            <p:cNvSpPr/>
            <p:nvPr/>
          </p:nvSpPr>
          <p:spPr>
            <a:xfrm>
              <a:off x="9111458" y="6061438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75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7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 - 1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DCCCD-F221-6374-C451-F4DF07FF8E46}"/>
              </a:ext>
            </a:extLst>
          </p:cNvPr>
          <p:cNvSpPr/>
          <p:nvPr/>
        </p:nvSpPr>
        <p:spPr>
          <a:xfrm>
            <a:off x="951458" y="566671"/>
            <a:ext cx="3000668" cy="395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776A8-FD8D-D918-75F9-229F83C5EC4E}"/>
              </a:ext>
            </a:extLst>
          </p:cNvPr>
          <p:cNvGrpSpPr/>
          <p:nvPr/>
        </p:nvGrpSpPr>
        <p:grpSpPr>
          <a:xfrm>
            <a:off x="871512" y="670204"/>
            <a:ext cx="3173193" cy="3918379"/>
            <a:chOff x="8890605" y="3046432"/>
            <a:chExt cx="3173193" cy="39183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3BF166-6558-FA16-D191-265AC632B69A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C5F2F8-EDCD-C5C2-DCDD-10C5B0102497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2F090D-EA8B-B703-AF9E-71E2F9A86A73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E22C4129-A095-CFC8-C864-AA2CD8D4FBD6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127457-CB67-E70B-1C23-A6838F19AE54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2473EF-521A-FFDA-1ADA-3AAC556DCFA1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AD21A7-6E8E-67E9-3653-4DA8D1664049}"/>
                </a:ext>
              </a:extLst>
            </p:cNvPr>
            <p:cNvSpPr/>
            <p:nvPr/>
          </p:nvSpPr>
          <p:spPr>
            <a:xfrm>
              <a:off x="8890605" y="3046432"/>
              <a:ext cx="31731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frame while during function body execution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BB3AEA-879D-D624-A21B-BF8689484A1A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BEF3E5-AC03-D910-D563-ED6B028A4AC0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34F352-9FE2-D53C-9CB0-F920E828B3A9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EB4F05A-D32B-E112-DD36-6327EB10F5F8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61" name="Right Brace 60">
              <a:extLst>
                <a:ext uri="{FF2B5EF4-FFF2-40B4-BE49-F238E27FC236}">
                  <a16:creationId xmlns:a16="http://schemas.microsoft.com/office/drawing/2014/main" id="{80F4A592-D041-2E73-4B34-8826054D11F0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B6CB8FF-D843-B6DB-3A54-6DE18DFF4356}"/>
                </a:ext>
              </a:extLst>
            </p:cNvPr>
            <p:cNvSpPr txBox="1"/>
            <p:nvPr/>
          </p:nvSpPr>
          <p:spPr>
            <a:xfrm>
              <a:off x="10984221" y="6067236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9459CC-F666-841C-EA21-F0CCF6DA48F7}"/>
              </a:ext>
            </a:extLst>
          </p:cNvPr>
          <p:cNvGrpSpPr/>
          <p:nvPr/>
        </p:nvGrpSpPr>
        <p:grpSpPr>
          <a:xfrm>
            <a:off x="2707179" y="2105319"/>
            <a:ext cx="830953" cy="369332"/>
            <a:chOff x="1653962" y="2057134"/>
            <a:chExt cx="830953" cy="369332"/>
          </a:xfrm>
        </p:grpSpPr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12BA5A-04A4-7CDB-494B-5D74AF798872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F046E9B-AF1E-1682-DCD2-041C45D0ABD1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96" name="Right Brace 95">
            <a:extLst>
              <a:ext uri="{FF2B5EF4-FFF2-40B4-BE49-F238E27FC236}">
                <a16:creationId xmlns:a16="http://schemas.microsoft.com/office/drawing/2014/main" id="{6140688F-11AF-C467-F3EA-2923A7B52E95}"/>
              </a:ext>
            </a:extLst>
          </p:cNvPr>
          <p:cNvSpPr/>
          <p:nvPr/>
        </p:nvSpPr>
        <p:spPr>
          <a:xfrm>
            <a:off x="2667007" y="2445312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A03E63-CD39-C105-751F-4E6AB5256EFA}"/>
              </a:ext>
            </a:extLst>
          </p:cNvPr>
          <p:cNvSpPr txBox="1"/>
          <p:nvPr/>
        </p:nvSpPr>
        <p:spPr>
          <a:xfrm>
            <a:off x="2981052" y="2696554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4AA8D9-4BAF-0982-9576-AC0FC2A887AB}"/>
              </a:ext>
            </a:extLst>
          </p:cNvPr>
          <p:cNvSpPr txBox="1"/>
          <p:nvPr/>
        </p:nvSpPr>
        <p:spPr>
          <a:xfrm>
            <a:off x="951458" y="4740160"/>
            <a:ext cx="31731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</a:t>
            </a:r>
            <a:r>
              <a:rPr lang="en-US" dirty="0" err="1">
                <a:solidFill>
                  <a:schemeClr val="tx2"/>
                </a:solidFill>
              </a:rPr>
              <a:t>fp</a:t>
            </a:r>
            <a:r>
              <a:rPr lang="en-US" dirty="0">
                <a:solidFill>
                  <a:schemeClr val="tx2"/>
                </a:solidFill>
              </a:rPr>
              <a:t> as a pointer to find local variables on the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CB5E63-9C6D-A796-D957-57570BF27FDD}"/>
              </a:ext>
            </a:extLst>
          </p:cNvPr>
          <p:cNvGrpSpPr/>
          <p:nvPr/>
        </p:nvGrpSpPr>
        <p:grpSpPr>
          <a:xfrm>
            <a:off x="420911" y="2149897"/>
            <a:ext cx="1025845" cy="2104152"/>
            <a:chOff x="2627387" y="1799527"/>
            <a:chExt cx="1025845" cy="21041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AC72C3-DC56-70B0-01FC-59EB989C081C}"/>
                </a:ext>
              </a:extLst>
            </p:cNvPr>
            <p:cNvSpPr txBox="1"/>
            <p:nvPr/>
          </p:nvSpPr>
          <p:spPr>
            <a:xfrm>
              <a:off x="2627387" y="2593836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8613799-DADA-C4CE-0824-AD325D06F08E}"/>
                </a:ext>
              </a:extLst>
            </p:cNvPr>
            <p:cNvSpPr/>
            <p:nvPr/>
          </p:nvSpPr>
          <p:spPr>
            <a:xfrm rot="10800000">
              <a:off x="3267182" y="1799527"/>
              <a:ext cx="386050" cy="210415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5C8B9E-AFF9-64C4-9667-6B4758E1A9AC}"/>
              </a:ext>
            </a:extLst>
          </p:cNvPr>
          <p:cNvGrpSpPr/>
          <p:nvPr/>
        </p:nvGrpSpPr>
        <p:grpSpPr>
          <a:xfrm>
            <a:off x="5045359" y="410682"/>
            <a:ext cx="6884290" cy="5003245"/>
            <a:chOff x="5045359" y="410682"/>
            <a:chExt cx="6884290" cy="500324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32B1F04-A524-3552-3D59-4874AF9F2783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F60BAE7-F2A8-17DA-8F34-1CB411EFF4A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394E1EF-71B6-D633-9609-C38E6978957C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6CA3F48-197E-C3F9-E407-BB16225AD34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BFB56BF-3F33-3F4B-6A36-15E93723F96F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103" name="Left Arrow 102">
                <a:extLst>
                  <a:ext uri="{FF2B5EF4-FFF2-40B4-BE49-F238E27FC236}">
                    <a16:creationId xmlns:a16="http://schemas.microsoft.com/office/drawing/2014/main" id="{BEBCC322-562A-8E07-59B2-38F55AB6F645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BA78956-B70F-02B0-AF95-2149B5A0013C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30EA47C-F783-0DD6-D34A-A0C57B90195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04C97CFD-DD76-7370-8DD8-B0FFCE980936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945C084-7BFC-BFC7-E830-084F1BD49608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BEAB4BB-F696-5C01-E1A9-AF73D3B7F8F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CC8022B-EAA9-C73F-8377-BFA57EA0E64C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2307124-F777-19D6-0562-5257969B408D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304DD1CB-188D-9D95-066A-F8CEE7349C6C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63A43AB-CBA8-813B-098E-22517040F54B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DF675F7-A0AB-1359-77E9-7A7A0280D292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DA402BD-EF8A-DD37-6950-70A1268AA057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115" name="Left Arrow 114">
                <a:extLst>
                  <a:ext uri="{FF2B5EF4-FFF2-40B4-BE49-F238E27FC236}">
                    <a16:creationId xmlns:a16="http://schemas.microsoft.com/office/drawing/2014/main" id="{3DE79FF5-723D-D928-4AD2-1E1DFD7A48EF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98A3431-3477-8D41-1B7D-FAB125DDD28D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B0D31642-ECB3-637C-B392-ABDF90E3E8C2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8039521-AECC-2AD3-2AC1-B7A57BF44EB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7F2FF41-1811-7949-4CF3-0AE3AF721F4A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1B6ED-7FB8-A26A-542E-707B7F383E87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1345AA20-4249-B21F-81BB-89E770E265B5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681583-970F-F112-1DCC-969613582C5A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D775DC-7F1B-B3C9-6ACC-E03F93714042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12770-4DF5-9FC5-CD2C-4A288E5392B3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206965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68DD9C0A-2DF5-8327-44B8-32D25B53E1D4}"/>
              </a:ext>
            </a:extLst>
          </p:cNvPr>
          <p:cNvSpPr/>
          <p:nvPr/>
        </p:nvSpPr>
        <p:spPr>
          <a:xfrm>
            <a:off x="182551" y="901798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6A62E-AAA4-9FA9-4F38-AC94605F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0" y="-26834"/>
            <a:ext cx="10515600" cy="551789"/>
          </a:xfrm>
        </p:spPr>
        <p:txBody>
          <a:bodyPr/>
          <a:lstStyle/>
          <a:p>
            <a:r>
              <a:rPr lang="en-US" sz="2800" dirty="0"/>
              <a:t>Why You must  move SP before POP in the Epilogue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F56D18C-72EB-2147-A6C4-389B6447E3D8}"/>
              </a:ext>
            </a:extLst>
          </p:cNvPr>
          <p:cNvGrpSpPr/>
          <p:nvPr/>
        </p:nvGrpSpPr>
        <p:grpSpPr>
          <a:xfrm>
            <a:off x="3020913" y="802396"/>
            <a:ext cx="3109895" cy="3691856"/>
            <a:chOff x="3020913" y="802396"/>
            <a:chExt cx="3109895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8271D0-D317-3A32-8948-17BF574E3D32}"/>
                </a:ext>
              </a:extLst>
            </p:cNvPr>
            <p:cNvSpPr/>
            <p:nvPr/>
          </p:nvSpPr>
          <p:spPr>
            <a:xfrm>
              <a:off x="3020913" y="855690"/>
              <a:ext cx="3045409" cy="36079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FF4C34-5AB9-F0CB-FE55-FF40E09BD633}"/>
                </a:ext>
              </a:extLst>
            </p:cNvPr>
            <p:cNvGrpSpPr/>
            <p:nvPr/>
          </p:nvGrpSpPr>
          <p:grpSpPr>
            <a:xfrm>
              <a:off x="3133711" y="802396"/>
              <a:ext cx="2989921" cy="3691856"/>
              <a:chOff x="8912624" y="3272955"/>
              <a:chExt cx="2989921" cy="369185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B799F4-23C3-74F3-FFEE-9D2EA5DEB1D3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5DE515-AD00-B640-40A9-BF71989F4A5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E8B5553-07C7-975F-AE09-0681AE34303E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9" name="Left Arrow 8">
                <a:extLst>
                  <a:ext uri="{FF2B5EF4-FFF2-40B4-BE49-F238E27FC236}">
                    <a16:creationId xmlns:a16="http://schemas.microsoft.com/office/drawing/2014/main" id="{C315A767-E899-DB3F-7326-5983297DE935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7D3D98-91D2-1AE9-9F1F-C78EF48E9E76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522966-ECC3-35CE-C667-563FDB3702B2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FB9327-8148-AE31-8AC2-5B77046E7ACB}"/>
                  </a:ext>
                </a:extLst>
              </p:cNvPr>
              <p:cNvSpPr/>
              <p:nvPr/>
            </p:nvSpPr>
            <p:spPr>
              <a:xfrm>
                <a:off x="8912624" y="3272955"/>
                <a:ext cx="29899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Allocate Space for locals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-FRMADD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509D7C-5FA7-B32D-0C32-3C41085F3060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569849A-C350-862A-0A9C-F821299C409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CBAC509-36FA-7C72-3654-00DC94D45BAD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37C0FC-18DC-2B6C-09F3-35EE997A4F04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FB224268-59D4-B8D5-7467-0FD34E7B78E3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78A6D-4E09-9896-519F-DE25A498BF5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9790A15-5C4F-2378-4B66-663385224DE3}"/>
                </a:ext>
              </a:extLst>
            </p:cNvPr>
            <p:cNvGrpSpPr/>
            <p:nvPr/>
          </p:nvGrpSpPr>
          <p:grpSpPr>
            <a:xfrm>
              <a:off x="4947359" y="2010988"/>
              <a:ext cx="830953" cy="369332"/>
              <a:chOff x="1653962" y="2057134"/>
              <a:chExt cx="830953" cy="369332"/>
            </a:xfrm>
          </p:grpSpPr>
          <p:sp>
            <p:nvSpPr>
              <p:cNvPr id="20" name="Left Arrow 19">
                <a:extLst>
                  <a:ext uri="{FF2B5EF4-FFF2-40B4-BE49-F238E27FC236}">
                    <a16:creationId xmlns:a16="http://schemas.microsoft.com/office/drawing/2014/main" id="{D0482D27-7BD5-3AEB-09ED-B057F34377D9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FA2082-ADBF-1172-B885-4F4C48642380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9305EAF0-82BD-EFBF-0771-67712754541F}"/>
                </a:ext>
              </a:extLst>
            </p:cNvPr>
            <p:cNvSpPr/>
            <p:nvPr/>
          </p:nvSpPr>
          <p:spPr>
            <a:xfrm>
              <a:off x="4907187" y="2350981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CE8B5F-02CA-4DAC-B7DB-5157BFECCA71}"/>
                </a:ext>
              </a:extLst>
            </p:cNvPr>
            <p:cNvSpPr txBox="1"/>
            <p:nvPr/>
          </p:nvSpPr>
          <p:spPr>
            <a:xfrm>
              <a:off x="5221232" y="2602223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6E43CE-AF4E-15CC-9448-8FFB34F70826}"/>
              </a:ext>
            </a:extLst>
          </p:cNvPr>
          <p:cNvGrpSpPr/>
          <p:nvPr/>
        </p:nvGrpSpPr>
        <p:grpSpPr>
          <a:xfrm>
            <a:off x="117850" y="848702"/>
            <a:ext cx="2407248" cy="3166429"/>
            <a:chOff x="3190797" y="3389649"/>
            <a:chExt cx="2407248" cy="31664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E54711-F606-D003-35D3-C281DD596426}"/>
                </a:ext>
              </a:extLst>
            </p:cNvPr>
            <p:cNvSpPr/>
            <p:nvPr/>
          </p:nvSpPr>
          <p:spPr>
            <a:xfrm>
              <a:off x="3479268" y="5858449"/>
              <a:ext cx="1375959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1B55FA-FE74-1C26-4CB5-8CD16F0D18EB}"/>
                </a:ext>
              </a:extLst>
            </p:cNvPr>
            <p:cNvSpPr/>
            <p:nvPr/>
          </p:nvSpPr>
          <p:spPr>
            <a:xfrm>
              <a:off x="3481247" y="428339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4D8CD2-F30D-9613-8B5C-D1166A29CAFA}"/>
                </a:ext>
              </a:extLst>
            </p:cNvPr>
            <p:cNvSpPr txBox="1"/>
            <p:nvPr/>
          </p:nvSpPr>
          <p:spPr>
            <a:xfrm>
              <a:off x="3479268" y="618674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A69481-0946-6719-355A-6F3DF4D6CFD6}"/>
                </a:ext>
              </a:extLst>
            </p:cNvPr>
            <p:cNvSpPr/>
            <p:nvPr/>
          </p:nvSpPr>
          <p:spPr>
            <a:xfrm>
              <a:off x="3479270" y="3964654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8F592F-3152-1964-0E7A-A11125C3ABC0}"/>
                </a:ext>
              </a:extLst>
            </p:cNvPr>
            <p:cNvSpPr txBox="1"/>
            <p:nvPr/>
          </p:nvSpPr>
          <p:spPr>
            <a:xfrm>
              <a:off x="5169723" y="561027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1" name="Left Arrow 30">
              <a:extLst>
                <a:ext uri="{FF2B5EF4-FFF2-40B4-BE49-F238E27FC236}">
                  <a16:creationId xmlns:a16="http://schemas.microsoft.com/office/drawing/2014/main" id="{C9F9D7A1-7090-074E-B5CC-4D2429D706C6}"/>
                </a:ext>
              </a:extLst>
            </p:cNvPr>
            <p:cNvSpPr/>
            <p:nvPr/>
          </p:nvSpPr>
          <p:spPr>
            <a:xfrm>
              <a:off x="4855227" y="5771885"/>
              <a:ext cx="37884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3B0DEF-2C5F-3571-9097-86F602745780}"/>
                </a:ext>
              </a:extLst>
            </p:cNvPr>
            <p:cNvSpPr/>
            <p:nvPr/>
          </p:nvSpPr>
          <p:spPr>
            <a:xfrm>
              <a:off x="3479270" y="459139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568A89-A0A6-A842-7FC0-95AC7BE17971}"/>
                </a:ext>
              </a:extLst>
            </p:cNvPr>
            <p:cNvSpPr/>
            <p:nvPr/>
          </p:nvSpPr>
          <p:spPr>
            <a:xfrm>
              <a:off x="3481107" y="4919692"/>
              <a:ext cx="1375959" cy="3120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F9F46D1-122A-08B2-A828-A273B51FCC0C}"/>
                </a:ext>
              </a:extLst>
            </p:cNvPr>
            <p:cNvSpPr/>
            <p:nvPr/>
          </p:nvSpPr>
          <p:spPr>
            <a:xfrm>
              <a:off x="3479269" y="52221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71BE19-CE40-F20F-CD66-A78BBB1B5CF2}"/>
                </a:ext>
              </a:extLst>
            </p:cNvPr>
            <p:cNvSpPr/>
            <p:nvPr/>
          </p:nvSpPr>
          <p:spPr>
            <a:xfrm>
              <a:off x="3481106" y="5550450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DF6AE5-0848-78C0-71D5-2ABF26C23C0E}"/>
                </a:ext>
              </a:extLst>
            </p:cNvPr>
            <p:cNvSpPr/>
            <p:nvPr/>
          </p:nvSpPr>
          <p:spPr>
            <a:xfrm>
              <a:off x="3190797" y="3389649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 {r4,r5,fp,lr}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664CEC0-28D8-8F1F-C392-FC1E4CA48938}"/>
              </a:ext>
            </a:extLst>
          </p:cNvPr>
          <p:cNvGrpSpPr/>
          <p:nvPr/>
        </p:nvGrpSpPr>
        <p:grpSpPr>
          <a:xfrm>
            <a:off x="1817683" y="1381531"/>
            <a:ext cx="830953" cy="369332"/>
            <a:chOff x="1653962" y="2057134"/>
            <a:chExt cx="830953" cy="369332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94FA425-9892-08F5-180F-D83F600532F5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4B40891-8173-E11C-894A-3E9DBD61289D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F96A93E-B7BD-751B-AC16-BBA9A822A85D}"/>
              </a:ext>
            </a:extLst>
          </p:cNvPr>
          <p:cNvGrpSpPr/>
          <p:nvPr/>
        </p:nvGrpSpPr>
        <p:grpSpPr>
          <a:xfrm>
            <a:off x="6530162" y="445581"/>
            <a:ext cx="5214296" cy="4018043"/>
            <a:chOff x="6530162" y="445581"/>
            <a:chExt cx="5214296" cy="401804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672F901-1301-73CB-038B-A58BBDB9476A}"/>
                </a:ext>
              </a:extLst>
            </p:cNvPr>
            <p:cNvSpPr/>
            <p:nvPr/>
          </p:nvSpPr>
          <p:spPr>
            <a:xfrm>
              <a:off x="6530162" y="445581"/>
              <a:ext cx="5214296" cy="40180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F63694C-1AAC-A083-9627-0095BF7DEDE5}"/>
                </a:ext>
              </a:extLst>
            </p:cNvPr>
            <p:cNvGrpSpPr/>
            <p:nvPr/>
          </p:nvGrpSpPr>
          <p:grpSpPr>
            <a:xfrm>
              <a:off x="8126694" y="456568"/>
              <a:ext cx="3321982" cy="4007056"/>
              <a:chOff x="8571815" y="2957755"/>
              <a:chExt cx="3321982" cy="400705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73DCE1-9568-350E-307F-70E73A267E7A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E4355-B918-469C-DD9E-253D29124A7C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BD4FD4B-CAB9-57B9-E34A-92B44DAA51F7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44" name="Left Arrow 43">
                <a:extLst>
                  <a:ext uri="{FF2B5EF4-FFF2-40B4-BE49-F238E27FC236}">
                    <a16:creationId xmlns:a16="http://schemas.microsoft.com/office/drawing/2014/main" id="{7F9D75A3-E1CC-4073-B0DE-44E16C29A4AE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BFC3DE-6E4F-B4DC-6BD5-A36CA32C9DC7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42C6CC5-E22B-59F2-CAFA-458759B4CBC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F378CFD-300E-6464-BC29-E180653EBE87}"/>
                  </a:ext>
                </a:extLst>
              </p:cNvPr>
              <p:cNvSpPr/>
              <p:nvPr/>
            </p:nvSpPr>
            <p:spPr>
              <a:xfrm>
                <a:off x="8571815" y="2957755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 you do not move </a:t>
                </a:r>
                <a:r>
                  <a:rPr lang="en-US" sz="16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back!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You get a total mess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pop {r4, r5,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lr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BBDDA14-894A-77BB-C93E-59FDE181D6C4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E67E1B0-00AA-7795-52CC-23DF5FCF69F7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5A6DE6A-201E-F08B-2A2D-A2CAC2A4A2B9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CF4931F-2707-F02B-0EFA-6746906CBD83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2" name="Right Brace 51">
                <a:extLst>
                  <a:ext uri="{FF2B5EF4-FFF2-40B4-BE49-F238E27FC236}">
                    <a16:creationId xmlns:a16="http://schemas.microsoft.com/office/drawing/2014/main" id="{F6030F3F-FD2E-7DCB-F494-9AA8912A9820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A5340A-8549-81C0-2079-F15A9D6BE41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F2484F-CA3F-A2B3-7613-6AEBFA8D127F}"/>
                </a:ext>
              </a:extLst>
            </p:cNvPr>
            <p:cNvGrpSpPr/>
            <p:nvPr/>
          </p:nvGrpSpPr>
          <p:grpSpPr>
            <a:xfrm>
              <a:off x="10281151" y="1980360"/>
              <a:ext cx="830953" cy="369332"/>
              <a:chOff x="1653962" y="2057134"/>
              <a:chExt cx="830953" cy="369332"/>
            </a:xfrm>
          </p:grpSpPr>
          <p:sp>
            <p:nvSpPr>
              <p:cNvPr id="55" name="Left Arrow 54">
                <a:extLst>
                  <a:ext uri="{FF2B5EF4-FFF2-40B4-BE49-F238E27FC236}">
                    <a16:creationId xmlns:a16="http://schemas.microsoft.com/office/drawing/2014/main" id="{E5BF2912-C19A-12AC-6EB6-538169CC6291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A4017C5-C297-CE51-4CDD-0F9494EB680B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57" name="Right Brace 56">
              <a:extLst>
                <a:ext uri="{FF2B5EF4-FFF2-40B4-BE49-F238E27FC236}">
                  <a16:creationId xmlns:a16="http://schemas.microsoft.com/office/drawing/2014/main" id="{E84557E0-0B73-142A-C2F9-1B5E447F45E2}"/>
                </a:ext>
              </a:extLst>
            </p:cNvPr>
            <p:cNvSpPr/>
            <p:nvPr/>
          </p:nvSpPr>
          <p:spPr>
            <a:xfrm>
              <a:off x="10240979" y="2320353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A41BA02-D21E-561A-98AA-F317FA25E219}"/>
                </a:ext>
              </a:extLst>
            </p:cNvPr>
            <p:cNvSpPr txBox="1"/>
            <p:nvPr/>
          </p:nvSpPr>
          <p:spPr>
            <a:xfrm>
              <a:off x="10555024" y="2571595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407995-33AF-E9E3-AFDB-3266E692C760}"/>
                </a:ext>
              </a:extLst>
            </p:cNvPr>
            <p:cNvSpPr/>
            <p:nvPr/>
          </p:nvSpPr>
          <p:spPr>
            <a:xfrm>
              <a:off x="6887833" y="27516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4D6AAA5-1484-311B-6513-78DC5A03C2B4}"/>
                </a:ext>
              </a:extLst>
            </p:cNvPr>
            <p:cNvSpPr/>
            <p:nvPr/>
          </p:nvSpPr>
          <p:spPr>
            <a:xfrm>
              <a:off x="6889670" y="3079950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CC81858-1C81-5A2D-34AD-C65E2AD9C443}"/>
                </a:ext>
              </a:extLst>
            </p:cNvPr>
            <p:cNvSpPr/>
            <p:nvPr/>
          </p:nvSpPr>
          <p:spPr>
            <a:xfrm>
              <a:off x="6887832" y="338241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8E8A49-1071-685E-4CB0-3E6BE64443F6}"/>
                </a:ext>
              </a:extLst>
            </p:cNvPr>
            <p:cNvSpPr/>
            <p:nvPr/>
          </p:nvSpPr>
          <p:spPr>
            <a:xfrm>
              <a:off x="6889669" y="371070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r4</a:t>
              </a:r>
            </a:p>
          </p:txBody>
        </p:sp>
        <p:sp>
          <p:nvSpPr>
            <p:cNvPr id="71" name="Left Arrow 70">
              <a:extLst>
                <a:ext uri="{FF2B5EF4-FFF2-40B4-BE49-F238E27FC236}">
                  <a16:creationId xmlns:a16="http://schemas.microsoft.com/office/drawing/2014/main" id="{618AF5A5-3C42-82A3-AA4B-2E2FBC4ABF26}"/>
                </a:ext>
              </a:extLst>
            </p:cNvPr>
            <p:cNvSpPr/>
            <p:nvPr/>
          </p:nvSpPr>
          <p:spPr>
            <a:xfrm>
              <a:off x="8313863" y="386675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231B32C9-1B1C-2CE0-C1D1-46C35458B3C4}"/>
                </a:ext>
              </a:extLst>
            </p:cNvPr>
            <p:cNvSpPr/>
            <p:nvPr/>
          </p:nvSpPr>
          <p:spPr>
            <a:xfrm>
              <a:off x="8334138" y="3437723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25EDA635-DD22-EB60-0F37-6F7381428CCE}"/>
                </a:ext>
              </a:extLst>
            </p:cNvPr>
            <p:cNvSpPr/>
            <p:nvPr/>
          </p:nvSpPr>
          <p:spPr>
            <a:xfrm>
              <a:off x="8283967" y="309357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Left Arrow 73">
              <a:extLst>
                <a:ext uri="{FF2B5EF4-FFF2-40B4-BE49-F238E27FC236}">
                  <a16:creationId xmlns:a16="http://schemas.microsoft.com/office/drawing/2014/main" id="{B5C2DC6E-BA2B-6B1B-41AA-8ED9570C25C2}"/>
                </a:ext>
              </a:extLst>
            </p:cNvPr>
            <p:cNvSpPr/>
            <p:nvPr/>
          </p:nvSpPr>
          <p:spPr>
            <a:xfrm>
              <a:off x="8349747" y="281424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A1B55A-0C7E-D45D-B295-3D71B6F1AEFE}"/>
                </a:ext>
              </a:extLst>
            </p:cNvPr>
            <p:cNvSpPr txBox="1"/>
            <p:nvPr/>
          </p:nvSpPr>
          <p:spPr>
            <a:xfrm>
              <a:off x="6680276" y="226356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registers</a:t>
              </a: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8F9CCE4-20E8-C244-ED88-04EEF76C2979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58B5C0-E077-5412-E62A-133BDB33427A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2C0C69-1CDC-574F-B3CF-1AAC68C66B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56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546351" y="473606"/>
            <a:ext cx="3000668" cy="40771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641838" y="452403"/>
            <a:ext cx="3151780" cy="4048626"/>
            <a:chOff x="9072186" y="3091342"/>
            <a:chExt cx="3151780" cy="40486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48497" y="677063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695720" y="437684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149647" y="415066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1064839"/>
            </a:xfrm>
            <a:prstGeom prst="rect">
              <a:avLst/>
            </a:prstGeom>
            <a:pattFill prst="pct50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9072186" y="3091342"/>
              <a:ext cx="26532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At function exit 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pop {r4,r5,fp,lr}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lr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pattFill prst="pct50">
              <a:fgClr>
                <a:srgbClr val="0070C0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callers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fp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94732" y="4526212"/>
              <a:ext cx="410836" cy="2284903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042494" y="5077032"/>
              <a:ext cx="1181472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3753F"/>
                  </a:solidFill>
                </a:rPr>
                <a:t>Deallocated</a:t>
              </a:r>
            </a:p>
            <a:p>
              <a:r>
                <a:rPr lang="en-US" sz="1400" dirty="0">
                  <a:solidFill>
                    <a:srgbClr val="F3753F"/>
                  </a:solidFill>
                </a:rPr>
                <a:t>Eligible for reuse </a:t>
              </a:r>
              <a:endParaRPr lang="en-US" sz="1400" dirty="0"/>
            </a:p>
            <a:p>
              <a:r>
                <a:rPr lang="en-US" sz="1400" dirty="0">
                  <a:solidFill>
                    <a:schemeClr val="accent3"/>
                  </a:solidFill>
                </a:rPr>
                <a:t>out of scope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7731478" y="4719394"/>
            <a:ext cx="39523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pop</a:t>
            </a:r>
            <a:r>
              <a:rPr lang="en-US" dirty="0">
                <a:solidFill>
                  <a:schemeClr val="tx2"/>
                </a:solidFill>
              </a:rPr>
              <a:t> to restore the registers to the values they had at function entry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301845" y="1159526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3A93CE-9D95-D9BF-3374-218F753A739E}"/>
              </a:ext>
            </a:extLst>
          </p:cNvPr>
          <p:cNvGrpSpPr/>
          <p:nvPr/>
        </p:nvGrpSpPr>
        <p:grpSpPr>
          <a:xfrm>
            <a:off x="7663835" y="1245280"/>
            <a:ext cx="1154314" cy="622262"/>
            <a:chOff x="2539035" y="3281417"/>
            <a:chExt cx="1154314" cy="6222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0CF3FF-1DD8-7B78-FFD1-792DFB13BC85}"/>
                </a:ext>
              </a:extLst>
            </p:cNvPr>
            <p:cNvSpPr txBox="1"/>
            <p:nvPr/>
          </p:nvSpPr>
          <p:spPr>
            <a:xfrm>
              <a:off x="2539035" y="3363171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FEEEF47-866F-47F4-7EC8-CC69D1BDE6E4}"/>
                </a:ext>
              </a:extLst>
            </p:cNvPr>
            <p:cNvSpPr/>
            <p:nvPr/>
          </p:nvSpPr>
          <p:spPr>
            <a:xfrm rot="10800000">
              <a:off x="3267181" y="3281417"/>
              <a:ext cx="426168" cy="62226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76949D-762B-C4B9-F81A-9786BE5D1539}"/>
              </a:ext>
            </a:extLst>
          </p:cNvPr>
          <p:cNvGrpSpPr/>
          <p:nvPr/>
        </p:nvGrpSpPr>
        <p:grpSpPr>
          <a:xfrm>
            <a:off x="248883" y="616304"/>
            <a:ext cx="6884290" cy="5003245"/>
            <a:chOff x="5045359" y="410682"/>
            <a:chExt cx="6884290" cy="500324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9FCB2E-FF17-4189-8821-AC2185D1D051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9CA8A5-8ABF-B806-4399-924AD5B5B14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E5F7DF8-D972-62D6-57D3-D3403494A4D9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56AA57-65F0-CD8E-F274-8C6380F80DF4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339088-42EE-C56B-738A-73F410914D26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D699F66E-48FE-C1B9-0D6D-4D24883A8F19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0D10A8-4034-2B03-5D1F-2E80EA613F87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303DB39-9E92-565E-BFC5-A629B076580A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EE9D879-B03E-FC3A-94B9-BE80F14B157F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7F8F3B8-4C88-A441-9542-E50D1D0846D9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56CD4DA-AE23-D23F-9FD0-E709FA6B8F84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ED0CBC1-6664-772B-9C05-A0B0DB697D86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660641F-D86D-9820-5FA7-C291C7E9984B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4" name="Right Brace 53">
                <a:extLst>
                  <a:ext uri="{FF2B5EF4-FFF2-40B4-BE49-F238E27FC236}">
                    <a16:creationId xmlns:a16="http://schemas.microsoft.com/office/drawing/2014/main" id="{5B49795B-7B2E-7DE8-4142-010EFB963D31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93AF4A-1264-659A-C86F-C7A20C79FEA0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B99691-B0CB-691F-D89D-C952DB33B0A4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CD32D1-49A0-DE08-D475-5CA3B857A8AE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32" name="Left Arrow 31">
                <a:extLst>
                  <a:ext uri="{FF2B5EF4-FFF2-40B4-BE49-F238E27FC236}">
                    <a16:creationId xmlns:a16="http://schemas.microsoft.com/office/drawing/2014/main" id="{543E1BC9-40AE-8FB8-2FD9-B00330E56C88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289EF0-86FF-576E-5B61-022C30D3BB65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D02F43F1-F81E-6C91-3CD2-7305CBA44EEF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43B9A6-3464-5762-920B-FDF2A7414EA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F325F09-125C-5CE4-4FC9-C13918843218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5ECC32-2736-9926-3E73-013975DBC7AF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8C23678C-C31B-1493-F443-960B7A8D9A9B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183037-9545-9457-0144-F2304B040911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DAF2863-F3B5-6045-9606-EC14162B705F}"/>
              </a:ext>
            </a:extLst>
          </p:cNvPr>
          <p:cNvSpPr txBox="1"/>
          <p:nvPr/>
        </p:nvSpPr>
        <p:spPr>
          <a:xfrm>
            <a:off x="9450330" y="14683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CE9DAC9-6B6B-8B56-5211-D8911E164631}"/>
              </a:ext>
            </a:extLst>
          </p:cNvPr>
          <p:cNvSpPr/>
          <p:nvPr/>
        </p:nvSpPr>
        <p:spPr bwMode="auto">
          <a:xfrm>
            <a:off x="1306392" y="5841989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5B0649-3FF6-9278-5D09-B5B98AC3D25D}"/>
              </a:ext>
            </a:extLst>
          </p:cNvPr>
          <p:cNvSpPr txBox="1"/>
          <p:nvPr/>
        </p:nvSpPr>
        <p:spPr>
          <a:xfrm>
            <a:off x="613920" y="6059840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31711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DEA4-F370-B94B-901F-5DCC4947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19" y="36093"/>
            <a:ext cx="11507262" cy="509814"/>
          </a:xfrm>
        </p:spPr>
        <p:txBody>
          <a:bodyPr/>
          <a:lstStyle/>
          <a:p>
            <a:r>
              <a:rPr lang="en-US" sz="2800" dirty="0"/>
              <a:t>How to Set FP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79AE87-06F7-3C48-B7B8-59998F2B865B}"/>
              </a:ext>
            </a:extLst>
          </p:cNvPr>
          <p:cNvSpPr/>
          <p:nvPr/>
        </p:nvSpPr>
        <p:spPr>
          <a:xfrm>
            <a:off x="6968164" y="4503719"/>
            <a:ext cx="43911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(#regs saved - 1) *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36139-1CC4-FC4E-8D36-1694FF88E0A1}"/>
              </a:ext>
            </a:extLst>
          </p:cNvPr>
          <p:cNvGrpSpPr/>
          <p:nvPr/>
        </p:nvGrpSpPr>
        <p:grpSpPr>
          <a:xfrm>
            <a:off x="8293678" y="421542"/>
            <a:ext cx="4951326" cy="3674223"/>
            <a:chOff x="7545017" y="2143255"/>
            <a:chExt cx="4951326" cy="36742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B388A4-237E-D84C-91D9-367230F97222}"/>
                </a:ext>
              </a:extLst>
            </p:cNvPr>
            <p:cNvSpPr/>
            <p:nvPr/>
          </p:nvSpPr>
          <p:spPr>
            <a:xfrm>
              <a:off x="8096822" y="524562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E8F2FF-9F1A-AB45-9A98-58C44C25E0F8}"/>
                </a:ext>
              </a:extLst>
            </p:cNvPr>
            <p:cNvSpPr/>
            <p:nvPr/>
          </p:nvSpPr>
          <p:spPr>
            <a:xfrm>
              <a:off x="8096822" y="300322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A9FD0-2E23-424B-BD90-D39018CFC431}"/>
                </a:ext>
              </a:extLst>
            </p:cNvPr>
            <p:cNvSpPr txBox="1"/>
            <p:nvPr/>
          </p:nvSpPr>
          <p:spPr>
            <a:xfrm>
              <a:off x="9472632" y="5171147"/>
              <a:ext cx="3023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memory</a:t>
              </a:r>
            </a:p>
            <a:p>
              <a:r>
                <a:rPr lang="en-US" dirty="0"/>
                <a:t>4-byte words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E37572-6570-3D4F-972B-8EBD20E6E33F}"/>
                </a:ext>
              </a:extLst>
            </p:cNvPr>
            <p:cNvSpPr/>
            <p:nvPr/>
          </p:nvSpPr>
          <p:spPr>
            <a:xfrm>
              <a:off x="8096822" y="268448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5C0622-E74A-684E-8FF7-E4EB6BB84B93}"/>
                </a:ext>
              </a:extLst>
            </p:cNvPr>
            <p:cNvSpPr txBox="1"/>
            <p:nvPr/>
          </p:nvSpPr>
          <p:spPr>
            <a:xfrm>
              <a:off x="9943900" y="492606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" name="Left Arrow 19">
              <a:extLst>
                <a:ext uri="{FF2B5EF4-FFF2-40B4-BE49-F238E27FC236}">
                  <a16:creationId xmlns:a16="http://schemas.microsoft.com/office/drawing/2014/main" id="{FEA071F5-CB97-0A4D-BB26-4D8BBE4B6CFB}"/>
                </a:ext>
              </a:extLst>
            </p:cNvPr>
            <p:cNvSpPr/>
            <p:nvPr/>
          </p:nvSpPr>
          <p:spPr>
            <a:xfrm>
              <a:off x="9496126" y="510851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936473-2CAE-3040-A941-37BEE0619C33}"/>
                </a:ext>
              </a:extLst>
            </p:cNvPr>
            <p:cNvSpPr/>
            <p:nvPr/>
          </p:nvSpPr>
          <p:spPr>
            <a:xfrm>
              <a:off x="8096822" y="331122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A28C20-D978-F14F-8F72-4714D2234C93}"/>
                </a:ext>
              </a:extLst>
            </p:cNvPr>
            <p:cNvSpPr/>
            <p:nvPr/>
          </p:nvSpPr>
          <p:spPr>
            <a:xfrm>
              <a:off x="8096822" y="36395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FD4BFD-921B-EA45-9249-9D83FA31719F}"/>
                </a:ext>
              </a:extLst>
            </p:cNvPr>
            <p:cNvSpPr/>
            <p:nvPr/>
          </p:nvSpPr>
          <p:spPr>
            <a:xfrm>
              <a:off x="8096822" y="459776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6D4B5C-81BF-E541-B450-21AC506D6E33}"/>
                </a:ext>
              </a:extLst>
            </p:cNvPr>
            <p:cNvSpPr/>
            <p:nvPr/>
          </p:nvSpPr>
          <p:spPr>
            <a:xfrm>
              <a:off x="8096822" y="49260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6DF14B-49B3-D74E-A156-5FD39DA9421A}"/>
                </a:ext>
              </a:extLst>
            </p:cNvPr>
            <p:cNvSpPr/>
            <p:nvPr/>
          </p:nvSpPr>
          <p:spPr>
            <a:xfrm>
              <a:off x="7545017" y="2143255"/>
              <a:ext cx="28777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after push </a:t>
              </a:r>
              <a:r>
                <a:rPr lang="en-US" sz="1600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{r4-r7,fp,lr}</a:t>
              </a:r>
            </a:p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  <a:endPara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AA330E-8E10-B544-87DB-299D50E42525}"/>
                </a:ext>
              </a:extLst>
            </p:cNvPr>
            <p:cNvSpPr txBox="1"/>
            <p:nvPr/>
          </p:nvSpPr>
          <p:spPr>
            <a:xfrm>
              <a:off x="10148028" y="3396011"/>
              <a:ext cx="1293744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r>
                <a:rPr lang="en-US" sz="1600" dirty="0"/>
                <a:t> = </a:t>
              </a:r>
              <a:r>
                <a:rPr lang="en-US" sz="1600" dirty="0" err="1"/>
                <a:t>sp</a:t>
              </a:r>
              <a:r>
                <a:rPr lang="en-US" sz="1600" dirty="0"/>
                <a:t> + 20 bytes 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3C286B68-9127-CD41-8B4B-E0B52F7517F7}"/>
                </a:ext>
              </a:extLst>
            </p:cNvPr>
            <p:cNvSpPr/>
            <p:nvPr/>
          </p:nvSpPr>
          <p:spPr>
            <a:xfrm>
              <a:off x="9472632" y="3493682"/>
              <a:ext cx="67539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9CDE53-7DD3-2147-9806-F2039E2DD158}"/>
                </a:ext>
              </a:extLst>
            </p:cNvPr>
            <p:cNvSpPr/>
            <p:nvPr/>
          </p:nvSpPr>
          <p:spPr>
            <a:xfrm>
              <a:off x="8096822" y="394117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398EE9-4D70-D84C-AA23-0C1F5FAC78D7}"/>
                </a:ext>
              </a:extLst>
            </p:cNvPr>
            <p:cNvSpPr/>
            <p:nvPr/>
          </p:nvSpPr>
          <p:spPr>
            <a:xfrm>
              <a:off x="8096822" y="42694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r6</a:t>
              </a:r>
            </a:p>
          </p:txBody>
        </p:sp>
        <p:sp>
          <p:nvSpPr>
            <p:cNvPr id="31" name="Up-Down Arrow 30">
              <a:extLst>
                <a:ext uri="{FF2B5EF4-FFF2-40B4-BE49-F238E27FC236}">
                  <a16:creationId xmlns:a16="http://schemas.microsoft.com/office/drawing/2014/main" id="{9BC90C30-16FE-E04F-AD20-D9E6E9207A35}"/>
                </a:ext>
              </a:extLst>
            </p:cNvPr>
            <p:cNvSpPr/>
            <p:nvPr/>
          </p:nvSpPr>
          <p:spPr>
            <a:xfrm>
              <a:off x="9604705" y="3606260"/>
              <a:ext cx="147542" cy="1538898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958CEF-C647-DA48-9701-E66CC6D610B2}"/>
              </a:ext>
            </a:extLst>
          </p:cNvPr>
          <p:cNvSpPr/>
          <p:nvPr/>
        </p:nvSpPr>
        <p:spPr bwMode="auto">
          <a:xfrm>
            <a:off x="232345" y="502959"/>
            <a:ext cx="4658837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other code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	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20      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push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…….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pop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bx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6" name="Content Placeholder 32">
            <a:extLst>
              <a:ext uri="{FF2B5EF4-FFF2-40B4-BE49-F238E27FC236}">
                <a16:creationId xmlns:a16="http://schemas.microsoft.com/office/drawing/2014/main" id="{BB22691C-016D-B445-90B0-B8246F2894DA}"/>
              </a:ext>
            </a:extLst>
          </p:cNvPr>
          <p:cNvGraphicFramePr>
            <a:graphicFrameLocks/>
          </p:cNvGraphicFramePr>
          <p:nvPr/>
        </p:nvGraphicFramePr>
        <p:xfrm>
          <a:off x="424599" y="3512951"/>
          <a:ext cx="5405226" cy="3261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3340">
                  <a:extLst>
                    <a:ext uri="{9D8B030D-6E8A-4147-A177-3AD203B41FA5}">
                      <a16:colId xmlns:a16="http://schemas.microsoft.com/office/drawing/2014/main" val="3740377692"/>
                    </a:ext>
                  </a:extLst>
                </a:gridCol>
                <a:gridCol w="4241886">
                  <a:extLst>
                    <a:ext uri="{9D8B030D-6E8A-4147-A177-3AD203B41FA5}">
                      <a16:colId xmlns:a16="http://schemas.microsoft.com/office/drawing/2014/main" val="2317977396"/>
                    </a:ext>
                  </a:extLst>
                </a:gridCol>
              </a:tblGrid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regs saved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FP_OFF in Bytes</a:t>
                      </a:r>
                    </a:p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lr</a:t>
                      </a:r>
                      <a:r>
                        <a:rPr lang="en-US" sz="1600" dirty="0"/>
                        <a:t> to lowest saved register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5475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9394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64497892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76719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91474434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45271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360813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53300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53169727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37E78FC1-EF7C-1C40-99DA-6A0541D96039}"/>
              </a:ext>
            </a:extLst>
          </p:cNvPr>
          <p:cNvGrpSpPr/>
          <p:nvPr/>
        </p:nvGrpSpPr>
        <p:grpSpPr>
          <a:xfrm>
            <a:off x="4139445" y="872473"/>
            <a:ext cx="3462427" cy="1108119"/>
            <a:chOff x="9538831" y="4730399"/>
            <a:chExt cx="3462427" cy="110811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86F0D-6342-7F4E-8F72-64D1B9AC5D63}"/>
                </a:ext>
              </a:extLst>
            </p:cNvPr>
            <p:cNvSpPr txBox="1"/>
            <p:nvPr/>
          </p:nvSpPr>
          <p:spPr>
            <a:xfrm>
              <a:off x="10337582" y="4730399"/>
              <a:ext cx="2663676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Prologue</a:t>
              </a:r>
            </a:p>
            <a:p>
              <a:r>
                <a:rPr lang="en-US" dirty="0"/>
                <a:t>always at top of function saves regs and </a:t>
              </a:r>
              <a:r>
                <a:rPr lang="en-US" dirty="0">
                  <a:solidFill>
                    <a:srgbClr val="FF0000"/>
                  </a:solidFill>
                </a:rPr>
                <a:t>sets </a:t>
              </a:r>
              <a:r>
                <a:rPr lang="en-US" dirty="0" err="1">
                  <a:solidFill>
                    <a:srgbClr val="FF0000"/>
                  </a:solidFill>
                </a:rPr>
                <a:t>fp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91527B39-B32E-F947-9C9A-CCC54AD7A9E7}"/>
                </a:ext>
              </a:extLst>
            </p:cNvPr>
            <p:cNvSpPr/>
            <p:nvPr/>
          </p:nvSpPr>
          <p:spPr>
            <a:xfrm>
              <a:off x="9538831" y="5236427"/>
              <a:ext cx="402970" cy="60209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80F1BD7E-A448-A54E-A8E7-978857F909C8}"/>
                </a:ext>
              </a:extLst>
            </p:cNvPr>
            <p:cNvSpPr/>
            <p:nvPr/>
          </p:nvSpPr>
          <p:spPr>
            <a:xfrm>
              <a:off x="9861509" y="5446525"/>
              <a:ext cx="433375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F3A1C5-C0E1-D541-92B9-C8D75685086D}"/>
              </a:ext>
            </a:extLst>
          </p:cNvPr>
          <p:cNvGrpSpPr/>
          <p:nvPr/>
        </p:nvGrpSpPr>
        <p:grpSpPr>
          <a:xfrm>
            <a:off x="4186941" y="2149457"/>
            <a:ext cx="3062644" cy="1200329"/>
            <a:chOff x="9544330" y="5761734"/>
            <a:chExt cx="3062644" cy="12003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A74AD4-95A8-764F-8710-D0458D381FCF}"/>
                </a:ext>
              </a:extLst>
            </p:cNvPr>
            <p:cNvSpPr txBox="1"/>
            <p:nvPr/>
          </p:nvSpPr>
          <p:spPr>
            <a:xfrm>
              <a:off x="10306255" y="5761734"/>
              <a:ext cx="2300719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Epilogue</a:t>
              </a:r>
            </a:p>
            <a:p>
              <a:r>
                <a:rPr lang="en-US" dirty="0"/>
                <a:t>always at bottom of function </a:t>
              </a:r>
              <a:r>
                <a:rPr lang="en-US" dirty="0">
                  <a:solidFill>
                    <a:srgbClr val="FF0000"/>
                  </a:solidFill>
                </a:rPr>
                <a:t>restores regs including the </a:t>
              </a:r>
              <a:r>
                <a:rPr lang="en-US" dirty="0" err="1">
                  <a:solidFill>
                    <a:srgbClr val="FF0000"/>
                  </a:solidFill>
                </a:rPr>
                <a:t>sp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237E87FC-B617-D043-9B50-1AB8AA549C19}"/>
                </a:ext>
              </a:extLst>
            </p:cNvPr>
            <p:cNvSpPr/>
            <p:nvPr/>
          </p:nvSpPr>
          <p:spPr>
            <a:xfrm>
              <a:off x="9544330" y="5930750"/>
              <a:ext cx="377562" cy="46648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Left Arrow 41">
              <a:extLst>
                <a:ext uri="{FF2B5EF4-FFF2-40B4-BE49-F238E27FC236}">
                  <a16:creationId xmlns:a16="http://schemas.microsoft.com/office/drawing/2014/main" id="{D5BD8713-5CFA-AC45-88C0-54995C06F442}"/>
                </a:ext>
              </a:extLst>
            </p:cNvPr>
            <p:cNvSpPr/>
            <p:nvPr/>
          </p:nvSpPr>
          <p:spPr>
            <a:xfrm>
              <a:off x="9919584" y="6089306"/>
              <a:ext cx="377562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47489A-2760-1845-A813-DA0136D88EE0}"/>
              </a:ext>
            </a:extLst>
          </p:cNvPr>
          <p:cNvGrpSpPr/>
          <p:nvPr/>
        </p:nvGrpSpPr>
        <p:grpSpPr>
          <a:xfrm>
            <a:off x="7503031" y="1610610"/>
            <a:ext cx="1342452" cy="1897094"/>
            <a:chOff x="1435988" y="2732659"/>
            <a:chExt cx="1342452" cy="1897094"/>
          </a:xfrm>
        </p:grpSpPr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C0EDD95D-C953-2D40-9429-6341C18FA0C3}"/>
                </a:ext>
              </a:extLst>
            </p:cNvPr>
            <p:cNvSpPr/>
            <p:nvPr/>
          </p:nvSpPr>
          <p:spPr>
            <a:xfrm rot="10800000">
              <a:off x="2494384" y="2732659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895B70-A5B3-6C4B-B4BE-4827FCE051BB}"/>
                </a:ext>
              </a:extLst>
            </p:cNvPr>
            <p:cNvSpPr txBox="1"/>
            <p:nvPr/>
          </p:nvSpPr>
          <p:spPr>
            <a:xfrm>
              <a:off x="1435988" y="3566392"/>
              <a:ext cx="1099669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Function </a:t>
              </a:r>
              <a:r>
                <a:rPr lang="en-US" sz="1600" b="1" dirty="0">
                  <a:solidFill>
                    <a:srgbClr val="0070C0"/>
                  </a:solidFill>
                </a:rPr>
                <a:t>Stack Frame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8FB7D75-D7C6-7142-BC08-FBF3ADE95123}"/>
              </a:ext>
            </a:extLst>
          </p:cNvPr>
          <p:cNvSpPr/>
          <p:nvPr/>
        </p:nvSpPr>
        <p:spPr>
          <a:xfrm>
            <a:off x="10531965" y="2265814"/>
            <a:ext cx="1658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FP_OFF: 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from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lowest saved register 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EDD9F6-91E8-6D4D-9532-C6794B5500A8}"/>
              </a:ext>
            </a:extLst>
          </p:cNvPr>
          <p:cNvGrpSpPr/>
          <p:nvPr/>
        </p:nvGrpSpPr>
        <p:grpSpPr>
          <a:xfrm>
            <a:off x="6342689" y="5385362"/>
            <a:ext cx="5442518" cy="1200329"/>
            <a:chOff x="8750327" y="6295338"/>
            <a:chExt cx="5442518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FDBAD7-8FF9-0D43-93FF-BDD5ECE851D3}"/>
                </a:ext>
              </a:extLst>
            </p:cNvPr>
            <p:cNvSpPr txBox="1"/>
            <p:nvPr/>
          </p:nvSpPr>
          <p:spPr>
            <a:xfrm>
              <a:off x="8750327" y="6295338"/>
              <a:ext cx="5442518" cy="120032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3753F"/>
                  </a:solidFill>
                </a:rPr>
                <a:t>Means Caution, odd number of saved regs!</a:t>
              </a:r>
            </a:p>
            <a:p>
              <a:pPr algn="r"/>
              <a:r>
                <a:rPr lang="en-US" dirty="0"/>
                <a:t>      If odd number pushed, make sure frame is 8-byte aligned (later)</a:t>
              </a:r>
            </a:p>
            <a:p>
              <a:pPr algn="r"/>
              <a:r>
                <a:rPr lang="en-US" sz="1800" dirty="0">
                  <a:solidFill>
                    <a:schemeClr val="tx2"/>
                  </a:solidFill>
                  <a:cs typeface="Courier New" panose="02070309020205020404" pitchFamily="49" charset="0"/>
                </a:rPr>
                <a:t>this must always be true: </a:t>
              </a:r>
              <a:r>
                <a:rPr lang="en-US" sz="1800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sp</a:t>
              </a:r>
              <a:r>
                <a:rPr lang="en-US" sz="1800" dirty="0">
                  <a:solidFill>
                    <a:srgbClr val="FF0000"/>
                  </a:solidFill>
                  <a:cs typeface="Courier New" panose="02070309020205020404" pitchFamily="49" charset="0"/>
                </a:rPr>
                <a:t> % 8 == 0</a:t>
              </a:r>
              <a:r>
                <a:rPr lang="en-US" dirty="0"/>
                <a:t>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200B6E-5044-1144-B394-6E9491FF8F6C}"/>
                </a:ext>
              </a:extLst>
            </p:cNvPr>
            <p:cNvSpPr/>
            <p:nvPr/>
          </p:nvSpPr>
          <p:spPr>
            <a:xfrm>
              <a:off x="8922864" y="6342022"/>
              <a:ext cx="509451" cy="275965"/>
            </a:xfrm>
            <a:prstGeom prst="rect">
              <a:avLst/>
            </a:prstGeom>
            <a:pattFill prst="wdDnDiag">
              <a:fgClr>
                <a:srgbClr val="92D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17CC47C-F379-F949-9A0E-9E8FA57112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5BF5DC-712C-4257-7D55-09AC3F14EB4F}"/>
              </a:ext>
            </a:extLst>
          </p:cNvPr>
          <p:cNvGrpSpPr/>
          <p:nvPr/>
        </p:nvGrpSpPr>
        <p:grpSpPr>
          <a:xfrm>
            <a:off x="7908755" y="3832437"/>
            <a:ext cx="1940093" cy="525554"/>
            <a:chOff x="7908755" y="3832437"/>
            <a:chExt cx="1940093" cy="5255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FA5ECC88-441E-99C5-8411-9192303E8DC1}"/>
                </a:ext>
              </a:extLst>
            </p:cNvPr>
            <p:cNvSpPr/>
            <p:nvPr/>
          </p:nvSpPr>
          <p:spPr>
            <a:xfrm>
              <a:off x="9330374" y="3832437"/>
              <a:ext cx="518474" cy="52555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C93BE9-4B5B-A748-004D-87AE34659F89}"/>
                </a:ext>
              </a:extLst>
            </p:cNvPr>
            <p:cNvSpPr txBox="1"/>
            <p:nvPr/>
          </p:nvSpPr>
          <p:spPr>
            <a:xfrm>
              <a:off x="7908755" y="387458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grows 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0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6" grpId="0"/>
      <p:bldP spid="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B7D0-5748-D490-4EAC-ABEEFFBB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2799"/>
            <a:ext cx="10515600" cy="715294"/>
          </a:xfrm>
        </p:spPr>
        <p:txBody>
          <a:bodyPr/>
          <a:lstStyle/>
          <a:p>
            <a:r>
              <a:rPr lang="en-US" dirty="0"/>
              <a:t>Reference Table: Global Variable access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50A09-C586-E3C6-7E9B-A7F783E7716D}"/>
              </a:ext>
            </a:extLst>
          </p:cNvPr>
          <p:cNvSpPr/>
          <p:nvPr/>
        </p:nvSpPr>
        <p:spPr bwMode="auto">
          <a:xfrm>
            <a:off x="8222006" y="2765448"/>
            <a:ext cx="3500179" cy="646331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.data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    .data y   //x = &amp;y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87440-2983-2BFF-27AD-56F5FFDBBB86}"/>
              </a:ext>
            </a:extLst>
          </p:cNvPr>
          <p:cNvSpPr txBox="1"/>
          <p:nvPr/>
        </p:nvSpPr>
        <p:spPr>
          <a:xfrm>
            <a:off x="8171997" y="1886721"/>
            <a:ext cx="3500182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.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bss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// from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libc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stderr: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 // FILE 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552013-B64D-5105-D56A-AF796A4D1F60}"/>
              </a:ext>
            </a:extLst>
          </p:cNvPr>
          <p:cNvGraphicFramePr>
            <a:graphicFrameLocks noGrp="1"/>
          </p:cNvGraphicFramePr>
          <p:nvPr/>
        </p:nvGraphicFramePr>
        <p:xfrm>
          <a:off x="261431" y="1072549"/>
          <a:ext cx="7835364" cy="5003091"/>
        </p:xfrm>
        <a:graphic>
          <a:graphicData uri="http://schemas.openxmlformats.org/drawingml/2006/table">
            <a:tbl>
              <a:tblPr firstRow="1" firstCol="1" bandRow="1"/>
              <a:tblGrid>
                <a:gridCol w="82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3880">
                  <a:extLst>
                    <a:ext uri="{9D8B030D-6E8A-4147-A177-3AD203B41FA5}">
                      <a16:colId xmlns:a16="http://schemas.microsoft.com/office/drawing/2014/main" val="1489637881"/>
                    </a:ext>
                  </a:extLst>
                </a:gridCol>
                <a:gridCol w="2170323">
                  <a:extLst>
                    <a:ext uri="{9D8B030D-6E8A-4147-A177-3AD203B41FA5}">
                      <a16:colId xmlns:a16="http://schemas.microsoft.com/office/drawing/2014/main" val="1355389730"/>
                    </a:ext>
                  </a:extLst>
                </a:gridCol>
              </a:tblGrid>
              <a:tr h="252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var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global variable address into r0 (</a:t>
                      </a:r>
                      <a:r>
                        <a:rPr lang="en-US" sz="1600" b="1" i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lside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global variable contents into r0 (</a:t>
                      </a:r>
                      <a:r>
                        <a:rPr lang="en-US" sz="1600" b="1" i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rside</a:t>
                      </a: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contents of r0 into global variable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8096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393317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stderr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&lt;do not write unless you really know what you are doing&gt;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763319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&lt;read only&gt;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845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7F34F42-4E65-C70A-B548-F776ADB6568F}"/>
              </a:ext>
            </a:extLst>
          </p:cNvPr>
          <p:cNvSpPr/>
          <p:nvPr/>
        </p:nvSpPr>
        <p:spPr bwMode="auto">
          <a:xfrm>
            <a:off x="8171998" y="3574095"/>
            <a:ext cx="350017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.string "HI\n"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CBBCA-4212-F515-EB70-9931C436CCF0}"/>
              </a:ext>
            </a:extLst>
          </p:cNvPr>
          <p:cNvSpPr txBox="1"/>
          <p:nvPr/>
        </p:nvSpPr>
        <p:spPr>
          <a:xfrm>
            <a:off x="1573828" y="6237695"/>
            <a:ext cx="45961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stdin, </a:t>
            </a:r>
            <a:r>
              <a:rPr lang="en-US" dirty="0" err="1">
                <a:solidFill>
                  <a:schemeClr val="accent6"/>
                </a:solidFill>
              </a:rPr>
              <a:t>stdout</a:t>
            </a:r>
            <a:r>
              <a:rPr lang="en-US" dirty="0">
                <a:solidFill>
                  <a:schemeClr val="accent6"/>
                </a:solidFill>
              </a:rPr>
              <a:t> and stderr are global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CA729-7430-B398-2FCE-8D59AA9D1BE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495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9083" y="2337383"/>
            <a:ext cx="11693834" cy="3930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Imports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(function name, symbol or a static variable name); </a:t>
            </a:r>
          </a:p>
          <a:p>
            <a:pPr lvl="1"/>
            <a:r>
              <a:rPr lang="en-US" sz="2200" dirty="0"/>
              <a:t>An address associated with the label from another file can be used by code in this file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Exports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label (or symbol)</a:t>
            </a:r>
            <a:r>
              <a:rPr lang="en-US" sz="2200" dirty="0"/>
              <a:t> to be visible outside the source file boundary (other assembly or c source)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/>
              <a:t> is either a </a:t>
            </a:r>
            <a:r>
              <a:rPr lang="en-US" sz="2200" dirty="0">
                <a:solidFill>
                  <a:srgbClr val="2C895B"/>
                </a:solidFill>
              </a:rPr>
              <a:t>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name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70C0"/>
                </a:solidFill>
              </a:rPr>
              <a:t>global</a:t>
            </a:r>
            <a:r>
              <a:rPr lang="en-US" sz="2200" dirty="0"/>
              <a:t> variable</a:t>
            </a:r>
            <a:r>
              <a:rPr lang="en-US" sz="2200" dirty="0">
                <a:solidFill>
                  <a:srgbClr val="F37440"/>
                </a:solidFill>
              </a:rPr>
              <a:t>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Only use with function names or static variables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Without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.global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labels</a:t>
            </a:r>
            <a:r>
              <a:rPr lang="en-US" sz="2400" dirty="0">
                <a:solidFill>
                  <a:srgbClr val="0070C0"/>
                </a:solidFill>
              </a:rPr>
              <a:t> are usually (depends on the assembler) </a:t>
            </a:r>
            <a:r>
              <a:rPr lang="en-US" sz="2400" b="1" dirty="0">
                <a:solidFill>
                  <a:srgbClr val="C00000"/>
                </a:solidFill>
              </a:rPr>
              <a:t>local to the file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" y="298329"/>
            <a:ext cx="11791479" cy="450761"/>
          </a:xfrm>
        </p:spPr>
        <p:txBody>
          <a:bodyPr/>
          <a:lstStyle/>
          <a:p>
            <a:r>
              <a:rPr lang="en-US" dirty="0"/>
              <a:t>Assembler Directives: Label Scope Control </a:t>
            </a:r>
            <a:r>
              <a:rPr lang="en-US" sz="2400" dirty="0">
                <a:solidFill>
                  <a:srgbClr val="FF0000"/>
                </a:solidFill>
              </a:rPr>
              <a:t>(Normal Labels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3994671" y="717303"/>
            <a:ext cx="323449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3C69D-0858-114C-91DB-EFE45580C02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60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0892" y="402903"/>
            <a:ext cx="10123566" cy="2380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fprintf</a:t>
            </a: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(stderr, "arg2", arg3, arg4)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create a literal string for arg2 which tells </a:t>
            </a:r>
            <a:r>
              <a:rPr lang="en-US" sz="1800" kern="0" dirty="0" err="1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fprintf</a:t>
            </a:r>
            <a:r>
              <a:rPr lang="en-US" sz="1800" kern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()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how to interpret the remaining arguments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stdin, </a:t>
            </a:r>
            <a:r>
              <a:rPr lang="en-US" sz="1800" dirty="0" err="1">
                <a:solidFill>
                  <a:schemeClr val="accent1"/>
                </a:solidFill>
              </a:rPr>
              <a:t>stdout</a:t>
            </a:r>
            <a:r>
              <a:rPr lang="en-US" sz="1800" dirty="0">
                <a:solidFill>
                  <a:schemeClr val="accent1"/>
                </a:solidFill>
              </a:rPr>
              <a:t>, stderr </a:t>
            </a:r>
            <a:r>
              <a:rPr lang="en-US" sz="1800" dirty="0"/>
              <a:t>are all </a:t>
            </a:r>
            <a:r>
              <a:rPr lang="en-US" sz="1800" dirty="0">
                <a:solidFill>
                  <a:srgbClr val="00B050"/>
                </a:solidFill>
              </a:rPr>
              <a:t>global variable </a:t>
            </a:r>
            <a:r>
              <a:rPr lang="en-US" sz="1800" dirty="0"/>
              <a:t>and are </a:t>
            </a:r>
            <a:r>
              <a:rPr lang="en-US" sz="1800" dirty="0">
                <a:solidFill>
                  <a:srgbClr val="7030A0"/>
                </a:solidFill>
              </a:rPr>
              <a:t>part of </a:t>
            </a:r>
            <a:r>
              <a:rPr lang="en-US" sz="1800" dirty="0" err="1">
                <a:solidFill>
                  <a:srgbClr val="7030A0"/>
                </a:solidFill>
              </a:rPr>
              <a:t>libc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/>
              <a:t>these </a:t>
            </a:r>
            <a:r>
              <a:rPr lang="en-US" sz="1800" dirty="0">
                <a:solidFill>
                  <a:schemeClr val="accent3"/>
                </a:solidFill>
              </a:rPr>
              <a:t>names are their </a:t>
            </a:r>
            <a:r>
              <a:rPr lang="en-US" sz="1800" dirty="0" err="1">
                <a:solidFill>
                  <a:schemeClr val="accent3"/>
                </a:solidFill>
              </a:rPr>
              <a:t>lside</a:t>
            </a:r>
            <a:r>
              <a:rPr lang="en-US" sz="1800" dirty="0">
                <a:solidFill>
                  <a:schemeClr val="accent3"/>
                </a:solidFill>
              </a:rPr>
              <a:t> (label names) 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</a:rPr>
              <a:t>get their </a:t>
            </a:r>
            <a:r>
              <a:rPr lang="en-US" sz="1600" b="1" dirty="0">
                <a:solidFill>
                  <a:srgbClr val="7030A0"/>
                </a:solidFill>
              </a:rPr>
              <a:t>contents</a:t>
            </a:r>
            <a:r>
              <a:rPr lang="en-US" sz="1600" dirty="0">
                <a:solidFill>
                  <a:srgbClr val="7030A0"/>
                </a:solidFill>
              </a:rPr>
              <a:t> and pass that to </a:t>
            </a:r>
            <a:r>
              <a:rPr lang="en-US" sz="1600" dirty="0" err="1"/>
              <a:t>fprintf</a:t>
            </a:r>
            <a:r>
              <a:rPr lang="en-US" sz="1600" dirty="0"/>
              <a:t>(), </a:t>
            </a:r>
            <a:r>
              <a:rPr lang="en-US" sz="1600" dirty="0" err="1"/>
              <a:t>fread</a:t>
            </a:r>
            <a:r>
              <a:rPr lang="en-US" sz="1600" dirty="0"/>
              <a:t>(), </a:t>
            </a:r>
            <a:r>
              <a:rPr lang="en-US" sz="1600" dirty="0" err="1"/>
              <a:t>fwrite</a:t>
            </a:r>
            <a:r>
              <a:rPr lang="en-US" sz="1600" dirty="0"/>
              <a:t>()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2375" y="67030"/>
            <a:ext cx="11270579" cy="3911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Passing global variables as a parameter: </a:t>
            </a:r>
            <a:r>
              <a:rPr lang="en-US" altLang="en-US" sz="2400" dirty="0" err="1"/>
              <a:t>fprintf</a:t>
            </a:r>
            <a:r>
              <a:rPr lang="en-US" altLang="en-US" sz="2400" dirty="0"/>
              <a:t>()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6856578-BEA3-8341-89AF-91D240CD3D10}"/>
              </a:ext>
            </a:extLst>
          </p:cNvPr>
          <p:cNvSpPr/>
          <p:nvPr/>
        </p:nvSpPr>
        <p:spPr bwMode="auto">
          <a:xfrm>
            <a:off x="5147869" y="2819270"/>
            <a:ext cx="6395085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.extern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//declare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.section 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note the dots "."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.string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"c=%d\n"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61200D-6BC8-E541-B1EC-21A833ACAA4D}"/>
              </a:ext>
            </a:extLst>
          </p:cNvPr>
          <p:cNvSpPr/>
          <p:nvPr/>
        </p:nvSpPr>
        <p:spPr bwMode="auto">
          <a:xfrm>
            <a:off x="5112954" y="4016459"/>
            <a:ext cx="6910350" cy="243863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part of the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segment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below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r2, 2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a = 2;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r3, 3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b = 3;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r3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3: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a + b;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=stderr  // get stderr address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[r0]  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stderr contents  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2: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=literal address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bl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75CE48-0407-EF44-8A5A-20D395D14D36}"/>
              </a:ext>
            </a:extLst>
          </p:cNvPr>
          <p:cNvSpPr/>
          <p:nvPr/>
        </p:nvSpPr>
        <p:spPr bwMode="auto">
          <a:xfrm>
            <a:off x="146361" y="2851883"/>
            <a:ext cx="3901913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a = 2;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b = 3;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 + b;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=%d\n", c);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B3C80C-5378-8242-A5F5-9CF16A13B695}"/>
              </a:ext>
            </a:extLst>
          </p:cNvPr>
          <p:cNvGrpSpPr/>
          <p:nvPr/>
        </p:nvGrpSpPr>
        <p:grpSpPr>
          <a:xfrm>
            <a:off x="3682135" y="5311907"/>
            <a:ext cx="2200191" cy="923330"/>
            <a:chOff x="3975234" y="5310205"/>
            <a:chExt cx="1846665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55667D-BE66-AE40-885D-2B51E2172BC9}"/>
                </a:ext>
              </a:extLst>
            </p:cNvPr>
            <p:cNvSpPr txBox="1"/>
            <p:nvPr/>
          </p:nvSpPr>
          <p:spPr>
            <a:xfrm>
              <a:off x="4379495" y="5310205"/>
              <a:ext cx="144240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three passed </a:t>
              </a:r>
              <a:r>
                <a:rPr lang="en-US" dirty="0" err="1">
                  <a:solidFill>
                    <a:srgbClr val="0070C0"/>
                  </a:solidFill>
                </a:rPr>
                <a:t>args</a:t>
              </a:r>
              <a:r>
                <a:rPr lang="en-US" dirty="0">
                  <a:solidFill>
                    <a:srgbClr val="0070C0"/>
                  </a:solidFill>
                </a:rPr>
                <a:t> in this use of </a:t>
              </a:r>
              <a:r>
                <a:rPr lang="en-US" dirty="0" err="1">
                  <a:solidFill>
                    <a:srgbClr val="0070C0"/>
                  </a:solidFill>
                </a:rPr>
                <a:t>fprintf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E3AB59AD-0D84-4A41-AD0B-AEC62CB3C8B6}"/>
                </a:ext>
              </a:extLst>
            </p:cNvPr>
            <p:cNvSpPr/>
            <p:nvPr/>
          </p:nvSpPr>
          <p:spPr>
            <a:xfrm>
              <a:off x="3975234" y="5621154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893A3B-CC87-F040-950B-502868126E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1B3D0-34FB-2445-B313-F57261557833}"/>
              </a:ext>
            </a:extLst>
          </p:cNvPr>
          <p:cNvGrpSpPr/>
          <p:nvPr/>
        </p:nvGrpSpPr>
        <p:grpSpPr>
          <a:xfrm>
            <a:off x="1947841" y="3498706"/>
            <a:ext cx="2295757" cy="1477328"/>
            <a:chOff x="3975234" y="4671800"/>
            <a:chExt cx="2295757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E5EB3E-9270-804A-8AD7-01943A5BF607}"/>
                </a:ext>
              </a:extLst>
            </p:cNvPr>
            <p:cNvSpPr txBox="1"/>
            <p:nvPr/>
          </p:nvSpPr>
          <p:spPr>
            <a:xfrm>
              <a:off x="4379495" y="4671800"/>
              <a:ext cx="1891496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We are going to put these variables in temporary registers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FBE5D59F-0872-3449-B588-88672C99765F}"/>
                </a:ext>
              </a:extLst>
            </p:cNvPr>
            <p:cNvSpPr/>
            <p:nvPr/>
          </p:nvSpPr>
          <p:spPr>
            <a:xfrm>
              <a:off x="3975234" y="5690602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12D190-E965-4C4B-A2FD-1D024761B3BD}"/>
              </a:ext>
            </a:extLst>
          </p:cNvPr>
          <p:cNvSpPr txBox="1"/>
          <p:nvPr/>
        </p:nvSpPr>
        <p:spPr>
          <a:xfrm>
            <a:off x="1651117" y="5767235"/>
            <a:ext cx="21944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  r1,   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2" grpId="0" animBg="1"/>
      <p:bldP spid="6" grpId="0" animBg="1"/>
      <p:bldP spid="8" grpId="0" animBg="1"/>
      <p:bldP spid="10" grpId="0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3" y="89522"/>
            <a:ext cx="5340671" cy="879015"/>
          </a:xfrm>
        </p:spPr>
        <p:txBody>
          <a:bodyPr/>
          <a:lstStyle/>
          <a:p>
            <a:r>
              <a:rPr lang="en-US" sz="2800" dirty="0"/>
              <a:t>Example: using preserved registers for local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6397510" y="134838"/>
            <a:ext cx="5530268" cy="658832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  .string  "Echo count: %d\n"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.text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EOF,          -1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  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EXIT_SUCCESS,  0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  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push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//r4 = count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while loop code will go here */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r0, EXIT_SUCCESS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pop 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bx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.size main, (. – 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522403" y="1520189"/>
            <a:ext cx="5142708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r0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  // use r4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20749-93FA-5D4A-B74C-8A193388D529}"/>
              </a:ext>
            </a:extLst>
          </p:cNvPr>
          <p:cNvSpPr txBox="1"/>
          <p:nvPr/>
        </p:nvSpPr>
        <p:spPr>
          <a:xfrm>
            <a:off x="3493270" y="4634001"/>
            <a:ext cx="8515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   r1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7CB4B-119B-5A48-A284-4C3111F092B9}"/>
              </a:ext>
            </a:extLst>
          </p:cNvPr>
          <p:cNvCxnSpPr>
            <a:cxnSpLocks/>
          </p:cNvCxnSpPr>
          <p:nvPr/>
        </p:nvCxnSpPr>
        <p:spPr>
          <a:xfrm flipH="1">
            <a:off x="3021247" y="4907043"/>
            <a:ext cx="623269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7F8C93-3CCF-D448-816D-7A4464007EC6}"/>
              </a:ext>
            </a:extLst>
          </p:cNvPr>
          <p:cNvCxnSpPr>
            <a:cxnSpLocks/>
          </p:cNvCxnSpPr>
          <p:nvPr/>
        </p:nvCxnSpPr>
        <p:spPr>
          <a:xfrm>
            <a:off x="4101716" y="4907043"/>
            <a:ext cx="361597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2C1AB1-438D-2047-9F3E-DBDD31B7A26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A6135-6816-05CB-D433-AAD56452A4B9}"/>
              </a:ext>
            </a:extLst>
          </p:cNvPr>
          <p:cNvSpPr txBox="1"/>
          <p:nvPr/>
        </p:nvSpPr>
        <p:spPr>
          <a:xfrm>
            <a:off x="2948150" y="1878627"/>
            <a:ext cx="259128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You must assume </a:t>
            </a:r>
            <a:r>
              <a:rPr lang="en-US" dirty="0">
                <a:solidFill>
                  <a:srgbClr val="0070C0"/>
                </a:solidFill>
              </a:rPr>
              <a:t>that</a:t>
            </a:r>
          </a:p>
          <a:p>
            <a:r>
              <a:rPr lang="en-US" dirty="0">
                <a:solidFill>
                  <a:srgbClr val="0070C0"/>
                </a:solidFill>
              </a:rPr>
              <a:t>both </a:t>
            </a:r>
            <a:r>
              <a:rPr lang="en-US" dirty="0" err="1">
                <a:solidFill>
                  <a:srgbClr val="0070C0"/>
                </a:solidFill>
              </a:rPr>
              <a:t>getchar</a:t>
            </a:r>
            <a:r>
              <a:rPr lang="en-US" dirty="0">
                <a:solidFill>
                  <a:srgbClr val="0070C0"/>
                </a:solidFill>
              </a:rPr>
              <a:t>() and</a:t>
            </a:r>
          </a:p>
          <a:p>
            <a:r>
              <a:rPr lang="en-US" dirty="0" err="1">
                <a:solidFill>
                  <a:srgbClr val="0070C0"/>
                </a:solidFill>
              </a:rPr>
              <a:t>putchar</a:t>
            </a:r>
            <a:r>
              <a:rPr lang="en-US" dirty="0">
                <a:solidFill>
                  <a:srgbClr val="0070C0"/>
                </a:solidFill>
              </a:rPr>
              <a:t>() alter r0-r3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96E43-1076-D0E3-D55A-D6C0BEE8F1E7}"/>
              </a:ext>
            </a:extLst>
          </p:cNvPr>
          <p:cNvSpPr txBox="1"/>
          <p:nvPr/>
        </p:nvSpPr>
        <p:spPr>
          <a:xfrm>
            <a:off x="1910873" y="3428509"/>
            <a:ext cx="4539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07CF8-CFFA-89F4-324B-98F88E6B682C}"/>
              </a:ext>
            </a:extLst>
          </p:cNvPr>
          <p:cNvSpPr txBox="1"/>
          <p:nvPr/>
        </p:nvSpPr>
        <p:spPr>
          <a:xfrm>
            <a:off x="2494180" y="4863334"/>
            <a:ext cx="4539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A1CB06-38A5-E8D9-AD3E-246B83C84DC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580830" y="4537817"/>
            <a:ext cx="140335" cy="3255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3E5302-6A7C-FCFC-6ADD-31958DCC0CDE}"/>
              </a:ext>
            </a:extLst>
          </p:cNvPr>
          <p:cNvSpPr txBox="1"/>
          <p:nvPr/>
        </p:nvSpPr>
        <p:spPr>
          <a:xfrm>
            <a:off x="4960886" y="3594379"/>
            <a:ext cx="259128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Push two registers to keep stack 8-byte aligned (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r>
              <a:rPr lang="en-US" b="1" dirty="0">
                <a:solidFill>
                  <a:srgbClr val="0070C0"/>
                </a:solidFill>
              </a:rPr>
              <a:t> % 8 == 0)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5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15" y="458033"/>
            <a:ext cx="5514843" cy="617487"/>
          </a:xfrm>
        </p:spPr>
        <p:txBody>
          <a:bodyPr/>
          <a:lstStyle/>
          <a:p>
            <a:r>
              <a:rPr lang="en-US" sz="2800" dirty="0" err="1"/>
              <a:t>Putchar</a:t>
            </a:r>
            <a:r>
              <a:rPr lang="en-US" sz="2800" dirty="0"/>
              <a:t>/</a:t>
            </a:r>
            <a:r>
              <a:rPr lang="en-US" sz="2800" dirty="0" err="1"/>
              <a:t>getchar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/>
              <a:t>The while loop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7023278" y="458033"/>
            <a:ext cx="5092522" cy="48456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//count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 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r4, r4,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r1, r4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//arg2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=.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//arg1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0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272161" y="2798642"/>
            <a:ext cx="4588389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F7BBD-04AC-514E-8A35-D8E25704A2FA}"/>
              </a:ext>
            </a:extLst>
          </p:cNvPr>
          <p:cNvGrpSpPr/>
          <p:nvPr/>
        </p:nvGrpSpPr>
        <p:grpSpPr>
          <a:xfrm>
            <a:off x="3096380" y="861049"/>
            <a:ext cx="5106610" cy="646331"/>
            <a:chOff x="8661085" y="438783"/>
            <a:chExt cx="5106610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CBAB0C-F4A3-D142-879B-741E9F6CC785}"/>
                </a:ext>
              </a:extLst>
            </p:cNvPr>
            <p:cNvSpPr txBox="1"/>
            <p:nvPr/>
          </p:nvSpPr>
          <p:spPr>
            <a:xfrm>
              <a:off x="8661085" y="438783"/>
              <a:ext cx="4029412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pre loop test with a call to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if it returns EOF in r0 we are done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2533B2E1-3044-E243-B332-01A5FB427A3C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0E6AF4-6CAF-0042-BB67-1495C2279193}"/>
              </a:ext>
            </a:extLst>
          </p:cNvPr>
          <p:cNvSpPr txBox="1"/>
          <p:nvPr/>
        </p:nvSpPr>
        <p:spPr>
          <a:xfrm>
            <a:off x="7023279" y="6294019"/>
            <a:ext cx="488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File header and footers are not shown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EDADDA-081D-0748-8468-1BA8028F1FF1}"/>
              </a:ext>
            </a:extLst>
          </p:cNvPr>
          <p:cNvGrpSpPr/>
          <p:nvPr/>
        </p:nvGrpSpPr>
        <p:grpSpPr>
          <a:xfrm>
            <a:off x="2566356" y="1931853"/>
            <a:ext cx="5460839" cy="646331"/>
            <a:chOff x="8306856" y="438783"/>
            <a:chExt cx="5460839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B541F1-2405-4F46-9684-0F6536C8FD27}"/>
                </a:ext>
              </a:extLst>
            </p:cNvPr>
            <p:cNvSpPr txBox="1"/>
            <p:nvPr/>
          </p:nvSpPr>
          <p:spPr>
            <a:xfrm>
              <a:off x="8306856" y="438783"/>
              <a:ext cx="438364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echo the character read with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 and then read another and increment count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82ABE2BD-93BB-0A4D-8D98-039D5783CD2B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15CF23E0-A1AE-D749-8F6F-7471E642F909}"/>
              </a:ext>
            </a:extLst>
          </p:cNvPr>
          <p:cNvSpPr/>
          <p:nvPr/>
        </p:nvSpPr>
        <p:spPr>
          <a:xfrm>
            <a:off x="8027195" y="2061265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42BB64-A137-BE4C-B503-FBED433CE36D}"/>
              </a:ext>
            </a:extLst>
          </p:cNvPr>
          <p:cNvGrpSpPr/>
          <p:nvPr/>
        </p:nvGrpSpPr>
        <p:grpSpPr>
          <a:xfrm>
            <a:off x="5103002" y="342207"/>
            <a:ext cx="3078436" cy="416832"/>
            <a:chOff x="10689259" y="664352"/>
            <a:chExt cx="3078436" cy="4168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F101A7-E964-BC40-9DEC-19C6C8F5F8A1}"/>
                </a:ext>
              </a:extLst>
            </p:cNvPr>
            <p:cNvSpPr txBox="1"/>
            <p:nvPr/>
          </p:nvSpPr>
          <p:spPr>
            <a:xfrm>
              <a:off x="10689259" y="664352"/>
              <a:ext cx="197360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initialize count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ECE3F4EC-79F9-7341-8C53-D9CBF7407939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19F88-AF9B-2745-929F-E769BA779FB9}"/>
              </a:ext>
            </a:extLst>
          </p:cNvPr>
          <p:cNvGrpSpPr/>
          <p:nvPr/>
        </p:nvGrpSpPr>
        <p:grpSpPr>
          <a:xfrm>
            <a:off x="3068745" y="3151937"/>
            <a:ext cx="5179123" cy="369332"/>
            <a:chOff x="9192704" y="438783"/>
            <a:chExt cx="517912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BD1043-46FD-2A41-AD11-64F3472D83E0}"/>
                </a:ext>
              </a:extLst>
            </p:cNvPr>
            <p:cNvSpPr txBox="1"/>
            <p:nvPr/>
          </p:nvSpPr>
          <p:spPr>
            <a:xfrm>
              <a:off x="9192704" y="438783"/>
              <a:ext cx="402941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did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 return EOF if not loop</a:t>
              </a:r>
            </a:p>
          </p:txBody>
        </p:sp>
        <p:sp>
          <p:nvSpPr>
            <p:cNvPr id="23" name="Left Arrow 22">
              <a:extLst>
                <a:ext uri="{FF2B5EF4-FFF2-40B4-BE49-F238E27FC236}">
                  <a16:creationId xmlns:a16="http://schemas.microsoft.com/office/drawing/2014/main" id="{E00BC756-D7E1-9F4E-8C40-46800C68186F}"/>
                </a:ext>
              </a:extLst>
            </p:cNvPr>
            <p:cNvSpPr/>
            <p:nvPr/>
          </p:nvSpPr>
          <p:spPr>
            <a:xfrm rot="10800000">
              <a:off x="13266994" y="541999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93E7D-D664-F64B-BC82-7A9C80F8D111}"/>
              </a:ext>
            </a:extLst>
          </p:cNvPr>
          <p:cNvGrpSpPr/>
          <p:nvPr/>
        </p:nvGrpSpPr>
        <p:grpSpPr>
          <a:xfrm>
            <a:off x="4970861" y="4228876"/>
            <a:ext cx="2983092" cy="369332"/>
            <a:chOff x="11388734" y="411415"/>
            <a:chExt cx="298309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4DBB08-2030-EF4D-81BC-F93DBB59FE69}"/>
                </a:ext>
              </a:extLst>
            </p:cNvPr>
            <p:cNvSpPr txBox="1"/>
            <p:nvPr/>
          </p:nvSpPr>
          <p:spPr>
            <a:xfrm>
              <a:off x="11388734" y="411415"/>
              <a:ext cx="245284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saw EOF, print count</a:t>
              </a:r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21273661-DC6D-C448-B5A8-11C8A5336A34}"/>
                </a:ext>
              </a:extLst>
            </p:cNvPr>
            <p:cNvSpPr/>
            <p:nvPr/>
          </p:nvSpPr>
          <p:spPr>
            <a:xfrm rot="10800000">
              <a:off x="13879005" y="541999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CE7C2B-9ECD-2B4F-90EB-AB64A26EA35B}"/>
              </a:ext>
            </a:extLst>
          </p:cNvPr>
          <p:cNvSpPr/>
          <p:nvPr/>
        </p:nvSpPr>
        <p:spPr>
          <a:xfrm>
            <a:off x="7953954" y="3951877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0B0F8B-A457-B349-9DE4-57530F915E7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2477C6-A376-4AC8-7FDB-B902B030FECD}"/>
              </a:ext>
            </a:extLst>
          </p:cNvPr>
          <p:cNvGrpSpPr/>
          <p:nvPr/>
        </p:nvGrpSpPr>
        <p:grpSpPr>
          <a:xfrm>
            <a:off x="8027195" y="4598208"/>
            <a:ext cx="3370337" cy="923621"/>
            <a:chOff x="10471243" y="-142874"/>
            <a:chExt cx="3370337" cy="9236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AFA771-1087-D89F-4847-8F7EF8A028C5}"/>
                </a:ext>
              </a:extLst>
            </p:cNvPr>
            <p:cNvSpPr txBox="1"/>
            <p:nvPr/>
          </p:nvSpPr>
          <p:spPr>
            <a:xfrm>
              <a:off x="10471243" y="411415"/>
              <a:ext cx="337033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address of string literal variable</a:t>
              </a:r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1DF88815-D3B0-C9B2-3D5A-E044DF9B260B}"/>
                </a:ext>
              </a:extLst>
            </p:cNvPr>
            <p:cNvSpPr/>
            <p:nvPr/>
          </p:nvSpPr>
          <p:spPr>
            <a:xfrm rot="5400000">
              <a:off x="12850306" y="22087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7C532C-3938-3C03-F684-F7AE1CAF94F4}"/>
              </a:ext>
            </a:extLst>
          </p:cNvPr>
          <p:cNvSpPr txBox="1"/>
          <p:nvPr/>
        </p:nvSpPr>
        <p:spPr>
          <a:xfrm>
            <a:off x="5177593" y="5881587"/>
            <a:ext cx="488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.string  "Echo count: %d\n"</a:t>
            </a:r>
          </a:p>
        </p:txBody>
      </p:sp>
    </p:spTree>
    <p:extLst>
      <p:ext uri="{BB962C8B-B14F-4D97-AF65-F5344CB8AC3E}">
        <p14:creationId xmlns:p14="http://schemas.microsoft.com/office/powerpoint/2010/main" val="210403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27" grpId="0" animBg="1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116302" y="780845"/>
            <a:ext cx="641393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stderr</a:t>
            </a:r>
          </a:p>
          <a:p>
            <a:r>
              <a:rPr lang="en-US" sz="14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F3753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:  .string "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    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main(r0=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, r1=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)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    20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mov     r7, r1           // save </a:t>
            </a:r>
            <a:r>
              <a:rPr lang="en-US" sz="1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!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=stderr      // get the address of stderr</a:t>
            </a: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[r4]         // get the contents of stderr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r5, =.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  // get the address of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r6, 0            // set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see next slide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6989424" y="575102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6987447" y="539809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6987447" y="502220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6987447" y="467121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113124" y="29500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363406" y="4720027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274181" y="452314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646892" y="513607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375875" y="4689626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646892" y="372383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658854" y="417216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646892" y="462639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369894" y="4414696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038" y="4117032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374830" y="3802040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512444" y="3102903"/>
            <a:ext cx="524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8212150" y="315389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6989423" y="431168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6987447" y="39548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6987447" y="35810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004790" y="324971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387353" y="3429000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383002" y="2674112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356268" y="2874806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89560F-50D6-D4D0-4626-E532D37AEF8F}"/>
              </a:ext>
            </a:extLst>
          </p:cNvPr>
          <p:cNvSpPr txBox="1"/>
          <p:nvPr/>
        </p:nvSpPr>
        <p:spPr>
          <a:xfrm>
            <a:off x="1041411" y="6197074"/>
            <a:ext cx="557075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[%d] = %s\n",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274181" y="4237987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273136" y="3945160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273136" y="3664308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295169" y="336948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C257D-4B13-8975-30CA-FBC9C6111E1A}"/>
              </a:ext>
            </a:extLst>
          </p:cNvPr>
          <p:cNvGrpSpPr/>
          <p:nvPr/>
        </p:nvGrpSpPr>
        <p:grpSpPr>
          <a:xfrm>
            <a:off x="4377179" y="1565295"/>
            <a:ext cx="2967617" cy="1707780"/>
            <a:chOff x="4241282" y="1249873"/>
            <a:chExt cx="2967617" cy="170778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8D3CCE-C969-3140-051B-9985371FC8BA}"/>
                </a:ext>
              </a:extLst>
            </p:cNvPr>
            <p:cNvSpPr txBox="1"/>
            <p:nvPr/>
          </p:nvSpPr>
          <p:spPr>
            <a:xfrm>
              <a:off x="5108636" y="1249873"/>
              <a:ext cx="2100263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need to save r1 as we are calling a function - </a:t>
              </a:r>
              <a:r>
                <a:rPr lang="en-US" dirty="0" err="1">
                  <a:solidFill>
                    <a:schemeClr val="accent1"/>
                  </a:solidFill>
                </a:rPr>
                <a:t>fprintf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F53D70B-9519-78A6-DCD9-35CF00BA2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1282" y="2173203"/>
              <a:ext cx="927564" cy="784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607999" y="1923518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8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8069344" cy="715294"/>
          </a:xfrm>
        </p:spPr>
        <p:txBody>
          <a:bodyPr/>
          <a:lstStyle/>
          <a:p>
            <a:r>
              <a:rPr lang="en-US" dirty="0"/>
              <a:t>Understanding bl and bx - 1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519587" y="1771020"/>
            <a:ext cx="2736579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C0DD51-4B75-854B-B1ED-38CB0F976FCB}"/>
              </a:ext>
            </a:extLst>
          </p:cNvPr>
          <p:cNvSpPr txBox="1"/>
          <p:nvPr/>
        </p:nvSpPr>
        <p:spPr>
          <a:xfrm>
            <a:off x="2991251" y="5645693"/>
            <a:ext cx="70604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But there is a problem we must address here – next slide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149973" y="1510818"/>
            <a:ext cx="4636119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0051719" y="1980183"/>
            <a:ext cx="901333" cy="1239680"/>
            <a:chOff x="10141743" y="1403617"/>
            <a:chExt cx="901333" cy="123968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239680"/>
              <a:chOff x="10654683" y="1434868"/>
              <a:chExt cx="683877" cy="1239680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9497" y="2659881"/>
                <a:ext cx="349063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41743" y="171439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10603989" y="1970857"/>
            <a:ext cx="1323789" cy="1718973"/>
            <a:chOff x="10694013" y="1394291"/>
            <a:chExt cx="1323789" cy="171897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0694013" y="1394291"/>
              <a:ext cx="1323789" cy="1718973"/>
              <a:chOff x="10014771" y="1434868"/>
              <a:chExt cx="1323789" cy="1239680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3834" y="1453222"/>
                <a:ext cx="974726" cy="10909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14771" y="2659881"/>
                <a:ext cx="1323789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189789" y="175200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DB73E16-1200-CC8A-2155-30694E3290B2}"/>
              </a:ext>
            </a:extLst>
          </p:cNvPr>
          <p:cNvGrpSpPr/>
          <p:nvPr/>
        </p:nvGrpSpPr>
        <p:grpSpPr>
          <a:xfrm>
            <a:off x="5284305" y="2512544"/>
            <a:ext cx="1379962" cy="1177286"/>
            <a:chOff x="5284305" y="2512544"/>
            <a:chExt cx="1379962" cy="117728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2607BF5-9388-C4C0-C1FA-DFDAE8620CA8}"/>
                </a:ext>
              </a:extLst>
            </p:cNvPr>
            <p:cNvGrpSpPr/>
            <p:nvPr/>
          </p:nvGrpSpPr>
          <p:grpSpPr>
            <a:xfrm>
              <a:off x="5284305" y="2512544"/>
              <a:ext cx="1379962" cy="1177286"/>
              <a:chOff x="6391484" y="1967229"/>
              <a:chExt cx="658290" cy="11772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7E6944B-3666-A8C5-058F-F67F9E40A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16714" y="1967229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E804CE-5B28-DF4A-A56D-D465BB5A00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A928A3E-7FC4-79D9-1A58-A7D380FA5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484" y="3144515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779098F-5B7E-912B-9243-0A9FB64C4513}"/>
                </a:ext>
              </a:extLst>
            </p:cNvPr>
            <p:cNvSpPr txBox="1"/>
            <p:nvPr/>
          </p:nvSpPr>
          <p:spPr>
            <a:xfrm>
              <a:off x="5369491" y="286588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5559646-AF59-5A95-E229-5AACFE43D277}"/>
              </a:ext>
            </a:extLst>
          </p:cNvPr>
          <p:cNvGrpSpPr/>
          <p:nvPr/>
        </p:nvGrpSpPr>
        <p:grpSpPr>
          <a:xfrm>
            <a:off x="3807336" y="2512544"/>
            <a:ext cx="2844736" cy="1650501"/>
            <a:chOff x="3807336" y="2512544"/>
            <a:chExt cx="2844736" cy="165050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4649176" y="2512544"/>
              <a:ext cx="2002896" cy="1650501"/>
              <a:chOff x="6385118" y="1967229"/>
              <a:chExt cx="1045685" cy="1177286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1251" y="1967229"/>
                <a:ext cx="42672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5118" y="3144515"/>
                <a:ext cx="104568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34C44D-BFD5-647D-974F-CB783D46DD98}"/>
                </a:ext>
              </a:extLst>
            </p:cNvPr>
            <p:cNvSpPr txBox="1"/>
            <p:nvPr/>
          </p:nvSpPr>
          <p:spPr>
            <a:xfrm>
              <a:off x="3807336" y="322508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E3C70BB-FBB5-5685-C170-086D6BB79C7D}"/>
              </a:ext>
            </a:extLst>
          </p:cNvPr>
          <p:cNvCxnSpPr>
            <a:cxnSpLocks/>
          </p:cNvCxnSpPr>
          <p:nvPr/>
        </p:nvCxnSpPr>
        <p:spPr>
          <a:xfrm>
            <a:off x="6921112" y="210434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764A78-3D3F-690E-2CF4-3F2CB26D1E06}"/>
              </a:ext>
            </a:extLst>
          </p:cNvPr>
          <p:cNvSpPr txBox="1"/>
          <p:nvPr/>
        </p:nvSpPr>
        <p:spPr>
          <a:xfrm>
            <a:off x="6000719" y="845231"/>
            <a:ext cx="21723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Address in memory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67E04475-B162-2917-28D8-FA5D1C15741C}"/>
              </a:ext>
            </a:extLst>
          </p:cNvPr>
          <p:cNvSpPr/>
          <p:nvPr/>
        </p:nvSpPr>
        <p:spPr>
          <a:xfrm>
            <a:off x="6850856" y="1240849"/>
            <a:ext cx="236058" cy="3057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4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52489" y="1146730"/>
            <a:ext cx="6973384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[r7]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0           // check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 NULL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beq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// if so done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r6     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stderr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r6, r6,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for printing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r7, r7,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pointer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7186197" y="59246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7184220" y="55717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7184220" y="519582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7184220" y="48448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309897" y="312366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560179" y="4893652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470954" y="469676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843665" y="530970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572648" y="4863251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843665" y="389746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855627" y="434579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843665" y="480002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566667" y="4588321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509811" y="4290657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571603" y="3975665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612486" y="3271992"/>
            <a:ext cx="524503" cy="30469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7656343" y="651524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7186196" y="448530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7184220" y="412844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7184220" y="375464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201563" y="34233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584126" y="3602625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579775" y="2847737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553041" y="3048431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470954" y="4411612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469909" y="4118785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469909" y="3837933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491942" y="354311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08DFD8-8EEC-B387-8778-4B81C4A2AC48}"/>
              </a:ext>
            </a:extLst>
          </p:cNvPr>
          <p:cNvGrpSpPr/>
          <p:nvPr/>
        </p:nvGrpSpPr>
        <p:grpSpPr>
          <a:xfrm>
            <a:off x="2767827" y="3984502"/>
            <a:ext cx="2772198" cy="1580357"/>
            <a:chOff x="2599902" y="5053156"/>
            <a:chExt cx="2772198" cy="15803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CB096E-1A8A-85AA-60CA-ECF86539150A}"/>
                </a:ext>
              </a:extLst>
            </p:cNvPr>
            <p:cNvSpPr txBox="1"/>
            <p:nvPr/>
          </p:nvSpPr>
          <p:spPr>
            <a:xfrm>
              <a:off x="3493289" y="5710183"/>
              <a:ext cx="1878811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different increment sizes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856EEB-B9BC-6A77-29DD-6B6DC2EC26FD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2599902" y="5053156"/>
              <a:ext cx="893387" cy="11186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218636" y="2293355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39351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8619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Allocating Space For Locals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caller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callers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2490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Review Variables: 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81509" y="1059837"/>
            <a:ext cx="11526443" cy="53226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(unspecified default)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(signed default)</a:t>
            </a:r>
          </a:p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Optional Modifiers for each base type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[int, double]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variable read only</a:t>
            </a:r>
          </a:p>
          <a:p>
            <a:r>
              <a:rPr lang="en-US" sz="1800" b="1" dirty="0"/>
              <a:t>char type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One byte in a byte addressable memory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Be careful </a:t>
            </a:r>
            <a:r>
              <a:rPr lang="en-US" sz="1800" dirty="0">
                <a:solidFill>
                  <a:srgbClr val="00B050"/>
                </a:solidFill>
              </a:rPr>
              <a:t>char is unsigned on arm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27742"/>
              </p:ext>
            </p:extLst>
          </p:nvPr>
        </p:nvGraphicFramePr>
        <p:xfrm>
          <a:off x="5107595" y="1136890"/>
          <a:ext cx="6385008" cy="47396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696">
                  <a:extLst>
                    <a:ext uri="{9D8B030D-6E8A-4147-A177-3AD203B41FA5}">
                      <a16:colId xmlns:a16="http://schemas.microsoft.com/office/drawing/2014/main" val="3469234517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 specification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18996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hu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int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%d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MU Bright" panose="02000603000000000000" pitchFamily="2" charset="0"/>
                          <a:cs typeface="Consolas" panose="020B0609020204030204" pitchFamily="49" charset="0"/>
                        </a:rPr>
                        <a:t> / 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%u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%p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640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49137" y="4003452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147324" y="1057588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3743087" y="3038127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5105464" y="227189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3730804" y="1126176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3730804" y="1454473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3730804" y="176944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3730804" y="207508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3048359" y="472813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5782010" y="1210960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5106614" y="1308631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3497146" y="2406984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2755096" y="2446464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4227978" y="3346650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3729504" y="271005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5608033" y="2122453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3729505" y="2397967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5109081" y="291996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5611650" y="2770520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2916491" y="2387170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2897436" y="3079364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7849190" y="257038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153932" y="4006138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7536764" y="301702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4" grpId="0" animBg="1"/>
      <p:bldP spid="36" grpId="0"/>
      <p:bldP spid="3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  <p:bldP spid="9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50966" y="194689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50967" y="163480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00772" y="4123370"/>
            <a:ext cx="3504837" cy="1109882"/>
            <a:chOff x="8471780" y="4938494"/>
            <a:chExt cx="3504837" cy="110988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166295" y="4938494"/>
              <a:ext cx="2240445" cy="338554"/>
              <a:chOff x="3651225" y="-1681639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3986981" y="-1681639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651225" y="-1575535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28" grpId="0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" y="88992"/>
            <a:ext cx="7331243" cy="261908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FE914E9-E25C-7042-76C9-66FEC058098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2920" y="4104248"/>
            <a:ext cx="11364858" cy="25367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stack variable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create a .</a:t>
            </a:r>
            <a:r>
              <a:rPr lang="en-US" sz="1600" dirty="0" err="1">
                <a:solidFill>
                  <a:srgbClr val="7030A0"/>
                </a:solidFill>
              </a:rPr>
              <a:t>equ</a:t>
            </a:r>
            <a:r>
              <a:rPr lang="en-US" sz="1600" dirty="0">
                <a:solidFill>
                  <a:srgbClr val="7030A0"/>
                </a:solidFill>
              </a:rPr>
              <a:t> symbol </a:t>
            </a:r>
            <a:r>
              <a:rPr lang="en-US" sz="1600" dirty="0"/>
              <a:t>whose </a:t>
            </a:r>
            <a:r>
              <a:rPr lang="en-US" sz="1600" dirty="0">
                <a:solidFill>
                  <a:srgbClr val="2C895B"/>
                </a:solidFill>
              </a:rPr>
              <a:t>value is the distance in bytes from the FP </a:t>
            </a:r>
            <a:r>
              <a:rPr lang="en-US" sz="1600" dirty="0"/>
              <a:t>after the </a:t>
            </a:r>
            <a:r>
              <a:rPr lang="en-US" sz="1600" dirty="0">
                <a:solidFill>
                  <a:schemeClr val="accent5"/>
                </a:solidFill>
              </a:rPr>
              <a:t>prologue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After the last variable add a name PAD for the size of the frame padding (if any). if no padding, PAD will be set to the same value as the variable above 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2C895B"/>
                </a:solidFill>
              </a:rPr>
              <a:t>value of the symbol </a:t>
            </a:r>
            <a:r>
              <a:rPr lang="en-US" sz="1600" dirty="0"/>
              <a:t>is an </a:t>
            </a:r>
            <a:r>
              <a:rPr lang="en-US" sz="1600" dirty="0">
                <a:solidFill>
                  <a:schemeClr val="accent1"/>
                </a:solidFill>
              </a:rPr>
              <a:t>expression that calculates the distance from the FP </a:t>
            </a:r>
            <a:r>
              <a:rPr lang="en-US" sz="1600" dirty="0"/>
              <a:t>based on the distance of the variable above it on the stack. The first variable will use SP_OFF as the starting distance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.</a:t>
            </a:r>
            <a:r>
              <a:rPr lang="en-US" sz="1600" b="1" dirty="0" err="1">
                <a:solidFill>
                  <a:srgbClr val="0070C0"/>
                </a:solidFill>
              </a:rPr>
              <a:t>equ</a:t>
            </a:r>
            <a:r>
              <a:rPr lang="en-US" sz="1600" b="1" dirty="0">
                <a:solidFill>
                  <a:srgbClr val="0070C0"/>
                </a:solidFill>
              </a:rPr>
              <a:t> VAR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/>
              <a:t>size_of</a:t>
            </a:r>
            <a:r>
              <a:rPr lang="en-US" sz="1600" dirty="0"/>
              <a:t> var + </a:t>
            </a:r>
            <a:r>
              <a:rPr lang="en-US" sz="1600" dirty="0" err="1"/>
              <a:t>variable_padding</a:t>
            </a:r>
            <a:r>
              <a:rPr lang="en-US" sz="1600" dirty="0"/>
              <a:t> + </a:t>
            </a:r>
            <a:r>
              <a:rPr lang="en-US" sz="1600" dirty="0" err="1"/>
              <a:t>previous_var_symbol</a:t>
            </a:r>
            <a:r>
              <a:rPr lang="en-US" sz="1600" dirty="0"/>
              <a:t>       </a:t>
            </a:r>
            <a:r>
              <a:rPr lang="en-US" sz="1600" i="1" dirty="0">
                <a:solidFill>
                  <a:srgbClr val="2C895B"/>
                </a:solidFill>
              </a:rPr>
              <a:t>// </a:t>
            </a:r>
            <a:r>
              <a:rPr lang="en-US" sz="1600" i="1" dirty="0" err="1">
                <a:solidFill>
                  <a:srgbClr val="2C895B"/>
                </a:solidFill>
              </a:rPr>
              <a:t>previous_var_symbol</a:t>
            </a:r>
            <a:r>
              <a:rPr lang="en-US" sz="1600" i="1" dirty="0">
                <a:solidFill>
                  <a:srgbClr val="2C895B"/>
                </a:solidFill>
              </a:rPr>
              <a:t> distance of the var above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Calculate the size of the local variable area that needs to be added to the </a:t>
            </a:r>
            <a:r>
              <a:rPr lang="en-US" sz="1600" dirty="0" err="1"/>
              <a:t>sp</a:t>
            </a:r>
            <a:r>
              <a:rPr lang="en-US" sz="1600" dirty="0"/>
              <a:t> in bytes</a:t>
            </a:r>
          </a:p>
          <a:p>
            <a:pPr marL="342900" lvl="1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FRMADD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1"/>
                </a:solidFill>
              </a:rPr>
              <a:t>distance PAD </a:t>
            </a:r>
            <a:r>
              <a:rPr lang="en-US" sz="1600" dirty="0">
                <a:solidFill>
                  <a:srgbClr val="FF0000"/>
                </a:solidFill>
              </a:rPr>
              <a:t>minus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distance of the SP to the FP (FP_OFF) </a:t>
            </a:r>
            <a:r>
              <a:rPr lang="en-US" sz="1600" dirty="0"/>
              <a:t>after the prologue push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40CC6-5FEF-145D-F8D8-DA28408D854A}"/>
              </a:ext>
            </a:extLst>
          </p:cNvPr>
          <p:cNvGrpSpPr/>
          <p:nvPr/>
        </p:nvGrpSpPr>
        <p:grpSpPr>
          <a:xfrm>
            <a:off x="664068" y="759976"/>
            <a:ext cx="5376889" cy="3098904"/>
            <a:chOff x="6096000" y="596848"/>
            <a:chExt cx="5376889" cy="30989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9D10-0E43-FE47-DCE0-830BEE31CCBE}"/>
                </a:ext>
              </a:extLst>
            </p:cNvPr>
            <p:cNvSpPr/>
            <p:nvPr/>
          </p:nvSpPr>
          <p:spPr>
            <a:xfrm>
              <a:off x="9056200" y="59684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B739ED-7FC7-8956-4079-8DFF5EB2048B}"/>
                </a:ext>
              </a:extLst>
            </p:cNvPr>
            <p:cNvSpPr/>
            <p:nvPr/>
          </p:nvSpPr>
          <p:spPr>
            <a:xfrm>
              <a:off x="9056200" y="90484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5BBDFA-E582-BD25-C266-4BFB7C61EA31}"/>
                </a:ext>
              </a:extLst>
            </p:cNvPr>
            <p:cNvSpPr/>
            <p:nvPr/>
          </p:nvSpPr>
          <p:spPr>
            <a:xfrm>
              <a:off x="9056200" y="123314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D64C7CC-62EF-2C65-412B-5021C314D76D}"/>
                </a:ext>
              </a:extLst>
            </p:cNvPr>
            <p:cNvSpPr/>
            <p:nvPr/>
          </p:nvSpPr>
          <p:spPr>
            <a:xfrm>
              <a:off x="9056200" y="154811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166826-01FA-0130-44E2-3FDB707B2133}"/>
                </a:ext>
              </a:extLst>
            </p:cNvPr>
            <p:cNvSpPr/>
            <p:nvPr/>
          </p:nvSpPr>
          <p:spPr>
            <a:xfrm>
              <a:off x="9056200" y="185375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0240C1-9053-2D2F-7B8A-517B77A02024}"/>
                </a:ext>
              </a:extLst>
            </p:cNvPr>
            <p:cNvSpPr txBox="1"/>
            <p:nvPr/>
          </p:nvSpPr>
          <p:spPr>
            <a:xfrm>
              <a:off x="11044567" y="989631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152109DA-C7AD-ABC5-FA3F-55E2FF3E0FE2}"/>
                </a:ext>
              </a:extLst>
            </p:cNvPr>
            <p:cNvSpPr/>
            <p:nvPr/>
          </p:nvSpPr>
          <p:spPr>
            <a:xfrm>
              <a:off x="10432010" y="1087302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7932B755-2320-50E9-EB6F-6BF6060F7BFD}"/>
                </a:ext>
              </a:extLst>
            </p:cNvPr>
            <p:cNvSpPr/>
            <p:nvPr/>
          </p:nvSpPr>
          <p:spPr>
            <a:xfrm>
              <a:off x="10392859" y="337158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0337EB-7899-81E1-F912-8ED7F288EBE6}"/>
                </a:ext>
              </a:extLst>
            </p:cNvPr>
            <p:cNvSpPr txBox="1"/>
            <p:nvPr/>
          </p:nvSpPr>
          <p:spPr>
            <a:xfrm>
              <a:off x="10912167" y="3357198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2D2E0F-2847-FBE7-05C1-9242579C75D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1208168"/>
              <a:ext cx="1958919" cy="8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3108AC-C699-64DE-3FBC-67FF6386C11C}"/>
                </a:ext>
              </a:extLst>
            </p:cNvPr>
            <p:cNvCxnSpPr>
              <a:cxnSpLocks/>
            </p:cNvCxnSpPr>
            <p:nvPr/>
          </p:nvCxnSpPr>
          <p:spPr>
            <a:xfrm>
              <a:off x="7650076" y="2785357"/>
              <a:ext cx="1370367" cy="116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C66F6E1-CF97-3D1D-40E7-C48B42F387DD}"/>
                </a:ext>
              </a:extLst>
            </p:cNvPr>
            <p:cNvCxnSpPr>
              <a:cxnSpLocks/>
            </p:cNvCxnSpPr>
            <p:nvPr/>
          </p:nvCxnSpPr>
          <p:spPr>
            <a:xfrm>
              <a:off x="8052505" y="2481751"/>
              <a:ext cx="10023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Up-Down Arrow 91">
              <a:extLst>
                <a:ext uri="{FF2B5EF4-FFF2-40B4-BE49-F238E27FC236}">
                  <a16:creationId xmlns:a16="http://schemas.microsoft.com/office/drawing/2014/main" id="{1B39C7FB-68CE-A388-9A45-332E544097A6}"/>
                </a:ext>
              </a:extLst>
            </p:cNvPr>
            <p:cNvSpPr/>
            <p:nvPr/>
          </p:nvSpPr>
          <p:spPr>
            <a:xfrm>
              <a:off x="8387276" y="1233144"/>
              <a:ext cx="109012" cy="12206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030F4-DB8B-2D6E-21D9-41B5DF36256F}"/>
                </a:ext>
              </a:extLst>
            </p:cNvPr>
            <p:cNvSpPr txBox="1"/>
            <p:nvPr/>
          </p:nvSpPr>
          <p:spPr>
            <a:xfrm>
              <a:off x="8651460" y="2119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CAA66A-331F-70D5-64CE-0D91EA9B886F}"/>
                </a:ext>
              </a:extLst>
            </p:cNvPr>
            <p:cNvSpPr txBox="1"/>
            <p:nvPr/>
          </p:nvSpPr>
          <p:spPr>
            <a:xfrm>
              <a:off x="8622956" y="24924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3C8EE5D-B196-38FA-F800-86F3C59254D2}"/>
                </a:ext>
              </a:extLst>
            </p:cNvPr>
            <p:cNvSpPr/>
            <p:nvPr/>
          </p:nvSpPr>
          <p:spPr>
            <a:xfrm rot="16200000">
              <a:off x="7738232" y="1738048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- 16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Up-Down Arrow 103">
              <a:extLst>
                <a:ext uri="{FF2B5EF4-FFF2-40B4-BE49-F238E27FC236}">
                  <a16:creationId xmlns:a16="http://schemas.microsoft.com/office/drawing/2014/main" id="{AE65B1AC-FAD1-4AC7-829B-D074F7E49EA6}"/>
                </a:ext>
              </a:extLst>
            </p:cNvPr>
            <p:cNvSpPr/>
            <p:nvPr/>
          </p:nvSpPr>
          <p:spPr>
            <a:xfrm>
              <a:off x="7801339" y="1208168"/>
              <a:ext cx="125638" cy="153860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959A14-F0CA-CFED-35E9-6198C0D25A2C}"/>
                </a:ext>
              </a:extLst>
            </p:cNvPr>
            <p:cNvSpPr/>
            <p:nvPr/>
          </p:nvSpPr>
          <p:spPr>
            <a:xfrm rot="16200000">
              <a:off x="7200188" y="1722594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- 20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6429D42-352F-C975-4F3E-2E6BBBE1E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53702" y="217663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A221E8-67C5-314A-6C3B-26203F630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533" y="900169"/>
              <a:ext cx="2727590" cy="124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Up-Down Arrow 111">
              <a:extLst>
                <a:ext uri="{FF2B5EF4-FFF2-40B4-BE49-F238E27FC236}">
                  <a16:creationId xmlns:a16="http://schemas.microsoft.com/office/drawing/2014/main" id="{C4EF43BA-7A78-F6D4-71A7-12B3A200740A}"/>
                </a:ext>
              </a:extLst>
            </p:cNvPr>
            <p:cNvSpPr/>
            <p:nvPr/>
          </p:nvSpPr>
          <p:spPr>
            <a:xfrm>
              <a:off x="7305121" y="1211860"/>
              <a:ext cx="117715" cy="19042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FDE06A-B238-7AB9-E902-B2DA67D01E36}"/>
                </a:ext>
              </a:extLst>
            </p:cNvPr>
            <p:cNvSpPr/>
            <p:nvPr/>
          </p:nvSpPr>
          <p:spPr>
            <a:xfrm rot="16200000">
              <a:off x="5516895" y="1873262"/>
              <a:ext cx="189687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 bytes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65E3B5-441C-76FD-57C3-812E88ED9B00}"/>
                </a:ext>
              </a:extLst>
            </p:cNvPr>
            <p:cNvSpPr/>
            <p:nvPr/>
          </p:nvSpPr>
          <p:spPr>
            <a:xfrm>
              <a:off x="9458788" y="280401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4F233-E9FD-342C-3F24-0C49A8AA6EC8}"/>
                </a:ext>
              </a:extLst>
            </p:cNvPr>
            <p:cNvSpPr/>
            <p:nvPr/>
          </p:nvSpPr>
          <p:spPr>
            <a:xfrm>
              <a:off x="9062014" y="281064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1D49A-6361-B322-266C-69D94EBEF4F3}"/>
                </a:ext>
              </a:extLst>
            </p:cNvPr>
            <p:cNvSpPr/>
            <p:nvPr/>
          </p:nvSpPr>
          <p:spPr>
            <a:xfrm>
              <a:off x="9062013" y="311691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4E9DE3-D548-9196-977E-4FF6EA73BA2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3122735"/>
              <a:ext cx="1893661" cy="14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7E0A2-5C34-06E8-2DC5-44BA738E517F}"/>
                </a:ext>
              </a:extLst>
            </p:cNvPr>
            <p:cNvSpPr txBox="1"/>
            <p:nvPr/>
          </p:nvSpPr>
          <p:spPr>
            <a:xfrm>
              <a:off x="8315318" y="273808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+ 3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23581-2709-D1E8-2068-4F97D9911DE3}"/>
                </a:ext>
              </a:extLst>
            </p:cNvPr>
            <p:cNvSpPr/>
            <p:nvPr/>
          </p:nvSpPr>
          <p:spPr>
            <a:xfrm rot="16200000">
              <a:off x="6693531" y="1706583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- 24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7C8D6-5085-1138-C990-86107285AA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47" y="3427042"/>
              <a:ext cx="2812665" cy="7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D7A50AD4-79D8-28E6-0F6C-D78CE09491E8}"/>
                </a:ext>
              </a:extLst>
            </p:cNvPr>
            <p:cNvSpPr/>
            <p:nvPr/>
          </p:nvSpPr>
          <p:spPr>
            <a:xfrm>
              <a:off x="6831761" y="935630"/>
              <a:ext cx="45719" cy="245669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>
              <a:extLst>
                <a:ext uri="{FF2B5EF4-FFF2-40B4-BE49-F238E27FC236}">
                  <a16:creationId xmlns:a16="http://schemas.microsoft.com/office/drawing/2014/main" id="{9D78946E-1E3C-AE88-8F7D-50EF3C4FD3F0}"/>
                </a:ext>
              </a:extLst>
            </p:cNvPr>
            <p:cNvSpPr/>
            <p:nvPr/>
          </p:nvSpPr>
          <p:spPr>
            <a:xfrm>
              <a:off x="10651209" y="2202166"/>
              <a:ext cx="45719" cy="1153535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9A724-7BD8-A562-0851-DCFD6A999A95}"/>
                </a:ext>
              </a:extLst>
            </p:cNvPr>
            <p:cNvSpPr/>
            <p:nvPr/>
          </p:nvSpPr>
          <p:spPr>
            <a:xfrm rot="16200000">
              <a:off x="10419261" y="2615825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E1194D-E5BB-7041-4E76-57AEA4568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4316" y="2165841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Up-Down Arrow 28">
              <a:extLst>
                <a:ext uri="{FF2B5EF4-FFF2-40B4-BE49-F238E27FC236}">
                  <a16:creationId xmlns:a16="http://schemas.microsoft.com/office/drawing/2014/main" id="{40842AB0-2B8B-A4DB-6F78-C338C55257E1}"/>
                </a:ext>
              </a:extLst>
            </p:cNvPr>
            <p:cNvSpPr/>
            <p:nvPr/>
          </p:nvSpPr>
          <p:spPr>
            <a:xfrm>
              <a:off x="10608762" y="1209814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912F80-405E-468A-4DB4-BC2A79A64406}"/>
                </a:ext>
              </a:extLst>
            </p:cNvPr>
            <p:cNvSpPr/>
            <p:nvPr/>
          </p:nvSpPr>
          <p:spPr>
            <a:xfrm rot="16200000">
              <a:off x="10458697" y="1531101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DA014-FF84-5EEE-1A81-01B35BCAC608}"/>
                </a:ext>
              </a:extLst>
            </p:cNvPr>
            <p:cNvSpPr txBox="1"/>
            <p:nvPr/>
          </p:nvSpPr>
          <p:spPr>
            <a:xfrm>
              <a:off x="8594912" y="31056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4EFC70-1E8B-C744-4310-89F0271B169E}"/>
                </a:ext>
              </a:extLst>
            </p:cNvPr>
            <p:cNvSpPr txBox="1"/>
            <p:nvPr/>
          </p:nvSpPr>
          <p:spPr>
            <a:xfrm>
              <a:off x="8586223" y="15620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1F9CE-F14C-1E7E-E766-D5EFCB13C4CD}"/>
                </a:ext>
              </a:extLst>
            </p:cNvPr>
            <p:cNvSpPr txBox="1"/>
            <p:nvPr/>
          </p:nvSpPr>
          <p:spPr>
            <a:xfrm>
              <a:off x="8672891" y="879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D71C34-81F7-B5D9-4C5D-CFA5C86DC67D}"/>
                </a:ext>
              </a:extLst>
            </p:cNvPr>
            <p:cNvSpPr/>
            <p:nvPr/>
          </p:nvSpPr>
          <p:spPr>
            <a:xfrm>
              <a:off x="9066184" y="2477864"/>
              <a:ext cx="137595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C48387-EDEA-7532-FCD5-B5C19297520B}"/>
                </a:ext>
              </a:extLst>
            </p:cNvPr>
            <p:cNvSpPr/>
            <p:nvPr/>
          </p:nvSpPr>
          <p:spPr>
            <a:xfrm>
              <a:off x="9066185" y="2165777"/>
              <a:ext cx="1375959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AF966A-7DE0-5DFF-4DE0-EDF8E5E06D97}"/>
              </a:ext>
            </a:extLst>
          </p:cNvPr>
          <p:cNvGrpSpPr/>
          <p:nvPr/>
        </p:nvGrpSpPr>
        <p:grpSpPr>
          <a:xfrm>
            <a:off x="7464458" y="68768"/>
            <a:ext cx="4685706" cy="3890567"/>
            <a:chOff x="607813" y="320908"/>
            <a:chExt cx="4685706" cy="3890567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607813" y="696036"/>
              <a:ext cx="4342524" cy="351543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.type   main, %function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.global main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FRMADD =  28 - 12 = 16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2204EF-4208-C507-74A9-6DD5FF6BA83A}"/>
                </a:ext>
              </a:extLst>
            </p:cNvPr>
            <p:cNvSpPr txBox="1"/>
            <p:nvPr/>
          </p:nvSpPr>
          <p:spPr>
            <a:xfrm>
              <a:off x="1181072" y="1962561"/>
              <a:ext cx="2104283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variable size in bytes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75F4C151-9C0C-8E95-86E3-7173CA55468E}"/>
                </a:ext>
              </a:extLst>
            </p:cNvPr>
            <p:cNvSpPr/>
            <p:nvPr/>
          </p:nvSpPr>
          <p:spPr>
            <a:xfrm>
              <a:off x="3137699" y="2305348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37A88-1FB0-762B-BE05-6991AF9B1D7C}"/>
                </a:ext>
              </a:extLst>
            </p:cNvPr>
            <p:cNvSpPr txBox="1"/>
            <p:nvPr/>
          </p:nvSpPr>
          <p:spPr>
            <a:xfrm>
              <a:off x="3825550" y="1472816"/>
              <a:ext cx="11326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Prior allocation distance</a:t>
              </a: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20ECAAA0-CEC3-9EA7-070B-F8F7DCBB1273}"/>
                </a:ext>
              </a:extLst>
            </p:cNvPr>
            <p:cNvSpPr/>
            <p:nvPr/>
          </p:nvSpPr>
          <p:spPr>
            <a:xfrm>
              <a:off x="3833735" y="2271227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2F1D71-958F-07AB-E80B-95D466BEB299}"/>
                </a:ext>
              </a:extLst>
            </p:cNvPr>
            <p:cNvSpPr txBox="1"/>
            <p:nvPr/>
          </p:nvSpPr>
          <p:spPr>
            <a:xfrm>
              <a:off x="2498160" y="1081658"/>
              <a:ext cx="234419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pushed reg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distance </a:t>
              </a:r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97CB268-DBFA-C697-02AD-F66E6CFEAEF1}"/>
                </a:ext>
              </a:extLst>
            </p:cNvPr>
            <p:cNvSpPr/>
            <p:nvPr/>
          </p:nvSpPr>
          <p:spPr>
            <a:xfrm>
              <a:off x="3224843" y="1400149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3790FE-1137-3BD5-B094-2E46991402F9}"/>
                </a:ext>
              </a:extLst>
            </p:cNvPr>
            <p:cNvSpPr txBox="1"/>
            <p:nvPr/>
          </p:nvSpPr>
          <p:spPr>
            <a:xfrm>
              <a:off x="877800" y="320908"/>
              <a:ext cx="441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FP Distance Table one For each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nimBg="1"/>
      <p:bldP spid="2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6951291" cy="627849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75910" y="1108450"/>
            <a:ext cx="4342524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41609" y="192707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41610" y="161498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F9B466-BC3E-B5B2-FADE-85219D3BDC9F}"/>
              </a:ext>
            </a:extLst>
          </p:cNvPr>
          <p:cNvSpPr txBox="1"/>
          <p:nvPr/>
        </p:nvSpPr>
        <p:spPr>
          <a:xfrm>
            <a:off x="426056" y="635854"/>
            <a:ext cx="3940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FP Distance Table For each function</a:t>
            </a:r>
          </a:p>
        </p:txBody>
      </p:sp>
    </p:spTree>
    <p:extLst>
      <p:ext uri="{BB962C8B-B14F-4D97-AF65-F5344CB8AC3E}">
        <p14:creationId xmlns:p14="http://schemas.microsoft.com/office/powerpoint/2010/main" val="8251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Understanding bl and bx - 2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477666" y="1346529"/>
            <a:ext cx="2760158" cy="408551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096000" y="1804200"/>
            <a:ext cx="4636119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bl 103f4 &lt;b&gt;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mov r0, 0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9555778" y="3510562"/>
            <a:ext cx="911505" cy="1712693"/>
            <a:chOff x="10131571" y="1403617"/>
            <a:chExt cx="911505" cy="17126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712693"/>
              <a:chOff x="10654683" y="1434868"/>
              <a:chExt cx="683877" cy="1712693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71269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1040c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3773790" y="3935507"/>
            <a:ext cx="2902588" cy="646331"/>
            <a:chOff x="11711051" y="2568197"/>
            <a:chExt cx="2902588" cy="64633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2592822" y="2569418"/>
              <a:ext cx="2020817" cy="595299"/>
              <a:chOff x="11913580" y="2282342"/>
              <a:chExt cx="2020817" cy="429315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282342"/>
                <a:ext cx="4535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3580" y="2282342"/>
                <a:ext cx="0" cy="429315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697829"/>
                <a:ext cx="2020817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711051" y="2568197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9473013" y="2251446"/>
            <a:ext cx="1767940" cy="1298099"/>
            <a:chOff x="9275136" y="1818211"/>
            <a:chExt cx="1767940" cy="12980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9275136" y="1818211"/>
              <a:ext cx="1767940" cy="1298099"/>
              <a:chOff x="9570620" y="1849462"/>
              <a:chExt cx="1767940" cy="1298099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70620" y="1849462"/>
                <a:ext cx="1767940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129809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5156223" y="2782164"/>
            <a:ext cx="1396604" cy="1186099"/>
            <a:chOff x="5156223" y="2037194"/>
            <a:chExt cx="1396604" cy="118609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156223" y="2037194"/>
              <a:ext cx="1396604" cy="1186099"/>
              <a:chOff x="6040565" y="2320975"/>
              <a:chExt cx="1396604" cy="846033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0565" y="2320975"/>
                <a:ext cx="1396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0565" y="2320975"/>
                <a:ext cx="0" cy="846033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5795" y="3144515"/>
                <a:ext cx="137137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227139" y="223185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21CA86A7-360A-6674-50DD-08D1D000F0C5}"/>
              </a:ext>
            </a:extLst>
          </p:cNvPr>
          <p:cNvSpPr/>
          <p:nvPr/>
        </p:nvSpPr>
        <p:spPr>
          <a:xfrm>
            <a:off x="3870159" y="4640345"/>
            <a:ext cx="1785079" cy="755976"/>
          </a:xfrm>
          <a:prstGeom prst="wedgeRoundRectCallout">
            <a:avLst>
              <a:gd name="adj1" fmla="val 59263"/>
              <a:gd name="adj2" fmla="val -22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Uh No </a:t>
            </a:r>
          </a:p>
          <a:p>
            <a:r>
              <a:rPr lang="en-US" dirty="0">
                <a:solidFill>
                  <a:srgbClr val="FF0000"/>
                </a:solidFill>
              </a:rPr>
              <a:t>Infinite loop!!!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5B5719-99FA-1961-3BA4-F1B2F2DFF650}"/>
              </a:ext>
            </a:extLst>
          </p:cNvPr>
          <p:cNvGrpSpPr/>
          <p:nvPr/>
        </p:nvGrpSpPr>
        <p:grpSpPr>
          <a:xfrm>
            <a:off x="7295144" y="598113"/>
            <a:ext cx="3697948" cy="1867036"/>
            <a:chOff x="8348144" y="1098426"/>
            <a:chExt cx="3697948" cy="186703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2F8D63-E467-6410-184E-D4C8DB34F478}"/>
                </a:ext>
              </a:extLst>
            </p:cNvPr>
            <p:cNvSpPr txBox="1"/>
            <p:nvPr/>
          </p:nvSpPr>
          <p:spPr>
            <a:xfrm>
              <a:off x="8348144" y="1098426"/>
              <a:ext cx="3697948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Modifies the link register (</a:t>
              </a:r>
              <a:r>
                <a:rPr lang="en-US" dirty="0" err="1">
                  <a:solidFill>
                    <a:srgbClr val="FF0000"/>
                  </a:solidFill>
                </a:rPr>
                <a:t>lr</a:t>
              </a:r>
              <a:r>
                <a:rPr lang="en-US" dirty="0">
                  <a:solidFill>
                    <a:srgbClr val="FF0000"/>
                  </a:solidFill>
                </a:rPr>
                <a:t>), writing over main's return address  Cannot return to main()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A3F30A-54EC-BED2-3100-13218908D641}"/>
                </a:ext>
              </a:extLst>
            </p:cNvPr>
            <p:cNvCxnSpPr>
              <a:cxnSpLocks/>
            </p:cNvCxnSpPr>
            <p:nvPr/>
          </p:nvCxnSpPr>
          <p:spPr>
            <a:xfrm>
              <a:off x="11397825" y="2029974"/>
              <a:ext cx="212251" cy="9354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6931272" y="4130331"/>
            <a:ext cx="0" cy="31017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6931272" y="239402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2F9CDFE-D8BC-2AC0-C57C-8DBEFF2593F5}"/>
              </a:ext>
            </a:extLst>
          </p:cNvPr>
          <p:cNvSpPr txBox="1"/>
          <p:nvPr/>
        </p:nvSpPr>
        <p:spPr>
          <a:xfrm>
            <a:off x="666559" y="5645465"/>
            <a:ext cx="296331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need to preserve the </a:t>
            </a:r>
            <a:r>
              <a:rPr lang="en-US" dirty="0" err="1">
                <a:solidFill>
                  <a:srgbClr val="FF0000"/>
                </a:solidFill>
              </a:rPr>
              <a:t>lr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6030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0"/>
            <a:ext cx="6459345" cy="438223"/>
          </a:xfrm>
        </p:spPr>
        <p:txBody>
          <a:bodyPr/>
          <a:lstStyle/>
          <a:p>
            <a:r>
              <a:rPr lang="en-US" sz="24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9685572" y="3807973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026204" y="2779556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8621989" y="3723503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7346277" y="3355449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9F143-7B91-9F87-88F4-624873FA7DDE}"/>
              </a:ext>
            </a:extLst>
          </p:cNvPr>
          <p:cNvGrpSpPr/>
          <p:nvPr/>
        </p:nvGrpSpPr>
        <p:grpSpPr>
          <a:xfrm>
            <a:off x="38496" y="1466067"/>
            <a:ext cx="4742190" cy="5179591"/>
            <a:chOff x="118431" y="2007611"/>
            <a:chExt cx="4742190" cy="5179591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118431" y="2007611"/>
              <a:ext cx="4374949" cy="4655582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push    {r4, r5,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// nothing to do for C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  r2,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str 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-COUNT]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-BUF+2]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-BUF+1]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r0, =.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// arg1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r1,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-C]     // arg2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r2,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-COUNT] // arg3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add     r3, </a:t>
              </a:r>
              <a:r>
                <a:rPr lang="en-US" sz="16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-BUF     </a:t>
              </a:r>
              <a:r>
                <a:rPr lang="en-US" sz="1600" i="1" dirty="0">
                  <a:solidFill>
                    <a:srgbClr val="2C895B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arg4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bl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A4EB35-7D3A-7C68-B3F2-3525046D09A3}"/>
                </a:ext>
              </a:extLst>
            </p:cNvPr>
            <p:cNvSpPr txBox="1"/>
            <p:nvPr/>
          </p:nvSpPr>
          <p:spPr>
            <a:xfrm>
              <a:off x="577284" y="6848648"/>
              <a:ext cx="367600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address of a stack variable </a:t>
              </a:r>
              <a:r>
                <a:rPr lang="en-US" sz="1600" dirty="0" err="1">
                  <a:solidFill>
                    <a:schemeClr val="accent1"/>
                  </a:solidFill>
                </a:rPr>
                <a:t>buf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CB1E5936-C34B-BA71-23F2-DA7F1EA2169F}"/>
                </a:ext>
              </a:extLst>
            </p:cNvPr>
            <p:cNvSpPr/>
            <p:nvPr/>
          </p:nvSpPr>
          <p:spPr>
            <a:xfrm rot="5400000">
              <a:off x="2554172" y="6496773"/>
              <a:ext cx="533877" cy="1698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04D8BD-CAF0-A79D-E868-25F3DC77C811}"/>
                </a:ext>
              </a:extLst>
            </p:cNvPr>
            <p:cNvSpPr txBox="1"/>
            <p:nvPr/>
          </p:nvSpPr>
          <p:spPr>
            <a:xfrm>
              <a:off x="3620815" y="2361751"/>
              <a:ext cx="1239806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contents of stack var C and COUNT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2C72CC-929E-7E1F-6D10-4803E7F6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050" y="3753532"/>
              <a:ext cx="1395816" cy="17791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5C247E8-5843-06F4-5155-2CF448129C7F}"/>
              </a:ext>
            </a:extLst>
          </p:cNvPr>
          <p:cNvSpPr/>
          <p:nvPr/>
        </p:nvSpPr>
        <p:spPr bwMode="auto">
          <a:xfrm>
            <a:off x="213889" y="436771"/>
            <a:ext cx="4086954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.string "%d %d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058177"/>
              </p:ext>
            </p:extLst>
          </p:nvPr>
        </p:nvGraphicFramePr>
        <p:xfrm>
          <a:off x="4413445" y="4678803"/>
          <a:ext cx="7733970" cy="18288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1735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592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00044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700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 from </a:t>
                      </a:r>
                      <a:r>
                        <a:rPr lang="en-US" sz="1200" dirty="0" err="1"/>
                        <a:t>fp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427627"/>
          </a:xfrm>
        </p:spPr>
        <p:txBody>
          <a:bodyPr/>
          <a:lstStyle/>
          <a:p>
            <a:r>
              <a:rPr lang="en-US" dirty="0"/>
              <a:t>Stack 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76430" y="17410"/>
            <a:ext cx="5384493" cy="17025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create the distance table to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1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3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27175" y="801876"/>
            <a:ext cx="325501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&amp;b;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4332026" y="1590468"/>
            <a:ext cx="3462234" cy="1550675"/>
            <a:chOff x="4644618" y="1226153"/>
            <a:chExt cx="1973824" cy="134266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4341773" y="3145441"/>
            <a:ext cx="3441366" cy="420224"/>
            <a:chOff x="3457879" y="2574075"/>
            <a:chExt cx="3441366" cy="42022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4024366" y="2574075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3457879" y="2575888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1, 1+2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4332027" y="3557378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/>
        </p:nvGraphicFramePr>
        <p:xfrm>
          <a:off x="505421" y="5271163"/>
          <a:ext cx="10699442" cy="15240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783139" y="183166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EC1591-0F5D-E66F-370E-6ED6546A1D5D}"/>
              </a:ext>
            </a:extLst>
          </p:cNvPr>
          <p:cNvGrpSpPr/>
          <p:nvPr/>
        </p:nvGrpSpPr>
        <p:grpSpPr>
          <a:xfrm>
            <a:off x="4355337" y="4412076"/>
            <a:ext cx="3427802" cy="501037"/>
            <a:chOff x="3448133" y="3814895"/>
            <a:chExt cx="3427802" cy="5010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A01858-9CAE-0E16-2DFF-64B187787315}"/>
                </a:ext>
              </a:extLst>
            </p:cNvPr>
            <p:cNvSpPr/>
            <p:nvPr/>
          </p:nvSpPr>
          <p:spPr>
            <a:xfrm>
              <a:off x="3448133" y="3827836"/>
              <a:ext cx="2413273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*</a:t>
              </a:r>
              <a:r>
                <a:rPr lang="en-US" sz="2000" dirty="0" err="1"/>
                <a:t>ptr</a:t>
              </a:r>
              <a:endParaRPr lang="en-US" sz="2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EC13D-FA1E-8080-F465-3328F6842D00}"/>
                </a:ext>
              </a:extLst>
            </p:cNvPr>
            <p:cNvSpPr txBox="1"/>
            <p:nvPr/>
          </p:nvSpPr>
          <p:spPr>
            <a:xfrm>
              <a:off x="6032934" y="3853836"/>
              <a:ext cx="571355" cy="462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027442-DAF6-6D44-8ABC-D8724CB227B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503" y="3814895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0A7D8-DC1D-5885-25BB-F504F010C9AF}"/>
              </a:ext>
            </a:extLst>
          </p:cNvPr>
          <p:cNvGrpSpPr/>
          <p:nvPr/>
        </p:nvGrpSpPr>
        <p:grpSpPr>
          <a:xfrm>
            <a:off x="3214688" y="3144876"/>
            <a:ext cx="1140649" cy="1996655"/>
            <a:chOff x="2724171" y="3257226"/>
            <a:chExt cx="1140649" cy="1996655"/>
          </a:xfrm>
        </p:grpSpPr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4B39C29E-F8A2-C598-0EEC-2947F2EDC4F9}"/>
                </a:ext>
              </a:extLst>
            </p:cNvPr>
            <p:cNvSpPr/>
            <p:nvPr/>
          </p:nvSpPr>
          <p:spPr>
            <a:xfrm>
              <a:off x="3552893" y="3282532"/>
              <a:ext cx="110452" cy="197134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7C7703-0668-72BB-281B-EA80DC427D76}"/>
                </a:ext>
              </a:extLst>
            </p:cNvPr>
            <p:cNvSpPr/>
            <p:nvPr/>
          </p:nvSpPr>
          <p:spPr>
            <a:xfrm rot="16200000">
              <a:off x="2873940" y="4267355"/>
              <a:ext cx="112586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63190E-D87E-84A7-FA67-FDC0DEDD2D5D}"/>
                </a:ext>
              </a:extLst>
            </p:cNvPr>
            <p:cNvCxnSpPr>
              <a:cxnSpLocks/>
            </p:cNvCxnSpPr>
            <p:nvPr/>
          </p:nvCxnSpPr>
          <p:spPr>
            <a:xfrm>
              <a:off x="2724171" y="5253879"/>
              <a:ext cx="1117338" cy="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E7D056-0BDD-FAE3-15D9-576F935939E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13" y="3257226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161730-6985-769F-46E7-0CBB131AA6D0}"/>
              </a:ext>
            </a:extLst>
          </p:cNvPr>
          <p:cNvGrpSpPr/>
          <p:nvPr/>
        </p:nvGrpSpPr>
        <p:grpSpPr>
          <a:xfrm>
            <a:off x="4365060" y="4801376"/>
            <a:ext cx="3427802" cy="469787"/>
            <a:chOff x="3864820" y="4524426"/>
            <a:chExt cx="3427802" cy="4697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7A6AEE-9E94-3C8C-AFA2-B67435545795}"/>
                </a:ext>
              </a:extLst>
            </p:cNvPr>
            <p:cNvGrpSpPr/>
            <p:nvPr/>
          </p:nvGrpSpPr>
          <p:grpSpPr>
            <a:xfrm>
              <a:off x="3864820" y="4524426"/>
              <a:ext cx="3427802" cy="439051"/>
              <a:chOff x="3448133" y="3814895"/>
              <a:chExt cx="3427802" cy="43905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D10CA8-708E-7D23-2AB6-574BCB0563BA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fame PAD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54EDD4-93CD-6B2E-4799-A2D0E8AFDCA7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999155C-4004-1FAA-24E1-D38BCDCB9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D90A39F-1FE7-370D-1134-8CAC8C1BA740}"/>
                </a:ext>
              </a:extLst>
            </p:cNvPr>
            <p:cNvSpPr/>
            <p:nvPr/>
          </p:nvSpPr>
          <p:spPr>
            <a:xfrm>
              <a:off x="6281845" y="486458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B9015F-E164-1C1D-E588-3F9EE4BC002F}"/>
                </a:ext>
              </a:extLst>
            </p:cNvPr>
            <p:cNvSpPr txBox="1"/>
            <p:nvPr/>
          </p:nvSpPr>
          <p:spPr>
            <a:xfrm>
              <a:off x="6784406" y="4631977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1C97AF-C563-62A6-87A7-0E5B9DD1008F}"/>
              </a:ext>
            </a:extLst>
          </p:cNvPr>
          <p:cNvGrpSpPr/>
          <p:nvPr/>
        </p:nvGrpSpPr>
        <p:grpSpPr>
          <a:xfrm>
            <a:off x="3225288" y="1578113"/>
            <a:ext cx="1101677" cy="3576895"/>
            <a:chOff x="3225288" y="1578113"/>
            <a:chExt cx="1101677" cy="35768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E1E138-64C1-F400-68D8-11ADCBF7DB3C}"/>
                </a:ext>
              </a:extLst>
            </p:cNvPr>
            <p:cNvSpPr/>
            <p:nvPr/>
          </p:nvSpPr>
          <p:spPr>
            <a:xfrm rot="16200000">
              <a:off x="2507684" y="2295717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11AA46-CE03-4649-7253-F8D9392A85AE}"/>
                </a:ext>
              </a:extLst>
            </p:cNvPr>
            <p:cNvCxnSpPr>
              <a:cxnSpLocks/>
            </p:cNvCxnSpPr>
            <p:nvPr/>
          </p:nvCxnSpPr>
          <p:spPr>
            <a:xfrm>
              <a:off x="3611102" y="1684791"/>
              <a:ext cx="7158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F9692FCF-41C8-39EB-FAA3-AAF7D0619F3E}"/>
                </a:ext>
              </a:extLst>
            </p:cNvPr>
            <p:cNvSpPr/>
            <p:nvPr/>
          </p:nvSpPr>
          <p:spPr>
            <a:xfrm>
              <a:off x="3685270" y="1702991"/>
              <a:ext cx="105884" cy="345201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B06F21-79B3-C1CD-41D3-649653C04CDF}"/>
              </a:ext>
            </a:extLst>
          </p:cNvPr>
          <p:cNvGrpSpPr/>
          <p:nvPr/>
        </p:nvGrpSpPr>
        <p:grpSpPr>
          <a:xfrm>
            <a:off x="92122" y="3256588"/>
            <a:ext cx="3477421" cy="1868555"/>
            <a:chOff x="92122" y="3256588"/>
            <a:chExt cx="3477421" cy="186855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F0A432E-D735-06C1-1F2E-28021C359342}"/>
                </a:ext>
              </a:extLst>
            </p:cNvPr>
            <p:cNvSpPr/>
            <p:nvPr/>
          </p:nvSpPr>
          <p:spPr>
            <a:xfrm>
              <a:off x="92122" y="3256588"/>
              <a:ext cx="3456620" cy="18685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294767-32D8-BF28-3A99-4CE180BBC1F2}"/>
                </a:ext>
              </a:extLst>
            </p:cNvPr>
            <p:cNvSpPr txBox="1"/>
            <p:nvPr/>
          </p:nvSpPr>
          <p:spPr>
            <a:xfrm>
              <a:off x="335684" y="3256588"/>
              <a:ext cx="217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Alternative design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6A1A682-1527-C3A7-A3B1-64B7FB23AC58}"/>
                </a:ext>
              </a:extLst>
            </p:cNvPr>
            <p:cNvGrpSpPr/>
            <p:nvPr/>
          </p:nvGrpSpPr>
          <p:grpSpPr>
            <a:xfrm>
              <a:off x="225641" y="3618300"/>
              <a:ext cx="3343902" cy="415850"/>
              <a:chOff x="3414279" y="2573124"/>
              <a:chExt cx="3343902" cy="55653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60A9191-877D-D481-020A-9521ED07C038}"/>
                  </a:ext>
                </a:extLst>
              </p:cNvPr>
              <p:cNvSpPr/>
              <p:nvPr/>
            </p:nvSpPr>
            <p:spPr>
              <a:xfrm>
                <a:off x="4637001" y="2583319"/>
                <a:ext cx="1231193" cy="40269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6A976E5-4022-7B08-90DC-033B85221CAD}"/>
                  </a:ext>
                </a:extLst>
              </p:cNvPr>
              <p:cNvSpPr/>
              <p:nvPr/>
            </p:nvSpPr>
            <p:spPr>
              <a:xfrm>
                <a:off x="3414279" y="2573124"/>
                <a:ext cx="598955" cy="41122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var pad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3D17C3B-D136-AAE5-52AE-4F8BF502CB60}"/>
                  </a:ext>
                </a:extLst>
              </p:cNvPr>
              <p:cNvSpPr/>
              <p:nvPr/>
            </p:nvSpPr>
            <p:spPr>
              <a:xfrm>
                <a:off x="4021705" y="2579053"/>
                <a:ext cx="598955" cy="41122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6"/>
                    </a:solidFill>
                  </a:rPr>
                  <a:t>C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FE7D141-F1A7-A609-1E13-C82844BDA621}"/>
                  </a:ext>
                </a:extLst>
              </p:cNvPr>
              <p:cNvSpPr txBox="1"/>
              <p:nvPr/>
            </p:nvSpPr>
            <p:spPr>
              <a:xfrm>
                <a:off x="5868194" y="2594189"/>
                <a:ext cx="889987" cy="535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1+1,2</a:t>
                </a:r>
              </a:p>
            </p:txBody>
          </p:sp>
        </p:grp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8B12799-D7A4-8B59-A3ED-1B0344750D80}"/>
              </a:ext>
            </a:extLst>
          </p:cNvPr>
          <p:cNvSpPr/>
          <p:nvPr/>
        </p:nvSpPr>
        <p:spPr bwMode="auto">
          <a:xfrm>
            <a:off x="208406" y="4046519"/>
            <a:ext cx="3185731" cy="9817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02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  <p:bldP spid="3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651164" y="1003975"/>
            <a:ext cx="10889672" cy="52573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			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20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B0C455-2183-A4AF-0D1E-D57F140BD74F}"/>
              </a:ext>
            </a:extLst>
          </p:cNvPr>
          <p:cNvSpPr txBox="1"/>
          <p:nvPr/>
        </p:nvSpPr>
        <p:spPr>
          <a:xfrm>
            <a:off x="4414169" y="4987198"/>
            <a:ext cx="35416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 Parameters (like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  you pass a pointer to them,  </a:t>
            </a:r>
            <a:r>
              <a:rPr lang="en-US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294480D-2E69-B584-2857-7C3D68968327}"/>
              </a:ext>
            </a:extLst>
          </p:cNvPr>
          <p:cNvSpPr/>
          <p:nvPr/>
        </p:nvSpPr>
        <p:spPr>
          <a:xfrm rot="10800000">
            <a:off x="4091879" y="5070325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39959" y="691110"/>
            <a:ext cx="721453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sz="14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937628" y="5449000"/>
          <a:ext cx="9834755" cy="13716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21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8450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1898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4313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779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7723095" y="1756117"/>
            <a:ext cx="4051017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2CE351-EA33-92EA-2CE0-58ECE8CDCAB3}"/>
              </a:ext>
            </a:extLst>
          </p:cNvPr>
          <p:cNvGrpSpPr/>
          <p:nvPr/>
        </p:nvGrpSpPr>
        <p:grpSpPr>
          <a:xfrm>
            <a:off x="1466523" y="3010071"/>
            <a:ext cx="3007726" cy="2332105"/>
            <a:chOff x="7541646" y="249639"/>
            <a:chExt cx="3007726" cy="233210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40E177-7146-B20E-AEC4-3F0FC8E3193D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3D533B5-E92D-F112-A0FC-0C5EC261328B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797AF02-260F-5282-5150-A607C729D507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A85DAD6-9DCF-9D5D-D02C-245B6920672F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11" name="Left Arrow 10">
                  <a:extLst>
                    <a:ext uri="{FF2B5EF4-FFF2-40B4-BE49-F238E27FC236}">
                      <a16:creationId xmlns:a16="http://schemas.microsoft.com/office/drawing/2014/main" id="{FAEB83E2-C4B6-7CED-236F-CB2AE993DF5F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9BEE86C-1B6E-175C-2932-A7AD23A4C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Up-Down Arrow 12">
                  <a:extLst>
                    <a:ext uri="{FF2B5EF4-FFF2-40B4-BE49-F238E27FC236}">
                      <a16:creationId xmlns:a16="http://schemas.microsoft.com/office/drawing/2014/main" id="{8EC77937-E748-AC62-B88D-8A3BC6D06403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0E66C7-0BCD-8C12-3F73-98C1D63BB463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6057016-9CF7-403C-1F3F-899E6487B992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3716D7-5534-9FA6-BDDF-073326CE12FD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A135EBB-0388-4E0F-F609-789A0F7543EC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A96517-FC99-815A-35C4-F237EE927104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7F9FD90-F81B-C1DF-DBF6-0C6233C88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09E2071-E21E-A777-F642-9C7D4DCDE784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9E1175E-7681-5495-1E75-CD4C27BADACE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E2932FC-ACBE-9A44-5A59-AC9857616A9B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FF00908-9FC2-ABEE-312A-04E0F52C1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5C0DDF-871F-3F8D-97DF-B89AAFC8B794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5" name="Left Arrow 44">
              <a:extLst>
                <a:ext uri="{FF2B5EF4-FFF2-40B4-BE49-F238E27FC236}">
                  <a16:creationId xmlns:a16="http://schemas.microsoft.com/office/drawing/2014/main" id="{35D53B25-6A26-1906-3F48-47FD3041F0AB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D42029-1515-E581-93BC-6B774447D1D3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57BB83-F756-DB51-207E-79DE77D0EBE3}"/>
                </a:ext>
              </a:extLst>
            </p:cNvPr>
            <p:cNvSpPr/>
            <p:nvPr/>
          </p:nvSpPr>
          <p:spPr>
            <a:xfrm>
              <a:off x="8255845" y="2163119"/>
              <a:ext cx="1351848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F6B63F-DE54-35DC-164A-06882879FDFF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C89BA7-4E93-E6A9-AC0D-906569B0B424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184D53-C1B1-EC58-815D-9E3D40092D5E}"/>
                </a:ext>
              </a:extLst>
            </p:cNvPr>
            <p:cNvGrpSpPr/>
            <p:nvPr/>
          </p:nvGrpSpPr>
          <p:grpSpPr>
            <a:xfrm>
              <a:off x="7541646" y="1420984"/>
              <a:ext cx="714199" cy="1115510"/>
              <a:chOff x="3181760" y="4003795"/>
              <a:chExt cx="714199" cy="1115510"/>
            </a:xfrm>
          </p:grpSpPr>
          <p:sp>
            <p:nvSpPr>
              <p:cNvPr id="19" name="Up-Down Arrow 18">
                <a:extLst>
                  <a:ext uri="{FF2B5EF4-FFF2-40B4-BE49-F238E27FC236}">
                    <a16:creationId xmlns:a16="http://schemas.microsoft.com/office/drawing/2014/main" id="{A2AF134F-73A4-503C-53AD-6C1A07A5EFB6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41EE939-D618-526C-6E62-2810E7C7C769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3D98843-2365-8765-E526-DB67B446D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1760" y="5119305"/>
                <a:ext cx="68031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A677381-176F-0648-05FA-E5714E46E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33CA6FB-A55E-F403-BAA8-06C2A3BD02D0}"/>
              </a:ext>
            </a:extLst>
          </p:cNvPr>
          <p:cNvGrpSpPr/>
          <p:nvPr/>
        </p:nvGrpSpPr>
        <p:grpSpPr>
          <a:xfrm>
            <a:off x="1044384" y="3166226"/>
            <a:ext cx="1112128" cy="2168649"/>
            <a:chOff x="3188963" y="2986359"/>
            <a:chExt cx="1112128" cy="21686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FF2C7B0-AD6B-9678-DF06-FF346461B438}"/>
                </a:ext>
              </a:extLst>
            </p:cNvPr>
            <p:cNvSpPr/>
            <p:nvPr/>
          </p:nvSpPr>
          <p:spPr>
            <a:xfrm rot="16200000">
              <a:off x="2471359" y="3861752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D4046D2-01F8-3B5A-467C-3250CD4330AE}"/>
                </a:ext>
              </a:extLst>
            </p:cNvPr>
            <p:cNvCxnSpPr>
              <a:cxnSpLocks/>
            </p:cNvCxnSpPr>
            <p:nvPr/>
          </p:nvCxnSpPr>
          <p:spPr>
            <a:xfrm>
              <a:off x="3585228" y="2986359"/>
              <a:ext cx="7158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Up-Down Arrow 24">
              <a:extLst>
                <a:ext uri="{FF2B5EF4-FFF2-40B4-BE49-F238E27FC236}">
                  <a16:creationId xmlns:a16="http://schemas.microsoft.com/office/drawing/2014/main" id="{AEF9A2E8-6295-EC3B-2BC6-AB1CF1E8EC05}"/>
                </a:ext>
              </a:extLst>
            </p:cNvPr>
            <p:cNvSpPr/>
            <p:nvPr/>
          </p:nvSpPr>
          <p:spPr>
            <a:xfrm flipH="1">
              <a:off x="3685192" y="2993364"/>
              <a:ext cx="59598" cy="2161644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4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5" y="229601"/>
            <a:ext cx="6661874" cy="477076"/>
          </a:xfrm>
        </p:spPr>
        <p:txBody>
          <a:bodyPr/>
          <a:lstStyle/>
          <a:p>
            <a:r>
              <a:rPr lang="en-US" sz="2800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52277" y="747681"/>
            <a:ext cx="4204675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6180049" y="8383"/>
            <a:ext cx="5923441" cy="54156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 str     r2,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   // store in pf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(*pf)()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4: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&amp;I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0B5EA9-736B-9CB5-C1D1-1776418662E4}"/>
              </a:ext>
            </a:extLst>
          </p:cNvPr>
          <p:cNvSpPr/>
          <p:nvPr/>
        </p:nvSpPr>
        <p:spPr bwMode="auto">
          <a:xfrm>
            <a:off x="72017" y="2705599"/>
            <a:ext cx="3681305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EB61139-F133-4484-B088-396209DCFB2E}"/>
              </a:ext>
            </a:extLst>
          </p:cNvPr>
          <p:cNvGraphicFramePr>
            <a:graphicFrameLocks/>
          </p:cNvGraphicFramePr>
          <p:nvPr/>
        </p:nvGraphicFramePr>
        <p:xfrm>
          <a:off x="1363513" y="5535741"/>
          <a:ext cx="9272591" cy="12496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29271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6799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9214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92378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24199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06A4A218-E8B1-3239-37FA-3C6C8A0F7C1D}"/>
              </a:ext>
            </a:extLst>
          </p:cNvPr>
          <p:cNvGrpSpPr/>
          <p:nvPr/>
        </p:nvGrpSpPr>
        <p:grpSpPr>
          <a:xfrm>
            <a:off x="3903618" y="1751166"/>
            <a:ext cx="2673614" cy="2332105"/>
            <a:chOff x="7875758" y="249639"/>
            <a:chExt cx="2673614" cy="233210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FE31B3C-B933-7437-DC24-625F252D3193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DD0B797-4BC4-CA35-A6ED-BF5D9B05FF75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3712BD0-34E9-EE48-E679-877C1F342116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908BEEDB-F276-15DA-C409-78703BE67340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67" name="Left Arrow 66">
                  <a:extLst>
                    <a:ext uri="{FF2B5EF4-FFF2-40B4-BE49-F238E27FC236}">
                      <a16:creationId xmlns:a16="http://schemas.microsoft.com/office/drawing/2014/main" id="{1140A2BC-0A88-466A-8509-884C757060C2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6E00BD5-2B58-6AE3-9D6C-724607C5A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Up-Down Arrow 68">
                  <a:extLst>
                    <a:ext uri="{FF2B5EF4-FFF2-40B4-BE49-F238E27FC236}">
                      <a16:creationId xmlns:a16="http://schemas.microsoft.com/office/drawing/2014/main" id="{2DF8BD87-BF6A-4038-AC0A-1839FC713237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08DDF03-1DDA-AFB5-910F-DFF4768AD23B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08ED818-0370-6ABA-8C30-90B1C28BFFC4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E4143DD-4C79-F7EC-9105-2D5ADF25D8E1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218303A-4089-A169-59E8-B494A6ED6B3F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3825391-02FD-4248-B86D-93D735072BF5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931C74D-D88A-B733-6AAA-C9776600B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2E7F3A6-4209-7789-1D29-83B80E94F756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03EA5A4-0E54-674D-418E-C64DF950249A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9FEB58E-9AAA-B0B9-AF76-180F269F6B7C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45D17B5-DFA2-C7F3-3340-DE857141C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B049A2-BA53-63F0-5A6A-16B210400819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1" name="Left Arrow 40">
              <a:extLst>
                <a:ext uri="{FF2B5EF4-FFF2-40B4-BE49-F238E27FC236}">
                  <a16:creationId xmlns:a16="http://schemas.microsoft.com/office/drawing/2014/main" id="{551BF862-77A1-A33E-236C-5C3D7BB94EC9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83739-88DF-2FA3-C5E8-158DB6D8B2A4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D1756C5-0D41-10ED-508A-DE4E3EB42370}"/>
                </a:ext>
              </a:extLst>
            </p:cNvPr>
            <p:cNvSpPr/>
            <p:nvPr/>
          </p:nvSpPr>
          <p:spPr>
            <a:xfrm>
              <a:off x="8246669" y="2163119"/>
              <a:ext cx="1361024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6D1170-CF7C-6DE0-1CD9-56302EEEDF13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BF8597C-9089-8365-6BB8-DB80CD521412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FA68E84-A3FB-7BAC-4EBF-80005B17E157}"/>
                </a:ext>
              </a:extLst>
            </p:cNvPr>
            <p:cNvGrpSpPr/>
            <p:nvPr/>
          </p:nvGrpSpPr>
          <p:grpSpPr>
            <a:xfrm>
              <a:off x="7875758" y="1420984"/>
              <a:ext cx="380087" cy="1115510"/>
              <a:chOff x="3515872" y="4003795"/>
              <a:chExt cx="380087" cy="1115510"/>
            </a:xfrm>
          </p:grpSpPr>
          <p:sp>
            <p:nvSpPr>
              <p:cNvPr id="48" name="Up-Down Arrow 47">
                <a:extLst>
                  <a:ext uri="{FF2B5EF4-FFF2-40B4-BE49-F238E27FC236}">
                    <a16:creationId xmlns:a16="http://schemas.microsoft.com/office/drawing/2014/main" id="{FAA4C4BB-3D30-DDA1-758E-15B3CF162190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6704DDD-2B79-1542-17F0-7F16F35CD9F4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57F9B6D-DCC4-6C8B-A8B5-6603EBF69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872" y="511930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9759095-1031-7031-EFBF-C378A3DDE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9D63066-3B7D-A7DC-373B-D57DBAAF57EB}"/>
              </a:ext>
            </a:extLst>
          </p:cNvPr>
          <p:cNvSpPr txBox="1"/>
          <p:nvPr/>
        </p:nvSpPr>
        <p:spPr>
          <a:xfrm>
            <a:off x="2928203" y="1923408"/>
            <a:ext cx="116966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I is Output Parameter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52B77AC5-677C-A01C-412E-140FF38FE153}"/>
              </a:ext>
            </a:extLst>
          </p:cNvPr>
          <p:cNvSpPr/>
          <p:nvPr/>
        </p:nvSpPr>
        <p:spPr>
          <a:xfrm rot="10800000">
            <a:off x="2631527" y="1897650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2629188" y="696453"/>
            <a:ext cx="638640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4252554" y="2598602"/>
            <a:ext cx="7790565" cy="3895487"/>
            <a:chOff x="1959491" y="2756570"/>
            <a:chExt cx="7790565" cy="389548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6043594" cy="3895487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1959491" y="4484750"/>
              <a:ext cx="206554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4036550" y="4671054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53FBBD-4710-35F2-80E8-B33BE4AD1288}"/>
              </a:ext>
            </a:extLst>
          </p:cNvPr>
          <p:cNvGrpSpPr/>
          <p:nvPr/>
        </p:nvGrpSpPr>
        <p:grpSpPr>
          <a:xfrm>
            <a:off x="1827611" y="2958920"/>
            <a:ext cx="2341684" cy="3108331"/>
            <a:chOff x="1524684" y="2425151"/>
            <a:chExt cx="2341684" cy="310833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CD18BD0-A8B0-57B7-7E8D-4377253FFF19}"/>
                </a:ext>
              </a:extLst>
            </p:cNvPr>
            <p:cNvSpPr/>
            <p:nvPr/>
          </p:nvSpPr>
          <p:spPr>
            <a:xfrm>
              <a:off x="1526668" y="2425151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5B9F06-B424-BD30-B8B3-2FDECDBEC613}"/>
                </a:ext>
              </a:extLst>
            </p:cNvPr>
            <p:cNvSpPr/>
            <p:nvPr/>
          </p:nvSpPr>
          <p:spPr>
            <a:xfrm>
              <a:off x="1526668" y="2872723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65" name="Left Arrow 64">
              <a:extLst>
                <a:ext uri="{FF2B5EF4-FFF2-40B4-BE49-F238E27FC236}">
                  <a16:creationId xmlns:a16="http://schemas.microsoft.com/office/drawing/2014/main" id="{761D2C7C-6A04-C42A-A312-E228C67CA1EF}"/>
                </a:ext>
              </a:extLst>
            </p:cNvPr>
            <p:cNvSpPr/>
            <p:nvPr/>
          </p:nvSpPr>
          <p:spPr>
            <a:xfrm>
              <a:off x="2917637" y="4819791"/>
              <a:ext cx="563321" cy="17350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D5AD251-7EDD-0D14-0233-B125BDF9A39B}"/>
                </a:ext>
              </a:extLst>
            </p:cNvPr>
            <p:cNvSpPr/>
            <p:nvPr/>
          </p:nvSpPr>
          <p:spPr>
            <a:xfrm>
              <a:off x="1524684" y="3325939"/>
              <a:ext cx="1337470" cy="4254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i</a:t>
              </a:r>
              <a:endParaRPr lang="en-US" sz="20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8858E6F-55AB-F01D-C5F4-3F61D7061335}"/>
                </a:ext>
              </a:extLst>
            </p:cNvPr>
            <p:cNvSpPr/>
            <p:nvPr/>
          </p:nvSpPr>
          <p:spPr>
            <a:xfrm>
              <a:off x="1524684" y="3769774"/>
              <a:ext cx="1337470" cy="42547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(*pf)()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641F6C-9C36-726B-B65B-EA70296F8009}"/>
                </a:ext>
              </a:extLst>
            </p:cNvPr>
            <p:cNvSpPr txBox="1"/>
            <p:nvPr/>
          </p:nvSpPr>
          <p:spPr>
            <a:xfrm>
              <a:off x="3482051" y="4624227"/>
              <a:ext cx="384317" cy="3996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83082BC2-6151-CB46-2D90-17BB7678E2E4}"/>
                </a:ext>
              </a:extLst>
            </p:cNvPr>
            <p:cNvSpPr/>
            <p:nvPr/>
          </p:nvSpPr>
          <p:spPr>
            <a:xfrm>
              <a:off x="2893635" y="5403850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15507E-5CBD-BB0E-3D2B-367E9CAADB27}"/>
                </a:ext>
              </a:extLst>
            </p:cNvPr>
            <p:cNvSpPr txBox="1"/>
            <p:nvPr/>
          </p:nvSpPr>
          <p:spPr>
            <a:xfrm>
              <a:off x="3378356" y="513011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F260F2-22E0-223F-95FA-1C2D9E68C75D}"/>
                </a:ext>
              </a:extLst>
            </p:cNvPr>
            <p:cNvSpPr/>
            <p:nvPr/>
          </p:nvSpPr>
          <p:spPr>
            <a:xfrm>
              <a:off x="1538917" y="4227288"/>
              <a:ext cx="1337615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8D37C57-CB8A-80D1-F156-DC8D27009174}"/>
                </a:ext>
              </a:extLst>
            </p:cNvPr>
            <p:cNvSpPr/>
            <p:nvPr/>
          </p:nvSpPr>
          <p:spPr>
            <a:xfrm>
              <a:off x="1541678" y="4595622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</a:t>
              </a:r>
              <a:r>
                <a:rPr lang="en-US" sz="2000" dirty="0" err="1"/>
                <a:t>lr</a:t>
              </a:r>
              <a:r>
                <a:rPr lang="en-US" sz="2000" dirty="0"/>
                <a:t> to main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4F4935F-BE9D-D54D-E6FA-7E4A9F54DFBA}"/>
                </a:ext>
              </a:extLst>
            </p:cNvPr>
            <p:cNvSpPr/>
            <p:nvPr/>
          </p:nvSpPr>
          <p:spPr>
            <a:xfrm>
              <a:off x="1541678" y="5043194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main's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3CFD3B-2C3D-09B8-3BA9-0CF639DECC30}"/>
              </a:ext>
            </a:extLst>
          </p:cNvPr>
          <p:cNvSpPr txBox="1"/>
          <p:nvPr/>
        </p:nvSpPr>
        <p:spPr>
          <a:xfrm>
            <a:off x="540703" y="5162479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F85C9-D3AB-F661-675A-BA00FFB7ABD6}"/>
              </a:ext>
            </a:extLst>
          </p:cNvPr>
          <p:cNvSpPr txBox="1"/>
          <p:nvPr/>
        </p:nvSpPr>
        <p:spPr>
          <a:xfrm>
            <a:off x="520348" y="3659493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67942D1-4425-ACF0-F224-B45E265BF530}"/>
              </a:ext>
            </a:extLst>
          </p:cNvPr>
          <p:cNvSpPr/>
          <p:nvPr/>
        </p:nvSpPr>
        <p:spPr>
          <a:xfrm>
            <a:off x="1435393" y="2958920"/>
            <a:ext cx="416006" cy="219907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E31FD6-7EE7-E9B2-D3EC-DD234F4690E9}"/>
              </a:ext>
            </a:extLst>
          </p:cNvPr>
          <p:cNvSpPr/>
          <p:nvPr/>
        </p:nvSpPr>
        <p:spPr>
          <a:xfrm>
            <a:off x="1416365" y="5152480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0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635501" y="753823"/>
            <a:ext cx="3867851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1379852" y="2761690"/>
            <a:ext cx="4216542" cy="380047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FP_OFF, 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A748B-D811-BEE8-A72C-CCD2A782988F}"/>
              </a:ext>
            </a:extLst>
          </p:cNvPr>
          <p:cNvSpPr/>
          <p:nvPr/>
        </p:nvSpPr>
        <p:spPr>
          <a:xfrm>
            <a:off x="7690201" y="1465141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5016E-2B2B-9508-A9AD-2396467F5F67}"/>
              </a:ext>
            </a:extLst>
          </p:cNvPr>
          <p:cNvSpPr/>
          <p:nvPr/>
        </p:nvSpPr>
        <p:spPr>
          <a:xfrm>
            <a:off x="7690201" y="1912713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C5FD0-9F1F-AE1D-A4D2-56CF4C428D10}"/>
              </a:ext>
            </a:extLst>
          </p:cNvPr>
          <p:cNvSpPr/>
          <p:nvPr/>
        </p:nvSpPr>
        <p:spPr>
          <a:xfrm>
            <a:off x="7688217" y="2365929"/>
            <a:ext cx="1337470" cy="4254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87C93B-B763-ADA6-620A-9C717CC184FC}"/>
              </a:ext>
            </a:extLst>
          </p:cNvPr>
          <p:cNvSpPr/>
          <p:nvPr/>
        </p:nvSpPr>
        <p:spPr>
          <a:xfrm>
            <a:off x="7688217" y="2809764"/>
            <a:ext cx="1337470" cy="425472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0FB257-75A1-35C5-CBCB-4E4C0FEA2131}"/>
              </a:ext>
            </a:extLst>
          </p:cNvPr>
          <p:cNvSpPr/>
          <p:nvPr/>
        </p:nvSpPr>
        <p:spPr>
          <a:xfrm>
            <a:off x="7689214" y="3242312"/>
            <a:ext cx="1336474" cy="373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88372-F919-F31C-0189-FD22AE56B986}"/>
              </a:ext>
            </a:extLst>
          </p:cNvPr>
          <p:cNvSpPr/>
          <p:nvPr/>
        </p:nvSpPr>
        <p:spPr>
          <a:xfrm>
            <a:off x="7705211" y="3635612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AB23CF-63A4-5DD4-9C11-BB62F401A18F}"/>
              </a:ext>
            </a:extLst>
          </p:cNvPr>
          <p:cNvSpPr/>
          <p:nvPr/>
        </p:nvSpPr>
        <p:spPr>
          <a:xfrm>
            <a:off x="7705211" y="4083184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2B1FFA79-4912-5D58-CCFA-78ADC6CE52E4}"/>
              </a:ext>
            </a:extLst>
          </p:cNvPr>
          <p:cNvSpPr/>
          <p:nvPr/>
        </p:nvSpPr>
        <p:spPr>
          <a:xfrm>
            <a:off x="9081170" y="4716588"/>
            <a:ext cx="563321" cy="1735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6F7308-A196-7567-B2F3-D707A155B515}"/>
              </a:ext>
            </a:extLst>
          </p:cNvPr>
          <p:cNvSpPr txBox="1"/>
          <p:nvPr/>
        </p:nvSpPr>
        <p:spPr>
          <a:xfrm>
            <a:off x="9645584" y="4521024"/>
            <a:ext cx="384317" cy="399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6C1AC590-C148-42C2-B1C7-BCE28221F97E}"/>
              </a:ext>
            </a:extLst>
          </p:cNvPr>
          <p:cNvSpPr/>
          <p:nvPr/>
        </p:nvSpPr>
        <p:spPr>
          <a:xfrm>
            <a:off x="9057168" y="5300647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EE5FB-F444-7470-2946-773D4CBDDD96}"/>
              </a:ext>
            </a:extLst>
          </p:cNvPr>
          <p:cNvSpPr txBox="1"/>
          <p:nvPr/>
        </p:nvSpPr>
        <p:spPr>
          <a:xfrm>
            <a:off x="9541889" y="502690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738692-7504-8581-73CB-A1AC7BFA6607}"/>
              </a:ext>
            </a:extLst>
          </p:cNvPr>
          <p:cNvSpPr/>
          <p:nvPr/>
        </p:nvSpPr>
        <p:spPr>
          <a:xfrm>
            <a:off x="7705211" y="4492419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</a:t>
            </a:r>
            <a:r>
              <a:rPr lang="en-US" sz="2000" dirty="0" err="1"/>
              <a:t>testp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D307C-17F0-9E76-895C-A3F179D5FE39}"/>
              </a:ext>
            </a:extLst>
          </p:cNvPr>
          <p:cNvSpPr/>
          <p:nvPr/>
        </p:nvSpPr>
        <p:spPr>
          <a:xfrm>
            <a:off x="7705211" y="4939991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testp</a:t>
            </a:r>
            <a:r>
              <a:rPr lang="en-US" sz="2000" dirty="0"/>
              <a:t>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3ACB-D8BC-9D1A-808E-13B3FCB8AE3F}"/>
              </a:ext>
            </a:extLst>
          </p:cNvPr>
          <p:cNvSpPr txBox="1"/>
          <p:nvPr/>
        </p:nvSpPr>
        <p:spPr>
          <a:xfrm>
            <a:off x="6334423" y="3645611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AA108-68E4-B19C-A174-845B43C431A3}"/>
              </a:ext>
            </a:extLst>
          </p:cNvPr>
          <p:cNvSpPr txBox="1"/>
          <p:nvPr/>
        </p:nvSpPr>
        <p:spPr>
          <a:xfrm>
            <a:off x="6268168" y="2366030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8050E91-7433-0C8D-673A-406FB3ABA225}"/>
              </a:ext>
            </a:extLst>
          </p:cNvPr>
          <p:cNvSpPr/>
          <p:nvPr/>
        </p:nvSpPr>
        <p:spPr>
          <a:xfrm>
            <a:off x="7183213" y="1483415"/>
            <a:ext cx="459104" cy="215219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34439F5-C337-3D48-CC32-B9DA8376333E}"/>
              </a:ext>
            </a:extLst>
          </p:cNvPr>
          <p:cNvSpPr/>
          <p:nvPr/>
        </p:nvSpPr>
        <p:spPr>
          <a:xfrm>
            <a:off x="7210085" y="3635612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5F797-9E72-C175-57A6-4E6D9AAF57C7}"/>
              </a:ext>
            </a:extLst>
          </p:cNvPr>
          <p:cNvSpPr txBox="1"/>
          <p:nvPr/>
        </p:nvSpPr>
        <p:spPr>
          <a:xfrm>
            <a:off x="6379678" y="4521024"/>
            <a:ext cx="77457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sum()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827FE08-123B-D501-F351-342AFBAE16FD}"/>
              </a:ext>
            </a:extLst>
          </p:cNvPr>
          <p:cNvSpPr/>
          <p:nvPr/>
        </p:nvSpPr>
        <p:spPr>
          <a:xfrm>
            <a:off x="7255340" y="4511025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4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322" y="1684310"/>
            <a:ext cx="8066974" cy="48778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5"/>
                </a:solidFill>
              </a:rPr>
              <a:t>Approach: Increase stack frame size to include space for </a:t>
            </a: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# &gt; 4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Arg5 and above are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at the </a:t>
            </a:r>
            <a:r>
              <a:rPr lang="en-US" sz="1800" b="1" dirty="0">
                <a:solidFill>
                  <a:srgbClr val="2C895B"/>
                </a:solidFill>
              </a:rPr>
              <a:t>bottom of the stack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Arg5</a:t>
            </a:r>
            <a:r>
              <a:rPr lang="en-US" sz="1800" dirty="0">
                <a:solidFill>
                  <a:srgbClr val="2C895B"/>
                </a:solidFill>
              </a:rPr>
              <a:t> is always at the </a:t>
            </a:r>
            <a:r>
              <a:rPr lang="en-US" sz="1800" b="1" dirty="0">
                <a:solidFill>
                  <a:srgbClr val="2C895B"/>
                </a:solidFill>
              </a:rPr>
              <a:t>bottom (at </a:t>
            </a:r>
            <a:r>
              <a:rPr lang="en-US" sz="1800" b="1" dirty="0" err="1">
                <a:solidFill>
                  <a:srgbClr val="2C895B"/>
                </a:solidFill>
              </a:rPr>
              <a:t>sp</a:t>
            </a:r>
            <a:r>
              <a:rPr lang="en-US" sz="1800" b="1" dirty="0">
                <a:solidFill>
                  <a:srgbClr val="2C895B"/>
                </a:solidFill>
              </a:rPr>
              <a:t>)</a:t>
            </a:r>
            <a:r>
              <a:rPr lang="en-US" sz="1800" dirty="0">
                <a:solidFill>
                  <a:srgbClr val="2C895B"/>
                </a:solidFill>
              </a:rPr>
              <a:t>, arg6 and greater are above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slot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slots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Prior to any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</a:t>
            </a:r>
            <a:r>
              <a:rPr lang="en-US" sz="1800" b="1" dirty="0">
                <a:solidFill>
                  <a:schemeClr val="accent5"/>
                </a:solidFill>
              </a:rPr>
              <a:t>arg5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Add 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282516" y="640953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49066-55CB-A451-D185-33BB37A5F838}"/>
              </a:ext>
            </a:extLst>
          </p:cNvPr>
          <p:cNvSpPr/>
          <p:nvPr/>
        </p:nvSpPr>
        <p:spPr>
          <a:xfrm>
            <a:off x="10024279" y="414635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974BD-CF1E-E914-D700-115DDE37B42B}"/>
              </a:ext>
            </a:extLst>
          </p:cNvPr>
          <p:cNvSpPr txBox="1"/>
          <p:nvPr/>
        </p:nvSpPr>
        <p:spPr>
          <a:xfrm>
            <a:off x="11799538" y="4160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83876DE-82F9-3E84-ECC6-236E615B2D02}"/>
              </a:ext>
            </a:extLst>
          </p:cNvPr>
          <p:cNvSpPr/>
          <p:nvPr/>
        </p:nvSpPr>
        <p:spPr>
          <a:xfrm>
            <a:off x="11353446" y="43187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8C556-D137-82DB-4797-2E26A22D66FB}"/>
              </a:ext>
            </a:extLst>
          </p:cNvPr>
          <p:cNvSpPr/>
          <p:nvPr/>
        </p:nvSpPr>
        <p:spPr>
          <a:xfrm>
            <a:off x="10014360" y="121919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95768-4C7F-9E72-FD48-5CDB33782DBC}"/>
              </a:ext>
            </a:extLst>
          </p:cNvPr>
          <p:cNvSpPr/>
          <p:nvPr/>
        </p:nvSpPr>
        <p:spPr>
          <a:xfrm>
            <a:off x="10014359" y="1558278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6D431-D84E-7CC9-AF91-1EE51AEB305B}"/>
              </a:ext>
            </a:extLst>
          </p:cNvPr>
          <p:cNvSpPr/>
          <p:nvPr/>
        </p:nvSpPr>
        <p:spPr>
          <a:xfrm>
            <a:off x="10025269" y="383610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F4AA4-FAE4-13C5-8BD9-8A064654243E}"/>
              </a:ext>
            </a:extLst>
          </p:cNvPr>
          <p:cNvSpPr/>
          <p:nvPr/>
        </p:nvSpPr>
        <p:spPr>
          <a:xfrm>
            <a:off x="10017246" y="318309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0E34E-423C-C25B-1180-1787D524FDAF}"/>
              </a:ext>
            </a:extLst>
          </p:cNvPr>
          <p:cNvSpPr/>
          <p:nvPr/>
        </p:nvSpPr>
        <p:spPr>
          <a:xfrm>
            <a:off x="9988781" y="56695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8EF7F-EFDD-55D1-71DC-2B9B82614E1F}"/>
              </a:ext>
            </a:extLst>
          </p:cNvPr>
          <p:cNvSpPr/>
          <p:nvPr/>
        </p:nvSpPr>
        <p:spPr>
          <a:xfrm>
            <a:off x="9986804" y="53508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F7E0FB-9F6F-3885-EC46-ACD66BEE8223}"/>
              </a:ext>
            </a:extLst>
          </p:cNvPr>
          <p:cNvSpPr/>
          <p:nvPr/>
        </p:nvSpPr>
        <p:spPr>
          <a:xfrm>
            <a:off x="9986804" y="502622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0E148-B0FE-3ADE-92F5-C168968A391C}"/>
              </a:ext>
            </a:extLst>
          </p:cNvPr>
          <p:cNvSpPr/>
          <p:nvPr/>
        </p:nvSpPr>
        <p:spPr>
          <a:xfrm>
            <a:off x="9986804" y="46923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71DEAC-2204-B868-B2F3-43142CDD37F1}"/>
              </a:ext>
            </a:extLst>
          </p:cNvPr>
          <p:cNvSpPr txBox="1"/>
          <p:nvPr/>
        </p:nvSpPr>
        <p:spPr>
          <a:xfrm>
            <a:off x="9643427" y="565335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E0498-DA90-FF7B-CC2A-7279796DD25B}"/>
              </a:ext>
            </a:extLst>
          </p:cNvPr>
          <p:cNvSpPr txBox="1"/>
          <p:nvPr/>
        </p:nvSpPr>
        <p:spPr>
          <a:xfrm>
            <a:off x="9643427" y="531928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F651D-EF45-218E-ED2C-478658F93642}"/>
              </a:ext>
            </a:extLst>
          </p:cNvPr>
          <p:cNvSpPr txBox="1"/>
          <p:nvPr/>
        </p:nvSpPr>
        <p:spPr>
          <a:xfrm>
            <a:off x="9631021" y="5014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3BBB7-356C-263A-7D18-C3B92B65E480}"/>
              </a:ext>
            </a:extLst>
          </p:cNvPr>
          <p:cNvSpPr txBox="1"/>
          <p:nvPr/>
        </p:nvSpPr>
        <p:spPr>
          <a:xfrm>
            <a:off x="9586896" y="468995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EDF14-420A-03FA-0495-C8792E66A94D}"/>
              </a:ext>
            </a:extLst>
          </p:cNvPr>
          <p:cNvSpPr txBox="1"/>
          <p:nvPr/>
        </p:nvSpPr>
        <p:spPr>
          <a:xfrm>
            <a:off x="9328895" y="5977509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3FCC7-087E-E8BF-F61B-BE3D2CC8B4AD}"/>
              </a:ext>
            </a:extLst>
          </p:cNvPr>
          <p:cNvSpPr txBox="1"/>
          <p:nvPr/>
        </p:nvSpPr>
        <p:spPr>
          <a:xfrm>
            <a:off x="11811982" y="1308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5B2A364D-2953-6218-C5FC-01A724F1CCE0}"/>
              </a:ext>
            </a:extLst>
          </p:cNvPr>
          <p:cNvSpPr/>
          <p:nvPr/>
        </p:nvSpPr>
        <p:spPr>
          <a:xfrm>
            <a:off x="11405210" y="14286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C6C73-E6E0-A632-A047-B3600FBE91A9}"/>
              </a:ext>
            </a:extLst>
          </p:cNvPr>
          <p:cNvSpPr/>
          <p:nvPr/>
        </p:nvSpPr>
        <p:spPr>
          <a:xfrm>
            <a:off x="10023059" y="3513563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B0744-D767-0DC1-95F5-EFDC40E045F2}"/>
              </a:ext>
            </a:extLst>
          </p:cNvPr>
          <p:cNvSpPr/>
          <p:nvPr/>
        </p:nvSpPr>
        <p:spPr>
          <a:xfrm>
            <a:off x="10014359" y="903758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F30C93-6A2A-0681-13DE-9EF05F86D863}"/>
              </a:ext>
            </a:extLst>
          </p:cNvPr>
          <p:cNvGrpSpPr/>
          <p:nvPr/>
        </p:nvGrpSpPr>
        <p:grpSpPr>
          <a:xfrm>
            <a:off x="8464284" y="1217624"/>
            <a:ext cx="1591450" cy="3230720"/>
            <a:chOff x="7791216" y="1979934"/>
            <a:chExt cx="1591450" cy="3230720"/>
          </a:xfrm>
        </p:grpSpPr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24AB347-84B9-772E-855E-5EEAC6D6C0CA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3AE11C-5CD8-5EB2-1BF5-894FB06AAF3E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79C30A7-FEE8-2715-EDF4-4B7F5AF74495}"/>
              </a:ext>
            </a:extLst>
          </p:cNvPr>
          <p:cNvSpPr txBox="1"/>
          <p:nvPr/>
        </p:nvSpPr>
        <p:spPr>
          <a:xfrm>
            <a:off x="9859616" y="317787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17083F-92D6-015D-8861-C085F27D667D}"/>
              </a:ext>
            </a:extLst>
          </p:cNvPr>
          <p:cNvSpPr/>
          <p:nvPr/>
        </p:nvSpPr>
        <p:spPr>
          <a:xfrm>
            <a:off x="10027273" y="188104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81D031-26F1-9323-8D74-9CAFAC433B0B}"/>
              </a:ext>
            </a:extLst>
          </p:cNvPr>
          <p:cNvSpPr/>
          <p:nvPr/>
        </p:nvSpPr>
        <p:spPr>
          <a:xfrm>
            <a:off x="10027272" y="2203216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1319B-F72D-CC4C-2B7A-9626729B6CD5}"/>
              </a:ext>
            </a:extLst>
          </p:cNvPr>
          <p:cNvSpPr/>
          <p:nvPr/>
        </p:nvSpPr>
        <p:spPr>
          <a:xfrm>
            <a:off x="10024279" y="2878895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DFF97-0C02-E6AF-50B8-18F26185540E}"/>
              </a:ext>
            </a:extLst>
          </p:cNvPr>
          <p:cNvGrpSpPr/>
          <p:nvPr/>
        </p:nvGrpSpPr>
        <p:grpSpPr>
          <a:xfrm>
            <a:off x="8464284" y="3106134"/>
            <a:ext cx="1467452" cy="1384995"/>
            <a:chOff x="7876789" y="2170830"/>
            <a:chExt cx="1467452" cy="1384995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2CA5A8E6-5D35-079A-4485-04C2E4FAFBD7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AB2903-93C2-DCEC-72C6-AE005CB5789B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6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819" y="2581686"/>
            <a:ext cx="7736655" cy="31766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Called functions </a:t>
            </a:r>
            <a:r>
              <a:rPr lang="en-US" sz="2000" dirty="0">
                <a:solidFill>
                  <a:schemeClr val="tx2"/>
                </a:solidFill>
              </a:rPr>
              <a:t>have the </a:t>
            </a:r>
            <a:r>
              <a:rPr lang="en-US" sz="2000" b="1" dirty="0">
                <a:solidFill>
                  <a:srgbClr val="0070C0"/>
                </a:solidFill>
              </a:rPr>
              <a:t>right to change stack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2000" dirty="0" err="1">
                <a:solidFill>
                  <a:schemeClr val="tx2"/>
                </a:solidFill>
              </a:rPr>
              <a:t>args</a:t>
            </a:r>
            <a:r>
              <a:rPr lang="en-US" sz="20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Caller </a:t>
            </a:r>
            <a:r>
              <a:rPr lang="en-US" sz="2000" b="1" dirty="0">
                <a:solidFill>
                  <a:srgbClr val="2C895B"/>
                </a:solidFill>
              </a:rPr>
              <a:t>must always assume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all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including ones on the stack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  <a:r>
              <a:rPr lang="en-US" sz="2000" b="1" dirty="0">
                <a:solidFill>
                  <a:srgbClr val="0070C0"/>
                </a:solidFill>
              </a:rPr>
              <a:t>changed by the caller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Calling function prior to making the call you must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/>
              <a:t>Evaluate </a:t>
            </a:r>
            <a:r>
              <a:rPr lang="en-US" sz="2000" dirty="0">
                <a:solidFill>
                  <a:schemeClr val="accent3"/>
                </a:solidFill>
              </a:rPr>
              <a:t>first four </a:t>
            </a:r>
            <a:r>
              <a:rPr lang="en-US" sz="2000" dirty="0" err="1">
                <a:solidFill>
                  <a:schemeClr val="accent3"/>
                </a:solidFill>
              </a:rPr>
              <a:t>args</a:t>
            </a:r>
            <a:r>
              <a:rPr lang="en-US" sz="2000" dirty="0"/>
              <a:t>: place the resulting </a:t>
            </a:r>
            <a:r>
              <a:rPr lang="en-US" sz="20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Evaluate Arg 5 and greater and place the resulting values on the 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833063" y="1385620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0924" y="435418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1914" y="40439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73891" y="33909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92833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79704" y="3721392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0924" y="3086724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861" y="2539793"/>
            <a:ext cx="8167636" cy="29491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Approach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Extend the stack frame </a:t>
            </a:r>
            <a:r>
              <a:rPr lang="en-US" sz="2000" dirty="0"/>
              <a:t>to include enough space for stack arguments for the called function that has the greatest number of </a:t>
            </a:r>
            <a:r>
              <a:rPr lang="en-US" sz="2000" dirty="0" err="1"/>
              <a:t>args</a:t>
            </a:r>
            <a:endParaRPr lang="en-US" sz="2000" dirty="0"/>
          </a:p>
          <a:p>
            <a:pPr marL="8001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Find the function call with greatest </a:t>
            </a:r>
            <a:r>
              <a:rPr lang="en-US" sz="2000" dirty="0" err="1"/>
              <a:t>arg</a:t>
            </a:r>
            <a:r>
              <a:rPr lang="en-US" sz="2000" dirty="0"/>
              <a:t> count, this determines space needed for outgoing </a:t>
            </a:r>
            <a:r>
              <a:rPr lang="en-US" sz="2000" dirty="0" err="1"/>
              <a:t>args</a:t>
            </a:r>
            <a:r>
              <a:rPr lang="en-US" sz="2000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Add the greatest </a:t>
            </a:r>
            <a:r>
              <a:rPr lang="en-US" sz="2000" dirty="0" err="1"/>
              <a:t>arg</a:t>
            </a:r>
            <a:r>
              <a:rPr lang="en-US" sz="2000" dirty="0"/>
              <a:t> count space as needed to the frame layout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Adjust PAD as required to keep the </a:t>
            </a:r>
            <a:r>
              <a:rPr lang="en-US" sz="2000" dirty="0" err="1"/>
              <a:t>sp</a:t>
            </a:r>
            <a:r>
              <a:rPr lang="en-US" sz="2000" dirty="0"/>
              <a:t> 8-byte aligned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699107" y="1423438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8419" y="43466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9409" y="403644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81386" y="338342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85338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87199" y="3713897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8419" y="3079229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87" y="417742"/>
            <a:ext cx="3100388" cy="715294"/>
          </a:xfrm>
        </p:spPr>
        <p:txBody>
          <a:bodyPr/>
          <a:lstStyle/>
          <a:p>
            <a:r>
              <a:rPr lang="en-US" dirty="0"/>
              <a:t>Understanding bl and </a:t>
            </a:r>
            <a:r>
              <a:rPr lang="en-US" dirty="0" err="1"/>
              <a:t>blx</a:t>
            </a:r>
            <a:r>
              <a:rPr lang="en-US" dirty="0"/>
              <a:t> - 3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205087" y="1804200"/>
            <a:ext cx="2895301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int (*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)() = a;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// not shown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95ABA7C-FD17-9462-3041-FEFCF57C8D68}"/>
              </a:ext>
            </a:extLst>
          </p:cNvPr>
          <p:cNvSpPr/>
          <p:nvPr/>
        </p:nvSpPr>
        <p:spPr bwMode="auto">
          <a:xfrm>
            <a:off x="3795869" y="194272"/>
            <a:ext cx="8067229" cy="608076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 .data</a:t>
            </a:r>
          </a:p>
          <a:p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:.word a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initialized with address of a()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.text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a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a,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a, (. - a)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=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address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[r4] 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contents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we lose the 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for main!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// not shown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bx	    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// infinite loop!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C3991-F6E3-3BDE-D7C5-E90F09B7C8AD}"/>
              </a:ext>
            </a:extLst>
          </p:cNvPr>
          <p:cNvSpPr txBox="1"/>
          <p:nvPr/>
        </p:nvSpPr>
        <p:spPr>
          <a:xfrm>
            <a:off x="400340" y="5439657"/>
            <a:ext cx="310639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this has the same infinite loop problem when main() returns!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669D8A0-11CF-76F4-EC51-008C290E5B98}"/>
              </a:ext>
            </a:extLst>
          </p:cNvPr>
          <p:cNvSpPr/>
          <p:nvPr/>
        </p:nvSpPr>
        <p:spPr>
          <a:xfrm>
            <a:off x="3506736" y="5892084"/>
            <a:ext cx="996436" cy="2151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C0248-AE58-4DAB-1A7F-56717E01676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06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2129108" y="2397367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7197221" y="4368261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 Stack Frame: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8844572" y="411274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609368" y="4237471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0233716" y="4347374"/>
            <a:ext cx="1407136" cy="648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8844573" y="379496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8835906" y="3480826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8835907" y="252416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8835906" y="2844674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0238044" y="2747537"/>
            <a:ext cx="1453862" cy="102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656291" y="2574956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1573931" y="717262"/>
            <a:ext cx="50489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OARG5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 at function call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8825361" y="1532943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154310" y="2589243"/>
            <a:ext cx="717439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1184786" y="1720847"/>
            <a:ext cx="582723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OARG5, OARG6);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7E337-19F9-63E7-B688-4C94C12BAC08}"/>
              </a:ext>
            </a:extLst>
          </p:cNvPr>
          <p:cNvSpPr/>
          <p:nvPr/>
        </p:nvSpPr>
        <p:spPr>
          <a:xfrm>
            <a:off x="8838012" y="3163107"/>
            <a:ext cx="1375959" cy="3120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C02F43-B7AF-BAC4-11B9-1381A6681549}"/>
              </a:ext>
            </a:extLst>
          </p:cNvPr>
          <p:cNvCxnSpPr>
            <a:cxnSpLocks/>
          </p:cNvCxnSpPr>
          <p:nvPr/>
        </p:nvCxnSpPr>
        <p:spPr>
          <a:xfrm>
            <a:off x="8342746" y="3785292"/>
            <a:ext cx="501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078F-4A57-9E59-9A83-1579AC3CF8CD}"/>
              </a:ext>
            </a:extLst>
          </p:cNvPr>
          <p:cNvCxnSpPr>
            <a:cxnSpLocks/>
          </p:cNvCxnSpPr>
          <p:nvPr/>
        </p:nvCxnSpPr>
        <p:spPr>
          <a:xfrm>
            <a:off x="8360752" y="349142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B57FA4-8EE0-4996-20E7-393C21D68CD2}"/>
              </a:ext>
            </a:extLst>
          </p:cNvPr>
          <p:cNvSpPr txBox="1"/>
          <p:nvPr/>
        </p:nvSpPr>
        <p:spPr>
          <a:xfrm>
            <a:off x="8317098" y="279730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230E2-E9FE-2649-EACF-70BFF027EF48}"/>
              </a:ext>
            </a:extLst>
          </p:cNvPr>
          <p:cNvCxnSpPr>
            <a:cxnSpLocks/>
          </p:cNvCxnSpPr>
          <p:nvPr/>
        </p:nvCxnSpPr>
        <p:spPr>
          <a:xfrm>
            <a:off x="8342746" y="2817926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A77ECE-B4C5-2871-AD27-9ADA0892F290}"/>
              </a:ext>
            </a:extLst>
          </p:cNvPr>
          <p:cNvCxnSpPr>
            <a:cxnSpLocks/>
          </p:cNvCxnSpPr>
          <p:nvPr/>
        </p:nvCxnSpPr>
        <p:spPr>
          <a:xfrm>
            <a:off x="8367130" y="410010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6A4C53-CDEE-E60B-AD7F-EE00F0FA6077}"/>
              </a:ext>
            </a:extLst>
          </p:cNvPr>
          <p:cNvCxnSpPr>
            <a:cxnSpLocks/>
          </p:cNvCxnSpPr>
          <p:nvPr/>
        </p:nvCxnSpPr>
        <p:spPr>
          <a:xfrm flipV="1">
            <a:off x="7691582" y="4412189"/>
            <a:ext cx="1126138" cy="99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057F13-25F1-05FC-0584-11D52016A58F}"/>
              </a:ext>
            </a:extLst>
          </p:cNvPr>
          <p:cNvCxnSpPr>
            <a:cxnSpLocks/>
          </p:cNvCxnSpPr>
          <p:nvPr/>
        </p:nvCxnSpPr>
        <p:spPr>
          <a:xfrm flipV="1">
            <a:off x="8057401" y="3151260"/>
            <a:ext cx="760318" cy="5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0E3DE20-4047-570D-1CCE-CC501E932E1B}"/>
              </a:ext>
            </a:extLst>
          </p:cNvPr>
          <p:cNvSpPr/>
          <p:nvPr/>
        </p:nvSpPr>
        <p:spPr>
          <a:xfrm rot="16200000">
            <a:off x="7280427" y="3668525"/>
            <a:ext cx="18968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A932D5DD-3A58-0B94-4DAE-425CC039DEDD}"/>
              </a:ext>
            </a:extLst>
          </p:cNvPr>
          <p:cNvSpPr/>
          <p:nvPr/>
        </p:nvSpPr>
        <p:spPr>
          <a:xfrm>
            <a:off x="8080118" y="3181137"/>
            <a:ext cx="92761" cy="124620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9403CDE-B757-5DED-ABF8-C3DE32F754A7}"/>
              </a:ext>
            </a:extLst>
          </p:cNvPr>
          <p:cNvGraphicFramePr>
            <a:graphicFrameLocks/>
          </p:cNvGraphicFramePr>
          <p:nvPr/>
        </p:nvGraphicFramePr>
        <p:xfrm>
          <a:off x="565064" y="4844604"/>
          <a:ext cx="10965876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42719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44521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1707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8419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7737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7B5735-8F0D-CEB1-2828-6BB00B5D4B9F}"/>
              </a:ext>
            </a:extLst>
          </p:cNvPr>
          <p:cNvSpPr txBox="1"/>
          <p:nvPr/>
        </p:nvSpPr>
        <p:spPr>
          <a:xfrm>
            <a:off x="8463583" y="344482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0DD5E-4D2D-D8E5-8F6F-80323DB278E3}"/>
              </a:ext>
            </a:extLst>
          </p:cNvPr>
          <p:cNvSpPr txBox="1"/>
          <p:nvPr/>
        </p:nvSpPr>
        <p:spPr>
          <a:xfrm>
            <a:off x="8416750" y="311925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25C3A4-61BE-ADD0-383F-9729A2EC00FA}"/>
              </a:ext>
            </a:extLst>
          </p:cNvPr>
          <p:cNvSpPr txBox="1"/>
          <p:nvPr/>
        </p:nvSpPr>
        <p:spPr>
          <a:xfrm>
            <a:off x="8395578" y="377309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57AAC1-C34E-7F4B-5CF3-645C51EEE0A8}"/>
              </a:ext>
            </a:extLst>
          </p:cNvPr>
          <p:cNvSpPr txBox="1"/>
          <p:nvPr/>
        </p:nvSpPr>
        <p:spPr>
          <a:xfrm>
            <a:off x="8390555" y="407189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2120CC-A543-EA2D-771B-B1E9A17961C4}"/>
              </a:ext>
            </a:extLst>
          </p:cNvPr>
          <p:cNvSpPr txBox="1"/>
          <p:nvPr/>
        </p:nvSpPr>
        <p:spPr>
          <a:xfrm>
            <a:off x="8376717" y="247937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CF88A-6A84-20A8-D02A-5AAD438D393C}"/>
              </a:ext>
            </a:extLst>
          </p:cNvPr>
          <p:cNvCxnSpPr>
            <a:cxnSpLocks/>
          </p:cNvCxnSpPr>
          <p:nvPr/>
        </p:nvCxnSpPr>
        <p:spPr>
          <a:xfrm>
            <a:off x="7691582" y="2527209"/>
            <a:ext cx="11236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p-Down Arrow 2">
            <a:extLst>
              <a:ext uri="{FF2B5EF4-FFF2-40B4-BE49-F238E27FC236}">
                <a16:creationId xmlns:a16="http://schemas.microsoft.com/office/drawing/2014/main" id="{4EE0CC98-D252-FB1C-C5CC-D16CA55E3784}"/>
              </a:ext>
            </a:extLst>
          </p:cNvPr>
          <p:cNvSpPr/>
          <p:nvPr/>
        </p:nvSpPr>
        <p:spPr>
          <a:xfrm>
            <a:off x="11451211" y="2836250"/>
            <a:ext cx="113567" cy="151112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89A94-ADFB-D665-6A80-F3E349BEB53E}"/>
              </a:ext>
            </a:extLst>
          </p:cNvPr>
          <p:cNvSpPr txBox="1"/>
          <p:nvPr/>
        </p:nvSpPr>
        <p:spPr>
          <a:xfrm rot="16200000">
            <a:off x="11351159" y="3346969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53CE48-25E9-D765-E119-87DA6F6CECE7}"/>
              </a:ext>
            </a:extLst>
          </p:cNvPr>
          <p:cNvCxnSpPr>
            <a:cxnSpLocks/>
          </p:cNvCxnSpPr>
          <p:nvPr/>
        </p:nvCxnSpPr>
        <p:spPr>
          <a:xfrm>
            <a:off x="10220531" y="4107054"/>
            <a:ext cx="7167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563ED2E7-04F0-7BBC-EADC-464B13AD7974}"/>
              </a:ext>
            </a:extLst>
          </p:cNvPr>
          <p:cNvSpPr/>
          <p:nvPr/>
        </p:nvSpPr>
        <p:spPr>
          <a:xfrm>
            <a:off x="10822492" y="2808383"/>
            <a:ext cx="99878" cy="129171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59ABE-12D1-F2CB-11AE-7AE0D2E1C912}"/>
              </a:ext>
            </a:extLst>
          </p:cNvPr>
          <p:cNvSpPr txBox="1"/>
          <p:nvPr/>
        </p:nvSpPr>
        <p:spPr>
          <a:xfrm rot="16200000">
            <a:off x="10662833" y="3282639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FE375-E1F5-337D-2E32-B73E46F05404}"/>
              </a:ext>
            </a:extLst>
          </p:cNvPr>
          <p:cNvCxnSpPr>
            <a:cxnSpLocks/>
          </p:cNvCxnSpPr>
          <p:nvPr/>
        </p:nvCxnSpPr>
        <p:spPr>
          <a:xfrm>
            <a:off x="10205617" y="3460783"/>
            <a:ext cx="2309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AE6BDE37-8D03-5A9B-78E4-B833233C5702}"/>
              </a:ext>
            </a:extLst>
          </p:cNvPr>
          <p:cNvSpPr/>
          <p:nvPr/>
        </p:nvSpPr>
        <p:spPr>
          <a:xfrm>
            <a:off x="10278076" y="2844674"/>
            <a:ext cx="108063" cy="59606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24C83-D7C0-8EE6-A8B6-D3DAC00B7184}"/>
              </a:ext>
            </a:extLst>
          </p:cNvPr>
          <p:cNvSpPr txBox="1"/>
          <p:nvPr/>
        </p:nvSpPr>
        <p:spPr>
          <a:xfrm rot="16200000">
            <a:off x="10096304" y="2871752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A30F0E-552D-4F29-0B73-CDE94C2F1262}"/>
              </a:ext>
            </a:extLst>
          </p:cNvPr>
          <p:cNvGrpSpPr/>
          <p:nvPr/>
        </p:nvGrpSpPr>
        <p:grpSpPr>
          <a:xfrm>
            <a:off x="7460749" y="2546115"/>
            <a:ext cx="472076" cy="1980468"/>
            <a:chOff x="3144276" y="3278986"/>
            <a:chExt cx="472076" cy="198046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72A49A-B3B0-DCEC-BE9C-AE29A4FAB55E}"/>
                </a:ext>
              </a:extLst>
            </p:cNvPr>
            <p:cNvSpPr/>
            <p:nvPr/>
          </p:nvSpPr>
          <p:spPr>
            <a:xfrm rot="16200000">
              <a:off x="2426672" y="4080184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32" name="Up-Down Arrow 31">
              <a:extLst>
                <a:ext uri="{FF2B5EF4-FFF2-40B4-BE49-F238E27FC236}">
                  <a16:creationId xmlns:a16="http://schemas.microsoft.com/office/drawing/2014/main" id="{A4E21066-291E-F6C5-5292-DCB096CB92B6}"/>
                </a:ext>
              </a:extLst>
            </p:cNvPr>
            <p:cNvSpPr/>
            <p:nvPr/>
          </p:nvSpPr>
          <p:spPr>
            <a:xfrm flipH="1">
              <a:off x="3570633" y="3278986"/>
              <a:ext cx="45719" cy="187602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0154" y="1475122"/>
            <a:ext cx="7215867" cy="3365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&gt; 4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320963" y="876136"/>
            <a:ext cx="5681796" cy="38004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899239" y="3151882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9143306" y="37022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0872996" y="505817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10559801" y="5149840"/>
            <a:ext cx="313195" cy="121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9145412" y="33781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9143369" y="306330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9127279" y="201302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9127278" y="233353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10563087" y="4222508"/>
            <a:ext cx="290709" cy="1054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9143307" y="2663774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0872996" y="419296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9116733" y="1021805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9141264" y="40189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9141263" y="43394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9141263" y="4959308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9141264" y="4647221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 flipH="1">
            <a:off x="10515103" y="4911122"/>
            <a:ext cx="357893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10865178" y="4624398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11363677" y="5052773"/>
            <a:ext cx="8178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11050856" y="3777137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11018070" y="3338553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1320963" y="5439894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73D6F-CE3C-E4B4-584B-8FAE32336752}"/>
              </a:ext>
            </a:extLst>
          </p:cNvPr>
          <p:cNvCxnSpPr>
            <a:cxnSpLocks/>
          </p:cNvCxnSpPr>
          <p:nvPr/>
        </p:nvCxnSpPr>
        <p:spPr>
          <a:xfrm flipH="1">
            <a:off x="10534086" y="3939050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569AFD-C504-99D8-2CCB-16433A704A96}"/>
              </a:ext>
            </a:extLst>
          </p:cNvPr>
          <p:cNvCxnSpPr>
            <a:cxnSpLocks/>
          </p:cNvCxnSpPr>
          <p:nvPr/>
        </p:nvCxnSpPr>
        <p:spPr>
          <a:xfrm flipH="1">
            <a:off x="10515103" y="3672949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6B96FC-2373-C5B4-9306-C73D1052090E}"/>
              </a:ext>
            </a:extLst>
          </p:cNvPr>
          <p:cNvGrpSpPr/>
          <p:nvPr/>
        </p:nvGrpSpPr>
        <p:grpSpPr>
          <a:xfrm>
            <a:off x="7502283" y="2013025"/>
            <a:ext cx="1593118" cy="2001306"/>
            <a:chOff x="7778960" y="1979934"/>
            <a:chExt cx="1593118" cy="2001306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6B6F729-E8DF-C274-503A-8814CF7E4F5C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66D47-F754-2618-9C80-5DEA6DDEFCB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8BF7A0-E3E8-75C9-4974-A40EC49C8824}"/>
              </a:ext>
            </a:extLst>
          </p:cNvPr>
          <p:cNvGrpSpPr/>
          <p:nvPr/>
        </p:nvGrpSpPr>
        <p:grpSpPr>
          <a:xfrm>
            <a:off x="7519870" y="4014331"/>
            <a:ext cx="1601371" cy="1525448"/>
            <a:chOff x="7759339" y="2724176"/>
            <a:chExt cx="1601371" cy="1525448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59ED163-383F-ACD2-0BDD-A6C504888174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08BDFD-9514-47F7-9E1D-7A1E32D703D0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994943" y="3361979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26814" y="883511"/>
            <a:ext cx="6892038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INDX, 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+ INDX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are distances into the caller's stack frame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/>
        </p:nvGraphicFramePr>
        <p:xfrm>
          <a:off x="968438" y="4902373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</a:t>
                      </a:r>
                    </a:p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8859257" y="28508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590473" y="446720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0270483" y="4637343"/>
            <a:ext cx="1314721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8861363" y="25267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8859320" y="2211914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8843230" y="11616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8843229" y="14821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0251579" y="3373997"/>
            <a:ext cx="1371285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8859258" y="1812388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590473" y="3209558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8857215" y="316755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8857214" y="3488064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8857214" y="410792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8857215" y="379583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792610" y="3858735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ECD72-D95D-D551-89A4-5C6358AD4E6B}"/>
              </a:ext>
            </a:extLst>
          </p:cNvPr>
          <p:cNvGrpSpPr/>
          <p:nvPr/>
        </p:nvGrpSpPr>
        <p:grpSpPr>
          <a:xfrm>
            <a:off x="7212437" y="1147786"/>
            <a:ext cx="1593118" cy="2001306"/>
            <a:chOff x="7778960" y="1979934"/>
            <a:chExt cx="1593118" cy="200130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93D4887-EAD2-194E-7744-6A16DA962E5F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77FC2-A877-10F0-672E-12EF57E9C99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F347B-04DA-13C6-ACBE-7B77A023E602}"/>
              </a:ext>
            </a:extLst>
          </p:cNvPr>
          <p:cNvGrpSpPr/>
          <p:nvPr/>
        </p:nvGrpSpPr>
        <p:grpSpPr>
          <a:xfrm>
            <a:off x="7230024" y="3149091"/>
            <a:ext cx="1575531" cy="1575517"/>
            <a:chOff x="7759339" y="2724175"/>
            <a:chExt cx="1575531" cy="1575517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0F82CA7-ABA1-FB71-5C36-1AEF35EB4075}"/>
                </a:ext>
              </a:extLst>
            </p:cNvPr>
            <p:cNvSpPr/>
            <p:nvPr/>
          </p:nvSpPr>
          <p:spPr>
            <a:xfrm>
              <a:off x="9001286" y="2724175"/>
              <a:ext cx="333584" cy="1575517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C36C4-5DE5-F891-7A67-752A0060A6EE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A767B6-458D-E3AC-66C1-59D889848E98}"/>
              </a:ext>
            </a:extLst>
          </p:cNvPr>
          <p:cNvSpPr txBox="1"/>
          <p:nvPr/>
        </p:nvSpPr>
        <p:spPr>
          <a:xfrm>
            <a:off x="10937222" y="5410130"/>
            <a:ext cx="122597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Observe the positive offsets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9C4C0C6-8501-67A5-45DF-E1BBAE29F3D1}"/>
              </a:ext>
            </a:extLst>
          </p:cNvPr>
          <p:cNvSpPr/>
          <p:nvPr/>
        </p:nvSpPr>
        <p:spPr>
          <a:xfrm>
            <a:off x="10658475" y="55434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DA9FA68-EE5E-14A4-7058-AE9394C398A7}"/>
              </a:ext>
            </a:extLst>
          </p:cNvPr>
          <p:cNvSpPr/>
          <p:nvPr/>
        </p:nvSpPr>
        <p:spPr>
          <a:xfrm>
            <a:off x="10608953" y="58760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174029D6-548D-E739-74A7-2E5F35A3D0A7}"/>
              </a:ext>
            </a:extLst>
          </p:cNvPr>
          <p:cNvSpPr/>
          <p:nvPr/>
        </p:nvSpPr>
        <p:spPr>
          <a:xfrm>
            <a:off x="10348683" y="3109518"/>
            <a:ext cx="105871" cy="31208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076E1A-045C-E990-C31B-8CC143DB2B9C}"/>
              </a:ext>
            </a:extLst>
          </p:cNvPr>
          <p:cNvSpPr txBox="1"/>
          <p:nvPr/>
        </p:nvSpPr>
        <p:spPr>
          <a:xfrm>
            <a:off x="10388701" y="3094981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ARG5</a:t>
            </a:r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76BA0B81-E2C8-5238-5FFB-684615216FEE}"/>
              </a:ext>
            </a:extLst>
          </p:cNvPr>
          <p:cNvSpPr/>
          <p:nvPr/>
        </p:nvSpPr>
        <p:spPr>
          <a:xfrm>
            <a:off x="10873977" y="283881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302FD-0B86-C579-7A83-628809A0A3D7}"/>
              </a:ext>
            </a:extLst>
          </p:cNvPr>
          <p:cNvSpPr txBox="1"/>
          <p:nvPr/>
        </p:nvSpPr>
        <p:spPr>
          <a:xfrm>
            <a:off x="10890848" y="2858033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160F90-7C60-89F6-C674-7A0BA03E1CA1}"/>
              </a:ext>
            </a:extLst>
          </p:cNvPr>
          <p:cNvCxnSpPr>
            <a:cxnSpLocks/>
          </p:cNvCxnSpPr>
          <p:nvPr/>
        </p:nvCxnSpPr>
        <p:spPr>
          <a:xfrm>
            <a:off x="10219187" y="313192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18AFE-6868-D4C2-C2B0-770538B5404B}"/>
              </a:ext>
            </a:extLst>
          </p:cNvPr>
          <p:cNvCxnSpPr>
            <a:cxnSpLocks/>
          </p:cNvCxnSpPr>
          <p:nvPr/>
        </p:nvCxnSpPr>
        <p:spPr>
          <a:xfrm>
            <a:off x="10236077" y="2827824"/>
            <a:ext cx="9148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876F78-05D4-EC66-4573-B7FE4D9B82F9}"/>
              </a:ext>
            </a:extLst>
          </p:cNvPr>
          <p:cNvCxnSpPr>
            <a:cxnSpLocks/>
          </p:cNvCxnSpPr>
          <p:nvPr/>
        </p:nvCxnSpPr>
        <p:spPr>
          <a:xfrm>
            <a:off x="10226070" y="410792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BB9B19-0E74-A23A-7A67-FA17BBA9983F}"/>
              </a:ext>
            </a:extLst>
          </p:cNvPr>
          <p:cNvSpPr txBox="1"/>
          <p:nvPr/>
        </p:nvSpPr>
        <p:spPr>
          <a:xfrm>
            <a:off x="10365488" y="3753735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30" name="Up-Down Arrow 29">
            <a:extLst>
              <a:ext uri="{FF2B5EF4-FFF2-40B4-BE49-F238E27FC236}">
                <a16:creationId xmlns:a16="http://schemas.microsoft.com/office/drawing/2014/main" id="{58FBF0C0-6182-027C-097A-C709024816A6}"/>
              </a:ext>
            </a:extLst>
          </p:cNvPr>
          <p:cNvSpPr/>
          <p:nvPr/>
        </p:nvSpPr>
        <p:spPr>
          <a:xfrm>
            <a:off x="10348682" y="347794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>
            <a:extLst>
              <a:ext uri="{FF2B5EF4-FFF2-40B4-BE49-F238E27FC236}">
                <a16:creationId xmlns:a16="http://schemas.microsoft.com/office/drawing/2014/main" id="{9F7B17AD-1A00-A0B3-A047-6410652FD585}"/>
              </a:ext>
            </a:extLst>
          </p:cNvPr>
          <p:cNvSpPr/>
          <p:nvPr/>
        </p:nvSpPr>
        <p:spPr>
          <a:xfrm>
            <a:off x="10889691" y="3487859"/>
            <a:ext cx="90157" cy="91829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BBAC75-5A0C-D03C-E35C-0160B6549D08}"/>
              </a:ext>
            </a:extLst>
          </p:cNvPr>
          <p:cNvSpPr txBox="1"/>
          <p:nvPr/>
        </p:nvSpPr>
        <p:spPr>
          <a:xfrm>
            <a:off x="10913445" y="3776522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9F2BCD-6A10-7035-A866-705D9FB39939}"/>
              </a:ext>
            </a:extLst>
          </p:cNvPr>
          <p:cNvSpPr/>
          <p:nvPr/>
        </p:nvSpPr>
        <p:spPr>
          <a:xfrm>
            <a:off x="8857213" y="4424117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F1D415-C0F8-ED98-B901-D7CBC10863FE}"/>
              </a:ext>
            </a:extLst>
          </p:cNvPr>
          <p:cNvCxnSpPr>
            <a:cxnSpLocks/>
          </p:cNvCxnSpPr>
          <p:nvPr/>
        </p:nvCxnSpPr>
        <p:spPr>
          <a:xfrm flipV="1">
            <a:off x="10233172" y="4420009"/>
            <a:ext cx="848618" cy="115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391342" y="847844"/>
            <a:ext cx="8597448" cy="59224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m);  // notice two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calls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sz="16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62470-37D8-3A9F-B9CC-DCAD6CEBBA66}"/>
              </a:ext>
            </a:extLst>
          </p:cNvPr>
          <p:cNvSpPr txBox="1"/>
          <p:nvPr/>
        </p:nvSpPr>
        <p:spPr>
          <a:xfrm>
            <a:off x="2307067" y="2013528"/>
            <a:ext cx="69557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arg1	arg2	arg3	arg4	       arg5		            arg6</a:t>
            </a:r>
          </a:p>
        </p:txBody>
      </p:sp>
    </p:spTree>
    <p:extLst>
      <p:ext uri="{BB962C8B-B14F-4D97-AF65-F5344CB8AC3E}">
        <p14:creationId xmlns:p14="http://schemas.microsoft.com/office/powerpoint/2010/main" val="19131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69669" y="572525"/>
            <a:ext cx="6962085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21914F-6741-B696-323C-B3A084838771}"/>
              </a:ext>
            </a:extLst>
          </p:cNvPr>
          <p:cNvSpPr/>
          <p:nvPr/>
        </p:nvSpPr>
        <p:spPr bwMode="auto">
          <a:xfrm>
            <a:off x="3039880" y="2678485"/>
            <a:ext cx="448671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252DFD-55E2-C9AA-CB82-73484A73B17F}"/>
              </a:ext>
            </a:extLst>
          </p:cNvPr>
          <p:cNvGrpSpPr/>
          <p:nvPr/>
        </p:nvGrpSpPr>
        <p:grpSpPr>
          <a:xfrm>
            <a:off x="7758114" y="1183613"/>
            <a:ext cx="4091708" cy="3119455"/>
            <a:chOff x="7792286" y="1492918"/>
            <a:chExt cx="3630947" cy="26123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D18639-8CD9-BD1A-9EFD-E2B20170283D}"/>
                </a:ext>
              </a:extLst>
            </p:cNvPr>
            <p:cNvSpPr/>
            <p:nvPr/>
          </p:nvSpPr>
          <p:spPr>
            <a:xfrm>
              <a:off x="9232643" y="3626172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F63170-B9B2-A9ED-99A2-9E64B7AE5E34}"/>
                </a:ext>
              </a:extLst>
            </p:cNvPr>
            <p:cNvSpPr txBox="1"/>
            <p:nvPr/>
          </p:nvSpPr>
          <p:spPr>
            <a:xfrm>
              <a:off x="10967659" y="3705199"/>
              <a:ext cx="45557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sp</a:t>
              </a:r>
              <a:endParaRPr lang="en-US" sz="2000" dirty="0"/>
            </a:p>
          </p:txBody>
        </p:sp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6A31966D-8325-FE7E-F645-09B8198BAF75}"/>
                </a:ext>
              </a:extLst>
            </p:cNvPr>
            <p:cNvSpPr/>
            <p:nvPr/>
          </p:nvSpPr>
          <p:spPr>
            <a:xfrm>
              <a:off x="10617277" y="3825050"/>
              <a:ext cx="354731" cy="1296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15A071-E2E5-54C6-FF31-EECEB4ABC235}"/>
                </a:ext>
              </a:extLst>
            </p:cNvPr>
            <p:cNvSpPr/>
            <p:nvPr/>
          </p:nvSpPr>
          <p:spPr>
            <a:xfrm>
              <a:off x="9231062" y="3321220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oarg6</a:t>
              </a:r>
            </a:p>
          </p:txBody>
        </p:sp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9604C9A8-8992-9F57-2D32-34509316FD9D}"/>
                </a:ext>
              </a:extLst>
            </p:cNvPr>
            <p:cNvSpPr/>
            <p:nvPr/>
          </p:nvSpPr>
          <p:spPr>
            <a:xfrm>
              <a:off x="10600962" y="1735794"/>
              <a:ext cx="354731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21155-FDC9-F755-C70C-728FB3718987}"/>
                </a:ext>
              </a:extLst>
            </p:cNvPr>
            <p:cNvSpPr txBox="1"/>
            <p:nvPr/>
          </p:nvSpPr>
          <p:spPr>
            <a:xfrm>
              <a:off x="10897579" y="1612509"/>
              <a:ext cx="397866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fp</a:t>
              </a:r>
              <a:endParaRPr lang="en-US" sz="20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D587D3-1B72-A082-928B-B8276D93E301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327742"/>
              <a:ext cx="4569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4B2A8C-66EE-296F-31DD-610F3D5658DA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86" y="3984935"/>
              <a:ext cx="15354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E0C627-C884-9C82-D1B3-D934BBDDE67D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2256984"/>
              <a:ext cx="9011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57B86C-210A-95D6-7B0E-6FE30E2ABC0E}"/>
                </a:ext>
              </a:extLst>
            </p:cNvPr>
            <p:cNvSpPr/>
            <p:nvPr/>
          </p:nvSpPr>
          <p:spPr>
            <a:xfrm rot="16200000">
              <a:off x="7415578" y="2970401"/>
              <a:ext cx="1896874" cy="2458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</a:p>
          </p:txBody>
        </p:sp>
        <p:sp>
          <p:nvSpPr>
            <p:cNvPr id="28" name="Up-Down Arrow 27">
              <a:extLst>
                <a:ext uri="{FF2B5EF4-FFF2-40B4-BE49-F238E27FC236}">
                  <a16:creationId xmlns:a16="http://schemas.microsoft.com/office/drawing/2014/main" id="{03C7A906-58C5-4CED-DFFB-499317EDC209}"/>
                </a:ext>
              </a:extLst>
            </p:cNvPr>
            <p:cNvSpPr/>
            <p:nvPr/>
          </p:nvSpPr>
          <p:spPr>
            <a:xfrm>
              <a:off x="8471420" y="2283595"/>
              <a:ext cx="109106" cy="171153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C3C93C-2873-D440-9E85-57A97EBFF982}"/>
                </a:ext>
              </a:extLst>
            </p:cNvPr>
            <p:cNvSpPr txBox="1"/>
            <p:nvPr/>
          </p:nvSpPr>
          <p:spPr>
            <a:xfrm>
              <a:off x="8755740" y="359502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7859C7-4D60-1F8B-CAD7-CC1AB1AE685E}"/>
                </a:ext>
              </a:extLst>
            </p:cNvPr>
            <p:cNvSpPr txBox="1"/>
            <p:nvPr/>
          </p:nvSpPr>
          <p:spPr>
            <a:xfrm>
              <a:off x="8795946" y="330629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9B64CD9-72BD-4C41-66B4-14198E1C80E9}"/>
                </a:ext>
              </a:extLst>
            </p:cNvPr>
            <p:cNvSpPr/>
            <p:nvPr/>
          </p:nvSpPr>
          <p:spPr>
            <a:xfrm>
              <a:off x="9244565" y="1517390"/>
              <a:ext cx="1337615" cy="36043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lr</a:t>
              </a:r>
              <a:r>
                <a:rPr lang="en-US" sz="2400" dirty="0"/>
                <a:t> to caller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FAD4D63-BBCD-5F3E-BF32-71AD40C5ACD4}"/>
                </a:ext>
              </a:extLst>
            </p:cNvPr>
            <p:cNvSpPr/>
            <p:nvPr/>
          </p:nvSpPr>
          <p:spPr>
            <a:xfrm>
              <a:off x="9244565" y="1896548"/>
              <a:ext cx="1337615" cy="36043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callers </a:t>
              </a:r>
              <a:r>
                <a:rPr lang="en-US" sz="2400" dirty="0" err="1"/>
                <a:t>fp</a:t>
              </a:r>
              <a:endParaRPr lang="en-US" sz="24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71CFC8-C336-4FFB-F2CA-4065A08D2B30}"/>
                </a:ext>
              </a:extLst>
            </p:cNvPr>
            <p:cNvSpPr/>
            <p:nvPr/>
          </p:nvSpPr>
          <p:spPr>
            <a:xfrm>
              <a:off x="9250307" y="2248128"/>
              <a:ext cx="1337470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</a:t>
              </a:r>
              <a:endParaRPr lang="en-US" sz="2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999AC0-C523-1AC4-36E8-2873A6C05F9E}"/>
                </a:ext>
              </a:extLst>
            </p:cNvPr>
            <p:cNvSpPr txBox="1"/>
            <p:nvPr/>
          </p:nvSpPr>
          <p:spPr>
            <a:xfrm>
              <a:off x="8795319" y="223566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77CDD9D-5E1B-62FD-9D55-5B3662DB6465}"/>
                </a:ext>
              </a:extLst>
            </p:cNvPr>
            <p:cNvCxnSpPr>
              <a:cxnSpLocks/>
            </p:cNvCxnSpPr>
            <p:nvPr/>
          </p:nvCxnSpPr>
          <p:spPr>
            <a:xfrm>
              <a:off x="8669322" y="2968979"/>
              <a:ext cx="5633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66E8D9-6137-EC44-0198-6FD9F0D53DDB}"/>
                </a:ext>
              </a:extLst>
            </p:cNvPr>
            <p:cNvSpPr/>
            <p:nvPr/>
          </p:nvSpPr>
          <p:spPr>
            <a:xfrm>
              <a:off x="9246424" y="2624110"/>
              <a:ext cx="1337470" cy="36043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(*pf)()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7C9394-5F50-2682-087F-9C8AFB298D88}"/>
                </a:ext>
              </a:extLst>
            </p:cNvPr>
            <p:cNvSpPr txBox="1"/>
            <p:nvPr/>
          </p:nvSpPr>
          <p:spPr>
            <a:xfrm>
              <a:off x="8865395" y="187034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C5340BF-304B-9A7B-A6CE-B02A5466917C}"/>
                </a:ext>
              </a:extLst>
            </p:cNvPr>
            <p:cNvCxnSpPr>
              <a:cxnSpLocks/>
            </p:cNvCxnSpPr>
            <p:nvPr/>
          </p:nvCxnSpPr>
          <p:spPr>
            <a:xfrm>
              <a:off x="8686986" y="2608564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436501-10D6-B52B-A857-B1C611C4AF45}"/>
                </a:ext>
              </a:extLst>
            </p:cNvPr>
            <p:cNvSpPr/>
            <p:nvPr/>
          </p:nvSpPr>
          <p:spPr>
            <a:xfrm>
              <a:off x="9232643" y="2992417"/>
              <a:ext cx="1375959" cy="3353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frame pad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4A966A-4716-07B6-CCEA-42A9FC197571}"/>
                </a:ext>
              </a:extLst>
            </p:cNvPr>
            <p:cNvSpPr txBox="1"/>
            <p:nvPr/>
          </p:nvSpPr>
          <p:spPr>
            <a:xfrm>
              <a:off x="8828169" y="295096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AAFF63F-AE19-E062-99AC-9A9438993A7A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620508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CBBB13-57D9-C2A8-E033-06B9C76BBFD4}"/>
                </a:ext>
              </a:extLst>
            </p:cNvPr>
            <p:cNvSpPr txBox="1"/>
            <p:nvPr/>
          </p:nvSpPr>
          <p:spPr>
            <a:xfrm>
              <a:off x="8823433" y="259972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80A671-99D5-DCBE-1C9F-964D74F66C8F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189577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CE6223-A2B1-4ABD-5D0E-E9EE027456B8}"/>
                </a:ext>
              </a:extLst>
            </p:cNvPr>
            <p:cNvSpPr txBox="1"/>
            <p:nvPr/>
          </p:nvSpPr>
          <p:spPr>
            <a:xfrm>
              <a:off x="8853160" y="149291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2E066C7-C8DB-4A42-0249-E7E6A4B00234}"/>
                </a:ext>
              </a:extLst>
            </p:cNvPr>
            <p:cNvCxnSpPr>
              <a:cxnSpLocks/>
            </p:cNvCxnSpPr>
            <p:nvPr/>
          </p:nvCxnSpPr>
          <p:spPr>
            <a:xfrm>
              <a:off x="7893714" y="1518341"/>
              <a:ext cx="1391748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9319691" y="808515"/>
            <a:ext cx="16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140361"/>
              </p:ext>
            </p:extLst>
          </p:nvPr>
        </p:nvGraphicFramePr>
        <p:xfrm>
          <a:off x="554268" y="4851728"/>
          <a:ext cx="11083464" cy="192024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82792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34902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9795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778919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4376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EC5BA-C02F-32DC-1233-A78EBDCB8463}"/>
              </a:ext>
            </a:extLst>
          </p:cNvPr>
          <p:cNvGrpSpPr/>
          <p:nvPr/>
        </p:nvGrpSpPr>
        <p:grpSpPr>
          <a:xfrm>
            <a:off x="7658235" y="1212835"/>
            <a:ext cx="495808" cy="2931312"/>
            <a:chOff x="3151627" y="2223696"/>
            <a:chExt cx="495808" cy="29313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8C18CC-32C9-EB1F-8A36-F1644873104D}"/>
                </a:ext>
              </a:extLst>
            </p:cNvPr>
            <p:cNvSpPr/>
            <p:nvPr/>
          </p:nvSpPr>
          <p:spPr>
            <a:xfrm rot="16200000">
              <a:off x="2434023" y="3314397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14" name="Up-Down Arrow 13">
              <a:extLst>
                <a:ext uri="{FF2B5EF4-FFF2-40B4-BE49-F238E27FC236}">
                  <a16:creationId xmlns:a16="http://schemas.microsoft.com/office/drawing/2014/main" id="{D13E6E6C-6EDB-3A9E-01A3-53BA60CA833D}"/>
                </a:ext>
              </a:extLst>
            </p:cNvPr>
            <p:cNvSpPr/>
            <p:nvPr/>
          </p:nvSpPr>
          <p:spPr>
            <a:xfrm flipH="1">
              <a:off x="3570632" y="2223696"/>
              <a:ext cx="76803" cy="29313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43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0BF1C0F-C214-8B94-0C9B-A854CB852572}"/>
              </a:ext>
            </a:extLst>
          </p:cNvPr>
          <p:cNvSpPr/>
          <p:nvPr/>
        </p:nvSpPr>
        <p:spPr bwMode="auto">
          <a:xfrm>
            <a:off x="6826388" y="142261"/>
            <a:ext cx="5286159" cy="497228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=sum        // get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   // store sum in var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get address of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[fp,-OARG6]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6: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address of I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get PF from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[fp,-OARG5] 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5: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sum() address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3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4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4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" y="119999"/>
            <a:ext cx="6597564" cy="715294"/>
          </a:xfrm>
        </p:spPr>
        <p:txBody>
          <a:bodyPr/>
          <a:lstStyle/>
          <a:p>
            <a:r>
              <a:rPr lang="en-US" sz="2800" dirty="0"/>
              <a:t>Example: Passing Stack </a:t>
            </a:r>
            <a:r>
              <a:rPr lang="en-US" sz="2800" dirty="0" err="1"/>
              <a:t>Args</a:t>
            </a:r>
            <a:r>
              <a:rPr lang="en-US" sz="2800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291149" y="918052"/>
            <a:ext cx="3077746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488441" y="5222257"/>
          <a:ext cx="8729450" cy="1539481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0934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9284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0665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548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16574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031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1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1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E93E9D-D83A-5BBE-821F-568454198C46}"/>
              </a:ext>
            </a:extLst>
          </p:cNvPr>
          <p:cNvSpPr/>
          <p:nvPr/>
        </p:nvSpPr>
        <p:spPr bwMode="auto">
          <a:xfrm>
            <a:off x="194525" y="2929028"/>
            <a:ext cx="3675861" cy="21852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  .section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// other stuff not shown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4957758" y="277731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6699375" y="2838402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6348993" y="2958253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4956177" y="247236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6326077" y="886936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6622694" y="763651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4459491" y="247888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3715069" y="3115498"/>
            <a:ext cx="12841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4196862" y="1408126"/>
            <a:ext cx="8023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3195549" y="2049280"/>
            <a:ext cx="18968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4254085" y="1416983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4480855" y="274616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4521061" y="245743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4969680" y="668532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4969680" y="1047690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4975422" y="1399270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4520434" y="138680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4394437" y="2120121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4971539" y="1775252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4590510" y="102149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4412101" y="175970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4957758" y="2143559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4553284" y="210210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4459491" y="2771650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4548548" y="1750867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4459491" y="104691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4578275" y="64406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3714090" y="662728"/>
            <a:ext cx="1296487" cy="6755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4D93D23-B413-CDC5-40D2-0AE20E11646C}"/>
              </a:ext>
            </a:extLst>
          </p:cNvPr>
          <p:cNvGrpSpPr/>
          <p:nvPr/>
        </p:nvGrpSpPr>
        <p:grpSpPr>
          <a:xfrm>
            <a:off x="3483257" y="668532"/>
            <a:ext cx="473054" cy="2430219"/>
            <a:chOff x="3143297" y="2724789"/>
            <a:chExt cx="473054" cy="24302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B5655E-CB06-5114-E8D9-7D42ACA2E2A4}"/>
                </a:ext>
              </a:extLst>
            </p:cNvPr>
            <p:cNvSpPr/>
            <p:nvPr/>
          </p:nvSpPr>
          <p:spPr>
            <a:xfrm rot="16200000">
              <a:off x="2425693" y="3679326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13" name="Up-Down Arrow 12">
              <a:extLst>
                <a:ext uri="{FF2B5EF4-FFF2-40B4-BE49-F238E27FC236}">
                  <a16:creationId xmlns:a16="http://schemas.microsoft.com/office/drawing/2014/main" id="{236A28DB-66FF-760C-1F5C-98CCADB8C655}"/>
                </a:ext>
              </a:extLst>
            </p:cNvPr>
            <p:cNvSpPr/>
            <p:nvPr/>
          </p:nvSpPr>
          <p:spPr>
            <a:xfrm flipH="1">
              <a:off x="3570632" y="2724789"/>
              <a:ext cx="45719" cy="243021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684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" y="75027"/>
            <a:ext cx="6376111" cy="422260"/>
          </a:xfrm>
        </p:spPr>
        <p:txBody>
          <a:bodyPr/>
          <a:lstStyle/>
          <a:p>
            <a:r>
              <a:rPr lang="en-US" sz="2000" dirty="0"/>
              <a:t>Example: Passing Stack </a:t>
            </a:r>
            <a:r>
              <a:rPr lang="en-US" sz="2000" dirty="0" err="1"/>
              <a:t>Args</a:t>
            </a:r>
            <a:r>
              <a:rPr lang="en-US" sz="2000" dirty="0"/>
              <a:t>,  Called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0" y="672622"/>
            <a:ext cx="6376111" cy="142517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(j, k) +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2428051" y="424359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4136676" y="509746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3786294" y="5217318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2426470" y="393863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3800719" y="4803880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4097336" y="4680595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1951148" y="421244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1991354" y="392371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2439973" y="2134809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2439973" y="2513967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2445715" y="2865547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2441832" y="3241529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2428051" y="3609836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1929784" y="4237927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609254" y="4581775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B9B31B-128D-64A9-0DDE-2222FFE04F48}"/>
              </a:ext>
            </a:extLst>
          </p:cNvPr>
          <p:cNvCxnSpPr>
            <a:cxnSpLocks/>
          </p:cNvCxnSpPr>
          <p:nvPr/>
        </p:nvCxnSpPr>
        <p:spPr>
          <a:xfrm>
            <a:off x="1906165" y="454678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DDA36E-95A4-81D2-B3DC-46B0B154639B}"/>
              </a:ext>
            </a:extLst>
          </p:cNvPr>
          <p:cNvSpPr/>
          <p:nvPr/>
        </p:nvSpPr>
        <p:spPr>
          <a:xfrm>
            <a:off x="2447837" y="4562300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916EA-9B24-A708-BEB7-8C972E7D4D97}"/>
              </a:ext>
            </a:extLst>
          </p:cNvPr>
          <p:cNvSpPr/>
          <p:nvPr/>
        </p:nvSpPr>
        <p:spPr>
          <a:xfrm>
            <a:off x="2447837" y="4941458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5A52-5134-31A1-369A-581A38D518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9438199"/>
              </p:ext>
            </p:extLst>
          </p:nvPr>
        </p:nvGraphicFramePr>
        <p:xfrm>
          <a:off x="284586" y="5577115"/>
          <a:ext cx="11325524" cy="118481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6602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739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629381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4071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6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442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BAAADA-B3B3-0FE4-C756-846D00676D56}"/>
              </a:ext>
            </a:extLst>
          </p:cNvPr>
          <p:cNvSpPr/>
          <p:nvPr/>
        </p:nvSpPr>
        <p:spPr bwMode="auto">
          <a:xfrm>
            <a:off x="6096000" y="215741"/>
            <a:ext cx="6096000" cy="519398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20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ARG6,   8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ARG5,   4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r2          // save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r3          // save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ARG5]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r7,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ARG6]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 saved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r0          // save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return value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 saved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r5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l,m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[r7]        // store sum to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C6344-6DCD-31D6-0236-E8AD7798ED6E}"/>
              </a:ext>
            </a:extLst>
          </p:cNvPr>
          <p:cNvSpPr txBox="1"/>
          <p:nvPr/>
        </p:nvSpPr>
        <p:spPr>
          <a:xfrm>
            <a:off x="588899" y="3078789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20DDBA7-671C-FAEC-1557-68561ED2F75B}"/>
              </a:ext>
            </a:extLst>
          </p:cNvPr>
          <p:cNvSpPr/>
          <p:nvPr/>
        </p:nvSpPr>
        <p:spPr>
          <a:xfrm>
            <a:off x="1503944" y="2196173"/>
            <a:ext cx="478132" cy="23811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A6F7DE6-43F6-8441-5D2A-E8C5EB8741D8}"/>
              </a:ext>
            </a:extLst>
          </p:cNvPr>
          <p:cNvSpPr/>
          <p:nvPr/>
        </p:nvSpPr>
        <p:spPr>
          <a:xfrm>
            <a:off x="1484916" y="4571776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0ABC4A-A99E-81FA-D1EC-08834B700A17}"/>
              </a:ext>
            </a:extLst>
          </p:cNvPr>
          <p:cNvSpPr txBox="1"/>
          <p:nvPr/>
        </p:nvSpPr>
        <p:spPr>
          <a:xfrm>
            <a:off x="642518" y="492613"/>
            <a:ext cx="525817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arg1       arg2     arg3	    arg4	       arg5		  arg6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1A224-3E89-9D68-5130-92A0D0536D84}"/>
              </a:ext>
            </a:extLst>
          </p:cNvPr>
          <p:cNvSpPr txBox="1"/>
          <p:nvPr/>
        </p:nvSpPr>
        <p:spPr>
          <a:xfrm>
            <a:off x="1253102" y="1666654"/>
            <a:ext cx="201850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make this call first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98ACEE95-A457-5FAE-F2E6-428F42AB46F7}"/>
              </a:ext>
            </a:extLst>
          </p:cNvPr>
          <p:cNvSpPr/>
          <p:nvPr/>
        </p:nvSpPr>
        <p:spPr>
          <a:xfrm>
            <a:off x="1248173" y="1478276"/>
            <a:ext cx="153113" cy="17719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C09-BCD8-2380-5DF2-A4A3F88B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7571154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19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27" y="418048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B6F7F6-091C-6D48-AED7-D6FFE9FAB25E}"/>
              </a:ext>
            </a:extLst>
          </p:cNvPr>
          <p:cNvGrpSpPr/>
          <p:nvPr/>
        </p:nvGrpSpPr>
        <p:grpSpPr>
          <a:xfrm>
            <a:off x="6763088" y="4465914"/>
            <a:ext cx="4760137" cy="1974331"/>
            <a:chOff x="7273768" y="4277366"/>
            <a:chExt cx="4760137" cy="19743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836003-0A0C-AA47-B187-7B8230CBA8AB}"/>
                </a:ext>
              </a:extLst>
            </p:cNvPr>
            <p:cNvSpPr/>
            <p:nvPr/>
          </p:nvSpPr>
          <p:spPr>
            <a:xfrm>
              <a:off x="8097632" y="4660798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3ADD5A-9992-E846-ADFD-4B82B579022F}"/>
                </a:ext>
              </a:extLst>
            </p:cNvPr>
            <p:cNvSpPr/>
            <p:nvPr/>
          </p:nvSpPr>
          <p:spPr>
            <a:xfrm>
              <a:off x="8097632" y="4986578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8DA662-97D7-4245-9B82-7DABF01C7E0C}"/>
                </a:ext>
              </a:extLst>
            </p:cNvPr>
            <p:cNvSpPr/>
            <p:nvPr/>
          </p:nvSpPr>
          <p:spPr>
            <a:xfrm>
              <a:off x="8097632" y="5292597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466CDF-6C78-7944-908D-7EC2B8B6983E}"/>
                </a:ext>
              </a:extLst>
            </p:cNvPr>
            <p:cNvSpPr/>
            <p:nvPr/>
          </p:nvSpPr>
          <p:spPr>
            <a:xfrm>
              <a:off x="8097632" y="5607082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BF86BF-3D96-8041-89F9-7645B4A622B1}"/>
                </a:ext>
              </a:extLst>
            </p:cNvPr>
            <p:cNvSpPr txBox="1"/>
            <p:nvPr/>
          </p:nvSpPr>
          <p:spPr>
            <a:xfrm>
              <a:off x="8292866" y="4277366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 memory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4FB39B-B36E-6A4C-9F75-0FAFDE138319}"/>
                </a:ext>
              </a:extLst>
            </p:cNvPr>
            <p:cNvSpPr txBox="1"/>
            <p:nvPr/>
          </p:nvSpPr>
          <p:spPr>
            <a:xfrm>
              <a:off x="8227662" y="5867978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CAE846-C5B0-D246-92BB-4C8F21A70870}"/>
                </a:ext>
              </a:extLst>
            </p:cNvPr>
            <p:cNvSpPr/>
            <p:nvPr/>
          </p:nvSpPr>
          <p:spPr>
            <a:xfrm>
              <a:off x="7273768" y="4291753"/>
              <a:ext cx="4760137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755EC3-E5A3-4943-93EB-ADD85C225A00}"/>
                </a:ext>
              </a:extLst>
            </p:cNvPr>
            <p:cNvSpPr txBox="1"/>
            <p:nvPr/>
          </p:nvSpPr>
          <p:spPr>
            <a:xfrm>
              <a:off x="9886079" y="5350957"/>
              <a:ext cx="1576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before</a:t>
              </a:r>
            </a:p>
            <a:p>
              <a:pPr algn="r"/>
              <a:r>
                <a:rPr lang="en-US" dirty="0"/>
                <a:t>stack pointer</a:t>
              </a:r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13580749-6FDF-D54F-8DBC-2AB555E96DE0}"/>
                </a:ext>
              </a:extLst>
            </p:cNvPr>
            <p:cNvSpPr/>
            <p:nvPr/>
          </p:nvSpPr>
          <p:spPr>
            <a:xfrm>
              <a:off x="9966756" y="5508853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DA252C7-9234-C34B-BBC3-7C0683C8C015}"/>
              </a:ext>
            </a:extLst>
          </p:cNvPr>
          <p:cNvGrpSpPr/>
          <p:nvPr/>
        </p:nvGrpSpPr>
        <p:grpSpPr>
          <a:xfrm>
            <a:off x="1225619" y="5234214"/>
            <a:ext cx="4324930" cy="981476"/>
            <a:chOff x="698262" y="5203467"/>
            <a:chExt cx="4324930" cy="98147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BE413D-2356-3A46-8C58-A8C7F5E5BCE2}"/>
                </a:ext>
              </a:extLst>
            </p:cNvPr>
            <p:cNvSpPr txBox="1"/>
            <p:nvPr/>
          </p:nvSpPr>
          <p:spPr>
            <a:xfrm>
              <a:off x="3977041" y="5276082"/>
              <a:ext cx="104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37440"/>
                  </a:solidFill>
                </a:rPr>
                <a:t>push{ }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269DB95-B592-4849-8947-0F3E739A4ECF}"/>
                </a:ext>
              </a:extLst>
            </p:cNvPr>
            <p:cNvSpPr/>
            <p:nvPr/>
          </p:nvSpPr>
          <p:spPr>
            <a:xfrm rot="16200000">
              <a:off x="1484918" y="5400282"/>
              <a:ext cx="486199" cy="92570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2987EE96-46E0-364B-985A-85F7B4704F44}"/>
                </a:ext>
              </a:extLst>
            </p:cNvPr>
            <p:cNvSpPr/>
            <p:nvPr/>
          </p:nvSpPr>
          <p:spPr>
            <a:xfrm rot="10800000">
              <a:off x="1414089" y="5703856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D7E45F-6CE3-1D4F-B52B-B1C80C2A922F}"/>
                </a:ext>
              </a:extLst>
            </p:cNvPr>
            <p:cNvSpPr txBox="1"/>
            <p:nvPr/>
          </p:nvSpPr>
          <p:spPr>
            <a:xfrm>
              <a:off x="698262" y="5538612"/>
              <a:ext cx="2136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after</a:t>
              </a:r>
              <a:r>
                <a:rPr lang="en-US" dirty="0"/>
                <a:t> 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stack pointer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D63BDB-2A2B-B54C-A573-DCEA037ADBAA}"/>
              </a:ext>
            </a:extLst>
          </p:cNvPr>
          <p:cNvGrpSpPr/>
          <p:nvPr/>
        </p:nvGrpSpPr>
        <p:grpSpPr>
          <a:xfrm>
            <a:off x="6797900" y="4602252"/>
            <a:ext cx="4168281" cy="1131822"/>
            <a:chOff x="6476343" y="4623644"/>
            <a:chExt cx="4168281" cy="11318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1E75AC-105B-2148-A0CD-E8340BBB5767}"/>
                </a:ext>
              </a:extLst>
            </p:cNvPr>
            <p:cNvSpPr txBox="1"/>
            <p:nvPr/>
          </p:nvSpPr>
          <p:spPr>
            <a:xfrm>
              <a:off x="6476343" y="5289248"/>
              <a:ext cx="871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pop{ }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04D5DD09-6BD4-E342-B32B-61CB8881B5FD}"/>
                </a:ext>
              </a:extLst>
            </p:cNvPr>
            <p:cNvSpPr/>
            <p:nvPr/>
          </p:nvSpPr>
          <p:spPr>
            <a:xfrm rot="5400000">
              <a:off x="9222334" y="5406663"/>
              <a:ext cx="576374" cy="121231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418BE9B-A1A7-5349-B0C9-7CB7B47B05B4}"/>
                </a:ext>
              </a:extLst>
            </p:cNvPr>
            <p:cNvSpPr txBox="1"/>
            <p:nvPr/>
          </p:nvSpPr>
          <p:spPr>
            <a:xfrm>
              <a:off x="9239528" y="4623644"/>
              <a:ext cx="1405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after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00B050"/>
                  </a:solidFill>
                </a:rPr>
                <a:t>stack pointer</a:t>
              </a:r>
            </a:p>
          </p:txBody>
        </p:sp>
        <p:sp>
          <p:nvSpPr>
            <p:cNvPr id="40" name="Left Arrow 39">
              <a:extLst>
                <a:ext uri="{FF2B5EF4-FFF2-40B4-BE49-F238E27FC236}">
                  <a16:creationId xmlns:a16="http://schemas.microsoft.com/office/drawing/2014/main" id="{84F07458-338E-6C4B-A0ED-B3CA52575CAA}"/>
                </a:ext>
              </a:extLst>
            </p:cNvPr>
            <p:cNvSpPr/>
            <p:nvPr/>
          </p:nvSpPr>
          <p:spPr>
            <a:xfrm>
              <a:off x="9118212" y="5073415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C23B0C-0776-5344-BD49-727DF05C5DCD}"/>
              </a:ext>
            </a:extLst>
          </p:cNvPr>
          <p:cNvGrpSpPr/>
          <p:nvPr/>
        </p:nvGrpSpPr>
        <p:grpSpPr>
          <a:xfrm>
            <a:off x="682119" y="4502960"/>
            <a:ext cx="4986503" cy="1959944"/>
            <a:chOff x="154762" y="4472213"/>
            <a:chExt cx="4986503" cy="1959944"/>
          </a:xfrm>
        </p:grpSpPr>
        <p:sp>
          <p:nvSpPr>
            <p:cNvPr id="36" name="Left Arrow 35">
              <a:extLst>
                <a:ext uri="{FF2B5EF4-FFF2-40B4-BE49-F238E27FC236}">
                  <a16:creationId xmlns:a16="http://schemas.microsoft.com/office/drawing/2014/main" id="{4796CAEF-C164-5C4E-A5F2-F60B3B421056}"/>
                </a:ext>
              </a:extLst>
            </p:cNvPr>
            <p:cNvSpPr/>
            <p:nvPr/>
          </p:nvSpPr>
          <p:spPr>
            <a:xfrm rot="10800000">
              <a:off x="1463648" y="5083024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65E44E-5D2F-7F4B-A92E-FDAAAEA019A5}"/>
                </a:ext>
              </a:extLst>
            </p:cNvPr>
            <p:cNvSpPr txBox="1"/>
            <p:nvPr/>
          </p:nvSpPr>
          <p:spPr>
            <a:xfrm>
              <a:off x="485619" y="4672563"/>
              <a:ext cx="16583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before stack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pointer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867C46-6D19-A44F-B8DB-6A40D311945E}"/>
                </a:ext>
              </a:extLst>
            </p:cNvPr>
            <p:cNvSpPr/>
            <p:nvPr/>
          </p:nvSpPr>
          <p:spPr>
            <a:xfrm>
              <a:off x="2145060" y="4858475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757A3BB-8F09-054E-931D-97BE903A0887}"/>
                </a:ext>
              </a:extLst>
            </p:cNvPr>
            <p:cNvSpPr/>
            <p:nvPr/>
          </p:nvSpPr>
          <p:spPr>
            <a:xfrm>
              <a:off x="2145060" y="5181425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18CCFE-FD09-8544-B4CA-934838A0FE40}"/>
                </a:ext>
              </a:extLst>
            </p:cNvPr>
            <p:cNvSpPr/>
            <p:nvPr/>
          </p:nvSpPr>
          <p:spPr>
            <a:xfrm>
              <a:off x="2145060" y="5487444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853AED-9961-AC4D-A1A3-D4EE197C33BD}"/>
                </a:ext>
              </a:extLst>
            </p:cNvPr>
            <p:cNvSpPr/>
            <p:nvPr/>
          </p:nvSpPr>
          <p:spPr>
            <a:xfrm>
              <a:off x="2145060" y="5801929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8ACC33-048D-1F43-98A9-C51F3826805C}"/>
                </a:ext>
              </a:extLst>
            </p:cNvPr>
            <p:cNvSpPr txBox="1"/>
            <p:nvPr/>
          </p:nvSpPr>
          <p:spPr>
            <a:xfrm>
              <a:off x="2340294" y="4472213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high memory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49265E6-E428-C74C-8EC8-73593DC385CF}"/>
                </a:ext>
              </a:extLst>
            </p:cNvPr>
            <p:cNvSpPr txBox="1"/>
            <p:nvPr/>
          </p:nvSpPr>
          <p:spPr>
            <a:xfrm>
              <a:off x="2275090" y="6062825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low memory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E234BB9-B46B-2443-B531-F1A38A0407E3}"/>
                </a:ext>
              </a:extLst>
            </p:cNvPr>
            <p:cNvSpPr/>
            <p:nvPr/>
          </p:nvSpPr>
          <p:spPr>
            <a:xfrm>
              <a:off x="154762" y="4472213"/>
              <a:ext cx="4986503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DFEF8C4-9430-2048-A593-141B4FFF60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A31BE1-598C-91D6-7754-E9031F53EB6C}"/>
              </a:ext>
            </a:extLst>
          </p:cNvPr>
          <p:cNvGrpSpPr/>
          <p:nvPr/>
        </p:nvGrpSpPr>
        <p:grpSpPr>
          <a:xfrm>
            <a:off x="2661999" y="5213130"/>
            <a:ext cx="1852818" cy="623534"/>
            <a:chOff x="2940598" y="7044872"/>
            <a:chExt cx="1852818" cy="62353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EDC9B4-FAEE-36B6-2EBC-3A351159AB2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6B496BE-06E3-2796-36A8-DB72775BAD13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113CD5C-5266-B732-551D-5424656C1C73}"/>
              </a:ext>
            </a:extLst>
          </p:cNvPr>
          <p:cNvGrpSpPr/>
          <p:nvPr/>
        </p:nvGrpSpPr>
        <p:grpSpPr>
          <a:xfrm>
            <a:off x="7573460" y="5164903"/>
            <a:ext cx="1852818" cy="623534"/>
            <a:chOff x="2940598" y="7044872"/>
            <a:chExt cx="1852818" cy="62353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668586B-26E5-4D8E-E369-982E0C23AD4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815D89E-86D5-EDB5-E769-9B4264C1AE19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76A2FF-F2D9-5650-4E24-D838B9A96DD1}"/>
              </a:ext>
            </a:extLst>
          </p:cNvPr>
          <p:cNvGrpSpPr/>
          <p:nvPr/>
        </p:nvGrpSpPr>
        <p:grpSpPr>
          <a:xfrm>
            <a:off x="7579100" y="5149219"/>
            <a:ext cx="1859932" cy="622108"/>
            <a:chOff x="7394475" y="7228585"/>
            <a:chExt cx="1859932" cy="62210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23E72E-9BD7-E41C-BA22-8A63894A9424}"/>
                </a:ext>
              </a:extLst>
            </p:cNvPr>
            <p:cNvSpPr/>
            <p:nvPr/>
          </p:nvSpPr>
          <p:spPr>
            <a:xfrm>
              <a:off x="7401590" y="7228585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794E209-B699-6303-9366-730BBB01D2F5}"/>
                </a:ext>
              </a:extLst>
            </p:cNvPr>
            <p:cNvSpPr/>
            <p:nvPr/>
          </p:nvSpPr>
          <p:spPr>
            <a:xfrm>
              <a:off x="7394475" y="7538606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468FC4D-C537-49BA-0353-A72D30D8E852}"/>
              </a:ext>
            </a:extLst>
          </p:cNvPr>
          <p:cNvSpPr txBox="1"/>
          <p:nvPr/>
        </p:nvSpPr>
        <p:spPr>
          <a:xfrm>
            <a:off x="429487" y="4094385"/>
            <a:ext cx="5703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solidFill>
                  <a:schemeClr val="accent1"/>
                </a:solidFill>
              </a:rPr>
              <a:t> to memory operation)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4B47C8-C6D3-6BCD-CBC1-F10B124F47AB}"/>
              </a:ext>
            </a:extLst>
          </p:cNvPr>
          <p:cNvSpPr txBox="1"/>
          <p:nvPr/>
        </p:nvSpPr>
        <p:spPr>
          <a:xfrm>
            <a:off x="6171177" y="4062334"/>
            <a:ext cx="6001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chemeClr val="accent1"/>
                </a:solidFill>
              </a:rPr>
              <a:t> from memory operation)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ABD404C-D91E-369F-7ED2-76A5D8627914}"/>
              </a:ext>
            </a:extLst>
          </p:cNvPr>
          <p:cNvGraphicFramePr>
            <a:graphicFrameLocks noGrp="1"/>
          </p:cNvGraphicFramePr>
          <p:nvPr/>
        </p:nvGraphicFramePr>
        <p:xfrm>
          <a:off x="639114" y="1335496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9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8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86" y="555276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- 2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8540EF-C10A-D44F-B263-5C74B2C9E0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4800" y="3160606"/>
            <a:ext cx="11510682" cy="35862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is a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list of registers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numerically increasing order, left to right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r11,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r14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Registers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cannot be</a:t>
            </a:r>
            <a:r>
              <a:rPr lang="en-US" sz="2000" dirty="0">
                <a:cs typeface="Courier New" panose="02070309020205020404" pitchFamily="49" charset="0"/>
              </a:rPr>
              <a:t>: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duplicated in the list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listed out of increasing numeric order (left to right)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 ranges can be specified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{r4, r5, r8-r10,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FF0000"/>
                </a:solidFill>
                <a:cs typeface="Consolas" panose="020B0609020204030204" pitchFamily="49" charset="0"/>
              </a:rPr>
              <a:t>Never!</a:t>
            </a:r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push/pop r12, r13, or r15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the top two registers on the stack must always be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// ARM function spec – later slides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46F1E4F-D163-AC49-A10F-6E8CA561AFAE}"/>
              </a:ext>
            </a:extLst>
          </p:cNvPr>
          <p:cNvGraphicFramePr>
            <a:graphicFrameLocks noGrp="1"/>
          </p:cNvGraphicFramePr>
          <p:nvPr/>
        </p:nvGraphicFramePr>
        <p:xfrm>
          <a:off x="597060" y="875400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C969FC-69E2-5442-8E07-98362877DA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575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6808" y="4378326"/>
            <a:ext cx="11483202" cy="18970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to stack segment memory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>
                <a:cs typeface="Courier New" panose="02070309020205020404" pitchFamily="49" charset="0"/>
              </a:rPr>
              <a:t>subtracts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(# of registers saved) * (4 bytes) from the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– (#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registers_saved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* 4)</a:t>
            </a:r>
          </a:p>
          <a:p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this must always be true: </a:t>
            </a:r>
            <a:r>
              <a:rPr lang="en-US" sz="20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 % 8 == 0</a:t>
            </a:r>
            <a:endParaRPr lang="en-US" sz="2000" b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56" y="164909"/>
            <a:ext cx="10515600" cy="494036"/>
          </a:xfrm>
        </p:spPr>
        <p:txBody>
          <a:bodyPr/>
          <a:lstStyle/>
          <a:p>
            <a:r>
              <a:rPr lang="en-US" dirty="0"/>
              <a:t>push: Multiple Register Save to the stack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8B0758-C62B-9C4D-A583-B6DDB337D9B6}"/>
              </a:ext>
            </a:extLst>
          </p:cNvPr>
          <p:cNvGrpSpPr/>
          <p:nvPr/>
        </p:nvGrpSpPr>
        <p:grpSpPr>
          <a:xfrm>
            <a:off x="8256006" y="1796346"/>
            <a:ext cx="1377799" cy="1910656"/>
            <a:chOff x="5015535" y="3266589"/>
            <a:chExt cx="1377799" cy="191065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3F7F735-6401-BF49-8B88-B27C7F0600A4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CC3363E-58CF-4C45-85D3-0558702A7450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2D79CC0-F32C-074E-92D2-ADDE0022AEC3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A096EC-08B9-9941-80E4-68D7F6DA85E6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3745BF3-B167-644D-AE7B-5B483CED8BDC}"/>
                </a:ext>
              </a:extLst>
            </p:cNvPr>
            <p:cNvSpPr/>
            <p:nvPr/>
          </p:nvSpPr>
          <p:spPr>
            <a:xfrm>
              <a:off x="5015536" y="486515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7A2AAD-95BF-1E4E-B262-C54288B298CC}"/>
                </a:ext>
              </a:extLst>
            </p:cNvPr>
            <p:cNvSpPr/>
            <p:nvPr/>
          </p:nvSpPr>
          <p:spPr>
            <a:xfrm>
              <a:off x="5015535" y="455910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3BB3A84-D8AC-C447-89B4-E527B6D49F88}"/>
              </a:ext>
            </a:extLst>
          </p:cNvPr>
          <p:cNvSpPr txBox="1"/>
          <p:nvPr/>
        </p:nvSpPr>
        <p:spPr>
          <a:xfrm>
            <a:off x="386276" y="1316311"/>
            <a:ext cx="3296095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registers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8CED4-B634-474C-8DAF-CE99E2A0DE08}"/>
              </a:ext>
            </a:extLst>
          </p:cNvPr>
          <p:cNvGrpSpPr/>
          <p:nvPr/>
        </p:nvGrpSpPr>
        <p:grpSpPr>
          <a:xfrm>
            <a:off x="5905530" y="972772"/>
            <a:ext cx="1620957" cy="2725573"/>
            <a:chOff x="6517723" y="611915"/>
            <a:chExt cx="1620957" cy="27255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991D4D9-6616-A246-B63A-07466B5C8ECA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61CC987-CDC3-9841-A1FC-DAF71F3858C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677658" y="310888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9FB1B3EA-4F94-FB43-B80F-7F9E05BFBFD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58" y="280601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94" name="Rectangle 9">
              <a:extLst>
                <a:ext uri="{FF2B5EF4-FFF2-40B4-BE49-F238E27FC236}">
                  <a16:creationId xmlns:a16="http://schemas.microsoft.com/office/drawing/2014/main" id="{7BE132C3-3700-304B-AE3F-15B9F982BF66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02D48125-413C-8547-9197-5F674E2B2E2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7" name="Rectangle 16">
              <a:extLst>
                <a:ext uri="{FF2B5EF4-FFF2-40B4-BE49-F238E27FC236}">
                  <a16:creationId xmlns:a16="http://schemas.microsoft.com/office/drawing/2014/main" id="{27E39F91-F48F-2242-8960-DF0C2EFE7B69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1764B58-78A6-A343-8017-AA05F60DBEC9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63B8-DE2E-214E-B61E-B04C38E029E3}"/>
              </a:ext>
            </a:extLst>
          </p:cNvPr>
          <p:cNvGrpSpPr/>
          <p:nvPr/>
        </p:nvGrpSpPr>
        <p:grpSpPr>
          <a:xfrm>
            <a:off x="7395434" y="1461705"/>
            <a:ext cx="724397" cy="2177636"/>
            <a:chOff x="8007627" y="1100848"/>
            <a:chExt cx="724397" cy="2177636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48275568-6340-B146-B3F9-1A0BE7920C62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BD9B9D93-6A48-5D47-AD89-CB497AE2CB5F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085E2022-CADD-E149-89F7-025AD5128DC8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4C23AA01-A656-EC40-851A-1FC71601FBDF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Right Arrow 105">
              <a:extLst>
                <a:ext uri="{FF2B5EF4-FFF2-40B4-BE49-F238E27FC236}">
                  <a16:creationId xmlns:a16="http://schemas.microsoft.com/office/drawing/2014/main" id="{D2AE6733-63E3-6D4C-B944-B86EE17F5E1F}"/>
                </a:ext>
              </a:extLst>
            </p:cNvPr>
            <p:cNvSpPr/>
            <p:nvPr/>
          </p:nvSpPr>
          <p:spPr>
            <a:xfrm>
              <a:off x="8007628" y="2874837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Right Arrow 106">
              <a:extLst>
                <a:ext uri="{FF2B5EF4-FFF2-40B4-BE49-F238E27FC236}">
                  <a16:creationId xmlns:a16="http://schemas.microsoft.com/office/drawing/2014/main" id="{7C1068D8-C042-8147-A7EC-5E2FA71E9C64}"/>
                </a:ext>
              </a:extLst>
            </p:cNvPr>
            <p:cNvSpPr/>
            <p:nvPr/>
          </p:nvSpPr>
          <p:spPr>
            <a:xfrm>
              <a:off x="8007627" y="316789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F86EB6-74A3-0F41-8635-6EC36AAD2852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60D6066-475E-2446-8499-827ABDDD4055}"/>
              </a:ext>
            </a:extLst>
          </p:cNvPr>
          <p:cNvGrpSpPr/>
          <p:nvPr/>
        </p:nvGrpSpPr>
        <p:grpSpPr>
          <a:xfrm>
            <a:off x="910977" y="1980943"/>
            <a:ext cx="2692708" cy="1487281"/>
            <a:chOff x="4654148" y="1816804"/>
            <a:chExt cx="2692708" cy="1487281"/>
          </a:xfrm>
        </p:grpSpPr>
        <p:sp>
          <p:nvSpPr>
            <p:cNvPr id="124" name="Right Brace 123">
              <a:extLst>
                <a:ext uri="{FF2B5EF4-FFF2-40B4-BE49-F238E27FC236}">
                  <a16:creationId xmlns:a16="http://schemas.microsoft.com/office/drawing/2014/main" id="{F239F2B3-C04D-C743-A803-68B306176B43}"/>
                </a:ext>
              </a:extLst>
            </p:cNvPr>
            <p:cNvSpPr/>
            <p:nvPr/>
          </p:nvSpPr>
          <p:spPr>
            <a:xfrm rot="5400000">
              <a:off x="5974031" y="836791"/>
              <a:ext cx="275809" cy="223583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9FAA4E7-6C15-2E43-B624-CED8D75253B6}"/>
                </a:ext>
              </a:extLst>
            </p:cNvPr>
            <p:cNvSpPr txBox="1"/>
            <p:nvPr/>
          </p:nvSpPr>
          <p:spPr>
            <a:xfrm>
              <a:off x="4654148" y="2103756"/>
              <a:ext cx="2692708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dirty="0">
                  <a:solidFill>
                    <a:srgbClr val="0070C0"/>
                  </a:solidFill>
                </a:rPr>
                <a:t>pushed </a:t>
              </a:r>
              <a:r>
                <a:rPr lang="en-US" dirty="0">
                  <a:solidFill>
                    <a:schemeClr val="tx2"/>
                  </a:solidFill>
                </a:rPr>
                <a:t>on to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right (high memory) to left (low memory)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4D41C2B-B5FC-E145-A630-EF03173F20D3}"/>
              </a:ext>
            </a:extLst>
          </p:cNvPr>
          <p:cNvGrpSpPr/>
          <p:nvPr/>
        </p:nvGrpSpPr>
        <p:grpSpPr>
          <a:xfrm>
            <a:off x="3772023" y="1885662"/>
            <a:ext cx="2275536" cy="1897094"/>
            <a:chOff x="3735122" y="1975823"/>
            <a:chExt cx="2275536" cy="1897094"/>
          </a:xfrm>
        </p:grpSpPr>
        <p:sp>
          <p:nvSpPr>
            <p:cNvPr id="127" name="Right Brace 126">
              <a:extLst>
                <a:ext uri="{FF2B5EF4-FFF2-40B4-BE49-F238E27FC236}">
                  <a16:creationId xmlns:a16="http://schemas.microsoft.com/office/drawing/2014/main" id="{7348FF65-2213-394A-8959-B05D0603C06D}"/>
                </a:ext>
              </a:extLst>
            </p:cNvPr>
            <p:cNvSpPr/>
            <p:nvPr/>
          </p:nvSpPr>
          <p:spPr>
            <a:xfrm rot="10800000">
              <a:off x="5726602" y="1975823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752D98E-3DE9-C145-B02E-18DFC63C5436}"/>
                </a:ext>
              </a:extLst>
            </p:cNvPr>
            <p:cNvSpPr txBox="1"/>
            <p:nvPr/>
          </p:nvSpPr>
          <p:spPr>
            <a:xfrm>
              <a:off x="3735122" y="2030836"/>
              <a:ext cx="1982313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If you have </a:t>
              </a:r>
              <a:r>
                <a:rPr lang="en-US" dirty="0">
                  <a:solidFill>
                    <a:srgbClr val="FF0000"/>
                  </a:solidFill>
                </a:rPr>
                <a:t>no stack variables </a:t>
              </a:r>
              <a:r>
                <a:rPr lang="en-US" dirty="0">
                  <a:solidFill>
                    <a:schemeClr val="accent6"/>
                  </a:solidFill>
                </a:rPr>
                <a:t>(later slides) then always </a:t>
              </a:r>
              <a:r>
                <a:rPr lang="en-US" dirty="0">
                  <a:solidFill>
                    <a:srgbClr val="0070C0"/>
                  </a:solidFill>
                </a:rPr>
                <a:t>push an </a:t>
              </a:r>
              <a:r>
                <a:rPr lang="en-US" b="1" dirty="0">
                  <a:solidFill>
                    <a:srgbClr val="0070C0"/>
                  </a:solidFill>
                </a:rPr>
                <a:t>EVEN</a:t>
              </a:r>
              <a:r>
                <a:rPr lang="en-US" dirty="0">
                  <a:solidFill>
                    <a:srgbClr val="0070C0"/>
                  </a:solidFill>
                </a:rPr>
                <a:t> number of registers!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6B523E-CEE5-074E-BCD9-CAE633FDB62E}"/>
              </a:ext>
            </a:extLst>
          </p:cNvPr>
          <p:cNvGrpSpPr/>
          <p:nvPr/>
        </p:nvGrpSpPr>
        <p:grpSpPr>
          <a:xfrm>
            <a:off x="9644227" y="1782087"/>
            <a:ext cx="1835631" cy="2007769"/>
            <a:chOff x="10256420" y="1421230"/>
            <a:chExt cx="1835631" cy="2007769"/>
          </a:xfrm>
        </p:grpSpPr>
        <p:sp>
          <p:nvSpPr>
            <p:cNvPr id="115" name="Rectangle 8">
              <a:extLst>
                <a:ext uri="{FF2B5EF4-FFF2-40B4-BE49-F238E27FC236}">
                  <a16:creationId xmlns:a16="http://schemas.microsoft.com/office/drawing/2014/main" id="{4E122040-4DDD-5042-8239-893F7C98838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843054" y="3176442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push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6" name="Left Arrow 115">
              <a:extLst>
                <a:ext uri="{FF2B5EF4-FFF2-40B4-BE49-F238E27FC236}">
                  <a16:creationId xmlns:a16="http://schemas.microsoft.com/office/drawing/2014/main" id="{3AF0FB5C-6A1D-D347-A452-97AB401C34DA}"/>
                </a:ext>
              </a:extLst>
            </p:cNvPr>
            <p:cNvSpPr/>
            <p:nvPr/>
          </p:nvSpPr>
          <p:spPr>
            <a:xfrm>
              <a:off x="10256420" y="3238556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8EAC263-3EE8-8446-8211-38F8CEAD7AC8}"/>
                </a:ext>
              </a:extLst>
            </p:cNvPr>
            <p:cNvSpPr/>
            <p:nvPr/>
          </p:nvSpPr>
          <p:spPr>
            <a:xfrm>
              <a:off x="10404030" y="1797938"/>
              <a:ext cx="168802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Left Arrow 129">
              <a:extLst>
                <a:ext uri="{FF2B5EF4-FFF2-40B4-BE49-F238E27FC236}">
                  <a16:creationId xmlns:a16="http://schemas.microsoft.com/office/drawing/2014/main" id="{066FBCCF-1FAF-524F-84B6-A62F0549D63C}"/>
                </a:ext>
              </a:extLst>
            </p:cNvPr>
            <p:cNvSpPr/>
            <p:nvPr/>
          </p:nvSpPr>
          <p:spPr>
            <a:xfrm rot="16200000">
              <a:off x="9503787" y="2259998"/>
              <a:ext cx="1786397" cy="108862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D9700-7A6C-5148-987C-9AFFA5873BB9}"/>
              </a:ext>
            </a:extLst>
          </p:cNvPr>
          <p:cNvGrpSpPr/>
          <p:nvPr/>
        </p:nvGrpSpPr>
        <p:grpSpPr>
          <a:xfrm>
            <a:off x="7670381" y="602632"/>
            <a:ext cx="2710851" cy="3615587"/>
            <a:chOff x="8282574" y="241775"/>
            <a:chExt cx="2710851" cy="361558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3EA7D0E-4B64-3846-9A0D-F0031677523E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DCFC095-5FCD-384D-85E0-6D14166BC18F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85A8CAA-79FF-5A41-AEFE-9979EDF647BD}"/>
                </a:ext>
              </a:extLst>
            </p:cNvPr>
            <p:cNvSpPr txBox="1"/>
            <p:nvPr/>
          </p:nvSpPr>
          <p:spPr>
            <a:xfrm>
              <a:off x="8365330" y="3549585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4087839-E312-A74D-AFBB-910A538EC9E4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7825120-A9CA-5A44-BC34-E073F8F9956C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07394D-39E3-4C48-916C-A311C4D25A91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7F2EBB-94C1-5646-9DAC-525ED5F3D735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13DA468-13A0-3244-A3E3-E59A415BA863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B3BA42-83E2-DD42-9129-ED4F0C3652F0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A292048-C176-E046-ADF5-7C813E2C1C5F}"/>
                </a:ext>
              </a:extLst>
            </p:cNvPr>
            <p:cNvSpPr/>
            <p:nvPr/>
          </p:nvSpPr>
          <p:spPr>
            <a:xfrm>
              <a:off x="8858990" y="2720571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D1413B5-78F3-A54A-B50A-9AE869D0EC75}"/>
                </a:ext>
              </a:extLst>
            </p:cNvPr>
            <p:cNvSpPr/>
            <p:nvPr/>
          </p:nvSpPr>
          <p:spPr>
            <a:xfrm>
              <a:off x="8854259" y="3041548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B4AD2BE-6085-B440-A31F-2A91419DFC4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5C2D3-E50A-EEF4-DEC3-D63A2ED6A963}"/>
              </a:ext>
            </a:extLst>
          </p:cNvPr>
          <p:cNvGrpSpPr/>
          <p:nvPr/>
        </p:nvGrpSpPr>
        <p:grpSpPr>
          <a:xfrm>
            <a:off x="9644227" y="1653001"/>
            <a:ext cx="1167312" cy="252557"/>
            <a:chOff x="9336049" y="983858"/>
            <a:chExt cx="1167312" cy="252557"/>
          </a:xfrm>
        </p:grpSpPr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A01503E5-059E-D5A7-1972-C8EBE604023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922683" y="983858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 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push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5" name="Left Arrow 74">
              <a:extLst>
                <a:ext uri="{FF2B5EF4-FFF2-40B4-BE49-F238E27FC236}">
                  <a16:creationId xmlns:a16="http://schemas.microsoft.com/office/drawing/2014/main" id="{7DDB90F4-CC2D-BDE9-B577-CF40C878FFEE}"/>
                </a:ext>
              </a:extLst>
            </p:cNvPr>
            <p:cNvSpPr/>
            <p:nvPr/>
          </p:nvSpPr>
          <p:spPr>
            <a:xfrm>
              <a:off x="9336049" y="1045972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0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7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73598</TotalTime>
  <Words>14301</Words>
  <Application>Microsoft Macintosh PowerPoint</Application>
  <PresentationFormat>Widescreen</PresentationFormat>
  <Paragraphs>2943</Paragraphs>
  <Slides>69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ＭＳ Ｐゴシック</vt:lpstr>
      <vt:lpstr>Arial</vt:lpstr>
      <vt:lpstr>Arial Regular</vt:lpstr>
      <vt:lpstr>Calibri</vt:lpstr>
      <vt:lpstr>Consolas</vt:lpstr>
      <vt:lpstr>Courier New</vt:lpstr>
      <vt:lpstr>Menlo</vt:lpstr>
      <vt:lpstr>Theme1</vt:lpstr>
      <vt:lpstr>PowerPoint Presentation</vt:lpstr>
      <vt:lpstr>Function Calls</vt:lpstr>
      <vt:lpstr>Function Call Return</vt:lpstr>
      <vt:lpstr>Understanding bl and bx - 1</vt:lpstr>
      <vt:lpstr>Understanding bl and bx - 2</vt:lpstr>
      <vt:lpstr>Understanding bl and blx - 3</vt:lpstr>
      <vt:lpstr>Preserving and Restoring Registers on the stack - 1</vt:lpstr>
      <vt:lpstr>Preserving and Restoring Registers on the Stack - 2 </vt:lpstr>
      <vt:lpstr>push: Multiple Register Save to the stack</vt:lpstr>
      <vt:lpstr>pop: Multiple Register Restore from the stack</vt:lpstr>
      <vt:lpstr>Consequences of inconsistent push and pop operands</vt:lpstr>
      <vt:lpstr>Registers: Rules For Use</vt:lpstr>
      <vt:lpstr>Return Value and Passing Parameters to Functions (Four parameters or less)</vt:lpstr>
      <vt:lpstr>Return Value and Passing Parameters to Functions (Four parameters or less)</vt:lpstr>
      <vt:lpstr>Register Arguments and Return Values</vt:lpstr>
      <vt:lpstr>What it means to be a Temporary/argument register </vt:lpstr>
      <vt:lpstr>Preserved Registers</vt:lpstr>
      <vt:lpstr>Minimum Stack Frame (Arm Arch32 Procedure Call Standards)</vt:lpstr>
      <vt:lpstr>FIrst Look: A typical Stack Frame</vt:lpstr>
      <vt:lpstr>Function Prologue and Epilogue</vt:lpstr>
      <vt:lpstr>Minimum Stack Frame (Arm Arch32 Procedure Call Standards)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Function Prologue: Allocating the Stack Frame -1</vt:lpstr>
      <vt:lpstr>Function Prologue: Allocating the Stack Frame - 2</vt:lpstr>
      <vt:lpstr>Function Epilogue: Deallocating the Stack Frame - 1</vt:lpstr>
      <vt:lpstr>Why You must  move SP before POP in the Epilogue</vt:lpstr>
      <vt:lpstr>Function Epilogue: Deallocating the Stack Frame</vt:lpstr>
      <vt:lpstr>How to Set FP</vt:lpstr>
      <vt:lpstr>Reference Table: Global Variable access </vt:lpstr>
      <vt:lpstr>Assembler Directives: Label Scope Control (Normal Labels only)</vt:lpstr>
      <vt:lpstr>Passing global variables as a parameter: fprintf()</vt:lpstr>
      <vt:lpstr>Example: using preserved registers for local variables</vt:lpstr>
      <vt:lpstr>Putchar/getchar:  The while loop</vt:lpstr>
      <vt:lpstr>Accessing Pointers (argv) in ARM assembly</vt:lpstr>
      <vt:lpstr>Accessing Pointers (argv) in ARM assembly</vt:lpstr>
      <vt:lpstr>Allocating Space For Locals on the Stack</vt:lpstr>
      <vt:lpstr>Review Variables:  Size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Assembler Generated FP Distance Table</vt:lpstr>
      <vt:lpstr>Best Practice: Assembler Generated FP Distance Table</vt:lpstr>
      <vt:lpstr>Initializing and Accessing Stack variables</vt:lpstr>
      <vt:lpstr>Stack Frame Design Practice</vt:lpstr>
      <vt:lpstr>Working with Pointers on the stack</vt:lpstr>
      <vt:lpstr>Working with Pointers on the stack</vt:lpstr>
      <vt:lpstr>Working with Pointers on the stack</vt:lpstr>
      <vt:lpstr>Working with Pointers on the stack</vt:lpstr>
      <vt:lpstr>Working with Pointers on the stack</vt:lpstr>
      <vt:lpstr>Passing More Than Four Arguments – At the point of Call</vt:lpstr>
      <vt:lpstr>Passing More Than Four Arguments – At the point of Call</vt:lpstr>
      <vt:lpstr>Passing More Than Four Arguments – At the point of Call</vt:lpstr>
      <vt:lpstr>Determining Size of the Passed Parameter Area on The Stack</vt:lpstr>
      <vt:lpstr>Calling Function Stack Frame: Pass ARG 5 and higher</vt:lpstr>
      <vt:lpstr>Called Function: Retrieving Args From the Stack</vt:lpstr>
      <vt:lpstr>Called Function: Retrieving Args From the Stack</vt:lpstr>
      <vt:lpstr>Example: Passing Stack Args,  Calling Function</vt:lpstr>
      <vt:lpstr>Example: Passing Stack Args,  Calling Function</vt:lpstr>
      <vt:lpstr>Example: Passing Stack Args,  Calling Function</vt:lpstr>
      <vt:lpstr>Example: Passing Stack Args,  Called Function</vt:lpstr>
      <vt:lpstr>Extra Slides</vt:lpstr>
      <vt:lpstr>By following the saved fp, you can find each stack frame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3125</cp:revision>
  <cp:lastPrinted>2024-05-31T22:47:44Z</cp:lastPrinted>
  <dcterms:created xsi:type="dcterms:W3CDTF">2018-10-05T16:35:28Z</dcterms:created>
  <dcterms:modified xsi:type="dcterms:W3CDTF">2024-06-04T18:52:22Z</dcterms:modified>
  <cp:category/>
</cp:coreProperties>
</file>