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9"/>
  </p:notesMasterIdLst>
  <p:handoutMasterIdLst>
    <p:handoutMasterId r:id="rId40"/>
  </p:handoutMasterIdLst>
  <p:sldIdLst>
    <p:sldId id="2727" r:id="rId2"/>
    <p:sldId id="3051" r:id="rId3"/>
    <p:sldId id="2771" r:id="rId4"/>
    <p:sldId id="2750" r:id="rId5"/>
    <p:sldId id="2587" r:id="rId6"/>
    <p:sldId id="2657" r:id="rId7"/>
    <p:sldId id="2679" r:id="rId8"/>
    <p:sldId id="2747" r:id="rId9"/>
    <p:sldId id="2622" r:id="rId10"/>
    <p:sldId id="2366" r:id="rId11"/>
    <p:sldId id="2590" r:id="rId12"/>
    <p:sldId id="2055" r:id="rId13"/>
    <p:sldId id="2996" r:id="rId14"/>
    <p:sldId id="2595" r:id="rId15"/>
    <p:sldId id="2203" r:id="rId16"/>
    <p:sldId id="2202" r:id="rId17"/>
    <p:sldId id="2207" r:id="rId18"/>
    <p:sldId id="3034" r:id="rId19"/>
    <p:sldId id="1729" r:id="rId20"/>
    <p:sldId id="1727" r:id="rId21"/>
    <p:sldId id="2731" r:id="rId22"/>
    <p:sldId id="2730" r:id="rId23"/>
    <p:sldId id="2519" r:id="rId24"/>
    <p:sldId id="2520" r:id="rId25"/>
    <p:sldId id="2811" r:id="rId26"/>
    <p:sldId id="2756" r:id="rId27"/>
    <p:sldId id="2757" r:id="rId28"/>
    <p:sldId id="2553" r:id="rId29"/>
    <p:sldId id="2554" r:id="rId30"/>
    <p:sldId id="2629" r:id="rId31"/>
    <p:sldId id="2628" r:id="rId32"/>
    <p:sldId id="2758" r:id="rId33"/>
    <p:sldId id="2759" r:id="rId34"/>
    <p:sldId id="2555" r:id="rId35"/>
    <p:sldId id="2627" r:id="rId36"/>
    <p:sldId id="3042" r:id="rId37"/>
    <p:sldId id="27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/>
    <p:restoredTop sz="97532"/>
  </p:normalViewPr>
  <p:slideViewPr>
    <p:cSldViewPr snapToGrid="0" snapToObjects="1">
      <p:cViewPr varScale="1">
        <p:scale>
          <a:sx n="183" d="100"/>
          <a:sy n="183" d="100"/>
        </p:scale>
        <p:origin x="208" y="80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4/16/24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2.02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110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 numbers</a:t>
                </a:r>
              </a:p>
              <a:p>
                <a:pPr lvl="1"/>
                <a:r>
                  <a:rPr lang="en-US" sz="2000" b="1" dirty="0">
                    <a:solidFill>
                      <a:schemeClr val="accent1"/>
                    </a:solidFill>
                  </a:rPr>
                  <a:t>16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Pad</a:t>
                </a:r>
                <a:r>
                  <a:rPr lang="en-US" sz="2400" dirty="0"/>
                  <a:t>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Replace</a:t>
                </a:r>
                <a:r>
                  <a:rPr lang="en-US" sz="2400" dirty="0"/>
                  <a:t>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blipFill>
                <a:blip r:embed="rId2"/>
                <a:stretch>
                  <a:fillRect l="-964" t="-2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3787C-6C07-16C4-8689-94F21D7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12" y="762095"/>
            <a:ext cx="5593443" cy="55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urier" pitchFamily="2" charset="0"/>
              </a:rPr>
              <a:t>const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Char implementations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4041283" y="642197"/>
          <a:ext cx="8016099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571166" y="5506587"/>
            <a:ext cx="34676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size of a pointer is the </a:t>
            </a:r>
            <a:r>
              <a:rPr lang="en-US" dirty="0">
                <a:solidFill>
                  <a:srgbClr val="FF0000"/>
                </a:solidFill>
              </a:rPr>
              <a:t>word size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745456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901920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1747" y="1790395"/>
            <a:ext cx="7570753" cy="40638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Variable names </a:t>
            </a:r>
            <a:r>
              <a:rPr lang="en-US" sz="1800" dirty="0"/>
              <a:t>in a C statement evaluation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1800" b="1" dirty="0"/>
          </a:p>
          <a:p>
            <a:r>
              <a:rPr lang="en-US" sz="1800" b="1" dirty="0" err="1">
                <a:solidFill>
                  <a:srgbClr val="0070C0"/>
                </a:solidFill>
              </a:rPr>
              <a:t>Lvalue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when on the </a:t>
            </a:r>
            <a:r>
              <a:rPr lang="en-US" sz="1800" dirty="0">
                <a:solidFill>
                  <a:srgbClr val="0070C0"/>
                </a:solidFill>
              </a:rPr>
              <a:t>left side (</a:t>
            </a:r>
            <a:r>
              <a:rPr lang="en-US" sz="1800" dirty="0" err="1">
                <a:solidFill>
                  <a:srgbClr val="0070C0"/>
                </a:solidFill>
              </a:rPr>
              <a:t>Lside</a:t>
            </a:r>
            <a:r>
              <a:rPr lang="en-US" sz="1800" dirty="0">
                <a:solidFill>
                  <a:srgbClr val="0070C0"/>
                </a:solidFill>
              </a:rPr>
              <a:t> or Left value) </a:t>
            </a:r>
            <a:r>
              <a:rPr lang="en-US" sz="1800" dirty="0"/>
              <a:t>of the 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/>
              <a:t>sign 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address where it is stored in </a:t>
            </a:r>
            <a:r>
              <a:rPr lang="en-US" sz="1800" dirty="0">
                <a:solidFill>
                  <a:srgbClr val="2C895B"/>
                </a:solidFill>
              </a:rPr>
              <a:t>memory</a:t>
            </a:r>
            <a:r>
              <a:rPr lang="en-US" sz="1800" dirty="0">
                <a:solidFill>
                  <a:srgbClr val="F37440"/>
                </a:solidFill>
              </a:rPr>
              <a:t> – </a:t>
            </a:r>
            <a:r>
              <a:rPr lang="en-US" sz="1800" dirty="0">
                <a:solidFill>
                  <a:srgbClr val="FF0000"/>
                </a:solidFill>
              </a:rPr>
              <a:t>a constant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Does not require a memory read</a:t>
            </a:r>
          </a:p>
          <a:p>
            <a:pPr lvl="1"/>
            <a:r>
              <a:rPr lang="en-US" sz="1800" b="1" dirty="0" err="1">
                <a:solidFill>
                  <a:srgbClr val="FF0000"/>
                </a:solidFill>
              </a:rPr>
              <a:t>Lside</a:t>
            </a:r>
            <a:r>
              <a:rPr lang="en-US" sz="1800" b="1" dirty="0">
                <a:solidFill>
                  <a:srgbClr val="FF0000"/>
                </a:solidFill>
              </a:rPr>
              <a:t> Must evaluate to an address</a:t>
            </a:r>
          </a:p>
          <a:p>
            <a:r>
              <a:rPr lang="en-US" sz="1800" b="1" dirty="0" err="1">
                <a:solidFill>
                  <a:schemeClr val="accent5"/>
                </a:solidFill>
              </a:rPr>
              <a:t>Rvalue</a:t>
            </a:r>
            <a:r>
              <a:rPr lang="en-US" sz="1800" b="1" dirty="0">
                <a:solidFill>
                  <a:schemeClr val="accent5"/>
                </a:solidFill>
              </a:rPr>
              <a:t>: </a:t>
            </a:r>
            <a:r>
              <a:rPr lang="en-US" sz="1800" dirty="0">
                <a:solidFill>
                  <a:schemeClr val="accent6"/>
                </a:solidFill>
              </a:rPr>
              <a:t>when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on the </a:t>
            </a:r>
            <a:r>
              <a:rPr lang="en-US" sz="1800" dirty="0">
                <a:solidFill>
                  <a:schemeClr val="accent5"/>
                </a:solidFill>
              </a:rPr>
              <a:t>right side (</a:t>
            </a:r>
            <a:r>
              <a:rPr lang="en-US" sz="1800" dirty="0" err="1">
                <a:solidFill>
                  <a:schemeClr val="accent5"/>
                </a:solidFill>
              </a:rPr>
              <a:t>Rside</a:t>
            </a:r>
            <a:r>
              <a:rPr lang="en-US" sz="1800" dirty="0">
                <a:solidFill>
                  <a:schemeClr val="accent5"/>
                </a:solidFill>
              </a:rPr>
              <a:t> or Right value) </a:t>
            </a:r>
            <a:r>
              <a:rPr lang="en-US" sz="1800" dirty="0"/>
              <a:t>of an </a:t>
            </a:r>
            <a:r>
              <a:rPr lang="en-US" sz="1800" dirty="0">
                <a:solidFill>
                  <a:schemeClr val="accent5"/>
                </a:solidFill>
              </a:rPr>
              <a:t>=</a:t>
            </a:r>
            <a:r>
              <a:rPr lang="en-US" sz="1800" dirty="0"/>
              <a:t> sign</a:t>
            </a:r>
          </a:p>
          <a:p>
            <a:pPr lvl="1"/>
            <a:r>
              <a:rPr lang="en-US" sz="1800" b="1" dirty="0">
                <a:solidFill>
                  <a:srgbClr val="F37440"/>
                </a:solidFill>
              </a:rPr>
              <a:t>contents or value stored </a:t>
            </a:r>
            <a:r>
              <a:rPr lang="en-US" sz="1800" dirty="0">
                <a:solidFill>
                  <a:srgbClr val="F37440"/>
                </a:solidFill>
              </a:rPr>
              <a:t>in the </a:t>
            </a:r>
            <a:r>
              <a:rPr lang="en-US" sz="1800" dirty="0">
                <a:solidFill>
                  <a:srgbClr val="2C895B"/>
                </a:solidFill>
              </a:rPr>
              <a:t>variable</a:t>
            </a:r>
            <a:r>
              <a:rPr lang="en-US" sz="1800" dirty="0">
                <a:solidFill>
                  <a:srgbClr val="F37440"/>
                </a:solidFill>
              </a:rPr>
              <a:t> </a:t>
            </a:r>
            <a:r>
              <a:rPr lang="en-US" sz="1800" dirty="0"/>
              <a:t>(at its memory address)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requires a memory read to obtain contents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62579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819573"/>
            <a:ext cx="11574148" cy="598262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So,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23692" y="2415387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25D224-590E-1783-CFB1-115FF3244F07}"/>
              </a:ext>
            </a:extLst>
          </p:cNvPr>
          <p:cNvGrpSpPr/>
          <p:nvPr/>
        </p:nvGrpSpPr>
        <p:grpSpPr>
          <a:xfrm>
            <a:off x="2174577" y="1313530"/>
            <a:ext cx="3652695" cy="552212"/>
            <a:chOff x="2174577" y="1313530"/>
            <a:chExt cx="3652695" cy="552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F5A4C-79E9-5251-1A53-8A1F4EEC30CB}"/>
                </a:ext>
              </a:extLst>
            </p:cNvPr>
            <p:cNvSpPr txBox="1"/>
            <p:nvPr/>
          </p:nvSpPr>
          <p:spPr>
            <a:xfrm>
              <a:off x="2872617" y="1313530"/>
              <a:ext cx="2954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read required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B5ECE1-A9E4-8285-7B04-010162356D6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174577" y="1498196"/>
              <a:ext cx="698040" cy="3675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A2C33-4630-E94F-8917-6D87419B51EF}"/>
              </a:ext>
            </a:extLst>
          </p:cNvPr>
          <p:cNvGrpSpPr/>
          <p:nvPr/>
        </p:nvGrpSpPr>
        <p:grpSpPr>
          <a:xfrm>
            <a:off x="1442720" y="845960"/>
            <a:ext cx="4291330" cy="493429"/>
            <a:chOff x="1442720" y="845960"/>
            <a:chExt cx="4291330" cy="4934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1EC4B7-59C1-1AE7-6364-1BD230E43F01}"/>
                </a:ext>
              </a:extLst>
            </p:cNvPr>
            <p:cNvSpPr txBox="1"/>
            <p:nvPr/>
          </p:nvSpPr>
          <p:spPr>
            <a:xfrm>
              <a:off x="2753747" y="845960"/>
              <a:ext cx="29803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write required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B46EA6-463C-8B32-CC88-3BEB4D0A7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720" y="955970"/>
              <a:ext cx="1311027" cy="383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81068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1"/>
            <a:r>
              <a:rPr lang="en-US" sz="2200"/>
              <a:t>Print g's assigned address </a:t>
            </a:r>
            <a:endParaRPr lang="en-US" sz="2200" dirty="0">
              <a:solidFill>
                <a:schemeClr val="accent1"/>
              </a:solidFill>
            </a:endParaRP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485133" y="2066221"/>
            <a:ext cx="5975347" cy="2628662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g = 42;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41804" y="1483896"/>
            <a:ext cx="10108392" cy="452405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Example: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</a:t>
            </a:r>
          </a:p>
          <a:p>
            <a:pPr lvl="2"/>
            <a:r>
              <a:rPr lang="en-US" sz="2200" dirty="0"/>
              <a:t>so,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2C895B"/>
                </a:solidFill>
              </a:rPr>
              <a:t>is </a:t>
            </a:r>
            <a:r>
              <a:rPr lang="en-US" sz="2200" b="1" u="sng" dirty="0">
                <a:solidFill>
                  <a:srgbClr val="2C895B"/>
                </a:solidFill>
              </a:rPr>
              <a:t>not</a:t>
            </a:r>
            <a:r>
              <a:rPr lang="en-US" sz="22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0070C0"/>
                </a:solidFill>
              </a:rPr>
              <a:t>funct_name</a:t>
            </a:r>
            <a:r>
              <a:rPr lang="en-US" sz="2200" dirty="0">
                <a:solidFill>
                  <a:srgbClr val="0070C0"/>
                </a:solidFill>
              </a:rPr>
              <a:t> 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7030A0"/>
                </a:solidFill>
              </a:rPr>
              <a:t>array_name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97313"/>
            <a:ext cx="11563298" cy="525333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</a:t>
            </a:r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to know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consecutive bytes to access) to use (dereference) the pointer</a:t>
            </a:r>
            <a:endParaRPr lang="en-US" sz="24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505421" y="1603459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619191"/>
            <a:ext cx="11304749" cy="594297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pointer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dirty="0">
                <a:solidFill>
                  <a:srgbClr val="0070C0"/>
                </a:solidFill>
              </a:rPr>
              <a:t> point at itself, why?</a:t>
            </a:r>
          </a:p>
          <a:p>
            <a:pPr lvl="2"/>
            <a:endParaRPr lang="en-US" sz="2800" dirty="0"/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p</a:t>
            </a:r>
            <a:r>
              <a:rPr lang="en-US" sz="2200" dirty="0"/>
              <a:t> is defined as (int *), a </a:t>
            </a:r>
            <a:r>
              <a:rPr lang="en-US" sz="2200" dirty="0">
                <a:solidFill>
                  <a:srgbClr val="0070C0"/>
                </a:solidFill>
              </a:rPr>
              <a:t>pointer to an int</a:t>
            </a:r>
            <a:r>
              <a:rPr lang="en-US" sz="2200" dirty="0"/>
              <a:t>, </a:t>
            </a:r>
            <a:r>
              <a:rPr lang="en-US" sz="2200" b="1" dirty="0"/>
              <a:t>but</a:t>
            </a:r>
          </a:p>
          <a:p>
            <a:pPr lvl="1"/>
            <a:r>
              <a:rPr lang="en-US" sz="2200" dirty="0"/>
              <a:t>the type of </a:t>
            </a:r>
            <a:r>
              <a:rPr lang="en-US" sz="2200" dirty="0">
                <a:solidFill>
                  <a:srgbClr val="FF0000"/>
                </a:solidFill>
              </a:rPr>
              <a:t>&amp;p</a:t>
            </a:r>
            <a:r>
              <a:rPr lang="en-US" sz="2200" dirty="0"/>
              <a:t> is (int **), a </a:t>
            </a:r>
            <a:r>
              <a:rPr lang="en-US" sz="2200" dirty="0">
                <a:solidFill>
                  <a:srgbClr val="0070C0"/>
                </a:solidFill>
              </a:rPr>
              <a:t>pointer to a pointer to an int </a:t>
            </a:r>
          </a:p>
          <a:p>
            <a:r>
              <a:rPr lang="en-US" sz="2200" dirty="0"/>
              <a:t>Pointer variables all use the </a:t>
            </a:r>
            <a:r>
              <a:rPr lang="en-US" sz="2200" b="1" dirty="0">
                <a:solidFill>
                  <a:schemeClr val="accent1"/>
                </a:solidFill>
              </a:rPr>
              <a:t>same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amount of memory </a:t>
            </a:r>
            <a:r>
              <a:rPr lang="en-US" sz="2200" dirty="0"/>
              <a:t>no matter what they point at</a:t>
            </a:r>
          </a:p>
          <a:p>
            <a:endParaRPr lang="en-US" sz="2200" dirty="0"/>
          </a:p>
          <a:p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r>
              <a:rPr lang="en-US" sz="2200" dirty="0">
                <a:cs typeface="Courier New" panose="02070309020205020404" pitchFamily="49" charset="0"/>
              </a:rPr>
              <a:t>Above prints on a 32-raspberry pi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953345" y="3245237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49927" y="5283748"/>
            <a:ext cx="3234372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./example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F717A-2C6C-EF41-1A23-CB871308C6E7}"/>
              </a:ext>
            </a:extLst>
          </p:cNvPr>
          <p:cNvSpPr/>
          <p:nvPr/>
        </p:nvSpPr>
        <p:spPr bwMode="auto">
          <a:xfrm>
            <a:off x="880598" y="1100123"/>
            <a:ext cx="7466156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not legal – type mismatch */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0" y="205719"/>
            <a:ext cx="10515600" cy="389281"/>
          </a:xfrm>
        </p:spPr>
        <p:txBody>
          <a:bodyPr/>
          <a:lstStyle/>
          <a:p>
            <a:r>
              <a:rPr lang="en-US" dirty="0"/>
              <a:t>Defining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789" y="852386"/>
            <a:ext cx="10307725" cy="51532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Assigning a value to a pointer: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221249" y="4607073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lvl="1" indent="0">
              <a:buNone/>
            </a:pP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Some find this clearer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505421" y="581881"/>
            <a:ext cx="8314045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672491" y="4878098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5074966" y="5718257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000831" y="1858201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10391-D348-0105-839C-BCD22BE23A65}"/>
              </a:ext>
            </a:extLst>
          </p:cNvPr>
          <p:cNvSpPr/>
          <p:nvPr/>
        </p:nvSpPr>
        <p:spPr>
          <a:xfrm>
            <a:off x="8826567" y="1740646"/>
            <a:ext cx="1508545" cy="241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14BA9-C7DC-674D-45EA-2718CE8EFBEF}"/>
              </a:ext>
            </a:extLst>
          </p:cNvPr>
          <p:cNvSpPr txBox="1"/>
          <p:nvPr/>
        </p:nvSpPr>
        <p:spPr>
          <a:xfrm>
            <a:off x="8885877" y="1936060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52B5B-8D79-8B21-9E7E-15CF0C3497EC}"/>
              </a:ext>
            </a:extLst>
          </p:cNvPr>
          <p:cNvSpPr txBox="1"/>
          <p:nvPr/>
        </p:nvSpPr>
        <p:spPr>
          <a:xfrm>
            <a:off x="8444047" y="196856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4E5B-0972-0B28-C324-9A5461209901}"/>
              </a:ext>
            </a:extLst>
          </p:cNvPr>
          <p:cNvSpPr txBox="1"/>
          <p:nvPr/>
        </p:nvSpPr>
        <p:spPr>
          <a:xfrm>
            <a:off x="8869501" y="3261184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324C5-5A1C-11AB-3448-A11E852F5101}"/>
              </a:ext>
            </a:extLst>
          </p:cNvPr>
          <p:cNvSpPr txBox="1"/>
          <p:nvPr/>
        </p:nvSpPr>
        <p:spPr>
          <a:xfrm>
            <a:off x="7846812" y="3270117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CD040E34-6730-0106-134E-3194C9E67436}"/>
              </a:ext>
            </a:extLst>
          </p:cNvPr>
          <p:cNvSpPr/>
          <p:nvPr/>
        </p:nvSpPr>
        <p:spPr>
          <a:xfrm rot="5400000" flipH="1">
            <a:off x="9703378" y="2581479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47DEC-0B32-2A47-767C-2587B70BCD89}"/>
              </a:ext>
            </a:extLst>
          </p:cNvPr>
          <p:cNvSpPr txBox="1"/>
          <p:nvPr/>
        </p:nvSpPr>
        <p:spPr>
          <a:xfrm>
            <a:off x="10764845" y="335408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B34B6-E378-8FC2-F86A-0FB40FF1C6A9}"/>
              </a:ext>
            </a:extLst>
          </p:cNvPr>
          <p:cNvSpPr txBox="1"/>
          <p:nvPr/>
        </p:nvSpPr>
        <p:spPr>
          <a:xfrm>
            <a:off x="10846557" y="196438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A6721F-2B68-1FEC-051E-F59F1E1DBB86}"/>
              </a:ext>
            </a:extLst>
          </p:cNvPr>
          <p:cNvSpPr/>
          <p:nvPr/>
        </p:nvSpPr>
        <p:spPr>
          <a:xfrm>
            <a:off x="9516985" y="2505539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4B6025-1A80-49F8-6DB4-52D3CBF32A52}"/>
              </a:ext>
            </a:extLst>
          </p:cNvPr>
          <p:cNvSpPr/>
          <p:nvPr/>
        </p:nvSpPr>
        <p:spPr>
          <a:xfrm>
            <a:off x="9516984" y="2751567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D3182B-816E-27AE-9BCD-52DFC0201728}"/>
              </a:ext>
            </a:extLst>
          </p:cNvPr>
          <p:cNvSpPr/>
          <p:nvPr/>
        </p:nvSpPr>
        <p:spPr>
          <a:xfrm>
            <a:off x="9516984" y="3006375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9AB6D-E7A6-5CEE-7B09-66B1D6F7F817}"/>
              </a:ext>
            </a:extLst>
          </p:cNvPr>
          <p:cNvSpPr txBox="1"/>
          <p:nvPr/>
        </p:nvSpPr>
        <p:spPr>
          <a:xfrm>
            <a:off x="9061132" y="814429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A5B40-9269-21B0-A648-F5B90EC7BE49}"/>
              </a:ext>
            </a:extLst>
          </p:cNvPr>
          <p:cNvSpPr txBox="1"/>
          <p:nvPr/>
        </p:nvSpPr>
        <p:spPr>
          <a:xfrm>
            <a:off x="10859352" y="83862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address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910CE5-6EE1-59CC-2307-9695F25A188E}"/>
              </a:ext>
            </a:extLst>
          </p:cNvPr>
          <p:cNvSpPr/>
          <p:nvPr/>
        </p:nvSpPr>
        <p:spPr>
          <a:xfrm>
            <a:off x="11274665" y="2476663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8F9E1-9B83-2B8F-5004-EDF3FC701FA5}"/>
              </a:ext>
            </a:extLst>
          </p:cNvPr>
          <p:cNvSpPr/>
          <p:nvPr/>
        </p:nvSpPr>
        <p:spPr>
          <a:xfrm>
            <a:off x="11274664" y="2722691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7729ED-0607-A6DC-DEDB-1CAF92E7566C}"/>
              </a:ext>
            </a:extLst>
          </p:cNvPr>
          <p:cNvSpPr/>
          <p:nvPr/>
        </p:nvSpPr>
        <p:spPr>
          <a:xfrm>
            <a:off x="11274664" y="2977499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142665-4962-9B18-6899-4E6B9E4CD24A}"/>
              </a:ext>
            </a:extLst>
          </p:cNvPr>
          <p:cNvSpPr txBox="1"/>
          <p:nvPr/>
        </p:nvSpPr>
        <p:spPr>
          <a:xfrm>
            <a:off x="10335112" y="39819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E7FEDA-6632-4604-7DD5-73AD9B6B60AB}"/>
              </a:ext>
            </a:extLst>
          </p:cNvPr>
          <p:cNvGrpSpPr/>
          <p:nvPr/>
        </p:nvGrpSpPr>
        <p:grpSpPr>
          <a:xfrm>
            <a:off x="5162498" y="1535632"/>
            <a:ext cx="2772950" cy="2411407"/>
            <a:chOff x="5162498" y="1535632"/>
            <a:chExt cx="2772950" cy="24114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AA5360-44D0-3E48-F822-5BA160FFF5EC}"/>
                </a:ext>
              </a:extLst>
            </p:cNvPr>
            <p:cNvSpPr/>
            <p:nvPr/>
          </p:nvSpPr>
          <p:spPr>
            <a:xfrm>
              <a:off x="5421499" y="1535632"/>
              <a:ext cx="1121541" cy="24114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DE8F3D-454F-1145-9E6E-9F93305EC3B6}"/>
                </a:ext>
              </a:extLst>
            </p:cNvPr>
            <p:cNvGrpSpPr/>
            <p:nvPr/>
          </p:nvGrpSpPr>
          <p:grpSpPr>
            <a:xfrm>
              <a:off x="5162498" y="1816598"/>
              <a:ext cx="1813687" cy="1800705"/>
              <a:chOff x="7209786" y="4651331"/>
              <a:chExt cx="1813687" cy="1800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366298-FAA6-AD45-84E5-EB3DB864A1E5}"/>
                  </a:ext>
                </a:extLst>
              </p:cNvPr>
              <p:cNvSpPr txBox="1"/>
              <p:nvPr/>
            </p:nvSpPr>
            <p:spPr>
              <a:xfrm>
                <a:off x="7522692" y="5325706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1F8CDD-B7AD-9F4F-8872-A3FDBC372AB8}"/>
                  </a:ext>
                </a:extLst>
              </p:cNvPr>
              <p:cNvSpPr txBox="1"/>
              <p:nvPr/>
            </p:nvSpPr>
            <p:spPr>
              <a:xfrm>
                <a:off x="7209786" y="5302109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D92413-63CD-5646-9026-6B3DFC35F809}"/>
                  </a:ext>
                </a:extLst>
              </p:cNvPr>
              <p:cNvSpPr txBox="1"/>
              <p:nvPr/>
            </p:nvSpPr>
            <p:spPr>
              <a:xfrm>
                <a:off x="7506316" y="5990371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E1C23-B83A-8D4A-B136-7769DEEC5699}"/>
                  </a:ext>
                </a:extLst>
              </p:cNvPr>
              <p:cNvSpPr txBox="1"/>
              <p:nvPr/>
            </p:nvSpPr>
            <p:spPr>
              <a:xfrm>
                <a:off x="7209786" y="594659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0" name="U-Turn Arrow 9">
                <a:extLst>
                  <a:ext uri="{FF2B5EF4-FFF2-40B4-BE49-F238E27FC236}">
                    <a16:creationId xmlns:a16="http://schemas.microsoft.com/office/drawing/2014/main" id="{BAEA332E-0D3A-7F4F-A090-18ABED9ADE21}"/>
                  </a:ext>
                </a:extLst>
              </p:cNvPr>
              <p:cNvSpPr/>
              <p:nvPr/>
            </p:nvSpPr>
            <p:spPr>
              <a:xfrm rot="5400000" flipH="1">
                <a:off x="8234657" y="550312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2D666-40F3-1347-BADD-13DDB9834308}"/>
                  </a:ext>
                </a:extLst>
              </p:cNvPr>
              <p:cNvSpPr txBox="1"/>
              <p:nvPr/>
            </p:nvSpPr>
            <p:spPr>
              <a:xfrm>
                <a:off x="7522692" y="467492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BEC54-C339-C74B-94B2-863B5214E082}"/>
                  </a:ext>
                </a:extLst>
              </p:cNvPr>
              <p:cNvSpPr txBox="1"/>
              <p:nvPr/>
            </p:nvSpPr>
            <p:spPr>
              <a:xfrm>
                <a:off x="7209786" y="4651331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BE8FBC-93F9-BE0B-4C87-4BE4FDC0491F}"/>
                </a:ext>
              </a:extLst>
            </p:cNvPr>
            <p:cNvSpPr txBox="1"/>
            <p:nvPr/>
          </p:nvSpPr>
          <p:spPr>
            <a:xfrm>
              <a:off x="6930045" y="33288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0B4178-E086-3DE6-CAFE-728A8C02BC4E}"/>
                </a:ext>
              </a:extLst>
            </p:cNvPr>
            <p:cNvSpPr txBox="1"/>
            <p:nvPr/>
          </p:nvSpPr>
          <p:spPr>
            <a:xfrm>
              <a:off x="6865924" y="1618114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F754DF-94EC-20CA-0CDD-ECE13DE42010}"/>
                </a:ext>
              </a:extLst>
            </p:cNvPr>
            <p:cNvSpPr txBox="1"/>
            <p:nvPr/>
          </p:nvSpPr>
          <p:spPr>
            <a:xfrm>
              <a:off x="6930044" y="249097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E4A51F-C96A-8F67-8B92-F8743BC11757}"/>
                </a:ext>
              </a:extLst>
            </p:cNvPr>
            <p:cNvSpPr txBox="1"/>
            <p:nvPr/>
          </p:nvSpPr>
          <p:spPr>
            <a:xfrm>
              <a:off x="5416508" y="320487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79C1D-D33E-0C25-D8A2-2465A3D7A896}"/>
              </a:ext>
            </a:extLst>
          </p:cNvPr>
          <p:cNvGrpSpPr/>
          <p:nvPr/>
        </p:nvGrpSpPr>
        <p:grpSpPr>
          <a:xfrm>
            <a:off x="4437065" y="4258813"/>
            <a:ext cx="3562503" cy="2157997"/>
            <a:chOff x="4437065" y="4258813"/>
            <a:chExt cx="3562503" cy="2157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FC676-40B7-8C65-EED7-12E70EBFF662}"/>
                </a:ext>
              </a:extLst>
            </p:cNvPr>
            <p:cNvSpPr txBox="1"/>
            <p:nvPr/>
          </p:nvSpPr>
          <p:spPr>
            <a:xfrm>
              <a:off x="6994165" y="596953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B7B95F-FC15-5128-EDB8-1B1AD1CF3F35}"/>
                </a:ext>
              </a:extLst>
            </p:cNvPr>
            <p:cNvSpPr txBox="1"/>
            <p:nvPr/>
          </p:nvSpPr>
          <p:spPr>
            <a:xfrm>
              <a:off x="6930044" y="4258813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19576D-EC3C-740C-CB8F-1B7E8DC38192}"/>
                </a:ext>
              </a:extLst>
            </p:cNvPr>
            <p:cNvSpPr txBox="1"/>
            <p:nvPr/>
          </p:nvSpPr>
          <p:spPr>
            <a:xfrm>
              <a:off x="6994164" y="513167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849D38-2D2C-C014-9536-C6E2E718AFED}"/>
                </a:ext>
              </a:extLst>
            </p:cNvPr>
            <p:cNvSpPr/>
            <p:nvPr/>
          </p:nvSpPr>
          <p:spPr>
            <a:xfrm>
              <a:off x="5362282" y="4416354"/>
              <a:ext cx="1121541" cy="20004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00C97FB-2AD0-1C40-BDF4-737D5FA30C09}"/>
                </a:ext>
              </a:extLst>
            </p:cNvPr>
            <p:cNvGrpSpPr/>
            <p:nvPr/>
          </p:nvGrpSpPr>
          <p:grpSpPr>
            <a:xfrm>
              <a:off x="4437065" y="4558791"/>
              <a:ext cx="2382588" cy="1800705"/>
              <a:chOff x="9095772" y="4606448"/>
              <a:chExt cx="2382588" cy="180070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8606EF-1500-4C46-B0CC-FD3B9B40B538}"/>
                  </a:ext>
                </a:extLst>
              </p:cNvPr>
              <p:cNvSpPr txBox="1"/>
              <p:nvPr/>
            </p:nvSpPr>
            <p:spPr>
              <a:xfrm>
                <a:off x="10080299" y="5280823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E25F7-F23D-E442-8BF4-FF392EB0AE06}"/>
                  </a:ext>
                </a:extLst>
              </p:cNvPr>
              <p:cNvSpPr txBox="1"/>
              <p:nvPr/>
            </p:nvSpPr>
            <p:spPr>
              <a:xfrm>
                <a:off x="9767393" y="5257226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BB872C-C29A-D747-9443-46FEE0DA17ED}"/>
                  </a:ext>
                </a:extLst>
              </p:cNvPr>
              <p:cNvSpPr txBox="1"/>
              <p:nvPr/>
            </p:nvSpPr>
            <p:spPr>
              <a:xfrm>
                <a:off x="10063923" y="594548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14BFC2-3901-EB4F-A01B-31D5C9AF551D}"/>
                  </a:ext>
                </a:extLst>
              </p:cNvPr>
              <p:cNvSpPr txBox="1"/>
              <p:nvPr/>
            </p:nvSpPr>
            <p:spPr>
              <a:xfrm>
                <a:off x="9767393" y="590171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7" name="U-Turn Arrow 16">
                <a:extLst>
                  <a:ext uri="{FF2B5EF4-FFF2-40B4-BE49-F238E27FC236}">
                    <a16:creationId xmlns:a16="http://schemas.microsoft.com/office/drawing/2014/main" id="{5F37CB1E-362A-F74F-929A-4BF543DD7B84}"/>
                  </a:ext>
                </a:extLst>
              </p:cNvPr>
              <p:cNvSpPr/>
              <p:nvPr/>
            </p:nvSpPr>
            <p:spPr>
              <a:xfrm rot="5400000" flipH="1">
                <a:off x="10544198" y="5180688"/>
                <a:ext cx="1330977" cy="537346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806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7C803-0BDA-174E-A9E0-C5226D64D626}"/>
                  </a:ext>
                </a:extLst>
              </p:cNvPr>
              <p:cNvSpPr txBox="1"/>
              <p:nvPr/>
            </p:nvSpPr>
            <p:spPr>
              <a:xfrm>
                <a:off x="10080299" y="4630045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BC46C3-FE9B-8E4D-A99C-DDEF2F25D096}"/>
                  </a:ext>
                </a:extLst>
              </p:cNvPr>
              <p:cNvSpPr txBox="1"/>
              <p:nvPr/>
            </p:nvSpPr>
            <p:spPr>
              <a:xfrm>
                <a:off x="9767393" y="4606448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9CD25161-45CA-224E-8DA3-3434F59B89E8}"/>
                  </a:ext>
                </a:extLst>
              </p:cNvPr>
              <p:cNvSpPr/>
              <p:nvPr/>
            </p:nvSpPr>
            <p:spPr>
              <a:xfrm>
                <a:off x="9095772" y="5136593"/>
                <a:ext cx="446049" cy="461665"/>
              </a:xfrm>
              <a:prstGeom prst="rightArrow">
                <a:avLst/>
              </a:prstGeom>
              <a:solidFill>
                <a:srgbClr val="2C895B"/>
              </a:solidFill>
              <a:ln>
                <a:solidFill>
                  <a:srgbClr val="2C8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8629EF-D24A-FB0D-486B-4CFEB1D5F7E4}"/>
                </a:ext>
              </a:extLst>
            </p:cNvPr>
            <p:cNvSpPr txBox="1"/>
            <p:nvPr/>
          </p:nvSpPr>
          <p:spPr>
            <a:xfrm>
              <a:off x="5351653" y="600100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2464" y="595934"/>
            <a:ext cx="10153816" cy="58927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"get the address of this box”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"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contents”"</a:t>
            </a:r>
          </a:p>
          <a:p>
            <a:r>
              <a:rPr lang="en-US" sz="2200" b="1" dirty="0">
                <a:solidFill>
                  <a:schemeClr val="accent6"/>
                </a:solidFill>
              </a:rPr>
              <a:t>Indirection operator causes an additional read to occur</a:t>
            </a:r>
            <a:r>
              <a:rPr lang="en-US" sz="2200" dirty="0">
                <a:solidFill>
                  <a:schemeClr val="accent6"/>
                </a:solidFill>
              </a:rPr>
              <a:t>, when on either the </a:t>
            </a:r>
            <a:r>
              <a:rPr lang="en-US" sz="2200" dirty="0" err="1">
                <a:solidFill>
                  <a:schemeClr val="accent6"/>
                </a:solidFill>
              </a:rPr>
              <a:t>Rside</a:t>
            </a:r>
            <a:r>
              <a:rPr lang="en-US" sz="2200" dirty="0">
                <a:solidFill>
                  <a:schemeClr val="accent6"/>
                </a:solidFill>
              </a:rPr>
              <a:t> or </a:t>
            </a:r>
            <a:r>
              <a:rPr lang="en-US" sz="2200" dirty="0" err="1">
                <a:solidFill>
                  <a:schemeClr val="accent6"/>
                </a:solidFill>
              </a:rPr>
              <a:t>Lside</a:t>
            </a:r>
            <a:r>
              <a:rPr lang="en-US" sz="2200" dirty="0">
                <a:solidFill>
                  <a:schemeClr val="accent6"/>
                </a:solidFill>
              </a:rPr>
              <a:t> of a statement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7E3E7-64E6-7804-3725-411519FDAADC}"/>
              </a:ext>
            </a:extLst>
          </p:cNvPr>
          <p:cNvGrpSpPr/>
          <p:nvPr/>
        </p:nvGrpSpPr>
        <p:grpSpPr>
          <a:xfrm>
            <a:off x="3753794" y="2810933"/>
            <a:ext cx="3560972" cy="1655931"/>
            <a:chOff x="3753794" y="2810933"/>
            <a:chExt cx="3560972" cy="16559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F7864F-5233-AD25-5DCD-5EF781B00932}"/>
                </a:ext>
              </a:extLst>
            </p:cNvPr>
            <p:cNvSpPr txBox="1"/>
            <p:nvPr/>
          </p:nvSpPr>
          <p:spPr>
            <a:xfrm>
              <a:off x="4847506" y="38177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F519C2-FD14-8AE5-F18A-3F96BAF3CBBD}"/>
                </a:ext>
              </a:extLst>
            </p:cNvPr>
            <p:cNvSpPr txBox="1"/>
            <p:nvPr/>
          </p:nvSpPr>
          <p:spPr>
            <a:xfrm>
              <a:off x="6501723" y="299253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0F94D6-1E61-D47B-5465-D046D91476DA}"/>
                </a:ext>
              </a:extLst>
            </p:cNvPr>
            <p:cNvSpPr txBox="1"/>
            <p:nvPr/>
          </p:nvSpPr>
          <p:spPr>
            <a:xfrm>
              <a:off x="6475580" y="382031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109301-4AE9-88ED-00B8-FC44ABE2CD59}"/>
                </a:ext>
              </a:extLst>
            </p:cNvPr>
            <p:cNvSpPr/>
            <p:nvPr/>
          </p:nvSpPr>
          <p:spPr>
            <a:xfrm>
              <a:off x="4828969" y="2810933"/>
              <a:ext cx="1121541" cy="16559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DC0DBC-5B3E-CD44-B8EB-02301496B6A2}"/>
                </a:ext>
              </a:extLst>
            </p:cNvPr>
            <p:cNvGrpSpPr/>
            <p:nvPr/>
          </p:nvGrpSpPr>
          <p:grpSpPr>
            <a:xfrm>
              <a:off x="3753794" y="2960313"/>
              <a:ext cx="2552544" cy="1319698"/>
              <a:chOff x="205821" y="4771317"/>
              <a:chExt cx="2552544" cy="11340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C64266-3D3B-7946-9D9E-EF8CFD0BBC23}"/>
                  </a:ext>
                </a:extLst>
              </p:cNvPr>
              <p:cNvSpPr txBox="1"/>
              <p:nvPr/>
            </p:nvSpPr>
            <p:spPr>
              <a:xfrm>
                <a:off x="1360303" y="4771317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9D09B4-C6E4-5C44-8504-FCC9916B90E1}"/>
                  </a:ext>
                </a:extLst>
              </p:cNvPr>
              <p:cNvSpPr txBox="1"/>
              <p:nvPr/>
            </p:nvSpPr>
            <p:spPr>
              <a:xfrm>
                <a:off x="205821" y="4799001"/>
                <a:ext cx="1194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i or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sz="2400" dirty="0">
                    <a:solidFill>
                      <a:schemeClr val="tx2"/>
                    </a:solidFill>
                  </a:rPr>
                  <a:t>p)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B8BC04-E9DB-484D-AE67-C47ED55AC578}"/>
                  </a:ext>
                </a:extLst>
              </p:cNvPr>
              <p:cNvSpPr txBox="1"/>
              <p:nvPr/>
            </p:nvSpPr>
            <p:spPr>
              <a:xfrm>
                <a:off x="1343927" y="5435982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D36422-1D00-DB46-ADE8-C38B8CA5098C}"/>
                  </a:ext>
                </a:extLst>
              </p:cNvPr>
              <p:cNvSpPr txBox="1"/>
              <p:nvPr/>
            </p:nvSpPr>
            <p:spPr>
              <a:xfrm>
                <a:off x="321238" y="5443658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&amp;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U-Turn Arrow 14">
                <a:extLst>
                  <a:ext uri="{FF2B5EF4-FFF2-40B4-BE49-F238E27FC236}">
                    <a16:creationId xmlns:a16="http://schemas.microsoft.com/office/drawing/2014/main" id="{78D1C25D-66AB-8F4D-BE77-27F65B8C14D0}"/>
                  </a:ext>
                </a:extLst>
              </p:cNvPr>
              <p:cNvSpPr/>
              <p:nvPr/>
            </p:nvSpPr>
            <p:spPr>
              <a:xfrm rot="5400000" flipH="1">
                <a:off x="1969549" y="489375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45382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13804" y="4380915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4963" y="4193531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113804" y="2983477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3194" y="2404449"/>
            <a:ext cx="10412852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next input character 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OR EOF 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/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 (it is optional)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3914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variables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/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51552</TotalTime>
  <Words>4372</Words>
  <Application>Microsoft Macintosh PowerPoint</Application>
  <PresentationFormat>Widescreen</PresentationFormat>
  <Paragraphs>772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Helvetica</vt:lpstr>
      <vt:lpstr>Roboto Regular</vt:lpstr>
      <vt:lpstr>Wingdings</vt:lpstr>
      <vt:lpstr>Theme1</vt:lpstr>
      <vt:lpstr>PowerPoint Presentation</vt:lpstr>
      <vt:lpstr>PowerPoint Presentation</vt:lpstr>
      <vt:lpstr>Compiling Multi-File Programs (assembly steps not shown)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Binary  &lt;---&gt; Hexadecimal Equivalences</vt:lpstr>
      <vt:lpstr>Number Base Overview (as written in C)</vt:lpstr>
      <vt:lpstr>Hex to Binary (group 4 bits per digit from the right)</vt:lpstr>
      <vt:lpstr>Binary to Hex (group 4 bits per digit from the right)</vt:lpstr>
      <vt:lpstr>Address and Pointers</vt:lpstr>
      <vt:lpstr>Variables in Memory: Size and Address</vt:lpstr>
      <vt:lpstr>Variables:  Size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Pointer Variables </vt:lpstr>
      <vt:lpstr>Pointer Variables - 2</vt:lpstr>
      <vt:lpstr>Defining Pointer Variables</vt:lpstr>
      <vt:lpstr>Using Pointer Variables and the Address Operator &amp; - 1</vt:lpstr>
      <vt:lpstr>Using Pointer Variables and the Address Operator &amp; - 2</vt:lpstr>
      <vt:lpstr>Indirection (or dereference) Operator: *</vt:lpstr>
      <vt:lpstr>Rside Indirection (or dereference) Operator: *</vt:lpstr>
      <vt:lpstr>Rside Indirection (or dereference) Operator: *</vt:lpstr>
      <vt:lpstr>Lside Indirection Operator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2480</cp:revision>
  <cp:lastPrinted>2022-10-19T02:08:05Z</cp:lastPrinted>
  <dcterms:created xsi:type="dcterms:W3CDTF">2018-10-05T16:35:28Z</dcterms:created>
  <dcterms:modified xsi:type="dcterms:W3CDTF">2024-04-17T03:24:50Z</dcterms:modified>
  <cp:category/>
</cp:coreProperties>
</file>