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5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5" r:id="rId1"/>
  </p:sldMasterIdLst>
  <p:notesMasterIdLst>
    <p:notesMasterId r:id="rId97"/>
  </p:notesMasterIdLst>
  <p:handoutMasterIdLst>
    <p:handoutMasterId r:id="rId98"/>
  </p:handoutMasterIdLst>
  <p:sldIdLst>
    <p:sldId id="1778" r:id="rId2"/>
    <p:sldId id="1675" r:id="rId3"/>
    <p:sldId id="2826" r:id="rId4"/>
    <p:sldId id="2797" r:id="rId5"/>
    <p:sldId id="3017" r:id="rId6"/>
    <p:sldId id="2972" r:id="rId7"/>
    <p:sldId id="2534" r:id="rId8"/>
    <p:sldId id="2832" r:id="rId9"/>
    <p:sldId id="2827" r:id="rId10"/>
    <p:sldId id="2973" r:id="rId11"/>
    <p:sldId id="2974" r:id="rId12"/>
    <p:sldId id="2971" r:id="rId13"/>
    <p:sldId id="2829" r:id="rId14"/>
    <p:sldId id="2985" r:id="rId15"/>
    <p:sldId id="2977" r:id="rId16"/>
    <p:sldId id="2828" r:id="rId17"/>
    <p:sldId id="2697" r:id="rId18"/>
    <p:sldId id="2986" r:id="rId19"/>
    <p:sldId id="2978" r:id="rId20"/>
    <p:sldId id="2980" r:id="rId21"/>
    <p:sldId id="2982" r:id="rId22"/>
    <p:sldId id="2979" r:id="rId23"/>
    <p:sldId id="2843" r:id="rId24"/>
    <p:sldId id="2759" r:id="rId25"/>
    <p:sldId id="2790" r:id="rId26"/>
    <p:sldId id="2757" r:id="rId27"/>
    <p:sldId id="2789" r:id="rId28"/>
    <p:sldId id="2761" r:id="rId29"/>
    <p:sldId id="2779" r:id="rId30"/>
    <p:sldId id="2995" r:id="rId31"/>
    <p:sldId id="2780" r:id="rId32"/>
    <p:sldId id="2602" r:id="rId33"/>
    <p:sldId id="2984" r:id="rId34"/>
    <p:sldId id="2357" r:id="rId35"/>
    <p:sldId id="2988" r:id="rId36"/>
    <p:sldId id="2748" r:id="rId37"/>
    <p:sldId id="2983" r:id="rId38"/>
    <p:sldId id="2989" r:id="rId39"/>
    <p:sldId id="2990" r:id="rId40"/>
    <p:sldId id="2992" r:id="rId41"/>
    <p:sldId id="2815" r:id="rId42"/>
    <p:sldId id="3016" r:id="rId43"/>
    <p:sldId id="2817" r:id="rId44"/>
    <p:sldId id="2993" r:id="rId45"/>
    <p:sldId id="2994" r:id="rId46"/>
    <p:sldId id="2728" r:id="rId47"/>
    <p:sldId id="2730" r:id="rId48"/>
    <p:sldId id="2519" r:id="rId49"/>
    <p:sldId id="2591" r:id="rId50"/>
    <p:sldId id="2557" r:id="rId51"/>
    <p:sldId id="2645" r:id="rId52"/>
    <p:sldId id="2596" r:id="rId53"/>
    <p:sldId id="2365" r:id="rId54"/>
    <p:sldId id="2590" r:id="rId55"/>
    <p:sldId id="2055" r:id="rId56"/>
    <p:sldId id="2996" r:id="rId57"/>
    <p:sldId id="2595" r:id="rId58"/>
    <p:sldId id="2746" r:id="rId59"/>
    <p:sldId id="2744" r:id="rId60"/>
    <p:sldId id="2606" r:id="rId61"/>
    <p:sldId id="2517" r:id="rId62"/>
    <p:sldId id="2783" r:id="rId63"/>
    <p:sldId id="2747" r:id="rId64"/>
    <p:sldId id="2750" r:id="rId65"/>
    <p:sldId id="2679" r:id="rId66"/>
    <p:sldId id="2622" r:id="rId67"/>
    <p:sldId id="2366" r:id="rId68"/>
    <p:sldId id="2587" r:id="rId69"/>
    <p:sldId id="2657" r:id="rId70"/>
    <p:sldId id="2607" r:id="rId71"/>
    <p:sldId id="2608" r:id="rId72"/>
    <p:sldId id="2745" r:id="rId73"/>
    <p:sldId id="2743" r:id="rId74"/>
    <p:sldId id="3001" r:id="rId75"/>
    <p:sldId id="3004" r:id="rId76"/>
    <p:sldId id="3000" r:id="rId77"/>
    <p:sldId id="3002" r:id="rId78"/>
    <p:sldId id="3003" r:id="rId79"/>
    <p:sldId id="2558" r:id="rId80"/>
    <p:sldId id="2799" r:id="rId81"/>
    <p:sldId id="2763" r:id="rId82"/>
    <p:sldId id="3015" r:id="rId83"/>
    <p:sldId id="2776" r:id="rId84"/>
    <p:sldId id="2800" r:id="rId85"/>
    <p:sldId id="3014" r:id="rId86"/>
    <p:sldId id="2771" r:id="rId87"/>
    <p:sldId id="3021" r:id="rId88"/>
    <p:sldId id="2552" r:id="rId89"/>
    <p:sldId id="2593" r:id="rId90"/>
    <p:sldId id="2592" r:id="rId91"/>
    <p:sldId id="2594" r:id="rId92"/>
    <p:sldId id="2640" r:id="rId93"/>
    <p:sldId id="2638" r:id="rId94"/>
    <p:sldId id="2639" r:id="rId95"/>
    <p:sldId id="2571" r:id="rId9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895B"/>
    <a:srgbClr val="F3753F"/>
    <a:srgbClr val="788965"/>
    <a:srgbClr val="F37440"/>
    <a:srgbClr val="74C3FF"/>
    <a:srgbClr val="738260"/>
    <a:srgbClr val="F3E9D5"/>
    <a:srgbClr val="D0D0D0"/>
    <a:srgbClr val="D3D3D3"/>
    <a:srgbClr val="D8D8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68"/>
    <p:restoredTop sz="97532"/>
  </p:normalViewPr>
  <p:slideViewPr>
    <p:cSldViewPr snapToGrid="0" snapToObjects="1">
      <p:cViewPr varScale="1">
        <p:scale>
          <a:sx n="249" d="100"/>
          <a:sy n="249" d="100"/>
        </p:scale>
        <p:origin x="632" y="176"/>
      </p:cViewPr>
      <p:guideLst>
        <p:guide orient="horz" pos="2136"/>
        <p:guide pos="3840"/>
      </p:guideLst>
    </p:cSldViewPr>
  </p:slideViewPr>
  <p:outlineViewPr>
    <p:cViewPr>
      <p:scale>
        <a:sx n="33" d="100"/>
        <a:sy n="33" d="100"/>
      </p:scale>
      <p:origin x="0" y="-13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napToObjects="1">
      <p:cViewPr varScale="1">
        <p:scale>
          <a:sx n="113" d="100"/>
          <a:sy n="113" d="100"/>
        </p:scale>
        <p:origin x="500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A87AE45-7D9C-AF4B-9127-07A37BCC0B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Arial Regular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D4BF13-FEF8-6847-BD1B-D751112DA7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69856-63EF-664B-B6D1-4347CEFEB312}" type="datetimeFigureOut">
              <a:rPr lang="en-US" smtClean="0">
                <a:latin typeface="Arial Regular"/>
              </a:rPr>
              <a:t>3/29/24</a:t>
            </a:fld>
            <a:endParaRPr lang="en-US">
              <a:latin typeface="Arial Regular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4FBDD7-16D6-054A-8A98-281A3B7C50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Arial Regular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2406F2-82FA-EB49-BDED-F186357D5D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DCF472-C139-3E41-873F-842C077DA286}" type="slidenum">
              <a:rPr lang="en-US" smtClean="0">
                <a:latin typeface="Arial Regular"/>
              </a:rPr>
              <a:t>‹#›</a:t>
            </a:fld>
            <a:endParaRPr lang="en-US">
              <a:latin typeface="Arial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682926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 Regular"/>
              </a:defRPr>
            </a:lvl1pPr>
          </a:lstStyle>
          <a:p>
            <a:fld id="{C7103FDF-5845-2441-8890-D723FF5A85D0}" type="datetimeFigureOut">
              <a:rPr lang="en-US" smtClean="0"/>
              <a:pPr/>
              <a:t>3/29/24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 Regular"/>
              </a:defRPr>
            </a:lvl1pPr>
          </a:lstStyle>
          <a:p>
            <a:fld id="{FFDCFA53-E6C0-FD4E-82A8-4284543D79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010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4093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7554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2999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4998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7238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9214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4206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9018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2550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751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7689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FB2EF9-BDFC-542F-71DA-EFDE4A8407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12A06C6-9DD6-C8CC-1FCF-DF519CF3A7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1A854C7-B17C-FDBD-0649-18C250C372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460121-432C-3606-31CB-2AE91091C7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190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2442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2708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4296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3927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9924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510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view on some machines and peripherals">
            <a:extLst>
              <a:ext uri="{FF2B5EF4-FFF2-40B4-BE49-F238E27FC236}">
                <a16:creationId xmlns:a16="http://schemas.microsoft.com/office/drawing/2014/main" id="{84DDD7AB-783C-7812-D519-C9077D2FC559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27451" y="0"/>
            <a:ext cx="1221945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1528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FB5B278-83B7-3046-8766-F3AC294D9E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5421" y="119999"/>
            <a:ext cx="10515600" cy="715294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ECB34F34-D933-FF46-BAD3-AA030BFB1D7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7375" y="973015"/>
            <a:ext cx="6988175" cy="5237285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44081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B206701-FB2B-2243-9AF5-4D541356F370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19C70DF3-C46A-0C4F-9EE9-A292209A1592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87375" y="1600200"/>
            <a:ext cx="6988175" cy="4610100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6987433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2D2736-BFBA-BB47-995A-EF5AB50AE88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55013" y="293688"/>
            <a:ext cx="3532187" cy="62547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100"/>
            </a:lvl1pPr>
          </a:lstStyle>
          <a:p>
            <a:r>
              <a:rPr lang="en-US"/>
              <a:t>Drag image here or click the icon to prompt image insert</a:t>
            </a:r>
          </a:p>
        </p:txBody>
      </p:sp>
    </p:spTree>
    <p:extLst>
      <p:ext uri="{BB962C8B-B14F-4D97-AF65-F5344CB8AC3E}">
        <p14:creationId xmlns:p14="http://schemas.microsoft.com/office/powerpoint/2010/main" val="793727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EBE8CA-3E13-334A-A201-6659DA8D816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375" y="914400"/>
            <a:ext cx="11331909" cy="5295900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6577" y="79997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</a:p>
        </p:txBody>
      </p:sp>
    </p:spTree>
    <p:extLst>
      <p:ext uri="{BB962C8B-B14F-4D97-AF65-F5344CB8AC3E}">
        <p14:creationId xmlns:p14="http://schemas.microsoft.com/office/powerpoint/2010/main" val="4195313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378D16A-296F-504C-9993-61D85954447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7375" y="1254369"/>
            <a:ext cx="5007082" cy="4955931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D724D81-F1E9-6F46-B84C-B7FD3F439A5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096000" y="1301262"/>
            <a:ext cx="5007082" cy="4908479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48202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Line Header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A6B53C7-6C8A-EF4D-991C-96328DBE6FA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5788" y="1301262"/>
            <a:ext cx="11066950" cy="4909039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788" y="130703"/>
            <a:ext cx="11020058" cy="1033991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br>
              <a:rPr lang="en-US" dirty="0"/>
            </a:br>
            <a:r>
              <a:rPr lang="en-US" dirty="0"/>
              <a:t>Multiple Line Header Sample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9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Line Header + 2 Columns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4876AF9-4E67-6742-A567-9D6633A6E7E0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095999" y="1383322"/>
            <a:ext cx="5010912" cy="4826977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88B4DA-5AC5-7B4B-BB18-DF4B84C5309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5788" y="1383323"/>
            <a:ext cx="5010912" cy="4826977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1311" y="130704"/>
            <a:ext cx="10515600" cy="1033991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br>
              <a:rPr lang="en-US" dirty="0"/>
            </a:br>
            <a:r>
              <a:rPr lang="en-US" dirty="0"/>
              <a:t>Multiple Line Header Sample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287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378D16A-296F-504C-9993-61D85954447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7375" y="2057594"/>
            <a:ext cx="5007082" cy="4152706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D724D81-F1E9-6F46-B84C-B7FD3F439A5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096000" y="2057400"/>
            <a:ext cx="5007082" cy="4152341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9F08E5DE-9306-334B-B203-7864E801E19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6740" y="1120581"/>
            <a:ext cx="10516342" cy="4796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2584163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454273"/>
            <a:ext cx="4114800" cy="16927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939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F56FA7-97CD-CC44-A8FE-03ECA54A4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50" y="212738"/>
            <a:ext cx="11049203" cy="71529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AB083E24-8154-9543-A6CC-28C5F5B3C69F}"/>
              </a:ext>
            </a:extLst>
          </p:cNvPr>
          <p:cNvSpPr txBox="1">
            <a:spLocks/>
          </p:cNvSpPr>
          <p:nvPr/>
        </p:nvSpPr>
        <p:spPr>
          <a:xfrm>
            <a:off x="87720" y="6540193"/>
            <a:ext cx="328449" cy="25160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250" b="0" i="0" kern="1200" smtClean="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250" b="0" i="0" kern="120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</a:t>
            </a:r>
            <a:endParaRPr lang="en-US" sz="1000">
              <a:solidFill>
                <a:schemeClr val="tx2"/>
              </a:solidFill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5ADBA48-0344-6447-B080-904752F0B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7482" y="1131277"/>
            <a:ext cx="10971472" cy="53156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30761E-1058-AE46-808B-05F1BF8A8B23}"/>
              </a:ext>
            </a:extLst>
          </p:cNvPr>
          <p:cNvSpPr/>
          <p:nvPr userDrawn="1"/>
        </p:nvSpPr>
        <p:spPr>
          <a:xfrm>
            <a:off x="165451" y="6593503"/>
            <a:ext cx="171522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fld id="{233707B4-AEDC-BC43-B2A3-31B9137B1060}" type="slidenum">
              <a:rPr lang="en-US" sz="1100" smtClean="0">
                <a:solidFill>
                  <a:schemeClr val="accent1"/>
                </a:solidFill>
              </a:rPr>
              <a:pPr/>
              <a:t>‹#›</a:t>
            </a:fld>
            <a:endParaRPr lang="en-US" sz="1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533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8" r:id="rId2"/>
    <p:sldLayoutId id="2147483769" r:id="rId3"/>
    <p:sldLayoutId id="2147483774" r:id="rId4"/>
    <p:sldLayoutId id="2147483794" r:id="rId5"/>
    <p:sldLayoutId id="2147483795" r:id="rId6"/>
    <p:sldLayoutId id="2147483796" r:id="rId7"/>
    <p:sldLayoutId id="2147483801" r:id="rId8"/>
    <p:sldLayoutId id="2147483802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100" b="1" i="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34950" indent="-23495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tabLst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77850" indent="-223838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tabLst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475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03375" indent="-2222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3" pos="360">
          <p15:clr>
            <a:srgbClr val="F26B43"/>
          </p15:clr>
        </p15:guide>
        <p15:guide id="24" orient="horz" pos="408">
          <p15:clr>
            <a:srgbClr val="F26B43"/>
          </p15:clr>
        </p15:guide>
        <p15:guide id="25" orient="horz" pos="1008">
          <p15:clr>
            <a:srgbClr val="F26B43"/>
          </p15:clr>
        </p15:guide>
        <p15:guide id="26" orient="horz" pos="3912">
          <p15:clr>
            <a:srgbClr val="F26B43"/>
          </p15:clr>
        </p15:guide>
        <p15:guide id="27" orient="horz" pos="1296">
          <p15:clr>
            <a:srgbClr val="F26B43"/>
          </p15:clr>
        </p15:guide>
        <p15:guide id="28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19.xml"/><Relationship Id="rId13" Type="http://schemas.openxmlformats.org/officeDocument/2006/relationships/tags" Target="../tags/tag24.xml"/><Relationship Id="rId3" Type="http://schemas.openxmlformats.org/officeDocument/2006/relationships/tags" Target="../tags/tag14.xml"/><Relationship Id="rId7" Type="http://schemas.openxmlformats.org/officeDocument/2006/relationships/tags" Target="../tags/tag18.xml"/><Relationship Id="rId12" Type="http://schemas.openxmlformats.org/officeDocument/2006/relationships/tags" Target="../tags/tag23.xml"/><Relationship Id="rId2" Type="http://schemas.openxmlformats.org/officeDocument/2006/relationships/tags" Target="../tags/tag13.xml"/><Relationship Id="rId16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6" Type="http://schemas.openxmlformats.org/officeDocument/2006/relationships/tags" Target="../tags/tag17.xml"/><Relationship Id="rId11" Type="http://schemas.openxmlformats.org/officeDocument/2006/relationships/tags" Target="../tags/tag22.xml"/><Relationship Id="rId5" Type="http://schemas.openxmlformats.org/officeDocument/2006/relationships/tags" Target="../tags/tag16.xml"/><Relationship Id="rId15" Type="http://schemas.openxmlformats.org/officeDocument/2006/relationships/tags" Target="../tags/tag26.xml"/><Relationship Id="rId10" Type="http://schemas.openxmlformats.org/officeDocument/2006/relationships/tags" Target="../tags/tag21.xml"/><Relationship Id="rId4" Type="http://schemas.openxmlformats.org/officeDocument/2006/relationships/tags" Target="../tags/tag15.xml"/><Relationship Id="rId9" Type="http://schemas.openxmlformats.org/officeDocument/2006/relationships/tags" Target="../tags/tag20.xml"/><Relationship Id="rId14" Type="http://schemas.openxmlformats.org/officeDocument/2006/relationships/tags" Target="../tags/tag2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34.xml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11" Type="http://schemas.openxmlformats.org/officeDocument/2006/relationships/tags" Target="../tags/tag37.xml"/><Relationship Id="rId5" Type="http://schemas.openxmlformats.org/officeDocument/2006/relationships/tags" Target="../tags/tag31.xml"/><Relationship Id="rId10" Type="http://schemas.openxmlformats.org/officeDocument/2006/relationships/tags" Target="../tags/tag36.xml"/><Relationship Id="rId4" Type="http://schemas.openxmlformats.org/officeDocument/2006/relationships/tags" Target="../tags/tag30.xml"/><Relationship Id="rId9" Type="http://schemas.openxmlformats.org/officeDocument/2006/relationships/tags" Target="../tags/tag3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45.xml"/><Relationship Id="rId3" Type="http://schemas.openxmlformats.org/officeDocument/2006/relationships/tags" Target="../tags/tag40.xml"/><Relationship Id="rId7" Type="http://schemas.openxmlformats.org/officeDocument/2006/relationships/tags" Target="../tags/tag44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tags" Target="../tags/tag43.xml"/><Relationship Id="rId11" Type="http://schemas.openxmlformats.org/officeDocument/2006/relationships/slideLayout" Target="../slideLayouts/slideLayout4.xml"/><Relationship Id="rId5" Type="http://schemas.openxmlformats.org/officeDocument/2006/relationships/tags" Target="../tags/tag42.xml"/><Relationship Id="rId10" Type="http://schemas.openxmlformats.org/officeDocument/2006/relationships/tags" Target="../tags/tag47.xml"/><Relationship Id="rId4" Type="http://schemas.openxmlformats.org/officeDocument/2006/relationships/tags" Target="../tags/tag41.xml"/><Relationship Id="rId9" Type="http://schemas.openxmlformats.org/officeDocument/2006/relationships/tags" Target="../tags/tag4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9.xml"/><Relationship Id="rId1" Type="http://schemas.openxmlformats.org/officeDocument/2006/relationships/tags" Target="../tags/tag48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4" Type="http://schemas.openxmlformats.org/officeDocument/2006/relationships/notesSlide" Target="../notesSlides/notesSlide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58E025F6-E6BF-0E4A-A4D3-1166BBF5190C}"/>
              </a:ext>
            </a:extLst>
          </p:cNvPr>
          <p:cNvSpPr txBox="1">
            <a:spLocks/>
          </p:cNvSpPr>
          <p:nvPr/>
        </p:nvSpPr>
        <p:spPr>
          <a:xfrm>
            <a:off x="3360221" y="111488"/>
            <a:ext cx="5080817" cy="529901"/>
          </a:xfrm>
          <a:prstGeom prst="rect">
            <a:avLst/>
          </a:prstGeom>
          <a:solidFill>
            <a:srgbClr val="0070C0">
              <a:alpha val="82000"/>
            </a:srgb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3200" dirty="0">
                <a:solidFill>
                  <a:schemeClr val="bg1"/>
                </a:solidFill>
              </a:rPr>
              <a:t>UCSD CSE 30 Section B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5E174D66-3123-D045-B072-4840BB2339BA}"/>
              </a:ext>
            </a:extLst>
          </p:cNvPr>
          <p:cNvSpPr txBox="1">
            <a:spLocks/>
          </p:cNvSpPr>
          <p:nvPr/>
        </p:nvSpPr>
        <p:spPr>
          <a:xfrm>
            <a:off x="122653" y="6312861"/>
            <a:ext cx="1872474" cy="439035"/>
          </a:xfrm>
          <a:prstGeom prst="rect">
            <a:avLst/>
          </a:prstGeom>
          <a:solidFill>
            <a:srgbClr val="0070C0">
              <a:alpha val="82000"/>
            </a:srgb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Keith Muller 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BE1A69CC-8F22-AB43-93CF-012DCF287252}"/>
              </a:ext>
            </a:extLst>
          </p:cNvPr>
          <p:cNvSpPr txBox="1">
            <a:spLocks/>
          </p:cNvSpPr>
          <p:nvPr/>
        </p:nvSpPr>
        <p:spPr>
          <a:xfrm>
            <a:off x="2209624" y="836688"/>
            <a:ext cx="7382010" cy="439035"/>
          </a:xfrm>
          <a:prstGeom prst="rect">
            <a:avLst/>
          </a:prstGeom>
          <a:solidFill>
            <a:srgbClr val="0070C0">
              <a:alpha val="82000"/>
            </a:srgb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Computer Organization and Systems Programming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F3B7A0EB-E952-534D-AB9C-66F390770BCB}"/>
              </a:ext>
            </a:extLst>
          </p:cNvPr>
          <p:cNvSpPr txBox="1">
            <a:spLocks/>
          </p:cNvSpPr>
          <p:nvPr/>
        </p:nvSpPr>
        <p:spPr>
          <a:xfrm>
            <a:off x="47766" y="106104"/>
            <a:ext cx="1781034" cy="294338"/>
          </a:xfrm>
          <a:prstGeom prst="rect">
            <a:avLst/>
          </a:prstGeom>
          <a:solidFill>
            <a:srgbClr val="0070C0">
              <a:alpha val="82000"/>
            </a:srgb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1400">
                <a:solidFill>
                  <a:schemeClr val="bg1"/>
                </a:solidFill>
              </a:rPr>
              <a:t>Version 2.04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6141A3C-103A-A6FC-F961-2C1CC9939E74}"/>
              </a:ext>
            </a:extLst>
          </p:cNvPr>
          <p:cNvSpPr txBox="1">
            <a:spLocks/>
          </p:cNvSpPr>
          <p:nvPr/>
        </p:nvSpPr>
        <p:spPr>
          <a:xfrm>
            <a:off x="8700933" y="6312861"/>
            <a:ext cx="3429789" cy="439035"/>
          </a:xfrm>
          <a:prstGeom prst="rect">
            <a:avLst/>
          </a:prstGeom>
          <a:solidFill>
            <a:srgbClr val="0070C0">
              <a:alpha val="82000"/>
            </a:srgb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DEC PDP 11/45 - 1973</a:t>
            </a:r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BF83B519-E2B4-876F-92C2-11BB40C94843}"/>
              </a:ext>
            </a:extLst>
          </p:cNvPr>
          <p:cNvSpPr txBox="1">
            <a:spLocks/>
          </p:cNvSpPr>
          <p:nvPr/>
        </p:nvSpPr>
        <p:spPr>
          <a:xfrm>
            <a:off x="5235216" y="1471022"/>
            <a:ext cx="1721569" cy="439035"/>
          </a:xfrm>
          <a:prstGeom prst="rect">
            <a:avLst/>
          </a:prstGeom>
          <a:solidFill>
            <a:srgbClr val="0070C0">
              <a:alpha val="82000"/>
            </a:srgb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C Part 1</a:t>
            </a:r>
          </a:p>
        </p:txBody>
      </p:sp>
    </p:spTree>
    <p:extLst>
      <p:ext uri="{BB962C8B-B14F-4D97-AF65-F5344CB8AC3E}">
        <p14:creationId xmlns:p14="http://schemas.microsoft.com/office/powerpoint/2010/main" val="3604140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2013082-ECB7-034E-BB12-BC9789869DC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8673" y="990910"/>
            <a:ext cx="11341354" cy="5350417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200" b="1" dirty="0">
                <a:solidFill>
                  <a:schemeClr val="accent6"/>
                </a:solidFill>
              </a:rPr>
              <a:t>Most important: </a:t>
            </a:r>
            <a:r>
              <a:rPr lang="en-US" sz="2200" dirty="0">
                <a:solidFill>
                  <a:srgbClr val="FF0000"/>
                </a:solidFill>
              </a:rPr>
              <a:t>Keep up, </a:t>
            </a:r>
            <a:r>
              <a:rPr lang="en-US" sz="2200" b="1" dirty="0">
                <a:solidFill>
                  <a:srgbClr val="FF0000"/>
                </a:solidFill>
              </a:rPr>
              <a:t>do not procrastinate as it is hard to catch up</a:t>
            </a:r>
          </a:p>
          <a:p>
            <a:pPr lvl="1"/>
            <a:r>
              <a:rPr lang="en-US" sz="2200" dirty="0">
                <a:solidFill>
                  <a:schemeClr val="tx2"/>
                </a:solidFill>
              </a:rPr>
              <a:t>The class material starts easy and gets much harder over the quarter</a:t>
            </a:r>
          </a:p>
          <a:p>
            <a:pPr lvl="1"/>
            <a:r>
              <a:rPr lang="en-US" sz="2200" dirty="0">
                <a:solidFill>
                  <a:schemeClr val="tx2"/>
                </a:solidFill>
              </a:rPr>
              <a:t>Do not expect you can do later programming assignments in less than 5 days</a:t>
            </a:r>
          </a:p>
          <a:p>
            <a:pPr lvl="1"/>
            <a:r>
              <a:rPr lang="en-US" sz="2200" dirty="0">
                <a:solidFill>
                  <a:schemeClr val="tx2"/>
                </a:solidFill>
              </a:rPr>
              <a:t>Do not expect to learn the material by binge watching podcasts, this never ends well</a:t>
            </a:r>
          </a:p>
          <a:p>
            <a:r>
              <a:rPr lang="en-US" sz="2200" b="1" dirty="0">
                <a:solidFill>
                  <a:schemeClr val="accent1"/>
                </a:solidFill>
              </a:rPr>
              <a:t>Please be careful when using </a:t>
            </a:r>
            <a:r>
              <a:rPr lang="en-US" sz="2200" b="1" dirty="0">
                <a:solidFill>
                  <a:srgbClr val="FF0000"/>
                </a:solidFill>
              </a:rPr>
              <a:t>web resources </a:t>
            </a:r>
            <a:r>
              <a:rPr lang="en-US" sz="2200" dirty="0"/>
              <a:t>for this class</a:t>
            </a:r>
          </a:p>
          <a:p>
            <a:pPr lvl="1"/>
            <a:r>
              <a:rPr lang="en-US" sz="2200" dirty="0"/>
              <a:t> a lot of the material you will find is either not correct or does not apply to our programming environment</a:t>
            </a:r>
          </a:p>
          <a:p>
            <a:pPr lvl="1"/>
            <a:r>
              <a:rPr lang="en-US" sz="2200" dirty="0">
                <a:solidFill>
                  <a:srgbClr val="FF0000"/>
                </a:solidFill>
              </a:rPr>
              <a:t>this is especially true with assembly language programming topics</a:t>
            </a:r>
          </a:p>
          <a:p>
            <a:pPr>
              <a:lnSpc>
                <a:spcPct val="100000"/>
              </a:lnSpc>
            </a:pPr>
            <a:r>
              <a:rPr lang="en-US" sz="2200" b="1" dirty="0">
                <a:solidFill>
                  <a:srgbClr val="2C895B"/>
                </a:solidFill>
              </a:rPr>
              <a:t>Are you struggling?</a:t>
            </a:r>
          </a:p>
          <a:p>
            <a:pPr lvl="1"/>
            <a:r>
              <a:rPr lang="en-US" sz="2200" b="1" u="sng" dirty="0">
                <a:solidFill>
                  <a:srgbClr val="2C895B"/>
                </a:solidFill>
              </a:rPr>
              <a:t>Do not wait</a:t>
            </a:r>
            <a:r>
              <a:rPr lang="en-US" sz="2200" dirty="0">
                <a:solidFill>
                  <a:srgbClr val="2C895B"/>
                </a:solidFill>
              </a:rPr>
              <a:t>, </a:t>
            </a:r>
            <a:r>
              <a:rPr lang="en-US" sz="2200" b="1" dirty="0">
                <a:solidFill>
                  <a:schemeClr val="accent1"/>
                </a:solidFill>
              </a:rPr>
              <a:t>ask for help as soon as possible </a:t>
            </a:r>
            <a:r>
              <a:rPr lang="en-US" sz="2200" dirty="0">
                <a:solidFill>
                  <a:srgbClr val="2C895B"/>
                </a:solidFill>
              </a:rPr>
              <a:t>– do not fall behind</a:t>
            </a:r>
            <a:endParaRPr lang="en-US" sz="2200" u="sng" dirty="0">
              <a:solidFill>
                <a:srgbClr val="2C895B"/>
              </a:solidFill>
            </a:endParaRPr>
          </a:p>
          <a:p>
            <a:pPr lvl="1"/>
            <a:r>
              <a:rPr lang="en-US" sz="2200" b="1" u="sng" dirty="0">
                <a:solidFill>
                  <a:srgbClr val="FF0000"/>
                </a:solidFill>
              </a:rPr>
              <a:t>Best advice: Come to my office hours</a:t>
            </a:r>
            <a:r>
              <a:rPr lang="en-US" sz="2200" b="1" dirty="0">
                <a:solidFill>
                  <a:srgbClr val="FF0000"/>
                </a:solidFill>
              </a:rPr>
              <a:t> </a:t>
            </a:r>
            <a:r>
              <a:rPr lang="en-US" sz="2200" dirty="0">
                <a:solidFill>
                  <a:srgbClr val="FF0000"/>
                </a:solidFill>
              </a:rPr>
              <a:t>(or schedule a zoom meeting)</a:t>
            </a:r>
          </a:p>
          <a:p>
            <a:pPr lvl="2"/>
            <a:r>
              <a:rPr lang="en-US" sz="2200" dirty="0">
                <a:solidFill>
                  <a:srgbClr val="0070C0"/>
                </a:solidFill>
              </a:rPr>
              <a:t>Give me a chance to help you</a:t>
            </a:r>
            <a:endParaRPr lang="en-US" sz="2200" dirty="0">
              <a:solidFill>
                <a:schemeClr val="accent3"/>
              </a:solidFill>
            </a:endParaRPr>
          </a:p>
          <a:p>
            <a:pPr lvl="2"/>
            <a:r>
              <a:rPr lang="en-US" sz="2200" dirty="0">
                <a:solidFill>
                  <a:schemeClr val="accent1"/>
                </a:solidFill>
              </a:rPr>
              <a:t>I will spend as much time as necessary to help you understand the material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A3D7AD1-D991-5445-90EC-A0175B5F6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673" y="7374"/>
            <a:ext cx="10515600" cy="715294"/>
          </a:xfrm>
        </p:spPr>
        <p:txBody>
          <a:bodyPr/>
          <a:lstStyle/>
          <a:p>
            <a:r>
              <a:rPr lang="en-US" dirty="0"/>
              <a:t>How to do well in CSE30 - 2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BDC2DF-D886-4041-99F2-0575BD2F8C8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915116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0D36942-385E-3F46-E33A-186C0CE9C44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375" y="914400"/>
            <a:ext cx="11331909" cy="578684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dirty="0"/>
              <a:t>Since the middle of the 20</a:t>
            </a:r>
            <a:r>
              <a:rPr lang="en-US" sz="2000" baseline="30000" dirty="0"/>
              <a:t>th</a:t>
            </a:r>
            <a:r>
              <a:rPr lang="en-US" sz="2000" dirty="0"/>
              <a:t> century, many architectural approaches to the </a:t>
            </a:r>
            <a:r>
              <a:rPr lang="en-US" sz="2000" b="1" dirty="0"/>
              <a:t>general-purpose computer</a:t>
            </a:r>
            <a:r>
              <a:rPr lang="en-US" sz="2000" dirty="0"/>
              <a:t> have been tried</a:t>
            </a:r>
          </a:p>
          <a:p>
            <a:r>
              <a:rPr lang="en-US" sz="2000" dirty="0"/>
              <a:t>The </a:t>
            </a:r>
            <a:r>
              <a:rPr lang="en-US" sz="2000" b="1" dirty="0"/>
              <a:t>architecture</a:t>
            </a:r>
            <a:r>
              <a:rPr lang="en-US" sz="2000" dirty="0"/>
              <a:t> which </a:t>
            </a:r>
            <a:r>
              <a:rPr lang="en-US" sz="2000" b="1" dirty="0"/>
              <a:t>nearly all modern computers </a:t>
            </a:r>
            <a:r>
              <a:rPr lang="en-US" sz="2000" dirty="0"/>
              <a:t>are based was proposed by John Von Neuman in the late 1940's</a:t>
            </a:r>
          </a:p>
          <a:p>
            <a:r>
              <a:rPr lang="en-US" sz="2000" dirty="0"/>
              <a:t>The </a:t>
            </a:r>
            <a:r>
              <a:rPr lang="en-US" sz="2000" b="1" dirty="0"/>
              <a:t>major components </a:t>
            </a:r>
            <a:r>
              <a:rPr lang="en-US" sz="2000" dirty="0"/>
              <a:t>are:</a:t>
            </a:r>
          </a:p>
          <a:p>
            <a:endParaRPr lang="en-US" sz="2000" dirty="0"/>
          </a:p>
          <a:p>
            <a:r>
              <a:rPr lang="en-US" sz="2000" dirty="0">
                <a:solidFill>
                  <a:schemeClr val="accent1"/>
                </a:solidFill>
              </a:rPr>
              <a:t>Central Processing Unit (CPU): </a:t>
            </a:r>
            <a:r>
              <a:rPr lang="en-US" sz="2000" dirty="0"/>
              <a:t>a device which fetches, interprets, and executes a specified set of operations called </a:t>
            </a:r>
            <a:r>
              <a:rPr lang="en-US" sz="2000" dirty="0">
                <a:solidFill>
                  <a:schemeClr val="accent1"/>
                </a:solidFill>
              </a:rPr>
              <a:t>instructions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Memory: Storage</a:t>
            </a:r>
            <a:r>
              <a:rPr lang="en-US" sz="2000" dirty="0"/>
              <a:t> of </a:t>
            </a:r>
            <a:r>
              <a:rPr lang="en-US" sz="2000" dirty="0">
                <a:solidFill>
                  <a:srgbClr val="2C895B"/>
                </a:solidFill>
              </a:rPr>
              <a:t>N words </a:t>
            </a:r>
            <a:r>
              <a:rPr lang="en-US" sz="2000" dirty="0"/>
              <a:t>of </a:t>
            </a:r>
            <a:r>
              <a:rPr lang="en-US" sz="2000" dirty="0">
                <a:solidFill>
                  <a:srgbClr val="F3753F"/>
                </a:solidFill>
              </a:rPr>
              <a:t>W bits</a:t>
            </a:r>
            <a:r>
              <a:rPr lang="en-US" sz="2000" dirty="0"/>
              <a:t>, where </a:t>
            </a:r>
            <a:r>
              <a:rPr lang="en-US" sz="2000" dirty="0">
                <a:solidFill>
                  <a:srgbClr val="F3753F"/>
                </a:solidFill>
              </a:rPr>
              <a:t>W</a:t>
            </a:r>
            <a:r>
              <a:rPr lang="en-US" sz="2000" dirty="0"/>
              <a:t> is a fixed architectural parameter, and </a:t>
            </a:r>
            <a:r>
              <a:rPr lang="en-US" sz="2000" dirty="0">
                <a:solidFill>
                  <a:srgbClr val="2C895B"/>
                </a:solidFill>
              </a:rPr>
              <a:t>N</a:t>
            </a:r>
            <a:r>
              <a:rPr lang="en-US" sz="2000" dirty="0"/>
              <a:t> can can be expanded to meet </a:t>
            </a:r>
            <a:r>
              <a:rPr lang="en-US" sz="2000" b="1" dirty="0">
                <a:solidFill>
                  <a:schemeClr val="accent1"/>
                </a:solidFill>
              </a:rPr>
              <a:t>workload</a:t>
            </a:r>
            <a:r>
              <a:rPr lang="en-US" sz="2000" dirty="0"/>
              <a:t> (the programs running on the CPU) and </a:t>
            </a:r>
            <a:r>
              <a:rPr lang="en-US" sz="2000" b="1" dirty="0">
                <a:solidFill>
                  <a:schemeClr val="accent1"/>
                </a:solidFill>
              </a:rPr>
              <a:t>cost requirements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I/O: </a:t>
            </a:r>
            <a:r>
              <a:rPr lang="en-US" sz="2000" dirty="0"/>
              <a:t>Devices for communication with the outside world (including external  persistent storage)</a:t>
            </a:r>
          </a:p>
          <a:p>
            <a:pPr lvl="1"/>
            <a:r>
              <a:rPr lang="en-US" sz="1800" dirty="0"/>
              <a:t>External connections (from CPU to memory and I/O) typically use industry </a:t>
            </a:r>
            <a:r>
              <a:rPr lang="en-US" sz="1800" b="1" dirty="0">
                <a:solidFill>
                  <a:schemeClr val="accent1"/>
                </a:solidFill>
              </a:rPr>
              <a:t>"standards"  </a:t>
            </a:r>
          </a:p>
          <a:p>
            <a:pPr lvl="1"/>
            <a:r>
              <a:rPr lang="en-US" sz="1800" b="1" dirty="0"/>
              <a:t>Standards</a:t>
            </a:r>
            <a:r>
              <a:rPr lang="en-US" sz="1800" dirty="0"/>
              <a:t> enable technologies from </a:t>
            </a:r>
            <a:r>
              <a:rPr lang="en-US" sz="1800" b="1" dirty="0"/>
              <a:t>different companies to interoperate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5076F41-51F1-8F8B-CFEA-D77A744EE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6" y="79997"/>
            <a:ext cx="11116303" cy="715294"/>
          </a:xfrm>
        </p:spPr>
        <p:txBody>
          <a:bodyPr/>
          <a:lstStyle/>
          <a:p>
            <a:r>
              <a:rPr lang="en-US" dirty="0"/>
              <a:t>A General-Purpose Computer – </a:t>
            </a:r>
            <a:r>
              <a:rPr lang="en-US" dirty="0">
                <a:solidFill>
                  <a:srgbClr val="2C895B"/>
                </a:solidFill>
              </a:rPr>
              <a:t>Von Neuman Architecture 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95D060BF-6225-1C11-24CE-B1016989E4B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18518" y="2283241"/>
            <a:ext cx="6362432" cy="12724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D9B338F-314C-942E-8141-A1B4B72A425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271898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34DAF7-80CA-25A6-4B27-0D7965192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216449"/>
            <a:ext cx="10515600" cy="528134"/>
          </a:xfrm>
        </p:spPr>
        <p:txBody>
          <a:bodyPr/>
          <a:lstStyle/>
          <a:p>
            <a:r>
              <a:rPr lang="en-US" dirty="0"/>
              <a:t>What is Computer Architecture?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CFA83A-379B-2E54-8E85-202768C69A6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40660" y="839088"/>
            <a:ext cx="6238506" cy="5802463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chemeClr val="accent1"/>
                </a:solidFill>
              </a:rPr>
              <a:t>Instruction Set Architecture (ISA)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2C895B"/>
                </a:solidFill>
                <a:effectLst/>
                <a:latin typeface="HelveticaNeue" panose="02000503000000020004" pitchFamily="2" charset="0"/>
              </a:rPr>
              <a:t>Functional behavior </a:t>
            </a:r>
            <a:r>
              <a:rPr lang="en-US" sz="2000" dirty="0">
                <a:solidFill>
                  <a:schemeClr val="accent6"/>
                </a:solidFill>
                <a:effectLst/>
                <a:latin typeface="HelveticaNeue" panose="02000503000000020004" pitchFamily="2" charset="0"/>
              </a:rPr>
              <a:t>of a computer system </a:t>
            </a:r>
            <a:r>
              <a:rPr lang="en-US" sz="2000" dirty="0">
                <a:solidFill>
                  <a:schemeClr val="accent1"/>
                </a:solidFill>
                <a:effectLst/>
                <a:latin typeface="HelveticaNeue" panose="02000503000000020004" pitchFamily="2" charset="0"/>
              </a:rPr>
              <a:t>as </a:t>
            </a:r>
            <a:r>
              <a:rPr lang="en-US" sz="2000" b="1" dirty="0">
                <a:solidFill>
                  <a:schemeClr val="accent1"/>
                </a:solidFill>
                <a:effectLst/>
                <a:latin typeface="HelveticaNeue" panose="02000503000000020004" pitchFamily="2" charset="0"/>
              </a:rPr>
              <a:t>viewed by a programmer</a:t>
            </a:r>
          </a:p>
          <a:p>
            <a:pPr lvl="1"/>
            <a:r>
              <a:rPr lang="en-US" sz="2000" dirty="0">
                <a:solidFill>
                  <a:schemeClr val="accent6"/>
                </a:solidFill>
                <a:latin typeface="Lato" panose="020F0502020204030203" pitchFamily="34" charset="0"/>
              </a:rPr>
              <a:t>describes how the CPU is controlled by software programs</a:t>
            </a:r>
          </a:p>
          <a:p>
            <a:pPr lvl="1"/>
            <a:r>
              <a:rPr lang="en-US" sz="2000" dirty="0">
                <a:solidFill>
                  <a:schemeClr val="accent6"/>
                </a:solidFill>
                <a:latin typeface="Lato" panose="020F0502020204030203" pitchFamily="34" charset="0"/>
              </a:rPr>
              <a:t>specifies both </a:t>
            </a:r>
            <a:r>
              <a:rPr lang="en-US" sz="2000" dirty="0">
                <a:solidFill>
                  <a:srgbClr val="2C895B"/>
                </a:solidFill>
                <a:latin typeface="Lato" panose="020F0502020204030203" pitchFamily="34" charset="0"/>
              </a:rPr>
              <a:t>what the processor can do </a:t>
            </a:r>
            <a:r>
              <a:rPr lang="en-US" sz="2000" dirty="0">
                <a:solidFill>
                  <a:schemeClr val="accent6"/>
                </a:solidFill>
                <a:latin typeface="Lato" panose="020F0502020204030203" pitchFamily="34" charset="0"/>
              </a:rPr>
              <a:t>as well as </a:t>
            </a:r>
            <a:r>
              <a:rPr lang="en-US" sz="2000" dirty="0">
                <a:solidFill>
                  <a:srgbClr val="2C895B"/>
                </a:solidFill>
                <a:latin typeface="Lato" panose="020F0502020204030203" pitchFamily="34" charset="0"/>
              </a:rPr>
              <a:t>how it gets it done</a:t>
            </a:r>
          </a:p>
          <a:p>
            <a:pPr algn="l">
              <a:lnSpc>
                <a:spcPct val="100000"/>
              </a:lnSpc>
            </a:pPr>
            <a:r>
              <a:rPr lang="en-US" sz="2000" dirty="0">
                <a:solidFill>
                  <a:schemeClr val="accent6"/>
                </a:solidFill>
                <a:latin typeface="Lato" panose="020F0502020204030203" pitchFamily="34" charset="0"/>
              </a:rPr>
              <a:t>Architectural Characteristics </a:t>
            </a:r>
            <a:r>
              <a:rPr lang="en-US" sz="2000" b="0" i="0" u="none" strike="noStrike" dirty="0">
                <a:solidFill>
                  <a:schemeClr val="accent6"/>
                </a:solidFill>
                <a:effectLst/>
                <a:latin typeface="Lato" panose="020F0502020204030203" pitchFamily="34" charset="0"/>
              </a:rPr>
              <a:t>(partial list): </a:t>
            </a:r>
          </a:p>
          <a:p>
            <a:pPr lvl="1"/>
            <a:r>
              <a:rPr lang="en-US" sz="2000" b="0" i="0" u="none" strike="noStrike" dirty="0">
                <a:solidFill>
                  <a:schemeClr val="accent6"/>
                </a:solidFill>
                <a:effectLst/>
                <a:latin typeface="Lato" panose="020F0502020204030203" pitchFamily="34" charset="0"/>
              </a:rPr>
              <a:t>supported data types (</a:t>
            </a:r>
            <a:r>
              <a:rPr lang="en-US" sz="2000" b="0" i="0" u="none" strike="noStrike" dirty="0">
                <a:solidFill>
                  <a:srgbClr val="2C895B"/>
                </a:solidFill>
                <a:effectLst/>
                <a:latin typeface="Lato" panose="020F0502020204030203" pitchFamily="34" charset="0"/>
              </a:rPr>
              <a:t>how data is encoded</a:t>
            </a:r>
            <a:r>
              <a:rPr lang="en-US" sz="2000" b="0" i="0" u="none" strike="noStrike" dirty="0">
                <a:solidFill>
                  <a:schemeClr val="accent6"/>
                </a:solidFill>
                <a:effectLst/>
                <a:latin typeface="Lato" panose="020F0502020204030203" pitchFamily="34" charset="0"/>
              </a:rPr>
              <a:t>)</a:t>
            </a:r>
          </a:p>
          <a:p>
            <a:pPr lvl="1"/>
            <a:r>
              <a:rPr lang="en-US" sz="2000" b="0" i="0" u="none" strike="noStrike" dirty="0">
                <a:solidFill>
                  <a:schemeClr val="accent6"/>
                </a:solidFill>
                <a:effectLst/>
                <a:latin typeface="Lato" panose="020F0502020204030203" pitchFamily="34" charset="0"/>
              </a:rPr>
              <a:t>CPU registers (number, size, use, etc.)</a:t>
            </a:r>
          </a:p>
          <a:p>
            <a:pPr lvl="1"/>
            <a:r>
              <a:rPr lang="en-US" sz="2000" b="0" i="0" u="none" strike="noStrike" dirty="0">
                <a:solidFill>
                  <a:schemeClr val="accent6"/>
                </a:solidFill>
                <a:effectLst/>
                <a:latin typeface="Lato" panose="020F0502020204030203" pitchFamily="34" charset="0"/>
              </a:rPr>
              <a:t>how the hardware manages main memory</a:t>
            </a:r>
            <a:endParaRPr lang="en-US" sz="2000" dirty="0">
              <a:solidFill>
                <a:schemeClr val="accent6"/>
              </a:solidFill>
              <a:latin typeface="Lato" panose="020F0502020204030203" pitchFamily="34" charset="0"/>
            </a:endParaRPr>
          </a:p>
          <a:p>
            <a:pPr lvl="1"/>
            <a:r>
              <a:rPr lang="en-US" sz="2000" b="0" i="0" u="none" strike="noStrike" dirty="0">
                <a:solidFill>
                  <a:schemeClr val="accent6"/>
                </a:solidFill>
                <a:effectLst/>
                <a:latin typeface="Lato" panose="020F0502020204030203" pitchFamily="34" charset="0"/>
              </a:rPr>
              <a:t>instructions a microprocessor can execute </a:t>
            </a:r>
          </a:p>
          <a:p>
            <a:pPr lvl="2">
              <a:lnSpc>
                <a:spcPct val="100000"/>
              </a:lnSpc>
            </a:pPr>
            <a:r>
              <a:rPr lang="en-US" sz="2000" dirty="0">
                <a:solidFill>
                  <a:schemeClr val="accent6"/>
                </a:solidFill>
                <a:latin typeface="Lato" panose="020F0502020204030203" pitchFamily="34" charset="0"/>
              </a:rPr>
              <a:t>What they "do"</a:t>
            </a:r>
          </a:p>
          <a:p>
            <a:pPr lvl="2">
              <a:lnSpc>
                <a:spcPct val="100000"/>
              </a:lnSpc>
            </a:pPr>
            <a:r>
              <a:rPr lang="en-US" sz="2000" dirty="0">
                <a:solidFill>
                  <a:schemeClr val="accent6"/>
                </a:solidFill>
                <a:latin typeface="Lato" panose="020F0502020204030203" pitchFamily="34" charset="0"/>
              </a:rPr>
              <a:t>What is the instruction "format" (bit patterns) in memory</a:t>
            </a:r>
          </a:p>
          <a:p>
            <a:pPr lvl="1"/>
            <a:r>
              <a:rPr lang="en-US" sz="2000" b="0" i="0" u="none" strike="noStrike" dirty="0">
                <a:solidFill>
                  <a:schemeClr val="accent6"/>
                </a:solidFill>
                <a:effectLst/>
                <a:latin typeface="Lato" panose="020F0502020204030203" pitchFamily="34" charset="0"/>
              </a:rPr>
              <a:t>input/output model</a:t>
            </a:r>
            <a:endParaRPr lang="en-US" sz="2000" dirty="0">
              <a:solidFill>
                <a:schemeClr val="accent6"/>
              </a:solidFill>
              <a:effectLst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7366BEA-1862-FF20-9E3A-F1F9C6808E6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690732" y="839088"/>
            <a:ext cx="5441742" cy="547993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chemeClr val="accent1"/>
                </a:solidFill>
              </a:rPr>
              <a:t>Machine Organization</a:t>
            </a:r>
          </a:p>
          <a:p>
            <a:pPr>
              <a:lnSpc>
                <a:spcPct val="100000"/>
              </a:lnSpc>
            </a:pPr>
            <a:r>
              <a:rPr lang="en-US" sz="2000" b="0" i="0" u="none" strike="noStrike" dirty="0">
                <a:solidFill>
                  <a:srgbClr val="040C28"/>
                </a:solidFill>
                <a:effectLst/>
                <a:latin typeface="Google Sans"/>
              </a:rPr>
              <a:t>Physical (design) realization of what is specified by the instruction set architecture</a:t>
            </a:r>
            <a:endParaRPr lang="en-US" sz="2000" dirty="0">
              <a:solidFill>
                <a:srgbClr val="4D5156"/>
              </a:solidFill>
              <a:latin typeface="Google Sans"/>
            </a:endParaRPr>
          </a:p>
          <a:p>
            <a:pPr>
              <a:lnSpc>
                <a:spcPct val="100000"/>
              </a:lnSpc>
            </a:pPr>
            <a:r>
              <a:rPr lang="en-US" sz="2000" b="0" i="0" u="none" strike="noStrike" dirty="0">
                <a:solidFill>
                  <a:srgbClr val="4D5156"/>
                </a:solidFill>
                <a:effectLst/>
                <a:latin typeface="Google Sans"/>
              </a:rPr>
              <a:t>It deals with </a:t>
            </a:r>
            <a:r>
              <a:rPr lang="en-US" sz="2000" b="0" i="0" u="none" strike="noStrike" dirty="0">
                <a:solidFill>
                  <a:srgbClr val="2C895B"/>
                </a:solidFill>
                <a:effectLst/>
                <a:latin typeface="Google Sans"/>
              </a:rPr>
              <a:t>how the hardware components are linked together </a:t>
            </a:r>
            <a:r>
              <a:rPr lang="en-US" sz="2000" b="0" i="0" u="none" strike="noStrike" dirty="0">
                <a:solidFill>
                  <a:srgbClr val="4D5156"/>
                </a:solidFill>
                <a:effectLst/>
                <a:latin typeface="Google Sans"/>
              </a:rPr>
              <a:t>to </a:t>
            </a:r>
            <a:r>
              <a:rPr lang="en-US" sz="2000" b="0" i="0" u="none" strike="noStrike" dirty="0">
                <a:solidFill>
                  <a:schemeClr val="accent1"/>
                </a:solidFill>
                <a:effectLst/>
                <a:latin typeface="Google Sans"/>
              </a:rPr>
              <a:t>meet the requirements </a:t>
            </a:r>
            <a:r>
              <a:rPr lang="en-US" sz="2000" b="0" i="0" u="none" strike="noStrike" dirty="0">
                <a:solidFill>
                  <a:srgbClr val="4D5156"/>
                </a:solidFill>
                <a:effectLst/>
                <a:latin typeface="Google Sans"/>
              </a:rPr>
              <a:t>specified by </a:t>
            </a:r>
            <a:r>
              <a:rPr lang="en-US" sz="2000" b="0" i="0" u="none" strike="noStrike" dirty="0">
                <a:solidFill>
                  <a:schemeClr val="accent1"/>
                </a:solidFill>
                <a:effectLst/>
                <a:latin typeface="Google Sans"/>
              </a:rPr>
              <a:t>instruction set architecture</a:t>
            </a:r>
          </a:p>
          <a:p>
            <a:pPr lvl="1"/>
            <a:r>
              <a:rPr lang="en-US" sz="2000" dirty="0">
                <a:solidFill>
                  <a:srgbClr val="4D5156"/>
                </a:solidFill>
                <a:latin typeface="Google Sans"/>
              </a:rPr>
              <a:t>An ISA allows variability in the physical design implementations to match different workload needs (cost, scalability, etc.)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4D5156"/>
                </a:solidFill>
                <a:latin typeface="Google Sans"/>
              </a:rPr>
              <a:t>M</a:t>
            </a:r>
            <a:r>
              <a:rPr lang="en-US" sz="2000" b="0" i="0" u="none" strike="noStrike" dirty="0">
                <a:solidFill>
                  <a:srgbClr val="4D5156"/>
                </a:solidFill>
                <a:effectLst/>
                <a:latin typeface="Google Sans"/>
              </a:rPr>
              <a:t>achine organizational characteristics (partial)</a:t>
            </a:r>
          </a:p>
          <a:p>
            <a:pPr lvl="1"/>
            <a:r>
              <a:rPr lang="en-US" sz="2000" dirty="0">
                <a:solidFill>
                  <a:srgbClr val="4D5156"/>
                </a:solidFill>
                <a:latin typeface="Google Sans"/>
              </a:rPr>
              <a:t>Hardware component choices</a:t>
            </a:r>
          </a:p>
          <a:p>
            <a:pPr lvl="2"/>
            <a:r>
              <a:rPr lang="en-US" sz="1800" dirty="0">
                <a:solidFill>
                  <a:srgbClr val="4D5156"/>
                </a:solidFill>
                <a:latin typeface="Google Sans"/>
              </a:rPr>
              <a:t>Expandability</a:t>
            </a:r>
          </a:p>
          <a:p>
            <a:pPr lvl="2"/>
            <a:r>
              <a:rPr lang="en-US" sz="1800" dirty="0">
                <a:solidFill>
                  <a:srgbClr val="4D5156"/>
                </a:solidFill>
                <a:latin typeface="Google Sans"/>
              </a:rPr>
              <a:t>Configurability</a:t>
            </a:r>
            <a:endParaRPr lang="en-US" sz="1800" dirty="0">
              <a:solidFill>
                <a:srgbClr val="727272"/>
              </a:solidFill>
              <a:latin typeface="HelveticaNeue" panose="02000503000000020004" pitchFamily="2" charset="0"/>
            </a:endParaRPr>
          </a:p>
          <a:p>
            <a:pPr lvl="1"/>
            <a:r>
              <a:rPr lang="en-US" sz="2000" b="0" i="0" u="none" strike="noStrike" dirty="0">
                <a:solidFill>
                  <a:srgbClr val="4D5156"/>
                </a:solidFill>
                <a:effectLst/>
                <a:latin typeface="Google Sans"/>
              </a:rPr>
              <a:t>Physical layout</a:t>
            </a:r>
          </a:p>
          <a:p>
            <a:pPr lvl="1"/>
            <a:r>
              <a:rPr lang="en-US" sz="2000" dirty="0">
                <a:solidFill>
                  <a:srgbClr val="4D5156"/>
                </a:solidFill>
                <a:latin typeface="Google Sans"/>
              </a:rPr>
              <a:t>Number and type of </a:t>
            </a:r>
            <a:r>
              <a:rPr lang="en-US" sz="2000" b="0" i="0" u="none" strike="noStrike" dirty="0">
                <a:solidFill>
                  <a:srgbClr val="4D5156"/>
                </a:solidFill>
                <a:effectLst/>
                <a:latin typeface="Google Sans"/>
              </a:rPr>
              <a:t>peripherals</a:t>
            </a:r>
            <a:r>
              <a:rPr lang="en-US" sz="2000" dirty="0">
                <a:solidFill>
                  <a:srgbClr val="4D5156"/>
                </a:solidFill>
                <a:latin typeface="Google Sans"/>
              </a:rPr>
              <a:t> (I/O devices)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FF2407-953C-C289-6CFC-233531F2BD5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837756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 animBg="1"/>
      <p:bldP spid="5" grpId="0" uiExpand="1" build="p" bldLvl="2" animBg="1"/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5DA70-2184-584B-6ACB-A328D0E12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008" y="-20802"/>
            <a:ext cx="10515600" cy="715294"/>
          </a:xfrm>
          <a:ln>
            <a:noFill/>
          </a:ln>
        </p:spPr>
        <p:txBody>
          <a:bodyPr/>
          <a:lstStyle/>
          <a:p>
            <a:r>
              <a:rPr lang="en-US" dirty="0"/>
              <a:t>Von Neuman Architecture</a:t>
            </a:r>
          </a:p>
        </p:txBody>
      </p:sp>
      <p:sp>
        <p:nvSpPr>
          <p:cNvPr id="39" name="Content Placeholder 38">
            <a:extLst>
              <a:ext uri="{FF2B5EF4-FFF2-40B4-BE49-F238E27FC236}">
                <a16:creationId xmlns:a16="http://schemas.microsoft.com/office/drawing/2014/main" id="{805C922A-3C38-FAE2-68AC-9E79C99A134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21255" y="683588"/>
            <a:ext cx="5087889" cy="5932802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accent1"/>
                </a:solidFill>
              </a:rPr>
              <a:t>Distinguishing feature: </a:t>
            </a:r>
            <a:r>
              <a:rPr lang="en-US" sz="1800" dirty="0">
                <a:solidFill>
                  <a:srgbClr val="2C895B"/>
                </a:solidFill>
              </a:rPr>
              <a:t>Memory contains </a:t>
            </a:r>
            <a:r>
              <a:rPr lang="en-US" sz="1800" b="1" dirty="0"/>
              <a:t>both</a:t>
            </a:r>
            <a:r>
              <a:rPr lang="en-US" sz="1800" dirty="0"/>
              <a:t> program </a:t>
            </a:r>
            <a:r>
              <a:rPr lang="en-US" sz="1800" dirty="0">
                <a:solidFill>
                  <a:srgbClr val="2C895B"/>
                </a:solidFill>
              </a:rPr>
              <a:t>instructions</a:t>
            </a:r>
            <a:r>
              <a:rPr lang="en-US" sz="1800" dirty="0"/>
              <a:t> and </a:t>
            </a:r>
            <a:r>
              <a:rPr lang="en-US" sz="1800" dirty="0">
                <a:solidFill>
                  <a:srgbClr val="2C895B"/>
                </a:solidFill>
              </a:rPr>
              <a:t>data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rgbClr val="2C895B"/>
                </a:solidFill>
              </a:rPr>
              <a:t>CPU Instructions </a:t>
            </a:r>
            <a:r>
              <a:rPr lang="en-US" sz="1800" dirty="0"/>
              <a:t>are often called </a:t>
            </a:r>
            <a:r>
              <a:rPr lang="en-US" sz="1800" dirty="0">
                <a:solidFill>
                  <a:srgbClr val="2C895B"/>
                </a:solidFill>
              </a:rPr>
              <a:t>machine code </a:t>
            </a:r>
            <a:r>
              <a:rPr lang="en-US" sz="1800" dirty="0"/>
              <a:t>and encoded in memory using </a:t>
            </a:r>
            <a:r>
              <a:rPr lang="en-US" sz="1800" dirty="0">
                <a:solidFill>
                  <a:schemeClr val="accent1"/>
                </a:solidFill>
              </a:rPr>
              <a:t>patterns of ones and zeros (like binary numbers)</a:t>
            </a: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800" b="1" dirty="0"/>
              <a:t>Example</a:t>
            </a:r>
            <a:r>
              <a:rPr lang="en-US" sz="1800" dirty="0"/>
              <a:t>: three 32-bit instructions (shown in hexadecimal format below)</a:t>
            </a:r>
          </a:p>
          <a:p>
            <a:pPr>
              <a:lnSpc>
                <a:spcPct val="100000"/>
              </a:lnSpc>
            </a:pPr>
            <a:endParaRPr lang="en-US" sz="1800" dirty="0"/>
          </a:p>
          <a:p>
            <a:pPr>
              <a:lnSpc>
                <a:spcPct val="100000"/>
              </a:lnSpc>
            </a:pP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800" b="1" dirty="0"/>
              <a:t>Instructions</a:t>
            </a:r>
            <a:r>
              <a:rPr lang="en-US" sz="1800" dirty="0"/>
              <a:t> operate on </a:t>
            </a:r>
            <a:r>
              <a:rPr lang="en-US" sz="1800" b="1" dirty="0"/>
              <a:t>data</a:t>
            </a:r>
            <a:r>
              <a:rPr lang="en-US" sz="1800" dirty="0"/>
              <a:t> that is stored in a </a:t>
            </a:r>
            <a:r>
              <a:rPr lang="en-US" sz="1800" dirty="0">
                <a:solidFill>
                  <a:schemeClr val="accent3"/>
                </a:solidFill>
              </a:rPr>
              <a:t>small capacity volatile memory </a:t>
            </a:r>
            <a:r>
              <a:rPr lang="en-US" sz="1800" dirty="0"/>
              <a:t>in the </a:t>
            </a:r>
            <a:r>
              <a:rPr lang="en-US" sz="1800" dirty="0">
                <a:solidFill>
                  <a:schemeClr val="accent1"/>
                </a:solidFill>
              </a:rPr>
              <a:t>CPU</a:t>
            </a:r>
          </a:p>
          <a:p>
            <a:pPr lvl="1"/>
            <a:r>
              <a:rPr lang="en-US" sz="1800" dirty="0">
                <a:solidFill>
                  <a:schemeClr val="accent1"/>
                </a:solidFill>
              </a:rPr>
              <a:t>these are called registers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CPU </a:t>
            </a:r>
            <a:r>
              <a:rPr lang="en-US" sz="1800" b="1" dirty="0"/>
              <a:t>reads/writes data </a:t>
            </a:r>
            <a:r>
              <a:rPr lang="en-US" sz="1800" dirty="0"/>
              <a:t>from </a:t>
            </a:r>
            <a:r>
              <a:rPr lang="en-US" sz="1800" b="1" dirty="0"/>
              <a:t>memory</a:t>
            </a:r>
            <a:r>
              <a:rPr lang="en-US" sz="1800" dirty="0"/>
              <a:t> into these </a:t>
            </a:r>
            <a:r>
              <a:rPr lang="en-US" sz="1800" b="1" dirty="0"/>
              <a:t>data registers </a:t>
            </a:r>
            <a:r>
              <a:rPr lang="en-US" sz="1800" dirty="0"/>
              <a:t>to </a:t>
            </a:r>
            <a:r>
              <a:rPr lang="en-US" sz="1800" b="1" dirty="0"/>
              <a:t>operate on them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An </a:t>
            </a:r>
            <a:r>
              <a:rPr lang="en-US" sz="1800" dirty="0">
                <a:solidFill>
                  <a:srgbClr val="2C895B"/>
                </a:solidFill>
              </a:rPr>
              <a:t>executable program </a:t>
            </a:r>
            <a:r>
              <a:rPr lang="en-US" sz="1800" dirty="0"/>
              <a:t>contains</a:t>
            </a:r>
          </a:p>
          <a:p>
            <a:pPr lvl="1"/>
            <a:r>
              <a:rPr lang="en-US" sz="1800" b="1" dirty="0">
                <a:solidFill>
                  <a:schemeClr val="accent1"/>
                </a:solidFill>
              </a:rPr>
              <a:t>series of instructions </a:t>
            </a:r>
            <a:r>
              <a:rPr lang="en-US" sz="1800" dirty="0"/>
              <a:t>(the program) </a:t>
            </a:r>
          </a:p>
          <a:p>
            <a:pPr lvl="1"/>
            <a:r>
              <a:rPr lang="en-US" sz="1800" dirty="0"/>
              <a:t>(maybe some) </a:t>
            </a:r>
            <a:r>
              <a:rPr lang="en-US" sz="1800" b="1" dirty="0">
                <a:solidFill>
                  <a:srgbClr val="F3753F"/>
                </a:solidFill>
              </a:rPr>
              <a:t>data</a:t>
            </a:r>
            <a:r>
              <a:rPr lang="en-US" sz="1800" dirty="0"/>
              <a:t> to operate on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833101E2-86F8-72E2-E35B-38384F0E57D0}"/>
              </a:ext>
            </a:extLst>
          </p:cNvPr>
          <p:cNvSpPr/>
          <p:nvPr/>
        </p:nvSpPr>
        <p:spPr bwMode="auto">
          <a:xfrm>
            <a:off x="1373643" y="2936271"/>
            <a:ext cx="2298825" cy="911784"/>
          </a:xfrm>
          <a:prstGeom prst="roundRect">
            <a:avLst/>
          </a:prstGeom>
          <a:solidFill>
            <a:schemeClr val="bg1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ea typeface="Calibri" charset="0"/>
                <a:cs typeface="Consolas" panose="020B0609020204030204" pitchFamily="49" charset="0"/>
              </a:rPr>
              <a:t>   81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ea typeface="Calibri" charset="0"/>
                <a:cs typeface="Consolas" panose="020B0609020204030204" pitchFamily="49" charset="0"/>
              </a:rPr>
              <a:t>fe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ea typeface="Calibri" charset="0"/>
                <a:cs typeface="Consolas" panose="020B0609020204030204" pitchFamily="49" charset="0"/>
              </a:rPr>
              <a:t> 89 32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ea typeface="Calibri" charset="0"/>
                <a:cs typeface="Consolas" panose="020B0609020204030204" pitchFamily="49" charset="0"/>
              </a:rPr>
              <a:t>   81 54 22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ea typeface="Calibri" charset="0"/>
                <a:cs typeface="Consolas" panose="020B0609020204030204" pitchFamily="49" charset="0"/>
              </a:rPr>
              <a:t>af</a:t>
            </a:r>
            <a:endParaRPr lang="en-US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ea typeface="Calibri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ea typeface="Calibri" charset="0"/>
                <a:cs typeface="Consolas" panose="020B0609020204030204" pitchFamily="49" charset="0"/>
              </a:rPr>
              <a:t>   81 22 10 9A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8DF1E43-4925-3CF2-23BE-FC01FF8A00B8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5508579" y="1816513"/>
            <a:ext cx="2803776" cy="354922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 Regular" charset="0"/>
            </a:endParaRPr>
          </a:p>
        </p:txBody>
      </p:sp>
      <p:sp>
        <p:nvSpPr>
          <p:cNvPr id="10" name="Rectangle 40">
            <a:extLst>
              <a:ext uri="{FF2B5EF4-FFF2-40B4-BE49-F238E27FC236}">
                <a16:creationId xmlns:a16="http://schemas.microsoft.com/office/drawing/2014/main" id="{CEE8B4FB-AFDE-B963-6372-8E225693C353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916333" y="1599135"/>
            <a:ext cx="2114550" cy="3659730"/>
          </a:xfrm>
          <a:prstGeom prst="rect">
            <a:avLst/>
          </a:prstGeom>
          <a:solidFill>
            <a:srgbClr val="50CC97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  <a:tab pos="1447800" algn="l"/>
              </a:tabLst>
            </a:pPr>
            <a:r>
              <a:rPr lang="en-US" sz="3600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Memory</a:t>
            </a:r>
          </a:p>
        </p:txBody>
      </p:sp>
      <p:sp>
        <p:nvSpPr>
          <p:cNvPr id="13" name="Text Box 45">
            <a:extLst>
              <a:ext uri="{FF2B5EF4-FFF2-40B4-BE49-F238E27FC236}">
                <a16:creationId xmlns:a16="http://schemas.microsoft.com/office/drawing/2014/main" id="{E990F834-377D-0020-A6A4-02F4E23B391F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714884" y="1756951"/>
            <a:ext cx="6635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/>
          <a:p>
            <a:pPr algn="ctr"/>
            <a:r>
              <a:rPr lang="en-US" sz="3600" b="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CPU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23AA52E-7B65-E04D-CE26-73AC64BEAEF8}"/>
              </a:ext>
            </a:extLst>
          </p:cNvPr>
          <p:cNvGrpSpPr/>
          <p:nvPr/>
        </p:nvGrpSpPr>
        <p:grpSpPr>
          <a:xfrm>
            <a:off x="6894839" y="1886716"/>
            <a:ext cx="1367896" cy="2220456"/>
            <a:chOff x="130661" y="-1277915"/>
            <a:chExt cx="1367896" cy="2220456"/>
          </a:xfrm>
        </p:grpSpPr>
        <p:sp>
          <p:nvSpPr>
            <p:cNvPr id="19" name="Text Box 39">
              <a:extLst>
                <a:ext uri="{FF2B5EF4-FFF2-40B4-BE49-F238E27FC236}">
                  <a16:creationId xmlns:a16="http://schemas.microsoft.com/office/drawing/2014/main" id="{0797B9AF-E69B-59F9-7FD1-A1C5FBD720D4}"/>
                </a:ext>
              </a:extLst>
            </p:cNvPr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130661" y="-1277915"/>
              <a:ext cx="1367896" cy="3657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0876" rIns="90000" bIns="45000" anchor="ctr"/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5pPr>
              <a:lvl6pPr marL="2514600" indent="-2286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6pPr>
              <a:lvl7pPr marL="2971800" indent="-2286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7pPr>
              <a:lvl8pPr marL="3429000" indent="-2286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8pPr>
              <a:lvl9pPr marL="3886200" indent="-2286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9pPr>
            </a:lstStyle>
            <a:p>
              <a:pPr algn="ctr"/>
              <a:r>
                <a:rPr lang="en-US" sz="2200" b="0" dirty="0">
                  <a:solidFill>
                    <a:srgbClr val="0000F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registers</a:t>
              </a:r>
            </a:p>
          </p:txBody>
        </p:sp>
        <p:cxnSp>
          <p:nvCxnSpPr>
            <p:cNvPr id="20" name="AutoShape 41">
              <a:extLst>
                <a:ext uri="{FF2B5EF4-FFF2-40B4-BE49-F238E27FC236}">
                  <a16:creationId xmlns:a16="http://schemas.microsoft.com/office/drawing/2014/main" id="{9CC5846B-4182-1564-DDED-2FD140841212}"/>
                </a:ext>
              </a:extLst>
            </p:cNvPr>
            <p:cNvCxnSpPr>
              <a:cxnSpLocks noChangeShapeType="1"/>
            </p:cNvCxnSpPr>
            <p:nvPr>
              <p:custDataLst>
                <p:tags r:id="rId11"/>
              </p:custDataLst>
            </p:nvPr>
          </p:nvCxnSpPr>
          <p:spPr bwMode="auto">
            <a:xfrm>
              <a:off x="662529" y="338899"/>
              <a:ext cx="0" cy="603642"/>
            </a:xfrm>
            <a:prstGeom prst="straightConnector1">
              <a:avLst/>
            </a:prstGeom>
            <a:noFill/>
            <a:ln w="76200" cmpd="sng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3225BB8-45D8-92FD-AF52-2C5FE8AE4DDC}"/>
              </a:ext>
            </a:extLst>
          </p:cNvPr>
          <p:cNvGrpSpPr/>
          <p:nvPr/>
        </p:nvGrpSpPr>
        <p:grpSpPr>
          <a:xfrm>
            <a:off x="5779676" y="4450768"/>
            <a:ext cx="2330291" cy="759721"/>
            <a:chOff x="467597" y="1292825"/>
            <a:chExt cx="2330291" cy="759721"/>
          </a:xfrm>
        </p:grpSpPr>
        <p:sp>
          <p:nvSpPr>
            <p:cNvPr id="22" name="Rectangle 38">
              <a:extLst>
                <a:ext uri="{FF2B5EF4-FFF2-40B4-BE49-F238E27FC236}">
                  <a16:creationId xmlns:a16="http://schemas.microsoft.com/office/drawing/2014/main" id="{3EAD66DA-2AF4-71B7-FD8E-516B2D58FE6C}"/>
                </a:ext>
              </a:extLst>
            </p:cNvPr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467597" y="1686786"/>
              <a:ext cx="2330291" cy="365760"/>
            </a:xfrm>
            <a:prstGeom prst="rect">
              <a:avLst/>
            </a:prstGeom>
            <a:solidFill>
              <a:srgbClr val="7030A0"/>
            </a:solidFill>
            <a:ln w="12700" cmpd="sng">
              <a:noFill/>
              <a:round/>
              <a:headEnd/>
              <a:tailEnd/>
            </a:ln>
            <a:effectLst/>
          </p:spPr>
          <p:txBody>
            <a:bodyPr wrap="none" lIns="90000" tIns="60876" rIns="90000" bIns="45000" anchor="ctr"/>
            <a:lstStyle/>
            <a:p>
              <a:pPr algn="ctr"/>
              <a:r>
                <a:rPr lang="en-US" sz="2200" b="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instruction register</a:t>
              </a:r>
            </a:p>
          </p:txBody>
        </p:sp>
        <p:cxnSp>
          <p:nvCxnSpPr>
            <p:cNvPr id="25" name="AutoShape 41">
              <a:extLst>
                <a:ext uri="{FF2B5EF4-FFF2-40B4-BE49-F238E27FC236}">
                  <a16:creationId xmlns:a16="http://schemas.microsoft.com/office/drawing/2014/main" id="{F242DE77-9DB8-14F7-3686-812A74C0A629}"/>
                </a:ext>
              </a:extLst>
            </p:cNvPr>
            <p:cNvCxnSpPr>
              <a:cxnSpLocks noChangeShapeType="1"/>
            </p:cNvCxnSpPr>
            <p:nvPr>
              <p:custDataLst>
                <p:tags r:id="rId9"/>
              </p:custDataLst>
            </p:nvPr>
          </p:nvCxnSpPr>
          <p:spPr bwMode="auto">
            <a:xfrm>
              <a:off x="1743336" y="1292825"/>
              <a:ext cx="0" cy="371968"/>
            </a:xfrm>
            <a:prstGeom prst="straightConnector1">
              <a:avLst/>
            </a:prstGeom>
            <a:noFill/>
            <a:ln w="76200" cmpd="sng">
              <a:solidFill>
                <a:srgbClr val="CC0000"/>
              </a:solidFill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</p:grpSp>
      <p:sp>
        <p:nvSpPr>
          <p:cNvPr id="26" name="Text Box 42">
            <a:extLst>
              <a:ext uri="{FF2B5EF4-FFF2-40B4-BE49-F238E27FC236}">
                <a16:creationId xmlns:a16="http://schemas.microsoft.com/office/drawing/2014/main" id="{7C0EB23E-8352-8AF4-5C77-285ABFB512DD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7782651" y="1684755"/>
            <a:ext cx="2194560" cy="548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9pPr>
          </a:lstStyle>
          <a:p>
            <a:pPr algn="ctr"/>
            <a:r>
              <a:rPr lang="en-US" sz="2800" b="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</a:p>
        </p:txBody>
      </p:sp>
      <p:sp>
        <p:nvSpPr>
          <p:cNvPr id="29" name="Text Box 44">
            <a:extLst>
              <a:ext uri="{FF2B5EF4-FFF2-40B4-BE49-F238E27FC236}">
                <a16:creationId xmlns:a16="http://schemas.microsoft.com/office/drawing/2014/main" id="{574C5E44-1475-A258-5BEB-97F1AF4BAF04}"/>
              </a:ext>
            </a:extLst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8051672" y="4247714"/>
            <a:ext cx="2194560" cy="548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9pPr>
          </a:lstStyle>
          <a:p>
            <a:pPr algn="ctr"/>
            <a:r>
              <a:rPr lang="en-US" sz="2800" b="0" dirty="0">
                <a:solidFill>
                  <a:srgbClr val="CC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instructions</a:t>
            </a:r>
          </a:p>
        </p:txBody>
      </p:sp>
      <p:cxnSp>
        <p:nvCxnSpPr>
          <p:cNvPr id="31" name="AutoShape 41">
            <a:extLst>
              <a:ext uri="{FF2B5EF4-FFF2-40B4-BE49-F238E27FC236}">
                <a16:creationId xmlns:a16="http://schemas.microsoft.com/office/drawing/2014/main" id="{1AF48249-B523-041E-BB74-C333BBB7E388}"/>
              </a:ext>
            </a:extLst>
          </p:cNvPr>
          <p:cNvCxnSpPr>
            <a:cxnSpLocks noChangeShapeType="1"/>
          </p:cNvCxnSpPr>
          <p:nvPr>
            <p:custDataLst>
              <p:tags r:id="rId6"/>
            </p:custDataLst>
          </p:nvPr>
        </p:nvCxnSpPr>
        <p:spPr bwMode="auto">
          <a:xfrm flipV="1">
            <a:off x="8253155" y="2044135"/>
            <a:ext cx="1975958" cy="189260"/>
          </a:xfrm>
          <a:prstGeom prst="straightConnector1">
            <a:avLst/>
          </a:prstGeom>
          <a:noFill/>
          <a:ln w="76200" cmpd="sng">
            <a:solidFill>
              <a:srgbClr val="0000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4" name="AutoShape 41">
            <a:extLst>
              <a:ext uri="{FF2B5EF4-FFF2-40B4-BE49-F238E27FC236}">
                <a16:creationId xmlns:a16="http://schemas.microsoft.com/office/drawing/2014/main" id="{21457F5B-BC46-C08E-9A2B-BEE948D12E33}"/>
              </a:ext>
            </a:extLst>
          </p:cNvPr>
          <p:cNvCxnSpPr>
            <a:cxnSpLocks noChangeShapeType="1"/>
          </p:cNvCxnSpPr>
          <p:nvPr>
            <p:custDataLst>
              <p:tags r:id="rId7"/>
            </p:custDataLst>
          </p:nvPr>
        </p:nvCxnSpPr>
        <p:spPr bwMode="auto">
          <a:xfrm flipV="1">
            <a:off x="8262735" y="4740666"/>
            <a:ext cx="1879880" cy="415267"/>
          </a:xfrm>
          <a:prstGeom prst="straightConnector1">
            <a:avLst/>
          </a:prstGeom>
          <a:noFill/>
          <a:ln w="76200" cmpd="sng">
            <a:solidFill>
              <a:srgbClr val="CC0000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9AAC5C8-1ADF-BAC2-AC89-755D88E45F9C}"/>
              </a:ext>
            </a:extLst>
          </p:cNvPr>
          <p:cNvSpPr txBox="1"/>
          <p:nvPr/>
        </p:nvSpPr>
        <p:spPr>
          <a:xfrm>
            <a:off x="6154234" y="4098292"/>
            <a:ext cx="569387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add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128C79D-F78C-7B4F-3655-0A7690E41298}"/>
              </a:ext>
            </a:extLst>
          </p:cNvPr>
          <p:cNvSpPr txBox="1"/>
          <p:nvPr/>
        </p:nvSpPr>
        <p:spPr>
          <a:xfrm>
            <a:off x="6730626" y="4098292"/>
            <a:ext cx="38985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r0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A7C7226-6D40-CD6F-10C6-A0FEB02F8E85}"/>
              </a:ext>
            </a:extLst>
          </p:cNvPr>
          <p:cNvSpPr txBox="1"/>
          <p:nvPr/>
        </p:nvSpPr>
        <p:spPr>
          <a:xfrm>
            <a:off x="7117914" y="4098292"/>
            <a:ext cx="38985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r1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A1FF9FF-81BA-278A-759D-671A5DEEF6CD}"/>
              </a:ext>
            </a:extLst>
          </p:cNvPr>
          <p:cNvSpPr txBox="1"/>
          <p:nvPr/>
        </p:nvSpPr>
        <p:spPr>
          <a:xfrm>
            <a:off x="7512254" y="4098292"/>
            <a:ext cx="38985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r2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9DE90DE-950D-F73B-AEBB-4D6735DD85A6}"/>
              </a:ext>
            </a:extLst>
          </p:cNvPr>
          <p:cNvSpPr/>
          <p:nvPr/>
        </p:nvSpPr>
        <p:spPr>
          <a:xfrm>
            <a:off x="6967300" y="2260218"/>
            <a:ext cx="1134208" cy="2268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E39C2DB-DFCF-D631-EA75-3D4C4C52C242}"/>
              </a:ext>
            </a:extLst>
          </p:cNvPr>
          <p:cNvSpPr/>
          <p:nvPr/>
        </p:nvSpPr>
        <p:spPr>
          <a:xfrm>
            <a:off x="6996132" y="3280470"/>
            <a:ext cx="1134208" cy="2268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8AF5617-481D-2E62-CC6B-5539973DDE11}"/>
              </a:ext>
            </a:extLst>
          </p:cNvPr>
          <p:cNvSpPr/>
          <p:nvPr/>
        </p:nvSpPr>
        <p:spPr>
          <a:xfrm>
            <a:off x="7000203" y="3053655"/>
            <a:ext cx="1134208" cy="2268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71F2EBD-7803-43AD-184E-7E9859944093}"/>
              </a:ext>
            </a:extLst>
          </p:cNvPr>
          <p:cNvSpPr/>
          <p:nvPr/>
        </p:nvSpPr>
        <p:spPr>
          <a:xfrm>
            <a:off x="6996132" y="2779621"/>
            <a:ext cx="1134208" cy="2268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9E78D3D-5503-2D63-5624-422F8B44A422}"/>
              </a:ext>
            </a:extLst>
          </p:cNvPr>
          <p:cNvSpPr txBox="1"/>
          <p:nvPr/>
        </p:nvSpPr>
        <p:spPr>
          <a:xfrm>
            <a:off x="6453704" y="2144398"/>
            <a:ext cx="47961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Rn</a:t>
            </a:r>
          </a:p>
          <a:p>
            <a:r>
              <a:rPr lang="en-US" dirty="0">
                <a:solidFill>
                  <a:schemeClr val="accent6"/>
                </a:solidFill>
              </a:rPr>
              <a:t>…</a:t>
            </a:r>
          </a:p>
          <a:p>
            <a:r>
              <a:rPr lang="en-US" dirty="0">
                <a:solidFill>
                  <a:schemeClr val="accent6"/>
                </a:solidFill>
              </a:rPr>
              <a:t>R2</a:t>
            </a:r>
          </a:p>
          <a:p>
            <a:r>
              <a:rPr lang="en-US" dirty="0">
                <a:solidFill>
                  <a:schemeClr val="accent6"/>
                </a:solidFill>
              </a:rPr>
              <a:t>R1</a:t>
            </a:r>
          </a:p>
          <a:p>
            <a:r>
              <a:rPr lang="en-US" dirty="0">
                <a:solidFill>
                  <a:schemeClr val="accent6"/>
                </a:solidFill>
              </a:rPr>
              <a:t>R0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E89511F-6EC4-E5D2-CE3B-A43A6F4A9806}"/>
              </a:ext>
            </a:extLst>
          </p:cNvPr>
          <p:cNvSpPr txBox="1"/>
          <p:nvPr/>
        </p:nvSpPr>
        <p:spPr>
          <a:xfrm>
            <a:off x="5600380" y="859808"/>
            <a:ext cx="1838965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Address</a:t>
            </a:r>
          </a:p>
          <a:p>
            <a:pPr algn="ctr"/>
            <a:r>
              <a:rPr lang="en-US" dirty="0">
                <a:solidFill>
                  <a:schemeClr val="accent1"/>
                </a:solidFill>
              </a:rPr>
              <a:t>(Register name)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1E1038B-E676-3872-5850-DA4A24EB0F63}"/>
              </a:ext>
            </a:extLst>
          </p:cNvPr>
          <p:cNvSpPr txBox="1"/>
          <p:nvPr/>
        </p:nvSpPr>
        <p:spPr>
          <a:xfrm>
            <a:off x="7517993" y="635997"/>
            <a:ext cx="1107996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Register</a:t>
            </a:r>
          </a:p>
          <a:p>
            <a:r>
              <a:rPr lang="en-US" dirty="0">
                <a:solidFill>
                  <a:schemeClr val="accent1"/>
                </a:solidFill>
              </a:rPr>
              <a:t>Contents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8F47485-CDC3-7530-7140-2729D0792F23}"/>
              </a:ext>
            </a:extLst>
          </p:cNvPr>
          <p:cNvCxnSpPr>
            <a:cxnSpLocks/>
          </p:cNvCxnSpPr>
          <p:nvPr/>
        </p:nvCxnSpPr>
        <p:spPr>
          <a:xfrm>
            <a:off x="6636754" y="1510637"/>
            <a:ext cx="47022" cy="5307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7877156-8683-CEDD-EF09-15B9F04675C6}"/>
              </a:ext>
            </a:extLst>
          </p:cNvPr>
          <p:cNvCxnSpPr>
            <a:cxnSpLocks/>
          </p:cNvCxnSpPr>
          <p:nvPr/>
        </p:nvCxnSpPr>
        <p:spPr>
          <a:xfrm flipH="1">
            <a:off x="7663225" y="1296724"/>
            <a:ext cx="190263" cy="6515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DBA236B-DA3C-3ECC-8AF0-7D09E8975D97}"/>
              </a:ext>
            </a:extLst>
          </p:cNvPr>
          <p:cNvSpPr txBox="1"/>
          <p:nvPr/>
        </p:nvSpPr>
        <p:spPr>
          <a:xfrm>
            <a:off x="7295473" y="238149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97DA43-CE71-B792-EE8C-A13E12207657}"/>
              </a:ext>
            </a:extLst>
          </p:cNvPr>
          <p:cNvSpPr/>
          <p:nvPr/>
        </p:nvSpPr>
        <p:spPr>
          <a:xfrm>
            <a:off x="10277277" y="1730181"/>
            <a:ext cx="1638767" cy="259238"/>
          </a:xfrm>
          <a:prstGeom prst="rect">
            <a:avLst/>
          </a:prstGeom>
          <a:solidFill>
            <a:srgbClr val="F3753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45781D8-94C0-E506-6BC2-72093466F04D}"/>
              </a:ext>
            </a:extLst>
          </p:cNvPr>
          <p:cNvSpPr/>
          <p:nvPr/>
        </p:nvSpPr>
        <p:spPr>
          <a:xfrm>
            <a:off x="10292901" y="2017351"/>
            <a:ext cx="1638767" cy="259238"/>
          </a:xfrm>
          <a:prstGeom prst="rect">
            <a:avLst/>
          </a:prstGeom>
          <a:solidFill>
            <a:srgbClr val="F3753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9C0CD9-228B-E7F1-979B-53FA71949D0D}"/>
              </a:ext>
            </a:extLst>
          </p:cNvPr>
          <p:cNvSpPr/>
          <p:nvPr/>
        </p:nvSpPr>
        <p:spPr>
          <a:xfrm>
            <a:off x="10292901" y="2301215"/>
            <a:ext cx="1638767" cy="259238"/>
          </a:xfrm>
          <a:prstGeom prst="rect">
            <a:avLst/>
          </a:prstGeom>
          <a:solidFill>
            <a:srgbClr val="F3753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415E935-0252-388F-A851-6D476A22A9B3}"/>
              </a:ext>
            </a:extLst>
          </p:cNvPr>
          <p:cNvSpPr/>
          <p:nvPr/>
        </p:nvSpPr>
        <p:spPr>
          <a:xfrm>
            <a:off x="10295384" y="4251423"/>
            <a:ext cx="1638767" cy="2592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instruction #3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DD377F5-3A65-1DE3-7A4A-09A3F17C6DCF}"/>
              </a:ext>
            </a:extLst>
          </p:cNvPr>
          <p:cNvSpPr/>
          <p:nvPr/>
        </p:nvSpPr>
        <p:spPr>
          <a:xfrm>
            <a:off x="10295384" y="4527109"/>
            <a:ext cx="1638767" cy="2592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instruction #2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79F0A3F-C796-F25B-22DC-D0E00371E93C}"/>
              </a:ext>
            </a:extLst>
          </p:cNvPr>
          <p:cNvSpPr/>
          <p:nvPr/>
        </p:nvSpPr>
        <p:spPr>
          <a:xfrm>
            <a:off x="10295383" y="4806271"/>
            <a:ext cx="1638767" cy="2592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instruction #1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0B80FD-A752-A854-CF26-297B4ED3568D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25294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uiExpand="1" build="p" animBg="1"/>
      <p:bldP spid="2" grpId="0" animBg="1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6349740-54D9-7B2E-C23D-6FA2914DE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10515600" cy="567373"/>
          </a:xfrm>
        </p:spPr>
        <p:txBody>
          <a:bodyPr/>
          <a:lstStyle/>
          <a:p>
            <a:r>
              <a:rPr lang="en-US" dirty="0"/>
              <a:t>C, Assembly and Machine Code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4591900-1BA2-A8B2-4230-7972716E998A}"/>
              </a:ext>
            </a:extLst>
          </p:cNvPr>
          <p:cNvSpPr txBox="1">
            <a:spLocks/>
          </p:cNvSpPr>
          <p:nvPr/>
        </p:nvSpPr>
        <p:spPr>
          <a:xfrm>
            <a:off x="1143604" y="874809"/>
            <a:ext cx="10089390" cy="568735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charset="2"/>
              <a:buChar char="§"/>
              <a:defRPr/>
            </a:pPr>
            <a:r>
              <a:rPr lang="en-US" sz="2000" dirty="0">
                <a:solidFill>
                  <a:srgbClr val="0070C0"/>
                </a:solidFill>
              </a:rPr>
              <a:t>Machine Language (or code)</a:t>
            </a:r>
            <a:endParaRPr lang="en-US" sz="2000" dirty="0"/>
          </a:p>
          <a:p>
            <a:pPr lvl="1">
              <a:buFont typeface="Wingdings" charset="2"/>
              <a:buChar char="§"/>
              <a:defRPr/>
            </a:pPr>
            <a:r>
              <a:rPr lang="en-US" sz="2000" dirty="0">
                <a:solidFill>
                  <a:schemeClr val="accent6"/>
                </a:solidFill>
              </a:rPr>
              <a:t>Are </a:t>
            </a:r>
            <a:r>
              <a:rPr lang="en-US" sz="2000" b="1" dirty="0">
                <a:solidFill>
                  <a:schemeClr val="accent1"/>
                </a:solidFill>
              </a:rPr>
              <a:t>encoded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>
                <a:solidFill>
                  <a:schemeClr val="accent6"/>
                </a:solidFill>
              </a:rPr>
              <a:t>in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b="1" dirty="0">
                <a:solidFill>
                  <a:schemeClr val="accent1"/>
                </a:solidFill>
              </a:rPr>
              <a:t>memory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>
                <a:solidFill>
                  <a:schemeClr val="tx2"/>
                </a:solidFill>
              </a:rPr>
              <a:t>using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b="1" dirty="0">
                <a:solidFill>
                  <a:schemeClr val="accent1"/>
                </a:solidFill>
              </a:rPr>
              <a:t>patterns of ones and zeros </a:t>
            </a:r>
            <a:r>
              <a:rPr lang="en-US" sz="2000" dirty="0">
                <a:solidFill>
                  <a:schemeClr val="accent1"/>
                </a:solidFill>
              </a:rPr>
              <a:t>(like binary numbers)</a:t>
            </a:r>
          </a:p>
          <a:p>
            <a:pPr lvl="1">
              <a:buFont typeface="Wingdings" charset="2"/>
              <a:buChar char="§"/>
              <a:defRPr/>
            </a:pPr>
            <a:r>
              <a:rPr lang="en-US" sz="2000" b="1" dirty="0">
                <a:solidFill>
                  <a:schemeClr val="accent1"/>
                </a:solidFill>
                <a:ea typeface="宋体" charset="0"/>
                <a:cs typeface="宋体" charset="0"/>
              </a:rPr>
              <a:t>Example: </a:t>
            </a:r>
            <a:r>
              <a:rPr lang="en-US" sz="2000" dirty="0">
                <a:solidFill>
                  <a:schemeClr val="accent1"/>
                </a:solidFill>
                <a:ea typeface="宋体" charset="0"/>
                <a:cs typeface="宋体" charset="0"/>
              </a:rPr>
              <a:t>arm32 machine code </a:t>
            </a:r>
            <a:r>
              <a:rPr lang="en-US" sz="2000" dirty="0">
                <a:solidFill>
                  <a:schemeClr val="accent6"/>
                </a:solidFill>
                <a:ea typeface="宋体" charset="0"/>
                <a:cs typeface="宋体" charset="0"/>
              </a:rPr>
              <a:t>stores just</a:t>
            </a:r>
            <a:r>
              <a:rPr lang="en-US" sz="2000" dirty="0">
                <a:solidFill>
                  <a:schemeClr val="accent1"/>
                </a:solidFill>
                <a:ea typeface="宋体" charset="0"/>
                <a:cs typeface="宋体" charset="0"/>
              </a:rPr>
              <a:t> one instruction in 32 bits (4 bytes) </a:t>
            </a:r>
          </a:p>
          <a:p>
            <a:pPr>
              <a:lnSpc>
                <a:spcPct val="100000"/>
              </a:lnSpc>
              <a:buFont typeface="Wingdings" charset="2"/>
              <a:buChar char="§"/>
              <a:defRPr/>
            </a:pPr>
            <a:r>
              <a:rPr lang="en-US" sz="2000" b="1" dirty="0">
                <a:solidFill>
                  <a:srgbClr val="0070C0"/>
                </a:solidFill>
              </a:rPr>
              <a:t>Assembly language </a:t>
            </a:r>
            <a:r>
              <a:rPr lang="en-US" sz="2000" dirty="0"/>
              <a:t>is a </a:t>
            </a:r>
            <a:r>
              <a:rPr lang="en-US" sz="2000" dirty="0">
                <a:solidFill>
                  <a:srgbClr val="FF0000"/>
                </a:solidFill>
              </a:rPr>
              <a:t>symbolic version </a:t>
            </a:r>
            <a:r>
              <a:rPr lang="en-US" sz="2000" dirty="0"/>
              <a:t>of the </a:t>
            </a:r>
            <a:r>
              <a:rPr lang="en-US" sz="2000" b="1" dirty="0">
                <a:solidFill>
                  <a:srgbClr val="0070C0"/>
                </a:solidFill>
              </a:rPr>
              <a:t>machine language</a:t>
            </a:r>
          </a:p>
          <a:p>
            <a:pPr lvl="1">
              <a:buFont typeface="Wingdings" charset="2"/>
              <a:buChar char="§"/>
              <a:defRPr/>
            </a:pPr>
            <a:r>
              <a:rPr lang="en-US" sz="2000" b="1" dirty="0">
                <a:solidFill>
                  <a:schemeClr val="accent6"/>
                </a:solidFill>
                <a:ea typeface="宋体" charset="0"/>
                <a:cs typeface="宋体" charset="0"/>
              </a:rPr>
              <a:t>Instructions</a:t>
            </a:r>
            <a:r>
              <a:rPr lang="en-US" sz="2000" dirty="0">
                <a:solidFill>
                  <a:schemeClr val="accent6"/>
                </a:solidFill>
                <a:ea typeface="宋体" charset="0"/>
                <a:cs typeface="宋体" charset="0"/>
              </a:rPr>
              <a:t> describe operations the hardware can perform (e.g., =, +, -, *)</a:t>
            </a:r>
          </a:p>
          <a:p>
            <a:pPr lvl="1">
              <a:buFont typeface="Wingdings" charset="2"/>
              <a:buChar char="§"/>
              <a:defRPr/>
            </a:pPr>
            <a:r>
              <a:rPr lang="en-US" sz="2000" b="1" dirty="0">
                <a:solidFill>
                  <a:schemeClr val="accent6"/>
                </a:solidFill>
                <a:ea typeface="宋体" charset="0"/>
                <a:cs typeface="宋体" charset="0"/>
              </a:rPr>
              <a:t>Unique to a specific ISA</a:t>
            </a:r>
            <a:r>
              <a:rPr lang="en-US" sz="2000" dirty="0">
                <a:solidFill>
                  <a:schemeClr val="accent6"/>
                </a:solidFill>
                <a:ea typeface="宋体" charset="0"/>
                <a:cs typeface="宋体" charset="0"/>
              </a:rPr>
              <a:t>: e.g., ARM-32 versus IA-64</a:t>
            </a:r>
            <a:endParaRPr lang="en-US" sz="2000" b="1" dirty="0">
              <a:solidFill>
                <a:srgbClr val="0070C0"/>
              </a:solidFill>
            </a:endParaRPr>
          </a:p>
          <a:p>
            <a:pPr lvl="1">
              <a:buFont typeface="Wingdings" charset="2"/>
              <a:buChar char="§"/>
            </a:pPr>
            <a:r>
              <a:rPr lang="en-US" sz="2000" dirty="0">
                <a:solidFill>
                  <a:schemeClr val="accent6"/>
                </a:solidFill>
              </a:rPr>
              <a:t>May be stored in a </a:t>
            </a:r>
            <a:r>
              <a:rPr lang="en-US" sz="2000" dirty="0">
                <a:solidFill>
                  <a:srgbClr val="0070C0"/>
                </a:solidFill>
              </a:rPr>
              <a:t>human readable text file</a:t>
            </a:r>
          </a:p>
          <a:p>
            <a:pPr lvl="1">
              <a:buFont typeface="Wingdings" charset="2"/>
              <a:buChar char="§"/>
            </a:pPr>
            <a:r>
              <a:rPr lang="en-US" sz="2000" dirty="0">
                <a:solidFill>
                  <a:schemeClr val="accent6"/>
                </a:solidFill>
                <a:ea typeface="宋体" charset="0"/>
                <a:cs typeface="宋体" charset="0"/>
              </a:rPr>
              <a:t>You can write in assembly language just like C or Java</a:t>
            </a:r>
          </a:p>
          <a:p>
            <a:pPr lvl="2">
              <a:buFont typeface="Wingdings" charset="2"/>
              <a:buChar char="§"/>
            </a:pPr>
            <a:r>
              <a:rPr lang="en-US" sz="2000" dirty="0">
                <a:solidFill>
                  <a:schemeClr val="accent6"/>
                </a:solidFill>
                <a:ea typeface="宋体" charset="0"/>
                <a:cs typeface="宋体" charset="0"/>
              </a:rPr>
              <a:t>Assembly is much easier to program than machine code</a:t>
            </a:r>
          </a:p>
          <a:p>
            <a:pPr lvl="2">
              <a:buFont typeface="Wingdings" charset="2"/>
              <a:buChar char="§"/>
            </a:pPr>
            <a:endParaRPr lang="en-US" sz="2000" dirty="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  <a:buFont typeface="Wingdings" charset="2"/>
              <a:buChar char="§"/>
            </a:pPr>
            <a:r>
              <a:rPr lang="en-US" sz="2000" dirty="0">
                <a:solidFill>
                  <a:schemeClr val="accent6"/>
                </a:solidFill>
                <a:ea typeface="宋体" charset="0"/>
                <a:cs typeface="宋体" charset="0"/>
              </a:rPr>
              <a:t>A high-level language (like C) is compiled into an assembly language equivalent</a:t>
            </a:r>
          </a:p>
          <a:p>
            <a:pPr lvl="1">
              <a:buFont typeface="Wingdings" charset="2"/>
              <a:buChar char="§"/>
            </a:pPr>
            <a:r>
              <a:rPr lang="en-US" sz="2000" dirty="0">
                <a:solidFill>
                  <a:schemeClr val="accent1"/>
                </a:solidFill>
                <a:ea typeface="宋体" charset="0"/>
                <a:cs typeface="宋体" charset="0"/>
              </a:rPr>
              <a:t>A statement in C </a:t>
            </a:r>
            <a:r>
              <a:rPr lang="en-US" sz="2000" dirty="0">
                <a:solidFill>
                  <a:schemeClr val="accent6"/>
                </a:solidFill>
                <a:ea typeface="宋体" charset="0"/>
                <a:cs typeface="宋体" charset="0"/>
              </a:rPr>
              <a:t>is represented </a:t>
            </a:r>
            <a:r>
              <a:rPr lang="en-US" sz="2000" dirty="0">
                <a:solidFill>
                  <a:srgbClr val="2C895B"/>
                </a:solidFill>
                <a:ea typeface="宋体" charset="0"/>
                <a:cs typeface="宋体" charset="0"/>
              </a:rPr>
              <a:t>by a sequence of one or more assembly language instructions (why a do you think it is a sequence?)</a:t>
            </a:r>
          </a:p>
          <a:p>
            <a:pPr>
              <a:lnSpc>
                <a:spcPct val="100000"/>
              </a:lnSpc>
              <a:buFont typeface="Wingdings" charset="2"/>
              <a:buChar char="§"/>
            </a:pPr>
            <a:r>
              <a:rPr lang="en-US" sz="2000" b="1" dirty="0">
                <a:solidFill>
                  <a:schemeClr val="accent1"/>
                </a:solidFill>
                <a:ea typeface="宋体" charset="0"/>
                <a:cs typeface="宋体" charset="0"/>
              </a:rPr>
              <a:t>Assembly language program</a:t>
            </a:r>
          </a:p>
          <a:p>
            <a:pPr lvl="1">
              <a:buFont typeface="Wingdings" charset="2"/>
              <a:buChar char="§"/>
            </a:pPr>
            <a:r>
              <a:rPr lang="en-US" sz="2000" dirty="0">
                <a:solidFill>
                  <a:schemeClr val="accent6"/>
                </a:solidFill>
                <a:ea typeface="宋体" charset="0"/>
                <a:cs typeface="宋体" charset="0"/>
              </a:rPr>
              <a:t>assembly language program is translated (assembled) into machine code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FF378C-5DFD-0B25-72BC-A1872EB90BF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69688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6349740-54D9-7B2E-C23D-6FA2914DE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10515600" cy="567373"/>
          </a:xfrm>
        </p:spPr>
        <p:txBody>
          <a:bodyPr/>
          <a:lstStyle/>
          <a:p>
            <a:r>
              <a:rPr lang="en-US" dirty="0"/>
              <a:t>Assembly &amp; Machine Code Example: ARM-32 (32-bits)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FFDAADF7-7D65-528E-6C0E-EE7415C460C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0485" y="1477982"/>
            <a:ext cx="11475528" cy="454741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4140576-E30C-F799-25DB-881438FD6E23}"/>
              </a:ext>
            </a:extLst>
          </p:cNvPr>
          <p:cNvSpPr/>
          <p:nvPr/>
        </p:nvSpPr>
        <p:spPr>
          <a:xfrm>
            <a:off x="971650" y="5156500"/>
            <a:ext cx="4036423" cy="11354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9CF32C-D33C-5AE1-CC7E-00FE9DDA5060}"/>
              </a:ext>
            </a:extLst>
          </p:cNvPr>
          <p:cNvSpPr txBox="1"/>
          <p:nvPr/>
        </p:nvSpPr>
        <p:spPr>
          <a:xfrm>
            <a:off x="4122472" y="739792"/>
            <a:ext cx="4448654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Consider an addition statement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R0 = R1 + R3;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17CFAD-D3AB-A783-57E5-8BA606BA5AE4}"/>
              </a:ext>
            </a:extLst>
          </p:cNvPr>
          <p:cNvSpPr txBox="1"/>
          <p:nvPr/>
        </p:nvSpPr>
        <p:spPr>
          <a:xfrm>
            <a:off x="7251027" y="3077435"/>
            <a:ext cx="4160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Assembly Language (human readable</a:t>
            </a:r>
            <a:r>
              <a:rPr lang="en-US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5BDE7D-D2E8-12F3-6CB5-0D2FA74D129A}"/>
              </a:ext>
            </a:extLst>
          </p:cNvPr>
          <p:cNvSpPr txBox="1"/>
          <p:nvPr/>
        </p:nvSpPr>
        <p:spPr>
          <a:xfrm>
            <a:off x="7304261" y="4787168"/>
            <a:ext cx="354456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machine code pattern </a:t>
            </a:r>
            <a:r>
              <a:rPr lang="en-US" dirty="0">
                <a:solidFill>
                  <a:schemeClr val="accent6"/>
                </a:solidFill>
              </a:rPr>
              <a:t>in memory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0F3A28-CACE-B3AC-252A-4617BDD281D1}"/>
              </a:ext>
            </a:extLst>
          </p:cNvPr>
          <p:cNvSpPr txBox="1"/>
          <p:nvPr/>
        </p:nvSpPr>
        <p:spPr>
          <a:xfrm>
            <a:off x="4122472" y="6291977"/>
            <a:ext cx="605806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List of Different operations for this type of instruction</a:t>
            </a:r>
          </a:p>
        </p:txBody>
      </p:sp>
      <p:sp>
        <p:nvSpPr>
          <p:cNvPr id="12" name="Up Arrow 11">
            <a:extLst>
              <a:ext uri="{FF2B5EF4-FFF2-40B4-BE49-F238E27FC236}">
                <a16:creationId xmlns:a16="http://schemas.microsoft.com/office/drawing/2014/main" id="{9D3D1752-EC3A-09C1-1741-158A30DAE4AF}"/>
              </a:ext>
            </a:extLst>
          </p:cNvPr>
          <p:cNvSpPr/>
          <p:nvPr/>
        </p:nvSpPr>
        <p:spPr>
          <a:xfrm>
            <a:off x="6650134" y="5925458"/>
            <a:ext cx="339634" cy="326571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755D50-DC98-0DB6-40E4-4A3BFDDA020D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074055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5DA70-2184-584B-6ACB-A328D0E12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875" y="-8693"/>
            <a:ext cx="10515600" cy="715294"/>
          </a:xfrm>
        </p:spPr>
        <p:txBody>
          <a:bodyPr/>
          <a:lstStyle/>
          <a:p>
            <a:r>
              <a:rPr lang="en-US" dirty="0"/>
              <a:t>Machine Organization – Von Neuman </a:t>
            </a:r>
          </a:p>
        </p:txBody>
      </p:sp>
      <p:sp>
        <p:nvSpPr>
          <p:cNvPr id="39" name="Content Placeholder 38">
            <a:extLst>
              <a:ext uri="{FF2B5EF4-FFF2-40B4-BE49-F238E27FC236}">
                <a16:creationId xmlns:a16="http://schemas.microsoft.com/office/drawing/2014/main" id="{805C922A-3C38-FAE2-68AC-9E79C99A134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11174" y="706601"/>
            <a:ext cx="5577985" cy="596182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468312" indent="-457200">
              <a:buFont typeface="+mj-lt"/>
              <a:buAutoNum type="arabicPeriod"/>
            </a:pPr>
            <a:r>
              <a:rPr lang="en-US" sz="1800" dirty="0"/>
              <a:t>CPU executes a </a:t>
            </a:r>
            <a:r>
              <a:rPr lang="en-US" sz="1800" dirty="0">
                <a:solidFill>
                  <a:srgbClr val="2C895B"/>
                </a:solidFill>
              </a:rPr>
              <a:t>machine code program</a:t>
            </a:r>
            <a:endParaRPr lang="en-US" sz="1800" dirty="0"/>
          </a:p>
          <a:p>
            <a:pPr marL="811212" lvl="1" indent="-457200"/>
            <a:r>
              <a:rPr lang="en-US" sz="1800" dirty="0">
                <a:solidFill>
                  <a:srgbClr val="2C895B"/>
                </a:solidFill>
              </a:rPr>
              <a:t>Machine code </a:t>
            </a:r>
            <a:r>
              <a:rPr lang="en-US" sz="1800" dirty="0"/>
              <a:t>is </a:t>
            </a:r>
            <a:r>
              <a:rPr lang="en-US" sz="1800" dirty="0">
                <a:solidFill>
                  <a:srgbClr val="2C895B"/>
                </a:solidFill>
              </a:rPr>
              <a:t>specific</a:t>
            </a:r>
            <a:r>
              <a:rPr lang="en-US" sz="1800" dirty="0"/>
              <a:t> to a </a:t>
            </a:r>
            <a:r>
              <a:rPr lang="en-US" sz="1800" dirty="0">
                <a:solidFill>
                  <a:srgbClr val="2C895B"/>
                </a:solidFill>
              </a:rPr>
              <a:t>particular CPU Instruction set Architecture</a:t>
            </a:r>
            <a:r>
              <a:rPr lang="en-US" sz="1800" dirty="0"/>
              <a:t> (</a:t>
            </a:r>
            <a:r>
              <a:rPr lang="en-US" sz="1800" dirty="0">
                <a:solidFill>
                  <a:schemeClr val="accent1"/>
                </a:solidFill>
              </a:rPr>
              <a:t>ISA</a:t>
            </a:r>
            <a:r>
              <a:rPr lang="en-US" sz="1800" dirty="0"/>
              <a:t>)</a:t>
            </a:r>
          </a:p>
          <a:p>
            <a:pPr marL="468312" indent="-457200">
              <a:buFont typeface="+mj-lt"/>
              <a:buAutoNum type="arabicPeriod"/>
            </a:pPr>
            <a:r>
              <a:rPr lang="en-US" sz="1800" b="1" dirty="0">
                <a:solidFill>
                  <a:schemeClr val="accent1"/>
                </a:solidFill>
              </a:rPr>
              <a:t>Memory</a:t>
            </a:r>
            <a:r>
              <a:rPr lang="en-US" sz="1800" dirty="0"/>
              <a:t> contains </a:t>
            </a:r>
            <a:r>
              <a:rPr lang="en-US" sz="1800" b="1" dirty="0"/>
              <a:t>both</a:t>
            </a:r>
            <a:r>
              <a:rPr lang="en-US" sz="1800" dirty="0"/>
              <a:t> </a:t>
            </a:r>
            <a:r>
              <a:rPr lang="en-US" sz="1800" b="1" dirty="0">
                <a:solidFill>
                  <a:schemeClr val="accent1"/>
                </a:solidFill>
              </a:rPr>
              <a:t>data and programs</a:t>
            </a:r>
          </a:p>
          <a:p>
            <a:pPr marL="468312" indent="-457200">
              <a:buFont typeface="+mj-lt"/>
              <a:buAutoNum type="arabicPeriod"/>
            </a:pPr>
            <a:r>
              <a:rPr lang="en-US" sz="1800" dirty="0">
                <a:solidFill>
                  <a:srgbClr val="2C895B"/>
                </a:solidFill>
              </a:rPr>
              <a:t>I/O (input/Output)</a:t>
            </a:r>
            <a:r>
              <a:rPr lang="en-US" sz="1800" dirty="0"/>
              <a:t>: Connects the CPU and memory to the external world</a:t>
            </a:r>
          </a:p>
          <a:p>
            <a:pPr lvl="1"/>
            <a:r>
              <a:rPr lang="en-US" sz="1800" dirty="0">
                <a:solidFill>
                  <a:srgbClr val="2C895B"/>
                </a:solidFill>
              </a:rPr>
              <a:t>An I/O operation </a:t>
            </a:r>
            <a:r>
              <a:rPr lang="en-US" sz="1800" dirty="0"/>
              <a:t>is where data (including machine code) is copied between persistent storage (like an SSD) and ram memory 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1"/>
                </a:solidFill>
              </a:rPr>
              <a:t>Volatile (non-persistent) memory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contents lost when power is removed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Memory </a:t>
            </a:r>
            <a:r>
              <a:rPr lang="en-US" sz="1800" dirty="0" err="1"/>
              <a:t>dimms</a:t>
            </a:r>
            <a:r>
              <a:rPr lang="en-US" sz="1800" dirty="0"/>
              <a:t> (memory bus)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CPU registers (memory inside the CPU)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1"/>
                </a:solidFill>
              </a:rPr>
              <a:t>Non-volatile (persistent) memory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contents preserved when power is removed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SSD (I/O bus attached)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NVDIMM (memory bus attached)</a:t>
            </a:r>
          </a:p>
        </p:txBody>
      </p:sp>
      <p:sp>
        <p:nvSpPr>
          <p:cNvPr id="4" name="Oval 2">
            <a:extLst>
              <a:ext uri="{FF2B5EF4-FFF2-40B4-BE49-F238E27FC236}">
                <a16:creationId xmlns:a16="http://schemas.microsoft.com/office/drawing/2014/main" id="{8F48AC8C-9CEF-653C-BDB5-77B928F272B0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291616" y="1962002"/>
            <a:ext cx="1143000" cy="1143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</a:tabLst>
            </a:pP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CPU</a:t>
            </a:r>
          </a:p>
          <a:p>
            <a:pPr algn="ctr">
              <a:tabLst>
                <a:tab pos="723900" algn="l"/>
              </a:tabLs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</a:p>
          <a:p>
            <a:pPr algn="ctr">
              <a:tabLst>
                <a:tab pos="723900" algn="l"/>
              </a:tabLst>
            </a:pP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Registers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910D967-01FA-641B-9F3D-DFAEB06D189A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0266473" y="1135169"/>
            <a:ext cx="1371600" cy="1143000"/>
          </a:xfrm>
          <a:prstGeom prst="rect">
            <a:avLst/>
          </a:prstGeom>
          <a:solidFill>
            <a:srgbClr val="50CC97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</a:tabLst>
            </a:pPr>
            <a:r>
              <a: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Volatile</a:t>
            </a:r>
          </a:p>
          <a:p>
            <a:pPr algn="ctr">
              <a:tabLst>
                <a:tab pos="723900" algn="l"/>
              </a:tabLst>
            </a:pPr>
            <a:r>
              <a: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Memory</a:t>
            </a:r>
          </a:p>
          <a:p>
            <a:pPr algn="ctr">
              <a:tabLst>
                <a:tab pos="723900" algn="l"/>
              </a:tabLst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(RAM)</a:t>
            </a:r>
            <a:endParaRPr lang="en-US" b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" name="AutoShape 4">
            <a:extLst>
              <a:ext uri="{FF2B5EF4-FFF2-40B4-BE49-F238E27FC236}">
                <a16:creationId xmlns:a16="http://schemas.microsoft.com/office/drawing/2014/main" id="{FEC5BEBE-74DA-98EF-669E-4531A595FA62}"/>
              </a:ext>
            </a:extLst>
          </p:cNvPr>
          <p:cNvCxnSpPr>
            <a:cxnSpLocks noChangeShapeType="1"/>
            <a:stCxn id="4" idx="7"/>
            <a:endCxn id="5" idx="1"/>
          </p:cNvCxnSpPr>
          <p:nvPr>
            <p:custDataLst>
              <p:tags r:id="rId3"/>
            </p:custDataLst>
          </p:nvPr>
        </p:nvCxnSpPr>
        <p:spPr bwMode="auto">
          <a:xfrm flipV="1">
            <a:off x="9267228" y="1706669"/>
            <a:ext cx="999245" cy="422721"/>
          </a:xfrm>
          <a:prstGeom prst="straightConnector1">
            <a:avLst/>
          </a:prstGeom>
          <a:noFill/>
          <a:ln w="762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8" name="AutoShape 7">
            <a:extLst>
              <a:ext uri="{FF2B5EF4-FFF2-40B4-BE49-F238E27FC236}">
                <a16:creationId xmlns:a16="http://schemas.microsoft.com/office/drawing/2014/main" id="{D903F774-1B60-51D3-5822-87915A1F5AC3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0581531" y="4233230"/>
            <a:ext cx="1574694" cy="457200"/>
          </a:xfrm>
          <a:prstGeom prst="flowChartMagneticDrum">
            <a:avLst/>
          </a:prstGeom>
          <a:solidFill>
            <a:srgbClr val="FFCC66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</a:tabLst>
            </a:pPr>
            <a:r>
              <a: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Network</a:t>
            </a:r>
          </a:p>
        </p:txBody>
      </p:sp>
      <p:sp>
        <p:nvSpPr>
          <p:cNvPr id="9" name="AutoShape 8">
            <a:extLst>
              <a:ext uri="{FF2B5EF4-FFF2-40B4-BE49-F238E27FC236}">
                <a16:creationId xmlns:a16="http://schemas.microsoft.com/office/drawing/2014/main" id="{E982EC59-3A38-0A25-F7A8-00F763778B62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8592574" y="5543336"/>
            <a:ext cx="914400" cy="685800"/>
          </a:xfrm>
          <a:prstGeom prst="flowChartDisplay">
            <a:avLst/>
          </a:prstGeom>
          <a:solidFill>
            <a:srgbClr val="FFCC66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</a:tabLst>
            </a:pPr>
            <a:r>
              <a: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USB</a:t>
            </a:r>
          </a:p>
        </p:txBody>
      </p:sp>
      <p:sp>
        <p:nvSpPr>
          <p:cNvPr id="11" name="Line 10">
            <a:extLst>
              <a:ext uri="{FF2B5EF4-FFF2-40B4-BE49-F238E27FC236}">
                <a16:creationId xmlns:a16="http://schemas.microsoft.com/office/drawing/2014/main" id="{6CF7DA19-38C5-0A5C-4223-09A1858B042F}"/>
              </a:ext>
            </a:extLst>
          </p:cNvPr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 flipV="1">
            <a:off x="9059405" y="5094657"/>
            <a:ext cx="1587" cy="388938"/>
          </a:xfrm>
          <a:prstGeom prst="line">
            <a:avLst/>
          </a:prstGeom>
          <a:noFill/>
          <a:ln w="1905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2" name="Line 11">
            <a:extLst>
              <a:ext uri="{FF2B5EF4-FFF2-40B4-BE49-F238E27FC236}">
                <a16:creationId xmlns:a16="http://schemas.microsoft.com/office/drawing/2014/main" id="{DF1554AD-709B-509E-0593-48E8D5BBB594}"/>
              </a:ext>
            </a:extLst>
          </p:cNvPr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8101503" y="5891706"/>
            <a:ext cx="495331" cy="0"/>
          </a:xfrm>
          <a:prstGeom prst="line">
            <a:avLst/>
          </a:prstGeom>
          <a:noFill/>
          <a:ln w="1905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5" name="Line 14">
            <a:extLst>
              <a:ext uri="{FF2B5EF4-FFF2-40B4-BE49-F238E27FC236}">
                <a16:creationId xmlns:a16="http://schemas.microsoft.com/office/drawing/2014/main" id="{076C8EEC-5A23-1970-616A-D23C6D08C144}"/>
              </a:ext>
            </a:extLst>
          </p:cNvPr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 flipH="1">
            <a:off x="10282978" y="4461830"/>
            <a:ext cx="273898" cy="201"/>
          </a:xfrm>
          <a:prstGeom prst="line">
            <a:avLst/>
          </a:prstGeom>
          <a:noFill/>
          <a:ln w="1905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0" dirty="0">
              <a:latin typeface="Roboto Regular" charset="0"/>
              <a:cs typeface="Roboto Regular" charset="0"/>
            </a:endParaRPr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9AD122B4-C02E-A03E-3C23-13251D7D582C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7540625" y="3813851"/>
            <a:ext cx="2742353" cy="1296363"/>
          </a:xfrm>
          <a:prstGeom prst="rect">
            <a:avLst/>
          </a:prstGeom>
          <a:solidFill>
            <a:srgbClr val="FFCC66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I/O HUB</a:t>
            </a: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451708D2-D793-8748-DA74-EEED878834C6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10282978" y="2358338"/>
            <a:ext cx="1371600" cy="1143000"/>
          </a:xfrm>
          <a:prstGeom prst="rect">
            <a:avLst/>
          </a:prstGeom>
          <a:solidFill>
            <a:srgbClr val="50CC97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</a:tabLst>
            </a:pPr>
            <a:r>
              <a: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Volatile</a:t>
            </a:r>
          </a:p>
          <a:p>
            <a:pPr algn="ctr">
              <a:tabLst>
                <a:tab pos="723900" algn="l"/>
              </a:tabLst>
            </a:pPr>
            <a:r>
              <a: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Memory</a:t>
            </a:r>
          </a:p>
          <a:p>
            <a:pPr algn="ctr">
              <a:tabLst>
                <a:tab pos="723900" algn="l"/>
              </a:tabLst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(RAM)</a:t>
            </a:r>
            <a:endParaRPr lang="en-US" b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4" name="AutoShape 4">
            <a:extLst>
              <a:ext uri="{FF2B5EF4-FFF2-40B4-BE49-F238E27FC236}">
                <a16:creationId xmlns:a16="http://schemas.microsoft.com/office/drawing/2014/main" id="{CC55918B-77FB-F00E-665E-8EB22839D2A9}"/>
              </a:ext>
            </a:extLst>
          </p:cNvPr>
          <p:cNvCxnSpPr>
            <a:cxnSpLocks noChangeShapeType="1"/>
            <a:endCxn id="23" idx="1"/>
          </p:cNvCxnSpPr>
          <p:nvPr>
            <p:custDataLst>
              <p:tags r:id="rId11"/>
            </p:custDataLst>
          </p:nvPr>
        </p:nvCxnSpPr>
        <p:spPr bwMode="auto">
          <a:xfrm>
            <a:off x="9434616" y="2671742"/>
            <a:ext cx="848362" cy="258096"/>
          </a:xfrm>
          <a:prstGeom prst="straightConnector1">
            <a:avLst/>
          </a:prstGeom>
          <a:noFill/>
          <a:ln w="762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27" name="AutoShape 6">
            <a:extLst>
              <a:ext uri="{FF2B5EF4-FFF2-40B4-BE49-F238E27FC236}">
                <a16:creationId xmlns:a16="http://schemas.microsoft.com/office/drawing/2014/main" id="{DEC9DD2D-887D-6FF4-8EB8-187A446ECB89}"/>
              </a:ext>
            </a:extLst>
          </p:cNvPr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5906555" y="3648224"/>
            <a:ext cx="1390332" cy="1385332"/>
          </a:xfrm>
          <a:prstGeom prst="flowChartMagneticDisk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/>
            <a:r>
              <a: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Storage</a:t>
            </a:r>
          </a:p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Non-volatile</a:t>
            </a:r>
          </a:p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Memory</a:t>
            </a:r>
            <a:endParaRPr lang="en-US" b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8" name="AutoShape 4">
            <a:extLst>
              <a:ext uri="{FF2B5EF4-FFF2-40B4-BE49-F238E27FC236}">
                <a16:creationId xmlns:a16="http://schemas.microsoft.com/office/drawing/2014/main" id="{5DABEE61-8C4E-EA57-E363-B60BC8B48C78}"/>
              </a:ext>
            </a:extLst>
          </p:cNvPr>
          <p:cNvCxnSpPr>
            <a:cxnSpLocks noChangeShapeType="1"/>
            <a:stCxn id="27" idx="4"/>
          </p:cNvCxnSpPr>
          <p:nvPr>
            <p:custDataLst>
              <p:tags r:id="rId13"/>
            </p:custDataLst>
          </p:nvPr>
        </p:nvCxnSpPr>
        <p:spPr bwMode="auto">
          <a:xfrm>
            <a:off x="7296887" y="4340890"/>
            <a:ext cx="351016" cy="0"/>
          </a:xfrm>
          <a:prstGeom prst="straightConnector1">
            <a:avLst/>
          </a:prstGeom>
          <a:noFill/>
          <a:ln w="762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0" name="AutoShape 4">
            <a:extLst>
              <a:ext uri="{FF2B5EF4-FFF2-40B4-BE49-F238E27FC236}">
                <a16:creationId xmlns:a16="http://schemas.microsoft.com/office/drawing/2014/main" id="{CAA5D5CD-B4E4-1CA4-4DCA-A31AD4FCDEFE}"/>
              </a:ext>
            </a:extLst>
          </p:cNvPr>
          <p:cNvCxnSpPr>
            <a:cxnSpLocks noChangeShapeType="1"/>
          </p:cNvCxnSpPr>
          <p:nvPr>
            <p:custDataLst>
              <p:tags r:id="rId14"/>
            </p:custDataLst>
          </p:nvPr>
        </p:nvCxnSpPr>
        <p:spPr bwMode="auto">
          <a:xfrm>
            <a:off x="7285749" y="2553785"/>
            <a:ext cx="1023675" cy="0"/>
          </a:xfrm>
          <a:prstGeom prst="straightConnector1">
            <a:avLst/>
          </a:prstGeom>
          <a:noFill/>
          <a:ln w="762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2" name="Frame 31">
            <a:extLst>
              <a:ext uri="{FF2B5EF4-FFF2-40B4-BE49-F238E27FC236}">
                <a16:creationId xmlns:a16="http://schemas.microsoft.com/office/drawing/2014/main" id="{8E3C0399-B935-0FFA-4798-A9029E92C1B6}"/>
              </a:ext>
            </a:extLst>
          </p:cNvPr>
          <p:cNvSpPr/>
          <p:nvPr/>
        </p:nvSpPr>
        <p:spPr>
          <a:xfrm>
            <a:off x="5914149" y="1527579"/>
            <a:ext cx="1371600" cy="1661518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E1CCCAA-3468-7CBE-F2FB-60E1EDEB925B}"/>
              </a:ext>
            </a:extLst>
          </p:cNvPr>
          <p:cNvSpPr txBox="1"/>
          <p:nvPr/>
        </p:nvSpPr>
        <p:spPr>
          <a:xfrm>
            <a:off x="6072540" y="1883122"/>
            <a:ext cx="10438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Optional</a:t>
            </a:r>
          </a:p>
          <a:p>
            <a:r>
              <a:rPr lang="en-US" dirty="0"/>
              <a:t>Video</a:t>
            </a:r>
          </a:p>
          <a:p>
            <a:r>
              <a:rPr lang="en-US" dirty="0"/>
              <a:t>Adapter</a:t>
            </a:r>
          </a:p>
        </p:txBody>
      </p:sp>
      <p:cxnSp>
        <p:nvCxnSpPr>
          <p:cNvPr id="35" name="AutoShape 4">
            <a:extLst>
              <a:ext uri="{FF2B5EF4-FFF2-40B4-BE49-F238E27FC236}">
                <a16:creationId xmlns:a16="http://schemas.microsoft.com/office/drawing/2014/main" id="{F060B972-22B5-0160-A6CA-1097D18E5B27}"/>
              </a:ext>
            </a:extLst>
          </p:cNvPr>
          <p:cNvCxnSpPr>
            <a:cxnSpLocks noChangeShapeType="1"/>
          </p:cNvCxnSpPr>
          <p:nvPr>
            <p:custDataLst>
              <p:tags r:id="rId15"/>
            </p:custDataLst>
          </p:nvPr>
        </p:nvCxnSpPr>
        <p:spPr bwMode="auto">
          <a:xfrm>
            <a:off x="8863116" y="3105002"/>
            <a:ext cx="0" cy="704294"/>
          </a:xfrm>
          <a:prstGeom prst="straightConnector1">
            <a:avLst/>
          </a:prstGeom>
          <a:noFill/>
          <a:ln w="762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8" name="Parallelogram 37">
            <a:extLst>
              <a:ext uri="{FF2B5EF4-FFF2-40B4-BE49-F238E27FC236}">
                <a16:creationId xmlns:a16="http://schemas.microsoft.com/office/drawing/2014/main" id="{BD3E7B88-2B1A-A4D6-E29E-13D05C20D1A1}"/>
              </a:ext>
            </a:extLst>
          </p:cNvPr>
          <p:cNvSpPr/>
          <p:nvPr/>
        </p:nvSpPr>
        <p:spPr>
          <a:xfrm>
            <a:off x="6468115" y="5381807"/>
            <a:ext cx="1805432" cy="914400"/>
          </a:xfrm>
          <a:prstGeom prst="parallelogram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Keyboard + Mouse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51C1DC-F045-4326-DB40-6FB1B5F2391A}"/>
              </a:ext>
            </a:extLst>
          </p:cNvPr>
          <p:cNvSpPr txBox="1"/>
          <p:nvPr/>
        </p:nvSpPr>
        <p:spPr>
          <a:xfrm>
            <a:off x="7352966" y="2816714"/>
            <a:ext cx="800219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I/O</a:t>
            </a:r>
          </a:p>
          <a:p>
            <a:r>
              <a:rPr lang="en-US" dirty="0"/>
              <a:t>PCI-E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DDAC94E-5F60-CCAB-5AF3-8E1FD30DAEA4}"/>
              </a:ext>
            </a:extLst>
          </p:cNvPr>
          <p:cNvCxnSpPr>
            <a:cxnSpLocks/>
            <a:stCxn id="14" idx="0"/>
          </p:cNvCxnSpPr>
          <p:nvPr/>
        </p:nvCxnSpPr>
        <p:spPr>
          <a:xfrm flipH="1" flipV="1">
            <a:off x="7753075" y="2601716"/>
            <a:ext cx="1" cy="214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2BD8302-EA3F-0285-7AF7-4758129BF497}"/>
              </a:ext>
            </a:extLst>
          </p:cNvPr>
          <p:cNvCxnSpPr>
            <a:cxnSpLocks/>
          </p:cNvCxnSpPr>
          <p:nvPr/>
        </p:nvCxnSpPr>
        <p:spPr>
          <a:xfrm>
            <a:off x="7424816" y="3463045"/>
            <a:ext cx="0" cy="861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798F08F-BCC5-2412-35B2-985A4D0320E2}"/>
              </a:ext>
            </a:extLst>
          </p:cNvPr>
          <p:cNvSpPr txBox="1"/>
          <p:nvPr/>
        </p:nvSpPr>
        <p:spPr>
          <a:xfrm>
            <a:off x="10398786" y="5033556"/>
            <a:ext cx="800219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I/O</a:t>
            </a:r>
          </a:p>
          <a:p>
            <a:r>
              <a:rPr lang="en-US" dirty="0"/>
              <a:t>PCI-E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ED91D10-28B3-4858-1CED-B813C0AEB8F6}"/>
              </a:ext>
            </a:extLst>
          </p:cNvPr>
          <p:cNvCxnSpPr>
            <a:cxnSpLocks/>
            <a:stCxn id="25" idx="0"/>
          </p:cNvCxnSpPr>
          <p:nvPr/>
        </p:nvCxnSpPr>
        <p:spPr>
          <a:xfrm flipH="1" flipV="1">
            <a:off x="10419926" y="4461830"/>
            <a:ext cx="378970" cy="571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122B7DA-444E-9EB3-66AF-96833DCAA8D6}"/>
              </a:ext>
            </a:extLst>
          </p:cNvPr>
          <p:cNvSpPr txBox="1"/>
          <p:nvPr/>
        </p:nvSpPr>
        <p:spPr>
          <a:xfrm>
            <a:off x="7835287" y="1126228"/>
            <a:ext cx="1479892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Memory Bus</a:t>
            </a:r>
          </a:p>
          <a:p>
            <a:r>
              <a:rPr lang="en-US" dirty="0"/>
              <a:t>DDR5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076F0B4-3002-3F24-4E2C-BA38AD3F53F6}"/>
              </a:ext>
            </a:extLst>
          </p:cNvPr>
          <p:cNvCxnSpPr>
            <a:cxnSpLocks/>
          </p:cNvCxnSpPr>
          <p:nvPr/>
        </p:nvCxnSpPr>
        <p:spPr>
          <a:xfrm>
            <a:off x="9315179" y="1527579"/>
            <a:ext cx="484258" cy="355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B48ABF8-8249-A847-6182-32B9C9F03103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894474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uiExpand="1" build="p" animBg="1"/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4D33734-3449-8E48-AE43-48115E63DB5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91135" y="1880402"/>
            <a:ext cx="6388832" cy="40488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45D4F6-4B2C-384C-97B5-0C1268DBE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9382"/>
            <a:ext cx="12100562" cy="484323"/>
          </a:xfrm>
        </p:spPr>
        <p:txBody>
          <a:bodyPr/>
          <a:lstStyle/>
          <a:p>
            <a:r>
              <a:rPr lang="en-US" sz="2800" dirty="0"/>
              <a:t>Memory Triangle: Hardware Cost/Performance/Capacity Tiers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D021E7-5C98-7C43-8D81-71ABD8EE3BC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B07098C-1036-393C-C257-5228F0362AE9}"/>
              </a:ext>
            </a:extLst>
          </p:cNvPr>
          <p:cNvGrpSpPr/>
          <p:nvPr/>
        </p:nvGrpSpPr>
        <p:grpSpPr>
          <a:xfrm>
            <a:off x="187098" y="4461974"/>
            <a:ext cx="3385998" cy="674916"/>
            <a:chOff x="7631672" y="2560925"/>
            <a:chExt cx="3385998" cy="674916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84B3F70-AC32-235E-DED3-4FBA134470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>
              <a:off x="8345396" y="2560925"/>
              <a:ext cx="2672274" cy="620582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AFA50C4-1EBE-B1BF-A726-26526FBF1F08}"/>
                </a:ext>
              </a:extLst>
            </p:cNvPr>
            <p:cNvSpPr txBox="1"/>
            <p:nvPr/>
          </p:nvSpPr>
          <p:spPr>
            <a:xfrm>
              <a:off x="7631672" y="2589510"/>
              <a:ext cx="7822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DIMM memory Module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D1034CB-5FE2-2C56-FD1F-6020FEF77724}"/>
              </a:ext>
            </a:extLst>
          </p:cNvPr>
          <p:cNvGrpSpPr/>
          <p:nvPr/>
        </p:nvGrpSpPr>
        <p:grpSpPr>
          <a:xfrm>
            <a:off x="1292632" y="2929517"/>
            <a:ext cx="2793943" cy="3039745"/>
            <a:chOff x="8737206" y="1028468"/>
            <a:chExt cx="2793943" cy="3039745"/>
          </a:xfrm>
        </p:grpSpPr>
        <p:pic>
          <p:nvPicPr>
            <p:cNvPr id="1026" name="Picture 2" descr="980 PRO PCIe 4.0 NVMe SSD 1TB Memory &amp; Storage - MZ-V8P1T0B/AM | Samsung US">
              <a:extLst>
                <a:ext uri="{FF2B5EF4-FFF2-40B4-BE49-F238E27FC236}">
                  <a16:creationId xmlns:a16="http://schemas.microsoft.com/office/drawing/2014/main" id="{9F1ED529-3157-3380-8CC1-F37E83379B8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8737206" y="3396742"/>
              <a:ext cx="1810332" cy="5065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F1A007B6-D4CF-D5BB-D12B-7902BACA1D00}"/>
                </a:ext>
              </a:extLst>
            </p:cNvPr>
            <p:cNvSpPr/>
            <p:nvPr/>
          </p:nvSpPr>
          <p:spPr>
            <a:xfrm>
              <a:off x="10808380" y="1028468"/>
              <a:ext cx="690219" cy="4572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C895B"/>
                </a:solidFill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BBA22D85-FB16-D9F6-A5C7-9B84DC3D2146}"/>
                </a:ext>
              </a:extLst>
            </p:cNvPr>
            <p:cNvSpPr/>
            <p:nvPr/>
          </p:nvSpPr>
          <p:spPr>
            <a:xfrm rot="16200000" flipV="1">
              <a:off x="10207805" y="2361272"/>
              <a:ext cx="2600967" cy="45719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C895B"/>
                </a:solidFill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C7DF6F7A-A9B3-13B4-108E-F1ACD9F6E3A9}"/>
                </a:ext>
              </a:extLst>
            </p:cNvPr>
            <p:cNvSpPr/>
            <p:nvPr/>
          </p:nvSpPr>
          <p:spPr>
            <a:xfrm flipV="1">
              <a:off x="10448083" y="3618097"/>
              <a:ext cx="1083066" cy="45719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C895B"/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24BFC59-B0A2-7549-710C-6792D7B19AF3}"/>
                </a:ext>
              </a:extLst>
            </p:cNvPr>
            <p:cNvSpPr txBox="1"/>
            <p:nvPr/>
          </p:nvSpPr>
          <p:spPr>
            <a:xfrm>
              <a:off x="10547538" y="3698881"/>
              <a:ext cx="8002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PCI-E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DC9C9D9-4798-1E27-C7D1-444850ED02A9}"/>
              </a:ext>
            </a:extLst>
          </p:cNvPr>
          <p:cNvGrpSpPr/>
          <p:nvPr/>
        </p:nvGrpSpPr>
        <p:grpSpPr>
          <a:xfrm>
            <a:off x="97447" y="2528139"/>
            <a:ext cx="3299795" cy="1971630"/>
            <a:chOff x="7542021" y="627090"/>
            <a:chExt cx="3299795" cy="1971630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F02A87E-0CF5-813E-932E-108666200982}"/>
                </a:ext>
              </a:extLst>
            </p:cNvPr>
            <p:cNvSpPr txBox="1"/>
            <p:nvPr/>
          </p:nvSpPr>
          <p:spPr>
            <a:xfrm>
              <a:off x="7565391" y="627090"/>
              <a:ext cx="3276425" cy="163121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85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tx1">
                    <a:lumMod val="50000"/>
                  </a:schemeClr>
                </a:solidFill>
              </a:endParaRPr>
            </a:p>
            <a:p>
              <a:pPr algn="ctr"/>
              <a:endParaRPr lang="en-US" dirty="0">
                <a:solidFill>
                  <a:schemeClr val="tx1">
                    <a:lumMod val="50000"/>
                  </a:schemeClr>
                </a:solidFill>
              </a:endParaRPr>
            </a:p>
            <a:p>
              <a:pPr algn="ctr"/>
              <a:endParaRPr lang="en-US" dirty="0">
                <a:solidFill>
                  <a:schemeClr val="tx1">
                    <a:lumMod val="50000"/>
                  </a:schemeClr>
                </a:solidFill>
              </a:endParaRPr>
            </a:p>
            <a:p>
              <a:endParaRPr lang="en-US" sz="1200" dirty="0">
                <a:solidFill>
                  <a:schemeClr val="tx1">
                    <a:lumMod val="50000"/>
                  </a:schemeClr>
                </a:solidFill>
              </a:endParaRPr>
            </a:p>
            <a:p>
              <a:pPr algn="ctr"/>
              <a:endParaRPr lang="en-US" sz="1200" dirty="0">
                <a:solidFill>
                  <a:schemeClr val="tx1">
                    <a:lumMod val="50000"/>
                  </a:schemeClr>
                </a:solidFill>
              </a:endParaRPr>
            </a:p>
            <a:p>
              <a:pPr algn="ctr"/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            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3CD94E7-6E77-80BB-8DAC-93ADB4A92D0F}"/>
                </a:ext>
              </a:extLst>
            </p:cNvPr>
            <p:cNvSpPr txBox="1"/>
            <p:nvPr/>
          </p:nvSpPr>
          <p:spPr>
            <a:xfrm>
              <a:off x="9005933" y="722592"/>
              <a:ext cx="1095172" cy="64633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ALU &amp; Logic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8139BFE-FDA9-392D-E549-3CFCE0F20280}"/>
                </a:ext>
              </a:extLst>
            </p:cNvPr>
            <p:cNvSpPr/>
            <p:nvPr/>
          </p:nvSpPr>
          <p:spPr>
            <a:xfrm rot="5400000">
              <a:off x="9119012" y="2347819"/>
              <a:ext cx="369332" cy="56879"/>
            </a:xfrm>
            <a:prstGeom prst="rect">
              <a:avLst/>
            </a:prstGeom>
            <a:solidFill>
              <a:srgbClr val="F3753F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D89BDB6-F0EC-B46A-3248-026C22DEA101}"/>
                </a:ext>
              </a:extLst>
            </p:cNvPr>
            <p:cNvSpPr txBox="1"/>
            <p:nvPr/>
          </p:nvSpPr>
          <p:spPr>
            <a:xfrm>
              <a:off x="8189620" y="2229388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Address 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6D68056-469A-4E57-8A0C-46A4BB503B00}"/>
                </a:ext>
              </a:extLst>
            </p:cNvPr>
            <p:cNvSpPr txBox="1"/>
            <p:nvPr/>
          </p:nvSpPr>
          <p:spPr>
            <a:xfrm>
              <a:off x="9903616" y="2220178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Data 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EC8C676-1BB7-7F6E-D6E3-AECADC0DC615}"/>
                </a:ext>
              </a:extLst>
            </p:cNvPr>
            <p:cNvSpPr/>
            <p:nvPr/>
          </p:nvSpPr>
          <p:spPr>
            <a:xfrm rot="5400000">
              <a:off x="9020268" y="2358447"/>
              <a:ext cx="369332" cy="56879"/>
            </a:xfrm>
            <a:prstGeom prst="rect">
              <a:avLst/>
            </a:prstGeom>
            <a:solidFill>
              <a:srgbClr val="F3753F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5A9E69-8253-E83A-DA67-0FC8DC0D3246}"/>
                </a:ext>
              </a:extLst>
            </p:cNvPr>
            <p:cNvSpPr/>
            <p:nvPr/>
          </p:nvSpPr>
          <p:spPr>
            <a:xfrm rot="5400000">
              <a:off x="9703103" y="2355791"/>
              <a:ext cx="369332" cy="56879"/>
            </a:xfrm>
            <a:prstGeom prst="rect">
              <a:avLst/>
            </a:prstGeom>
            <a:solidFill>
              <a:srgbClr val="2C895B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C895B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D3F97ED-A5CE-57AC-7149-34697992F44A}"/>
                </a:ext>
              </a:extLst>
            </p:cNvPr>
            <p:cNvSpPr/>
            <p:nvPr/>
          </p:nvSpPr>
          <p:spPr>
            <a:xfrm rot="5400000">
              <a:off x="9604359" y="2366419"/>
              <a:ext cx="369332" cy="56879"/>
            </a:xfrm>
            <a:prstGeom prst="rect">
              <a:avLst/>
            </a:prstGeom>
            <a:solidFill>
              <a:srgbClr val="2C895B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C895B"/>
                </a:solidFill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4E7A48F-1810-39A8-CD85-D1EBDA05E815}"/>
                </a:ext>
              </a:extLst>
            </p:cNvPr>
            <p:cNvSpPr txBox="1"/>
            <p:nvPr/>
          </p:nvSpPr>
          <p:spPr>
            <a:xfrm>
              <a:off x="7625817" y="842498"/>
              <a:ext cx="1284410" cy="3693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Registers 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1CD9093-53AC-F028-CE65-B770D9F269AD}"/>
                </a:ext>
              </a:extLst>
            </p:cNvPr>
            <p:cNvSpPr txBox="1"/>
            <p:nvPr/>
          </p:nvSpPr>
          <p:spPr>
            <a:xfrm>
              <a:off x="8913794" y="1801006"/>
              <a:ext cx="1284410" cy="3693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Caches 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5DF30E7-9571-47DA-F9AF-449EF5C6951E}"/>
                </a:ext>
              </a:extLst>
            </p:cNvPr>
            <p:cNvSpPr/>
            <p:nvPr/>
          </p:nvSpPr>
          <p:spPr>
            <a:xfrm rot="5400000">
              <a:off x="9057544" y="1563885"/>
              <a:ext cx="386012" cy="45719"/>
            </a:xfrm>
            <a:prstGeom prst="rect">
              <a:avLst/>
            </a:prstGeom>
            <a:solidFill>
              <a:srgbClr val="F3753F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661CE96-CF42-8C27-B0F7-20AA51825FBC}"/>
                </a:ext>
              </a:extLst>
            </p:cNvPr>
            <p:cNvSpPr txBox="1"/>
            <p:nvPr/>
          </p:nvSpPr>
          <p:spPr>
            <a:xfrm>
              <a:off x="8181584" y="1465836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Address 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82A017B-3260-4EF9-F265-32C9B55CB937}"/>
                </a:ext>
              </a:extLst>
            </p:cNvPr>
            <p:cNvSpPr txBox="1"/>
            <p:nvPr/>
          </p:nvSpPr>
          <p:spPr>
            <a:xfrm>
              <a:off x="9868661" y="1467248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Data 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2B0ACBF0-061B-195D-AF54-418A2E717555}"/>
                </a:ext>
              </a:extLst>
            </p:cNvPr>
            <p:cNvSpPr/>
            <p:nvPr/>
          </p:nvSpPr>
          <p:spPr>
            <a:xfrm rot="5400000">
              <a:off x="8958800" y="1574513"/>
              <a:ext cx="386012" cy="45719"/>
            </a:xfrm>
            <a:prstGeom prst="rect">
              <a:avLst/>
            </a:prstGeom>
            <a:solidFill>
              <a:srgbClr val="F3753F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0BF03BF-7629-E653-3082-D320E5146A8F}"/>
                </a:ext>
              </a:extLst>
            </p:cNvPr>
            <p:cNvSpPr/>
            <p:nvPr/>
          </p:nvSpPr>
          <p:spPr>
            <a:xfrm rot="5400000">
              <a:off x="9641635" y="1571857"/>
              <a:ext cx="386012" cy="45719"/>
            </a:xfrm>
            <a:prstGeom prst="rect">
              <a:avLst/>
            </a:prstGeom>
            <a:solidFill>
              <a:srgbClr val="2C895B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C895B"/>
                </a:solidFill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82350737-513C-725C-7D08-7E71A7DA7CEE}"/>
                </a:ext>
              </a:extLst>
            </p:cNvPr>
            <p:cNvSpPr/>
            <p:nvPr/>
          </p:nvSpPr>
          <p:spPr>
            <a:xfrm rot="5400000">
              <a:off x="9542891" y="1582485"/>
              <a:ext cx="386012" cy="45719"/>
            </a:xfrm>
            <a:prstGeom prst="rect">
              <a:avLst/>
            </a:prstGeom>
            <a:solidFill>
              <a:srgbClr val="2C895B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C895B"/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5B370B4-E432-1AFF-689C-320083E41EC8}"/>
                </a:ext>
              </a:extLst>
            </p:cNvPr>
            <p:cNvSpPr txBox="1"/>
            <p:nvPr/>
          </p:nvSpPr>
          <p:spPr>
            <a:xfrm>
              <a:off x="7542021" y="1944199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CPU</a:t>
              </a:r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660031B1-B625-E88A-8C7B-6AB1DBED73C9}"/>
              </a:ext>
            </a:extLst>
          </p:cNvPr>
          <p:cNvSpPr txBox="1"/>
          <p:nvPr/>
        </p:nvSpPr>
        <p:spPr>
          <a:xfrm>
            <a:off x="7944525" y="5240381"/>
            <a:ext cx="1511952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</a:rPr>
              <a:t>~300 K Cycles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555ABCC-678D-174A-71BA-B5B8038CEAE5}"/>
              </a:ext>
            </a:extLst>
          </p:cNvPr>
          <p:cNvSpPr txBox="1"/>
          <p:nvPr/>
        </p:nvSpPr>
        <p:spPr>
          <a:xfrm>
            <a:off x="9456477" y="5163436"/>
            <a:ext cx="28207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C00000"/>
                </a:solidFill>
              </a:rPr>
              <a:t>Largest Capacity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C00000"/>
                </a:solidFill>
              </a:rPr>
              <a:t>Slowest performance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C00000"/>
                </a:solidFill>
              </a:rPr>
              <a:t>Lowest Cost $/capacity</a:t>
            </a: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4EC4969E-0F38-F52C-BCCE-AF542D5B9228}"/>
              </a:ext>
            </a:extLst>
          </p:cNvPr>
          <p:cNvSpPr txBox="1">
            <a:spLocks/>
          </p:cNvSpPr>
          <p:nvPr/>
        </p:nvSpPr>
        <p:spPr>
          <a:xfrm>
            <a:off x="3102964" y="668344"/>
            <a:ext cx="5985575" cy="10312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solidFill>
                  <a:schemeClr val="tx2"/>
                </a:solidFill>
              </a:rPr>
              <a:t>Assume each instruction takes 1 clock cycle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2"/>
                </a:solidFill>
              </a:rPr>
              <a:t>Clock cycle =~ time to access; larger is </a:t>
            </a:r>
            <a:r>
              <a:rPr lang="en-US" sz="2200" dirty="0">
                <a:solidFill>
                  <a:srgbClr val="0070C0"/>
                </a:solidFill>
              </a:rPr>
              <a:t>slower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200" dirty="0">
              <a:solidFill>
                <a:schemeClr val="tx2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9054DBF-C8B7-F0F4-27E2-9448B6565F0D}"/>
              </a:ext>
            </a:extLst>
          </p:cNvPr>
          <p:cNvSpPr/>
          <p:nvPr/>
        </p:nvSpPr>
        <p:spPr>
          <a:xfrm>
            <a:off x="8177276" y="1880402"/>
            <a:ext cx="1279201" cy="23969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Up-Down Arrow 24">
            <a:extLst>
              <a:ext uri="{FF2B5EF4-FFF2-40B4-BE49-F238E27FC236}">
                <a16:creationId xmlns:a16="http://schemas.microsoft.com/office/drawing/2014/main" id="{ACEC9231-AB73-4467-F4F0-443FDC886D4B}"/>
              </a:ext>
            </a:extLst>
          </p:cNvPr>
          <p:cNvSpPr/>
          <p:nvPr/>
        </p:nvSpPr>
        <p:spPr>
          <a:xfrm rot="19868102">
            <a:off x="9093027" y="2692446"/>
            <a:ext cx="594360" cy="2675629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E2915F2-024A-F7F2-3491-2E1161158A4A}"/>
              </a:ext>
            </a:extLst>
          </p:cNvPr>
          <p:cNvSpPr txBox="1"/>
          <p:nvPr/>
        </p:nvSpPr>
        <p:spPr>
          <a:xfrm>
            <a:off x="7678165" y="2034198"/>
            <a:ext cx="28207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C00000"/>
                </a:solidFill>
              </a:rPr>
              <a:t>Smallest Capacity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C00000"/>
                </a:solidFill>
              </a:rPr>
              <a:t>Highest Performance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C00000"/>
                </a:solidFill>
              </a:rPr>
              <a:t>Highest cost/capacity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5A99B1-064A-DD29-620D-BF6A8BD23F53}"/>
              </a:ext>
            </a:extLst>
          </p:cNvPr>
          <p:cNvSpPr txBox="1"/>
          <p:nvPr/>
        </p:nvSpPr>
        <p:spPr>
          <a:xfrm>
            <a:off x="2017189" y="6121856"/>
            <a:ext cx="9336723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Design Goal: </a:t>
            </a:r>
            <a:r>
              <a:rPr lang="en-US" dirty="0">
                <a:solidFill>
                  <a:schemeClr val="accent1"/>
                </a:solidFill>
              </a:rPr>
              <a:t>best performance </a:t>
            </a:r>
            <a:r>
              <a:rPr lang="en-US" dirty="0"/>
              <a:t>at </a:t>
            </a:r>
            <a:r>
              <a:rPr lang="en-US" dirty="0">
                <a:solidFill>
                  <a:schemeClr val="accent1"/>
                </a:solidFill>
              </a:rPr>
              <a:t>the lowest (or specific) cost</a:t>
            </a:r>
          </a:p>
          <a:p>
            <a:r>
              <a:rPr lang="en-US" b="1" dirty="0">
                <a:solidFill>
                  <a:schemeClr val="accent1"/>
                </a:solidFill>
              </a:rPr>
              <a:t>Other goals: </a:t>
            </a:r>
            <a:r>
              <a:rPr lang="en-US" dirty="0">
                <a:solidFill>
                  <a:schemeClr val="accent1"/>
                </a:solidFill>
              </a:rPr>
              <a:t>performance/energy (operating cost), expandability, high margin (price/cost)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516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5DA70-2184-584B-6ACB-A328D0E12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008" y="-20802"/>
            <a:ext cx="10515600" cy="541263"/>
          </a:xfrm>
        </p:spPr>
        <p:txBody>
          <a:bodyPr/>
          <a:lstStyle/>
          <a:p>
            <a:r>
              <a:rPr lang="en-US" dirty="0"/>
              <a:t>Machine code execution order</a:t>
            </a:r>
          </a:p>
        </p:txBody>
      </p:sp>
      <p:sp>
        <p:nvSpPr>
          <p:cNvPr id="39" name="Content Placeholder 38">
            <a:extLst>
              <a:ext uri="{FF2B5EF4-FFF2-40B4-BE49-F238E27FC236}">
                <a16:creationId xmlns:a16="http://schemas.microsoft.com/office/drawing/2014/main" id="{805C922A-3C38-FAE2-68AC-9E79C99A134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921834" y="5610295"/>
            <a:ext cx="10941469" cy="1158592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buFont typeface="Wingdings" charset="2"/>
              <a:buChar char="§"/>
            </a:pPr>
            <a:r>
              <a:rPr lang="en-US" sz="2000" b="1" dirty="0">
                <a:solidFill>
                  <a:schemeClr val="accent6"/>
                </a:solidFill>
                <a:ea typeface="宋体" charset="0"/>
                <a:cs typeface="宋体" charset="0"/>
              </a:rPr>
              <a:t>Execution order</a:t>
            </a:r>
            <a:r>
              <a:rPr lang="en-US" sz="2000" dirty="0">
                <a:solidFill>
                  <a:schemeClr val="accent6"/>
                </a:solidFill>
                <a:ea typeface="宋体" charset="0"/>
                <a:cs typeface="宋体" charset="0"/>
              </a:rPr>
              <a:t>: Programs execute </a:t>
            </a:r>
            <a:r>
              <a:rPr lang="en-US" sz="2000" dirty="0">
                <a:solidFill>
                  <a:schemeClr val="accent1"/>
                </a:solidFill>
                <a:ea typeface="宋体" charset="0"/>
                <a:cs typeface="宋体" charset="0"/>
              </a:rPr>
              <a:t>from instructions located in </a:t>
            </a:r>
            <a:r>
              <a:rPr lang="en-US" sz="2000" b="1" dirty="0">
                <a:solidFill>
                  <a:schemeClr val="accent1"/>
                </a:solidFill>
                <a:ea typeface="宋体" charset="0"/>
                <a:cs typeface="宋体" charset="0"/>
              </a:rPr>
              <a:t>low address </a:t>
            </a:r>
            <a:r>
              <a:rPr lang="en-US" sz="2000" dirty="0">
                <a:solidFill>
                  <a:schemeClr val="accent1"/>
                </a:solidFill>
                <a:ea typeface="宋体" charset="0"/>
                <a:cs typeface="宋体" charset="0"/>
              </a:rPr>
              <a:t>memory to </a:t>
            </a:r>
            <a:r>
              <a:rPr lang="en-US" sz="2000" b="1" dirty="0">
                <a:solidFill>
                  <a:schemeClr val="accent1"/>
                </a:solidFill>
                <a:ea typeface="宋体" charset="0"/>
                <a:cs typeface="宋体" charset="0"/>
              </a:rPr>
              <a:t>high address </a:t>
            </a:r>
            <a:r>
              <a:rPr lang="en-US" sz="2000" dirty="0">
                <a:solidFill>
                  <a:schemeClr val="accent1"/>
                </a:solidFill>
                <a:ea typeface="宋体" charset="0"/>
                <a:cs typeface="宋体" charset="0"/>
              </a:rPr>
              <a:t>memory</a:t>
            </a:r>
            <a:r>
              <a:rPr lang="en-US" sz="2000" dirty="0">
                <a:solidFill>
                  <a:schemeClr val="accent6"/>
                </a:solidFill>
                <a:ea typeface="宋体" charset="0"/>
                <a:cs typeface="宋体" charset="0"/>
              </a:rPr>
              <a:t> stepping </a:t>
            </a:r>
            <a:r>
              <a:rPr lang="en-US" sz="2000" b="1" dirty="0">
                <a:solidFill>
                  <a:srgbClr val="2C895B"/>
                </a:solidFill>
                <a:ea typeface="宋体" charset="0"/>
                <a:cs typeface="宋体" charset="0"/>
              </a:rPr>
              <a:t>one machine instruction at a time (</a:t>
            </a:r>
            <a:r>
              <a:rPr lang="en-US" sz="2000" dirty="0">
                <a:solidFill>
                  <a:schemeClr val="accent6"/>
                </a:solidFill>
                <a:ea typeface="宋体" charset="0"/>
                <a:cs typeface="宋体" charset="0"/>
              </a:rPr>
              <a:t>called</a:t>
            </a:r>
            <a:r>
              <a:rPr lang="en-US" sz="2000" b="1" dirty="0">
                <a:solidFill>
                  <a:srgbClr val="2C895B"/>
                </a:solidFill>
                <a:ea typeface="宋体" charset="0"/>
                <a:cs typeface="宋体" charset="0"/>
              </a:rPr>
              <a:t> </a:t>
            </a:r>
            <a:r>
              <a:rPr lang="en-US" sz="2000" b="1" dirty="0">
                <a:solidFill>
                  <a:schemeClr val="accent1"/>
                </a:solidFill>
                <a:ea typeface="宋体" charset="0"/>
                <a:cs typeface="宋体" charset="0"/>
              </a:rPr>
              <a:t>execution order</a:t>
            </a:r>
            <a:r>
              <a:rPr lang="en-US" sz="2000" b="1" dirty="0">
                <a:solidFill>
                  <a:srgbClr val="2C895B"/>
                </a:solidFill>
                <a:ea typeface="宋体" charset="0"/>
                <a:cs typeface="宋体" charset="0"/>
              </a:rPr>
              <a:t>) </a:t>
            </a:r>
            <a:r>
              <a:rPr lang="en-US" sz="2000" b="1" dirty="0">
                <a:solidFill>
                  <a:srgbClr val="F3753F"/>
                </a:solidFill>
                <a:ea typeface="宋体" charset="0"/>
                <a:cs typeface="宋体" charset="0"/>
              </a:rPr>
              <a:t>unless there is a branch </a:t>
            </a:r>
            <a:r>
              <a:rPr lang="en-US" sz="2000" dirty="0">
                <a:solidFill>
                  <a:schemeClr val="accent6"/>
                </a:solidFill>
                <a:ea typeface="宋体" charset="0"/>
                <a:cs typeface="宋体" charset="0"/>
              </a:rPr>
              <a:t>(example: loop, if statement etc.)</a:t>
            </a:r>
          </a:p>
        </p:txBody>
      </p:sp>
      <p:sp>
        <p:nvSpPr>
          <p:cNvPr id="8" name="Rectangle 40">
            <a:extLst>
              <a:ext uri="{FF2B5EF4-FFF2-40B4-BE49-F238E27FC236}">
                <a16:creationId xmlns:a16="http://schemas.microsoft.com/office/drawing/2014/main" id="{2BFBA976-C218-10A7-DA9F-CEF5D8B3A876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373714" y="1476150"/>
            <a:ext cx="2114550" cy="3659730"/>
          </a:xfrm>
          <a:prstGeom prst="rect">
            <a:avLst/>
          </a:prstGeom>
          <a:solidFill>
            <a:srgbClr val="50CC97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  <a:tab pos="1447800" algn="l"/>
              </a:tabLst>
            </a:pPr>
            <a:r>
              <a:rPr lang="en-US" sz="3600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Memory</a:t>
            </a:r>
          </a:p>
        </p:txBody>
      </p:sp>
      <p:sp>
        <p:nvSpPr>
          <p:cNvPr id="38" name="Text Box 42">
            <a:extLst>
              <a:ext uri="{FF2B5EF4-FFF2-40B4-BE49-F238E27FC236}">
                <a16:creationId xmlns:a16="http://schemas.microsoft.com/office/drawing/2014/main" id="{1B8C66D5-B50C-BBB1-6F2B-BE695457C833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240032" y="1561770"/>
            <a:ext cx="2194560" cy="548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9pPr>
          </a:lstStyle>
          <a:p>
            <a:pPr algn="ctr"/>
            <a:r>
              <a:rPr lang="en-US" sz="2800" b="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</a:p>
        </p:txBody>
      </p:sp>
      <p:sp>
        <p:nvSpPr>
          <p:cNvPr id="40" name="Text Box 44">
            <a:extLst>
              <a:ext uri="{FF2B5EF4-FFF2-40B4-BE49-F238E27FC236}">
                <a16:creationId xmlns:a16="http://schemas.microsoft.com/office/drawing/2014/main" id="{A0E7E219-7815-DBFC-7A23-05FFBBE1BF53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509053" y="4124729"/>
            <a:ext cx="2194560" cy="548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0876" rIns="90000" bIns="45000" anchor="ctr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ejaVu Sans" charset="0"/>
              </a:defRPr>
            </a:lvl9pPr>
          </a:lstStyle>
          <a:p>
            <a:pPr algn="ctr"/>
            <a:r>
              <a:rPr lang="en-US" sz="2800" b="0" dirty="0">
                <a:solidFill>
                  <a:srgbClr val="CC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instructions</a:t>
            </a:r>
          </a:p>
        </p:txBody>
      </p:sp>
      <p:cxnSp>
        <p:nvCxnSpPr>
          <p:cNvPr id="48" name="AutoShape 41">
            <a:extLst>
              <a:ext uri="{FF2B5EF4-FFF2-40B4-BE49-F238E27FC236}">
                <a16:creationId xmlns:a16="http://schemas.microsoft.com/office/drawing/2014/main" id="{F081A765-B163-7F9C-61B0-8439BD2B16D1}"/>
              </a:ext>
            </a:extLst>
          </p:cNvPr>
          <p:cNvCxnSpPr>
            <a:cxnSpLocks noChangeShapeType="1"/>
          </p:cNvCxnSpPr>
          <p:nvPr>
            <p:custDataLst>
              <p:tags r:id="rId4"/>
            </p:custDataLst>
          </p:nvPr>
        </p:nvCxnSpPr>
        <p:spPr bwMode="auto">
          <a:xfrm flipV="1">
            <a:off x="4710536" y="1921150"/>
            <a:ext cx="1975958" cy="189260"/>
          </a:xfrm>
          <a:prstGeom prst="straightConnector1">
            <a:avLst/>
          </a:prstGeom>
          <a:noFill/>
          <a:ln w="76200" cmpd="sng">
            <a:solidFill>
              <a:srgbClr val="0000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9" name="AutoShape 41">
            <a:extLst>
              <a:ext uri="{FF2B5EF4-FFF2-40B4-BE49-F238E27FC236}">
                <a16:creationId xmlns:a16="http://schemas.microsoft.com/office/drawing/2014/main" id="{3D52BEBB-5AC2-D07C-477A-95CA4852E6F2}"/>
              </a:ext>
            </a:extLst>
          </p:cNvPr>
          <p:cNvCxnSpPr>
            <a:cxnSpLocks noChangeShapeType="1"/>
          </p:cNvCxnSpPr>
          <p:nvPr>
            <p:custDataLst>
              <p:tags r:id="rId5"/>
            </p:custDataLst>
          </p:nvPr>
        </p:nvCxnSpPr>
        <p:spPr bwMode="auto">
          <a:xfrm flipV="1">
            <a:off x="4720116" y="4859353"/>
            <a:ext cx="1871184" cy="173595"/>
          </a:xfrm>
          <a:prstGeom prst="straightConnector1">
            <a:avLst/>
          </a:prstGeom>
          <a:noFill/>
          <a:ln w="76200" cmpd="sng">
            <a:solidFill>
              <a:srgbClr val="CC0000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BDA4A933-C740-FF48-75ED-23936094AC0A}"/>
              </a:ext>
            </a:extLst>
          </p:cNvPr>
          <p:cNvSpPr/>
          <p:nvPr/>
        </p:nvSpPr>
        <p:spPr>
          <a:xfrm>
            <a:off x="6734658" y="1607196"/>
            <a:ext cx="1638767" cy="259238"/>
          </a:xfrm>
          <a:prstGeom prst="rect">
            <a:avLst/>
          </a:prstGeom>
          <a:solidFill>
            <a:srgbClr val="F3753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DF508B5-BBAA-D8F4-EDE1-C49DCCBBCC33}"/>
              </a:ext>
            </a:extLst>
          </p:cNvPr>
          <p:cNvSpPr/>
          <p:nvPr/>
        </p:nvSpPr>
        <p:spPr>
          <a:xfrm>
            <a:off x="6750282" y="1894366"/>
            <a:ext cx="1638767" cy="259238"/>
          </a:xfrm>
          <a:prstGeom prst="rect">
            <a:avLst/>
          </a:prstGeom>
          <a:solidFill>
            <a:srgbClr val="F3753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BA437E2-2C37-1E63-10AB-4D3CB2490A3B}"/>
              </a:ext>
            </a:extLst>
          </p:cNvPr>
          <p:cNvSpPr/>
          <p:nvPr/>
        </p:nvSpPr>
        <p:spPr>
          <a:xfrm>
            <a:off x="6750282" y="2178230"/>
            <a:ext cx="1638767" cy="259238"/>
          </a:xfrm>
          <a:prstGeom prst="rect">
            <a:avLst/>
          </a:prstGeom>
          <a:solidFill>
            <a:srgbClr val="F3753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0AE99CF-0D4C-92A0-3A7D-04B3BBB0BC04}"/>
              </a:ext>
            </a:extLst>
          </p:cNvPr>
          <p:cNvSpPr/>
          <p:nvPr/>
        </p:nvSpPr>
        <p:spPr>
          <a:xfrm>
            <a:off x="6752765" y="4128438"/>
            <a:ext cx="1638767" cy="2592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instruction #3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C404DBE-E59A-5284-C4A8-7273A8D55534}"/>
              </a:ext>
            </a:extLst>
          </p:cNvPr>
          <p:cNvSpPr/>
          <p:nvPr/>
        </p:nvSpPr>
        <p:spPr>
          <a:xfrm>
            <a:off x="6752765" y="4404124"/>
            <a:ext cx="1638767" cy="2592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instruction #2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44938A2-D603-CDA2-A5B7-28E6CF80B3CE}"/>
              </a:ext>
            </a:extLst>
          </p:cNvPr>
          <p:cNvSpPr/>
          <p:nvPr/>
        </p:nvSpPr>
        <p:spPr>
          <a:xfrm>
            <a:off x="6752764" y="4683286"/>
            <a:ext cx="1638767" cy="2592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instruction #1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4993329-8D5A-83E3-5EB5-5D7AABCC6823}"/>
              </a:ext>
            </a:extLst>
          </p:cNvPr>
          <p:cNvSpPr txBox="1"/>
          <p:nvPr/>
        </p:nvSpPr>
        <p:spPr>
          <a:xfrm>
            <a:off x="8488264" y="4848282"/>
            <a:ext cx="23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memory address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85C100C-433B-0C48-F11F-4A8ECA242AD3}"/>
              </a:ext>
            </a:extLst>
          </p:cNvPr>
          <p:cNvSpPr txBox="1"/>
          <p:nvPr/>
        </p:nvSpPr>
        <p:spPr>
          <a:xfrm>
            <a:off x="8478715" y="1353460"/>
            <a:ext cx="2403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memory address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DFFE69F-3423-7F45-723D-FE2CCC248BB4}"/>
              </a:ext>
            </a:extLst>
          </p:cNvPr>
          <p:cNvSpPr txBox="1"/>
          <p:nvPr/>
        </p:nvSpPr>
        <p:spPr>
          <a:xfrm>
            <a:off x="5003529" y="2959629"/>
            <a:ext cx="15030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machine code program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4EE701F-A9A8-93A5-1F97-1C206AA92BFF}"/>
              </a:ext>
            </a:extLst>
          </p:cNvPr>
          <p:cNvCxnSpPr>
            <a:cxnSpLocks/>
          </p:cNvCxnSpPr>
          <p:nvPr/>
        </p:nvCxnSpPr>
        <p:spPr>
          <a:xfrm>
            <a:off x="5337312" y="3765150"/>
            <a:ext cx="1397346" cy="4375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Up Arrow 78">
            <a:extLst>
              <a:ext uri="{FF2B5EF4-FFF2-40B4-BE49-F238E27FC236}">
                <a16:creationId xmlns:a16="http://schemas.microsoft.com/office/drawing/2014/main" id="{6BF4A8F0-9163-C7FE-577D-75BC98521C30}"/>
              </a:ext>
            </a:extLst>
          </p:cNvPr>
          <p:cNvSpPr/>
          <p:nvPr/>
        </p:nvSpPr>
        <p:spPr>
          <a:xfrm>
            <a:off x="8631622" y="3493853"/>
            <a:ext cx="206078" cy="1433201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E9BD770-2652-5D90-5D48-52ACF69242E7}"/>
              </a:ext>
            </a:extLst>
          </p:cNvPr>
          <p:cNvSpPr/>
          <p:nvPr/>
        </p:nvSpPr>
        <p:spPr>
          <a:xfrm>
            <a:off x="6725518" y="3540643"/>
            <a:ext cx="1638767" cy="2592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instruction #n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A310A8E-7DAE-6D2B-CABA-EE63C6070626}"/>
              </a:ext>
            </a:extLst>
          </p:cNvPr>
          <p:cNvSpPr/>
          <p:nvPr/>
        </p:nvSpPr>
        <p:spPr>
          <a:xfrm>
            <a:off x="6723570" y="3835333"/>
            <a:ext cx="1638767" cy="2592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instruction #...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46FD002-0004-A110-326D-5D5980DA97DB}"/>
              </a:ext>
            </a:extLst>
          </p:cNvPr>
          <p:cNvSpPr txBox="1"/>
          <p:nvPr/>
        </p:nvSpPr>
        <p:spPr>
          <a:xfrm>
            <a:off x="8830645" y="4002463"/>
            <a:ext cx="2403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Direction of execution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B4C7498B-7132-034D-EEAA-CAE4B6F070AD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1843865" y="1770144"/>
            <a:ext cx="2803776" cy="354922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 Regular" charset="0"/>
            </a:endParaRPr>
          </a:p>
        </p:txBody>
      </p:sp>
      <p:sp>
        <p:nvSpPr>
          <p:cNvPr id="4" name="Text Box 45">
            <a:extLst>
              <a:ext uri="{FF2B5EF4-FFF2-40B4-BE49-F238E27FC236}">
                <a16:creationId xmlns:a16="http://schemas.microsoft.com/office/drawing/2014/main" id="{DA61F6C3-2FD0-A647-9990-FF5EA566F32D}"/>
              </a:ext>
            </a:extLst>
          </p:cNvPr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050170" y="1710582"/>
            <a:ext cx="6635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/>
          <a:p>
            <a:pPr algn="ctr"/>
            <a:r>
              <a:rPr lang="en-US" sz="3600" b="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CPU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18B8A84-4998-5110-11EB-7DDA1C15193A}"/>
              </a:ext>
            </a:extLst>
          </p:cNvPr>
          <p:cNvGrpSpPr/>
          <p:nvPr/>
        </p:nvGrpSpPr>
        <p:grpSpPr>
          <a:xfrm>
            <a:off x="3230125" y="1840347"/>
            <a:ext cx="1367896" cy="2220456"/>
            <a:chOff x="130661" y="-1277915"/>
            <a:chExt cx="1367896" cy="2220456"/>
          </a:xfrm>
        </p:grpSpPr>
        <p:sp>
          <p:nvSpPr>
            <p:cNvPr id="7" name="Text Box 39">
              <a:extLst>
                <a:ext uri="{FF2B5EF4-FFF2-40B4-BE49-F238E27FC236}">
                  <a16:creationId xmlns:a16="http://schemas.microsoft.com/office/drawing/2014/main" id="{D416BC3E-57F2-22B4-B8D8-518658DA2C98}"/>
                </a:ext>
              </a:extLst>
            </p:cNvPr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130661" y="-1277915"/>
              <a:ext cx="1367896" cy="3657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0000" tIns="60876" rIns="90000" bIns="45000" anchor="ctr"/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5pPr>
              <a:lvl6pPr marL="2514600" indent="-2286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6pPr>
              <a:lvl7pPr marL="2971800" indent="-2286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7pPr>
              <a:lvl8pPr marL="3429000" indent="-2286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8pPr>
              <a:lvl9pPr marL="3886200" indent="-2286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DejaVu Sans" charset="0"/>
                </a:defRPr>
              </a:lvl9pPr>
            </a:lstStyle>
            <a:p>
              <a:pPr algn="ctr"/>
              <a:r>
                <a:rPr lang="en-US" sz="2200" b="0" dirty="0">
                  <a:solidFill>
                    <a:srgbClr val="0000F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registers</a:t>
              </a:r>
            </a:p>
          </p:txBody>
        </p:sp>
        <p:cxnSp>
          <p:nvCxnSpPr>
            <p:cNvPr id="10" name="AutoShape 41">
              <a:extLst>
                <a:ext uri="{FF2B5EF4-FFF2-40B4-BE49-F238E27FC236}">
                  <a16:creationId xmlns:a16="http://schemas.microsoft.com/office/drawing/2014/main" id="{1F55014D-6F93-352D-7440-C3D22C611D9E}"/>
                </a:ext>
              </a:extLst>
            </p:cNvPr>
            <p:cNvCxnSpPr>
              <a:cxnSpLocks noChangeShapeType="1"/>
            </p:cNvCxnSpPr>
            <p:nvPr>
              <p:custDataLst>
                <p:tags r:id="rId11"/>
              </p:custDataLst>
            </p:nvPr>
          </p:nvCxnSpPr>
          <p:spPr bwMode="auto">
            <a:xfrm>
              <a:off x="662529" y="338899"/>
              <a:ext cx="0" cy="603642"/>
            </a:xfrm>
            <a:prstGeom prst="straightConnector1">
              <a:avLst/>
            </a:prstGeom>
            <a:noFill/>
            <a:ln w="76200" cmpd="sng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06B6F55-5345-0DE5-2D98-9E2CBBCFD261}"/>
              </a:ext>
            </a:extLst>
          </p:cNvPr>
          <p:cNvGrpSpPr/>
          <p:nvPr/>
        </p:nvGrpSpPr>
        <p:grpSpPr>
          <a:xfrm>
            <a:off x="2114962" y="4404399"/>
            <a:ext cx="2330291" cy="759721"/>
            <a:chOff x="467597" y="1292825"/>
            <a:chExt cx="2330291" cy="759721"/>
          </a:xfrm>
        </p:grpSpPr>
        <p:sp>
          <p:nvSpPr>
            <p:cNvPr id="13" name="Rectangle 38">
              <a:extLst>
                <a:ext uri="{FF2B5EF4-FFF2-40B4-BE49-F238E27FC236}">
                  <a16:creationId xmlns:a16="http://schemas.microsoft.com/office/drawing/2014/main" id="{E1C134CB-996B-D692-534D-760E56232E23}"/>
                </a:ext>
              </a:extLst>
            </p:cNvPr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467597" y="1686786"/>
              <a:ext cx="2330291" cy="365760"/>
            </a:xfrm>
            <a:prstGeom prst="rect">
              <a:avLst/>
            </a:prstGeom>
            <a:solidFill>
              <a:srgbClr val="7030A0"/>
            </a:solidFill>
            <a:ln w="12700" cmpd="sng">
              <a:noFill/>
              <a:round/>
              <a:headEnd/>
              <a:tailEnd/>
            </a:ln>
            <a:effectLst/>
          </p:spPr>
          <p:txBody>
            <a:bodyPr wrap="none" lIns="90000" tIns="60876" rIns="90000" bIns="45000" anchor="ctr"/>
            <a:lstStyle/>
            <a:p>
              <a:pPr algn="ctr"/>
              <a:r>
                <a:rPr lang="en-US" sz="2200" b="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instruction register</a:t>
              </a:r>
            </a:p>
          </p:txBody>
        </p:sp>
        <p:cxnSp>
          <p:nvCxnSpPr>
            <p:cNvPr id="14" name="AutoShape 41">
              <a:extLst>
                <a:ext uri="{FF2B5EF4-FFF2-40B4-BE49-F238E27FC236}">
                  <a16:creationId xmlns:a16="http://schemas.microsoft.com/office/drawing/2014/main" id="{688918B8-B8F8-4140-3A53-1A9C68C918A4}"/>
                </a:ext>
              </a:extLst>
            </p:cNvPr>
            <p:cNvCxnSpPr>
              <a:cxnSpLocks noChangeShapeType="1"/>
            </p:cNvCxnSpPr>
            <p:nvPr>
              <p:custDataLst>
                <p:tags r:id="rId9"/>
              </p:custDataLst>
            </p:nvPr>
          </p:nvCxnSpPr>
          <p:spPr bwMode="auto">
            <a:xfrm>
              <a:off x="1743336" y="1292825"/>
              <a:ext cx="0" cy="371968"/>
            </a:xfrm>
            <a:prstGeom prst="straightConnector1">
              <a:avLst/>
            </a:prstGeom>
            <a:noFill/>
            <a:ln w="76200" cmpd="sng">
              <a:solidFill>
                <a:srgbClr val="CC0000"/>
              </a:solidFill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EB8D8A73-5037-BCDE-1195-2D45D0183A8D}"/>
              </a:ext>
            </a:extLst>
          </p:cNvPr>
          <p:cNvSpPr txBox="1"/>
          <p:nvPr/>
        </p:nvSpPr>
        <p:spPr>
          <a:xfrm>
            <a:off x="2489520" y="4051923"/>
            <a:ext cx="569387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add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AC552F-3EB2-30E2-48EE-9C24C51B0CEC}"/>
              </a:ext>
            </a:extLst>
          </p:cNvPr>
          <p:cNvSpPr txBox="1"/>
          <p:nvPr/>
        </p:nvSpPr>
        <p:spPr>
          <a:xfrm>
            <a:off x="3065912" y="4051923"/>
            <a:ext cx="38985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r0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C7F68C-5531-ECEA-AA99-A78E2767A3CA}"/>
              </a:ext>
            </a:extLst>
          </p:cNvPr>
          <p:cNvSpPr txBox="1"/>
          <p:nvPr/>
        </p:nvSpPr>
        <p:spPr>
          <a:xfrm>
            <a:off x="3453200" y="4051923"/>
            <a:ext cx="38985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r1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0B8FD8-7233-C815-71CC-306A9809821F}"/>
              </a:ext>
            </a:extLst>
          </p:cNvPr>
          <p:cNvSpPr txBox="1"/>
          <p:nvPr/>
        </p:nvSpPr>
        <p:spPr>
          <a:xfrm>
            <a:off x="3847540" y="4051923"/>
            <a:ext cx="38985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r2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35E1D5A-5974-0A45-F1D9-C7B07D422D21}"/>
              </a:ext>
            </a:extLst>
          </p:cNvPr>
          <p:cNvSpPr/>
          <p:nvPr/>
        </p:nvSpPr>
        <p:spPr>
          <a:xfrm>
            <a:off x="3302586" y="2213849"/>
            <a:ext cx="1134208" cy="2268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CDC795B-13DA-22E7-9FAF-2C23E767D294}"/>
              </a:ext>
            </a:extLst>
          </p:cNvPr>
          <p:cNvSpPr/>
          <p:nvPr/>
        </p:nvSpPr>
        <p:spPr>
          <a:xfrm>
            <a:off x="3331418" y="3234101"/>
            <a:ext cx="1134208" cy="2268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4A3D332-BACC-BE23-95C4-8FA7B662ED97}"/>
              </a:ext>
            </a:extLst>
          </p:cNvPr>
          <p:cNvSpPr/>
          <p:nvPr/>
        </p:nvSpPr>
        <p:spPr>
          <a:xfrm>
            <a:off x="3335489" y="3007286"/>
            <a:ext cx="1134208" cy="2268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F19D91D-6027-DE4D-DA38-8EE830412213}"/>
              </a:ext>
            </a:extLst>
          </p:cNvPr>
          <p:cNvSpPr/>
          <p:nvPr/>
        </p:nvSpPr>
        <p:spPr>
          <a:xfrm>
            <a:off x="3331418" y="2733252"/>
            <a:ext cx="1134208" cy="2268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732808C-CC4E-0094-1A63-24C19752CC63}"/>
              </a:ext>
            </a:extLst>
          </p:cNvPr>
          <p:cNvSpPr txBox="1"/>
          <p:nvPr/>
        </p:nvSpPr>
        <p:spPr>
          <a:xfrm>
            <a:off x="2788990" y="2098029"/>
            <a:ext cx="47961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Rn</a:t>
            </a:r>
          </a:p>
          <a:p>
            <a:r>
              <a:rPr lang="en-US" dirty="0">
                <a:solidFill>
                  <a:schemeClr val="accent6"/>
                </a:solidFill>
              </a:rPr>
              <a:t>…</a:t>
            </a:r>
          </a:p>
          <a:p>
            <a:r>
              <a:rPr lang="en-US" dirty="0">
                <a:solidFill>
                  <a:schemeClr val="accent6"/>
                </a:solidFill>
              </a:rPr>
              <a:t>R2</a:t>
            </a:r>
          </a:p>
          <a:p>
            <a:r>
              <a:rPr lang="en-US" dirty="0">
                <a:solidFill>
                  <a:schemeClr val="accent6"/>
                </a:solidFill>
              </a:rPr>
              <a:t>R1</a:t>
            </a:r>
          </a:p>
          <a:p>
            <a:r>
              <a:rPr lang="en-US" dirty="0">
                <a:solidFill>
                  <a:schemeClr val="accent6"/>
                </a:solidFill>
              </a:rPr>
              <a:t>R0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37A5AB7-9ED4-1359-FA5D-658038D0CDD9}"/>
              </a:ext>
            </a:extLst>
          </p:cNvPr>
          <p:cNvSpPr txBox="1"/>
          <p:nvPr/>
        </p:nvSpPr>
        <p:spPr>
          <a:xfrm>
            <a:off x="1935666" y="813439"/>
            <a:ext cx="1838965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Address</a:t>
            </a:r>
          </a:p>
          <a:p>
            <a:pPr algn="ctr"/>
            <a:r>
              <a:rPr lang="en-US" dirty="0">
                <a:solidFill>
                  <a:schemeClr val="accent1"/>
                </a:solidFill>
              </a:rPr>
              <a:t>(Register name)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E837809-34EC-00B1-1A1E-5DD1E75918CE}"/>
              </a:ext>
            </a:extLst>
          </p:cNvPr>
          <p:cNvSpPr txBox="1"/>
          <p:nvPr/>
        </p:nvSpPr>
        <p:spPr>
          <a:xfrm>
            <a:off x="3853279" y="589628"/>
            <a:ext cx="1107996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Register</a:t>
            </a:r>
          </a:p>
          <a:p>
            <a:r>
              <a:rPr lang="en-US" dirty="0">
                <a:solidFill>
                  <a:schemeClr val="accent1"/>
                </a:solidFill>
              </a:rPr>
              <a:t>Contents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75FD214-FD62-C7C7-EE7B-EF9AF26AB072}"/>
              </a:ext>
            </a:extLst>
          </p:cNvPr>
          <p:cNvCxnSpPr>
            <a:cxnSpLocks/>
          </p:cNvCxnSpPr>
          <p:nvPr/>
        </p:nvCxnSpPr>
        <p:spPr>
          <a:xfrm>
            <a:off x="2972040" y="1464268"/>
            <a:ext cx="47022" cy="5307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D3F823A-BCC1-552E-8BCC-760D4C6D52E0}"/>
              </a:ext>
            </a:extLst>
          </p:cNvPr>
          <p:cNvCxnSpPr>
            <a:cxnSpLocks/>
          </p:cNvCxnSpPr>
          <p:nvPr/>
        </p:nvCxnSpPr>
        <p:spPr>
          <a:xfrm flipH="1">
            <a:off x="3998511" y="1250355"/>
            <a:ext cx="190263" cy="6515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73D9CB3-1F79-0EB5-C00B-551432AF78DB}"/>
              </a:ext>
            </a:extLst>
          </p:cNvPr>
          <p:cNvSpPr txBox="1"/>
          <p:nvPr/>
        </p:nvSpPr>
        <p:spPr>
          <a:xfrm>
            <a:off x="3630759" y="233512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F97EF4-ABA4-B3D2-C5B4-CB750B17398F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193383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D3C4F9B-758D-3F96-8528-E20BC185D344}"/>
              </a:ext>
            </a:extLst>
          </p:cNvPr>
          <p:cNvSpPr/>
          <p:nvPr/>
        </p:nvSpPr>
        <p:spPr>
          <a:xfrm>
            <a:off x="5361138" y="773448"/>
            <a:ext cx="1696331" cy="29064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AB487E2-FE44-DB65-0834-0CDB39A5E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96431"/>
          </a:xfrm>
        </p:spPr>
        <p:txBody>
          <a:bodyPr/>
          <a:lstStyle/>
          <a:p>
            <a:r>
              <a:rPr lang="en-US" dirty="0"/>
              <a:t>From Source to Machine code 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1378BD75-FAF9-5A1C-8018-CEEA2CB08D8A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37286" y="4183256"/>
            <a:ext cx="11174451" cy="245692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/>
              <a:t>The </a:t>
            </a:r>
            <a:r>
              <a:rPr lang="en-US" sz="2000" b="1" dirty="0"/>
              <a:t>granularity</a:t>
            </a:r>
            <a:r>
              <a:rPr lang="en-US" sz="2000" dirty="0"/>
              <a:t> of </a:t>
            </a:r>
            <a:r>
              <a:rPr lang="en-US" sz="2000" b="1" dirty="0"/>
              <a:t>compilation and assembly </a:t>
            </a:r>
            <a:r>
              <a:rPr lang="en-US" sz="2000" dirty="0"/>
              <a:t>is a </a:t>
            </a:r>
            <a:r>
              <a:rPr lang="en-US" sz="2000" b="1" dirty="0">
                <a:solidFill>
                  <a:schemeClr val="accent1"/>
                </a:solidFill>
              </a:rPr>
              <a:t>single text file </a:t>
            </a:r>
            <a:r>
              <a:rPr lang="en-US" sz="2000" dirty="0">
                <a:solidFill>
                  <a:schemeClr val="accent6"/>
                </a:solidFill>
              </a:rPr>
              <a:t>(called a </a:t>
            </a:r>
            <a:r>
              <a:rPr lang="en-US" sz="2000" b="1" dirty="0">
                <a:solidFill>
                  <a:schemeClr val="accent1"/>
                </a:solidFill>
              </a:rPr>
              <a:t>translation unit</a:t>
            </a:r>
            <a:r>
              <a:rPr lang="en-US" sz="2000" b="1" dirty="0">
                <a:solidFill>
                  <a:schemeClr val="accent6"/>
                </a:solidFill>
              </a:rPr>
              <a:t>)</a:t>
            </a:r>
          </a:p>
          <a:p>
            <a:pPr lvl="1"/>
            <a:r>
              <a:rPr lang="en-US" sz="2000" dirty="0"/>
              <a:t>.</a:t>
            </a:r>
            <a:r>
              <a:rPr lang="en-US" sz="2000" b="1" dirty="0"/>
              <a:t>c </a:t>
            </a:r>
            <a:r>
              <a:rPr lang="en-US" sz="2000" dirty="0"/>
              <a:t>file is a C </a:t>
            </a:r>
            <a:r>
              <a:rPr lang="en-US" sz="2000" b="1" dirty="0"/>
              <a:t>source</a:t>
            </a:r>
            <a:r>
              <a:rPr lang="en-US" sz="2000" dirty="0"/>
              <a:t> file (</a:t>
            </a:r>
            <a:r>
              <a:rPr lang="en-US" sz="2000" dirty="0" err="1"/>
              <a:t>file.c</a:t>
            </a:r>
            <a:r>
              <a:rPr lang="en-US" sz="2000" dirty="0"/>
              <a:t>)</a:t>
            </a:r>
          </a:p>
          <a:p>
            <a:pPr lvl="1"/>
            <a:r>
              <a:rPr lang="en-US" sz="2000" b="1" dirty="0"/>
              <a:t>.S </a:t>
            </a:r>
            <a:r>
              <a:rPr lang="en-US" sz="2000" dirty="0"/>
              <a:t>file (upper case S) is a </a:t>
            </a:r>
            <a:r>
              <a:rPr lang="en-US" sz="2000" b="1" dirty="0"/>
              <a:t>human</a:t>
            </a:r>
            <a:r>
              <a:rPr lang="en-US" sz="2000" dirty="0"/>
              <a:t> written </a:t>
            </a:r>
            <a:r>
              <a:rPr lang="en-US" sz="2000" b="1" dirty="0"/>
              <a:t>assembly source </a:t>
            </a:r>
            <a:r>
              <a:rPr lang="en-US" sz="2000" dirty="0"/>
              <a:t>file (</a:t>
            </a:r>
            <a:r>
              <a:rPr lang="en-US" sz="2000" dirty="0" err="1"/>
              <a:t>file.S</a:t>
            </a:r>
            <a:r>
              <a:rPr lang="en-US" sz="2000" dirty="0"/>
              <a:t>)</a:t>
            </a:r>
          </a:p>
          <a:p>
            <a:pPr lvl="1"/>
            <a:r>
              <a:rPr lang="en-US" sz="2000" b="1" dirty="0"/>
              <a:t>.s </a:t>
            </a:r>
            <a:r>
              <a:rPr lang="en-US" sz="2000" dirty="0"/>
              <a:t>file (lower case s) is a </a:t>
            </a:r>
            <a:r>
              <a:rPr lang="en-US" sz="2000" b="1" dirty="0"/>
              <a:t>compiler</a:t>
            </a:r>
            <a:r>
              <a:rPr lang="en-US" sz="2000" dirty="0"/>
              <a:t> generated </a:t>
            </a:r>
            <a:r>
              <a:rPr lang="en-US" sz="2000" b="1" dirty="0"/>
              <a:t>assemble source </a:t>
            </a:r>
            <a:r>
              <a:rPr lang="en-US" sz="2000" dirty="0"/>
              <a:t>file (</a:t>
            </a:r>
            <a:r>
              <a:rPr lang="en-US" sz="2000" dirty="0" err="1"/>
              <a:t>file.s</a:t>
            </a:r>
            <a:r>
              <a:rPr lang="en-US" sz="2000" dirty="0"/>
              <a:t>) </a:t>
            </a:r>
          </a:p>
          <a:p>
            <a:pPr lvl="1"/>
            <a:r>
              <a:rPr lang="en-US" sz="2000" b="1" dirty="0"/>
              <a:t>.o </a:t>
            </a:r>
            <a:r>
              <a:rPr lang="en-US" sz="2000" dirty="0"/>
              <a:t>file is a </a:t>
            </a:r>
            <a:r>
              <a:rPr lang="en-US" sz="2000" b="1" dirty="0"/>
              <a:t>machine code binary</a:t>
            </a:r>
            <a:r>
              <a:rPr lang="en-US" sz="2000" dirty="0"/>
              <a:t> </a:t>
            </a:r>
            <a:r>
              <a:rPr lang="en-US" sz="2000" b="1" dirty="0"/>
              <a:t>(object) </a:t>
            </a:r>
            <a:r>
              <a:rPr lang="en-US" sz="2000" dirty="0"/>
              <a:t>file (</a:t>
            </a:r>
            <a:r>
              <a:rPr lang="en-US" sz="2000" dirty="0" err="1"/>
              <a:t>file.o</a:t>
            </a:r>
            <a:r>
              <a:rPr lang="en-US" sz="2000" dirty="0"/>
              <a:t>) 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Multiple </a:t>
            </a:r>
            <a:r>
              <a:rPr lang="en-US" sz="2000" b="1" dirty="0"/>
              <a:t>.o </a:t>
            </a:r>
            <a:r>
              <a:rPr lang="en-US" sz="2000" dirty="0"/>
              <a:t>files are </a:t>
            </a:r>
            <a:r>
              <a:rPr lang="en-US" sz="2000" b="1" dirty="0"/>
              <a:t>combined</a:t>
            </a:r>
            <a:r>
              <a:rPr lang="en-US" sz="2000" dirty="0"/>
              <a:t> (linked) into an </a:t>
            </a:r>
            <a:r>
              <a:rPr lang="en-US" sz="2000" b="1" dirty="0"/>
              <a:t>executable file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B0605D9-7B13-3456-EBD6-8315A4F7DA4C}"/>
              </a:ext>
            </a:extLst>
          </p:cNvPr>
          <p:cNvSpPr/>
          <p:nvPr/>
        </p:nvSpPr>
        <p:spPr>
          <a:xfrm>
            <a:off x="528281" y="816427"/>
            <a:ext cx="1064622" cy="715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 source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E9676EE-8E80-B42D-46C4-F204918238A1}"/>
              </a:ext>
            </a:extLst>
          </p:cNvPr>
          <p:cNvSpPr/>
          <p:nvPr/>
        </p:nvSpPr>
        <p:spPr>
          <a:xfrm>
            <a:off x="1882464" y="816426"/>
            <a:ext cx="1064622" cy="715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Rust source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6E7C912-500F-7B96-D83D-FE1462D90F97}"/>
              </a:ext>
            </a:extLst>
          </p:cNvPr>
          <p:cNvSpPr/>
          <p:nvPr/>
        </p:nvSpPr>
        <p:spPr>
          <a:xfrm>
            <a:off x="3410819" y="816426"/>
            <a:ext cx="1064622" cy="715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 source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492393-E928-358F-C0E1-FB80467BC5D9}"/>
              </a:ext>
            </a:extLst>
          </p:cNvPr>
          <p:cNvSpPr/>
          <p:nvPr/>
        </p:nvSpPr>
        <p:spPr>
          <a:xfrm>
            <a:off x="737286" y="2035085"/>
            <a:ext cx="3520440" cy="463731"/>
          </a:xfrm>
          <a:prstGeom prst="rect">
            <a:avLst/>
          </a:prstGeom>
          <a:solidFill>
            <a:srgbClr val="F3753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ARM Assembly</a:t>
            </a:r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0AC40B96-EE3E-2BF5-1F6D-E380678873E3}"/>
              </a:ext>
            </a:extLst>
          </p:cNvPr>
          <p:cNvSpPr/>
          <p:nvPr/>
        </p:nvSpPr>
        <p:spPr>
          <a:xfrm>
            <a:off x="987066" y="2955270"/>
            <a:ext cx="2855417" cy="476989"/>
          </a:xfrm>
          <a:prstGeom prst="parallelogram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ARM Machine code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7F4324-714D-855D-6831-D769DC68472D}"/>
              </a:ext>
            </a:extLst>
          </p:cNvPr>
          <p:cNvSpPr txBox="1"/>
          <p:nvPr/>
        </p:nvSpPr>
        <p:spPr>
          <a:xfrm>
            <a:off x="5538607" y="757381"/>
            <a:ext cx="12213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High level Language</a:t>
            </a:r>
          </a:p>
          <a:p>
            <a:r>
              <a:rPr lang="en-US" dirty="0">
                <a:solidFill>
                  <a:schemeClr val="accent6"/>
                </a:solidFill>
              </a:rPr>
              <a:t>File (text)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9EE680-AC05-06A9-069F-22CE68F687F9}"/>
              </a:ext>
            </a:extLst>
          </p:cNvPr>
          <p:cNvSpPr txBox="1"/>
          <p:nvPr/>
        </p:nvSpPr>
        <p:spPr>
          <a:xfrm>
            <a:off x="5431671" y="1992106"/>
            <a:ext cx="1544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Assembly file</a:t>
            </a:r>
          </a:p>
          <a:p>
            <a:r>
              <a:rPr lang="en-US" dirty="0">
                <a:solidFill>
                  <a:schemeClr val="accent6"/>
                </a:solidFill>
              </a:rPr>
              <a:t>(text)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BA4F9A-83E9-C025-33AA-645DC5C01684}"/>
              </a:ext>
            </a:extLst>
          </p:cNvPr>
          <p:cNvSpPr txBox="1"/>
          <p:nvPr/>
        </p:nvSpPr>
        <p:spPr>
          <a:xfrm>
            <a:off x="5487437" y="2991837"/>
            <a:ext cx="1210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Object file</a:t>
            </a:r>
          </a:p>
          <a:p>
            <a:r>
              <a:rPr lang="en-US" dirty="0">
                <a:solidFill>
                  <a:schemeClr val="accent6"/>
                </a:solidFill>
              </a:rPr>
              <a:t>(binary)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43F23B-7D20-8215-711B-788C2AD0A202}"/>
              </a:ext>
            </a:extLst>
          </p:cNvPr>
          <p:cNvSpPr txBox="1"/>
          <p:nvPr/>
        </p:nvSpPr>
        <p:spPr>
          <a:xfrm>
            <a:off x="3985563" y="1557497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compiler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7E726F5-9906-2FF7-6663-E2AC8C8CD925}"/>
              </a:ext>
            </a:extLst>
          </p:cNvPr>
          <p:cNvSpPr txBox="1"/>
          <p:nvPr/>
        </p:nvSpPr>
        <p:spPr>
          <a:xfrm>
            <a:off x="3985562" y="2621050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assembler</a:t>
            </a:r>
          </a:p>
        </p:txBody>
      </p:sp>
      <p:sp>
        <p:nvSpPr>
          <p:cNvPr id="24" name="Down Arrow 23">
            <a:extLst>
              <a:ext uri="{FF2B5EF4-FFF2-40B4-BE49-F238E27FC236}">
                <a16:creationId xmlns:a16="http://schemas.microsoft.com/office/drawing/2014/main" id="{20E4073F-A28B-AFFC-DC7F-D93D501BD0F4}"/>
              </a:ext>
            </a:extLst>
          </p:cNvPr>
          <p:cNvSpPr/>
          <p:nvPr/>
        </p:nvSpPr>
        <p:spPr>
          <a:xfrm>
            <a:off x="3750757" y="1559727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5" name="Down Arrow 24">
            <a:extLst>
              <a:ext uri="{FF2B5EF4-FFF2-40B4-BE49-F238E27FC236}">
                <a16:creationId xmlns:a16="http://schemas.microsoft.com/office/drawing/2014/main" id="{5088F330-A581-4D3E-BFD7-1AA49994123B}"/>
              </a:ext>
            </a:extLst>
          </p:cNvPr>
          <p:cNvSpPr/>
          <p:nvPr/>
        </p:nvSpPr>
        <p:spPr>
          <a:xfrm>
            <a:off x="2321765" y="1575029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6" name="Down Arrow 25">
            <a:extLst>
              <a:ext uri="{FF2B5EF4-FFF2-40B4-BE49-F238E27FC236}">
                <a16:creationId xmlns:a16="http://schemas.microsoft.com/office/drawing/2014/main" id="{91068265-28A2-C6BD-5A6D-A9C2D8613E12}"/>
              </a:ext>
            </a:extLst>
          </p:cNvPr>
          <p:cNvSpPr/>
          <p:nvPr/>
        </p:nvSpPr>
        <p:spPr>
          <a:xfrm>
            <a:off x="909961" y="1543126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8" name="Down Arrow 27">
            <a:extLst>
              <a:ext uri="{FF2B5EF4-FFF2-40B4-BE49-F238E27FC236}">
                <a16:creationId xmlns:a16="http://schemas.microsoft.com/office/drawing/2014/main" id="{67A5089C-FE64-C37A-CCA6-4B5BD6E6EFCD}"/>
              </a:ext>
            </a:extLst>
          </p:cNvPr>
          <p:cNvSpPr/>
          <p:nvPr/>
        </p:nvSpPr>
        <p:spPr>
          <a:xfrm>
            <a:off x="2218503" y="2485851"/>
            <a:ext cx="325553" cy="428025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01DD544A-8CA2-D6F7-E0BA-769B297B665F}"/>
              </a:ext>
            </a:extLst>
          </p:cNvPr>
          <p:cNvSpPr/>
          <p:nvPr/>
        </p:nvSpPr>
        <p:spPr>
          <a:xfrm>
            <a:off x="7485659" y="738665"/>
            <a:ext cx="1064622" cy="715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 source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05AA5D88-CF8B-F05D-CAF3-E32AA60030E4}"/>
              </a:ext>
            </a:extLst>
          </p:cNvPr>
          <p:cNvSpPr/>
          <p:nvPr/>
        </p:nvSpPr>
        <p:spPr>
          <a:xfrm>
            <a:off x="8839842" y="738664"/>
            <a:ext cx="1064622" cy="715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Rust source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31FE2EC5-D973-0FB3-4F16-7C73497A60F5}"/>
              </a:ext>
            </a:extLst>
          </p:cNvPr>
          <p:cNvSpPr/>
          <p:nvPr/>
        </p:nvSpPr>
        <p:spPr>
          <a:xfrm>
            <a:off x="10368197" y="738664"/>
            <a:ext cx="1064622" cy="715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 source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A98D840-64F0-A17D-04E1-294F21C4F324}"/>
              </a:ext>
            </a:extLst>
          </p:cNvPr>
          <p:cNvSpPr/>
          <p:nvPr/>
        </p:nvSpPr>
        <p:spPr>
          <a:xfrm>
            <a:off x="7694664" y="1957323"/>
            <a:ext cx="3520440" cy="463731"/>
          </a:xfrm>
          <a:prstGeom prst="rect">
            <a:avLst/>
          </a:prstGeom>
          <a:solidFill>
            <a:srgbClr val="F3753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intel Assembly</a:t>
            </a:r>
          </a:p>
        </p:txBody>
      </p:sp>
      <p:sp>
        <p:nvSpPr>
          <p:cNvPr id="40" name="Parallelogram 39">
            <a:extLst>
              <a:ext uri="{FF2B5EF4-FFF2-40B4-BE49-F238E27FC236}">
                <a16:creationId xmlns:a16="http://schemas.microsoft.com/office/drawing/2014/main" id="{CF882D31-EB90-32D4-E389-011B04A9546C}"/>
              </a:ext>
            </a:extLst>
          </p:cNvPr>
          <p:cNvSpPr/>
          <p:nvPr/>
        </p:nvSpPr>
        <p:spPr>
          <a:xfrm>
            <a:off x="8027692" y="2924418"/>
            <a:ext cx="3026755" cy="504582"/>
          </a:xfrm>
          <a:prstGeom prst="parallelogram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intel Machine code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B40EFFF-193E-9D92-FAE3-73B83A30C0C4}"/>
              </a:ext>
            </a:extLst>
          </p:cNvPr>
          <p:cNvSpPr txBox="1"/>
          <p:nvPr/>
        </p:nvSpPr>
        <p:spPr>
          <a:xfrm>
            <a:off x="10942941" y="1479735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compiler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AF992BA-0BCF-A4DC-E4F7-384BA7F9C4F5}"/>
              </a:ext>
            </a:extLst>
          </p:cNvPr>
          <p:cNvSpPr txBox="1"/>
          <p:nvPr/>
        </p:nvSpPr>
        <p:spPr>
          <a:xfrm>
            <a:off x="10942940" y="2543288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assembler</a:t>
            </a:r>
          </a:p>
        </p:txBody>
      </p:sp>
      <p:sp>
        <p:nvSpPr>
          <p:cNvPr id="51" name="Down Arrow 50">
            <a:extLst>
              <a:ext uri="{FF2B5EF4-FFF2-40B4-BE49-F238E27FC236}">
                <a16:creationId xmlns:a16="http://schemas.microsoft.com/office/drawing/2014/main" id="{3F340AF2-A6AA-EACC-3DD4-9FF444BF30A4}"/>
              </a:ext>
            </a:extLst>
          </p:cNvPr>
          <p:cNvSpPr/>
          <p:nvPr/>
        </p:nvSpPr>
        <p:spPr>
          <a:xfrm>
            <a:off x="10708135" y="1481965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2" name="Down Arrow 51">
            <a:extLst>
              <a:ext uri="{FF2B5EF4-FFF2-40B4-BE49-F238E27FC236}">
                <a16:creationId xmlns:a16="http://schemas.microsoft.com/office/drawing/2014/main" id="{950BDF38-7C7B-97E5-1207-C671BB016C80}"/>
              </a:ext>
            </a:extLst>
          </p:cNvPr>
          <p:cNvSpPr/>
          <p:nvPr/>
        </p:nvSpPr>
        <p:spPr>
          <a:xfrm>
            <a:off x="9279143" y="1497267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3" name="Down Arrow 52">
            <a:extLst>
              <a:ext uri="{FF2B5EF4-FFF2-40B4-BE49-F238E27FC236}">
                <a16:creationId xmlns:a16="http://schemas.microsoft.com/office/drawing/2014/main" id="{EBD0978E-6B56-33F8-4FA7-1B85722F2497}"/>
              </a:ext>
            </a:extLst>
          </p:cNvPr>
          <p:cNvSpPr/>
          <p:nvPr/>
        </p:nvSpPr>
        <p:spPr>
          <a:xfrm>
            <a:off x="7867339" y="1465364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5" name="Down Arrow 54">
            <a:extLst>
              <a:ext uri="{FF2B5EF4-FFF2-40B4-BE49-F238E27FC236}">
                <a16:creationId xmlns:a16="http://schemas.microsoft.com/office/drawing/2014/main" id="{C082BF81-E484-61BB-9027-C7FD881F7E41}"/>
              </a:ext>
            </a:extLst>
          </p:cNvPr>
          <p:cNvSpPr/>
          <p:nvPr/>
        </p:nvSpPr>
        <p:spPr>
          <a:xfrm>
            <a:off x="9381328" y="2437709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B68393-3D14-9886-FFE9-639C92A7AB14}"/>
              </a:ext>
            </a:extLst>
          </p:cNvPr>
          <p:cNvSpPr txBox="1"/>
          <p:nvPr/>
        </p:nvSpPr>
        <p:spPr>
          <a:xfrm>
            <a:off x="11927778" y="656959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861848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 bldLvl="2" animBg="1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7B683B8-FAE0-6C41-5426-0B1B5BDB7660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849111" y="3732289"/>
            <a:ext cx="5981819" cy="282987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0070C0"/>
                </a:solidFill>
              </a:rPr>
              <a:t>Zoom Office Hours</a:t>
            </a:r>
          </a:p>
          <a:p>
            <a:pPr marL="354012" lvl="1" indent="0">
              <a:buNone/>
            </a:pPr>
            <a:r>
              <a:rPr lang="en-US" sz="2200" dirty="0"/>
              <a:t> </a:t>
            </a:r>
            <a:r>
              <a:rPr lang="en-US" sz="2200" dirty="0">
                <a:solidFill>
                  <a:srgbClr val="7030A0"/>
                </a:solidFill>
                <a:latin typeface="Helvetica Neue" panose="02000503000000020004" pitchFamily="2" charset="0"/>
              </a:rPr>
              <a:t>https://ucsd.zoom.us/j/94331007124</a:t>
            </a:r>
            <a:endParaRPr lang="en-US" sz="2200" dirty="0">
              <a:solidFill>
                <a:srgbClr val="7030A0"/>
              </a:solidFill>
            </a:endParaRPr>
          </a:p>
          <a:p>
            <a:pPr lvl="1"/>
            <a:r>
              <a:rPr lang="en-US" sz="2200" dirty="0">
                <a:solidFill>
                  <a:srgbClr val="0070C0"/>
                </a:solidFill>
              </a:rPr>
              <a:t>Friday: </a:t>
            </a:r>
            <a:r>
              <a:rPr lang="en-US" sz="2200" dirty="0"/>
              <a:t>4:00 PM to 4:45 PM</a:t>
            </a:r>
          </a:p>
          <a:p>
            <a:pPr lvl="1"/>
            <a:r>
              <a:rPr lang="en-US" sz="2200" dirty="0">
                <a:solidFill>
                  <a:schemeClr val="accent6"/>
                </a:solidFill>
              </a:rPr>
              <a:t>These office hours can be </a:t>
            </a:r>
            <a:r>
              <a:rPr lang="en-US" sz="2200" dirty="0" err="1">
                <a:solidFill>
                  <a:schemeClr val="accent6"/>
                </a:solidFill>
              </a:rPr>
              <a:t>indivual</a:t>
            </a:r>
            <a:r>
              <a:rPr lang="en-US" sz="2200" dirty="0">
                <a:solidFill>
                  <a:schemeClr val="accent6"/>
                </a:solidFill>
              </a:rPr>
              <a:t> of for a group if you like</a:t>
            </a:r>
          </a:p>
          <a:p>
            <a:pPr lvl="1"/>
            <a:r>
              <a:rPr lang="en-US" sz="2200" dirty="0">
                <a:solidFill>
                  <a:schemeClr val="accent6"/>
                </a:solidFill>
              </a:rPr>
              <a:t>Additional office times By Appointment </a:t>
            </a:r>
          </a:p>
          <a:p>
            <a:pPr lvl="1"/>
            <a:r>
              <a:rPr lang="en-US" sz="2200" dirty="0">
                <a:solidFill>
                  <a:schemeClr val="accent6"/>
                </a:solidFill>
              </a:rPr>
              <a:t>Send me email to schedule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4B9E5B6-A2A6-5D44-91C4-4A241527D9D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39441" y="1987977"/>
            <a:ext cx="5561629" cy="292796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solidFill>
                  <a:srgbClr val="0070C0"/>
                </a:solidFill>
              </a:rPr>
              <a:t>Instructor</a:t>
            </a:r>
            <a:r>
              <a:rPr lang="en-US" sz="2200" dirty="0"/>
              <a:t>: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Keith Muller </a:t>
            </a:r>
          </a:p>
          <a:p>
            <a:pPr>
              <a:lnSpc>
                <a:spcPct val="100000"/>
              </a:lnSpc>
            </a:pPr>
            <a:r>
              <a:rPr lang="en-US" sz="2200" b="1" dirty="0">
                <a:solidFill>
                  <a:srgbClr val="0070C0"/>
                </a:solidFill>
              </a:rPr>
              <a:t>I highly encourage feedback</a:t>
            </a:r>
          </a:p>
          <a:p>
            <a:pPr lvl="1"/>
            <a:r>
              <a:rPr lang="en-US" sz="2000" dirty="0">
                <a:solidFill>
                  <a:schemeClr val="accent6"/>
                </a:solidFill>
              </a:rPr>
              <a:t>Please bring any issues to my attention, I will promptly address them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How to </a:t>
            </a:r>
            <a:r>
              <a:rPr lang="en-US" sz="2200" dirty="0">
                <a:solidFill>
                  <a:schemeClr val="accent3"/>
                </a:solidFill>
              </a:rPr>
              <a:t>contact me directly</a:t>
            </a:r>
            <a:r>
              <a:rPr lang="en-US" sz="2200" dirty="0"/>
              <a:t>:</a:t>
            </a:r>
          </a:p>
          <a:p>
            <a:pPr lvl="1"/>
            <a:r>
              <a:rPr lang="en-US" sz="2200" dirty="0" err="1"/>
              <a:t>kmuller@ucsd.edu</a:t>
            </a:r>
            <a:endParaRPr lang="en-US" sz="2200" dirty="0"/>
          </a:p>
          <a:p>
            <a:pPr lvl="1"/>
            <a:r>
              <a:rPr lang="en-US" sz="2200" dirty="0">
                <a:solidFill>
                  <a:schemeClr val="accent6"/>
                </a:solidFill>
              </a:rPr>
              <a:t>Please do not use canvas messages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59128B8-094D-614E-931A-09D7B72AC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311" y="130705"/>
            <a:ext cx="10515600" cy="516996"/>
          </a:xfrm>
        </p:spPr>
        <p:txBody>
          <a:bodyPr/>
          <a:lstStyle/>
          <a:p>
            <a:r>
              <a:rPr lang="en-US" dirty="0"/>
              <a:t>CSE30 Section B Spring 2024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E2357A-856A-C74C-AB8B-C291CA7A9A7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8AD2BD35-F0BA-D4AC-F86A-7F722C9827E5}"/>
              </a:ext>
            </a:extLst>
          </p:cNvPr>
          <p:cNvSpPr txBox="1">
            <a:spLocks/>
          </p:cNvSpPr>
          <p:nvPr/>
        </p:nvSpPr>
        <p:spPr>
          <a:xfrm>
            <a:off x="5972186" y="661258"/>
            <a:ext cx="5858744" cy="26534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200" dirty="0">
                <a:solidFill>
                  <a:srgbClr val="0070C0"/>
                </a:solidFill>
              </a:rPr>
              <a:t>In Person Office Hours: CSE 2109</a:t>
            </a:r>
          </a:p>
          <a:p>
            <a:pPr lvl="1"/>
            <a:r>
              <a:rPr lang="en-US" sz="2200" dirty="0">
                <a:solidFill>
                  <a:srgbClr val="0070C0"/>
                </a:solidFill>
              </a:rPr>
              <a:t>Tue, Thu</a:t>
            </a:r>
            <a:r>
              <a:rPr lang="en-US" sz="2200" dirty="0"/>
              <a:t>: 2:00 PM to 3:00 PM </a:t>
            </a:r>
          </a:p>
          <a:p>
            <a:pPr lvl="1"/>
            <a:r>
              <a:rPr lang="en-US" sz="2200" dirty="0">
                <a:solidFill>
                  <a:schemeClr val="accent1"/>
                </a:solidFill>
              </a:rPr>
              <a:t>These office hours are group meetings</a:t>
            </a:r>
          </a:p>
          <a:p>
            <a:pPr lvl="1"/>
            <a:r>
              <a:rPr lang="en-US" sz="2200" dirty="0"/>
              <a:t>Ask questions, review material, or just come to listen </a:t>
            </a:r>
          </a:p>
          <a:p>
            <a:pPr lvl="1"/>
            <a:r>
              <a:rPr lang="en-US" sz="2200" dirty="0"/>
              <a:t>Students who attend office hours tend to do better in the course</a:t>
            </a:r>
          </a:p>
        </p:txBody>
      </p:sp>
    </p:spTree>
    <p:extLst>
      <p:ext uri="{BB962C8B-B14F-4D97-AF65-F5344CB8AC3E}">
        <p14:creationId xmlns:p14="http://schemas.microsoft.com/office/powerpoint/2010/main" val="14662768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C4CD5B2-C3E2-E02D-C6EE-1CE1F8B2361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8911" y="3325640"/>
            <a:ext cx="11331909" cy="3452363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1800" dirty="0"/>
              <a:t>Each source file (</a:t>
            </a:r>
            <a:r>
              <a:rPr lang="en-US" sz="1800" b="1" dirty="0">
                <a:solidFill>
                  <a:schemeClr val="accent1"/>
                </a:solidFill>
              </a:rPr>
              <a:t>Translation unit) </a:t>
            </a:r>
            <a:r>
              <a:rPr lang="en-US" sz="1800" dirty="0"/>
              <a:t> is compiled (or assembled) independently to an object file</a:t>
            </a:r>
          </a:p>
          <a:p>
            <a:pPr lvl="1"/>
            <a:r>
              <a:rPr lang="en-US" sz="1800" dirty="0"/>
              <a:t>When we </a:t>
            </a:r>
            <a:r>
              <a:rPr lang="en-US" sz="1800" dirty="0">
                <a:solidFill>
                  <a:schemeClr val="accent1"/>
                </a:solidFill>
              </a:rPr>
              <a:t>modify a single file </a:t>
            </a:r>
            <a:r>
              <a:rPr lang="en-US" sz="1800" dirty="0"/>
              <a:t>in a </a:t>
            </a:r>
            <a:r>
              <a:rPr lang="en-US" sz="1800" dirty="0">
                <a:solidFill>
                  <a:schemeClr val="accent3"/>
                </a:solidFill>
              </a:rPr>
              <a:t>multi-source file program</a:t>
            </a:r>
            <a:r>
              <a:rPr lang="en-US" sz="1800" dirty="0"/>
              <a:t>, we want to only </a:t>
            </a:r>
            <a:r>
              <a:rPr lang="en-US" sz="1800" b="1" dirty="0">
                <a:solidFill>
                  <a:srgbClr val="00B050"/>
                </a:solidFill>
              </a:rPr>
              <a:t>recompile</a:t>
            </a:r>
            <a:r>
              <a:rPr lang="en-US" sz="1800" dirty="0">
                <a:solidFill>
                  <a:srgbClr val="00B050"/>
                </a:solidFill>
              </a:rPr>
              <a:t> the </a:t>
            </a:r>
            <a:r>
              <a:rPr lang="en-US" sz="1800" b="1" dirty="0">
                <a:solidFill>
                  <a:srgbClr val="00B050"/>
                </a:solidFill>
              </a:rPr>
              <a:t>file</a:t>
            </a:r>
            <a:r>
              <a:rPr lang="en-US" sz="1800" dirty="0">
                <a:solidFill>
                  <a:srgbClr val="00B050"/>
                </a:solidFill>
              </a:rPr>
              <a:t> that changed </a:t>
            </a:r>
            <a:r>
              <a:rPr lang="en-US" sz="1800" dirty="0"/>
              <a:t>and </a:t>
            </a:r>
            <a:r>
              <a:rPr lang="en-US" sz="1800" dirty="0">
                <a:solidFill>
                  <a:srgbClr val="F37440"/>
                </a:solidFill>
              </a:rPr>
              <a:t>combine </a:t>
            </a:r>
            <a:r>
              <a:rPr lang="en-US" sz="1800" dirty="0">
                <a:solidFill>
                  <a:schemeClr val="accent6"/>
                </a:solidFill>
              </a:rPr>
              <a:t>it with the </a:t>
            </a:r>
            <a:r>
              <a:rPr lang="en-US" sz="1800" dirty="0">
                <a:solidFill>
                  <a:srgbClr val="F37440"/>
                </a:solidFill>
              </a:rPr>
              <a:t>other already compiled object files</a:t>
            </a:r>
          </a:p>
          <a:p>
            <a:r>
              <a:rPr lang="en-US" sz="1800" b="1" dirty="0">
                <a:solidFill>
                  <a:schemeClr val="accent1"/>
                </a:solidFill>
              </a:rPr>
              <a:t>Library file </a:t>
            </a:r>
            <a:r>
              <a:rPr lang="en-US" sz="1800" dirty="0">
                <a:solidFill>
                  <a:schemeClr val="accent6"/>
                </a:solidFill>
              </a:rPr>
              <a:t>(</a:t>
            </a:r>
            <a:r>
              <a:rPr lang="en-US" sz="1800" dirty="0" err="1">
                <a:solidFill>
                  <a:schemeClr val="accent6"/>
                </a:solidFill>
              </a:rPr>
              <a:t>lib</a:t>
            </a:r>
            <a:r>
              <a:rPr lang="en-US" sz="1800" dirty="0" err="1">
                <a:solidFill>
                  <a:srgbClr val="00B050"/>
                </a:solidFill>
              </a:rPr>
              <a:t>XX</a:t>
            </a:r>
            <a:r>
              <a:rPr lang="en-US" sz="1800" dirty="0" err="1">
                <a:solidFill>
                  <a:schemeClr val="accent6"/>
                </a:solidFill>
              </a:rPr>
              <a:t>.a</a:t>
            </a:r>
            <a:r>
              <a:rPr lang="en-US" sz="1800" dirty="0">
                <a:solidFill>
                  <a:schemeClr val="accent6"/>
                </a:solidFill>
              </a:rPr>
              <a:t> – where </a:t>
            </a:r>
            <a:r>
              <a:rPr lang="en-US" sz="1800" dirty="0">
                <a:solidFill>
                  <a:srgbClr val="00B050"/>
                </a:solidFill>
              </a:rPr>
              <a:t>XX</a:t>
            </a:r>
            <a:r>
              <a:rPr lang="en-US" sz="1800" dirty="0">
                <a:solidFill>
                  <a:schemeClr val="accent6"/>
                </a:solidFill>
              </a:rPr>
              <a:t> is the library name) is an </a:t>
            </a:r>
            <a:r>
              <a:rPr lang="en-US" sz="1800" b="1" dirty="0">
                <a:solidFill>
                  <a:schemeClr val="accent6"/>
                </a:solidFill>
              </a:rPr>
              <a:t>aggregation</a:t>
            </a:r>
            <a:r>
              <a:rPr lang="en-US" sz="1800" dirty="0">
                <a:solidFill>
                  <a:schemeClr val="accent6"/>
                </a:solidFill>
              </a:rPr>
              <a:t> of </a:t>
            </a:r>
            <a:r>
              <a:rPr lang="en-US" sz="1800" b="1" dirty="0">
                <a:solidFill>
                  <a:schemeClr val="accent6"/>
                </a:solidFill>
              </a:rPr>
              <a:t>distinct object </a:t>
            </a:r>
            <a:r>
              <a:rPr lang="en-US" sz="1800" dirty="0">
                <a:solidFill>
                  <a:schemeClr val="accent6"/>
                </a:solidFill>
              </a:rPr>
              <a:t>(.o) files </a:t>
            </a:r>
          </a:p>
          <a:p>
            <a:r>
              <a:rPr lang="en-US" sz="1800" dirty="0">
                <a:solidFill>
                  <a:srgbClr val="00B050"/>
                </a:solidFill>
              </a:rPr>
              <a:t>Linker</a:t>
            </a:r>
            <a:r>
              <a:rPr lang="en-US" sz="1800" dirty="0">
                <a:solidFill>
                  <a:schemeClr val="accent6"/>
                </a:solidFill>
              </a:rPr>
              <a:t> </a:t>
            </a:r>
            <a:r>
              <a:rPr lang="en-US" sz="1800" dirty="0">
                <a:solidFill>
                  <a:schemeClr val="accent1"/>
                </a:solidFill>
              </a:rPr>
              <a:t>combines </a:t>
            </a:r>
            <a:r>
              <a:rPr lang="en-US" sz="1800" dirty="0">
                <a:solidFill>
                  <a:schemeClr val="accent6"/>
                </a:solidFill>
              </a:rPr>
              <a:t>all the </a:t>
            </a:r>
            <a:r>
              <a:rPr lang="en-US" sz="1800" dirty="0">
                <a:solidFill>
                  <a:schemeClr val="accent1"/>
                </a:solidFill>
              </a:rPr>
              <a:t>listed object files together </a:t>
            </a:r>
            <a:r>
              <a:rPr lang="en-US" sz="1800" dirty="0">
                <a:solidFill>
                  <a:schemeClr val="accent6"/>
                </a:solidFill>
              </a:rPr>
              <a:t>plus </a:t>
            </a:r>
            <a:r>
              <a:rPr lang="en-US" sz="1800" b="1" dirty="0">
                <a:solidFill>
                  <a:schemeClr val="accent6"/>
                </a:solidFill>
              </a:rPr>
              <a:t>just those object files in libraries </a:t>
            </a:r>
            <a:r>
              <a:rPr lang="en-US" sz="1800" dirty="0">
                <a:solidFill>
                  <a:schemeClr val="accent6"/>
                </a:solidFill>
              </a:rPr>
              <a:t>whose </a:t>
            </a:r>
            <a:r>
              <a:rPr lang="en-US" sz="1800" b="1" dirty="0">
                <a:solidFill>
                  <a:schemeClr val="accent6"/>
                </a:solidFill>
              </a:rPr>
              <a:t>contents are referenced </a:t>
            </a:r>
            <a:endParaRPr lang="en-US" sz="1800" dirty="0">
              <a:solidFill>
                <a:schemeClr val="accent5"/>
              </a:solidFill>
            </a:endParaRPr>
          </a:p>
          <a:p>
            <a:pPr lvl="1"/>
            <a:r>
              <a:rPr lang="en-US" sz="1800" b="1" dirty="0">
                <a:solidFill>
                  <a:schemeClr val="accent6"/>
                </a:solidFill>
              </a:rPr>
              <a:t>Example</a:t>
            </a:r>
            <a:r>
              <a:rPr lang="en-US" sz="1800" dirty="0">
                <a:solidFill>
                  <a:schemeClr val="accent6"/>
                </a:solidFill>
              </a:rPr>
              <a:t>: </a:t>
            </a:r>
            <a:r>
              <a:rPr lang="en-US" sz="1800" dirty="0" err="1">
                <a:solidFill>
                  <a:schemeClr val="accent6"/>
                </a:solidFill>
              </a:rPr>
              <a:t>one.c</a:t>
            </a:r>
            <a:r>
              <a:rPr lang="en-US" sz="1800" dirty="0">
                <a:solidFill>
                  <a:schemeClr val="accent6"/>
                </a:solidFill>
              </a:rPr>
              <a:t> and </a:t>
            </a:r>
            <a:r>
              <a:rPr lang="en-US" sz="1800" dirty="0" err="1">
                <a:solidFill>
                  <a:schemeClr val="accent6"/>
                </a:solidFill>
              </a:rPr>
              <a:t>two.c</a:t>
            </a:r>
            <a:r>
              <a:rPr lang="en-US" sz="1800" dirty="0">
                <a:solidFill>
                  <a:schemeClr val="accent6"/>
                </a:solidFill>
              </a:rPr>
              <a:t> call functions contained in func1.o and func3.o (no calls to func2.o or func4.o)</a:t>
            </a:r>
          </a:p>
          <a:p>
            <a:r>
              <a:rPr lang="en-US" sz="1800" dirty="0">
                <a:solidFill>
                  <a:srgbClr val="FF0000"/>
                </a:solidFill>
              </a:rPr>
              <a:t>Important: </a:t>
            </a:r>
            <a:r>
              <a:rPr lang="en-US" sz="1800" b="1" dirty="0">
                <a:solidFill>
                  <a:schemeClr val="accent6"/>
                </a:solidFill>
              </a:rPr>
              <a:t>Object files created from C and assembly source can be linked </a:t>
            </a:r>
            <a:r>
              <a:rPr lang="en-US" sz="1800" dirty="0">
                <a:solidFill>
                  <a:schemeClr val="accent6"/>
                </a:solidFill>
              </a:rPr>
              <a:t>(call each other) into a working executable when certain rules are followed (</a:t>
            </a:r>
            <a:r>
              <a:rPr lang="en-US" sz="1800" dirty="0">
                <a:solidFill>
                  <a:schemeClr val="accent1"/>
                </a:solidFill>
              </a:rPr>
              <a:t>we will be doing a lot of this later this quarter</a:t>
            </a:r>
            <a:r>
              <a:rPr lang="en-US" sz="1800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45E426C-B94A-EF93-BA6D-2BBE8ED59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11011482" cy="473684"/>
          </a:xfrm>
        </p:spPr>
        <p:txBody>
          <a:bodyPr/>
          <a:lstStyle/>
          <a:p>
            <a:r>
              <a:rPr lang="en-US" dirty="0"/>
              <a:t>Linker: Combines object files to create an executable file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10B795A-4A3A-24F5-0A61-E7DDB4E57A1E}"/>
              </a:ext>
            </a:extLst>
          </p:cNvPr>
          <p:cNvSpPr/>
          <p:nvPr/>
        </p:nvSpPr>
        <p:spPr>
          <a:xfrm>
            <a:off x="819759" y="572502"/>
            <a:ext cx="1064622" cy="715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 </a:t>
            </a:r>
          </a:p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one.c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6849E2A-333F-27CF-13D7-5D3FCA15DB16}"/>
              </a:ext>
            </a:extLst>
          </p:cNvPr>
          <p:cNvSpPr/>
          <p:nvPr/>
        </p:nvSpPr>
        <p:spPr>
          <a:xfrm>
            <a:off x="598911" y="2420439"/>
            <a:ext cx="1305519" cy="715295"/>
          </a:xfrm>
          <a:prstGeom prst="roundRect">
            <a:avLst/>
          </a:prstGeom>
          <a:solidFill>
            <a:srgbClr val="2C895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assembly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three.S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1BBBA7FC-11C1-2073-8B3A-339EA7200562}"/>
              </a:ext>
            </a:extLst>
          </p:cNvPr>
          <p:cNvSpPr/>
          <p:nvPr/>
        </p:nvSpPr>
        <p:spPr>
          <a:xfrm>
            <a:off x="2570633" y="530922"/>
            <a:ext cx="1541418" cy="798454"/>
          </a:xfrm>
          <a:prstGeom prst="parallelogram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ARM Machine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one.o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77D5DCD-B6E7-BF8B-CE63-4821F3D4A2B6}"/>
              </a:ext>
            </a:extLst>
          </p:cNvPr>
          <p:cNvSpPr/>
          <p:nvPr/>
        </p:nvSpPr>
        <p:spPr>
          <a:xfrm>
            <a:off x="819759" y="1434739"/>
            <a:ext cx="1064622" cy="715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 </a:t>
            </a:r>
          </a:p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two.c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5BAECEC6-B051-77C1-FDCC-D5B67DEADA96}"/>
              </a:ext>
            </a:extLst>
          </p:cNvPr>
          <p:cNvSpPr/>
          <p:nvPr/>
        </p:nvSpPr>
        <p:spPr>
          <a:xfrm>
            <a:off x="2570633" y="1481982"/>
            <a:ext cx="1541418" cy="798454"/>
          </a:xfrm>
          <a:prstGeom prst="parallelogram">
            <a:avLst/>
          </a:prstGeom>
          <a:solidFill>
            <a:srgbClr val="78896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ARM Machine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two.o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D9AF5BDA-5698-ECFB-E99A-ABE9AD5D47BB}"/>
              </a:ext>
            </a:extLst>
          </p:cNvPr>
          <p:cNvSpPr/>
          <p:nvPr/>
        </p:nvSpPr>
        <p:spPr>
          <a:xfrm>
            <a:off x="2570633" y="2388651"/>
            <a:ext cx="1541418" cy="798454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ARM Machine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three.o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59A6AA-399F-2C94-29B5-BAF147FD213C}"/>
              </a:ext>
            </a:extLst>
          </p:cNvPr>
          <p:cNvSpPr/>
          <p:nvPr/>
        </p:nvSpPr>
        <p:spPr>
          <a:xfrm>
            <a:off x="5907100" y="938357"/>
            <a:ext cx="1593668" cy="619586"/>
          </a:xfrm>
          <a:prstGeom prst="rect">
            <a:avLst/>
          </a:prstGeom>
          <a:solidFill>
            <a:srgbClr val="F3753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linker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E9D2B9A-5CF5-03FE-C095-CD28402C1D4F}"/>
              </a:ext>
            </a:extLst>
          </p:cNvPr>
          <p:cNvSpPr/>
          <p:nvPr/>
        </p:nvSpPr>
        <p:spPr>
          <a:xfrm>
            <a:off x="6050866" y="1999553"/>
            <a:ext cx="1293223" cy="28479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func1.o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705DF11-D889-9DBB-C855-3CF73CC2828F}"/>
              </a:ext>
            </a:extLst>
          </p:cNvPr>
          <p:cNvSpPr/>
          <p:nvPr/>
        </p:nvSpPr>
        <p:spPr>
          <a:xfrm>
            <a:off x="6050867" y="2307080"/>
            <a:ext cx="1293223" cy="28479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func2.o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79BFA28-A4C6-BBD5-38B2-17613F136618}"/>
              </a:ext>
            </a:extLst>
          </p:cNvPr>
          <p:cNvSpPr/>
          <p:nvPr/>
        </p:nvSpPr>
        <p:spPr>
          <a:xfrm>
            <a:off x="6050868" y="2614175"/>
            <a:ext cx="1293223" cy="284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func3.o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D0B8783-6B10-1F5C-AE91-EA9B4B84EA51}"/>
              </a:ext>
            </a:extLst>
          </p:cNvPr>
          <p:cNvSpPr/>
          <p:nvPr/>
        </p:nvSpPr>
        <p:spPr>
          <a:xfrm>
            <a:off x="6050869" y="2916681"/>
            <a:ext cx="1293223" cy="28479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func4.o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A44489-84EF-B18B-DACB-21CF440B5F6D}"/>
              </a:ext>
            </a:extLst>
          </p:cNvPr>
          <p:cNvSpPr txBox="1"/>
          <p:nvPr/>
        </p:nvSpPr>
        <p:spPr>
          <a:xfrm>
            <a:off x="7344089" y="2673152"/>
            <a:ext cx="26340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Static</a:t>
            </a:r>
          </a:p>
          <a:p>
            <a:r>
              <a:rPr lang="en-US" dirty="0"/>
              <a:t>Library file (</a:t>
            </a:r>
            <a:r>
              <a:rPr lang="en-US" dirty="0" err="1"/>
              <a:t>libsample.a</a:t>
            </a:r>
            <a:r>
              <a:rPr lang="en-US" dirty="0"/>
              <a:t>)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7CD4A50-F2F7-F422-7D1C-0BAEF1629CC3}"/>
              </a:ext>
            </a:extLst>
          </p:cNvPr>
          <p:cNvCxnSpPr/>
          <p:nvPr/>
        </p:nvCxnSpPr>
        <p:spPr>
          <a:xfrm>
            <a:off x="4940379" y="783271"/>
            <a:ext cx="0" cy="2297703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own Arrow 18">
            <a:extLst>
              <a:ext uri="{FF2B5EF4-FFF2-40B4-BE49-F238E27FC236}">
                <a16:creationId xmlns:a16="http://schemas.microsoft.com/office/drawing/2014/main" id="{45366B81-D606-F888-8A78-DBFEA3C9FF81}"/>
              </a:ext>
            </a:extLst>
          </p:cNvPr>
          <p:cNvSpPr/>
          <p:nvPr/>
        </p:nvSpPr>
        <p:spPr>
          <a:xfrm rot="16200000">
            <a:off x="2238696" y="684407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0" name="Down Arrow 19">
            <a:extLst>
              <a:ext uri="{FF2B5EF4-FFF2-40B4-BE49-F238E27FC236}">
                <a16:creationId xmlns:a16="http://schemas.microsoft.com/office/drawing/2014/main" id="{E6822792-C4AD-7355-70A1-45E0A0EFBCE7}"/>
              </a:ext>
            </a:extLst>
          </p:cNvPr>
          <p:cNvSpPr/>
          <p:nvPr/>
        </p:nvSpPr>
        <p:spPr>
          <a:xfrm rot="16200000">
            <a:off x="2200527" y="1552108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1" name="Down Arrow 20">
            <a:extLst>
              <a:ext uri="{FF2B5EF4-FFF2-40B4-BE49-F238E27FC236}">
                <a16:creationId xmlns:a16="http://schemas.microsoft.com/office/drawing/2014/main" id="{3A03AD3C-87A0-FB69-F257-7333427E207A}"/>
              </a:ext>
            </a:extLst>
          </p:cNvPr>
          <p:cNvSpPr/>
          <p:nvPr/>
        </p:nvSpPr>
        <p:spPr>
          <a:xfrm rot="16200000">
            <a:off x="2247296" y="2541830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2" name="Down Arrow 21">
            <a:extLst>
              <a:ext uri="{FF2B5EF4-FFF2-40B4-BE49-F238E27FC236}">
                <a16:creationId xmlns:a16="http://schemas.microsoft.com/office/drawing/2014/main" id="{2BE054C5-A897-7D46-6D5C-7D78D5F7C009}"/>
              </a:ext>
            </a:extLst>
          </p:cNvPr>
          <p:cNvSpPr/>
          <p:nvPr/>
        </p:nvSpPr>
        <p:spPr>
          <a:xfrm rot="16200000">
            <a:off x="4335272" y="790076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3" name="Down Arrow 22">
            <a:extLst>
              <a:ext uri="{FF2B5EF4-FFF2-40B4-BE49-F238E27FC236}">
                <a16:creationId xmlns:a16="http://schemas.microsoft.com/office/drawing/2014/main" id="{2CB8C7EA-B9F5-D9E2-979F-5CAF897D118B}"/>
              </a:ext>
            </a:extLst>
          </p:cNvPr>
          <p:cNvSpPr/>
          <p:nvPr/>
        </p:nvSpPr>
        <p:spPr>
          <a:xfrm rot="16200000">
            <a:off x="4306416" y="1694616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4" name="Down Arrow 23">
            <a:extLst>
              <a:ext uri="{FF2B5EF4-FFF2-40B4-BE49-F238E27FC236}">
                <a16:creationId xmlns:a16="http://schemas.microsoft.com/office/drawing/2014/main" id="{99F8F61C-BDE1-744B-F7BE-71C72D3FCAD1}"/>
              </a:ext>
            </a:extLst>
          </p:cNvPr>
          <p:cNvSpPr/>
          <p:nvPr/>
        </p:nvSpPr>
        <p:spPr>
          <a:xfrm rot="16200000">
            <a:off x="4332298" y="2523978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5" name="Down Arrow 24">
            <a:extLst>
              <a:ext uri="{FF2B5EF4-FFF2-40B4-BE49-F238E27FC236}">
                <a16:creationId xmlns:a16="http://schemas.microsoft.com/office/drawing/2014/main" id="{2C339434-41CC-BFE3-2451-0C6E560B1371}"/>
              </a:ext>
            </a:extLst>
          </p:cNvPr>
          <p:cNvSpPr/>
          <p:nvPr/>
        </p:nvSpPr>
        <p:spPr>
          <a:xfrm rot="16200000">
            <a:off x="5339744" y="959189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30" name="Down Arrow 29">
            <a:extLst>
              <a:ext uri="{FF2B5EF4-FFF2-40B4-BE49-F238E27FC236}">
                <a16:creationId xmlns:a16="http://schemas.microsoft.com/office/drawing/2014/main" id="{971A5E3C-63B5-A2A6-455B-D58DC3CF669A}"/>
              </a:ext>
            </a:extLst>
          </p:cNvPr>
          <p:cNvSpPr/>
          <p:nvPr/>
        </p:nvSpPr>
        <p:spPr>
          <a:xfrm rot="10800000">
            <a:off x="6609606" y="1553033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6EF0C31-DF3F-0703-CC92-94BF1EEE921B}"/>
              </a:ext>
            </a:extLst>
          </p:cNvPr>
          <p:cNvSpPr/>
          <p:nvPr/>
        </p:nvSpPr>
        <p:spPr>
          <a:xfrm>
            <a:off x="8203274" y="1554010"/>
            <a:ext cx="1293223" cy="28479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func1.o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9E10A0-458C-00A2-2130-DADE92CBA75D}"/>
              </a:ext>
            </a:extLst>
          </p:cNvPr>
          <p:cNvSpPr/>
          <p:nvPr/>
        </p:nvSpPr>
        <p:spPr>
          <a:xfrm>
            <a:off x="8203275" y="618808"/>
            <a:ext cx="1293223" cy="28479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one.o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CEFB09D-6EAF-A0B6-3512-9B3574665573}"/>
              </a:ext>
            </a:extLst>
          </p:cNvPr>
          <p:cNvSpPr/>
          <p:nvPr/>
        </p:nvSpPr>
        <p:spPr>
          <a:xfrm>
            <a:off x="8203275" y="935808"/>
            <a:ext cx="1293223" cy="284797"/>
          </a:xfrm>
          <a:prstGeom prst="rect">
            <a:avLst/>
          </a:prstGeom>
          <a:solidFill>
            <a:srgbClr val="78896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two.o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F0A9D52-E50C-BEFD-7E14-308D8F53AA4C}"/>
              </a:ext>
            </a:extLst>
          </p:cNvPr>
          <p:cNvSpPr/>
          <p:nvPr/>
        </p:nvSpPr>
        <p:spPr>
          <a:xfrm>
            <a:off x="8203274" y="1237010"/>
            <a:ext cx="1293223" cy="2847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three.o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4680148-545E-FF94-3329-E531D3B7E596}"/>
              </a:ext>
            </a:extLst>
          </p:cNvPr>
          <p:cNvSpPr/>
          <p:nvPr/>
        </p:nvSpPr>
        <p:spPr>
          <a:xfrm>
            <a:off x="8203274" y="1853888"/>
            <a:ext cx="1293223" cy="284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func3.o</a:t>
            </a:r>
          </a:p>
        </p:txBody>
      </p:sp>
      <p:sp>
        <p:nvSpPr>
          <p:cNvPr id="37" name="Down Arrow 36">
            <a:extLst>
              <a:ext uri="{FF2B5EF4-FFF2-40B4-BE49-F238E27FC236}">
                <a16:creationId xmlns:a16="http://schemas.microsoft.com/office/drawing/2014/main" id="{BDA5D30C-BB3A-A9D3-3BEC-CB3DD30C9BA7}"/>
              </a:ext>
            </a:extLst>
          </p:cNvPr>
          <p:cNvSpPr/>
          <p:nvPr/>
        </p:nvSpPr>
        <p:spPr>
          <a:xfrm rot="16200000">
            <a:off x="7845656" y="1027194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11549AB-AEA9-C7E6-CAC1-0E6ED9C64B8B}"/>
              </a:ext>
            </a:extLst>
          </p:cNvPr>
          <p:cNvSpPr txBox="1"/>
          <p:nvPr/>
        </p:nvSpPr>
        <p:spPr>
          <a:xfrm>
            <a:off x="9499767" y="968993"/>
            <a:ext cx="1685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Executable file</a:t>
            </a:r>
          </a:p>
          <a:p>
            <a:r>
              <a:rPr lang="en-US" dirty="0"/>
              <a:t>(</a:t>
            </a:r>
            <a:r>
              <a:rPr lang="en-US" dirty="0" err="1"/>
              <a:t>a.out</a:t>
            </a:r>
            <a:r>
              <a:rPr lang="en-US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4BC929-4B9F-16B5-F251-B835F5BC74A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819766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D3C4F9B-758D-3F96-8528-E20BC185D344}"/>
              </a:ext>
            </a:extLst>
          </p:cNvPr>
          <p:cNvSpPr/>
          <p:nvPr/>
        </p:nvSpPr>
        <p:spPr>
          <a:xfrm>
            <a:off x="5140697" y="437603"/>
            <a:ext cx="1685077" cy="63244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AB487E2-FE44-DB65-0834-0CDB39A5E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10515600" cy="390085"/>
          </a:xfrm>
        </p:spPr>
        <p:txBody>
          <a:bodyPr/>
          <a:lstStyle/>
          <a:p>
            <a:r>
              <a:rPr lang="en-US" dirty="0"/>
              <a:t>From Source to Execution: Different ISA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B0605D9-7B13-3456-EBD6-8315A4F7DA4C}"/>
              </a:ext>
            </a:extLst>
          </p:cNvPr>
          <p:cNvSpPr/>
          <p:nvPr/>
        </p:nvSpPr>
        <p:spPr>
          <a:xfrm>
            <a:off x="504889" y="437604"/>
            <a:ext cx="1064622" cy="715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 source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E9676EE-8E80-B42D-46C4-F204918238A1}"/>
              </a:ext>
            </a:extLst>
          </p:cNvPr>
          <p:cNvSpPr/>
          <p:nvPr/>
        </p:nvSpPr>
        <p:spPr>
          <a:xfrm>
            <a:off x="1859072" y="437603"/>
            <a:ext cx="1064622" cy="715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Rust source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6E7C912-500F-7B96-D83D-FE1462D90F97}"/>
              </a:ext>
            </a:extLst>
          </p:cNvPr>
          <p:cNvSpPr/>
          <p:nvPr/>
        </p:nvSpPr>
        <p:spPr>
          <a:xfrm>
            <a:off x="3387427" y="437603"/>
            <a:ext cx="1064622" cy="715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 source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492393-E928-358F-C0E1-FB80467BC5D9}"/>
              </a:ext>
            </a:extLst>
          </p:cNvPr>
          <p:cNvSpPr/>
          <p:nvPr/>
        </p:nvSpPr>
        <p:spPr>
          <a:xfrm>
            <a:off x="713894" y="1656262"/>
            <a:ext cx="3520440" cy="463731"/>
          </a:xfrm>
          <a:prstGeom prst="rect">
            <a:avLst/>
          </a:prstGeom>
          <a:solidFill>
            <a:srgbClr val="F3753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ARM Assembly</a:t>
            </a:r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0AC40B96-EE3E-2BF5-1F6D-E380678873E3}"/>
              </a:ext>
            </a:extLst>
          </p:cNvPr>
          <p:cNvSpPr/>
          <p:nvPr/>
        </p:nvSpPr>
        <p:spPr>
          <a:xfrm>
            <a:off x="2532260" y="2623357"/>
            <a:ext cx="1541418" cy="798454"/>
          </a:xfrm>
          <a:prstGeom prst="parallelogram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ARM Machine code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7F4324-714D-855D-6831-D769DC68472D}"/>
              </a:ext>
            </a:extLst>
          </p:cNvPr>
          <p:cNvSpPr txBox="1"/>
          <p:nvPr/>
        </p:nvSpPr>
        <p:spPr>
          <a:xfrm>
            <a:off x="5318166" y="421537"/>
            <a:ext cx="12213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High level Language</a:t>
            </a:r>
          </a:p>
          <a:p>
            <a:r>
              <a:rPr lang="en-US" dirty="0">
                <a:solidFill>
                  <a:schemeClr val="accent6"/>
                </a:solidFill>
              </a:rPr>
              <a:t>File (text)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9EE680-AC05-06A9-069F-22CE68F687F9}"/>
              </a:ext>
            </a:extLst>
          </p:cNvPr>
          <p:cNvSpPr txBox="1"/>
          <p:nvPr/>
        </p:nvSpPr>
        <p:spPr>
          <a:xfrm>
            <a:off x="5211230" y="1656262"/>
            <a:ext cx="1544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Assembly file</a:t>
            </a:r>
          </a:p>
          <a:p>
            <a:r>
              <a:rPr lang="en-US" dirty="0">
                <a:solidFill>
                  <a:schemeClr val="accent6"/>
                </a:solidFill>
              </a:rPr>
              <a:t>(text)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BA4F9A-83E9-C025-33AA-645DC5C01684}"/>
              </a:ext>
            </a:extLst>
          </p:cNvPr>
          <p:cNvSpPr txBox="1"/>
          <p:nvPr/>
        </p:nvSpPr>
        <p:spPr>
          <a:xfrm>
            <a:off x="5266996" y="2655993"/>
            <a:ext cx="1210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Object file</a:t>
            </a:r>
          </a:p>
          <a:p>
            <a:r>
              <a:rPr lang="en-US" dirty="0">
                <a:solidFill>
                  <a:schemeClr val="accent6"/>
                </a:solidFill>
              </a:rPr>
              <a:t>(binary)</a:t>
            </a:r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952A5636-6F1D-BDB5-4E27-6F5CEEF154BA}"/>
              </a:ext>
            </a:extLst>
          </p:cNvPr>
          <p:cNvSpPr/>
          <p:nvPr/>
        </p:nvSpPr>
        <p:spPr>
          <a:xfrm>
            <a:off x="258236" y="3233056"/>
            <a:ext cx="1541418" cy="587271"/>
          </a:xfrm>
          <a:prstGeom prst="parallelogram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ARM Machine</a:t>
            </a:r>
          </a:p>
        </p:txBody>
      </p:sp>
      <p:sp>
        <p:nvSpPr>
          <p:cNvPr id="13" name="Parallelogram 12">
            <a:extLst>
              <a:ext uri="{FF2B5EF4-FFF2-40B4-BE49-F238E27FC236}">
                <a16:creationId xmlns:a16="http://schemas.microsoft.com/office/drawing/2014/main" id="{CD0FE6DA-D87E-D8F6-49F3-2D141E8E0455}"/>
              </a:ext>
            </a:extLst>
          </p:cNvPr>
          <p:cNvSpPr/>
          <p:nvPr/>
        </p:nvSpPr>
        <p:spPr>
          <a:xfrm>
            <a:off x="155910" y="3866048"/>
            <a:ext cx="1541418" cy="587271"/>
          </a:xfrm>
          <a:prstGeom prst="parallelogram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ARM Machine</a:t>
            </a:r>
          </a:p>
        </p:txBody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76CFF37D-F6EB-F990-9AA1-D72B9183411F}"/>
              </a:ext>
            </a:extLst>
          </p:cNvPr>
          <p:cNvSpPr/>
          <p:nvPr/>
        </p:nvSpPr>
        <p:spPr>
          <a:xfrm>
            <a:off x="133390" y="4499040"/>
            <a:ext cx="1541418" cy="587271"/>
          </a:xfrm>
          <a:prstGeom prst="parallelogram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ARM Machine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815C83-967A-CFE8-19B2-2466DCABB756}"/>
              </a:ext>
            </a:extLst>
          </p:cNvPr>
          <p:cNvSpPr txBox="1"/>
          <p:nvPr/>
        </p:nvSpPr>
        <p:spPr>
          <a:xfrm>
            <a:off x="93206" y="5125775"/>
            <a:ext cx="1871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library file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5F7F1C8-FAFB-9D46-FBA4-B15044DCC7A0}"/>
              </a:ext>
            </a:extLst>
          </p:cNvPr>
          <p:cNvSpPr/>
          <p:nvPr/>
        </p:nvSpPr>
        <p:spPr>
          <a:xfrm>
            <a:off x="2674043" y="4907150"/>
            <a:ext cx="722602" cy="46373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560F6FA-D47A-5B94-C005-E328D1DEFF13}"/>
              </a:ext>
            </a:extLst>
          </p:cNvPr>
          <p:cNvSpPr/>
          <p:nvPr/>
        </p:nvSpPr>
        <p:spPr>
          <a:xfrm>
            <a:off x="2674043" y="5370881"/>
            <a:ext cx="722602" cy="46373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ED5888C-597E-9F9A-EEC2-6EF324682F6C}"/>
              </a:ext>
            </a:extLst>
          </p:cNvPr>
          <p:cNvSpPr/>
          <p:nvPr/>
        </p:nvSpPr>
        <p:spPr>
          <a:xfrm>
            <a:off x="2674043" y="5834612"/>
            <a:ext cx="722602" cy="46373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CCFBFD4-8A59-C812-A9CF-644BD0D093B0}"/>
              </a:ext>
            </a:extLst>
          </p:cNvPr>
          <p:cNvSpPr txBox="1"/>
          <p:nvPr/>
        </p:nvSpPr>
        <p:spPr>
          <a:xfrm>
            <a:off x="5140697" y="5340318"/>
            <a:ext cx="1685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Executable file</a:t>
            </a:r>
          </a:p>
          <a:p>
            <a:r>
              <a:rPr lang="en-US" dirty="0">
                <a:solidFill>
                  <a:schemeClr val="accent6"/>
                </a:solidFill>
              </a:rPr>
              <a:t>(binary)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43F23B-7D20-8215-711B-788C2AD0A202}"/>
              </a:ext>
            </a:extLst>
          </p:cNvPr>
          <p:cNvSpPr txBox="1"/>
          <p:nvPr/>
        </p:nvSpPr>
        <p:spPr>
          <a:xfrm>
            <a:off x="3962171" y="1178674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compiler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7E726F5-9906-2FF7-6663-E2AC8C8CD925}"/>
              </a:ext>
            </a:extLst>
          </p:cNvPr>
          <p:cNvSpPr txBox="1"/>
          <p:nvPr/>
        </p:nvSpPr>
        <p:spPr>
          <a:xfrm>
            <a:off x="3962170" y="2242227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assembler</a:t>
            </a:r>
          </a:p>
        </p:txBody>
      </p:sp>
      <p:sp>
        <p:nvSpPr>
          <p:cNvPr id="24" name="Down Arrow 23">
            <a:extLst>
              <a:ext uri="{FF2B5EF4-FFF2-40B4-BE49-F238E27FC236}">
                <a16:creationId xmlns:a16="http://schemas.microsoft.com/office/drawing/2014/main" id="{20E4073F-A28B-AFFC-DC7F-D93D501BD0F4}"/>
              </a:ext>
            </a:extLst>
          </p:cNvPr>
          <p:cNvSpPr/>
          <p:nvPr/>
        </p:nvSpPr>
        <p:spPr>
          <a:xfrm>
            <a:off x="3727365" y="1180904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5" name="Down Arrow 24">
            <a:extLst>
              <a:ext uri="{FF2B5EF4-FFF2-40B4-BE49-F238E27FC236}">
                <a16:creationId xmlns:a16="http://schemas.microsoft.com/office/drawing/2014/main" id="{5088F330-A581-4D3E-BFD7-1AA49994123B}"/>
              </a:ext>
            </a:extLst>
          </p:cNvPr>
          <p:cNvSpPr/>
          <p:nvPr/>
        </p:nvSpPr>
        <p:spPr>
          <a:xfrm>
            <a:off x="2298373" y="1196206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6" name="Down Arrow 25">
            <a:extLst>
              <a:ext uri="{FF2B5EF4-FFF2-40B4-BE49-F238E27FC236}">
                <a16:creationId xmlns:a16="http://schemas.microsoft.com/office/drawing/2014/main" id="{91068265-28A2-C6BD-5A6D-A9C2D8613E12}"/>
              </a:ext>
            </a:extLst>
          </p:cNvPr>
          <p:cNvSpPr/>
          <p:nvPr/>
        </p:nvSpPr>
        <p:spPr>
          <a:xfrm>
            <a:off x="886569" y="1164303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FCA31DE-6C22-00B9-4620-1815DAE17B7D}"/>
              </a:ext>
            </a:extLst>
          </p:cNvPr>
          <p:cNvSpPr txBox="1"/>
          <p:nvPr/>
        </p:nvSpPr>
        <p:spPr>
          <a:xfrm>
            <a:off x="3949599" y="396924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linker</a:t>
            </a:r>
          </a:p>
        </p:txBody>
      </p:sp>
      <p:sp>
        <p:nvSpPr>
          <p:cNvPr id="28" name="Down Arrow 27">
            <a:extLst>
              <a:ext uri="{FF2B5EF4-FFF2-40B4-BE49-F238E27FC236}">
                <a16:creationId xmlns:a16="http://schemas.microsoft.com/office/drawing/2014/main" id="{67A5089C-FE64-C37A-CCA6-4B5BD6E6EFCD}"/>
              </a:ext>
            </a:extLst>
          </p:cNvPr>
          <p:cNvSpPr/>
          <p:nvPr/>
        </p:nvSpPr>
        <p:spPr>
          <a:xfrm>
            <a:off x="3315136" y="2142802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9" name="Down Arrow 28">
            <a:extLst>
              <a:ext uri="{FF2B5EF4-FFF2-40B4-BE49-F238E27FC236}">
                <a16:creationId xmlns:a16="http://schemas.microsoft.com/office/drawing/2014/main" id="{243460D9-DE92-0482-F4BF-85D080074874}"/>
              </a:ext>
            </a:extLst>
          </p:cNvPr>
          <p:cNvSpPr/>
          <p:nvPr/>
        </p:nvSpPr>
        <p:spPr>
          <a:xfrm>
            <a:off x="3003888" y="3419790"/>
            <a:ext cx="175741" cy="505386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30" name="Down Arrow 29">
            <a:extLst>
              <a:ext uri="{FF2B5EF4-FFF2-40B4-BE49-F238E27FC236}">
                <a16:creationId xmlns:a16="http://schemas.microsoft.com/office/drawing/2014/main" id="{D01C464A-613B-3E40-D685-6B976A397986}"/>
              </a:ext>
            </a:extLst>
          </p:cNvPr>
          <p:cNvSpPr/>
          <p:nvPr/>
        </p:nvSpPr>
        <p:spPr>
          <a:xfrm rot="16200000">
            <a:off x="2164404" y="3530129"/>
            <a:ext cx="175741" cy="1280551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31" name="Down Arrow 30">
            <a:extLst>
              <a:ext uri="{FF2B5EF4-FFF2-40B4-BE49-F238E27FC236}">
                <a16:creationId xmlns:a16="http://schemas.microsoft.com/office/drawing/2014/main" id="{4DE95D8B-1C96-EE65-EE4D-FB8A2E3762BC}"/>
              </a:ext>
            </a:extLst>
          </p:cNvPr>
          <p:cNvSpPr/>
          <p:nvPr/>
        </p:nvSpPr>
        <p:spPr>
          <a:xfrm rot="17752686">
            <a:off x="2263536" y="3062287"/>
            <a:ext cx="175741" cy="1280551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32" name="Down Arrow 31">
            <a:extLst>
              <a:ext uri="{FF2B5EF4-FFF2-40B4-BE49-F238E27FC236}">
                <a16:creationId xmlns:a16="http://schemas.microsoft.com/office/drawing/2014/main" id="{A30734F0-52DD-0700-D97E-CBBDF2AB01B8}"/>
              </a:ext>
            </a:extLst>
          </p:cNvPr>
          <p:cNvSpPr/>
          <p:nvPr/>
        </p:nvSpPr>
        <p:spPr>
          <a:xfrm rot="15054088">
            <a:off x="2170897" y="3921756"/>
            <a:ext cx="175741" cy="1280551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33" name="Plus 32">
            <a:extLst>
              <a:ext uri="{FF2B5EF4-FFF2-40B4-BE49-F238E27FC236}">
                <a16:creationId xmlns:a16="http://schemas.microsoft.com/office/drawing/2014/main" id="{177DEB83-D5CE-371C-48A2-731D2AC933E7}"/>
              </a:ext>
            </a:extLst>
          </p:cNvPr>
          <p:cNvSpPr/>
          <p:nvPr/>
        </p:nvSpPr>
        <p:spPr>
          <a:xfrm>
            <a:off x="2907085" y="3957202"/>
            <a:ext cx="394003" cy="416175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Down Arrow 33">
            <a:extLst>
              <a:ext uri="{FF2B5EF4-FFF2-40B4-BE49-F238E27FC236}">
                <a16:creationId xmlns:a16="http://schemas.microsoft.com/office/drawing/2014/main" id="{CC8A5A1F-B589-7C82-615D-6715D6077452}"/>
              </a:ext>
            </a:extLst>
          </p:cNvPr>
          <p:cNvSpPr/>
          <p:nvPr/>
        </p:nvSpPr>
        <p:spPr>
          <a:xfrm>
            <a:off x="3003887" y="4490619"/>
            <a:ext cx="175741" cy="369332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35" name="Donut 34">
            <a:extLst>
              <a:ext uri="{FF2B5EF4-FFF2-40B4-BE49-F238E27FC236}">
                <a16:creationId xmlns:a16="http://schemas.microsoft.com/office/drawing/2014/main" id="{82D9E634-4A15-5836-7944-772F536A5391}"/>
              </a:ext>
            </a:extLst>
          </p:cNvPr>
          <p:cNvSpPr/>
          <p:nvPr/>
        </p:nvSpPr>
        <p:spPr>
          <a:xfrm>
            <a:off x="2844473" y="3915603"/>
            <a:ext cx="519226" cy="519226"/>
          </a:xfrm>
          <a:prstGeom prst="donut">
            <a:avLst>
              <a:gd name="adj" fmla="val 1233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01DD544A-8CA2-D6F7-E0BA-769B297B665F}"/>
              </a:ext>
            </a:extLst>
          </p:cNvPr>
          <p:cNvSpPr/>
          <p:nvPr/>
        </p:nvSpPr>
        <p:spPr>
          <a:xfrm>
            <a:off x="7462267" y="359842"/>
            <a:ext cx="1064622" cy="715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 source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05AA5D88-CF8B-F05D-CAF3-E32AA60030E4}"/>
              </a:ext>
            </a:extLst>
          </p:cNvPr>
          <p:cNvSpPr/>
          <p:nvPr/>
        </p:nvSpPr>
        <p:spPr>
          <a:xfrm>
            <a:off x="8816450" y="359841"/>
            <a:ext cx="1064622" cy="715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Rust source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31FE2EC5-D973-0FB3-4F16-7C73497A60F5}"/>
              </a:ext>
            </a:extLst>
          </p:cNvPr>
          <p:cNvSpPr/>
          <p:nvPr/>
        </p:nvSpPr>
        <p:spPr>
          <a:xfrm>
            <a:off x="10344805" y="359841"/>
            <a:ext cx="1064622" cy="715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 source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A98D840-64F0-A17D-04E1-294F21C4F324}"/>
              </a:ext>
            </a:extLst>
          </p:cNvPr>
          <p:cNvSpPr/>
          <p:nvPr/>
        </p:nvSpPr>
        <p:spPr>
          <a:xfrm>
            <a:off x="7671272" y="1578500"/>
            <a:ext cx="3520440" cy="463731"/>
          </a:xfrm>
          <a:prstGeom prst="rect">
            <a:avLst/>
          </a:prstGeom>
          <a:solidFill>
            <a:srgbClr val="F3753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intel Assembly</a:t>
            </a:r>
          </a:p>
        </p:txBody>
      </p:sp>
      <p:sp>
        <p:nvSpPr>
          <p:cNvPr id="40" name="Parallelogram 39">
            <a:extLst>
              <a:ext uri="{FF2B5EF4-FFF2-40B4-BE49-F238E27FC236}">
                <a16:creationId xmlns:a16="http://schemas.microsoft.com/office/drawing/2014/main" id="{CF882D31-EB90-32D4-E389-011B04A9546C}"/>
              </a:ext>
            </a:extLst>
          </p:cNvPr>
          <p:cNvSpPr/>
          <p:nvPr/>
        </p:nvSpPr>
        <p:spPr>
          <a:xfrm>
            <a:off x="9489638" y="2545595"/>
            <a:ext cx="1541418" cy="798454"/>
          </a:xfrm>
          <a:prstGeom prst="parallelogram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intel Machine code</a:t>
            </a:r>
          </a:p>
        </p:txBody>
      </p:sp>
      <p:sp>
        <p:nvSpPr>
          <p:cNvPr id="41" name="Parallelogram 40">
            <a:extLst>
              <a:ext uri="{FF2B5EF4-FFF2-40B4-BE49-F238E27FC236}">
                <a16:creationId xmlns:a16="http://schemas.microsoft.com/office/drawing/2014/main" id="{B90B94E0-8CD1-B308-B293-FB391019A30C}"/>
              </a:ext>
            </a:extLst>
          </p:cNvPr>
          <p:cNvSpPr/>
          <p:nvPr/>
        </p:nvSpPr>
        <p:spPr>
          <a:xfrm>
            <a:off x="7215614" y="3155294"/>
            <a:ext cx="1541418" cy="587271"/>
          </a:xfrm>
          <a:prstGeom prst="parallelogram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intel Machine</a:t>
            </a:r>
          </a:p>
        </p:txBody>
      </p:sp>
      <p:sp>
        <p:nvSpPr>
          <p:cNvPr id="42" name="Parallelogram 41">
            <a:extLst>
              <a:ext uri="{FF2B5EF4-FFF2-40B4-BE49-F238E27FC236}">
                <a16:creationId xmlns:a16="http://schemas.microsoft.com/office/drawing/2014/main" id="{62C299D7-5D2B-8BAF-65D4-072A296000B1}"/>
              </a:ext>
            </a:extLst>
          </p:cNvPr>
          <p:cNvSpPr/>
          <p:nvPr/>
        </p:nvSpPr>
        <p:spPr>
          <a:xfrm>
            <a:off x="7113288" y="3788286"/>
            <a:ext cx="1541418" cy="587271"/>
          </a:xfrm>
          <a:prstGeom prst="parallelogram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intel Machine</a:t>
            </a:r>
          </a:p>
        </p:txBody>
      </p:sp>
      <p:sp>
        <p:nvSpPr>
          <p:cNvPr id="43" name="Parallelogram 42">
            <a:extLst>
              <a:ext uri="{FF2B5EF4-FFF2-40B4-BE49-F238E27FC236}">
                <a16:creationId xmlns:a16="http://schemas.microsoft.com/office/drawing/2014/main" id="{99CF2FB0-5547-572D-DA66-667987DAC147}"/>
              </a:ext>
            </a:extLst>
          </p:cNvPr>
          <p:cNvSpPr/>
          <p:nvPr/>
        </p:nvSpPr>
        <p:spPr>
          <a:xfrm>
            <a:off x="7090768" y="4421278"/>
            <a:ext cx="1541418" cy="587271"/>
          </a:xfrm>
          <a:prstGeom prst="parallelogram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intel Machine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6DCFF37-B58F-DEB2-3916-8B8E5DF01507}"/>
              </a:ext>
            </a:extLst>
          </p:cNvPr>
          <p:cNvSpPr txBox="1"/>
          <p:nvPr/>
        </p:nvSpPr>
        <p:spPr>
          <a:xfrm>
            <a:off x="7113288" y="5010497"/>
            <a:ext cx="1595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library file 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C3C2AAB-DAF1-911D-DD66-3FA1DE90807B}"/>
              </a:ext>
            </a:extLst>
          </p:cNvPr>
          <p:cNvSpPr/>
          <p:nvPr/>
        </p:nvSpPr>
        <p:spPr>
          <a:xfrm>
            <a:off x="9631421" y="4829388"/>
            <a:ext cx="722602" cy="46373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1264B10-77DD-2220-AA04-2A4DBC05F2FE}"/>
              </a:ext>
            </a:extLst>
          </p:cNvPr>
          <p:cNvSpPr/>
          <p:nvPr/>
        </p:nvSpPr>
        <p:spPr>
          <a:xfrm>
            <a:off x="9631421" y="5293119"/>
            <a:ext cx="722602" cy="46373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0108D48-5D8C-06F4-B775-DFBD6169B0E8}"/>
              </a:ext>
            </a:extLst>
          </p:cNvPr>
          <p:cNvSpPr/>
          <p:nvPr/>
        </p:nvSpPr>
        <p:spPr>
          <a:xfrm>
            <a:off x="9631421" y="5756850"/>
            <a:ext cx="722602" cy="46373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B40EFFF-193E-9D92-FAE3-73B83A30C0C4}"/>
              </a:ext>
            </a:extLst>
          </p:cNvPr>
          <p:cNvSpPr txBox="1"/>
          <p:nvPr/>
        </p:nvSpPr>
        <p:spPr>
          <a:xfrm>
            <a:off x="10919549" y="1100912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compiler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AF992BA-0BCF-A4DC-E4F7-384BA7F9C4F5}"/>
              </a:ext>
            </a:extLst>
          </p:cNvPr>
          <p:cNvSpPr txBox="1"/>
          <p:nvPr/>
        </p:nvSpPr>
        <p:spPr>
          <a:xfrm>
            <a:off x="10919548" y="2164465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assembler</a:t>
            </a:r>
          </a:p>
        </p:txBody>
      </p:sp>
      <p:sp>
        <p:nvSpPr>
          <p:cNvPr id="51" name="Down Arrow 50">
            <a:extLst>
              <a:ext uri="{FF2B5EF4-FFF2-40B4-BE49-F238E27FC236}">
                <a16:creationId xmlns:a16="http://schemas.microsoft.com/office/drawing/2014/main" id="{3F340AF2-A6AA-EACC-3DD4-9FF444BF30A4}"/>
              </a:ext>
            </a:extLst>
          </p:cNvPr>
          <p:cNvSpPr/>
          <p:nvPr/>
        </p:nvSpPr>
        <p:spPr>
          <a:xfrm>
            <a:off x="10684743" y="1103142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2" name="Down Arrow 51">
            <a:extLst>
              <a:ext uri="{FF2B5EF4-FFF2-40B4-BE49-F238E27FC236}">
                <a16:creationId xmlns:a16="http://schemas.microsoft.com/office/drawing/2014/main" id="{950BDF38-7C7B-97E5-1207-C671BB016C80}"/>
              </a:ext>
            </a:extLst>
          </p:cNvPr>
          <p:cNvSpPr/>
          <p:nvPr/>
        </p:nvSpPr>
        <p:spPr>
          <a:xfrm>
            <a:off x="9255751" y="1118444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3" name="Down Arrow 52">
            <a:extLst>
              <a:ext uri="{FF2B5EF4-FFF2-40B4-BE49-F238E27FC236}">
                <a16:creationId xmlns:a16="http://schemas.microsoft.com/office/drawing/2014/main" id="{EBD0978E-6B56-33F8-4FA7-1B85722F2497}"/>
              </a:ext>
            </a:extLst>
          </p:cNvPr>
          <p:cNvSpPr/>
          <p:nvPr/>
        </p:nvSpPr>
        <p:spPr>
          <a:xfrm>
            <a:off x="7843947" y="1086541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405AE4-6437-F286-17A4-4FFE01E85415}"/>
              </a:ext>
            </a:extLst>
          </p:cNvPr>
          <p:cNvSpPr txBox="1"/>
          <p:nvPr/>
        </p:nvSpPr>
        <p:spPr>
          <a:xfrm>
            <a:off x="10906977" y="389148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linker</a:t>
            </a:r>
          </a:p>
        </p:txBody>
      </p:sp>
      <p:sp>
        <p:nvSpPr>
          <p:cNvPr id="55" name="Down Arrow 54">
            <a:extLst>
              <a:ext uri="{FF2B5EF4-FFF2-40B4-BE49-F238E27FC236}">
                <a16:creationId xmlns:a16="http://schemas.microsoft.com/office/drawing/2014/main" id="{C082BF81-E484-61BB-9027-C7FD881F7E41}"/>
              </a:ext>
            </a:extLst>
          </p:cNvPr>
          <p:cNvSpPr/>
          <p:nvPr/>
        </p:nvSpPr>
        <p:spPr>
          <a:xfrm>
            <a:off x="10272514" y="2065040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6" name="Down Arrow 55">
            <a:extLst>
              <a:ext uri="{FF2B5EF4-FFF2-40B4-BE49-F238E27FC236}">
                <a16:creationId xmlns:a16="http://schemas.microsoft.com/office/drawing/2014/main" id="{8D975E4F-69B0-A869-986B-C32338C0683B}"/>
              </a:ext>
            </a:extLst>
          </p:cNvPr>
          <p:cNvSpPr/>
          <p:nvPr/>
        </p:nvSpPr>
        <p:spPr>
          <a:xfrm>
            <a:off x="9961266" y="3342028"/>
            <a:ext cx="175741" cy="505386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7" name="Down Arrow 56">
            <a:extLst>
              <a:ext uri="{FF2B5EF4-FFF2-40B4-BE49-F238E27FC236}">
                <a16:creationId xmlns:a16="http://schemas.microsoft.com/office/drawing/2014/main" id="{96884771-E00C-8739-E968-45A387AC23B4}"/>
              </a:ext>
            </a:extLst>
          </p:cNvPr>
          <p:cNvSpPr/>
          <p:nvPr/>
        </p:nvSpPr>
        <p:spPr>
          <a:xfrm rot="16200000">
            <a:off x="9121782" y="3452367"/>
            <a:ext cx="175741" cy="1280551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8" name="Down Arrow 57">
            <a:extLst>
              <a:ext uri="{FF2B5EF4-FFF2-40B4-BE49-F238E27FC236}">
                <a16:creationId xmlns:a16="http://schemas.microsoft.com/office/drawing/2014/main" id="{4F3DD5A2-9B72-EBDB-D77B-EC8A6A168D8E}"/>
              </a:ext>
            </a:extLst>
          </p:cNvPr>
          <p:cNvSpPr/>
          <p:nvPr/>
        </p:nvSpPr>
        <p:spPr>
          <a:xfrm rot="17752686">
            <a:off x="9220914" y="2984525"/>
            <a:ext cx="175741" cy="1280551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9" name="Down Arrow 58">
            <a:extLst>
              <a:ext uri="{FF2B5EF4-FFF2-40B4-BE49-F238E27FC236}">
                <a16:creationId xmlns:a16="http://schemas.microsoft.com/office/drawing/2014/main" id="{D9E8ED7A-5A81-DC94-5700-239FF832AC68}"/>
              </a:ext>
            </a:extLst>
          </p:cNvPr>
          <p:cNvSpPr/>
          <p:nvPr/>
        </p:nvSpPr>
        <p:spPr>
          <a:xfrm rot="15054088">
            <a:off x="9128275" y="3843994"/>
            <a:ext cx="175741" cy="1280551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60" name="Plus 59">
            <a:extLst>
              <a:ext uri="{FF2B5EF4-FFF2-40B4-BE49-F238E27FC236}">
                <a16:creationId xmlns:a16="http://schemas.microsoft.com/office/drawing/2014/main" id="{806AF879-B993-A1C4-D328-4473BD75BBFE}"/>
              </a:ext>
            </a:extLst>
          </p:cNvPr>
          <p:cNvSpPr/>
          <p:nvPr/>
        </p:nvSpPr>
        <p:spPr>
          <a:xfrm>
            <a:off x="9864463" y="3879440"/>
            <a:ext cx="394003" cy="416175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Down Arrow 60">
            <a:extLst>
              <a:ext uri="{FF2B5EF4-FFF2-40B4-BE49-F238E27FC236}">
                <a16:creationId xmlns:a16="http://schemas.microsoft.com/office/drawing/2014/main" id="{4D50DA66-DF32-083D-F62A-2CDB4F0D0C49}"/>
              </a:ext>
            </a:extLst>
          </p:cNvPr>
          <p:cNvSpPr/>
          <p:nvPr/>
        </p:nvSpPr>
        <p:spPr>
          <a:xfrm>
            <a:off x="9961265" y="4412857"/>
            <a:ext cx="175741" cy="369332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62" name="Donut 61">
            <a:extLst>
              <a:ext uri="{FF2B5EF4-FFF2-40B4-BE49-F238E27FC236}">
                <a16:creationId xmlns:a16="http://schemas.microsoft.com/office/drawing/2014/main" id="{42C27CA4-AE66-6B94-FAE6-8521D0904D3F}"/>
              </a:ext>
            </a:extLst>
          </p:cNvPr>
          <p:cNvSpPr/>
          <p:nvPr/>
        </p:nvSpPr>
        <p:spPr>
          <a:xfrm>
            <a:off x="9801851" y="3837841"/>
            <a:ext cx="519226" cy="519226"/>
          </a:xfrm>
          <a:prstGeom prst="donut">
            <a:avLst>
              <a:gd name="adj" fmla="val 1233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7267D28-CFFB-A9D3-DDBA-0D4709B986D6}"/>
              </a:ext>
            </a:extLst>
          </p:cNvPr>
          <p:cNvSpPr txBox="1"/>
          <p:nvPr/>
        </p:nvSpPr>
        <p:spPr>
          <a:xfrm>
            <a:off x="3516396" y="5281629"/>
            <a:ext cx="1573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arm executable on </a:t>
            </a:r>
            <a:r>
              <a:rPr lang="en-US" dirty="0" err="1"/>
              <a:t>linux</a:t>
            </a:r>
            <a:endParaRPr 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79F8979-57A7-880A-E249-477F505AE67D}"/>
              </a:ext>
            </a:extLst>
          </p:cNvPr>
          <p:cNvSpPr txBox="1"/>
          <p:nvPr/>
        </p:nvSpPr>
        <p:spPr>
          <a:xfrm>
            <a:off x="10405100" y="5103399"/>
            <a:ext cx="1573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intel executable on </a:t>
            </a:r>
            <a:r>
              <a:rPr lang="en-US" dirty="0" err="1"/>
              <a:t>linux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7AE682-DE83-9183-8042-4F3A3EB531D8}"/>
              </a:ext>
            </a:extLst>
          </p:cNvPr>
          <p:cNvSpPr txBox="1"/>
          <p:nvPr/>
        </p:nvSpPr>
        <p:spPr>
          <a:xfrm>
            <a:off x="863259" y="6482478"/>
            <a:ext cx="3698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Pi-cluster system (all CSE30 PA's)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2A36855-1EE7-4405-AFF6-132B2D82E84B}"/>
              </a:ext>
            </a:extLst>
          </p:cNvPr>
          <p:cNvSpPr txBox="1"/>
          <p:nvPr/>
        </p:nvSpPr>
        <p:spPr>
          <a:xfrm>
            <a:off x="9490001" y="6392742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ieng6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7FA8AAB-CC8A-FE5C-310E-18D0D49756FF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861349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AutoShape 6">
            <a:extLst>
              <a:ext uri="{FF2B5EF4-FFF2-40B4-BE49-F238E27FC236}">
                <a16:creationId xmlns:a16="http://schemas.microsoft.com/office/drawing/2014/main" id="{137EBFDB-6564-3A0D-68A6-84F7815F5973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682665" y="4293359"/>
            <a:ext cx="1390332" cy="2129175"/>
          </a:xfrm>
          <a:prstGeom prst="flowChartMagneticDisk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/>
            <a:endParaRPr lang="en-US" b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548182-39EF-5C38-5266-AECAE4041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01" y="101951"/>
            <a:ext cx="10515600" cy="609242"/>
          </a:xfrm>
        </p:spPr>
        <p:txBody>
          <a:bodyPr/>
          <a:lstStyle/>
          <a:p>
            <a:r>
              <a:rPr lang="en-US" dirty="0"/>
              <a:t>From Source code to Execution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E4FC6D-D038-8013-0829-F18AB51CDE9B}"/>
              </a:ext>
            </a:extLst>
          </p:cNvPr>
          <p:cNvSpPr txBox="1"/>
          <p:nvPr/>
        </p:nvSpPr>
        <p:spPr>
          <a:xfrm>
            <a:off x="302159" y="743252"/>
            <a:ext cx="8236481" cy="59093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 cat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test.c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 main (void)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("Hello!\n");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return EXIT_SUCCESS;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-Wall –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Wextra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Werror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-c -S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test.c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 ls -ls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total 8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4 -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-r--r-- 1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kmuller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kmuller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109 Mar 14 15:57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test.c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4 -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-r--r-- 1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kmuller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kmuller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725 Mar 14 15:58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test.s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test.s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 ls -ls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total 16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8 </a:t>
            </a:r>
            <a:r>
              <a:rPr lang="en-US" dirty="0">
                <a:solidFill>
                  <a:srgbClr val="C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dirty="0" err="1">
                <a:solidFill>
                  <a:srgbClr val="C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rwxr</a:t>
            </a:r>
            <a:r>
              <a:rPr lang="en-US" dirty="0">
                <a:solidFill>
                  <a:srgbClr val="C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dirty="0" err="1">
                <a:solidFill>
                  <a:srgbClr val="C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xr</a:t>
            </a:r>
            <a:r>
              <a:rPr lang="en-US" dirty="0">
                <a:solidFill>
                  <a:srgbClr val="C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-x 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kmuller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kmuller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7708 Mar 14 15:58 </a:t>
            </a:r>
            <a:r>
              <a:rPr lang="en-US" b="1" dirty="0" err="1">
                <a:solidFill>
                  <a:srgbClr val="2FB41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a.out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4 -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-r--r-- 1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kmuller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kmuller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109 Mar 14 15:57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test.c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4 -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rw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-r--r-- 1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kmuller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kmuller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725 Mar 14 15:58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test.s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 ./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a.out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Hello!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608FE0-B33E-5EE4-7797-89E2E9A5E6C8}"/>
              </a:ext>
            </a:extLst>
          </p:cNvPr>
          <p:cNvSpPr txBox="1"/>
          <p:nvPr/>
        </p:nvSpPr>
        <p:spPr>
          <a:xfrm>
            <a:off x="10245375" y="3845573"/>
            <a:ext cx="1907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loader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FE500D-6C62-1C35-F3CD-69F263D9D752}"/>
              </a:ext>
            </a:extLst>
          </p:cNvPr>
          <p:cNvSpPr txBox="1"/>
          <p:nvPr/>
        </p:nvSpPr>
        <p:spPr>
          <a:xfrm>
            <a:off x="9098214" y="6414057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disk file</a:t>
            </a:r>
          </a:p>
        </p:txBody>
      </p:sp>
      <p:sp>
        <p:nvSpPr>
          <p:cNvPr id="13" name="Oval 2">
            <a:extLst>
              <a:ext uri="{FF2B5EF4-FFF2-40B4-BE49-F238E27FC236}">
                <a16:creationId xmlns:a16="http://schemas.microsoft.com/office/drawing/2014/main" id="{08EF3A81-B67A-9512-2240-2C9DC3DBA8F2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538652" y="1438817"/>
            <a:ext cx="1143000" cy="1143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</a:tabLst>
            </a:pPr>
            <a:r>
              <a:rPr lang="en-US" b="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CPU</a:t>
            </a:r>
          </a:p>
          <a:p>
            <a:pPr algn="ctr">
              <a:tabLst>
                <a:tab pos="723900" algn="l"/>
              </a:tabLst>
            </a:pPr>
            <a:r>
              <a:rPr lang="en-US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</a:p>
          <a:p>
            <a:pPr algn="ctr">
              <a:tabLst>
                <a:tab pos="723900" algn="l"/>
              </a:tabLst>
            </a:pPr>
            <a:r>
              <a:rPr lang="en-US" b="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Registers</a:t>
            </a: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92C104DA-3F95-D558-FB0C-E7DD97FC262E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0513509" y="611984"/>
            <a:ext cx="1371600" cy="1143000"/>
          </a:xfrm>
          <a:prstGeom prst="rect">
            <a:avLst/>
          </a:prstGeom>
          <a:solidFill>
            <a:srgbClr val="50CC97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</a:tabLst>
            </a:pPr>
            <a:r>
              <a: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Volatile</a:t>
            </a:r>
          </a:p>
          <a:p>
            <a:pPr algn="ctr">
              <a:tabLst>
                <a:tab pos="723900" algn="l"/>
              </a:tabLst>
            </a:pPr>
            <a:r>
              <a: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Memory</a:t>
            </a:r>
          </a:p>
          <a:p>
            <a:pPr algn="ctr">
              <a:tabLst>
                <a:tab pos="723900" algn="l"/>
              </a:tabLst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(RAM)</a:t>
            </a:r>
            <a:endParaRPr lang="en-US" b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" name="AutoShape 4">
            <a:extLst>
              <a:ext uri="{FF2B5EF4-FFF2-40B4-BE49-F238E27FC236}">
                <a16:creationId xmlns:a16="http://schemas.microsoft.com/office/drawing/2014/main" id="{FB73C04C-8012-D21D-62DA-022716876E2A}"/>
              </a:ext>
            </a:extLst>
          </p:cNvPr>
          <p:cNvCxnSpPr>
            <a:cxnSpLocks noChangeShapeType="1"/>
            <a:stCxn id="13" idx="7"/>
            <a:endCxn id="14" idx="1"/>
          </p:cNvCxnSpPr>
          <p:nvPr>
            <p:custDataLst>
              <p:tags r:id="rId4"/>
            </p:custDataLst>
          </p:nvPr>
        </p:nvCxnSpPr>
        <p:spPr bwMode="auto">
          <a:xfrm flipV="1">
            <a:off x="9514264" y="1183484"/>
            <a:ext cx="999245" cy="422721"/>
          </a:xfrm>
          <a:prstGeom prst="straightConnector1">
            <a:avLst/>
          </a:prstGeom>
          <a:noFill/>
          <a:ln w="762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2E89C41-ADF8-CF3A-A0E8-6D5AD2FF861C}"/>
              </a:ext>
            </a:extLst>
          </p:cNvPr>
          <p:cNvGrpSpPr/>
          <p:nvPr/>
        </p:nvGrpSpPr>
        <p:grpSpPr>
          <a:xfrm>
            <a:off x="9100732" y="5008340"/>
            <a:ext cx="782401" cy="1207093"/>
            <a:chOff x="8394024" y="3800423"/>
            <a:chExt cx="722602" cy="185492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BCECB31-D4AA-6502-F4A0-E5670E5603CE}"/>
                </a:ext>
              </a:extLst>
            </p:cNvPr>
            <p:cNvSpPr/>
            <p:nvPr/>
          </p:nvSpPr>
          <p:spPr>
            <a:xfrm>
              <a:off x="8394024" y="3800423"/>
              <a:ext cx="722602" cy="463731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578F4D5-1C03-0F64-E87B-B55210AC5078}"/>
                </a:ext>
              </a:extLst>
            </p:cNvPr>
            <p:cNvSpPr/>
            <p:nvPr/>
          </p:nvSpPr>
          <p:spPr>
            <a:xfrm>
              <a:off x="8394024" y="4264154"/>
              <a:ext cx="722602" cy="463731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4EE8616-5F9F-AC63-8573-3B54CE3C4868}"/>
                </a:ext>
              </a:extLst>
            </p:cNvPr>
            <p:cNvSpPr/>
            <p:nvPr/>
          </p:nvSpPr>
          <p:spPr>
            <a:xfrm>
              <a:off x="8394024" y="4727885"/>
              <a:ext cx="722602" cy="463731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B75554E-9232-CCF7-D720-6D928894451D}"/>
                </a:ext>
              </a:extLst>
            </p:cNvPr>
            <p:cNvSpPr/>
            <p:nvPr/>
          </p:nvSpPr>
          <p:spPr>
            <a:xfrm>
              <a:off x="8394024" y="5191616"/>
              <a:ext cx="722602" cy="463731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9" name="Rectangle 5">
            <a:extLst>
              <a:ext uri="{FF2B5EF4-FFF2-40B4-BE49-F238E27FC236}">
                <a16:creationId xmlns:a16="http://schemas.microsoft.com/office/drawing/2014/main" id="{B92931E0-ECCD-432D-9E1C-1C32A2149498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8669229" y="3263461"/>
            <a:ext cx="1101242" cy="514949"/>
          </a:xfrm>
          <a:prstGeom prst="rect">
            <a:avLst/>
          </a:prstGeom>
          <a:solidFill>
            <a:srgbClr val="FFCC66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I/O HUB</a:t>
            </a:r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1D82395A-81F5-5F2A-F492-4F7048A93683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0530014" y="1835153"/>
            <a:ext cx="1371600" cy="1143000"/>
          </a:xfrm>
          <a:prstGeom prst="rect">
            <a:avLst/>
          </a:prstGeom>
          <a:solidFill>
            <a:srgbClr val="50CC97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>
              <a:tabLst>
                <a:tab pos="723900" algn="l"/>
              </a:tabLst>
            </a:pPr>
            <a:r>
              <a: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Volatile</a:t>
            </a:r>
          </a:p>
          <a:p>
            <a:pPr algn="ctr">
              <a:tabLst>
                <a:tab pos="723900" algn="l"/>
              </a:tabLst>
            </a:pPr>
            <a:r>
              <a:rPr lang="en-US" b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Memory</a:t>
            </a:r>
          </a:p>
          <a:p>
            <a:pPr algn="ctr">
              <a:tabLst>
                <a:tab pos="723900" algn="l"/>
              </a:tabLst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(RAM)</a:t>
            </a:r>
            <a:endParaRPr lang="en-US" b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1" name="AutoShape 4">
            <a:extLst>
              <a:ext uri="{FF2B5EF4-FFF2-40B4-BE49-F238E27FC236}">
                <a16:creationId xmlns:a16="http://schemas.microsoft.com/office/drawing/2014/main" id="{3AF3CBD5-EEFE-F301-6980-E6095C74A725}"/>
              </a:ext>
            </a:extLst>
          </p:cNvPr>
          <p:cNvCxnSpPr>
            <a:cxnSpLocks noChangeShapeType="1"/>
            <a:endCxn id="20" idx="1"/>
          </p:cNvCxnSpPr>
          <p:nvPr>
            <p:custDataLst>
              <p:tags r:id="rId7"/>
            </p:custDataLst>
          </p:nvPr>
        </p:nvCxnSpPr>
        <p:spPr bwMode="auto">
          <a:xfrm>
            <a:off x="9681652" y="2148557"/>
            <a:ext cx="848362" cy="258096"/>
          </a:xfrm>
          <a:prstGeom prst="straightConnector1">
            <a:avLst/>
          </a:prstGeom>
          <a:noFill/>
          <a:ln w="762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3" name="AutoShape 4">
            <a:extLst>
              <a:ext uri="{FF2B5EF4-FFF2-40B4-BE49-F238E27FC236}">
                <a16:creationId xmlns:a16="http://schemas.microsoft.com/office/drawing/2014/main" id="{14167404-1E47-F1F3-E1DB-D446B84248F6}"/>
              </a:ext>
            </a:extLst>
          </p:cNvPr>
          <p:cNvCxnSpPr>
            <a:cxnSpLocks noChangeShapeType="1"/>
          </p:cNvCxnSpPr>
          <p:nvPr>
            <p:custDataLst>
              <p:tags r:id="rId8"/>
            </p:custDataLst>
          </p:nvPr>
        </p:nvCxnSpPr>
        <p:spPr bwMode="auto">
          <a:xfrm>
            <a:off x="9237368" y="3778410"/>
            <a:ext cx="0" cy="551337"/>
          </a:xfrm>
          <a:prstGeom prst="straightConnector1">
            <a:avLst/>
          </a:prstGeom>
          <a:noFill/>
          <a:ln w="762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7" name="AutoShape 4">
            <a:extLst>
              <a:ext uri="{FF2B5EF4-FFF2-40B4-BE49-F238E27FC236}">
                <a16:creationId xmlns:a16="http://schemas.microsoft.com/office/drawing/2014/main" id="{131EBF26-D72A-7ECC-D27E-E62D0B9684D3}"/>
              </a:ext>
            </a:extLst>
          </p:cNvPr>
          <p:cNvCxnSpPr>
            <a:cxnSpLocks noChangeShapeType="1"/>
          </p:cNvCxnSpPr>
          <p:nvPr>
            <p:custDataLst>
              <p:tags r:id="rId9"/>
            </p:custDataLst>
          </p:nvPr>
        </p:nvCxnSpPr>
        <p:spPr bwMode="auto">
          <a:xfrm>
            <a:off x="9098214" y="2581817"/>
            <a:ext cx="0" cy="704294"/>
          </a:xfrm>
          <a:prstGeom prst="straightConnector1">
            <a:avLst/>
          </a:prstGeom>
          <a:noFill/>
          <a:ln w="76200" cmpd="sng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BBA7923-071D-29E9-4EA3-F276661FAE03}"/>
              </a:ext>
            </a:extLst>
          </p:cNvPr>
          <p:cNvCxnSpPr>
            <a:cxnSpLocks/>
          </p:cNvCxnSpPr>
          <p:nvPr/>
        </p:nvCxnSpPr>
        <p:spPr>
          <a:xfrm flipV="1">
            <a:off x="9514264" y="2978153"/>
            <a:ext cx="1192693" cy="2030187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2">
            <a:extLst>
              <a:ext uri="{FF2B5EF4-FFF2-40B4-BE49-F238E27FC236}">
                <a16:creationId xmlns:a16="http://schemas.microsoft.com/office/drawing/2014/main" id="{5762D3BE-52CB-84F0-AEB4-6C8DC754F361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4772485" y="755181"/>
            <a:ext cx="3537567" cy="2215991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square" lIns="90487" tIns="0" rIns="90487" bIns="0" anchor="ctr" anchorCtr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dirty="0">
                <a:solidFill>
                  <a:schemeClr val="accent1"/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Source to Execution Steps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Compile (c source)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Assemble (assembler source)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Link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Load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CMU Bright" panose="02000603000000000000" pitchFamily="2" charset="0"/>
                <a:cs typeface="Calibri" panose="020F0502020204030204" pitchFamily="34" charset="0"/>
              </a:rPr>
              <a:t>Execute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A137F31-2AAA-F505-AD81-3AFDEF4BD36C}"/>
              </a:ext>
            </a:extLst>
          </p:cNvPr>
          <p:cNvSpPr txBox="1"/>
          <p:nvPr/>
        </p:nvSpPr>
        <p:spPr>
          <a:xfrm>
            <a:off x="5679687" y="3022683"/>
            <a:ext cx="97975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compile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01D1E29-97C6-80C6-AD68-CCAA4D422A45}"/>
              </a:ext>
            </a:extLst>
          </p:cNvPr>
          <p:cNvSpPr txBox="1"/>
          <p:nvPr/>
        </p:nvSpPr>
        <p:spPr>
          <a:xfrm>
            <a:off x="2168607" y="4448843"/>
            <a:ext cx="573746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assemble and link </a:t>
            </a:r>
          </a:p>
          <a:p>
            <a:r>
              <a:rPr lang="en-US" dirty="0" err="1">
                <a:solidFill>
                  <a:schemeClr val="accent6"/>
                </a:solidFill>
              </a:rPr>
              <a:t>gcc</a:t>
            </a:r>
            <a:r>
              <a:rPr lang="en-US" dirty="0">
                <a:solidFill>
                  <a:schemeClr val="accent6"/>
                </a:solidFill>
              </a:rPr>
              <a:t> automatically calls the assembler with .S or .s files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20DD8D3-23A7-1016-A212-77D76E03B0CE}"/>
              </a:ext>
            </a:extLst>
          </p:cNvPr>
          <p:cNvSpPr txBox="1"/>
          <p:nvPr/>
        </p:nvSpPr>
        <p:spPr>
          <a:xfrm>
            <a:off x="1591178" y="6114748"/>
            <a:ext cx="245451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load and then execute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F1124A-8812-877A-E5F2-8C7D02E96FEE}"/>
              </a:ext>
            </a:extLst>
          </p:cNvPr>
          <p:cNvSpPr txBox="1"/>
          <p:nvPr/>
        </p:nvSpPr>
        <p:spPr>
          <a:xfrm>
            <a:off x="9057493" y="5868536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crt0.o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D50B2E-8C9E-64F5-096C-C04EEBC69EC8}"/>
              </a:ext>
            </a:extLst>
          </p:cNvPr>
          <p:cNvSpPr txBox="1"/>
          <p:nvPr/>
        </p:nvSpPr>
        <p:spPr>
          <a:xfrm>
            <a:off x="10301200" y="5404676"/>
            <a:ext cx="14520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crt0 is the c runtime startup code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F3BEB9-1C70-EFCF-3CEB-B6ACB42E455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989706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37" grpId="0" animBg="1"/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FCBBC-BF13-9844-AC31-27E935A2A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286" y="72612"/>
            <a:ext cx="8773970" cy="445378"/>
          </a:xfrm>
        </p:spPr>
        <p:txBody>
          <a:bodyPr/>
          <a:lstStyle/>
          <a:p>
            <a:r>
              <a:rPr lang="en-US" dirty="0"/>
              <a:t>Equivalent Code: C -&gt; Assembly -&gt; Machine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237C10-B151-2647-B17F-BFEBC1CE819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343DCBD-DB31-C546-8692-9091D0050AA0}"/>
              </a:ext>
            </a:extLst>
          </p:cNvPr>
          <p:cNvGrpSpPr/>
          <p:nvPr/>
        </p:nvGrpSpPr>
        <p:grpSpPr>
          <a:xfrm>
            <a:off x="6389248" y="775390"/>
            <a:ext cx="5649952" cy="5039491"/>
            <a:chOff x="7110656" y="855966"/>
            <a:chExt cx="5649952" cy="5039491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C3F7FBDB-0EC0-774D-8900-C0E542CD3C0F}"/>
                </a:ext>
              </a:extLst>
            </p:cNvPr>
            <p:cNvSpPr/>
            <p:nvPr/>
          </p:nvSpPr>
          <p:spPr bwMode="auto">
            <a:xfrm>
              <a:off x="7110656" y="1493240"/>
              <a:ext cx="5649952" cy="4402217"/>
            </a:xfrm>
            <a:prstGeom prst="roundRect">
              <a:avLst>
                <a:gd name="adj" fmla="val 5733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254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00010408 &lt;main&gt;: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  10408: e92d4800       push {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  1040c: e28db004       add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4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  10410: e59f0010      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ldr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r0, [pc, 16] //10428 &lt;L1&gt;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  10414: ebffffb3       bl 102e8 &lt;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printf@plt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  10418: e3a00000       mov r0, 0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  1041c: e24bd004       sub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4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  10420: e8bd4800       pop {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  10424: e12fff1e       bx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b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endPara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00010428 &lt;L1&gt;: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  10428: 0001049c</a:t>
              </a:r>
              <a:b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endPara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0001049c &lt;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mesg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&gt;: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  1049c: 6c6c6548	// 'l, 'l', 'e', 'h'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  104a0: 000a216f      // '\0', '\n', '!', 'o'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48592B6-F0FA-AF4A-9BA7-34BE6BB3E29A}"/>
                </a:ext>
              </a:extLst>
            </p:cNvPr>
            <p:cNvSpPr txBox="1"/>
            <p:nvPr/>
          </p:nvSpPr>
          <p:spPr>
            <a:xfrm>
              <a:off x="7244926" y="855966"/>
              <a:ext cx="219803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5"/>
                  </a:solidFill>
                </a:rPr>
                <a:t>memory</a:t>
              </a:r>
            </a:p>
            <a:p>
              <a:r>
                <a:rPr lang="en-US" dirty="0">
                  <a:solidFill>
                    <a:schemeClr val="accent5"/>
                  </a:solidFill>
                </a:rPr>
                <a:t>address     contents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39666FA-BC72-7544-8D86-5A134F034354}"/>
                </a:ext>
              </a:extLst>
            </p:cNvPr>
            <p:cNvSpPr txBox="1"/>
            <p:nvPr/>
          </p:nvSpPr>
          <p:spPr>
            <a:xfrm>
              <a:off x="9891018" y="1174324"/>
              <a:ext cx="26853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5"/>
                  </a:solidFill>
                </a:rPr>
                <a:t>corresponding assembly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374E8D9-9560-7D4C-9E9D-E087556A443B}"/>
                </a:ext>
              </a:extLst>
            </p:cNvPr>
            <p:cNvSpPr txBox="1"/>
            <p:nvPr/>
          </p:nvSpPr>
          <p:spPr>
            <a:xfrm>
              <a:off x="8271591" y="925935"/>
              <a:ext cx="17139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high     low bytes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E1266D1-CCF7-5B49-908F-971B2A5DDCBE}"/>
              </a:ext>
            </a:extLst>
          </p:cNvPr>
          <p:cNvGrpSpPr/>
          <p:nvPr/>
        </p:nvGrpSpPr>
        <p:grpSpPr>
          <a:xfrm>
            <a:off x="629222" y="2631238"/>
            <a:ext cx="5013185" cy="4148852"/>
            <a:chOff x="7026858" y="3554811"/>
            <a:chExt cx="5013185" cy="4148852"/>
          </a:xfrm>
        </p:grpSpPr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56767D6E-06C9-3341-AC26-748E7A08C649}"/>
                </a:ext>
              </a:extLst>
            </p:cNvPr>
            <p:cNvSpPr/>
            <p:nvPr/>
          </p:nvSpPr>
          <p:spPr bwMode="auto">
            <a:xfrm>
              <a:off x="7026858" y="3554811"/>
              <a:ext cx="4944048" cy="4148852"/>
            </a:xfrm>
            <a:prstGeom prst="roundRect">
              <a:avLst>
                <a:gd name="adj" fmla="val 5733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254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       .section .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rodata</a:t>
              </a:r>
              <a:endPara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mesg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:   .string "Hello!\n"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    .text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    .global main            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    .type   main, %function 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    .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equ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FP_OFF, 4       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    .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equ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EXIT_SUCCESS,   0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main:   push    {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}        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    add    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FP_OFF  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   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ldr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    r0, L1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    bl     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printf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         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    mov     r0, EXIT_SUCCESS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    sub    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FP_OFF  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    pop     {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}        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    bx     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             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L1:     .word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mesg</a:t>
              </a:r>
              <a:endPara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4CEA1B6-BD77-7B47-999A-4B444B1A9D19}"/>
                </a:ext>
              </a:extLst>
            </p:cNvPr>
            <p:cNvSpPr txBox="1"/>
            <p:nvPr/>
          </p:nvSpPr>
          <p:spPr>
            <a:xfrm>
              <a:off x="10180238" y="4148871"/>
              <a:ext cx="1859805" cy="33855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6"/>
                  </a:solidFill>
                </a:rPr>
                <a:t>ARM-32 assembly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B661488D-6DF3-1841-AA0E-7E2173DD8EFD}"/>
              </a:ext>
            </a:extLst>
          </p:cNvPr>
          <p:cNvSpPr txBox="1"/>
          <p:nvPr/>
        </p:nvSpPr>
        <p:spPr>
          <a:xfrm>
            <a:off x="6053258" y="5270757"/>
            <a:ext cx="671979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Data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8CCD93C-8C28-1AB5-F9CA-11BCB3EEB46A}"/>
              </a:ext>
            </a:extLst>
          </p:cNvPr>
          <p:cNvGrpSpPr/>
          <p:nvPr/>
        </p:nvGrpSpPr>
        <p:grpSpPr>
          <a:xfrm>
            <a:off x="8611866" y="4477704"/>
            <a:ext cx="2568636" cy="369332"/>
            <a:chOff x="8611866" y="4477704"/>
            <a:chExt cx="2568636" cy="36933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42785F8-44A5-EE40-983D-8C90436E5457}"/>
                </a:ext>
              </a:extLst>
            </p:cNvPr>
            <p:cNvSpPr txBox="1"/>
            <p:nvPr/>
          </p:nvSpPr>
          <p:spPr>
            <a:xfrm>
              <a:off x="9290241" y="4477704"/>
              <a:ext cx="1890261" cy="3693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address of </a:t>
              </a:r>
              <a:r>
                <a:rPr lang="en-US" dirty="0" err="1">
                  <a:solidFill>
                    <a:schemeClr val="accent1"/>
                  </a:solidFill>
                </a:rPr>
                <a:t>mesg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9F212D07-0BD4-CD4B-8492-A0907C75EE3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611866" y="4605859"/>
              <a:ext cx="676287" cy="9980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3B61D8E-DC40-33DF-8EA1-2A97FB12753A}"/>
              </a:ext>
            </a:extLst>
          </p:cNvPr>
          <p:cNvGrpSpPr/>
          <p:nvPr/>
        </p:nvGrpSpPr>
        <p:grpSpPr>
          <a:xfrm>
            <a:off x="2807750" y="6310931"/>
            <a:ext cx="2258904" cy="307777"/>
            <a:chOff x="2807750" y="6310931"/>
            <a:chExt cx="2258904" cy="30777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1A0290A-704C-494D-B3A6-CBC5E3325350}"/>
                </a:ext>
              </a:extLst>
            </p:cNvPr>
            <p:cNvSpPr txBox="1"/>
            <p:nvPr/>
          </p:nvSpPr>
          <p:spPr>
            <a:xfrm>
              <a:off x="3559510" y="6310931"/>
              <a:ext cx="1507144" cy="30777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</a:rPr>
                <a:t>address of </a:t>
              </a:r>
              <a:r>
                <a:rPr lang="en-US" sz="1400" dirty="0" err="1">
                  <a:solidFill>
                    <a:schemeClr val="accent1"/>
                  </a:solidFill>
                </a:rPr>
                <a:t>mesg</a:t>
              </a:r>
              <a:endParaRPr lang="en-US" sz="1400" dirty="0">
                <a:solidFill>
                  <a:schemeClr val="accent1"/>
                </a:solidFill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4BCEC052-1744-934E-8E63-C0C02DE58653}"/>
                </a:ext>
              </a:extLst>
            </p:cNvPr>
            <p:cNvCxnSpPr>
              <a:cxnSpLocks/>
              <a:stCxn id="26" idx="1"/>
            </p:cNvCxnSpPr>
            <p:nvPr/>
          </p:nvCxnSpPr>
          <p:spPr>
            <a:xfrm flipH="1">
              <a:off x="2807750" y="6464820"/>
              <a:ext cx="751760" cy="10945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99261FC4-82AD-1E9B-82C2-1ED1D16DB4A4}"/>
              </a:ext>
            </a:extLst>
          </p:cNvPr>
          <p:cNvSpPr txBox="1"/>
          <p:nvPr/>
        </p:nvSpPr>
        <p:spPr>
          <a:xfrm>
            <a:off x="5217097" y="1824294"/>
            <a:ext cx="1466160" cy="646331"/>
          </a:xfrm>
          <a:prstGeom prst="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Code aka TEXT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C0D8D63-C1A2-E87C-7426-1A35C0DF337C}"/>
              </a:ext>
            </a:extLst>
          </p:cNvPr>
          <p:cNvGrpSpPr/>
          <p:nvPr/>
        </p:nvGrpSpPr>
        <p:grpSpPr>
          <a:xfrm>
            <a:off x="769032" y="598831"/>
            <a:ext cx="3234707" cy="1868567"/>
            <a:chOff x="6911288" y="3520393"/>
            <a:chExt cx="5777539" cy="1868567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192AB811-5305-1C89-AF97-8A8B7A0E13BA}"/>
                </a:ext>
              </a:extLst>
            </p:cNvPr>
            <p:cNvSpPr/>
            <p:nvPr/>
          </p:nvSpPr>
          <p:spPr bwMode="auto">
            <a:xfrm>
              <a:off x="6911288" y="3520393"/>
              <a:ext cx="5777539" cy="1868567"/>
            </a:xfrm>
            <a:prstGeom prst="roundRect">
              <a:avLst>
                <a:gd name="adj" fmla="val 5733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254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#include &lt;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stdlib.h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#include &lt;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stdio.h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 main(void)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printf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("Hello!\n");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return EXIT_SUCCESS;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02A2D03-725B-674E-E7A6-0E117A64236E}"/>
                </a:ext>
              </a:extLst>
            </p:cNvPr>
            <p:cNvSpPr txBox="1"/>
            <p:nvPr/>
          </p:nvSpPr>
          <p:spPr>
            <a:xfrm>
              <a:off x="11150419" y="3640074"/>
              <a:ext cx="1494137" cy="52322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</a:rPr>
                <a:t>C source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9D10DA9-2028-B845-78E4-77A4269E15A9}"/>
              </a:ext>
            </a:extLst>
          </p:cNvPr>
          <p:cNvGrpSpPr/>
          <p:nvPr/>
        </p:nvGrpSpPr>
        <p:grpSpPr>
          <a:xfrm>
            <a:off x="8219338" y="3971647"/>
            <a:ext cx="3200212" cy="453780"/>
            <a:chOff x="6955533" y="7110450"/>
            <a:chExt cx="3200212" cy="45378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6DF311D-2FB9-09B6-7F84-738D16532522}"/>
                </a:ext>
              </a:extLst>
            </p:cNvPr>
            <p:cNvSpPr txBox="1"/>
            <p:nvPr/>
          </p:nvSpPr>
          <p:spPr>
            <a:xfrm>
              <a:off x="7867939" y="7194898"/>
              <a:ext cx="2287806" cy="3693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Machine instructions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302540F-7B15-01ED-945D-41825688FF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55533" y="7403957"/>
              <a:ext cx="899236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17B7E6E-1A80-837F-93B8-89716BCFAC14}"/>
                </a:ext>
              </a:extLst>
            </p:cNvPr>
            <p:cNvCxnSpPr/>
            <p:nvPr/>
          </p:nvCxnSpPr>
          <p:spPr>
            <a:xfrm flipV="1">
              <a:off x="6955533" y="7110450"/>
              <a:ext cx="0" cy="29350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0289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7C743-8781-3946-AA56-F1F6FFCDB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257" y="-57600"/>
            <a:ext cx="11880559" cy="589963"/>
          </a:xfrm>
        </p:spPr>
        <p:txBody>
          <a:bodyPr/>
          <a:lstStyle/>
          <a:p>
            <a:r>
              <a:rPr lang="en-US" dirty="0"/>
              <a:t>PA2/PA3 Design: Using a Finite State Machine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4B58D-E4F2-CE43-B53B-0FFB94FAE55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225380" y="751283"/>
            <a:ext cx="11487955" cy="400575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dirty="0">
                <a:solidFill>
                  <a:srgbClr val="0070C0"/>
                </a:solidFill>
              </a:rPr>
              <a:t>Finite state machine </a:t>
            </a:r>
            <a:r>
              <a:rPr lang="en-US" sz="2000" dirty="0"/>
              <a:t>(or Finite State Automaton) is a way of representing (or </a:t>
            </a:r>
            <a:r>
              <a:rPr lang="en-US" sz="2000" i="1" dirty="0">
                <a:solidFill>
                  <a:srgbClr val="2C895B"/>
                </a:solidFill>
              </a:rPr>
              <a:t>detecting</a:t>
            </a:r>
            <a:r>
              <a:rPr lang="en-US" sz="2000" dirty="0"/>
              <a:t>) a </a:t>
            </a:r>
            <a:r>
              <a:rPr lang="en-US" sz="2000" i="1" dirty="0">
                <a:solidFill>
                  <a:srgbClr val="7030A0"/>
                </a:solidFill>
              </a:rPr>
              <a:t>language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Example: </a:t>
            </a:r>
            <a:r>
              <a:rPr lang="en-US" sz="2000" dirty="0"/>
              <a:t>set of string patterns (e.g., </a:t>
            </a:r>
            <a:r>
              <a:rPr lang="en-US" sz="2000" b="1" i="1" dirty="0">
                <a:solidFill>
                  <a:srgbClr val="F37440"/>
                </a:solidFill>
              </a:rPr>
              <a:t>HA</a:t>
            </a:r>
            <a:r>
              <a:rPr lang="en-US" sz="2000" dirty="0"/>
              <a:t>) </a:t>
            </a:r>
            <a:r>
              <a:rPr lang="en-US" sz="2000" i="1" dirty="0">
                <a:solidFill>
                  <a:srgbClr val="2C895B"/>
                </a:solidFill>
              </a:rPr>
              <a:t>accepted</a:t>
            </a:r>
            <a:r>
              <a:rPr lang="en-US" sz="2000" dirty="0"/>
              <a:t> or </a:t>
            </a:r>
            <a:r>
              <a:rPr lang="en-US" sz="2000" i="1" dirty="0">
                <a:solidFill>
                  <a:srgbClr val="FF0000"/>
                </a:solidFill>
              </a:rPr>
              <a:t>rejected</a:t>
            </a:r>
            <a:r>
              <a:rPr lang="en-US" sz="2000" dirty="0"/>
              <a:t> based on an </a:t>
            </a:r>
            <a:r>
              <a:rPr lang="en-US" sz="2000" b="1" dirty="0">
                <a:solidFill>
                  <a:srgbClr val="FF0000"/>
                </a:solidFill>
              </a:rPr>
              <a:t>input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FF0000"/>
                </a:solidFill>
              </a:rPr>
              <a:t>sequence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6"/>
                </a:solidFill>
              </a:rPr>
              <a:t>Circle (States) </a:t>
            </a:r>
            <a:r>
              <a:rPr lang="en-US" sz="2000" dirty="0">
                <a:solidFill>
                  <a:schemeClr val="accent6"/>
                </a:solidFill>
              </a:rPr>
              <a:t>and </a:t>
            </a:r>
            <a:r>
              <a:rPr lang="en-US" sz="2000" b="1" dirty="0">
                <a:solidFill>
                  <a:schemeClr val="accent6"/>
                </a:solidFill>
              </a:rPr>
              <a:t>Arc</a:t>
            </a:r>
            <a:r>
              <a:rPr lang="en-US" sz="2000" dirty="0">
                <a:solidFill>
                  <a:schemeClr val="accent6"/>
                </a:solidFill>
              </a:rPr>
              <a:t> representation</a:t>
            </a:r>
          </a:p>
          <a:p>
            <a:r>
              <a:rPr lang="en-US" sz="2000" dirty="0"/>
              <a:t>A </a:t>
            </a:r>
            <a:r>
              <a:rPr lang="en-US" sz="2000" b="1" dirty="0">
                <a:solidFill>
                  <a:srgbClr val="F37440"/>
                </a:solidFill>
              </a:rPr>
              <a:t>circle</a:t>
            </a:r>
            <a:r>
              <a:rPr lang="en-US" sz="2000" dirty="0"/>
              <a:t> (</a:t>
            </a:r>
            <a:r>
              <a:rPr lang="en-US" sz="2000" dirty="0">
                <a:solidFill>
                  <a:srgbClr val="7030A0"/>
                </a:solidFill>
              </a:rPr>
              <a:t>state)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FF0000"/>
                </a:solidFill>
              </a:rPr>
              <a:t>represents</a:t>
            </a:r>
            <a:r>
              <a:rPr lang="en-US" sz="2000" dirty="0"/>
              <a:t> </a:t>
            </a:r>
            <a:r>
              <a:rPr lang="en-US" sz="2000" b="1" i="1" dirty="0"/>
              <a:t>(remembers) </a:t>
            </a:r>
            <a:r>
              <a:rPr lang="en-US" sz="2000" b="1" dirty="0">
                <a:solidFill>
                  <a:srgbClr val="7030A0"/>
                </a:solidFill>
              </a:rPr>
              <a:t>what has already been seen </a:t>
            </a:r>
            <a:r>
              <a:rPr lang="en-US" sz="2000" dirty="0">
                <a:solidFill>
                  <a:schemeClr val="accent6"/>
                </a:solidFill>
              </a:rPr>
              <a:t>in the </a:t>
            </a:r>
            <a:r>
              <a:rPr lang="en-US" sz="2000" b="1" dirty="0">
                <a:solidFill>
                  <a:srgbClr val="0070C0"/>
                </a:solidFill>
              </a:rPr>
              <a:t>input stream</a:t>
            </a:r>
          </a:p>
          <a:p>
            <a:r>
              <a:rPr lang="en-US" sz="2000" dirty="0"/>
              <a:t>An </a:t>
            </a:r>
            <a:r>
              <a:rPr lang="en-US" sz="2000" b="1" dirty="0">
                <a:solidFill>
                  <a:schemeClr val="accent5"/>
                </a:solidFill>
              </a:rPr>
              <a:t>arc</a:t>
            </a:r>
            <a:r>
              <a:rPr lang="en-US" sz="2000" dirty="0">
                <a:solidFill>
                  <a:schemeClr val="accent5"/>
                </a:solidFill>
              </a:rPr>
              <a:t> </a:t>
            </a:r>
            <a:r>
              <a:rPr lang="en-US" sz="2000" dirty="0"/>
              <a:t>represents a </a:t>
            </a:r>
            <a:r>
              <a:rPr lang="en-US" sz="2000" b="1" dirty="0">
                <a:solidFill>
                  <a:schemeClr val="accent5"/>
                </a:solidFill>
              </a:rPr>
              <a:t>transition</a:t>
            </a:r>
            <a:r>
              <a:rPr lang="en-US" sz="2000" dirty="0">
                <a:solidFill>
                  <a:schemeClr val="accent5"/>
                </a:solidFill>
              </a:rPr>
              <a:t> </a:t>
            </a:r>
            <a:r>
              <a:rPr lang="en-US" sz="2000" dirty="0">
                <a:solidFill>
                  <a:srgbClr val="00B050"/>
                </a:solidFill>
              </a:rPr>
              <a:t>from one state to the next state </a:t>
            </a:r>
            <a:r>
              <a:rPr lang="en-US" sz="2000" dirty="0">
                <a:solidFill>
                  <a:schemeClr val="accent1"/>
                </a:solidFill>
              </a:rPr>
              <a:t>for a specified input and may specify an </a:t>
            </a:r>
            <a:r>
              <a:rPr lang="en-US" sz="2000" b="1" dirty="0">
                <a:solidFill>
                  <a:srgbClr val="2C895B"/>
                </a:solidFill>
              </a:rPr>
              <a:t>optional output </a:t>
            </a:r>
            <a:r>
              <a:rPr lang="en-US" sz="2000" dirty="0">
                <a:solidFill>
                  <a:schemeClr val="accent1"/>
                </a:solidFill>
              </a:rPr>
              <a:t>(or </a:t>
            </a:r>
            <a:r>
              <a:rPr lang="en-US" sz="2000" b="1" dirty="0">
                <a:solidFill>
                  <a:srgbClr val="2C895B"/>
                </a:solidFill>
              </a:rPr>
              <a:t>operation to be performed</a:t>
            </a:r>
            <a:r>
              <a:rPr lang="en-US" sz="2000" dirty="0">
                <a:solidFill>
                  <a:schemeClr val="accent1"/>
                </a:solidFill>
              </a:rPr>
              <a:t>)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The </a:t>
            </a:r>
            <a:r>
              <a:rPr lang="en-US" sz="2000" b="1" dirty="0">
                <a:solidFill>
                  <a:schemeClr val="tx2"/>
                </a:solidFill>
              </a:rPr>
              <a:t>next state </a:t>
            </a:r>
            <a:r>
              <a:rPr lang="en-US" sz="2000" dirty="0">
                <a:solidFill>
                  <a:schemeClr val="tx2"/>
                </a:solidFill>
              </a:rPr>
              <a:t>can be the </a:t>
            </a:r>
            <a:r>
              <a:rPr lang="en-US" sz="2000" b="1" dirty="0">
                <a:solidFill>
                  <a:schemeClr val="tx2"/>
                </a:solidFill>
              </a:rPr>
              <a:t>same state </a:t>
            </a:r>
            <a:r>
              <a:rPr lang="en-US" sz="2000" dirty="0">
                <a:solidFill>
                  <a:schemeClr val="tx2"/>
                </a:solidFill>
              </a:rPr>
              <a:t>or a </a:t>
            </a:r>
            <a:r>
              <a:rPr lang="en-US" sz="2000" b="1" dirty="0">
                <a:solidFill>
                  <a:schemeClr val="tx2"/>
                </a:solidFill>
              </a:rPr>
              <a:t>different state</a:t>
            </a:r>
          </a:p>
          <a:p>
            <a:r>
              <a:rPr lang="en-US" sz="2000" dirty="0">
                <a:solidFill>
                  <a:schemeClr val="tx2"/>
                </a:solidFill>
                <a:cs typeface="Consolas" panose="020B0609020204030204" pitchFamily="49" charset="0"/>
              </a:rPr>
              <a:t>At any point in time, </a:t>
            </a:r>
            <a:r>
              <a:rPr lang="en-US" sz="2000" b="1" dirty="0">
                <a:solidFill>
                  <a:srgbClr val="0070C0"/>
                </a:solidFill>
                <a:cs typeface="Consolas" panose="020B0609020204030204" pitchFamily="49" charset="0"/>
              </a:rPr>
              <a:t>one of the states</a:t>
            </a:r>
            <a:r>
              <a:rPr lang="en-US" sz="2000" b="1" dirty="0">
                <a:solidFill>
                  <a:schemeClr val="tx2"/>
                </a:solidFill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tx2"/>
                </a:solidFill>
                <a:cs typeface="Consolas" panose="020B0609020204030204" pitchFamily="49" charset="0"/>
              </a:rPr>
              <a:t>is the </a:t>
            </a:r>
            <a:r>
              <a:rPr lang="en-US" sz="2000" b="1" u="sng" dirty="0">
                <a:solidFill>
                  <a:srgbClr val="0070C0"/>
                </a:solidFill>
                <a:cs typeface="Consolas" panose="020B0609020204030204" pitchFamily="49" charset="0"/>
              </a:rPr>
              <a:t>current state </a:t>
            </a:r>
            <a:r>
              <a:rPr lang="en-US" sz="2000" dirty="0">
                <a:solidFill>
                  <a:schemeClr val="accent6"/>
                </a:solidFill>
                <a:cs typeface="Consolas" panose="020B0609020204030204" pitchFamily="49" charset="0"/>
              </a:rPr>
              <a:t>of the machine</a:t>
            </a:r>
          </a:p>
          <a:p>
            <a:pPr lvl="1"/>
            <a:r>
              <a:rPr lang="en-US" sz="2000" b="1" dirty="0">
                <a:solidFill>
                  <a:srgbClr val="0070C0"/>
                </a:solidFill>
                <a:cs typeface="Consolas" panose="020B0609020204030204" pitchFamily="49" charset="0"/>
              </a:rPr>
              <a:t>Current state </a:t>
            </a:r>
            <a:r>
              <a:rPr lang="en-US" sz="2000" dirty="0">
                <a:solidFill>
                  <a:srgbClr val="7030A0"/>
                </a:solidFill>
                <a:cs typeface="Consolas" panose="020B0609020204030204" pitchFamily="49" charset="0"/>
              </a:rPr>
              <a:t>"remembers" </a:t>
            </a:r>
            <a:r>
              <a:rPr lang="en-US" sz="2000" dirty="0">
                <a:solidFill>
                  <a:srgbClr val="0070C0"/>
                </a:solidFill>
                <a:cs typeface="Consolas" panose="020B0609020204030204" pitchFamily="49" charset="0"/>
              </a:rPr>
              <a:t>the </a:t>
            </a:r>
            <a:r>
              <a:rPr lang="en-US" sz="2000" b="1" dirty="0">
                <a:solidFill>
                  <a:srgbClr val="0070C0"/>
                </a:solidFill>
                <a:cs typeface="Consolas" panose="020B0609020204030204" pitchFamily="49" charset="0"/>
              </a:rPr>
              <a:t>input sequence seen so far </a:t>
            </a:r>
            <a:r>
              <a:rPr lang="en-US" sz="2000" dirty="0">
                <a:solidFill>
                  <a:schemeClr val="accent6"/>
                </a:solidFill>
                <a:cs typeface="Consolas" panose="020B0609020204030204" pitchFamily="49" charset="0"/>
              </a:rPr>
              <a:t>by the machine</a:t>
            </a:r>
            <a:endParaRPr lang="en-US" sz="2000" dirty="0">
              <a:solidFill>
                <a:schemeClr val="accent6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275A70-B239-2A4E-9689-9CC6B1E704E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136E7E4-EFA6-E9CD-E917-0D4148A1CA58}"/>
              </a:ext>
            </a:extLst>
          </p:cNvPr>
          <p:cNvGrpSpPr/>
          <p:nvPr/>
        </p:nvGrpSpPr>
        <p:grpSpPr>
          <a:xfrm>
            <a:off x="1969087" y="4877029"/>
            <a:ext cx="7872054" cy="1930737"/>
            <a:chOff x="1969087" y="4877029"/>
            <a:chExt cx="7872054" cy="193073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007D47D-EDA0-0F42-8F2F-523B017AA9B8}"/>
                </a:ext>
              </a:extLst>
            </p:cNvPr>
            <p:cNvGrpSpPr/>
            <p:nvPr/>
          </p:nvGrpSpPr>
          <p:grpSpPr>
            <a:xfrm>
              <a:off x="1969087" y="5148254"/>
              <a:ext cx="7872054" cy="1659512"/>
              <a:chOff x="777145" y="4796468"/>
              <a:chExt cx="7872054" cy="1659512"/>
            </a:xfrm>
          </p:grpSpPr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9CB700A5-CFA5-7A45-A430-AE9B79A425AD}"/>
                  </a:ext>
                </a:extLst>
              </p:cNvPr>
              <p:cNvSpPr/>
              <p:nvPr/>
            </p:nvSpPr>
            <p:spPr>
              <a:xfrm>
                <a:off x="1637214" y="5560183"/>
                <a:ext cx="791935" cy="7919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start</a:t>
                </a:r>
              </a:p>
              <a:p>
                <a:pPr algn="ctr"/>
                <a:r>
                  <a:rPr lang="en-US" sz="1400" dirty="0"/>
                  <a:t>1</a:t>
                </a:r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90BC7307-42D3-6441-89D9-424B70069112}"/>
                  </a:ext>
                </a:extLst>
              </p:cNvPr>
              <p:cNvGrpSpPr/>
              <p:nvPr/>
            </p:nvGrpSpPr>
            <p:grpSpPr>
              <a:xfrm>
                <a:off x="2429149" y="5560183"/>
                <a:ext cx="2994222" cy="791935"/>
                <a:chOff x="3402948" y="3171710"/>
                <a:chExt cx="2994222" cy="791935"/>
              </a:xfrm>
            </p:grpSpPr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D4630B4E-326A-E444-83D8-0FC5549DB573}"/>
                    </a:ext>
                  </a:extLst>
                </p:cNvPr>
                <p:cNvSpPr/>
                <p:nvPr/>
              </p:nvSpPr>
              <p:spPr>
                <a:xfrm>
                  <a:off x="5605235" y="3171710"/>
                  <a:ext cx="791935" cy="79193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2</a:t>
                  </a:r>
                </a:p>
              </p:txBody>
            </p:sp>
            <p:cxnSp>
              <p:nvCxnSpPr>
                <p:cNvPr id="43" name="Straight Arrow Connector 42">
                  <a:extLst>
                    <a:ext uri="{FF2B5EF4-FFF2-40B4-BE49-F238E27FC236}">
                      <a16:creationId xmlns:a16="http://schemas.microsoft.com/office/drawing/2014/main" id="{AC920717-AFE2-DF47-9FF9-D3CFCAAB48C1}"/>
                    </a:ext>
                  </a:extLst>
                </p:cNvPr>
                <p:cNvCxnSpPr>
                  <a:cxnSpLocks/>
                  <a:stCxn id="37" idx="6"/>
                  <a:endCxn id="41" idx="2"/>
                </p:cNvCxnSpPr>
                <p:nvPr/>
              </p:nvCxnSpPr>
              <p:spPr>
                <a:xfrm>
                  <a:off x="3402948" y="3567678"/>
                  <a:ext cx="2202287" cy="0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355581D2-D11F-1E40-99B1-F7CDC1F6758C}"/>
                  </a:ext>
                </a:extLst>
              </p:cNvPr>
              <p:cNvGrpSpPr/>
              <p:nvPr/>
            </p:nvGrpSpPr>
            <p:grpSpPr>
              <a:xfrm>
                <a:off x="5330231" y="5560181"/>
                <a:ext cx="2576680" cy="791935"/>
                <a:chOff x="3820490" y="3171710"/>
                <a:chExt cx="2576680" cy="791935"/>
              </a:xfrm>
            </p:grpSpPr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92CA63F7-03E9-E747-A313-1E029F93B738}"/>
                    </a:ext>
                  </a:extLst>
                </p:cNvPr>
                <p:cNvSpPr/>
                <p:nvPr/>
              </p:nvSpPr>
              <p:spPr>
                <a:xfrm>
                  <a:off x="5605235" y="3171710"/>
                  <a:ext cx="791935" cy="79193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3</a:t>
                  </a:r>
                </a:p>
              </p:txBody>
            </p:sp>
            <p:cxnSp>
              <p:nvCxnSpPr>
                <p:cNvPr id="52" name="Straight Arrow Connector 51">
                  <a:extLst>
                    <a:ext uri="{FF2B5EF4-FFF2-40B4-BE49-F238E27FC236}">
                      <a16:creationId xmlns:a16="http://schemas.microsoft.com/office/drawing/2014/main" id="{7FC30448-F1C5-F142-AB88-34B6A480698B}"/>
                    </a:ext>
                  </a:extLst>
                </p:cNvPr>
                <p:cNvCxnSpPr>
                  <a:cxnSpLocks/>
                  <a:endCxn id="51" idx="2"/>
                </p:cNvCxnSpPr>
                <p:nvPr/>
              </p:nvCxnSpPr>
              <p:spPr>
                <a:xfrm>
                  <a:off x="3820490" y="3567678"/>
                  <a:ext cx="1784745" cy="0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6" name="Arc 55">
                <a:extLst>
                  <a:ext uri="{FF2B5EF4-FFF2-40B4-BE49-F238E27FC236}">
                    <a16:creationId xmlns:a16="http://schemas.microsoft.com/office/drawing/2014/main" id="{18CA1A42-5151-6240-B0D8-D2FEAC305208}"/>
                  </a:ext>
                </a:extLst>
              </p:cNvPr>
              <p:cNvSpPr/>
              <p:nvPr/>
            </p:nvSpPr>
            <p:spPr>
              <a:xfrm rot="15119954" flipV="1">
                <a:off x="4675708" y="5030367"/>
                <a:ext cx="745097" cy="691881"/>
              </a:xfrm>
              <a:prstGeom prst="arc">
                <a:avLst>
                  <a:gd name="adj1" fmla="val 12542226"/>
                  <a:gd name="adj2" fmla="val 6614144"/>
                </a:avLst>
              </a:prstGeom>
              <a:ln w="34925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8" name="Arc 57">
                <a:extLst>
                  <a:ext uri="{FF2B5EF4-FFF2-40B4-BE49-F238E27FC236}">
                    <a16:creationId xmlns:a16="http://schemas.microsoft.com/office/drawing/2014/main" id="{DE891BDB-3206-8745-85E3-0226A567C51C}"/>
                  </a:ext>
                </a:extLst>
              </p:cNvPr>
              <p:cNvSpPr/>
              <p:nvPr/>
            </p:nvSpPr>
            <p:spPr>
              <a:xfrm rot="16200000" flipV="1">
                <a:off x="3995728" y="2982130"/>
                <a:ext cx="1659512" cy="5288188"/>
              </a:xfrm>
              <a:prstGeom prst="arc">
                <a:avLst>
                  <a:gd name="adj1" fmla="val 16276803"/>
                  <a:gd name="adj2" fmla="val 5362040"/>
                </a:avLst>
              </a:prstGeom>
              <a:ln w="34925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B6D00BF1-5BD6-634A-AF2D-AC20601DCCDD}"/>
                  </a:ext>
                </a:extLst>
              </p:cNvPr>
              <p:cNvSpPr txBox="1"/>
              <p:nvPr/>
            </p:nvSpPr>
            <p:spPr>
              <a:xfrm>
                <a:off x="777145" y="5706440"/>
                <a:ext cx="7232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State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EDCE98EF-1EA2-0E4C-8C8D-6664DFDD462A}"/>
                  </a:ext>
                </a:extLst>
              </p:cNvPr>
              <p:cNvSpPr txBox="1"/>
              <p:nvPr/>
            </p:nvSpPr>
            <p:spPr>
              <a:xfrm>
                <a:off x="5354711" y="6034717"/>
                <a:ext cx="7232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State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3573F376-26F2-2349-B554-2E25C0997AC5}"/>
                  </a:ext>
                </a:extLst>
              </p:cNvPr>
              <p:cNvSpPr txBox="1"/>
              <p:nvPr/>
            </p:nvSpPr>
            <p:spPr>
              <a:xfrm>
                <a:off x="7925924" y="5837527"/>
                <a:ext cx="7232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State</a:t>
                </a:r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F14CDD7-ED40-E75F-A083-2D72B4640752}"/>
                </a:ext>
              </a:extLst>
            </p:cNvPr>
            <p:cNvSpPr txBox="1"/>
            <p:nvPr/>
          </p:nvSpPr>
          <p:spPr>
            <a:xfrm>
              <a:off x="3725600" y="4877029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Arc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C27EFD1-3CE5-AEA8-2FF6-EBEF1DF8D778}"/>
                </a:ext>
              </a:extLst>
            </p:cNvPr>
            <p:cNvSpPr txBox="1"/>
            <p:nvPr/>
          </p:nvSpPr>
          <p:spPr>
            <a:xfrm>
              <a:off x="4191838" y="5711096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Arc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506A441-6C2C-6659-76C5-C1FBD3C99E93}"/>
                </a:ext>
              </a:extLst>
            </p:cNvPr>
            <p:cNvSpPr txBox="1"/>
            <p:nvPr/>
          </p:nvSpPr>
          <p:spPr>
            <a:xfrm>
              <a:off x="6560830" y="5209846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Arc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0FE8C5B-AD17-42BE-52FC-4F3BDFE95F7B}"/>
                </a:ext>
              </a:extLst>
            </p:cNvPr>
            <p:cNvSpPr txBox="1"/>
            <p:nvPr/>
          </p:nvSpPr>
          <p:spPr>
            <a:xfrm>
              <a:off x="7163264" y="5711094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Arc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6836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2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7C743-8781-3946-AA56-F1F6FFCDB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257" y="-57600"/>
            <a:ext cx="11880559" cy="589963"/>
          </a:xfrm>
        </p:spPr>
        <p:txBody>
          <a:bodyPr/>
          <a:lstStyle/>
          <a:p>
            <a:r>
              <a:rPr lang="en-US" dirty="0"/>
              <a:t>Machine States and Transitions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4B58D-E4F2-CE43-B53B-0FFB94FAE55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01623" y="465178"/>
            <a:ext cx="11126155" cy="444150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200" dirty="0">
                <a:solidFill>
                  <a:srgbClr val="0070C0"/>
                </a:solidFill>
              </a:rPr>
              <a:t>Two Special states</a:t>
            </a:r>
            <a:endParaRPr lang="en-US" sz="2000" b="1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sz="1000" b="1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start</a:t>
            </a:r>
            <a:r>
              <a:rPr lang="en-US" sz="2000" dirty="0"/>
              <a:t> state (machine starts "powers up" in this state) </a:t>
            </a:r>
            <a:r>
              <a:rPr lang="en-US" sz="2000" b="1" dirty="0">
                <a:solidFill>
                  <a:srgbClr val="FF0000"/>
                </a:solidFill>
              </a:rPr>
              <a:t>required</a:t>
            </a:r>
            <a:endParaRPr lang="en-US" sz="2000" b="1" dirty="0"/>
          </a:p>
          <a:p>
            <a:pPr marL="2286000" lvl="5" indent="0">
              <a:buNone/>
            </a:pPr>
            <a:endParaRPr lang="en-US" sz="2000" dirty="0"/>
          </a:p>
          <a:p>
            <a:pPr lvl="1"/>
            <a:r>
              <a:rPr lang="en-US" sz="2000" dirty="0">
                <a:solidFill>
                  <a:srgbClr val="2C895B"/>
                </a:solidFill>
              </a:rPr>
              <a:t>            </a:t>
            </a:r>
            <a:r>
              <a:rPr lang="en-US" sz="2000" b="1" dirty="0">
                <a:solidFill>
                  <a:srgbClr val="2C895B"/>
                </a:solidFill>
              </a:rPr>
              <a:t>end</a:t>
            </a:r>
            <a:r>
              <a:rPr lang="en-US" sz="2000" dirty="0"/>
              <a:t> state (done or final state) </a:t>
            </a:r>
            <a:r>
              <a:rPr lang="en-US" sz="2000" b="1" dirty="0">
                <a:solidFill>
                  <a:srgbClr val="FF0000"/>
                </a:solidFill>
              </a:rPr>
              <a:t>not required </a:t>
            </a:r>
            <a:r>
              <a:rPr lang="en-US" sz="2000" dirty="0">
                <a:solidFill>
                  <a:srgbClr val="FF0000"/>
                </a:solidFill>
              </a:rPr>
              <a:t>– </a:t>
            </a:r>
            <a:r>
              <a:rPr lang="en-US" sz="2000" dirty="0">
                <a:solidFill>
                  <a:schemeClr val="accent6"/>
                </a:solidFill>
              </a:rPr>
              <a:t>designed to </a:t>
            </a:r>
            <a:r>
              <a:rPr lang="en-US" sz="2000" dirty="0">
                <a:solidFill>
                  <a:srgbClr val="7030A0"/>
                </a:solidFill>
              </a:rPr>
              <a:t>run forever</a:t>
            </a:r>
          </a:p>
          <a:p>
            <a:pPr lvl="1"/>
            <a:endParaRPr lang="en-US" dirty="0">
              <a:solidFill>
                <a:schemeClr val="tx2"/>
              </a:solidFill>
              <a:cs typeface="Consolas" panose="020B0609020204030204" pitchFamily="49" charset="0"/>
            </a:endParaRPr>
          </a:p>
          <a:p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Each </a:t>
            </a:r>
            <a:r>
              <a:rPr lang="en-US" sz="1800" b="1" dirty="0">
                <a:solidFill>
                  <a:srgbClr val="7030A0"/>
                </a:solidFill>
                <a:cs typeface="Consolas" panose="020B0609020204030204" pitchFamily="49" charset="0"/>
              </a:rPr>
              <a:t>arc</a:t>
            </a:r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 has a </a:t>
            </a:r>
            <a:r>
              <a:rPr lang="en-US" sz="1800" dirty="0">
                <a:solidFill>
                  <a:schemeClr val="accent5"/>
                </a:solidFill>
                <a:cs typeface="Consolas" panose="020B0609020204030204" pitchFamily="49" charset="0"/>
              </a:rPr>
              <a:t>label(s)</a:t>
            </a:r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 that uses the </a:t>
            </a:r>
            <a:r>
              <a:rPr lang="en-US" sz="1800" b="1" dirty="0">
                <a:solidFill>
                  <a:srgbClr val="7030A0"/>
                </a:solidFill>
                <a:cs typeface="Consolas" panose="020B0609020204030204" pitchFamily="49" charset="0"/>
              </a:rPr>
              <a:t>notation</a:t>
            </a:r>
            <a:r>
              <a:rPr lang="en-US" sz="1800" dirty="0">
                <a:solidFill>
                  <a:srgbClr val="7030A0"/>
                </a:solidFill>
                <a:cs typeface="Consolas" panose="020B0609020204030204" pitchFamily="49" charset="0"/>
              </a:rPr>
              <a:t>:   </a:t>
            </a:r>
            <a:r>
              <a:rPr lang="en-US" sz="1800" b="1" dirty="0">
                <a:solidFill>
                  <a:schemeClr val="accent1"/>
                </a:solidFill>
                <a:cs typeface="Consolas" panose="020B0609020204030204" pitchFamily="49" charset="0"/>
              </a:rPr>
              <a:t>input1, …, input n </a:t>
            </a:r>
            <a:r>
              <a:rPr lang="en-US" sz="1800" b="1" dirty="0">
                <a:solidFill>
                  <a:schemeClr val="tx2"/>
                </a:solidFill>
                <a:cs typeface="Consolas" panose="020B0609020204030204" pitchFamily="49" charset="0"/>
              </a:rPr>
              <a:t>/ </a:t>
            </a:r>
            <a:r>
              <a:rPr lang="en-US" sz="1800" b="1" dirty="0">
                <a:solidFill>
                  <a:srgbClr val="F3753F"/>
                </a:solidFill>
                <a:cs typeface="Consolas" panose="020B0609020204030204" pitchFamily="49" charset="0"/>
              </a:rPr>
              <a:t>output or action taken</a:t>
            </a:r>
            <a:endParaRPr lang="en-US" sz="1800" b="1" dirty="0">
              <a:solidFill>
                <a:schemeClr val="tx2"/>
              </a:solidFill>
              <a:cs typeface="Consolas" panose="020B0609020204030204" pitchFamily="49" charset="0"/>
            </a:endParaRPr>
          </a:p>
          <a:p>
            <a:pPr lvl="1"/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When the </a:t>
            </a:r>
            <a:r>
              <a:rPr lang="en-US" sz="1800" b="1" dirty="0">
                <a:solidFill>
                  <a:srgbClr val="00B050"/>
                </a:solidFill>
                <a:cs typeface="Consolas" panose="020B0609020204030204" pitchFamily="49" charset="0"/>
              </a:rPr>
              <a:t>input to the machine </a:t>
            </a:r>
            <a:r>
              <a:rPr lang="en-US" sz="1800" b="1" dirty="0">
                <a:solidFill>
                  <a:srgbClr val="7030A0"/>
                </a:solidFill>
                <a:cs typeface="Consolas" panose="020B0609020204030204" pitchFamily="49" charset="0"/>
              </a:rPr>
              <a:t>matches one of the </a:t>
            </a:r>
            <a:r>
              <a:rPr lang="en-US" sz="1800" b="1" dirty="0">
                <a:solidFill>
                  <a:schemeClr val="accent1"/>
                </a:solidFill>
                <a:cs typeface="Consolas" panose="020B0609020204030204" pitchFamily="49" charset="0"/>
              </a:rPr>
              <a:t>input labels</a:t>
            </a:r>
            <a:r>
              <a:rPr lang="en-US" sz="1800" dirty="0">
                <a:solidFill>
                  <a:schemeClr val="accent1"/>
                </a:solidFill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chemeClr val="accent6"/>
                </a:solidFill>
                <a:cs typeface="Consolas" panose="020B0609020204030204" pitchFamily="49" charset="0"/>
              </a:rPr>
              <a:t>it</a:t>
            </a:r>
            <a:r>
              <a:rPr lang="en-US" sz="1800" dirty="0">
                <a:solidFill>
                  <a:schemeClr val="accent1"/>
                </a:solidFill>
                <a:cs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cs typeface="Consolas" panose="020B0609020204030204" pitchFamily="49" charset="0"/>
              </a:rPr>
              <a:t>selects</a:t>
            </a:r>
            <a:r>
              <a:rPr lang="en-US" sz="1800" dirty="0">
                <a:solidFill>
                  <a:schemeClr val="accent1"/>
                </a:solidFill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that </a:t>
            </a:r>
            <a:r>
              <a:rPr lang="en-US" sz="1800" b="1" dirty="0">
                <a:solidFill>
                  <a:srgbClr val="7030A0"/>
                </a:solidFill>
                <a:cs typeface="Consolas" panose="020B0609020204030204" pitchFamily="49" charset="0"/>
              </a:rPr>
              <a:t>arc to be taken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  <a:cs typeface="Consolas" panose="020B0609020204030204" pitchFamily="49" charset="0"/>
              </a:rPr>
              <a:t>The </a:t>
            </a:r>
            <a:r>
              <a:rPr lang="en-US" sz="1800" b="1" dirty="0">
                <a:solidFill>
                  <a:srgbClr val="7030A0"/>
                </a:solidFill>
                <a:cs typeface="Consolas" panose="020B0609020204030204" pitchFamily="49" charset="0"/>
              </a:rPr>
              <a:t>arc taken </a:t>
            </a:r>
            <a:r>
              <a:rPr lang="en-US" sz="1800" dirty="0">
                <a:solidFill>
                  <a:schemeClr val="accent6"/>
                </a:solidFill>
                <a:cs typeface="Consolas" panose="020B0609020204030204" pitchFamily="49" charset="0"/>
              </a:rPr>
              <a:t>also specifies the</a:t>
            </a:r>
            <a:r>
              <a:rPr lang="en-US" sz="1800" dirty="0">
                <a:solidFill>
                  <a:srgbClr val="F37440"/>
                </a:solidFill>
                <a:cs typeface="Consolas" panose="020B0609020204030204" pitchFamily="49" charset="0"/>
              </a:rPr>
              <a:t> output produced </a:t>
            </a:r>
            <a:r>
              <a:rPr lang="en-US" sz="1800" dirty="0">
                <a:solidFill>
                  <a:schemeClr val="accent6"/>
                </a:solidFill>
                <a:cs typeface="Consolas" panose="020B0609020204030204" pitchFamily="49" charset="0"/>
              </a:rPr>
              <a:t>or</a:t>
            </a:r>
            <a:r>
              <a:rPr lang="en-US" sz="1800" dirty="0">
                <a:solidFill>
                  <a:srgbClr val="F37440"/>
                </a:solidFill>
                <a:cs typeface="Consolas" panose="020B0609020204030204" pitchFamily="49" charset="0"/>
              </a:rPr>
              <a:t> action taken </a:t>
            </a:r>
            <a:endParaRPr lang="en-US" sz="1800" dirty="0">
              <a:solidFill>
                <a:schemeClr val="tx2"/>
              </a:solidFill>
              <a:cs typeface="Consolas" panose="020B0609020204030204" pitchFamily="49" charset="0"/>
            </a:endParaRPr>
          </a:p>
          <a:p>
            <a:pPr lvl="2"/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it is </a:t>
            </a:r>
            <a:r>
              <a:rPr lang="en-US" sz="1800" b="1" dirty="0">
                <a:solidFill>
                  <a:schemeClr val="tx2"/>
                </a:solidFill>
                <a:cs typeface="Consolas" panose="020B0609020204030204" pitchFamily="49" charset="0"/>
              </a:rPr>
              <a:t>ok to have no output, </a:t>
            </a:r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or </a:t>
            </a:r>
            <a:r>
              <a:rPr lang="en-US" sz="1800" b="1" dirty="0">
                <a:solidFill>
                  <a:schemeClr val="tx2"/>
                </a:solidFill>
                <a:cs typeface="Consolas" panose="020B0609020204030204" pitchFamily="49" charset="0"/>
              </a:rPr>
              <a:t>no operation </a:t>
            </a:r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associated with an arc</a:t>
            </a:r>
          </a:p>
          <a:p>
            <a:r>
              <a:rPr lang="en-US" sz="1800" b="1" dirty="0">
                <a:solidFill>
                  <a:schemeClr val="tx2"/>
                </a:solidFill>
                <a:cs typeface="Consolas" panose="020B0609020204030204" pitchFamily="49" charset="0"/>
              </a:rPr>
              <a:t>Example: FSA machine below </a:t>
            </a:r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recognizes the sequence </a:t>
            </a:r>
            <a:r>
              <a:rPr lang="en-US" sz="1800" b="1" dirty="0">
                <a:solidFill>
                  <a:schemeClr val="tx2"/>
                </a:solidFill>
                <a:cs typeface="Consolas" panose="020B0609020204030204" pitchFamily="49" charset="0"/>
              </a:rPr>
              <a:t>HA</a:t>
            </a:r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 on an input stream, then stops </a:t>
            </a:r>
          </a:p>
          <a:p>
            <a:pPr lvl="1"/>
            <a:r>
              <a:rPr lang="en-US" sz="1800" b="1" dirty="0">
                <a:solidFill>
                  <a:schemeClr val="tx2"/>
                </a:solidFill>
                <a:cs typeface="Consolas" panose="020B0609020204030204" pitchFamily="49" charset="0"/>
              </a:rPr>
              <a:t>Question:</a:t>
            </a:r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 what is missing here? – </a:t>
            </a:r>
            <a:r>
              <a:rPr lang="en-US" sz="1800" dirty="0">
                <a:solidFill>
                  <a:srgbClr val="C00000"/>
                </a:solidFill>
                <a:cs typeface="Consolas" panose="020B0609020204030204" pitchFamily="49" charset="0"/>
              </a:rPr>
              <a:t>What do we do for inputs NOT specified?</a:t>
            </a:r>
            <a:r>
              <a:rPr lang="en-US" sz="16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E112ED0-9130-1046-9BC1-8C22254DB8C8}"/>
              </a:ext>
            </a:extLst>
          </p:cNvPr>
          <p:cNvGrpSpPr/>
          <p:nvPr/>
        </p:nvGrpSpPr>
        <p:grpSpPr>
          <a:xfrm>
            <a:off x="4178201" y="5891276"/>
            <a:ext cx="2324119" cy="857633"/>
            <a:chOff x="8646001" y="3529571"/>
            <a:chExt cx="2324119" cy="85763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1CEE436-AD10-C44A-8DB9-ADB98D0F32E0}"/>
                </a:ext>
              </a:extLst>
            </p:cNvPr>
            <p:cNvSpPr/>
            <p:nvPr/>
          </p:nvSpPr>
          <p:spPr>
            <a:xfrm>
              <a:off x="10178185" y="3595269"/>
              <a:ext cx="791935" cy="7919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H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9FAFD6A-A5E5-F14C-B300-8DC69F433F77}"/>
                </a:ext>
              </a:extLst>
            </p:cNvPr>
            <p:cNvSpPr txBox="1"/>
            <p:nvPr/>
          </p:nvSpPr>
          <p:spPr>
            <a:xfrm>
              <a:off x="9021455" y="3529571"/>
              <a:ext cx="10054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</a:rPr>
                <a:t>H / </a:t>
              </a:r>
              <a:r>
                <a:rPr lang="en-US" sz="2400" dirty="0">
                  <a:solidFill>
                    <a:srgbClr val="F3753F"/>
                  </a:solidFill>
                </a:rPr>
                <a:t>no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4B49342A-7D82-9644-819A-C05424EC5DCA}"/>
                </a:ext>
              </a:extLst>
            </p:cNvPr>
            <p:cNvCxnSpPr>
              <a:cxnSpLocks/>
              <a:stCxn id="5" idx="6"/>
            </p:cNvCxnSpPr>
            <p:nvPr/>
          </p:nvCxnSpPr>
          <p:spPr>
            <a:xfrm>
              <a:off x="8646001" y="3927047"/>
              <a:ext cx="1532184" cy="11805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FCAC5B6-955B-1744-B92B-4F47888F8261}"/>
              </a:ext>
            </a:extLst>
          </p:cNvPr>
          <p:cNvGrpSpPr/>
          <p:nvPr/>
        </p:nvGrpSpPr>
        <p:grpSpPr>
          <a:xfrm>
            <a:off x="6502320" y="5838892"/>
            <a:ext cx="2201623" cy="910017"/>
            <a:chOff x="9076777" y="4608454"/>
            <a:chExt cx="2201623" cy="910017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12B69D8-65C2-304E-B01B-E3595FF61231}"/>
                </a:ext>
              </a:extLst>
            </p:cNvPr>
            <p:cNvSpPr/>
            <p:nvPr/>
          </p:nvSpPr>
          <p:spPr>
            <a:xfrm>
              <a:off x="10486465" y="4726536"/>
              <a:ext cx="791935" cy="791935"/>
            </a:xfrm>
            <a:prstGeom prst="ellipse">
              <a:avLst/>
            </a:prstGeom>
            <a:solidFill>
              <a:srgbClr val="2C895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end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008D33E-DA16-0141-AD61-24258BCE7667}"/>
                </a:ext>
              </a:extLst>
            </p:cNvPr>
            <p:cNvSpPr txBox="1"/>
            <p:nvPr/>
          </p:nvSpPr>
          <p:spPr>
            <a:xfrm>
              <a:off x="9076777" y="4608454"/>
              <a:ext cx="11070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</a:rPr>
                <a:t>A </a:t>
              </a:r>
              <a:r>
                <a:rPr lang="en-US" sz="2400" dirty="0">
                  <a:solidFill>
                    <a:srgbClr val="F3753F"/>
                  </a:solidFill>
                </a:rPr>
                <a:t>/ yes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F170812D-5A04-0348-989E-281694D69789}"/>
                </a:ext>
              </a:extLst>
            </p:cNvPr>
            <p:cNvCxnSpPr>
              <a:cxnSpLocks/>
              <a:stCxn id="6" idx="6"/>
              <a:endCxn id="7" idx="2"/>
            </p:cNvCxnSpPr>
            <p:nvPr/>
          </p:nvCxnSpPr>
          <p:spPr>
            <a:xfrm>
              <a:off x="9076777" y="5122504"/>
              <a:ext cx="1409688" cy="0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9AC60E4-1975-D14D-A9B5-3C746C9FAE5F}"/>
              </a:ext>
            </a:extLst>
          </p:cNvPr>
          <p:cNvGrpSpPr/>
          <p:nvPr/>
        </p:nvGrpSpPr>
        <p:grpSpPr>
          <a:xfrm>
            <a:off x="1477705" y="940483"/>
            <a:ext cx="791934" cy="1644813"/>
            <a:chOff x="1603496" y="3623423"/>
            <a:chExt cx="791934" cy="1644813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DDF50AF-6104-0B48-9C08-2BB29330C4A4}"/>
                </a:ext>
              </a:extLst>
            </p:cNvPr>
            <p:cNvSpPr/>
            <p:nvPr/>
          </p:nvSpPr>
          <p:spPr>
            <a:xfrm>
              <a:off x="1603496" y="3623423"/>
              <a:ext cx="791934" cy="7919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start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34FFAB8-88E5-0B4F-B7D1-F8A02363C636}"/>
                </a:ext>
              </a:extLst>
            </p:cNvPr>
            <p:cNvSpPr/>
            <p:nvPr/>
          </p:nvSpPr>
          <p:spPr>
            <a:xfrm>
              <a:off x="1603496" y="4476302"/>
              <a:ext cx="791934" cy="791934"/>
            </a:xfrm>
            <a:prstGeom prst="ellipse">
              <a:avLst/>
            </a:prstGeom>
            <a:solidFill>
              <a:srgbClr val="2C895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end</a:t>
              </a:r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B558C42F-51A5-A24A-9997-CC1ABA5E5879}"/>
              </a:ext>
            </a:extLst>
          </p:cNvPr>
          <p:cNvSpPr/>
          <p:nvPr/>
        </p:nvSpPr>
        <p:spPr>
          <a:xfrm>
            <a:off x="3386266" y="5892784"/>
            <a:ext cx="791935" cy="791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start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275A70-B239-2A4E-9689-9CC6B1E704E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FC7671-8F3C-3845-BFB8-478390D0D43D}"/>
              </a:ext>
            </a:extLst>
          </p:cNvPr>
          <p:cNvGrpSpPr/>
          <p:nvPr/>
        </p:nvGrpSpPr>
        <p:grpSpPr>
          <a:xfrm>
            <a:off x="2742820" y="5302647"/>
            <a:ext cx="7302657" cy="707975"/>
            <a:chOff x="4935215" y="2053620"/>
            <a:chExt cx="7302657" cy="70797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4524375-B017-BE48-AEEA-624F86355488}"/>
                </a:ext>
              </a:extLst>
            </p:cNvPr>
            <p:cNvSpPr txBox="1"/>
            <p:nvPr/>
          </p:nvSpPr>
          <p:spPr>
            <a:xfrm>
              <a:off x="4935215" y="2131722"/>
              <a:ext cx="1479892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this input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8861C39-14F0-4841-9A0F-4FB8D8911005}"/>
                </a:ext>
              </a:extLst>
            </p:cNvPr>
            <p:cNvCxnSpPr>
              <a:cxnSpLocks/>
              <a:stCxn id="17" idx="3"/>
            </p:cNvCxnSpPr>
            <p:nvPr/>
          </p:nvCxnSpPr>
          <p:spPr>
            <a:xfrm>
              <a:off x="6415107" y="2316388"/>
              <a:ext cx="465461" cy="39155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8DDE57B-5958-964C-8D0E-1AA820EA3639}"/>
                </a:ext>
              </a:extLst>
            </p:cNvPr>
            <p:cNvSpPr txBox="1"/>
            <p:nvPr/>
          </p:nvSpPr>
          <p:spPr>
            <a:xfrm>
              <a:off x="8706136" y="2053620"/>
              <a:ext cx="3531736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Output this or perform this action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C8C529BC-349E-E44D-ADB5-E3EE42B02130}"/>
                </a:ext>
              </a:extLst>
            </p:cNvPr>
            <p:cNvCxnSpPr>
              <a:cxnSpLocks/>
              <a:stCxn id="30" idx="1"/>
            </p:cNvCxnSpPr>
            <p:nvPr/>
          </p:nvCxnSpPr>
          <p:spPr>
            <a:xfrm flipH="1">
              <a:off x="7672503" y="2238286"/>
              <a:ext cx="1033633" cy="52330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18954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 animBg="1"/>
      <p:bldP spid="2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7C743-8781-3946-AA56-F1F6FFCDB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9" y="5031"/>
            <a:ext cx="10515600" cy="581414"/>
          </a:xfrm>
        </p:spPr>
        <p:txBody>
          <a:bodyPr/>
          <a:lstStyle/>
          <a:p>
            <a:r>
              <a:rPr lang="en-US" dirty="0"/>
              <a:t>Designing a Deterministic Finite State Automaton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4B58D-E4F2-CE43-B53B-0FFB94FAE55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21649" y="713081"/>
            <a:ext cx="10748702" cy="373068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1800" b="1" dirty="0">
                <a:solidFill>
                  <a:schemeClr val="accent1"/>
                </a:solidFill>
                <a:cs typeface="Consolas" panose="020B0609020204030204" pitchFamily="49" charset="0"/>
              </a:rPr>
              <a:t>Deterministic Finite State Automaton (or deterministic finite state machine)</a:t>
            </a:r>
          </a:p>
          <a:p>
            <a:pPr lvl="1"/>
            <a:r>
              <a:rPr lang="en-US" sz="1800" dirty="0">
                <a:solidFill>
                  <a:schemeClr val="accent1"/>
                </a:solidFill>
                <a:cs typeface="Consolas" panose="020B0609020204030204" pitchFamily="49" charset="0"/>
              </a:rPr>
              <a:t>For any given state, then for all possible inputs</a:t>
            </a:r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, </a:t>
            </a:r>
            <a:r>
              <a:rPr lang="en-US" sz="1800" dirty="0">
                <a:solidFill>
                  <a:schemeClr val="accent3"/>
                </a:solidFill>
                <a:cs typeface="Consolas" panose="020B0609020204030204" pitchFamily="49" charset="0"/>
              </a:rPr>
              <a:t>there is always </a:t>
            </a:r>
            <a:r>
              <a:rPr lang="en-US" sz="1800" b="1" dirty="0">
                <a:solidFill>
                  <a:srgbClr val="00B050"/>
                </a:solidFill>
                <a:cs typeface="Consolas" panose="020B0609020204030204" pitchFamily="49" charset="0"/>
              </a:rPr>
              <a:t>one next state</a:t>
            </a:r>
          </a:p>
          <a:p>
            <a:r>
              <a:rPr lang="en-US" sz="1800" dirty="0">
                <a:solidFill>
                  <a:schemeClr val="accent1"/>
                </a:solidFill>
              </a:rPr>
              <a:t>Step 1: Define the states (using the recognizer example from the previous slide)</a:t>
            </a:r>
          </a:p>
          <a:p>
            <a:pPr lvl="1"/>
            <a:r>
              <a:rPr lang="en-US" sz="1800" b="1" i="1" dirty="0">
                <a:solidFill>
                  <a:srgbClr val="0070C0"/>
                </a:solidFill>
              </a:rPr>
              <a:t>Start (initial or power up) state: </a:t>
            </a:r>
            <a:r>
              <a:rPr lang="en-US" sz="1800" dirty="0">
                <a:solidFill>
                  <a:srgbClr val="0070C0"/>
                </a:solidFill>
              </a:rPr>
              <a:t>input has not seen an H (or no input so far)</a:t>
            </a:r>
            <a:endParaRPr lang="en-US" sz="1800" b="1" i="1" dirty="0">
              <a:solidFill>
                <a:srgbClr val="0070C0"/>
              </a:solidFill>
            </a:endParaRPr>
          </a:p>
          <a:p>
            <a:pPr lvl="1"/>
            <a:r>
              <a:rPr lang="en-US" sz="1800" b="1" i="1" dirty="0">
                <a:solidFill>
                  <a:srgbClr val="F37440"/>
                </a:solidFill>
              </a:rPr>
              <a:t>H state</a:t>
            </a:r>
            <a:r>
              <a:rPr lang="en-US" sz="1800" dirty="0">
                <a:solidFill>
                  <a:srgbClr val="F37440"/>
                </a:solidFill>
              </a:rPr>
              <a:t>: input has seen at least one H (or more than one H</a:t>
            </a:r>
          </a:p>
          <a:p>
            <a:pPr lvl="1"/>
            <a:r>
              <a:rPr lang="en-US" sz="1800" b="1" i="1" dirty="0">
                <a:solidFill>
                  <a:srgbClr val="2C895B"/>
                </a:solidFill>
              </a:rPr>
              <a:t>end state</a:t>
            </a:r>
            <a:r>
              <a:rPr lang="en-US" sz="1800" dirty="0">
                <a:solidFill>
                  <a:srgbClr val="2C895B"/>
                </a:solidFill>
              </a:rPr>
              <a:t>: input has seen an H immediately followed by an A</a:t>
            </a:r>
          </a:p>
          <a:p>
            <a:r>
              <a:rPr lang="en-US" sz="1800" dirty="0">
                <a:solidFill>
                  <a:schemeClr val="tx2"/>
                </a:solidFill>
                <a:cs typeface="Consolas" panose="020B0609020204030204" pitchFamily="49" charset="0"/>
              </a:rPr>
              <a:t>Step 2: Define the arcs</a:t>
            </a:r>
            <a:endParaRPr lang="en-US" sz="1800" dirty="0">
              <a:solidFill>
                <a:schemeClr val="accent1"/>
              </a:solidFill>
            </a:endParaRPr>
          </a:p>
          <a:p>
            <a:pPr lvl="1"/>
            <a:r>
              <a:rPr lang="en-US" sz="1800" dirty="0">
                <a:solidFill>
                  <a:srgbClr val="2C895B"/>
                </a:solidFill>
              </a:rPr>
              <a:t>Specify </a:t>
            </a:r>
            <a:r>
              <a:rPr lang="en-US" sz="1800" dirty="0">
                <a:solidFill>
                  <a:srgbClr val="7030A0"/>
                </a:solidFill>
              </a:rPr>
              <a:t>arcs </a:t>
            </a:r>
            <a:r>
              <a:rPr lang="en-US" sz="1800" dirty="0">
                <a:solidFill>
                  <a:schemeClr val="accent1"/>
                </a:solidFill>
              </a:rPr>
              <a:t>at each state for all possible inputs </a:t>
            </a:r>
            <a:r>
              <a:rPr lang="en-US" sz="1800" b="1" dirty="0">
                <a:solidFill>
                  <a:schemeClr val="accent1"/>
                </a:solidFill>
              </a:rPr>
              <a:t>(an arc can be taken on more than on input)</a:t>
            </a:r>
          </a:p>
          <a:p>
            <a:pPr lvl="1"/>
            <a:r>
              <a:rPr lang="en-US" sz="1800" dirty="0">
                <a:solidFill>
                  <a:srgbClr val="2C895B"/>
                </a:solidFill>
              </a:rPr>
              <a:t>Specify </a:t>
            </a:r>
            <a:r>
              <a:rPr lang="en-US" sz="1800" dirty="0">
                <a:solidFill>
                  <a:srgbClr val="7030A0"/>
                </a:solidFill>
              </a:rPr>
              <a:t>output or action (if any)</a:t>
            </a:r>
            <a:r>
              <a:rPr lang="en-US" sz="1800" dirty="0">
                <a:solidFill>
                  <a:srgbClr val="2C895B"/>
                </a:solidFill>
              </a:rPr>
              <a:t> on each arc</a:t>
            </a:r>
            <a:endParaRPr lang="en-US" sz="1800" dirty="0">
              <a:solidFill>
                <a:schemeClr val="accent1"/>
              </a:solidFill>
            </a:endParaRP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Check: each </a:t>
            </a:r>
            <a:r>
              <a:rPr lang="en-US" sz="1800" dirty="0">
                <a:solidFill>
                  <a:srgbClr val="2C895B"/>
                </a:solidFill>
              </a:rPr>
              <a:t>state transition (arc) is </a:t>
            </a:r>
            <a:r>
              <a:rPr lang="en-US" sz="1800" i="1" dirty="0">
                <a:solidFill>
                  <a:srgbClr val="0070C0"/>
                </a:solidFill>
              </a:rPr>
              <a:t>unambiguous</a:t>
            </a:r>
            <a:r>
              <a:rPr lang="en-US" sz="1800" dirty="0">
                <a:solidFill>
                  <a:srgbClr val="0070C0"/>
                </a:solidFill>
              </a:rPr>
              <a:t> (unique – a specific input selects just one arc)</a:t>
            </a:r>
          </a:p>
          <a:p>
            <a:pPr lvl="1"/>
            <a:endParaRPr lang="en-US" sz="1800" dirty="0">
              <a:solidFill>
                <a:srgbClr val="2C895B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4AFDFDD-7B1A-3397-2B51-99FC9CCDDBB6}"/>
              </a:ext>
            </a:extLst>
          </p:cNvPr>
          <p:cNvGrpSpPr/>
          <p:nvPr/>
        </p:nvGrpSpPr>
        <p:grpSpPr>
          <a:xfrm>
            <a:off x="572341" y="5372418"/>
            <a:ext cx="6437830" cy="818595"/>
            <a:chOff x="572341" y="5372418"/>
            <a:chExt cx="6437830" cy="818595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E0821E6-1A78-F949-8E09-C386E3EFAD22}"/>
                </a:ext>
              </a:extLst>
            </p:cNvPr>
            <p:cNvSpPr/>
            <p:nvPr/>
          </p:nvSpPr>
          <p:spPr>
            <a:xfrm>
              <a:off x="572341" y="5399078"/>
              <a:ext cx="791935" cy="7919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start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DC3F15C-ED7C-1B42-89C8-77E925D3A0CB}"/>
                </a:ext>
              </a:extLst>
            </p:cNvPr>
            <p:cNvSpPr/>
            <p:nvPr/>
          </p:nvSpPr>
          <p:spPr>
            <a:xfrm>
              <a:off x="3508363" y="5380243"/>
              <a:ext cx="791935" cy="800506"/>
            </a:xfrm>
            <a:prstGeom prst="ellipse">
              <a:avLst/>
            </a:prstGeom>
            <a:solidFill>
              <a:srgbClr val="F3744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H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19A188C-8038-9244-9540-574288AD28A2}"/>
                </a:ext>
              </a:extLst>
            </p:cNvPr>
            <p:cNvSpPr/>
            <p:nvPr/>
          </p:nvSpPr>
          <p:spPr>
            <a:xfrm>
              <a:off x="6218236" y="5372418"/>
              <a:ext cx="791935" cy="791935"/>
            </a:xfrm>
            <a:prstGeom prst="ellipse">
              <a:avLst/>
            </a:prstGeom>
            <a:solidFill>
              <a:srgbClr val="2C895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end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250FCAF-187F-B0F1-CB5B-41E12038CAC3}"/>
              </a:ext>
            </a:extLst>
          </p:cNvPr>
          <p:cNvGrpSpPr/>
          <p:nvPr/>
        </p:nvGrpSpPr>
        <p:grpSpPr>
          <a:xfrm>
            <a:off x="179022" y="4538824"/>
            <a:ext cx="6039214" cy="1881673"/>
            <a:chOff x="179022" y="4538824"/>
            <a:chExt cx="6039214" cy="1881673"/>
          </a:xfrm>
        </p:grpSpPr>
        <p:sp>
          <p:nvSpPr>
            <p:cNvPr id="17" name="Arc 16">
              <a:extLst>
                <a:ext uri="{FF2B5EF4-FFF2-40B4-BE49-F238E27FC236}">
                  <a16:creationId xmlns:a16="http://schemas.microsoft.com/office/drawing/2014/main" id="{BCFCFE7D-E871-DC4D-AA98-EC2A35F604BD}"/>
                </a:ext>
              </a:extLst>
            </p:cNvPr>
            <p:cNvSpPr/>
            <p:nvPr/>
          </p:nvSpPr>
          <p:spPr>
            <a:xfrm rot="21277514" flipH="1">
              <a:off x="3575284" y="4963307"/>
              <a:ext cx="546177" cy="871543"/>
            </a:xfrm>
            <a:prstGeom prst="arc">
              <a:avLst>
                <a:gd name="adj1" fmla="val 9725475"/>
                <a:gd name="adj2" fmla="val 702298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99DC0C1-850B-BD48-B0CC-57806B0EF5FD}"/>
                </a:ext>
              </a:extLst>
            </p:cNvPr>
            <p:cNvSpPr txBox="1"/>
            <p:nvPr/>
          </p:nvSpPr>
          <p:spPr>
            <a:xfrm>
              <a:off x="3313423" y="4538824"/>
              <a:ext cx="10054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H / no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FB915CF-B482-CB4C-8166-E393C5312AFF}"/>
                </a:ext>
              </a:extLst>
            </p:cNvPr>
            <p:cNvSpPr txBox="1"/>
            <p:nvPr/>
          </p:nvSpPr>
          <p:spPr>
            <a:xfrm>
              <a:off x="1380749" y="6020387"/>
              <a:ext cx="15937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all other / no</a:t>
              </a:r>
            </a:p>
          </p:txBody>
        </p:sp>
        <p:sp>
          <p:nvSpPr>
            <p:cNvPr id="37" name="Arc 36">
              <a:extLst>
                <a:ext uri="{FF2B5EF4-FFF2-40B4-BE49-F238E27FC236}">
                  <a16:creationId xmlns:a16="http://schemas.microsoft.com/office/drawing/2014/main" id="{F95F78FD-9DC6-E245-A097-393DBFFCA561}"/>
                </a:ext>
              </a:extLst>
            </p:cNvPr>
            <p:cNvSpPr/>
            <p:nvPr/>
          </p:nvSpPr>
          <p:spPr>
            <a:xfrm rot="9244047">
              <a:off x="1104188" y="4553321"/>
              <a:ext cx="3029849" cy="1840202"/>
            </a:xfrm>
            <a:prstGeom prst="arc">
              <a:avLst>
                <a:gd name="adj1" fmla="val 13973372"/>
                <a:gd name="adj2" fmla="val 119052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E36A4DD-DEDE-E141-A82E-3B065FF7693D}"/>
                </a:ext>
              </a:extLst>
            </p:cNvPr>
            <p:cNvSpPr txBox="1"/>
            <p:nvPr/>
          </p:nvSpPr>
          <p:spPr>
            <a:xfrm>
              <a:off x="1748717" y="5380243"/>
              <a:ext cx="10054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</a:rPr>
                <a:t>H / no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89BD6D03-A63A-E645-B783-0AB628448667}"/>
                </a:ext>
              </a:extLst>
            </p:cNvPr>
            <p:cNvCxnSpPr>
              <a:cxnSpLocks/>
              <a:stCxn id="18" idx="6"/>
            </p:cNvCxnSpPr>
            <p:nvPr/>
          </p:nvCxnSpPr>
          <p:spPr>
            <a:xfrm flipV="1">
              <a:off x="1364276" y="5777612"/>
              <a:ext cx="2158004" cy="17434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3B86B7E-1BFE-8349-8D31-27328B5FC6D8}"/>
                </a:ext>
              </a:extLst>
            </p:cNvPr>
            <p:cNvSpPr txBox="1"/>
            <p:nvPr/>
          </p:nvSpPr>
          <p:spPr>
            <a:xfrm>
              <a:off x="4924505" y="5305097"/>
              <a:ext cx="11070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</a:rPr>
                <a:t>A / yes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A9DA372F-5C32-2B4F-94F2-6E5BF236395C}"/>
                </a:ext>
              </a:extLst>
            </p:cNvPr>
            <p:cNvCxnSpPr>
              <a:cxnSpLocks/>
              <a:stCxn id="19" idx="6"/>
              <a:endCxn id="20" idx="2"/>
            </p:cNvCxnSpPr>
            <p:nvPr/>
          </p:nvCxnSpPr>
          <p:spPr>
            <a:xfrm flipV="1">
              <a:off x="4300298" y="5768386"/>
              <a:ext cx="1917938" cy="12110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Arc 32">
              <a:extLst>
                <a:ext uri="{FF2B5EF4-FFF2-40B4-BE49-F238E27FC236}">
                  <a16:creationId xmlns:a16="http://schemas.microsoft.com/office/drawing/2014/main" id="{8356700C-A3FA-4F4A-AAA1-9BE8C55C7DF9}"/>
                </a:ext>
              </a:extLst>
            </p:cNvPr>
            <p:cNvSpPr/>
            <p:nvPr/>
          </p:nvSpPr>
          <p:spPr>
            <a:xfrm rot="10800000" flipV="1">
              <a:off x="704177" y="4976538"/>
              <a:ext cx="484835" cy="699906"/>
            </a:xfrm>
            <a:prstGeom prst="arc">
              <a:avLst>
                <a:gd name="adj1" fmla="val 8236763"/>
                <a:gd name="adj2" fmla="val 702298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BC838BA-2396-2F4F-B06E-6D76B3BFE955}"/>
                </a:ext>
              </a:extLst>
            </p:cNvPr>
            <p:cNvSpPr txBox="1"/>
            <p:nvPr/>
          </p:nvSpPr>
          <p:spPr>
            <a:xfrm>
              <a:off x="179022" y="4556439"/>
              <a:ext cx="18790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all other / no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529B7D1B-A7AE-6646-9CC3-7B3E261C8A85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7EA5DD0-D063-C3A4-5BE2-2AB858D59D40}"/>
              </a:ext>
            </a:extLst>
          </p:cNvPr>
          <p:cNvSpPr txBox="1"/>
          <p:nvPr/>
        </p:nvSpPr>
        <p:spPr>
          <a:xfrm>
            <a:off x="7306338" y="5032904"/>
            <a:ext cx="4078586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Special input label: </a:t>
            </a:r>
            <a:r>
              <a:rPr lang="en-US" b="1" dirty="0">
                <a:solidFill>
                  <a:srgbClr val="FF0000"/>
                </a:solidFill>
              </a:rPr>
              <a:t>all other</a:t>
            </a:r>
          </a:p>
          <a:p>
            <a:r>
              <a:rPr lang="en-US" b="1" dirty="0"/>
              <a:t>Specifies that </a:t>
            </a:r>
            <a:r>
              <a:rPr lang="en-US" dirty="0"/>
              <a:t>this arc is taken for all inputs that are not specified by the other arcs out of that state</a:t>
            </a:r>
          </a:p>
        </p:txBody>
      </p:sp>
    </p:spTree>
    <p:extLst>
      <p:ext uri="{BB962C8B-B14F-4D97-AF65-F5344CB8AC3E}">
        <p14:creationId xmlns:p14="http://schemas.microsoft.com/office/powerpoint/2010/main" val="681278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29" grpId="0"/>
      <p:bldP spid="3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7C743-8781-3946-AA56-F1F6FFCDB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9" y="706367"/>
            <a:ext cx="10515600" cy="581414"/>
          </a:xfrm>
        </p:spPr>
        <p:txBody>
          <a:bodyPr/>
          <a:lstStyle/>
          <a:p>
            <a:r>
              <a:rPr lang="en-US" dirty="0"/>
              <a:t>DFA recognizing multiple instances of a pattern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F6392F-2993-A94F-A800-068A0FFBC199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61476" y="1287781"/>
            <a:ext cx="11466302" cy="477566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400" dirty="0">
                <a:solidFill>
                  <a:schemeClr val="tx2"/>
                </a:solidFill>
              </a:rPr>
              <a:t>The state machine on the previous slide </a:t>
            </a:r>
            <a:r>
              <a:rPr lang="en-US" sz="2400" dirty="0">
                <a:solidFill>
                  <a:schemeClr val="accent5"/>
                </a:solidFill>
              </a:rPr>
              <a:t>would stop after seeing the first HA,</a:t>
            </a:r>
            <a:r>
              <a:rPr lang="en-US" sz="2400" dirty="0">
                <a:solidFill>
                  <a:schemeClr val="tx2"/>
                </a:solidFill>
              </a:rPr>
              <a:t> and </a:t>
            </a:r>
            <a:r>
              <a:rPr lang="en-US" sz="2400" dirty="0">
                <a:solidFill>
                  <a:schemeClr val="accent1"/>
                </a:solidFill>
              </a:rPr>
              <a:t>does not take any more input</a:t>
            </a:r>
            <a:r>
              <a:rPr lang="en-US" sz="2400" dirty="0">
                <a:solidFill>
                  <a:schemeClr val="tx2"/>
                </a:solidFill>
              </a:rPr>
              <a:t>, </a:t>
            </a:r>
            <a:r>
              <a:rPr lang="en-US" sz="2400" dirty="0">
                <a:solidFill>
                  <a:srgbClr val="F37440"/>
                </a:solidFill>
              </a:rPr>
              <a:t>missing later occurrences of HA </a:t>
            </a:r>
            <a:r>
              <a:rPr lang="en-US" sz="2400" dirty="0">
                <a:solidFill>
                  <a:schemeClr val="tx2"/>
                </a:solidFill>
              </a:rPr>
              <a:t>in the input</a:t>
            </a:r>
          </a:p>
          <a:p>
            <a:r>
              <a:rPr lang="en-US" sz="2400" dirty="0"/>
              <a:t>Say you want to </a:t>
            </a:r>
            <a:r>
              <a:rPr lang="en-US" sz="2400" dirty="0">
                <a:solidFill>
                  <a:srgbClr val="2C895B"/>
                </a:solidFill>
              </a:rPr>
              <a:t>process the entire contents of a text file </a:t>
            </a:r>
            <a:r>
              <a:rPr lang="en-US" sz="2400" dirty="0">
                <a:solidFill>
                  <a:schemeClr val="accent1"/>
                </a:solidFill>
              </a:rPr>
              <a:t>to find and count all HA's</a:t>
            </a:r>
          </a:p>
          <a:p>
            <a:pPr lvl="1"/>
            <a:r>
              <a:rPr lang="en-US" sz="2400" dirty="0"/>
              <a:t>from </a:t>
            </a:r>
            <a:r>
              <a:rPr lang="en-US" sz="2400" dirty="0">
                <a:solidFill>
                  <a:srgbClr val="0070C0"/>
                </a:solidFill>
              </a:rPr>
              <a:t>the top (top of file) </a:t>
            </a:r>
          </a:p>
          <a:p>
            <a:pPr lvl="1"/>
            <a:r>
              <a:rPr lang="en-US" sz="2400" dirty="0">
                <a:solidFill>
                  <a:schemeClr val="accent6"/>
                </a:solidFill>
              </a:rPr>
              <a:t>to the </a:t>
            </a:r>
            <a:r>
              <a:rPr lang="en-US" sz="2400" dirty="0">
                <a:solidFill>
                  <a:srgbClr val="0070C0"/>
                </a:solidFill>
              </a:rPr>
              <a:t>bottom (end of file)</a:t>
            </a:r>
          </a:p>
          <a:p>
            <a:pPr lvl="1"/>
            <a:endParaRPr lang="en-US" sz="2400" dirty="0">
              <a:solidFill>
                <a:srgbClr val="0070C0"/>
              </a:solidFill>
            </a:endParaRPr>
          </a:p>
          <a:p>
            <a:pPr lvl="1"/>
            <a:endParaRPr lang="en-US" sz="2400" dirty="0">
              <a:solidFill>
                <a:srgbClr val="0070C0"/>
              </a:solidFill>
            </a:endParaRPr>
          </a:p>
          <a:p>
            <a:pPr marL="354012" lvl="1" indent="0">
              <a:buNone/>
            </a:pPr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b="1" dirty="0">
                <a:solidFill>
                  <a:srgbClr val="0070C0"/>
                </a:solidFill>
              </a:rPr>
              <a:t>Action: </a:t>
            </a:r>
            <a:r>
              <a:rPr lang="en-US" sz="2400" i="1" dirty="0">
                <a:solidFill>
                  <a:srgbClr val="FF0000"/>
                </a:solidFill>
              </a:rPr>
              <a:t>Alter</a:t>
            </a:r>
            <a:r>
              <a:rPr lang="en-US" sz="2400" dirty="0">
                <a:solidFill>
                  <a:srgbClr val="2C895B"/>
                </a:solidFill>
              </a:rPr>
              <a:t> the machine to process input from a text file </a:t>
            </a:r>
            <a:r>
              <a:rPr lang="en-US" sz="2400" dirty="0">
                <a:solidFill>
                  <a:srgbClr val="FF0000"/>
                </a:solidFill>
              </a:rPr>
              <a:t>until the end of the file </a:t>
            </a:r>
            <a:r>
              <a:rPr lang="en-US" sz="2400" dirty="0"/>
              <a:t>(EOF) </a:t>
            </a:r>
            <a:r>
              <a:rPr lang="en-US" sz="2400" dirty="0">
                <a:solidFill>
                  <a:srgbClr val="FF0000"/>
                </a:solidFill>
              </a:rPr>
              <a:t>is reached </a:t>
            </a:r>
            <a:endParaRPr lang="en-US" sz="2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29B7D1B-A7AE-6646-9CC3-7B3E261C8A85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CDD8CE3-D16D-3647-AD47-A86F169FB200}"/>
              </a:ext>
            </a:extLst>
          </p:cNvPr>
          <p:cNvGrpSpPr/>
          <p:nvPr/>
        </p:nvGrpSpPr>
        <p:grpSpPr>
          <a:xfrm>
            <a:off x="5020894" y="2740051"/>
            <a:ext cx="5182707" cy="2269572"/>
            <a:chOff x="2085346" y="3889663"/>
            <a:chExt cx="5182707" cy="2269572"/>
          </a:xfrm>
        </p:grpSpPr>
        <p:sp>
          <p:nvSpPr>
            <p:cNvPr id="31" name="AutoShape 5">
              <a:extLst>
                <a:ext uri="{FF2B5EF4-FFF2-40B4-BE49-F238E27FC236}">
                  <a16:creationId xmlns:a16="http://schemas.microsoft.com/office/drawing/2014/main" id="{C31C8A03-7382-CB42-BE54-229CD1DCD2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5346" y="3999271"/>
              <a:ext cx="4524356" cy="1986429"/>
            </a:xfrm>
            <a:prstGeom prst="foldedCorner">
              <a:avLst>
                <a:gd name="adj" fmla="val 21153"/>
              </a:avLst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t"/>
            <a:lstStyle/>
            <a:p>
              <a:pPr>
                <a:buFontTx/>
                <a:buNone/>
              </a:pPr>
              <a:r>
                <a:rPr lang="en-US" altLang="en-US" sz="24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</a:rPr>
                <a:t>This is a text file with a lot </a:t>
              </a:r>
            </a:p>
            <a:p>
              <a:pPr>
                <a:buFontTx/>
                <a:buNone/>
              </a:pPr>
              <a:r>
                <a:rPr lang="en-US" altLang="en-US" sz="24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</a:rPr>
                <a:t>of H</a:t>
              </a:r>
              <a:r>
                <a:rPr lang="en-US" altLang="en-US" sz="2400" dirty="0">
                  <a:solidFill>
                    <a:srgbClr val="FF0000"/>
                  </a:solidFill>
                  <a:latin typeface="Arial" panose="020B0604020202020204" pitchFamily="34" charset="0"/>
                </a:rPr>
                <a:t>HA</a:t>
              </a:r>
              <a:r>
                <a:rPr lang="en-US" altLang="en-US" sz="2400" dirty="0">
                  <a:solidFill>
                    <a:schemeClr val="accent6"/>
                  </a:solidFill>
                  <a:latin typeface="Arial" panose="020B0604020202020204" pitchFamily="34" charset="0"/>
                </a:rPr>
                <a:t>A </a:t>
              </a:r>
              <a:r>
                <a:rPr lang="en-US" altLang="en-US" sz="24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</a:rPr>
                <a:t>in it.</a:t>
              </a:r>
            </a:p>
            <a:p>
              <a:pPr>
                <a:buFontTx/>
                <a:buNone/>
              </a:pPr>
              <a:r>
                <a:rPr lang="en-US" altLang="en-US" sz="24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</a:rPr>
                <a:t>There is a </a:t>
              </a:r>
              <a:r>
                <a:rPr lang="en-US" altLang="en-US" sz="2400" dirty="0">
                  <a:solidFill>
                    <a:srgbClr val="FF0000"/>
                  </a:solidFill>
                  <a:latin typeface="Arial" panose="020B0604020202020204" pitchFamily="34" charset="0"/>
                </a:rPr>
                <a:t>HA</a:t>
              </a:r>
              <a:r>
                <a:rPr lang="en-US" altLang="en-US" sz="24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</a:rPr>
                <a:t> here and a </a:t>
              </a:r>
              <a:r>
                <a:rPr lang="en-US" altLang="en-US" sz="2400" dirty="0">
                  <a:solidFill>
                    <a:srgbClr val="FF0000"/>
                  </a:solidFill>
                  <a:latin typeface="Arial" panose="020B0604020202020204" pitchFamily="34" charset="0"/>
                </a:rPr>
                <a:t>HA</a:t>
              </a:r>
              <a:r>
                <a:rPr lang="en-US" altLang="en-US" sz="24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</a:rPr>
                <a:t> </a:t>
              </a:r>
            </a:p>
            <a:p>
              <a:pPr>
                <a:buFontTx/>
                <a:buNone/>
              </a:pPr>
              <a:r>
                <a:rPr lang="en-US" altLang="en-US" sz="24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</a:rPr>
                <a:t>there and a </a:t>
              </a:r>
              <a:r>
                <a:rPr lang="en-US" altLang="en-US" sz="2400" dirty="0">
                  <a:solidFill>
                    <a:srgbClr val="FF0000"/>
                  </a:solidFill>
                  <a:latin typeface="Arial" panose="020B0604020202020204" pitchFamily="34" charset="0"/>
                </a:rPr>
                <a:t>HA</a:t>
              </a:r>
              <a:r>
                <a:rPr lang="en-US" altLang="en-US" sz="24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</a:rPr>
                <a:t> everywhere. </a:t>
              </a:r>
            </a:p>
            <a:p>
              <a:pPr>
                <a:buFontTx/>
                <a:buNone/>
              </a:pPr>
              <a:r>
                <a:rPr lang="en-US" altLang="en-US" sz="24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</a:rPr>
                <a:t>There is also </a:t>
              </a:r>
              <a:r>
                <a:rPr lang="en-US" altLang="en-US" sz="2400" dirty="0">
                  <a:solidFill>
                    <a:srgbClr val="FF0000"/>
                  </a:solidFill>
                  <a:latin typeface="Arial" panose="020B0604020202020204" pitchFamily="34" charset="0"/>
                </a:rPr>
                <a:t>HAHA HA</a:t>
              </a:r>
              <a:r>
                <a:rPr lang="en-US" altLang="en-US" sz="24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</a:rPr>
                <a:t>.</a:t>
              </a:r>
            </a:p>
            <a:p>
              <a:pPr>
                <a:buFontTx/>
                <a:buNone/>
              </a:pPr>
              <a:endParaRPr lang="en-US" alt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E1E72B5-6FA0-8C4F-B925-59479A79541D}"/>
                </a:ext>
              </a:extLst>
            </p:cNvPr>
            <p:cNvSpPr txBox="1"/>
            <p:nvPr/>
          </p:nvSpPr>
          <p:spPr>
            <a:xfrm>
              <a:off x="6582253" y="3889663"/>
              <a:ext cx="6858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TOF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2BF55EE-3B6C-0D42-92C6-79C8A898DFEA}"/>
                </a:ext>
              </a:extLst>
            </p:cNvPr>
            <p:cNvSpPr txBox="1"/>
            <p:nvPr/>
          </p:nvSpPr>
          <p:spPr>
            <a:xfrm>
              <a:off x="6560596" y="5789903"/>
              <a:ext cx="6858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EOF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D4E4A3B0-87B2-1A4A-9D13-56E04440F789}"/>
                </a:ext>
              </a:extLst>
            </p:cNvPr>
            <p:cNvCxnSpPr>
              <a:cxnSpLocks/>
            </p:cNvCxnSpPr>
            <p:nvPr/>
          </p:nvCxnSpPr>
          <p:spPr>
            <a:xfrm>
              <a:off x="6851185" y="4302221"/>
              <a:ext cx="0" cy="1380527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18159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2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7C743-8781-3946-AA56-F1F6FFCDB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DFA detecting multiple instances of a pattern - 2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4B58D-E4F2-CE43-B53B-0FFB94FAE55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07344" y="1081456"/>
            <a:ext cx="10777311" cy="204112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200" dirty="0">
                <a:solidFill>
                  <a:schemeClr val="tx2"/>
                </a:solidFill>
              </a:rPr>
              <a:t>To adjust the DFA to </a:t>
            </a:r>
            <a:r>
              <a:rPr lang="en-US" sz="2200" dirty="0">
                <a:solidFill>
                  <a:srgbClr val="0070C0"/>
                </a:solidFill>
              </a:rPr>
              <a:t>act on continuous input</a:t>
            </a:r>
            <a:r>
              <a:rPr lang="en-US" sz="2200" dirty="0">
                <a:solidFill>
                  <a:schemeClr val="tx2"/>
                </a:solidFill>
              </a:rPr>
              <a:t> (multiple instances of the pattern)</a:t>
            </a:r>
          </a:p>
          <a:p>
            <a:pPr marL="468312" indent="-457200">
              <a:buFont typeface="+mj-lt"/>
              <a:buAutoNum type="arabicPeriod"/>
            </a:pPr>
            <a:r>
              <a:rPr lang="en-US" sz="2200" i="1" dirty="0">
                <a:solidFill>
                  <a:schemeClr val="tx2"/>
                </a:solidFill>
              </a:rPr>
              <a:t>"</a:t>
            </a:r>
            <a:r>
              <a:rPr lang="en-US" sz="2200" i="1" dirty="0">
                <a:solidFill>
                  <a:srgbClr val="2C895B"/>
                </a:solidFill>
              </a:rPr>
              <a:t>redirect" </a:t>
            </a:r>
            <a:r>
              <a:rPr lang="en-US" sz="2200" dirty="0">
                <a:solidFill>
                  <a:srgbClr val="2C895B"/>
                </a:solidFill>
              </a:rPr>
              <a:t>the arc(s) </a:t>
            </a:r>
            <a:r>
              <a:rPr lang="en-US" sz="2200" dirty="0">
                <a:solidFill>
                  <a:schemeClr val="accent6"/>
                </a:solidFill>
              </a:rPr>
              <a:t>that pointed at the </a:t>
            </a:r>
            <a:r>
              <a:rPr lang="en-US" sz="2200" b="1" dirty="0">
                <a:solidFill>
                  <a:srgbClr val="2C895B"/>
                </a:solidFill>
              </a:rPr>
              <a:t>end state </a:t>
            </a:r>
            <a:r>
              <a:rPr lang="en-US" sz="2200" dirty="0">
                <a:solidFill>
                  <a:schemeClr val="accent6"/>
                </a:solidFill>
              </a:rPr>
              <a:t>to point to the</a:t>
            </a:r>
            <a:r>
              <a:rPr lang="en-US" sz="2200" dirty="0">
                <a:solidFill>
                  <a:srgbClr val="2C895B"/>
                </a:solidFill>
              </a:rPr>
              <a:t> </a:t>
            </a:r>
            <a:r>
              <a:rPr lang="en-US" sz="2200" b="1" dirty="0">
                <a:solidFill>
                  <a:srgbClr val="2C895B"/>
                </a:solidFill>
              </a:rPr>
              <a:t>start state</a:t>
            </a:r>
            <a:endParaRPr lang="en-US" sz="2200" b="1" dirty="0">
              <a:solidFill>
                <a:schemeClr val="accent6"/>
              </a:solidFill>
            </a:endParaRPr>
          </a:p>
          <a:p>
            <a:pPr marL="468312" indent="-457200">
              <a:buFont typeface="+mj-lt"/>
              <a:buAutoNum type="arabicPeriod"/>
            </a:pPr>
            <a:r>
              <a:rPr lang="en-US" sz="2200" dirty="0">
                <a:solidFill>
                  <a:schemeClr val="accent6"/>
                </a:solidFill>
              </a:rPr>
              <a:t>Convert output to counting actions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solidFill>
                  <a:srgbClr val="0070C0"/>
                </a:solidFill>
              </a:rPr>
              <a:t>Add arcs </a:t>
            </a:r>
            <a:r>
              <a:rPr lang="en-US" sz="2200" dirty="0">
                <a:solidFill>
                  <a:schemeClr val="tx2"/>
                </a:solidFill>
              </a:rPr>
              <a:t>from </a:t>
            </a:r>
            <a:r>
              <a:rPr lang="en-US" sz="2200" dirty="0">
                <a:solidFill>
                  <a:srgbClr val="0070C0"/>
                </a:solidFill>
              </a:rPr>
              <a:t>each state </a:t>
            </a:r>
            <a:r>
              <a:rPr lang="en-US" sz="2200" dirty="0">
                <a:solidFill>
                  <a:schemeClr val="tx2"/>
                </a:solidFill>
              </a:rPr>
              <a:t>when EOF on input is detected </a:t>
            </a:r>
            <a:r>
              <a:rPr lang="en-US" sz="2200" dirty="0">
                <a:solidFill>
                  <a:srgbClr val="0070C0"/>
                </a:solidFill>
              </a:rPr>
              <a:t>to the </a:t>
            </a:r>
            <a:r>
              <a:rPr lang="en-US" sz="2200" dirty="0" err="1">
                <a:solidFill>
                  <a:srgbClr val="0070C0"/>
                </a:solidFill>
              </a:rPr>
              <a:t>eof</a:t>
            </a:r>
            <a:r>
              <a:rPr lang="en-US" sz="2200" dirty="0">
                <a:solidFill>
                  <a:srgbClr val="0070C0"/>
                </a:solidFill>
              </a:rPr>
              <a:t> state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01CD3F-A993-E741-9967-06E5E9D2FB95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41E38CCA-9DBB-F7D7-9DFF-AE737758466F}"/>
              </a:ext>
            </a:extLst>
          </p:cNvPr>
          <p:cNvGrpSpPr/>
          <p:nvPr/>
        </p:nvGrpSpPr>
        <p:grpSpPr>
          <a:xfrm>
            <a:off x="5176117" y="3772038"/>
            <a:ext cx="1452892" cy="938491"/>
            <a:chOff x="8715111" y="2392236"/>
            <a:chExt cx="1452892" cy="938491"/>
          </a:xfrm>
        </p:grpSpPr>
        <p:sp>
          <p:nvSpPr>
            <p:cNvPr id="65" name="Arc 64">
              <a:extLst>
                <a:ext uri="{FF2B5EF4-FFF2-40B4-BE49-F238E27FC236}">
                  <a16:creationId xmlns:a16="http://schemas.microsoft.com/office/drawing/2014/main" id="{D3774243-2105-578C-9B4F-DF30AE07DA4E}"/>
                </a:ext>
              </a:extLst>
            </p:cNvPr>
            <p:cNvSpPr/>
            <p:nvPr/>
          </p:nvSpPr>
          <p:spPr>
            <a:xfrm rot="21277514" flipH="1">
              <a:off x="9621826" y="2459184"/>
              <a:ext cx="546177" cy="871543"/>
            </a:xfrm>
            <a:prstGeom prst="arc">
              <a:avLst>
                <a:gd name="adj1" fmla="val 9725475"/>
                <a:gd name="adj2" fmla="val 702298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66B8CFE-A3EB-D677-C3CD-7333AE700930}"/>
                </a:ext>
              </a:extLst>
            </p:cNvPr>
            <p:cNvSpPr txBox="1"/>
            <p:nvPr/>
          </p:nvSpPr>
          <p:spPr>
            <a:xfrm>
              <a:off x="8715111" y="2392236"/>
              <a:ext cx="5774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H /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66CE156-F520-4062-8F05-81610D090434}"/>
              </a:ext>
            </a:extLst>
          </p:cNvPr>
          <p:cNvGrpSpPr/>
          <p:nvPr/>
        </p:nvGrpSpPr>
        <p:grpSpPr>
          <a:xfrm>
            <a:off x="3611736" y="3429000"/>
            <a:ext cx="3029849" cy="1895278"/>
            <a:chOff x="7446225" y="1909488"/>
            <a:chExt cx="3029849" cy="1895278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2891490-E731-8D69-BC96-4060DA02A0CC}"/>
                </a:ext>
              </a:extLst>
            </p:cNvPr>
            <p:cNvSpPr txBox="1"/>
            <p:nvPr/>
          </p:nvSpPr>
          <p:spPr>
            <a:xfrm>
              <a:off x="7933346" y="3404656"/>
              <a:ext cx="12378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all other /</a:t>
              </a:r>
            </a:p>
          </p:txBody>
        </p:sp>
        <p:sp>
          <p:nvSpPr>
            <p:cNvPr id="64" name="Arc 63">
              <a:extLst>
                <a:ext uri="{FF2B5EF4-FFF2-40B4-BE49-F238E27FC236}">
                  <a16:creationId xmlns:a16="http://schemas.microsoft.com/office/drawing/2014/main" id="{A758E524-FFAE-797A-F2A8-717657CA6FB0}"/>
                </a:ext>
              </a:extLst>
            </p:cNvPr>
            <p:cNvSpPr/>
            <p:nvPr/>
          </p:nvSpPr>
          <p:spPr>
            <a:xfrm rot="9244047">
              <a:off x="7446225" y="1909488"/>
              <a:ext cx="3029849" cy="1840202"/>
            </a:xfrm>
            <a:prstGeom prst="arc">
              <a:avLst>
                <a:gd name="adj1" fmla="val 13973372"/>
                <a:gd name="adj2" fmla="val 119052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1" name="Oval 50">
            <a:extLst>
              <a:ext uri="{FF2B5EF4-FFF2-40B4-BE49-F238E27FC236}">
                <a16:creationId xmlns:a16="http://schemas.microsoft.com/office/drawing/2014/main" id="{D6CA9154-CC65-9358-76E1-D1ABE75BF757}"/>
              </a:ext>
            </a:extLst>
          </p:cNvPr>
          <p:cNvSpPr/>
          <p:nvPr/>
        </p:nvSpPr>
        <p:spPr>
          <a:xfrm>
            <a:off x="3079889" y="4274757"/>
            <a:ext cx="791935" cy="791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start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A6A14C8-958D-560A-FBB4-352F8921C48B}"/>
              </a:ext>
            </a:extLst>
          </p:cNvPr>
          <p:cNvGrpSpPr/>
          <p:nvPr/>
        </p:nvGrpSpPr>
        <p:grpSpPr>
          <a:xfrm>
            <a:off x="3871824" y="4255922"/>
            <a:ext cx="2936022" cy="800506"/>
            <a:chOff x="3186025" y="2769788"/>
            <a:chExt cx="2936022" cy="800506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586D174D-7EC5-F2D2-9F10-5FD414A1385A}"/>
                </a:ext>
              </a:extLst>
            </p:cNvPr>
            <p:cNvSpPr/>
            <p:nvPr/>
          </p:nvSpPr>
          <p:spPr>
            <a:xfrm>
              <a:off x="5330112" y="2769788"/>
              <a:ext cx="791935" cy="800506"/>
            </a:xfrm>
            <a:prstGeom prst="ellipse">
              <a:avLst/>
            </a:prstGeom>
            <a:solidFill>
              <a:srgbClr val="F3744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H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BC4F8B0-466C-C124-0F1D-B98B23517EE7}"/>
                </a:ext>
              </a:extLst>
            </p:cNvPr>
            <p:cNvSpPr txBox="1"/>
            <p:nvPr/>
          </p:nvSpPr>
          <p:spPr>
            <a:xfrm>
              <a:off x="3570466" y="2769788"/>
              <a:ext cx="5774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</a:rPr>
                <a:t>H /</a:t>
              </a: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9ADC2CF4-B63F-980B-DAB3-2768A8243F3F}"/>
                </a:ext>
              </a:extLst>
            </p:cNvPr>
            <p:cNvCxnSpPr>
              <a:cxnSpLocks/>
              <a:stCxn id="51" idx="6"/>
            </p:cNvCxnSpPr>
            <p:nvPr/>
          </p:nvCxnSpPr>
          <p:spPr>
            <a:xfrm flipV="1">
              <a:off x="3186025" y="3167157"/>
              <a:ext cx="2158004" cy="17434"/>
            </a:xfrm>
            <a:prstGeom prst="straightConnector1">
              <a:avLst/>
            </a:prstGeom>
            <a:ln w="28575">
              <a:solidFill>
                <a:schemeClr val="tx2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3A2EFEC5-FD14-ABAF-6F3A-49BE2B1BB437}"/>
              </a:ext>
            </a:extLst>
          </p:cNvPr>
          <p:cNvGrpSpPr/>
          <p:nvPr/>
        </p:nvGrpSpPr>
        <p:grpSpPr>
          <a:xfrm>
            <a:off x="2198723" y="3422700"/>
            <a:ext cx="1497837" cy="1221365"/>
            <a:chOff x="9207821" y="1148190"/>
            <a:chExt cx="1497837" cy="1221365"/>
          </a:xfrm>
        </p:grpSpPr>
        <p:sp>
          <p:nvSpPr>
            <p:cNvPr id="55" name="Arc 54">
              <a:extLst>
                <a:ext uri="{FF2B5EF4-FFF2-40B4-BE49-F238E27FC236}">
                  <a16:creationId xmlns:a16="http://schemas.microsoft.com/office/drawing/2014/main" id="{98F9B1A1-E197-C7C7-64E5-2422EA43FDEA}"/>
                </a:ext>
              </a:extLst>
            </p:cNvPr>
            <p:cNvSpPr/>
            <p:nvPr/>
          </p:nvSpPr>
          <p:spPr>
            <a:xfrm rot="10800000" flipV="1">
              <a:off x="10072514" y="1577707"/>
              <a:ext cx="633144" cy="791848"/>
            </a:xfrm>
            <a:prstGeom prst="arc">
              <a:avLst>
                <a:gd name="adj1" fmla="val 10177911"/>
                <a:gd name="adj2" fmla="val 1105488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DE28895-3865-EF1C-30D7-124254745A52}"/>
                </a:ext>
              </a:extLst>
            </p:cNvPr>
            <p:cNvSpPr txBox="1"/>
            <p:nvPr/>
          </p:nvSpPr>
          <p:spPr>
            <a:xfrm>
              <a:off x="9207821" y="1148190"/>
              <a:ext cx="14510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all other /</a:t>
              </a:r>
            </a:p>
          </p:txBody>
        </p:sp>
      </p:grpSp>
      <p:sp>
        <p:nvSpPr>
          <p:cNvPr id="67" name="Arc 66">
            <a:extLst>
              <a:ext uri="{FF2B5EF4-FFF2-40B4-BE49-F238E27FC236}">
                <a16:creationId xmlns:a16="http://schemas.microsoft.com/office/drawing/2014/main" id="{70AF8CF8-B33E-0E5A-6E9E-0D338A530FAB}"/>
              </a:ext>
            </a:extLst>
          </p:cNvPr>
          <p:cNvSpPr/>
          <p:nvPr/>
        </p:nvSpPr>
        <p:spPr>
          <a:xfrm rot="10800000">
            <a:off x="3504085" y="4099279"/>
            <a:ext cx="2763125" cy="1848574"/>
          </a:xfrm>
          <a:prstGeom prst="arc">
            <a:avLst>
              <a:gd name="adj1" fmla="val 10868703"/>
              <a:gd name="adj2" fmla="val 119052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AF19EB1-E1D5-7747-EAFB-A4E87FDE3616}"/>
              </a:ext>
            </a:extLst>
          </p:cNvPr>
          <p:cNvSpPr txBox="1"/>
          <p:nvPr/>
        </p:nvSpPr>
        <p:spPr>
          <a:xfrm>
            <a:off x="3597672" y="5884481"/>
            <a:ext cx="27000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A / (count = count + 1)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D04E549-1138-3A72-F82E-9C49E7AD0465}"/>
              </a:ext>
            </a:extLst>
          </p:cNvPr>
          <p:cNvGrpSpPr/>
          <p:nvPr/>
        </p:nvGrpSpPr>
        <p:grpSpPr>
          <a:xfrm>
            <a:off x="3739570" y="3195097"/>
            <a:ext cx="5810897" cy="1829058"/>
            <a:chOff x="3739570" y="3195097"/>
            <a:chExt cx="5810897" cy="1829058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F0FB127F-AF73-578E-2515-BA3F07A3BA80}"/>
                </a:ext>
              </a:extLst>
            </p:cNvPr>
            <p:cNvGrpSpPr/>
            <p:nvPr/>
          </p:nvGrpSpPr>
          <p:grpSpPr>
            <a:xfrm>
              <a:off x="6776503" y="4191626"/>
              <a:ext cx="1992853" cy="464549"/>
              <a:chOff x="4822137" y="4750129"/>
              <a:chExt cx="1992853" cy="464549"/>
            </a:xfrm>
          </p:grpSpPr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D778357-8E75-F402-3CDA-854043FC6DDE}"/>
                  </a:ext>
                </a:extLst>
              </p:cNvPr>
              <p:cNvSpPr txBox="1"/>
              <p:nvPr/>
            </p:nvSpPr>
            <p:spPr>
              <a:xfrm>
                <a:off x="4822137" y="4750129"/>
                <a:ext cx="19928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EOF / print count </a:t>
                </a:r>
              </a:p>
            </p:txBody>
          </p: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9889F4A0-EDC2-B318-622F-26F9FAA9C636}"/>
                  </a:ext>
                </a:extLst>
              </p:cNvPr>
              <p:cNvCxnSpPr>
                <a:cxnSpLocks/>
                <a:stCxn id="60" idx="6"/>
              </p:cNvCxnSpPr>
              <p:nvPr/>
            </p:nvCxnSpPr>
            <p:spPr>
              <a:xfrm flipV="1">
                <a:off x="4853480" y="5202568"/>
                <a:ext cx="1917938" cy="12110"/>
              </a:xfrm>
              <a:prstGeom prst="straightConnector1">
                <a:avLst/>
              </a:prstGeom>
              <a:ln w="28575">
                <a:solidFill>
                  <a:schemeClr val="tx2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7470E941-2993-285A-2577-66F5EE306857}"/>
                </a:ext>
              </a:extLst>
            </p:cNvPr>
            <p:cNvSpPr/>
            <p:nvPr/>
          </p:nvSpPr>
          <p:spPr>
            <a:xfrm>
              <a:off x="8758532" y="4180776"/>
              <a:ext cx="791935" cy="791935"/>
            </a:xfrm>
            <a:prstGeom prst="ellipse">
              <a:avLst/>
            </a:prstGeom>
            <a:solidFill>
              <a:srgbClr val="2C895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/>
                <a:t>eof</a:t>
              </a:r>
              <a:endParaRPr lang="en-US" sz="1600" dirty="0"/>
            </a:p>
          </p:txBody>
        </p:sp>
        <p:sp>
          <p:nvSpPr>
            <p:cNvPr id="70" name="Arc 69">
              <a:extLst>
                <a:ext uri="{FF2B5EF4-FFF2-40B4-BE49-F238E27FC236}">
                  <a16:creationId xmlns:a16="http://schemas.microsoft.com/office/drawing/2014/main" id="{0A0693B4-3916-E3B7-A5AD-79586E467353}"/>
                </a:ext>
              </a:extLst>
            </p:cNvPr>
            <p:cNvSpPr/>
            <p:nvPr/>
          </p:nvSpPr>
          <p:spPr>
            <a:xfrm rot="10800000" flipH="1" flipV="1">
              <a:off x="3739570" y="3648274"/>
              <a:ext cx="5018962" cy="1375881"/>
            </a:xfrm>
            <a:prstGeom prst="arc">
              <a:avLst>
                <a:gd name="adj1" fmla="val 10868703"/>
                <a:gd name="adj2" fmla="val 21559447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90245232-CA94-EE26-93FB-22F5663FD3F1}"/>
                </a:ext>
              </a:extLst>
            </p:cNvPr>
            <p:cNvSpPr txBox="1"/>
            <p:nvPr/>
          </p:nvSpPr>
          <p:spPr>
            <a:xfrm>
              <a:off x="5474435" y="3195097"/>
              <a:ext cx="1992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EOF /  print count</a:t>
              </a:r>
            </a:p>
          </p:txBody>
        </p:sp>
      </p:grp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CFE7F88-D491-95E7-AB93-1349D1BBE80B}"/>
              </a:ext>
            </a:extLst>
          </p:cNvPr>
          <p:cNvCxnSpPr>
            <a:cxnSpLocks/>
          </p:cNvCxnSpPr>
          <p:nvPr/>
        </p:nvCxnSpPr>
        <p:spPr>
          <a:xfrm flipV="1">
            <a:off x="908234" y="4725477"/>
            <a:ext cx="2158004" cy="17434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CA05A16-9D2F-342D-8A32-2FA5C1E4FEA9}"/>
              </a:ext>
            </a:extLst>
          </p:cNvPr>
          <p:cNvSpPr txBox="1"/>
          <p:nvPr/>
        </p:nvSpPr>
        <p:spPr>
          <a:xfrm>
            <a:off x="1212776" y="4725477"/>
            <a:ext cx="16289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/ count = 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C39D4A-A32C-5392-B082-57A04CB0D951}"/>
              </a:ext>
            </a:extLst>
          </p:cNvPr>
          <p:cNvSpPr txBox="1"/>
          <p:nvPr/>
        </p:nvSpPr>
        <p:spPr>
          <a:xfrm>
            <a:off x="1111292" y="4371038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power up</a:t>
            </a:r>
          </a:p>
        </p:txBody>
      </p:sp>
    </p:spTree>
    <p:extLst>
      <p:ext uri="{BB962C8B-B14F-4D97-AF65-F5344CB8AC3E}">
        <p14:creationId xmlns:p14="http://schemas.microsoft.com/office/powerpoint/2010/main" val="2012475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23" grpId="0"/>
      <p:bldP spid="6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30FDB-9BD6-4547-BB03-9110748B1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DFA's: Step one design each sequence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467EA55-FF7A-6F47-AE5C-3C9C5F4724ED}"/>
              </a:ext>
            </a:extLst>
          </p:cNvPr>
          <p:cNvSpPr/>
          <p:nvPr/>
        </p:nvSpPr>
        <p:spPr>
          <a:xfrm>
            <a:off x="2796752" y="2866924"/>
            <a:ext cx="791935" cy="791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start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9DCF18B-14FD-AA44-86B3-DD097F5C1C63}"/>
              </a:ext>
            </a:extLst>
          </p:cNvPr>
          <p:cNvSpPr/>
          <p:nvPr/>
        </p:nvSpPr>
        <p:spPr>
          <a:xfrm>
            <a:off x="5082395" y="2857850"/>
            <a:ext cx="791935" cy="791935"/>
          </a:xfrm>
          <a:prstGeom prst="ellipse">
            <a:avLst/>
          </a:prstGeom>
          <a:solidFill>
            <a:srgbClr val="F374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18FA340-910C-354B-BEB7-7AA820DEFBF7}"/>
              </a:ext>
            </a:extLst>
          </p:cNvPr>
          <p:cNvSpPr/>
          <p:nvPr/>
        </p:nvSpPr>
        <p:spPr>
          <a:xfrm>
            <a:off x="7360290" y="2871977"/>
            <a:ext cx="791935" cy="79193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AC521B-1EBF-6B40-BC58-94510573DE55}"/>
              </a:ext>
            </a:extLst>
          </p:cNvPr>
          <p:cNvSpPr txBox="1"/>
          <p:nvPr/>
        </p:nvSpPr>
        <p:spPr>
          <a:xfrm>
            <a:off x="3325629" y="5914259"/>
            <a:ext cx="5626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C895B"/>
                </a:solidFill>
              </a:rPr>
              <a:t>This DFA replaces SOL with a @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5C3DF11-0DC0-2644-8AE3-CAA7E95B9527}"/>
              </a:ext>
            </a:extLst>
          </p:cNvPr>
          <p:cNvCxnSpPr>
            <a:cxnSpLocks/>
          </p:cNvCxnSpPr>
          <p:nvPr/>
        </p:nvCxnSpPr>
        <p:spPr>
          <a:xfrm>
            <a:off x="2271312" y="3262892"/>
            <a:ext cx="514990" cy="1941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D0CEF7D-7B8B-C749-ABD6-568A843C2B65}"/>
              </a:ext>
            </a:extLst>
          </p:cNvPr>
          <p:cNvSpPr txBox="1"/>
          <p:nvPr/>
        </p:nvSpPr>
        <p:spPr>
          <a:xfrm>
            <a:off x="3644442" y="2876338"/>
            <a:ext cx="644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S / 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2C3ABF1-7F58-9B47-82C5-874BC158C874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3596435" y="3253817"/>
            <a:ext cx="1485960" cy="1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CEFE825-0F29-BE41-AAB0-73E15F64301A}"/>
              </a:ext>
            </a:extLst>
          </p:cNvPr>
          <p:cNvCxnSpPr>
            <a:cxnSpLocks/>
          </p:cNvCxnSpPr>
          <p:nvPr/>
        </p:nvCxnSpPr>
        <p:spPr>
          <a:xfrm>
            <a:off x="5882078" y="3263777"/>
            <a:ext cx="1485960" cy="1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9DB404EB-D772-A94B-852F-9BDB697B36D2}"/>
              </a:ext>
            </a:extLst>
          </p:cNvPr>
          <p:cNvSpPr/>
          <p:nvPr/>
        </p:nvSpPr>
        <p:spPr>
          <a:xfrm>
            <a:off x="9634416" y="2906212"/>
            <a:ext cx="791935" cy="791935"/>
          </a:xfrm>
          <a:prstGeom prst="ellipse">
            <a:avLst/>
          </a:prstGeom>
          <a:solidFill>
            <a:srgbClr val="2C89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end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1716F11-B808-0249-8A23-E81260B2EB98}"/>
              </a:ext>
            </a:extLst>
          </p:cNvPr>
          <p:cNvCxnSpPr>
            <a:cxnSpLocks/>
          </p:cNvCxnSpPr>
          <p:nvPr/>
        </p:nvCxnSpPr>
        <p:spPr>
          <a:xfrm>
            <a:off x="8148456" y="3262891"/>
            <a:ext cx="1485960" cy="1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ACC5CE8-2861-9748-BC42-E0FE3E949950}"/>
              </a:ext>
            </a:extLst>
          </p:cNvPr>
          <p:cNvSpPr txBox="1"/>
          <p:nvPr/>
        </p:nvSpPr>
        <p:spPr>
          <a:xfrm>
            <a:off x="6089429" y="2848678"/>
            <a:ext cx="593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O /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51C61A-A0C2-8249-BE1B-65B02546B832}"/>
              </a:ext>
            </a:extLst>
          </p:cNvPr>
          <p:cNvSpPr txBox="1"/>
          <p:nvPr/>
        </p:nvSpPr>
        <p:spPr>
          <a:xfrm>
            <a:off x="5754377" y="1880082"/>
            <a:ext cx="912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L / @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6C93C38-CB9B-0949-B249-3BFA20022C49}"/>
              </a:ext>
            </a:extLst>
          </p:cNvPr>
          <p:cNvGrpSpPr/>
          <p:nvPr/>
        </p:nvGrpSpPr>
        <p:grpSpPr>
          <a:xfrm flipH="1">
            <a:off x="5719527" y="2922972"/>
            <a:ext cx="4201160" cy="1659522"/>
            <a:chOff x="3901757" y="-360224"/>
            <a:chExt cx="3173105" cy="1659522"/>
          </a:xfrm>
        </p:grpSpPr>
        <p:sp>
          <p:nvSpPr>
            <p:cNvPr id="20" name="Arc 19">
              <a:extLst>
                <a:ext uri="{FF2B5EF4-FFF2-40B4-BE49-F238E27FC236}">
                  <a16:creationId xmlns:a16="http://schemas.microsoft.com/office/drawing/2014/main" id="{B635AB6B-1832-3F46-9F3F-01A439A5A85C}"/>
                </a:ext>
              </a:extLst>
            </p:cNvPr>
            <p:cNvSpPr/>
            <p:nvPr/>
          </p:nvSpPr>
          <p:spPr>
            <a:xfrm flipH="1" flipV="1">
              <a:off x="3901757" y="-360224"/>
              <a:ext cx="3173105" cy="1286735"/>
            </a:xfrm>
            <a:prstGeom prst="arc">
              <a:avLst>
                <a:gd name="adj1" fmla="val 10881736"/>
                <a:gd name="adj2" fmla="val 21364355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FE1D148-B790-984C-AEEE-5C2D56096008}"/>
                </a:ext>
              </a:extLst>
            </p:cNvPr>
            <p:cNvSpPr txBox="1"/>
            <p:nvPr/>
          </p:nvSpPr>
          <p:spPr>
            <a:xfrm>
              <a:off x="4530056" y="899188"/>
              <a:ext cx="82717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EOF / S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B4DB102-5EEC-D344-A292-95C6AEA2C5EC}"/>
              </a:ext>
            </a:extLst>
          </p:cNvPr>
          <p:cNvGrpSpPr/>
          <p:nvPr/>
        </p:nvGrpSpPr>
        <p:grpSpPr>
          <a:xfrm>
            <a:off x="1007097" y="2193687"/>
            <a:ext cx="2181947" cy="1069204"/>
            <a:chOff x="113502" y="1352074"/>
            <a:chExt cx="2181947" cy="1069204"/>
          </a:xfrm>
        </p:grpSpPr>
        <p:sp>
          <p:nvSpPr>
            <p:cNvPr id="22" name="Arc 21">
              <a:extLst>
                <a:ext uri="{FF2B5EF4-FFF2-40B4-BE49-F238E27FC236}">
                  <a16:creationId xmlns:a16="http://schemas.microsoft.com/office/drawing/2014/main" id="{B941A10E-D736-B544-A997-EEA80F27DBF7}"/>
                </a:ext>
              </a:extLst>
            </p:cNvPr>
            <p:cNvSpPr/>
            <p:nvPr/>
          </p:nvSpPr>
          <p:spPr>
            <a:xfrm flipH="1">
              <a:off x="1722317" y="1629343"/>
              <a:ext cx="573132" cy="791935"/>
            </a:xfrm>
            <a:prstGeom prst="arc">
              <a:avLst>
                <a:gd name="adj1" fmla="val 10064307"/>
                <a:gd name="adj2" fmla="val 3624714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752E776-8B20-7347-8F84-9E781B18E7E7}"/>
                </a:ext>
              </a:extLst>
            </p:cNvPr>
            <p:cNvSpPr txBox="1"/>
            <p:nvPr/>
          </p:nvSpPr>
          <p:spPr>
            <a:xfrm>
              <a:off x="113502" y="1352074"/>
              <a:ext cx="20185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all other / all other</a:t>
              </a:r>
            </a:p>
          </p:txBody>
        </p:sp>
      </p:grpSp>
      <p:sp>
        <p:nvSpPr>
          <p:cNvPr id="24" name="Arc 23">
            <a:extLst>
              <a:ext uri="{FF2B5EF4-FFF2-40B4-BE49-F238E27FC236}">
                <a16:creationId xmlns:a16="http://schemas.microsoft.com/office/drawing/2014/main" id="{5E425856-28C1-024D-8B70-AA7166C6CD8E}"/>
              </a:ext>
            </a:extLst>
          </p:cNvPr>
          <p:cNvSpPr/>
          <p:nvPr/>
        </p:nvSpPr>
        <p:spPr>
          <a:xfrm rot="10800000" flipV="1">
            <a:off x="3463730" y="1825344"/>
            <a:ext cx="4308447" cy="2736222"/>
          </a:xfrm>
          <a:prstGeom prst="arc">
            <a:avLst>
              <a:gd name="adj1" fmla="val 11455587"/>
              <a:gd name="adj2" fmla="val 21212922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C895B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3CD79B3-3B38-1645-AD7E-EFD3AAFDC3B8}"/>
              </a:ext>
            </a:extLst>
          </p:cNvPr>
          <p:cNvGrpSpPr/>
          <p:nvPr/>
        </p:nvGrpSpPr>
        <p:grpSpPr>
          <a:xfrm>
            <a:off x="3427027" y="2737546"/>
            <a:ext cx="2339640" cy="1401423"/>
            <a:chOff x="2331493" y="2032206"/>
            <a:chExt cx="2339640" cy="1401423"/>
          </a:xfrm>
        </p:grpSpPr>
        <p:sp>
          <p:nvSpPr>
            <p:cNvPr id="56" name="Arc 55">
              <a:extLst>
                <a:ext uri="{FF2B5EF4-FFF2-40B4-BE49-F238E27FC236}">
                  <a16:creationId xmlns:a16="http://schemas.microsoft.com/office/drawing/2014/main" id="{8952EADA-99BC-234F-9ACC-E89070E5C9E8}"/>
                </a:ext>
              </a:extLst>
            </p:cNvPr>
            <p:cNvSpPr/>
            <p:nvPr/>
          </p:nvSpPr>
          <p:spPr>
            <a:xfrm rot="5029735" flipH="1" flipV="1">
              <a:off x="2827194" y="1536505"/>
              <a:ext cx="1064528" cy="2055929"/>
            </a:xfrm>
            <a:prstGeom prst="arc">
              <a:avLst>
                <a:gd name="adj1" fmla="val 6732083"/>
                <a:gd name="adj2" fmla="val 15860568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F246317-F37F-B24B-BC4B-006426A9E643}"/>
                </a:ext>
              </a:extLst>
            </p:cNvPr>
            <p:cNvSpPr txBox="1"/>
            <p:nvPr/>
          </p:nvSpPr>
          <p:spPr>
            <a:xfrm>
              <a:off x="2434623" y="3064297"/>
              <a:ext cx="2236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all other / S all other</a:t>
              </a:r>
            </a:p>
          </p:txBody>
        </p:sp>
      </p:grpSp>
      <p:sp>
        <p:nvSpPr>
          <p:cNvPr id="70" name="Arc 69">
            <a:extLst>
              <a:ext uri="{FF2B5EF4-FFF2-40B4-BE49-F238E27FC236}">
                <a16:creationId xmlns:a16="http://schemas.microsoft.com/office/drawing/2014/main" id="{85AC6930-B4C7-BB6D-AB26-79FA89DD1E2E}"/>
              </a:ext>
            </a:extLst>
          </p:cNvPr>
          <p:cNvSpPr/>
          <p:nvPr/>
        </p:nvSpPr>
        <p:spPr>
          <a:xfrm rot="10800000">
            <a:off x="3233056" y="2656078"/>
            <a:ext cx="4591594" cy="2084138"/>
          </a:xfrm>
          <a:prstGeom prst="arc">
            <a:avLst>
              <a:gd name="adj1" fmla="val 10707120"/>
              <a:gd name="adj2" fmla="val 88985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C895B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3B48F20-53FA-0A20-8586-5BD6FCDE2402}"/>
              </a:ext>
            </a:extLst>
          </p:cNvPr>
          <p:cNvSpPr txBox="1"/>
          <p:nvPr/>
        </p:nvSpPr>
        <p:spPr>
          <a:xfrm>
            <a:off x="4344670" y="4294673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all other / SO all other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596E7B7-1190-E4D3-D635-56B59A61BA06}"/>
              </a:ext>
            </a:extLst>
          </p:cNvPr>
          <p:cNvSpPr txBox="1"/>
          <p:nvPr/>
        </p:nvSpPr>
        <p:spPr>
          <a:xfrm>
            <a:off x="8210308" y="2848678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EOF / SO</a:t>
            </a:r>
          </a:p>
        </p:txBody>
      </p:sp>
      <p:sp>
        <p:nvSpPr>
          <p:cNvPr id="73" name="Arc 72">
            <a:extLst>
              <a:ext uri="{FF2B5EF4-FFF2-40B4-BE49-F238E27FC236}">
                <a16:creationId xmlns:a16="http://schemas.microsoft.com/office/drawing/2014/main" id="{37CD1AB0-85ED-CD0D-4A90-FD5B65B15622}"/>
              </a:ext>
            </a:extLst>
          </p:cNvPr>
          <p:cNvSpPr/>
          <p:nvPr/>
        </p:nvSpPr>
        <p:spPr>
          <a:xfrm rot="10800000" flipH="1" flipV="1">
            <a:off x="3325629" y="1478101"/>
            <a:ext cx="6942176" cy="2816572"/>
          </a:xfrm>
          <a:prstGeom prst="arc">
            <a:avLst>
              <a:gd name="adj1" fmla="val 10805266"/>
              <a:gd name="adj2" fmla="val 79541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C895B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7FF3237-0C52-52EA-E613-64234605F1D7}"/>
              </a:ext>
            </a:extLst>
          </p:cNvPr>
          <p:cNvSpPr txBox="1"/>
          <p:nvPr/>
        </p:nvSpPr>
        <p:spPr>
          <a:xfrm>
            <a:off x="7224141" y="1514492"/>
            <a:ext cx="986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EOF /</a:t>
            </a:r>
          </a:p>
        </p:txBody>
      </p:sp>
      <p:sp>
        <p:nvSpPr>
          <p:cNvPr id="75" name="Arc 74">
            <a:extLst>
              <a:ext uri="{FF2B5EF4-FFF2-40B4-BE49-F238E27FC236}">
                <a16:creationId xmlns:a16="http://schemas.microsoft.com/office/drawing/2014/main" id="{9B7B2313-CCEC-EEE4-9338-C8098088C9EB}"/>
              </a:ext>
            </a:extLst>
          </p:cNvPr>
          <p:cNvSpPr/>
          <p:nvPr/>
        </p:nvSpPr>
        <p:spPr>
          <a:xfrm rot="21277514" flipH="1">
            <a:off x="5099320" y="2402018"/>
            <a:ext cx="546177" cy="871543"/>
          </a:xfrm>
          <a:prstGeom prst="arc">
            <a:avLst>
              <a:gd name="adj1" fmla="val 9725475"/>
              <a:gd name="adj2" fmla="val 1954416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D02A569-AC5D-D29E-693E-CDD708B83534}"/>
              </a:ext>
            </a:extLst>
          </p:cNvPr>
          <p:cNvSpPr txBox="1"/>
          <p:nvPr/>
        </p:nvSpPr>
        <p:spPr>
          <a:xfrm>
            <a:off x="4279663" y="2396185"/>
            <a:ext cx="849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S / 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49004F-DFEC-4079-8C76-0442305745A3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080817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206B70-6503-5BCC-A068-E8569D2FC1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70B7375-8F36-55AC-00B9-A2989EC80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229" y="173695"/>
            <a:ext cx="11047903" cy="430989"/>
          </a:xfrm>
        </p:spPr>
        <p:txBody>
          <a:bodyPr/>
          <a:lstStyle/>
          <a:p>
            <a:r>
              <a:rPr lang="en-US" dirty="0"/>
              <a:t>CSE 30 Spring 2024 – Staff Covers Both Sections A &amp; 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E9D5EC-A386-26ED-9EF4-896826F7C4D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F0C4986-F97C-2243-B83F-F601C77A0281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54630" y="1480273"/>
            <a:ext cx="2687070" cy="2660547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TA's 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</a:rPr>
              <a:t>Nitya Agarwal 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</a:rPr>
              <a:t>Mihir </a:t>
            </a:r>
            <a:r>
              <a:rPr lang="en-US" sz="2400" dirty="0" err="1">
                <a:solidFill>
                  <a:srgbClr val="000000"/>
                </a:solidFill>
              </a:rPr>
              <a:t>Kekkar</a:t>
            </a:r>
            <a:endParaRPr lang="en-US" sz="2400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</a:rPr>
              <a:t>Yuchen Jing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</a:rPr>
              <a:t>Liam Fernandez</a:t>
            </a:r>
            <a:endParaRPr lang="en-US" sz="2400" dirty="0">
              <a:solidFill>
                <a:schemeClr val="tx2"/>
              </a:solidFill>
            </a:endParaRPr>
          </a:p>
          <a:p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2697C02-F43D-D530-20C3-C10842FC8AA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070713" y="1474283"/>
            <a:ext cx="3168650" cy="4799877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rgbClr val="0070C0"/>
                </a:solidFill>
              </a:rPr>
              <a:t>Tutors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6"/>
                </a:solidFill>
              </a:rPr>
              <a:t>Ali </a:t>
            </a:r>
            <a:r>
              <a:rPr lang="en-US" sz="2000" dirty="0" err="1">
                <a:solidFill>
                  <a:schemeClr val="accent6"/>
                </a:solidFill>
              </a:rPr>
              <a:t>Alabiad</a:t>
            </a:r>
            <a:endParaRPr lang="en-US" sz="2000" dirty="0">
              <a:solidFill>
                <a:schemeClr val="accent6"/>
              </a:solidFill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6"/>
                </a:solidFill>
              </a:rPr>
              <a:t>Bryan Cho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6"/>
                </a:solidFill>
              </a:rPr>
              <a:t>Charlotte Dong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6"/>
                </a:solidFill>
              </a:rPr>
              <a:t>Vivian Liu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6"/>
                </a:solidFill>
              </a:rPr>
              <a:t>Kate Romero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6"/>
                </a:solidFill>
              </a:rPr>
              <a:t>Kevin Shen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 err="1">
                <a:solidFill>
                  <a:schemeClr val="accent6"/>
                </a:solidFill>
              </a:rPr>
              <a:t>Charvi</a:t>
            </a:r>
            <a:r>
              <a:rPr lang="en-US" sz="2000" dirty="0">
                <a:solidFill>
                  <a:schemeClr val="accent6"/>
                </a:solidFill>
              </a:rPr>
              <a:t> </a:t>
            </a:r>
            <a:r>
              <a:rPr lang="en-US" sz="2000" dirty="0" err="1">
                <a:solidFill>
                  <a:schemeClr val="accent6"/>
                </a:solidFill>
              </a:rPr>
              <a:t>Sukla</a:t>
            </a:r>
            <a:endParaRPr lang="en-US" sz="2000" dirty="0">
              <a:solidFill>
                <a:schemeClr val="accent6"/>
              </a:solidFill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6"/>
                </a:solidFill>
              </a:rPr>
              <a:t>Fong </a:t>
            </a:r>
            <a:r>
              <a:rPr lang="en-US" sz="2000" dirty="0" err="1">
                <a:solidFill>
                  <a:schemeClr val="accent6"/>
                </a:solidFill>
              </a:rPr>
              <a:t>Vachirathanusorn</a:t>
            </a:r>
            <a:endParaRPr lang="en-US" sz="2000" dirty="0">
              <a:solidFill>
                <a:schemeClr val="accent6"/>
              </a:solidFill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6"/>
                </a:solidFill>
              </a:rPr>
              <a:t>Joseph </a:t>
            </a:r>
            <a:r>
              <a:rPr lang="en-US" sz="2000" dirty="0" err="1">
                <a:solidFill>
                  <a:schemeClr val="accent6"/>
                </a:solidFill>
              </a:rPr>
              <a:t>Edmonston</a:t>
            </a:r>
            <a:endParaRPr lang="en-US" sz="2000" dirty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6"/>
                </a:solidFill>
              </a:rPr>
              <a:t>Thanh-</a:t>
            </a:r>
            <a:r>
              <a:rPr lang="en-US" sz="1800" dirty="0" err="1">
                <a:solidFill>
                  <a:schemeClr val="accent6"/>
                </a:solidFill>
              </a:rPr>
              <a:t>Nhan</a:t>
            </a:r>
            <a:r>
              <a:rPr lang="en-US" sz="1800" dirty="0">
                <a:solidFill>
                  <a:schemeClr val="accent6"/>
                </a:solidFill>
              </a:rPr>
              <a:t> Lam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BD26FA-DD54-0F7C-78A6-48E3F2785831}"/>
              </a:ext>
            </a:extLst>
          </p:cNvPr>
          <p:cNvSpPr txBox="1"/>
          <p:nvPr/>
        </p:nvSpPr>
        <p:spPr>
          <a:xfrm>
            <a:off x="408994" y="672363"/>
            <a:ext cx="11374011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Section A (Cao) and B (Muller) share the same pool of TA's and Tutors</a:t>
            </a:r>
          </a:p>
        </p:txBody>
      </p:sp>
      <p:sp>
        <p:nvSpPr>
          <p:cNvPr id="2" name="Content Placeholder 9">
            <a:extLst>
              <a:ext uri="{FF2B5EF4-FFF2-40B4-BE49-F238E27FC236}">
                <a16:creationId xmlns:a16="http://schemas.microsoft.com/office/drawing/2014/main" id="{39FA2BD1-D6EE-333E-67B5-6A0BB248B152}"/>
              </a:ext>
            </a:extLst>
          </p:cNvPr>
          <p:cNvSpPr txBox="1">
            <a:spLocks/>
          </p:cNvSpPr>
          <p:nvPr/>
        </p:nvSpPr>
        <p:spPr>
          <a:xfrm>
            <a:off x="8000700" y="1480272"/>
            <a:ext cx="2890820" cy="47998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rgbClr val="0070C0"/>
                </a:solidFill>
              </a:rPr>
              <a:t>Tutors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6"/>
                </a:solidFill>
              </a:rPr>
              <a:t>Christian Lee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6"/>
                </a:solidFill>
              </a:rPr>
              <a:t>Jessie Ouyang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6"/>
                </a:solidFill>
              </a:rPr>
              <a:t>Brandon </a:t>
            </a:r>
            <a:r>
              <a:rPr lang="en-US" sz="2000" dirty="0" err="1">
                <a:solidFill>
                  <a:schemeClr val="accent6"/>
                </a:solidFill>
              </a:rPr>
              <a:t>Reponte</a:t>
            </a:r>
            <a:endParaRPr lang="en-US" sz="2000" dirty="0">
              <a:solidFill>
                <a:schemeClr val="accent6"/>
              </a:solidFill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6"/>
                </a:solidFill>
              </a:rPr>
              <a:t>Adrian Rosing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 err="1">
                <a:solidFill>
                  <a:schemeClr val="accent6"/>
                </a:solidFill>
              </a:rPr>
              <a:t>Luffy</a:t>
            </a:r>
            <a:r>
              <a:rPr lang="en-US" sz="2000" dirty="0">
                <a:solidFill>
                  <a:schemeClr val="accent6"/>
                </a:solidFill>
              </a:rPr>
              <a:t> Saito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6"/>
                </a:solidFill>
              </a:rPr>
              <a:t>Leica Shen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 err="1">
                <a:solidFill>
                  <a:schemeClr val="accent6"/>
                </a:solidFill>
              </a:rPr>
              <a:t>Shijie</a:t>
            </a:r>
            <a:r>
              <a:rPr lang="en-US" sz="2000" dirty="0">
                <a:solidFill>
                  <a:schemeClr val="accent6"/>
                </a:solidFill>
              </a:rPr>
              <a:t> Wang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6"/>
                </a:solidFill>
              </a:rPr>
              <a:t>Alex </a:t>
            </a:r>
            <a:r>
              <a:rPr lang="en-US" sz="2000" dirty="0" err="1">
                <a:solidFill>
                  <a:schemeClr val="accent6"/>
                </a:solidFill>
              </a:rPr>
              <a:t>Simonyan</a:t>
            </a:r>
            <a:endParaRPr lang="en-US" sz="2000" dirty="0">
              <a:solidFill>
                <a:schemeClr val="accent6"/>
              </a:solidFill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6"/>
                </a:solidFill>
              </a:rPr>
              <a:t>Reese Whitlock</a:t>
            </a:r>
          </a:p>
        </p:txBody>
      </p:sp>
    </p:spTree>
    <p:extLst>
      <p:ext uri="{BB962C8B-B14F-4D97-AF65-F5344CB8AC3E}">
        <p14:creationId xmlns:p14="http://schemas.microsoft.com/office/powerpoint/2010/main" val="16871161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30FDB-9BD6-4547-BB03-9110748B1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DFA's: Step one design each sequence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BA3B3F5-3749-F947-AB04-2154CF5CFF5B}"/>
              </a:ext>
            </a:extLst>
          </p:cNvPr>
          <p:cNvSpPr txBox="1"/>
          <p:nvPr/>
        </p:nvSpPr>
        <p:spPr>
          <a:xfrm>
            <a:off x="3664606" y="4944809"/>
            <a:ext cx="48042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2C895B"/>
                </a:solidFill>
              </a:rPr>
              <a:t>This DFA replaces SAM with DAD</a:t>
            </a:r>
          </a:p>
          <a:p>
            <a:endParaRPr lang="en-US" sz="2400" dirty="0">
              <a:solidFill>
                <a:srgbClr val="2C895B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EAA318-261C-664E-9110-58DE269D65F6}"/>
              </a:ext>
            </a:extLst>
          </p:cNvPr>
          <p:cNvSpPr txBox="1"/>
          <p:nvPr/>
        </p:nvSpPr>
        <p:spPr>
          <a:xfrm>
            <a:off x="11927778" y="657130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ACC511EA-C5B3-2604-60FB-4899B92C2B63}"/>
              </a:ext>
            </a:extLst>
          </p:cNvPr>
          <p:cNvSpPr/>
          <p:nvPr/>
        </p:nvSpPr>
        <p:spPr>
          <a:xfrm>
            <a:off x="2472902" y="2588984"/>
            <a:ext cx="791935" cy="791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start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01949B9D-B59C-795D-E0CF-AFCC8B929DD6}"/>
              </a:ext>
            </a:extLst>
          </p:cNvPr>
          <p:cNvSpPr/>
          <p:nvPr/>
        </p:nvSpPr>
        <p:spPr>
          <a:xfrm>
            <a:off x="4758545" y="2579910"/>
            <a:ext cx="791935" cy="791935"/>
          </a:xfrm>
          <a:prstGeom prst="ellipse">
            <a:avLst/>
          </a:prstGeom>
          <a:solidFill>
            <a:srgbClr val="F374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F856C194-8A99-CC59-36D2-846FFA66B6AF}"/>
              </a:ext>
            </a:extLst>
          </p:cNvPr>
          <p:cNvSpPr/>
          <p:nvPr/>
        </p:nvSpPr>
        <p:spPr>
          <a:xfrm>
            <a:off x="7036440" y="2594037"/>
            <a:ext cx="791935" cy="79193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0D8F807D-8B6E-02DB-8B17-65BC7524855C}"/>
              </a:ext>
            </a:extLst>
          </p:cNvPr>
          <p:cNvCxnSpPr>
            <a:cxnSpLocks/>
          </p:cNvCxnSpPr>
          <p:nvPr/>
        </p:nvCxnSpPr>
        <p:spPr>
          <a:xfrm>
            <a:off x="1947462" y="2984952"/>
            <a:ext cx="514990" cy="1941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3FE6EF9D-0ED7-967F-FCD5-20AC8E4A9BA5}"/>
              </a:ext>
            </a:extLst>
          </p:cNvPr>
          <p:cNvSpPr txBox="1"/>
          <p:nvPr/>
        </p:nvSpPr>
        <p:spPr>
          <a:xfrm>
            <a:off x="3320592" y="2598398"/>
            <a:ext cx="662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S / 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1A0ACDB-3D77-22D7-07CC-F789A5601C66}"/>
              </a:ext>
            </a:extLst>
          </p:cNvPr>
          <p:cNvCxnSpPr>
            <a:cxnSpLocks/>
            <a:endCxn id="98" idx="2"/>
          </p:cNvCxnSpPr>
          <p:nvPr/>
        </p:nvCxnSpPr>
        <p:spPr>
          <a:xfrm>
            <a:off x="3272585" y="2975877"/>
            <a:ext cx="1485960" cy="1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0943A0E5-574B-0AB3-7E5D-30FD09955FC3}"/>
              </a:ext>
            </a:extLst>
          </p:cNvPr>
          <p:cNvCxnSpPr>
            <a:cxnSpLocks/>
          </p:cNvCxnSpPr>
          <p:nvPr/>
        </p:nvCxnSpPr>
        <p:spPr>
          <a:xfrm>
            <a:off x="5558228" y="2985837"/>
            <a:ext cx="1485960" cy="1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>
            <a:extLst>
              <a:ext uri="{FF2B5EF4-FFF2-40B4-BE49-F238E27FC236}">
                <a16:creationId xmlns:a16="http://schemas.microsoft.com/office/drawing/2014/main" id="{FACD9A42-7A84-7934-F7EB-F1EF5C76DDF8}"/>
              </a:ext>
            </a:extLst>
          </p:cNvPr>
          <p:cNvSpPr/>
          <p:nvPr/>
        </p:nvSpPr>
        <p:spPr>
          <a:xfrm>
            <a:off x="9310566" y="2628272"/>
            <a:ext cx="791935" cy="791935"/>
          </a:xfrm>
          <a:prstGeom prst="ellipse">
            <a:avLst/>
          </a:prstGeom>
          <a:solidFill>
            <a:srgbClr val="2C89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end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AAC823D0-885C-03F0-F32F-596F738362BC}"/>
              </a:ext>
            </a:extLst>
          </p:cNvPr>
          <p:cNvCxnSpPr>
            <a:cxnSpLocks/>
          </p:cNvCxnSpPr>
          <p:nvPr/>
        </p:nvCxnSpPr>
        <p:spPr>
          <a:xfrm>
            <a:off x="7824606" y="2984951"/>
            <a:ext cx="1485960" cy="1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6623FDFD-2E87-269F-B3E1-192583A74A5E}"/>
              </a:ext>
            </a:extLst>
          </p:cNvPr>
          <p:cNvSpPr txBox="1"/>
          <p:nvPr/>
        </p:nvSpPr>
        <p:spPr>
          <a:xfrm>
            <a:off x="5765579" y="2570738"/>
            <a:ext cx="542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A /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2D0AF6C8-1A30-428A-23C8-3796AA76C2C3}"/>
              </a:ext>
            </a:extLst>
          </p:cNvPr>
          <p:cNvSpPr txBox="1"/>
          <p:nvPr/>
        </p:nvSpPr>
        <p:spPr>
          <a:xfrm>
            <a:off x="4928954" y="1687178"/>
            <a:ext cx="1346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M / DAD</a:t>
            </a:r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4150A149-4DB9-8BCA-A3B0-93B2D8E5A71A}"/>
              </a:ext>
            </a:extLst>
          </p:cNvPr>
          <p:cNvGrpSpPr/>
          <p:nvPr/>
        </p:nvGrpSpPr>
        <p:grpSpPr>
          <a:xfrm flipH="1">
            <a:off x="5395677" y="2645032"/>
            <a:ext cx="4201160" cy="1659522"/>
            <a:chOff x="3901757" y="-360224"/>
            <a:chExt cx="3173105" cy="1659522"/>
          </a:xfrm>
        </p:grpSpPr>
        <p:sp>
          <p:nvSpPr>
            <p:cNvPr id="109" name="Arc 108">
              <a:extLst>
                <a:ext uri="{FF2B5EF4-FFF2-40B4-BE49-F238E27FC236}">
                  <a16:creationId xmlns:a16="http://schemas.microsoft.com/office/drawing/2014/main" id="{87633C1B-94B8-3E4E-A59E-5C2F9DB09259}"/>
                </a:ext>
              </a:extLst>
            </p:cNvPr>
            <p:cNvSpPr/>
            <p:nvPr/>
          </p:nvSpPr>
          <p:spPr>
            <a:xfrm flipH="1" flipV="1">
              <a:off x="3901757" y="-360224"/>
              <a:ext cx="3173105" cy="1286735"/>
            </a:xfrm>
            <a:prstGeom prst="arc">
              <a:avLst>
                <a:gd name="adj1" fmla="val 10881736"/>
                <a:gd name="adj2" fmla="val 21364355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9D5E674A-E16D-8CE1-0D02-AB8E816F7035}"/>
                </a:ext>
              </a:extLst>
            </p:cNvPr>
            <p:cNvSpPr txBox="1"/>
            <p:nvPr/>
          </p:nvSpPr>
          <p:spPr>
            <a:xfrm>
              <a:off x="4519159" y="899188"/>
              <a:ext cx="8380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EOF / S</a:t>
              </a: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1F203532-A5B9-7D27-821F-B2997B7805C7}"/>
              </a:ext>
            </a:extLst>
          </p:cNvPr>
          <p:cNvGrpSpPr/>
          <p:nvPr/>
        </p:nvGrpSpPr>
        <p:grpSpPr>
          <a:xfrm>
            <a:off x="630290" y="1837002"/>
            <a:ext cx="2234904" cy="1147949"/>
            <a:chOff x="60545" y="1273329"/>
            <a:chExt cx="2234904" cy="1147949"/>
          </a:xfrm>
        </p:grpSpPr>
        <p:sp>
          <p:nvSpPr>
            <p:cNvPr id="112" name="Arc 111">
              <a:extLst>
                <a:ext uri="{FF2B5EF4-FFF2-40B4-BE49-F238E27FC236}">
                  <a16:creationId xmlns:a16="http://schemas.microsoft.com/office/drawing/2014/main" id="{1FF12F0A-5277-ACE8-2C01-DA04F2FDE517}"/>
                </a:ext>
              </a:extLst>
            </p:cNvPr>
            <p:cNvSpPr/>
            <p:nvPr/>
          </p:nvSpPr>
          <p:spPr>
            <a:xfrm flipH="1">
              <a:off x="1722317" y="1629343"/>
              <a:ext cx="573132" cy="791935"/>
            </a:xfrm>
            <a:prstGeom prst="arc">
              <a:avLst>
                <a:gd name="adj1" fmla="val 10064307"/>
                <a:gd name="adj2" fmla="val 3624714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311A27E6-4ED7-AEAD-AFAD-CACA8CDBABAD}"/>
                </a:ext>
              </a:extLst>
            </p:cNvPr>
            <p:cNvSpPr txBox="1"/>
            <p:nvPr/>
          </p:nvSpPr>
          <p:spPr>
            <a:xfrm>
              <a:off x="60545" y="1273329"/>
              <a:ext cx="20185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all other / all other</a:t>
              </a:r>
            </a:p>
          </p:txBody>
        </p:sp>
      </p:grpSp>
      <p:sp>
        <p:nvSpPr>
          <p:cNvPr id="114" name="Arc 113">
            <a:extLst>
              <a:ext uri="{FF2B5EF4-FFF2-40B4-BE49-F238E27FC236}">
                <a16:creationId xmlns:a16="http://schemas.microsoft.com/office/drawing/2014/main" id="{3FD4F82B-4D1F-C6A3-612B-DA3681413749}"/>
              </a:ext>
            </a:extLst>
          </p:cNvPr>
          <p:cNvSpPr/>
          <p:nvPr/>
        </p:nvSpPr>
        <p:spPr>
          <a:xfrm rot="10800000" flipV="1">
            <a:off x="3139879" y="1645704"/>
            <a:ext cx="4308447" cy="2637921"/>
          </a:xfrm>
          <a:prstGeom prst="arc">
            <a:avLst>
              <a:gd name="adj1" fmla="val 11455587"/>
              <a:gd name="adj2" fmla="val 21212922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C895B"/>
              </a:solidFill>
            </a:endParaRP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DC6CB51C-485F-1F47-2445-B0735462725C}"/>
              </a:ext>
            </a:extLst>
          </p:cNvPr>
          <p:cNvGrpSpPr/>
          <p:nvPr/>
        </p:nvGrpSpPr>
        <p:grpSpPr>
          <a:xfrm>
            <a:off x="3103177" y="2459606"/>
            <a:ext cx="2339640" cy="1401423"/>
            <a:chOff x="2331493" y="2032206"/>
            <a:chExt cx="2339640" cy="1401423"/>
          </a:xfrm>
        </p:grpSpPr>
        <p:sp>
          <p:nvSpPr>
            <p:cNvPr id="116" name="Arc 115">
              <a:extLst>
                <a:ext uri="{FF2B5EF4-FFF2-40B4-BE49-F238E27FC236}">
                  <a16:creationId xmlns:a16="http://schemas.microsoft.com/office/drawing/2014/main" id="{2567A0B7-69ED-FB01-8084-6B78D16B8745}"/>
                </a:ext>
              </a:extLst>
            </p:cNvPr>
            <p:cNvSpPr/>
            <p:nvPr/>
          </p:nvSpPr>
          <p:spPr>
            <a:xfrm rot="5029735" flipH="1" flipV="1">
              <a:off x="2827194" y="1536505"/>
              <a:ext cx="1064528" cy="2055929"/>
            </a:xfrm>
            <a:prstGeom prst="arc">
              <a:avLst>
                <a:gd name="adj1" fmla="val 6732083"/>
                <a:gd name="adj2" fmla="val 15860568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53BBD532-29CB-F301-FAC4-332EF58E31DD}"/>
                </a:ext>
              </a:extLst>
            </p:cNvPr>
            <p:cNvSpPr txBox="1"/>
            <p:nvPr/>
          </p:nvSpPr>
          <p:spPr>
            <a:xfrm>
              <a:off x="2434623" y="3064297"/>
              <a:ext cx="2236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all other / S all other</a:t>
              </a:r>
            </a:p>
          </p:txBody>
        </p:sp>
      </p:grpSp>
      <p:sp>
        <p:nvSpPr>
          <p:cNvPr id="118" name="Arc 117">
            <a:extLst>
              <a:ext uri="{FF2B5EF4-FFF2-40B4-BE49-F238E27FC236}">
                <a16:creationId xmlns:a16="http://schemas.microsoft.com/office/drawing/2014/main" id="{F656223C-2037-E84C-E5C9-A34BBD8DBFEC}"/>
              </a:ext>
            </a:extLst>
          </p:cNvPr>
          <p:cNvSpPr/>
          <p:nvPr/>
        </p:nvSpPr>
        <p:spPr>
          <a:xfrm rot="10800000">
            <a:off x="2909206" y="2378138"/>
            <a:ext cx="4591594" cy="2084138"/>
          </a:xfrm>
          <a:prstGeom prst="arc">
            <a:avLst>
              <a:gd name="adj1" fmla="val 10707120"/>
              <a:gd name="adj2" fmla="val 88985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C895B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C265173D-6F01-A9B8-B1B5-546027C469E7}"/>
              </a:ext>
            </a:extLst>
          </p:cNvPr>
          <p:cNvSpPr txBox="1"/>
          <p:nvPr/>
        </p:nvSpPr>
        <p:spPr>
          <a:xfrm>
            <a:off x="4020820" y="4016733"/>
            <a:ext cx="2390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all other / SA all other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DE29ACF-E74D-8C0D-9551-FF3A5E809981}"/>
              </a:ext>
            </a:extLst>
          </p:cNvPr>
          <p:cNvSpPr txBox="1"/>
          <p:nvPr/>
        </p:nvSpPr>
        <p:spPr>
          <a:xfrm>
            <a:off x="7886458" y="2570738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EOF / SA</a:t>
            </a:r>
          </a:p>
        </p:txBody>
      </p:sp>
      <p:sp>
        <p:nvSpPr>
          <p:cNvPr id="121" name="Arc 120">
            <a:extLst>
              <a:ext uri="{FF2B5EF4-FFF2-40B4-BE49-F238E27FC236}">
                <a16:creationId xmlns:a16="http://schemas.microsoft.com/office/drawing/2014/main" id="{E4D4EDA4-EC19-22DA-92F1-C010041FC915}"/>
              </a:ext>
            </a:extLst>
          </p:cNvPr>
          <p:cNvSpPr/>
          <p:nvPr/>
        </p:nvSpPr>
        <p:spPr>
          <a:xfrm rot="10800000" flipH="1" flipV="1">
            <a:off x="3001779" y="1280509"/>
            <a:ext cx="6942176" cy="2736224"/>
          </a:xfrm>
          <a:prstGeom prst="arc">
            <a:avLst>
              <a:gd name="adj1" fmla="val 10805266"/>
              <a:gd name="adj2" fmla="val 79541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C895B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5D69E837-4B60-AE49-86C5-BB489A8B7975}"/>
              </a:ext>
            </a:extLst>
          </p:cNvPr>
          <p:cNvSpPr txBox="1"/>
          <p:nvPr/>
        </p:nvSpPr>
        <p:spPr>
          <a:xfrm>
            <a:off x="6838439" y="1332953"/>
            <a:ext cx="986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EOF /</a:t>
            </a:r>
          </a:p>
        </p:txBody>
      </p:sp>
      <p:sp>
        <p:nvSpPr>
          <p:cNvPr id="123" name="Arc 122">
            <a:extLst>
              <a:ext uri="{FF2B5EF4-FFF2-40B4-BE49-F238E27FC236}">
                <a16:creationId xmlns:a16="http://schemas.microsoft.com/office/drawing/2014/main" id="{E53BB060-76F9-DE98-7C9D-56C66AC8BF3B}"/>
              </a:ext>
            </a:extLst>
          </p:cNvPr>
          <p:cNvSpPr/>
          <p:nvPr/>
        </p:nvSpPr>
        <p:spPr>
          <a:xfrm rot="21277514" flipH="1">
            <a:off x="4775470" y="2124078"/>
            <a:ext cx="546177" cy="871543"/>
          </a:xfrm>
          <a:prstGeom prst="arc">
            <a:avLst>
              <a:gd name="adj1" fmla="val 9725475"/>
              <a:gd name="adj2" fmla="val 1954416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A73AE61-1ACB-6475-7E50-483BB1AA3BF3}"/>
              </a:ext>
            </a:extLst>
          </p:cNvPr>
          <p:cNvSpPr txBox="1"/>
          <p:nvPr/>
        </p:nvSpPr>
        <p:spPr>
          <a:xfrm>
            <a:off x="3955813" y="2118245"/>
            <a:ext cx="849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S / S</a:t>
            </a:r>
          </a:p>
        </p:txBody>
      </p:sp>
    </p:spTree>
    <p:extLst>
      <p:ext uri="{BB962C8B-B14F-4D97-AF65-F5344CB8AC3E}">
        <p14:creationId xmlns:p14="http://schemas.microsoft.com/office/powerpoint/2010/main" val="133154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30FDB-9BD6-4547-BB03-9110748B1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DFA's – 3 (Finished)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2CE23B0-5623-3447-9DD8-2C8C5A0B3BCA}"/>
              </a:ext>
            </a:extLst>
          </p:cNvPr>
          <p:cNvSpPr txBox="1"/>
          <p:nvPr/>
        </p:nvSpPr>
        <p:spPr>
          <a:xfrm>
            <a:off x="11927778" y="657130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8B0F8E8-1D4B-48E4-DD07-80D692AC9B96}"/>
              </a:ext>
            </a:extLst>
          </p:cNvPr>
          <p:cNvSpPr/>
          <p:nvPr/>
        </p:nvSpPr>
        <p:spPr>
          <a:xfrm>
            <a:off x="2472902" y="3096601"/>
            <a:ext cx="791935" cy="7919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start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08D10EA-8262-ED8D-C216-209B5A77456D}"/>
              </a:ext>
            </a:extLst>
          </p:cNvPr>
          <p:cNvSpPr/>
          <p:nvPr/>
        </p:nvSpPr>
        <p:spPr>
          <a:xfrm>
            <a:off x="4758545" y="3087527"/>
            <a:ext cx="791935" cy="791935"/>
          </a:xfrm>
          <a:prstGeom prst="ellipse">
            <a:avLst/>
          </a:prstGeom>
          <a:solidFill>
            <a:srgbClr val="F374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1C09065-D70B-2110-CA37-E3A5C41477BB}"/>
              </a:ext>
            </a:extLst>
          </p:cNvPr>
          <p:cNvSpPr/>
          <p:nvPr/>
        </p:nvSpPr>
        <p:spPr>
          <a:xfrm>
            <a:off x="7036440" y="3101654"/>
            <a:ext cx="791935" cy="79193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0A9BB8A-3276-6EDE-5FA3-2691647CA187}"/>
              </a:ext>
            </a:extLst>
          </p:cNvPr>
          <p:cNvCxnSpPr>
            <a:cxnSpLocks/>
          </p:cNvCxnSpPr>
          <p:nvPr/>
        </p:nvCxnSpPr>
        <p:spPr>
          <a:xfrm>
            <a:off x="1947462" y="3492569"/>
            <a:ext cx="514990" cy="1941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849D30F-5799-C05D-9FFF-C0134373751E}"/>
              </a:ext>
            </a:extLst>
          </p:cNvPr>
          <p:cNvSpPr txBox="1"/>
          <p:nvPr/>
        </p:nvSpPr>
        <p:spPr>
          <a:xfrm>
            <a:off x="3320592" y="3106015"/>
            <a:ext cx="644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S / 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00ECA96-7D28-3F5D-B7F7-313C4C55E993}"/>
              </a:ext>
            </a:extLst>
          </p:cNvPr>
          <p:cNvCxnSpPr>
            <a:cxnSpLocks/>
            <a:endCxn id="19" idx="2"/>
          </p:cNvCxnSpPr>
          <p:nvPr/>
        </p:nvCxnSpPr>
        <p:spPr>
          <a:xfrm>
            <a:off x="3272585" y="3483494"/>
            <a:ext cx="1485960" cy="1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5A9DBEA-9A3A-0360-5256-00C0658E93D6}"/>
              </a:ext>
            </a:extLst>
          </p:cNvPr>
          <p:cNvCxnSpPr>
            <a:cxnSpLocks/>
          </p:cNvCxnSpPr>
          <p:nvPr/>
        </p:nvCxnSpPr>
        <p:spPr>
          <a:xfrm>
            <a:off x="5558228" y="3493454"/>
            <a:ext cx="1485960" cy="1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0CFCF09A-0537-5CD2-B054-78AF01846806}"/>
              </a:ext>
            </a:extLst>
          </p:cNvPr>
          <p:cNvSpPr/>
          <p:nvPr/>
        </p:nvSpPr>
        <p:spPr>
          <a:xfrm>
            <a:off x="9310566" y="3135889"/>
            <a:ext cx="791935" cy="791935"/>
          </a:xfrm>
          <a:prstGeom prst="ellipse">
            <a:avLst/>
          </a:prstGeom>
          <a:solidFill>
            <a:srgbClr val="2C89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end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ECBA3E5-1957-47FA-F091-16CDDCF537B0}"/>
              </a:ext>
            </a:extLst>
          </p:cNvPr>
          <p:cNvCxnSpPr>
            <a:cxnSpLocks/>
          </p:cNvCxnSpPr>
          <p:nvPr/>
        </p:nvCxnSpPr>
        <p:spPr>
          <a:xfrm>
            <a:off x="7824606" y="3492568"/>
            <a:ext cx="1485960" cy="1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D53FFD8-BE45-F060-01FA-6A2F46C647DA}"/>
              </a:ext>
            </a:extLst>
          </p:cNvPr>
          <p:cNvSpPr txBox="1"/>
          <p:nvPr/>
        </p:nvSpPr>
        <p:spPr>
          <a:xfrm>
            <a:off x="5765579" y="3078355"/>
            <a:ext cx="593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O /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11475D1-B4B3-7C8B-709D-7C993A89FE0A}"/>
              </a:ext>
            </a:extLst>
          </p:cNvPr>
          <p:cNvSpPr txBox="1"/>
          <p:nvPr/>
        </p:nvSpPr>
        <p:spPr>
          <a:xfrm>
            <a:off x="5430527" y="2109759"/>
            <a:ext cx="912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L / @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0B1CC4F-E437-CDCA-8533-437F321528E4}"/>
              </a:ext>
            </a:extLst>
          </p:cNvPr>
          <p:cNvGrpSpPr/>
          <p:nvPr/>
        </p:nvGrpSpPr>
        <p:grpSpPr>
          <a:xfrm flipH="1">
            <a:off x="5355494" y="2829155"/>
            <a:ext cx="4088943" cy="1592600"/>
            <a:chOff x="4016863" y="-683718"/>
            <a:chExt cx="3088348" cy="1592600"/>
          </a:xfrm>
        </p:grpSpPr>
        <p:sp>
          <p:nvSpPr>
            <p:cNvPr id="55" name="Arc 54">
              <a:extLst>
                <a:ext uri="{FF2B5EF4-FFF2-40B4-BE49-F238E27FC236}">
                  <a16:creationId xmlns:a16="http://schemas.microsoft.com/office/drawing/2014/main" id="{B0B81C45-909E-609B-A92D-EB9833F4AB5B}"/>
                </a:ext>
              </a:extLst>
            </p:cNvPr>
            <p:cNvSpPr/>
            <p:nvPr/>
          </p:nvSpPr>
          <p:spPr>
            <a:xfrm flipH="1" flipV="1">
              <a:off x="4016863" y="-683718"/>
              <a:ext cx="3088348" cy="1286735"/>
            </a:xfrm>
            <a:prstGeom prst="arc">
              <a:avLst>
                <a:gd name="adj1" fmla="val 11214703"/>
                <a:gd name="adj2" fmla="val 21364355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2D42B39-0AC5-4B32-BD44-6C4074106190}"/>
                </a:ext>
              </a:extLst>
            </p:cNvPr>
            <p:cNvSpPr txBox="1"/>
            <p:nvPr/>
          </p:nvSpPr>
          <p:spPr>
            <a:xfrm>
              <a:off x="4298617" y="508772"/>
              <a:ext cx="82717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EOF / S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6A1CF3BC-0B37-6966-C218-38931B0DE44A}"/>
              </a:ext>
            </a:extLst>
          </p:cNvPr>
          <p:cNvGrpSpPr/>
          <p:nvPr/>
        </p:nvGrpSpPr>
        <p:grpSpPr>
          <a:xfrm>
            <a:off x="672379" y="2312237"/>
            <a:ext cx="2192815" cy="1180331"/>
            <a:chOff x="102634" y="1240947"/>
            <a:chExt cx="2192815" cy="1180331"/>
          </a:xfrm>
        </p:grpSpPr>
        <p:sp>
          <p:nvSpPr>
            <p:cNvPr id="63" name="Arc 62">
              <a:extLst>
                <a:ext uri="{FF2B5EF4-FFF2-40B4-BE49-F238E27FC236}">
                  <a16:creationId xmlns:a16="http://schemas.microsoft.com/office/drawing/2014/main" id="{6BA82D89-73C4-EF9D-A735-749A86F16B49}"/>
                </a:ext>
              </a:extLst>
            </p:cNvPr>
            <p:cNvSpPr/>
            <p:nvPr/>
          </p:nvSpPr>
          <p:spPr>
            <a:xfrm flipH="1">
              <a:off x="1722317" y="1629343"/>
              <a:ext cx="573132" cy="791935"/>
            </a:xfrm>
            <a:prstGeom prst="arc">
              <a:avLst>
                <a:gd name="adj1" fmla="val 10064307"/>
                <a:gd name="adj2" fmla="val 3624714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C818C65C-59B1-7948-FE97-3710BB4C7D7D}"/>
                </a:ext>
              </a:extLst>
            </p:cNvPr>
            <p:cNvSpPr txBox="1"/>
            <p:nvPr/>
          </p:nvSpPr>
          <p:spPr>
            <a:xfrm>
              <a:off x="102634" y="1240947"/>
              <a:ext cx="20185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all other / all other</a:t>
              </a:r>
            </a:p>
          </p:txBody>
        </p:sp>
      </p:grpSp>
      <p:sp>
        <p:nvSpPr>
          <p:cNvPr id="65" name="Arc 64">
            <a:extLst>
              <a:ext uri="{FF2B5EF4-FFF2-40B4-BE49-F238E27FC236}">
                <a16:creationId xmlns:a16="http://schemas.microsoft.com/office/drawing/2014/main" id="{94163D59-DF74-6B41-F98C-684754A4B3CC}"/>
              </a:ext>
            </a:extLst>
          </p:cNvPr>
          <p:cNvSpPr/>
          <p:nvPr/>
        </p:nvSpPr>
        <p:spPr>
          <a:xfrm rot="10800000" flipV="1">
            <a:off x="3139880" y="2055021"/>
            <a:ext cx="4308447" cy="2736222"/>
          </a:xfrm>
          <a:prstGeom prst="arc">
            <a:avLst>
              <a:gd name="adj1" fmla="val 11455587"/>
              <a:gd name="adj2" fmla="val 21212922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C895B"/>
              </a:solidFill>
            </a:endParaRP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A0D3505-0A8A-18B6-1BA8-A00A59D75ECC}"/>
              </a:ext>
            </a:extLst>
          </p:cNvPr>
          <p:cNvGrpSpPr/>
          <p:nvPr/>
        </p:nvGrpSpPr>
        <p:grpSpPr>
          <a:xfrm>
            <a:off x="3053130" y="2967223"/>
            <a:ext cx="2236510" cy="1411673"/>
            <a:chOff x="2281446" y="2032206"/>
            <a:chExt cx="2236510" cy="1411673"/>
          </a:xfrm>
        </p:grpSpPr>
        <p:sp>
          <p:nvSpPr>
            <p:cNvPr id="67" name="Arc 66">
              <a:extLst>
                <a:ext uri="{FF2B5EF4-FFF2-40B4-BE49-F238E27FC236}">
                  <a16:creationId xmlns:a16="http://schemas.microsoft.com/office/drawing/2014/main" id="{68C1B3CE-2C95-AA04-2075-B1333AFB5500}"/>
                </a:ext>
              </a:extLst>
            </p:cNvPr>
            <p:cNvSpPr/>
            <p:nvPr/>
          </p:nvSpPr>
          <p:spPr>
            <a:xfrm rot="5029735" flipH="1" flipV="1">
              <a:off x="2827194" y="1536505"/>
              <a:ext cx="1064528" cy="2055929"/>
            </a:xfrm>
            <a:prstGeom prst="arc">
              <a:avLst>
                <a:gd name="adj1" fmla="val 6732083"/>
                <a:gd name="adj2" fmla="val 15860568"/>
              </a:avLst>
            </a:prstGeom>
            <a:ln w="3492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F9CB6818-FAED-EB7C-05E4-157D404B3408}"/>
                </a:ext>
              </a:extLst>
            </p:cNvPr>
            <p:cNvSpPr txBox="1"/>
            <p:nvPr/>
          </p:nvSpPr>
          <p:spPr>
            <a:xfrm>
              <a:off x="2281446" y="3074547"/>
              <a:ext cx="2236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all other / S all other</a:t>
              </a:r>
            </a:p>
          </p:txBody>
        </p:sp>
      </p:grpSp>
      <p:sp>
        <p:nvSpPr>
          <p:cNvPr id="69" name="Arc 68">
            <a:extLst>
              <a:ext uri="{FF2B5EF4-FFF2-40B4-BE49-F238E27FC236}">
                <a16:creationId xmlns:a16="http://schemas.microsoft.com/office/drawing/2014/main" id="{B228C24B-8103-6D60-00ED-37F071D063B8}"/>
              </a:ext>
            </a:extLst>
          </p:cNvPr>
          <p:cNvSpPr/>
          <p:nvPr/>
        </p:nvSpPr>
        <p:spPr>
          <a:xfrm rot="10800000">
            <a:off x="2909206" y="2885755"/>
            <a:ext cx="4591594" cy="2084138"/>
          </a:xfrm>
          <a:prstGeom prst="arc">
            <a:avLst>
              <a:gd name="adj1" fmla="val 10707120"/>
              <a:gd name="adj2" fmla="val 88985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C895B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479407A-9CB9-FBC1-0506-57902FE65A29}"/>
              </a:ext>
            </a:extLst>
          </p:cNvPr>
          <p:cNvSpPr txBox="1"/>
          <p:nvPr/>
        </p:nvSpPr>
        <p:spPr>
          <a:xfrm>
            <a:off x="3806134" y="4478920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all other / SO all other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FFA1618-CE6A-70E7-17ED-68D7742C5050}"/>
              </a:ext>
            </a:extLst>
          </p:cNvPr>
          <p:cNvSpPr txBox="1"/>
          <p:nvPr/>
        </p:nvSpPr>
        <p:spPr>
          <a:xfrm>
            <a:off x="7886458" y="3078355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EOF / SO</a:t>
            </a:r>
          </a:p>
        </p:txBody>
      </p:sp>
      <p:sp>
        <p:nvSpPr>
          <p:cNvPr id="72" name="Arc 71">
            <a:extLst>
              <a:ext uri="{FF2B5EF4-FFF2-40B4-BE49-F238E27FC236}">
                <a16:creationId xmlns:a16="http://schemas.microsoft.com/office/drawing/2014/main" id="{820BEF10-3FD4-07E0-9511-4C3E672ADB77}"/>
              </a:ext>
            </a:extLst>
          </p:cNvPr>
          <p:cNvSpPr/>
          <p:nvPr/>
        </p:nvSpPr>
        <p:spPr>
          <a:xfrm rot="10800000" flipH="1" flipV="1">
            <a:off x="3001779" y="1707778"/>
            <a:ext cx="6942176" cy="2816572"/>
          </a:xfrm>
          <a:prstGeom prst="arc">
            <a:avLst>
              <a:gd name="adj1" fmla="val 10805266"/>
              <a:gd name="adj2" fmla="val 79541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C895B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70E26E5-F972-235C-94E0-0DFC704EC362}"/>
              </a:ext>
            </a:extLst>
          </p:cNvPr>
          <p:cNvSpPr txBox="1"/>
          <p:nvPr/>
        </p:nvSpPr>
        <p:spPr>
          <a:xfrm>
            <a:off x="6900291" y="1744169"/>
            <a:ext cx="986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EOF /</a:t>
            </a:r>
          </a:p>
        </p:txBody>
      </p:sp>
      <p:sp>
        <p:nvSpPr>
          <p:cNvPr id="74" name="Arc 73">
            <a:extLst>
              <a:ext uri="{FF2B5EF4-FFF2-40B4-BE49-F238E27FC236}">
                <a16:creationId xmlns:a16="http://schemas.microsoft.com/office/drawing/2014/main" id="{EF792556-E172-6895-FC88-E004634F8260}"/>
              </a:ext>
            </a:extLst>
          </p:cNvPr>
          <p:cNvSpPr/>
          <p:nvPr/>
        </p:nvSpPr>
        <p:spPr>
          <a:xfrm rot="21277514" flipH="1">
            <a:off x="4775470" y="2631695"/>
            <a:ext cx="546177" cy="871543"/>
          </a:xfrm>
          <a:prstGeom prst="arc">
            <a:avLst>
              <a:gd name="adj1" fmla="val 9725475"/>
              <a:gd name="adj2" fmla="val 1954416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3015F0C-9378-C011-092F-B38808F0175B}"/>
              </a:ext>
            </a:extLst>
          </p:cNvPr>
          <p:cNvSpPr txBox="1"/>
          <p:nvPr/>
        </p:nvSpPr>
        <p:spPr>
          <a:xfrm>
            <a:off x="3955813" y="2625862"/>
            <a:ext cx="849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S / S</a:t>
            </a: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EB0C6E21-6EA9-799B-F93F-4B13F90F5841}"/>
              </a:ext>
            </a:extLst>
          </p:cNvPr>
          <p:cNvSpPr/>
          <p:nvPr/>
        </p:nvSpPr>
        <p:spPr>
          <a:xfrm>
            <a:off x="7003997" y="5271824"/>
            <a:ext cx="791935" cy="79193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E9F3F27C-8FBA-76D7-F11C-3650A1EE78CC}"/>
              </a:ext>
            </a:extLst>
          </p:cNvPr>
          <p:cNvSpPr txBox="1"/>
          <p:nvPr/>
        </p:nvSpPr>
        <p:spPr>
          <a:xfrm>
            <a:off x="4854984" y="5646192"/>
            <a:ext cx="1346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M / DAD</a:t>
            </a:r>
          </a:p>
        </p:txBody>
      </p:sp>
      <p:sp>
        <p:nvSpPr>
          <p:cNvPr id="125" name="Arc 124">
            <a:extLst>
              <a:ext uri="{FF2B5EF4-FFF2-40B4-BE49-F238E27FC236}">
                <a16:creationId xmlns:a16="http://schemas.microsoft.com/office/drawing/2014/main" id="{B3176526-7264-8EBB-E7F2-8E5A943B669F}"/>
              </a:ext>
            </a:extLst>
          </p:cNvPr>
          <p:cNvSpPr/>
          <p:nvPr/>
        </p:nvSpPr>
        <p:spPr>
          <a:xfrm rot="10800000">
            <a:off x="2555025" y="3024139"/>
            <a:ext cx="6755538" cy="2535327"/>
          </a:xfrm>
          <a:prstGeom prst="arc">
            <a:avLst>
              <a:gd name="adj1" fmla="val 13634973"/>
              <a:gd name="adj2" fmla="val 401863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C895B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B7AEC27C-3EB3-A28C-8C6B-67268A64E28A}"/>
              </a:ext>
            </a:extLst>
          </p:cNvPr>
          <p:cNvSpPr txBox="1"/>
          <p:nvPr/>
        </p:nvSpPr>
        <p:spPr>
          <a:xfrm>
            <a:off x="4329926" y="5178554"/>
            <a:ext cx="2390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all other / SA all other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1B7DFD01-B695-155E-3F11-5E441875A97D}"/>
              </a:ext>
            </a:extLst>
          </p:cNvPr>
          <p:cNvSpPr txBox="1"/>
          <p:nvPr/>
        </p:nvSpPr>
        <p:spPr>
          <a:xfrm>
            <a:off x="8130521" y="5030552"/>
            <a:ext cx="1481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EOF / SA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B02701C4-09EE-9D09-2B50-29AE4825DA74}"/>
              </a:ext>
            </a:extLst>
          </p:cNvPr>
          <p:cNvCxnSpPr>
            <a:cxnSpLocks/>
            <a:stCxn id="19" idx="5"/>
            <a:endCxn id="106" idx="1"/>
          </p:cNvCxnSpPr>
          <p:nvPr/>
        </p:nvCxnSpPr>
        <p:spPr>
          <a:xfrm>
            <a:off x="5434504" y="3763486"/>
            <a:ext cx="1685469" cy="1624314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8623D4DB-07E0-E4BE-EB69-178EF1A5D7F3}"/>
              </a:ext>
            </a:extLst>
          </p:cNvPr>
          <p:cNvSpPr txBox="1"/>
          <p:nvPr/>
        </p:nvSpPr>
        <p:spPr>
          <a:xfrm>
            <a:off x="6829836" y="4732946"/>
            <a:ext cx="644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A / </a:t>
            </a:r>
          </a:p>
        </p:txBody>
      </p:sp>
      <p:sp>
        <p:nvSpPr>
          <p:cNvPr id="139" name="Arc 138">
            <a:extLst>
              <a:ext uri="{FF2B5EF4-FFF2-40B4-BE49-F238E27FC236}">
                <a16:creationId xmlns:a16="http://schemas.microsoft.com/office/drawing/2014/main" id="{705BAFCF-7967-951E-438A-CB3EE29FCE0C}"/>
              </a:ext>
            </a:extLst>
          </p:cNvPr>
          <p:cNvSpPr/>
          <p:nvPr/>
        </p:nvSpPr>
        <p:spPr>
          <a:xfrm rot="10800000">
            <a:off x="2204957" y="2532615"/>
            <a:ext cx="7296163" cy="3502515"/>
          </a:xfrm>
          <a:prstGeom prst="arc">
            <a:avLst>
              <a:gd name="adj1" fmla="val 13993543"/>
              <a:gd name="adj2" fmla="val 633887"/>
            </a:avLst>
          </a:prstGeom>
          <a:ln w="3492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C895B"/>
              </a:solidFill>
            </a:endParaRPr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00347208-8883-3AC8-F63B-3F567F5E1648}"/>
              </a:ext>
            </a:extLst>
          </p:cNvPr>
          <p:cNvCxnSpPr>
            <a:cxnSpLocks/>
          </p:cNvCxnSpPr>
          <p:nvPr/>
        </p:nvCxnSpPr>
        <p:spPr>
          <a:xfrm flipV="1">
            <a:off x="7737886" y="3927824"/>
            <a:ext cx="1856285" cy="1521030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AED5054E-2115-6DBE-C5D6-2578D16E0D81}"/>
              </a:ext>
            </a:extLst>
          </p:cNvPr>
          <p:cNvSpPr txBox="1"/>
          <p:nvPr/>
        </p:nvSpPr>
        <p:spPr>
          <a:xfrm>
            <a:off x="6359011" y="293790"/>
            <a:ext cx="56269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C895B"/>
                </a:solidFill>
              </a:rPr>
              <a:t>This DFA replaces SOL with a @</a:t>
            </a:r>
          </a:p>
          <a:p>
            <a:r>
              <a:rPr lang="en-US" sz="2400" dirty="0">
                <a:solidFill>
                  <a:srgbClr val="2C895B"/>
                </a:solidFill>
              </a:rPr>
              <a:t>and This DFA replaces SAM with DAD</a:t>
            </a:r>
          </a:p>
        </p:txBody>
      </p:sp>
    </p:spTree>
    <p:extLst>
      <p:ext uri="{BB962C8B-B14F-4D97-AF65-F5344CB8AC3E}">
        <p14:creationId xmlns:p14="http://schemas.microsoft.com/office/powerpoint/2010/main" val="3932280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2A0238-6648-7846-8700-15FDE259C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40" y="200755"/>
            <a:ext cx="10515600" cy="490274"/>
          </a:xfrm>
        </p:spPr>
        <p:txBody>
          <a:bodyPr/>
          <a:lstStyle/>
          <a:p>
            <a:r>
              <a:rPr lang="en-US" dirty="0"/>
              <a:t>Introduction: C Program Structure (Single file)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A803E4C-83D9-3847-84D4-3C4EC7873069}"/>
              </a:ext>
            </a:extLst>
          </p:cNvPr>
          <p:cNvSpPr/>
          <p:nvPr/>
        </p:nvSpPr>
        <p:spPr bwMode="auto">
          <a:xfrm>
            <a:off x="1015813" y="696381"/>
            <a:ext cx="11062006" cy="5960864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200" dirty="0" err="1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sz="2200" dirty="0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2200" i="1" dirty="0">
              <a:solidFill>
                <a:srgbClr val="F3753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200" dirty="0" err="1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2200" dirty="0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2200" i="1" dirty="0">
              <a:solidFill>
                <a:srgbClr val="F3753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</a:t>
            </a:r>
          </a:p>
          <a:p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This is block comment </a:t>
            </a:r>
          </a:p>
          <a:p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  <a:endParaRPr lang="en-US" sz="2200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this is a line comment</a:t>
            </a:r>
          </a:p>
          <a:p>
            <a:endParaRPr lang="en-US" sz="22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200" b="1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*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[])   </a:t>
            </a:r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or int main() or int main(void)</a:t>
            </a:r>
          </a:p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char x = '\n';</a:t>
            </a:r>
          </a:p>
          <a:p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2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("Hello World!%c", x);   </a:t>
            </a:r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"Hello World!\n"</a:t>
            </a:r>
          </a:p>
          <a:p>
            <a:r>
              <a:rPr lang="en-US" sz="2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</a:t>
            </a:r>
            <a:r>
              <a:rPr lang="en-US" sz="22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EXIT_SUCCESS</a:t>
            </a:r>
            <a:r>
              <a:rPr lang="en-US" sz="22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        </a:t>
            </a:r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main always returns either</a:t>
            </a:r>
          </a:p>
          <a:p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	    // EXIT_SUCCESS or EXIT_FAILURE</a:t>
            </a:r>
          </a:p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861997-B171-4C4F-8D8B-FAE9749DE10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0BA9BA5-B927-CCD2-4442-DB00BA423F4E}"/>
              </a:ext>
            </a:extLst>
          </p:cNvPr>
          <p:cNvGrpSpPr/>
          <p:nvPr/>
        </p:nvGrpSpPr>
        <p:grpSpPr>
          <a:xfrm>
            <a:off x="3577701" y="4206731"/>
            <a:ext cx="2481045" cy="369332"/>
            <a:chOff x="40701" y="3681335"/>
            <a:chExt cx="2481045" cy="369332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A3B8446-2407-380E-AA34-32BF496CE0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701" y="3866001"/>
              <a:ext cx="834836" cy="14777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2DD9B5B-057B-07A4-21BD-D8C5BFECC60E}"/>
                </a:ext>
              </a:extLst>
            </p:cNvPr>
            <p:cNvSpPr txBox="1"/>
            <p:nvPr/>
          </p:nvSpPr>
          <p:spPr>
            <a:xfrm>
              <a:off x="875537" y="3681335"/>
              <a:ext cx="1646209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char literal '\n'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6F45E1F-4E17-6988-E200-6F15F1D0FD8E}"/>
              </a:ext>
            </a:extLst>
          </p:cNvPr>
          <p:cNvGrpSpPr/>
          <p:nvPr/>
        </p:nvGrpSpPr>
        <p:grpSpPr>
          <a:xfrm>
            <a:off x="4746214" y="5480151"/>
            <a:ext cx="3277681" cy="1157808"/>
            <a:chOff x="1439266" y="2892859"/>
            <a:chExt cx="3277681" cy="1157808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5646CCF5-1F5B-A6AE-F24E-EE55E810FE7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17813" y="2892859"/>
              <a:ext cx="1136342" cy="80836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58A501A-B038-3C65-5668-A65DC6C15092}"/>
                </a:ext>
              </a:extLst>
            </p:cNvPr>
            <p:cNvSpPr txBox="1"/>
            <p:nvPr/>
          </p:nvSpPr>
          <p:spPr>
            <a:xfrm>
              <a:off x="1439266" y="3681335"/>
              <a:ext cx="3277681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string literal "Hello World!%c"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BF12A9C-C0D1-2C2E-61A1-6F3CAAD372A0}"/>
              </a:ext>
            </a:extLst>
          </p:cNvPr>
          <p:cNvGrpSpPr/>
          <p:nvPr/>
        </p:nvGrpSpPr>
        <p:grpSpPr>
          <a:xfrm>
            <a:off x="4161020" y="865614"/>
            <a:ext cx="2544439" cy="646331"/>
            <a:chOff x="-2676993" y="2470270"/>
            <a:chExt cx="2544439" cy="646331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29FBA7A4-013C-9A2E-EA12-573F05F2E0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2676993" y="2829044"/>
              <a:ext cx="63407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F206B76-E771-90EE-D876-9B0D420B2845}"/>
                </a:ext>
              </a:extLst>
            </p:cNvPr>
            <p:cNvSpPr txBox="1"/>
            <p:nvPr/>
          </p:nvSpPr>
          <p:spPr>
            <a:xfrm>
              <a:off x="-2042923" y="2470270"/>
              <a:ext cx="1910369" cy="64633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directives to the preprocessor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37B1E4A-7860-9922-69FC-554A3A6D4BE9}"/>
              </a:ext>
            </a:extLst>
          </p:cNvPr>
          <p:cNvGrpSpPr/>
          <p:nvPr/>
        </p:nvGrpSpPr>
        <p:grpSpPr>
          <a:xfrm>
            <a:off x="2202287" y="2942138"/>
            <a:ext cx="7639228" cy="934403"/>
            <a:chOff x="-371551" y="2680657"/>
            <a:chExt cx="7639228" cy="934403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056E529-982C-6299-5DDD-AE34220549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371551" y="2981530"/>
              <a:ext cx="847369" cy="63353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11DC1AB-B338-FAF0-0E41-95DD5C1C6585}"/>
                </a:ext>
              </a:extLst>
            </p:cNvPr>
            <p:cNvSpPr txBox="1"/>
            <p:nvPr/>
          </p:nvSpPr>
          <p:spPr>
            <a:xfrm>
              <a:off x="504214" y="2680657"/>
              <a:ext cx="6763463" cy="64633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main() is the first function to run</a:t>
              </a:r>
            </a:p>
            <a:p>
              <a:r>
                <a:rPr lang="en-US" dirty="0">
                  <a:solidFill>
                    <a:srgbClr val="00B050"/>
                  </a:solidFill>
                </a:rPr>
                <a:t>Every executable program must have one function called main()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6068DAC-2F84-055E-DC15-54D3699C6E88}"/>
              </a:ext>
            </a:extLst>
          </p:cNvPr>
          <p:cNvGrpSpPr/>
          <p:nvPr/>
        </p:nvGrpSpPr>
        <p:grpSpPr>
          <a:xfrm>
            <a:off x="2749639" y="4645410"/>
            <a:ext cx="6978857" cy="548915"/>
            <a:chOff x="-4510674" y="2312626"/>
            <a:chExt cx="6978857" cy="548915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9742A34C-BAA4-326B-53E6-9DABEB41CC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4510674" y="2501582"/>
              <a:ext cx="3216318" cy="35995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E89A0F9-9D9F-11E3-4D0F-475F45D96B71}"/>
                </a:ext>
              </a:extLst>
            </p:cNvPr>
            <p:cNvSpPr txBox="1"/>
            <p:nvPr/>
          </p:nvSpPr>
          <p:spPr>
            <a:xfrm>
              <a:off x="-1245534" y="2312626"/>
              <a:ext cx="3713717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library function for writing to </a:t>
              </a:r>
              <a:r>
                <a:rPr lang="en-US" dirty="0" err="1">
                  <a:solidFill>
                    <a:schemeClr val="accent1"/>
                  </a:solidFill>
                </a:rPr>
                <a:t>stdout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5247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F68E8-9344-B04F-B310-722837802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470" y="175260"/>
            <a:ext cx="10515600" cy="452455"/>
          </a:xfrm>
        </p:spPr>
        <p:txBody>
          <a:bodyPr/>
          <a:lstStyle/>
          <a:p>
            <a:r>
              <a:rPr lang="en-US" dirty="0"/>
              <a:t>What is the preprocessor (</a:t>
            </a:r>
            <a:r>
              <a:rPr lang="en-US" dirty="0" err="1"/>
              <a:t>cpp</a:t>
            </a:r>
            <a:r>
              <a:rPr lang="en-US" dirty="0"/>
              <a:t>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31F5D-B1DF-A94D-B55C-F4A2AEE2A01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33297" y="2775591"/>
            <a:ext cx="11079329" cy="378657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2C895B"/>
                </a:solidFill>
              </a:rPr>
              <a:t>Preprocessing is the first phase </a:t>
            </a:r>
            <a:r>
              <a:rPr lang="en-US" sz="1800" dirty="0">
                <a:solidFill>
                  <a:schemeClr val="tx2"/>
                </a:solidFill>
              </a:rPr>
              <a:t>in the compilation (.c files) or assembly (.S files only) process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The </a:t>
            </a:r>
            <a:r>
              <a:rPr lang="en-US" sz="1800" b="1" dirty="0"/>
              <a:t>preprocessor</a:t>
            </a:r>
            <a:r>
              <a:rPr lang="en-US" sz="1800" dirty="0"/>
              <a:t> (</a:t>
            </a:r>
            <a:r>
              <a:rPr lang="en-US" sz="18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cpp</a:t>
            </a:r>
            <a:r>
              <a:rPr lang="en-US" sz="1800" dirty="0"/>
              <a:t>) </a:t>
            </a:r>
            <a:r>
              <a:rPr lang="en-US" sz="1800" i="1" dirty="0">
                <a:solidFill>
                  <a:srgbClr val="F3753F"/>
                </a:solidFill>
              </a:rPr>
              <a:t>transforms</a:t>
            </a:r>
            <a:r>
              <a:rPr lang="en-US" sz="1800" dirty="0"/>
              <a:t> your source code, then </a:t>
            </a:r>
            <a:r>
              <a:rPr lang="en-US" sz="1800" b="1" dirty="0"/>
              <a:t>passes it to the compiler </a:t>
            </a:r>
            <a:r>
              <a:rPr lang="en-US" sz="1800" dirty="0"/>
              <a:t>(on .c files) </a:t>
            </a:r>
            <a:r>
              <a:rPr lang="en-US" sz="1800" b="1" dirty="0"/>
              <a:t>or the assembler</a:t>
            </a:r>
            <a:r>
              <a:rPr lang="en-US" sz="1800" dirty="0"/>
              <a:t> (on .S files only, not .s files)</a:t>
            </a:r>
            <a:endParaRPr lang="en-US" sz="1800" dirty="0">
              <a:solidFill>
                <a:schemeClr val="accent1"/>
              </a:solidFill>
            </a:endParaRPr>
          </a:p>
          <a:p>
            <a:pPr lvl="1"/>
            <a:r>
              <a:rPr lang="en-US" sz="1800" b="1" dirty="0" err="1">
                <a:solidFill>
                  <a:schemeClr val="accent1"/>
                </a:solidFill>
              </a:rPr>
              <a:t>cpp</a:t>
            </a:r>
            <a:r>
              <a:rPr lang="en-US" sz="1800" b="1" dirty="0">
                <a:solidFill>
                  <a:schemeClr val="accent1"/>
                </a:solidFill>
              </a:rPr>
              <a:t> is automatically invoked by </a:t>
            </a:r>
            <a:r>
              <a:rPr lang="en-US" sz="18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endParaRPr lang="en-US" sz="1800" b="1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800" dirty="0"/>
              <a:t>Usually, the input to</a:t>
            </a:r>
            <a:r>
              <a:rPr lang="en-US" sz="1800" b="1" dirty="0"/>
              <a:t> </a:t>
            </a:r>
            <a:r>
              <a:rPr lang="en-US" sz="1800" b="1" dirty="0" err="1">
                <a:solidFill>
                  <a:schemeClr val="accent1"/>
                </a:solidFill>
              </a:rPr>
              <a:t>cpp</a:t>
            </a:r>
            <a:r>
              <a:rPr lang="en-US" sz="1800" b="1" dirty="0"/>
              <a:t> </a:t>
            </a:r>
            <a:r>
              <a:rPr lang="en-US" sz="1800" dirty="0"/>
              <a:t>is a </a:t>
            </a:r>
            <a:r>
              <a:rPr lang="en-US" sz="1800" dirty="0">
                <a:solidFill>
                  <a:schemeClr val="accent1"/>
                </a:solidFill>
              </a:rPr>
              <a:t>C source file </a:t>
            </a:r>
            <a:r>
              <a:rPr lang="en-US" sz="1800" dirty="0"/>
              <a:t>(.c) or an </a:t>
            </a:r>
            <a:r>
              <a:rPr lang="en-US" sz="1800" dirty="0">
                <a:solidFill>
                  <a:schemeClr val="accent1"/>
                </a:solidFill>
              </a:rPr>
              <a:t>assembly source file </a:t>
            </a:r>
            <a:r>
              <a:rPr lang="en-US" sz="1800" dirty="0"/>
              <a:t>(.S only) and output from </a:t>
            </a:r>
            <a:r>
              <a:rPr lang="en-US" sz="1800" b="1" dirty="0" err="1">
                <a:solidFill>
                  <a:schemeClr val="accent1"/>
                </a:solidFill>
              </a:rPr>
              <a:t>cpp</a:t>
            </a:r>
            <a:r>
              <a:rPr lang="en-US" sz="1800" dirty="0"/>
              <a:t> is </a:t>
            </a:r>
            <a:r>
              <a:rPr lang="en-US" sz="1800" dirty="0">
                <a:solidFill>
                  <a:schemeClr val="accent1"/>
                </a:solidFill>
              </a:rPr>
              <a:t>still a C file or assembly file </a:t>
            </a:r>
          </a:p>
          <a:p>
            <a:pPr lvl="1"/>
            <a:r>
              <a:rPr lang="en-US" sz="1800" dirty="0"/>
              <a:t>output from </a:t>
            </a:r>
            <a:r>
              <a:rPr lang="en-US" sz="1800" dirty="0" err="1"/>
              <a:t>cpp</a:t>
            </a:r>
            <a:r>
              <a:rPr lang="en-US" sz="1800" dirty="0"/>
              <a:t> is in a temporary .</a:t>
            </a:r>
            <a:r>
              <a:rPr lang="en-US" sz="1800" dirty="0" err="1"/>
              <a:t>i</a:t>
            </a:r>
            <a:r>
              <a:rPr lang="en-US" sz="1800" dirty="0"/>
              <a:t> file (deleted after use)</a:t>
            </a:r>
          </a:p>
          <a:p>
            <a:pPr lvl="1"/>
            <a:r>
              <a:rPr lang="en-US" sz="1800" dirty="0" err="1">
                <a:solidFill>
                  <a:schemeClr val="accent1"/>
                </a:solidFill>
              </a:rPr>
              <a:t>cpp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b="1" dirty="0">
                <a:solidFill>
                  <a:schemeClr val="accent1"/>
                </a:solidFill>
              </a:rPr>
              <a:t>does not </a:t>
            </a:r>
            <a:r>
              <a:rPr lang="en-US" sz="1800" dirty="0">
                <a:solidFill>
                  <a:schemeClr val="accent1"/>
                </a:solidFill>
              </a:rPr>
              <a:t>modify the input source file</a:t>
            </a: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chemeClr val="tx1">
                    <a:lumMod val="50000"/>
                  </a:schemeClr>
                </a:solidFill>
              </a:rPr>
              <a:t>Common use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: When a </a:t>
            </a:r>
            <a:r>
              <a:rPr lang="en-US" sz="1800" b="1" dirty="0">
                <a:solidFill>
                  <a:schemeClr val="tx1">
                    <a:lumMod val="50000"/>
                  </a:schemeClr>
                </a:solidFill>
              </a:rPr>
              <a:t>program is divided across </a:t>
            </a:r>
            <a:r>
              <a:rPr lang="en-US" sz="1800" b="1" dirty="0">
                <a:solidFill>
                  <a:schemeClr val="accent1"/>
                </a:solidFill>
              </a:rPr>
              <a:t>multiple source files </a:t>
            </a:r>
            <a:r>
              <a:rPr lang="en-US" sz="1800" dirty="0"/>
              <a:t>(including library files),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</a:rPr>
              <a:t>cpp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 helps you keep consistency among the files (</a:t>
            </a:r>
            <a:r>
              <a:rPr lang="en-US" sz="1800" b="1" dirty="0">
                <a:solidFill>
                  <a:schemeClr val="tx1">
                    <a:lumMod val="50000"/>
                  </a:schemeClr>
                </a:solidFill>
              </a:rPr>
              <a:t>one version of the truth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)</a:t>
            </a:r>
          </a:p>
          <a:p>
            <a:pPr lvl="1"/>
            <a:r>
              <a:rPr lang="en-US" sz="1800" dirty="0"/>
              <a:t>Examples: Consistent values for a constants, correct f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unction definitions, etc.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8380EC-B030-1041-9FD5-6D449E013D5F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54A7CAD-7E9D-DF95-0D7E-860DF4037D02}"/>
              </a:ext>
            </a:extLst>
          </p:cNvPr>
          <p:cNvSpPr/>
          <p:nvPr/>
        </p:nvSpPr>
        <p:spPr>
          <a:xfrm>
            <a:off x="583485" y="1721602"/>
            <a:ext cx="1305519" cy="715295"/>
          </a:xfrm>
          <a:prstGeom prst="roundRect">
            <a:avLst/>
          </a:prstGeom>
          <a:solidFill>
            <a:srgbClr val="2C895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assembly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three.S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E14E16A-FCDE-7FCC-B93D-A9D9256FEA70}"/>
              </a:ext>
            </a:extLst>
          </p:cNvPr>
          <p:cNvSpPr/>
          <p:nvPr/>
        </p:nvSpPr>
        <p:spPr>
          <a:xfrm>
            <a:off x="804333" y="735902"/>
            <a:ext cx="1064622" cy="715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 </a:t>
            </a:r>
          </a:p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two.c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ADB97A54-00BE-819C-86A4-A84C9E4DEC49}"/>
              </a:ext>
            </a:extLst>
          </p:cNvPr>
          <p:cNvSpPr/>
          <p:nvPr/>
        </p:nvSpPr>
        <p:spPr>
          <a:xfrm rot="16200000">
            <a:off x="2185101" y="853271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A33C6F89-6330-57E8-D979-A7CFEB7594A3}"/>
              </a:ext>
            </a:extLst>
          </p:cNvPr>
          <p:cNvSpPr/>
          <p:nvPr/>
        </p:nvSpPr>
        <p:spPr>
          <a:xfrm rot="16200000">
            <a:off x="2231870" y="1842993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C091125-42B2-8C9F-886B-ABA29F9B2D38}"/>
              </a:ext>
            </a:extLst>
          </p:cNvPr>
          <p:cNvSpPr/>
          <p:nvPr/>
        </p:nvSpPr>
        <p:spPr>
          <a:xfrm>
            <a:off x="2588984" y="790190"/>
            <a:ext cx="1554480" cy="60671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cpp</a:t>
            </a:r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C7901D5-8083-D6DC-05EA-878383535AAA}"/>
              </a:ext>
            </a:extLst>
          </p:cNvPr>
          <p:cNvSpPr/>
          <p:nvPr/>
        </p:nvSpPr>
        <p:spPr>
          <a:xfrm>
            <a:off x="2591568" y="1775891"/>
            <a:ext cx="1554480" cy="60671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cpp</a:t>
            </a:r>
            <a:endParaRPr lang="en-US" dirty="0"/>
          </a:p>
        </p:txBody>
      </p:sp>
      <p:sp>
        <p:nvSpPr>
          <p:cNvPr id="16" name="Down Arrow 15">
            <a:extLst>
              <a:ext uri="{FF2B5EF4-FFF2-40B4-BE49-F238E27FC236}">
                <a16:creationId xmlns:a16="http://schemas.microsoft.com/office/drawing/2014/main" id="{467113F9-492F-3343-B553-33C901C97CD5}"/>
              </a:ext>
            </a:extLst>
          </p:cNvPr>
          <p:cNvSpPr/>
          <p:nvPr/>
        </p:nvSpPr>
        <p:spPr>
          <a:xfrm rot="16200000">
            <a:off x="4371606" y="853271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B1A59872-CF73-283B-8F32-E971BA94C764}"/>
              </a:ext>
            </a:extLst>
          </p:cNvPr>
          <p:cNvSpPr/>
          <p:nvPr/>
        </p:nvSpPr>
        <p:spPr>
          <a:xfrm rot="16200000">
            <a:off x="4418375" y="1842993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6D2AFE62-A21A-0E4F-0F8F-B7E2C9E4A7E9}"/>
              </a:ext>
            </a:extLst>
          </p:cNvPr>
          <p:cNvSpPr/>
          <p:nvPr/>
        </p:nvSpPr>
        <p:spPr>
          <a:xfrm>
            <a:off x="4820837" y="1721602"/>
            <a:ext cx="1305519" cy="715295"/>
          </a:xfrm>
          <a:prstGeom prst="roundRect">
            <a:avLst/>
          </a:prstGeom>
          <a:solidFill>
            <a:srgbClr val="2C895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assembly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three.i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97DD6401-4550-BDBB-7823-63BB054CB19D}"/>
              </a:ext>
            </a:extLst>
          </p:cNvPr>
          <p:cNvSpPr/>
          <p:nvPr/>
        </p:nvSpPr>
        <p:spPr>
          <a:xfrm>
            <a:off x="4820837" y="739997"/>
            <a:ext cx="1064622" cy="715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 </a:t>
            </a:r>
          </a:p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two.i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7B0A442-F278-4C97-1FF9-D2B578E579E5}"/>
              </a:ext>
            </a:extLst>
          </p:cNvPr>
          <p:cNvSpPr/>
          <p:nvPr/>
        </p:nvSpPr>
        <p:spPr>
          <a:xfrm>
            <a:off x="6769575" y="790189"/>
            <a:ext cx="1554480" cy="60671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gcc</a:t>
            </a:r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439B016-7A63-CEF4-2687-8CB95A948105}"/>
              </a:ext>
            </a:extLst>
          </p:cNvPr>
          <p:cNvSpPr/>
          <p:nvPr/>
        </p:nvSpPr>
        <p:spPr>
          <a:xfrm>
            <a:off x="6901116" y="1775891"/>
            <a:ext cx="1554480" cy="60671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gcc</a:t>
            </a:r>
            <a:r>
              <a:rPr lang="en-US" dirty="0"/>
              <a:t>(gas)</a:t>
            </a:r>
          </a:p>
        </p:txBody>
      </p:sp>
      <p:sp>
        <p:nvSpPr>
          <p:cNvPr id="22" name="Down Arrow 21">
            <a:extLst>
              <a:ext uri="{FF2B5EF4-FFF2-40B4-BE49-F238E27FC236}">
                <a16:creationId xmlns:a16="http://schemas.microsoft.com/office/drawing/2014/main" id="{1EDD1C46-D503-58AC-5383-CF5540B287B2}"/>
              </a:ext>
            </a:extLst>
          </p:cNvPr>
          <p:cNvSpPr/>
          <p:nvPr/>
        </p:nvSpPr>
        <p:spPr>
          <a:xfrm rot="16200000">
            <a:off x="6336237" y="869238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3" name="Down Arrow 22">
            <a:extLst>
              <a:ext uri="{FF2B5EF4-FFF2-40B4-BE49-F238E27FC236}">
                <a16:creationId xmlns:a16="http://schemas.microsoft.com/office/drawing/2014/main" id="{081720F4-E76B-B406-57FE-3582D4A464DB}"/>
              </a:ext>
            </a:extLst>
          </p:cNvPr>
          <p:cNvSpPr/>
          <p:nvPr/>
        </p:nvSpPr>
        <p:spPr>
          <a:xfrm rot="16200000">
            <a:off x="6383006" y="1858960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D664A582-A501-D2E4-8BD8-9923597EBB2B}"/>
              </a:ext>
            </a:extLst>
          </p:cNvPr>
          <p:cNvSpPr/>
          <p:nvPr/>
        </p:nvSpPr>
        <p:spPr>
          <a:xfrm>
            <a:off x="9259122" y="786297"/>
            <a:ext cx="1541418" cy="798454"/>
          </a:xfrm>
          <a:prstGeom prst="parallelogram">
            <a:avLst/>
          </a:prstGeom>
          <a:solidFill>
            <a:srgbClr val="78896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ARM Machine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two.o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F743586-D98B-88D4-95FD-4F27F823DB6C}"/>
              </a:ext>
            </a:extLst>
          </p:cNvPr>
          <p:cNvSpPr/>
          <p:nvPr/>
        </p:nvSpPr>
        <p:spPr>
          <a:xfrm>
            <a:off x="9230356" y="1822562"/>
            <a:ext cx="1541418" cy="798454"/>
          </a:xfrm>
          <a:prstGeom prst="parallelogram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ARM Machine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three.o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Down Arrow 25">
            <a:extLst>
              <a:ext uri="{FF2B5EF4-FFF2-40B4-BE49-F238E27FC236}">
                <a16:creationId xmlns:a16="http://schemas.microsoft.com/office/drawing/2014/main" id="{6063B758-B476-4A92-B8CB-A2C6E9C6985B}"/>
              </a:ext>
            </a:extLst>
          </p:cNvPr>
          <p:cNvSpPr/>
          <p:nvPr/>
        </p:nvSpPr>
        <p:spPr>
          <a:xfrm rot="16200000">
            <a:off x="8703718" y="872896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7" name="Down Arrow 26">
            <a:extLst>
              <a:ext uri="{FF2B5EF4-FFF2-40B4-BE49-F238E27FC236}">
                <a16:creationId xmlns:a16="http://schemas.microsoft.com/office/drawing/2014/main" id="{564A856F-F8C1-E62D-3623-140E2B7CA64A}"/>
              </a:ext>
            </a:extLst>
          </p:cNvPr>
          <p:cNvSpPr/>
          <p:nvPr/>
        </p:nvSpPr>
        <p:spPr>
          <a:xfrm rot="16200000">
            <a:off x="8808061" y="1887542"/>
            <a:ext cx="175741" cy="480554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3D4ECC8-E84F-3502-49E6-745845ADFCE9}"/>
              </a:ext>
            </a:extLst>
          </p:cNvPr>
          <p:cNvSpPr txBox="1"/>
          <p:nvPr/>
        </p:nvSpPr>
        <p:spPr>
          <a:xfrm>
            <a:off x="4818253" y="1382908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temp files</a:t>
            </a:r>
          </a:p>
        </p:txBody>
      </p:sp>
    </p:spTree>
    <p:extLst>
      <p:ext uri="{BB962C8B-B14F-4D97-AF65-F5344CB8AC3E}">
        <p14:creationId xmlns:p14="http://schemas.microsoft.com/office/powerpoint/2010/main" val="3802659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F68E8-9344-B04F-B310-722837802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810" y="1"/>
            <a:ext cx="10515600" cy="490654"/>
          </a:xfrm>
        </p:spPr>
        <p:txBody>
          <a:bodyPr/>
          <a:lstStyle/>
          <a:p>
            <a:r>
              <a:rPr lang="en-US" dirty="0"/>
              <a:t>Common Preprocessor (</a:t>
            </a:r>
            <a:r>
              <a:rPr lang="en-US" dirty="0" err="1"/>
              <a:t>cpp</a:t>
            </a:r>
            <a:r>
              <a:rPr lang="en-US" dirty="0"/>
              <a:t>)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31F5D-B1DF-A94D-B55C-F4A2AEE2A01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03360" y="490655"/>
            <a:ext cx="11161538" cy="3532253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sz="1800" b="1" dirty="0">
                <a:solidFill>
                  <a:schemeClr val="accent6"/>
                </a:solidFill>
              </a:rPr>
              <a:t>Comments</a:t>
            </a:r>
            <a:r>
              <a:rPr lang="en-US" altLang="en-US" sz="1800" dirty="0">
                <a:solidFill>
                  <a:srgbClr val="F3753F"/>
                </a:solidFill>
              </a:rPr>
              <a:t> </a:t>
            </a:r>
            <a:r>
              <a:rPr lang="en-US" altLang="en-US" sz="1800" dirty="0">
                <a:solidFill>
                  <a:schemeClr val="accent6"/>
                </a:solidFill>
              </a:rPr>
              <a:t>are</a:t>
            </a:r>
            <a:r>
              <a:rPr lang="en-US" altLang="en-US" sz="1800" dirty="0">
                <a:solidFill>
                  <a:srgbClr val="F3753F"/>
                </a:solidFill>
              </a:rPr>
              <a:t> </a:t>
            </a:r>
            <a:r>
              <a:rPr lang="en-US" altLang="en-US" sz="1800" b="1" i="1" dirty="0">
                <a:solidFill>
                  <a:srgbClr val="F3753F"/>
                </a:solidFill>
              </a:rPr>
              <a:t>replaced with a single space </a:t>
            </a:r>
            <a:r>
              <a:rPr lang="en-US" altLang="en-US" sz="18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 */ , //</a:t>
            </a:r>
          </a:p>
          <a:p>
            <a:pPr lvl="1"/>
            <a:r>
              <a:rPr lang="en-US" sz="1800" dirty="0">
                <a:solidFill>
                  <a:srgbClr val="FF0000"/>
                </a:solidFill>
              </a:rPr>
              <a:t>You will do a design for this in PA2 and program it in PA3</a:t>
            </a:r>
          </a:p>
          <a:p>
            <a:pPr>
              <a:lnSpc>
                <a:spcPct val="100000"/>
              </a:lnSpc>
            </a:pPr>
            <a:r>
              <a:rPr lang="en-US" altLang="en-US" sz="1800" b="1" dirty="0">
                <a:solidFill>
                  <a:schemeClr val="tx2"/>
                </a:solidFill>
              </a:rPr>
              <a:t>Continued lines: </a:t>
            </a:r>
            <a:r>
              <a:rPr lang="en-US" altLang="en-US" sz="1800" dirty="0">
                <a:solidFill>
                  <a:schemeClr val="tx2"/>
                </a:solidFill>
              </a:rPr>
              <a:t>where the </a:t>
            </a:r>
            <a:r>
              <a:rPr lang="en-US" altLang="en-US" sz="1800" b="1" dirty="0">
                <a:solidFill>
                  <a:schemeClr val="tx2"/>
                </a:solidFill>
              </a:rPr>
              <a:t>last character in a line is a </a:t>
            </a:r>
            <a:r>
              <a:rPr lang="en-US" altLang="en-US" sz="1800" b="1" dirty="0">
                <a:solidFill>
                  <a:srgbClr val="FF0000"/>
                </a:solidFill>
              </a:rPr>
              <a:t>\ </a:t>
            </a:r>
            <a:r>
              <a:rPr lang="en-US" altLang="en-US" sz="1800" dirty="0">
                <a:solidFill>
                  <a:schemeClr val="tx2"/>
                </a:solidFill>
              </a:rPr>
              <a:t>causes the line to be </a:t>
            </a:r>
            <a:r>
              <a:rPr lang="en-US" altLang="en-US" sz="1800" b="1" dirty="0">
                <a:solidFill>
                  <a:schemeClr val="tx2"/>
                </a:solidFill>
              </a:rPr>
              <a:t>joined with the next line</a:t>
            </a:r>
            <a:endParaRPr lang="en-US" altLang="en-US" sz="1800" b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800" dirty="0"/>
              <a:t>A </a:t>
            </a:r>
            <a:r>
              <a:rPr lang="en-US" sz="1800" b="1" i="1" dirty="0"/>
              <a:t>preprocessor directive: </a:t>
            </a:r>
            <a:r>
              <a:rPr lang="en-US" sz="1800" dirty="0"/>
              <a:t>commands to </a:t>
            </a:r>
            <a:r>
              <a:rPr lang="en-US" sz="1800" dirty="0" err="1"/>
              <a:t>cpp</a:t>
            </a:r>
            <a:r>
              <a:rPr lang="en-US" sz="1800" dirty="0"/>
              <a:t> to perform an operation (these start with a </a:t>
            </a:r>
            <a:r>
              <a:rPr lang="en-US" sz="1800" b="1" dirty="0">
                <a:solidFill>
                  <a:schemeClr val="accent1"/>
                </a:solidFill>
              </a:rPr>
              <a:t>#)</a:t>
            </a:r>
            <a:endParaRPr lang="en-US" sz="1800" b="1" i="1" dirty="0">
              <a:solidFill>
                <a:schemeClr val="accent1"/>
              </a:solidFill>
            </a:endParaRPr>
          </a:p>
          <a:p>
            <a:pPr lvl="1"/>
            <a:r>
              <a:rPr lang="en-US" altLang="en-US" sz="18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altLang="en-US" sz="18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altLang="en-US" sz="18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US" altLang="en-US" sz="1800" dirty="0">
                <a:solidFill>
                  <a:schemeClr val="tx2"/>
                </a:solidFill>
              </a:rPr>
              <a:t>contents of the include file is to be </a:t>
            </a:r>
            <a:r>
              <a:rPr lang="en-US" altLang="en-US" sz="1800" i="1" dirty="0">
                <a:solidFill>
                  <a:srgbClr val="0070C0"/>
                </a:solidFill>
              </a:rPr>
              <a:t>inserted </a:t>
            </a:r>
            <a:r>
              <a:rPr lang="en-US" altLang="en-US" sz="1800" dirty="0">
                <a:solidFill>
                  <a:schemeClr val="tx2"/>
                </a:solidFill>
              </a:rPr>
              <a:t>at that spot in the source file</a:t>
            </a:r>
            <a:endParaRPr lang="en-US" altLang="en-US" sz="1800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altLang="en-US" sz="18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</a:t>
            </a:r>
            <a:r>
              <a:rPr lang="en-US" alt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n-US" altLang="en-US" sz="18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 </a:t>
            </a:r>
          </a:p>
          <a:p>
            <a:pPr lvl="2">
              <a:lnSpc>
                <a:spcPct val="100000"/>
              </a:lnSpc>
            </a:pPr>
            <a:r>
              <a:rPr lang="en-US" altLang="en-US" sz="1800" b="1" dirty="0">
                <a:solidFill>
                  <a:schemeClr val="accent6"/>
                </a:solidFill>
              </a:rPr>
              <a:t>Does two things: Defines</a:t>
            </a:r>
            <a:r>
              <a:rPr lang="en-US" altLang="en-US" sz="1800" b="1" dirty="0">
                <a:solidFill>
                  <a:srgbClr val="7030A0"/>
                </a:solidFill>
              </a:rPr>
              <a:t> MAX</a:t>
            </a:r>
            <a:r>
              <a:rPr lang="en-US" altLang="en-US" sz="1800" dirty="0">
                <a:solidFill>
                  <a:schemeClr val="tx2"/>
                </a:solidFill>
              </a:rPr>
              <a:t> to be a </a:t>
            </a:r>
            <a:r>
              <a:rPr lang="en-US" altLang="en-US" sz="1800" b="1" i="1" dirty="0">
                <a:solidFill>
                  <a:srgbClr val="7030A0"/>
                </a:solidFill>
              </a:rPr>
              <a:t>macro </a:t>
            </a:r>
            <a:r>
              <a:rPr lang="en-US" altLang="en-US" sz="1800" i="1" dirty="0">
                <a:solidFill>
                  <a:srgbClr val="7030A0"/>
                </a:solidFill>
              </a:rPr>
              <a:t>name </a:t>
            </a:r>
            <a:r>
              <a:rPr lang="en-US" altLang="en-US" sz="1800" dirty="0">
                <a:solidFill>
                  <a:schemeClr val="accent6"/>
                </a:solidFill>
              </a:rPr>
              <a:t>and assigns it the value 8</a:t>
            </a:r>
          </a:p>
          <a:p>
            <a:pPr lvl="3">
              <a:lnSpc>
                <a:spcPct val="100000"/>
              </a:lnSpc>
            </a:pPr>
            <a:r>
              <a:rPr lang="en-US" alt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MINE </a:t>
            </a:r>
            <a:r>
              <a:rPr lang="en-US" altLang="en-US" sz="1800" dirty="0">
                <a:solidFill>
                  <a:schemeClr val="accent6"/>
                </a:solidFill>
              </a:rPr>
              <a:t>just defines MINE to be a macro name with no value</a:t>
            </a:r>
          </a:p>
          <a:p>
            <a:pPr lvl="2">
              <a:lnSpc>
                <a:spcPct val="100000"/>
              </a:lnSpc>
            </a:pPr>
            <a:r>
              <a:rPr lang="en-US" altLang="en-US" sz="1800" b="1" dirty="0">
                <a:solidFill>
                  <a:schemeClr val="tx2"/>
                </a:solidFill>
              </a:rPr>
              <a:t>Convention</a:t>
            </a:r>
            <a:r>
              <a:rPr lang="en-US" altLang="en-US" sz="1800" dirty="0">
                <a:solidFill>
                  <a:schemeClr val="tx2"/>
                </a:solidFill>
              </a:rPr>
              <a:t>: </a:t>
            </a:r>
            <a:r>
              <a:rPr lang="en-US" altLang="en-US" sz="1800" b="1" dirty="0">
                <a:solidFill>
                  <a:schemeClr val="tx2"/>
                </a:solidFill>
              </a:rPr>
              <a:t>MACRO</a:t>
            </a:r>
            <a:r>
              <a:rPr lang="en-US" altLang="en-US" sz="1800" dirty="0">
                <a:solidFill>
                  <a:schemeClr val="tx2"/>
                </a:solidFill>
              </a:rPr>
              <a:t> names are in </a:t>
            </a:r>
            <a:r>
              <a:rPr lang="en-US" altLang="en-US" sz="1800" b="1" dirty="0">
                <a:solidFill>
                  <a:schemeClr val="tx2"/>
                </a:solidFill>
              </a:rPr>
              <a:t>CAPITAL</a:t>
            </a:r>
            <a:r>
              <a:rPr lang="en-US" altLang="en-US" sz="1800" dirty="0">
                <a:solidFill>
                  <a:schemeClr val="tx2"/>
                </a:solidFill>
              </a:rPr>
              <a:t> letters</a:t>
            </a:r>
          </a:p>
          <a:p>
            <a:pPr lvl="1"/>
            <a:r>
              <a:rPr lang="en-US" altLang="en-US" sz="2000" dirty="0">
                <a:solidFill>
                  <a:schemeClr val="tx2"/>
                </a:solidFill>
              </a:rPr>
              <a:t>Macros with values</a:t>
            </a:r>
            <a:r>
              <a:rPr lang="en-US" alt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 </a:t>
            </a:r>
            <a:r>
              <a:rPr lang="en-US" altLang="en-US" sz="20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cpp</a:t>
            </a:r>
            <a:r>
              <a:rPr lang="en-US" alt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replaces </a:t>
            </a:r>
            <a:r>
              <a:rPr lang="en-US" alt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n-US" alt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with </a:t>
            </a:r>
            <a:r>
              <a:rPr lang="en-US" alt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 </a:t>
            </a:r>
            <a:r>
              <a:rPr lang="en-US" altLang="en-US" sz="2000" dirty="0">
                <a:solidFill>
                  <a:schemeClr val="accent6"/>
                </a:solidFill>
                <a:cs typeface="Consolas" panose="020B0609020204030204" pitchFamily="49" charset="0"/>
              </a:rPr>
              <a:t>everywhere in the source file</a:t>
            </a:r>
            <a:endParaRPr lang="en-US" sz="2400" dirty="0"/>
          </a:p>
          <a:p>
            <a:pPr>
              <a:lnSpc>
                <a:spcPct val="100000"/>
              </a:lnSpc>
            </a:pPr>
            <a:endParaRPr lang="en-US" sz="2200" dirty="0">
              <a:solidFill>
                <a:schemeClr val="tx1">
                  <a:lumMod val="50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sz="2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8380EC-B030-1041-9FD5-6D449E013D5F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1C07FE-1F91-3651-9DFC-1C0061B2635F}"/>
              </a:ext>
            </a:extLst>
          </p:cNvPr>
          <p:cNvSpPr txBox="1"/>
          <p:nvPr/>
        </p:nvSpPr>
        <p:spPr>
          <a:xfrm>
            <a:off x="863218" y="4130730"/>
            <a:ext cx="4269657" cy="255454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MAX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</a:p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600" b="1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sz="16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x[MAX]; // histogram array</a:t>
            </a:r>
          </a:p>
          <a:p>
            <a:endParaRPr lang="en-US" sz="1600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for (int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 i &lt; MAX;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…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…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39148D-E6BC-DBB0-8E15-E985A594CB41}"/>
              </a:ext>
            </a:extLst>
          </p:cNvPr>
          <p:cNvSpPr txBox="1"/>
          <p:nvPr/>
        </p:nvSpPr>
        <p:spPr>
          <a:xfrm>
            <a:off x="10432022" y="4446676"/>
            <a:ext cx="90281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file </a:t>
            </a:r>
            <a:r>
              <a:rPr lang="en-US" dirty="0" err="1"/>
              <a:t>ex.i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C564595-C1CE-3F78-B436-EADE1A13C490}"/>
              </a:ext>
            </a:extLst>
          </p:cNvPr>
          <p:cNvSpPr txBox="1"/>
          <p:nvPr/>
        </p:nvSpPr>
        <p:spPr>
          <a:xfrm>
            <a:off x="6428770" y="4446676"/>
            <a:ext cx="3948259" cy="233910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600" b="1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sz="16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x[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(int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 i &lt;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…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…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FB092A5F-03B5-0713-9109-F3009CA12257}"/>
              </a:ext>
            </a:extLst>
          </p:cNvPr>
          <p:cNvSpPr/>
          <p:nvPr/>
        </p:nvSpPr>
        <p:spPr>
          <a:xfrm rot="5400000">
            <a:off x="8173910" y="4406560"/>
            <a:ext cx="190500" cy="38451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276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59CAD25-C98F-434F-B663-44F97DC069A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94735" y="715392"/>
            <a:ext cx="11633043" cy="557975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66FF"/>
                </a:solidFill>
              </a:rPr>
              <a:t>Header file</a:t>
            </a:r>
            <a:r>
              <a:rPr lang="en-US" sz="2000" dirty="0"/>
              <a:t>:  a file whose only purpose is to be </a:t>
            </a:r>
            <a:r>
              <a:rPr lang="en-US" sz="2000" b="1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2000" b="1" dirty="0" err="1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en-US" sz="2000" b="1" dirty="0" err="1"/>
              <a:t>’d</a:t>
            </a:r>
            <a:r>
              <a:rPr lang="en-US" sz="2000" b="1" dirty="0"/>
              <a:t> </a:t>
            </a:r>
            <a:r>
              <a:rPr lang="en-US" sz="2000" dirty="0"/>
              <a:t>by the </a:t>
            </a:r>
            <a:r>
              <a:rPr lang="en-US" sz="2000" b="1" dirty="0"/>
              <a:t>preprocessor</a:t>
            </a:r>
          </a:p>
          <a:p>
            <a:pPr lvl="1"/>
            <a:r>
              <a:rPr lang="en-US" sz="2000" dirty="0">
                <a:solidFill>
                  <a:schemeClr val="accent1"/>
                </a:solidFill>
              </a:rPr>
              <a:t>Contains: </a:t>
            </a:r>
            <a:r>
              <a:rPr lang="en-US" sz="2000" b="1" dirty="0">
                <a:solidFill>
                  <a:schemeClr val="accent1"/>
                </a:solidFill>
              </a:rPr>
              <a:t>Exported (public) Interface </a:t>
            </a:r>
            <a:r>
              <a:rPr lang="en-US" sz="2000" b="1" dirty="0">
                <a:solidFill>
                  <a:srgbClr val="F37440"/>
                </a:solidFill>
              </a:rPr>
              <a:t>declarations</a:t>
            </a:r>
            <a:endParaRPr lang="en-US" sz="2000" b="1" dirty="0"/>
          </a:p>
          <a:p>
            <a:pPr lvl="2">
              <a:lnSpc>
                <a:spcPct val="100000"/>
              </a:lnSpc>
            </a:pPr>
            <a:r>
              <a:rPr lang="en-US" sz="2000" dirty="0"/>
              <a:t>Examples: function prototypes, user defined types, global variable, macros, etc.</a:t>
            </a:r>
          </a:p>
          <a:p>
            <a:pPr lvl="1"/>
            <a:r>
              <a:rPr lang="en-US" sz="2000" dirty="0"/>
              <a:t>To import the </a:t>
            </a:r>
            <a:r>
              <a:rPr lang="en-US" sz="2000" dirty="0">
                <a:solidFill>
                  <a:srgbClr val="7030A0"/>
                </a:solidFill>
              </a:rPr>
              <a:t>public interface </a:t>
            </a:r>
            <a:r>
              <a:rPr lang="en-US" sz="2000" dirty="0"/>
              <a:t>of another </a:t>
            </a:r>
            <a:r>
              <a:rPr lang="en-US" sz="2000" dirty="0">
                <a:solidFill>
                  <a:srgbClr val="7030A0"/>
                </a:solidFill>
              </a:rPr>
              <a:t>C source </a:t>
            </a:r>
            <a:r>
              <a:rPr lang="en-US" sz="2000" dirty="0"/>
              <a:t>file </a:t>
            </a:r>
          </a:p>
          <a:p>
            <a:pPr lvl="2">
              <a:lnSpc>
                <a:spcPct val="100000"/>
              </a:lnSpc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sz="2000" dirty="0"/>
              <a:t> it's header (interface) file</a:t>
            </a:r>
          </a:p>
          <a:p>
            <a:pPr>
              <a:lnSpc>
                <a:spcPct val="100000"/>
              </a:lnSpc>
            </a:pPr>
            <a:r>
              <a:rPr lang="en-US" sz="2000" b="1" dirty="0"/>
              <a:t>NEVER EVER use </a:t>
            </a:r>
            <a:r>
              <a:rPr lang="en-US" sz="2000" b="1" dirty="0" err="1"/>
              <a:t>cpp</a:t>
            </a:r>
            <a:r>
              <a:rPr lang="en-US" sz="2000" b="1" dirty="0"/>
              <a:t> to 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sz="2000" dirty="0"/>
              <a:t> a </a:t>
            </a:r>
            <a:r>
              <a:rPr lang="en-US" sz="2000" dirty="0">
                <a:solidFill>
                  <a:srgbClr val="FF0000"/>
                </a:solidFill>
              </a:rPr>
              <a:t>.c </a:t>
            </a:r>
            <a:r>
              <a:rPr lang="en-US" sz="2000" dirty="0">
                <a:solidFill>
                  <a:schemeClr val="accent6"/>
                </a:solidFill>
              </a:rPr>
              <a:t>file</a:t>
            </a:r>
            <a:r>
              <a:rPr lang="en-US" sz="2000" dirty="0">
                <a:solidFill>
                  <a:srgbClr val="FF0000"/>
                </a:solidFill>
              </a:rPr>
              <a:t>, </a:t>
            </a:r>
            <a:r>
              <a:rPr lang="en-US" sz="2000" dirty="0">
                <a:solidFill>
                  <a:schemeClr val="accent6"/>
                </a:solidFill>
              </a:rPr>
              <a:t>a</a:t>
            </a:r>
            <a:r>
              <a:rPr lang="en-US" sz="2000" dirty="0">
                <a:solidFill>
                  <a:srgbClr val="FF0000"/>
                </a:solidFill>
              </a:rPr>
              <a:t> .S </a:t>
            </a:r>
            <a:r>
              <a:rPr lang="en-US" sz="2000" dirty="0">
                <a:solidFill>
                  <a:schemeClr val="accent6"/>
                </a:solidFill>
              </a:rPr>
              <a:t>or a</a:t>
            </a:r>
            <a:r>
              <a:rPr lang="en-US" sz="2000" dirty="0">
                <a:solidFill>
                  <a:srgbClr val="FF0000"/>
                </a:solidFill>
              </a:rPr>
              <a:t> .s </a:t>
            </a:r>
            <a:r>
              <a:rPr lang="en-US" sz="2000" dirty="0">
                <a:solidFill>
                  <a:schemeClr val="accent6"/>
                </a:solidFill>
              </a:rPr>
              <a:t>file</a:t>
            </a:r>
          </a:p>
          <a:p>
            <a:pPr>
              <a:lnSpc>
                <a:spcPct val="100000"/>
              </a:lnSpc>
            </a:pPr>
            <a:r>
              <a:rPr lang="en-US" sz="2000" b="1" dirty="0"/>
              <a:t>Convention (strongly enforced): </a:t>
            </a:r>
            <a:r>
              <a:rPr lang="en-US" sz="2000" dirty="0"/>
              <a:t>header files use a </a:t>
            </a:r>
            <a:r>
              <a:rPr lang="en-US" sz="2000" dirty="0">
                <a:solidFill>
                  <a:schemeClr val="accent1"/>
                </a:solidFill>
              </a:rPr>
              <a:t>.h  </a:t>
            </a:r>
            <a:r>
              <a:rPr lang="en-US" sz="2000" dirty="0"/>
              <a:t>filename extension (example:  </a:t>
            </a:r>
            <a:r>
              <a:rPr lang="en-US" sz="2000" dirty="0" err="1">
                <a:solidFill>
                  <a:srgbClr val="F37440"/>
                </a:solidFill>
              </a:rPr>
              <a:t>filename</a:t>
            </a:r>
            <a:r>
              <a:rPr lang="en-US" sz="20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.h</a:t>
            </a:r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2000" dirty="0">
              <a:solidFill>
                <a:schemeClr val="accent1"/>
              </a:solidFill>
            </a:endParaRPr>
          </a:p>
          <a:p>
            <a:pPr lvl="1"/>
            <a:r>
              <a:rPr lang="en-US" sz="2000" b="1" dirty="0"/>
              <a:t>Example</a:t>
            </a:r>
            <a:r>
              <a:rPr lang="en-US" sz="2000" dirty="0"/>
              <a:t>: Source file </a:t>
            </a:r>
            <a:r>
              <a:rPr lang="en-US" sz="2000" dirty="0" err="1">
                <a:solidFill>
                  <a:srgbClr val="2C895B"/>
                </a:solidFill>
              </a:rPr>
              <a:t>src.</a:t>
            </a:r>
            <a:r>
              <a:rPr lang="en-US" sz="2000" b="1" dirty="0" err="1">
                <a:solidFill>
                  <a:srgbClr val="7030A0"/>
                </a:solidFill>
              </a:rPr>
              <a:t>c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1"/>
                </a:solidFill>
              </a:rPr>
              <a:t>exported (public) interface </a:t>
            </a:r>
            <a:r>
              <a:rPr lang="en-US" sz="2000" dirty="0"/>
              <a:t>is located in the </a:t>
            </a:r>
            <a:r>
              <a:rPr lang="en-US" sz="2000" dirty="0">
                <a:solidFill>
                  <a:schemeClr val="accent1"/>
                </a:solidFill>
              </a:rPr>
              <a:t>header file </a:t>
            </a:r>
            <a:r>
              <a:rPr lang="en-US" sz="2000" dirty="0" err="1">
                <a:solidFill>
                  <a:srgbClr val="2C895B"/>
                </a:solidFill>
              </a:rPr>
              <a:t>src.</a:t>
            </a:r>
            <a:r>
              <a:rPr lang="en-US" sz="2000" b="1" dirty="0" err="1">
                <a:solidFill>
                  <a:srgbClr val="7030A0"/>
                </a:solidFill>
              </a:rPr>
              <a:t>h</a:t>
            </a:r>
            <a:endParaRPr lang="en-US" sz="2000" b="1" dirty="0">
              <a:solidFill>
                <a:srgbClr val="7030A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accent6"/>
                </a:solidFill>
              </a:rPr>
              <a:t>How to specify the file to be </a:t>
            </a:r>
            <a:r>
              <a:rPr lang="en-US" sz="2000" b="1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2000" b="1" dirty="0" err="1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en-US" sz="2000" b="1" dirty="0" err="1"/>
              <a:t>’d</a:t>
            </a:r>
            <a:r>
              <a:rPr lang="en-US" sz="2000" b="1" dirty="0"/>
              <a:t> </a:t>
            </a:r>
            <a:endParaRPr lang="en-US" sz="2000" b="1" dirty="0">
              <a:solidFill>
                <a:srgbClr val="7030A0"/>
              </a:solidFill>
            </a:endParaRPr>
          </a:p>
          <a:p>
            <a:pPr lvl="1"/>
            <a:r>
              <a:rPr lang="en-US" sz="2000" dirty="0">
                <a:solidFill>
                  <a:srgbClr val="7030A0"/>
                </a:solidFill>
              </a:rPr>
              <a:t>&lt;system-defined&gt;  </a:t>
            </a:r>
            <a:r>
              <a:rPr lang="en-US" sz="2000" dirty="0">
                <a:solidFill>
                  <a:schemeClr val="accent6"/>
                </a:solidFill>
              </a:rPr>
              <a:t>are</a:t>
            </a:r>
            <a:r>
              <a:rPr lang="en-US" sz="2000" dirty="0">
                <a:solidFill>
                  <a:srgbClr val="7030A0"/>
                </a:solidFill>
              </a:rPr>
              <a:t> </a:t>
            </a:r>
            <a:r>
              <a:rPr lang="en-US" sz="2000" dirty="0">
                <a:solidFill>
                  <a:srgbClr val="2C895B"/>
                </a:solidFill>
              </a:rPr>
              <a:t>system</a:t>
            </a:r>
            <a:r>
              <a:rPr lang="en-US" sz="2000" dirty="0">
                <a:solidFill>
                  <a:srgbClr val="7030A0"/>
                </a:solidFill>
              </a:rPr>
              <a:t> </a:t>
            </a:r>
            <a:r>
              <a:rPr lang="en-US" sz="2000" dirty="0">
                <a:solidFill>
                  <a:srgbClr val="2C895B"/>
                </a:solidFill>
              </a:rPr>
              <a:t>header</a:t>
            </a:r>
            <a:r>
              <a:rPr lang="en-US" sz="2000" dirty="0"/>
              <a:t> files (typically located under /</a:t>
            </a:r>
            <a:r>
              <a:rPr lang="en-US" sz="2000" dirty="0" err="1"/>
              <a:t>usr</a:t>
            </a:r>
            <a:r>
              <a:rPr lang="en-US" sz="2000" dirty="0"/>
              <a:t>/include/…)</a:t>
            </a:r>
          </a:p>
          <a:p>
            <a:pPr marL="690562" lvl="2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  // located in /</a:t>
            </a:r>
            <a:r>
              <a:rPr lang="en-US" sz="20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/include/</a:t>
            </a:r>
            <a:r>
              <a:rPr lang="en-US" sz="20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endParaRPr lang="en-US" sz="200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2000" dirty="0">
                <a:solidFill>
                  <a:schemeClr val="accent5"/>
                </a:solidFill>
              </a:rPr>
              <a:t>"programmer-defined" </a:t>
            </a:r>
            <a:r>
              <a:rPr lang="en-US" sz="2000" dirty="0"/>
              <a:t>header files usually in a relative Linux path (see –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I </a:t>
            </a:r>
            <a:r>
              <a:rPr lang="en-US" sz="2000" dirty="0"/>
              <a:t>flag to </a:t>
            </a:r>
            <a:r>
              <a:rPr lang="en-US" sz="2000" dirty="0" err="1"/>
              <a:t>gcc</a:t>
            </a:r>
            <a:r>
              <a:rPr lang="en-US" sz="2000" dirty="0"/>
              <a:t>)</a:t>
            </a:r>
          </a:p>
          <a:p>
            <a:pPr marL="690562" lvl="2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else.h</a:t>
            </a:r>
            <a:r>
              <a:rPr 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   // looks in the current directory first</a:t>
            </a:r>
          </a:p>
          <a:p>
            <a:pPr marL="296862" indent="-285750">
              <a:lnSpc>
                <a:spcPct val="100000"/>
              </a:lnSpc>
            </a:pPr>
            <a:r>
              <a:rPr lang="en-US" sz="2000" b="1" dirty="0">
                <a:solidFill>
                  <a:schemeClr val="accent6"/>
                </a:solidFill>
              </a:rPr>
              <a:t>Convention:  </a:t>
            </a:r>
            <a:r>
              <a:rPr lang="en-US" sz="2000" b="1" dirty="0">
                <a:solidFill>
                  <a:schemeClr val="accent1"/>
                </a:solidFill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</a:t>
            </a:r>
            <a:r>
              <a:rPr lang="en-US" sz="2000" dirty="0">
                <a:solidFill>
                  <a:schemeClr val="accent6"/>
                </a:solidFill>
              </a:rPr>
              <a:t>directives are usually placed at the top of a source file</a:t>
            </a:r>
          </a:p>
          <a:p>
            <a:pPr marL="690562" lvl="2" indent="0">
              <a:lnSpc>
                <a:spcPct val="100000"/>
              </a:lnSpc>
              <a:buNone/>
            </a:pPr>
            <a:endParaRPr lang="en-US" sz="20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D82C02-CBC1-5144-BA57-CD7EFB296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55" y="79997"/>
            <a:ext cx="11901054" cy="528171"/>
          </a:xfrm>
        </p:spPr>
        <p:txBody>
          <a:bodyPr/>
          <a:lstStyle/>
          <a:p>
            <a:r>
              <a:rPr lang="en-US" dirty="0"/>
              <a:t>First Look at Header Files (also called .h  or "include" files)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48A6C6-B69E-5BE8-3898-D74E833D679F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075594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Box 4">
            <a:extLst>
              <a:ext uri="{FF2B5EF4-FFF2-40B4-BE49-F238E27FC236}">
                <a16:creationId xmlns:a16="http://schemas.microsoft.com/office/drawing/2014/main" id="{AAFA1C74-6B2E-BA4E-BBC5-70D029A69D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153" y="701693"/>
            <a:ext cx="4393247" cy="45550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16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alt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include &lt;</a:t>
            </a:r>
            <a:r>
              <a:rPr lang="en-US" altLang="en-US" sz="20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alt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algn="l">
              <a:spcBef>
                <a:spcPct val="50000"/>
              </a:spcBef>
            </a:pPr>
            <a:r>
              <a:rPr lang="en-US" alt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altLang="en-US" sz="2000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alt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algn="l">
              <a:spcBef>
                <a:spcPct val="50000"/>
              </a:spcBef>
            </a:pPr>
            <a:endParaRPr lang="en-US" altLang="en-US" sz="20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spcBef>
                <a:spcPct val="50000"/>
              </a:spcBef>
            </a:pPr>
            <a:r>
              <a:rPr lang="en-US" alt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 simple C Program</a:t>
            </a:r>
          </a:p>
          <a:p>
            <a:pPr algn="l">
              <a:spcBef>
                <a:spcPct val="50000"/>
              </a:spcBef>
            </a:pP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</a:p>
          <a:p>
            <a:pPr algn="l">
              <a:spcBef>
                <a:spcPct val="50000"/>
              </a:spcBef>
            </a:pP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main(void)</a:t>
            </a:r>
          </a:p>
          <a:p>
            <a:pPr algn="l">
              <a:spcBef>
                <a:spcPct val="50000"/>
              </a:spcBef>
            </a:pP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algn="l">
              <a:spcBef>
                <a:spcPct val="50000"/>
              </a:spcBef>
            </a:pP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altLang="en-US" sz="20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("Hello World!\n");</a:t>
            </a:r>
            <a:endParaRPr lang="en-US" altLang="en-US" sz="20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spcBef>
                <a:spcPct val="50000"/>
              </a:spcBef>
            </a:pP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EXIT_SUCCESS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algn="l">
              <a:spcBef>
                <a:spcPct val="50000"/>
              </a:spcBef>
            </a:pP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8674572-5043-DD4C-8F23-AC6E94D5A94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844671" y="3429000"/>
            <a:ext cx="7052167" cy="3253260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chemeClr val="tx2"/>
                </a:solidFill>
              </a:rPr>
              <a:t>compile: </a:t>
            </a:r>
            <a:r>
              <a:rPr lang="en-US" sz="2000" b="1" dirty="0" err="1">
                <a:solidFill>
                  <a:schemeClr val="accent5"/>
                </a:solidFill>
              </a:rPr>
              <a:t>gcc</a:t>
            </a:r>
            <a:r>
              <a:rPr lang="en-US" sz="2000" b="1" dirty="0">
                <a:solidFill>
                  <a:schemeClr val="accent5"/>
                </a:solidFill>
              </a:rPr>
              <a:t> –Wall –</a:t>
            </a:r>
            <a:r>
              <a:rPr lang="en-US" sz="2000" b="1" dirty="0" err="1">
                <a:solidFill>
                  <a:schemeClr val="accent5"/>
                </a:solidFill>
              </a:rPr>
              <a:t>Wextra</a:t>
            </a:r>
            <a:r>
              <a:rPr lang="en-US" sz="2000" b="1" dirty="0">
                <a:solidFill>
                  <a:schemeClr val="accent5"/>
                </a:solidFill>
              </a:rPr>
              <a:t> –</a:t>
            </a:r>
            <a:r>
              <a:rPr lang="en-US" sz="2000" b="1" dirty="0" err="1">
                <a:solidFill>
                  <a:schemeClr val="accent5"/>
                </a:solidFill>
              </a:rPr>
              <a:t>Werror</a:t>
            </a:r>
            <a:r>
              <a:rPr lang="en-US" sz="2000" b="1" dirty="0">
                <a:solidFill>
                  <a:schemeClr val="accent5"/>
                </a:solidFill>
              </a:rPr>
              <a:t> </a:t>
            </a:r>
            <a:r>
              <a:rPr lang="en-US" sz="2000" b="1" dirty="0" err="1">
                <a:solidFill>
                  <a:schemeClr val="accent5"/>
                </a:solidFill>
              </a:rPr>
              <a:t>prog.c</a:t>
            </a:r>
            <a:r>
              <a:rPr lang="en-US" sz="2000" b="1" dirty="0">
                <a:solidFill>
                  <a:schemeClr val="accent5"/>
                </a:solidFill>
              </a:rPr>
              <a:t> -o </a:t>
            </a:r>
            <a:r>
              <a:rPr lang="en-US" sz="2000" b="1" dirty="0">
                <a:solidFill>
                  <a:srgbClr val="FF0000"/>
                </a:solidFill>
              </a:rPr>
              <a:t>prog</a:t>
            </a:r>
            <a:r>
              <a:rPr lang="en-US" sz="2000" b="1" dirty="0">
                <a:solidFill>
                  <a:schemeClr val="accent5"/>
                </a:solidFill>
              </a:rPr>
              <a:t> </a:t>
            </a:r>
            <a:endParaRPr lang="en-US" sz="2000" dirty="0">
              <a:solidFill>
                <a:schemeClr val="tx2"/>
              </a:solidFill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 err="1">
                <a:solidFill>
                  <a:schemeClr val="tx2"/>
                </a:solidFill>
              </a:rPr>
              <a:t>cpp</a:t>
            </a:r>
            <a:r>
              <a:rPr lang="en-US" sz="1800" dirty="0">
                <a:solidFill>
                  <a:schemeClr val="tx2"/>
                </a:solidFill>
              </a:rPr>
              <a:t> first processes the file (</a:t>
            </a:r>
            <a:r>
              <a:rPr lang="en-US" sz="1800" dirty="0" err="1">
                <a:solidFill>
                  <a:schemeClr val="tx2"/>
                </a:solidFill>
              </a:rPr>
              <a:t>cpp</a:t>
            </a:r>
            <a:r>
              <a:rPr lang="en-US" sz="1800" dirty="0">
                <a:solidFill>
                  <a:schemeClr val="tx2"/>
                </a:solidFill>
              </a:rPr>
              <a:t> is called by </a:t>
            </a:r>
            <a:r>
              <a:rPr lang="en-US" sz="1800" dirty="0" err="1">
                <a:solidFill>
                  <a:schemeClr val="tx2"/>
                </a:solidFill>
              </a:rPr>
              <a:t>gcc</a:t>
            </a:r>
            <a:r>
              <a:rPr lang="en-US" sz="1800" dirty="0">
                <a:solidFill>
                  <a:schemeClr val="tx2"/>
                </a:solidFill>
              </a:rPr>
              <a:t>)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>
                <a:solidFill>
                  <a:schemeClr val="tx2"/>
                </a:solidFill>
              </a:rPr>
              <a:t>Compiler (</a:t>
            </a:r>
            <a:r>
              <a:rPr lang="en-US" sz="1800" dirty="0" err="1">
                <a:solidFill>
                  <a:schemeClr val="tx2"/>
                </a:solidFill>
              </a:rPr>
              <a:t>gcc</a:t>
            </a:r>
            <a:r>
              <a:rPr lang="en-US" sz="1800" dirty="0">
                <a:solidFill>
                  <a:schemeClr val="tx2"/>
                </a:solidFill>
              </a:rPr>
              <a:t>) </a:t>
            </a:r>
            <a:r>
              <a:rPr lang="en-US" sz="1800" dirty="0">
                <a:solidFill>
                  <a:srgbClr val="0070C0"/>
                </a:solidFill>
              </a:rPr>
              <a:t>compiles</a:t>
            </a:r>
            <a:r>
              <a:rPr lang="en-US" sz="1800" dirty="0">
                <a:solidFill>
                  <a:schemeClr val="tx2"/>
                </a:solidFill>
              </a:rPr>
              <a:t> main </a:t>
            </a:r>
            <a:r>
              <a:rPr lang="en-US" sz="1800" dirty="0">
                <a:solidFill>
                  <a:schemeClr val="accent5"/>
                </a:solidFill>
              </a:rPr>
              <a:t>to assembly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>
                <a:solidFill>
                  <a:schemeClr val="tx2"/>
                </a:solidFill>
              </a:rPr>
              <a:t>Assembler (gas – called by </a:t>
            </a:r>
            <a:r>
              <a:rPr lang="en-US" sz="1800" dirty="0" err="1">
                <a:solidFill>
                  <a:schemeClr val="tx2"/>
                </a:solidFill>
              </a:rPr>
              <a:t>gcc</a:t>
            </a:r>
            <a:r>
              <a:rPr lang="en-US" sz="1800" dirty="0">
                <a:solidFill>
                  <a:schemeClr val="tx2"/>
                </a:solidFill>
              </a:rPr>
              <a:t>) translates the </a:t>
            </a:r>
            <a:r>
              <a:rPr lang="en-US" sz="1800" dirty="0">
                <a:solidFill>
                  <a:schemeClr val="accent5"/>
                </a:solidFill>
              </a:rPr>
              <a:t>assembly</a:t>
            </a:r>
            <a:r>
              <a:rPr lang="en-US" sz="1800" dirty="0">
                <a:solidFill>
                  <a:schemeClr val="tx2"/>
                </a:solidFill>
              </a:rPr>
              <a:t> to </a:t>
            </a:r>
            <a:r>
              <a:rPr lang="en-US" sz="1800" dirty="0">
                <a:solidFill>
                  <a:srgbClr val="2C895B"/>
                </a:solidFill>
              </a:rPr>
              <a:t>machine code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1800" dirty="0">
                <a:solidFill>
                  <a:schemeClr val="tx2"/>
                </a:solidFill>
              </a:rPr>
              <a:t>Linker (</a:t>
            </a:r>
            <a:r>
              <a:rPr lang="en-US" sz="1800" dirty="0" err="1">
                <a:solidFill>
                  <a:schemeClr val="tx2"/>
                </a:solidFill>
              </a:rPr>
              <a:t>ld</a:t>
            </a:r>
            <a:r>
              <a:rPr lang="en-US" sz="1800" dirty="0">
                <a:solidFill>
                  <a:schemeClr val="tx2"/>
                </a:solidFill>
              </a:rPr>
              <a:t>) merges the </a:t>
            </a:r>
            <a:r>
              <a:rPr lang="en-US" sz="1800" dirty="0">
                <a:solidFill>
                  <a:srgbClr val="2C895B"/>
                </a:solidFill>
              </a:rPr>
              <a:t>machine code </a:t>
            </a:r>
            <a:r>
              <a:rPr lang="en-US" sz="1800" dirty="0">
                <a:solidFill>
                  <a:schemeClr val="tx2"/>
                </a:solidFill>
              </a:rPr>
              <a:t>for </a:t>
            </a:r>
            <a:r>
              <a:rPr lang="en-US" sz="1800" dirty="0" err="1">
                <a:solidFill>
                  <a:srgbClr val="7030A0"/>
                </a:solidFill>
              </a:rPr>
              <a:t>printf</a:t>
            </a:r>
            <a:r>
              <a:rPr lang="en-US" sz="1800" dirty="0">
                <a:solidFill>
                  <a:srgbClr val="7030A0"/>
                </a:solidFill>
              </a:rPr>
              <a:t>() </a:t>
            </a:r>
            <a:r>
              <a:rPr lang="en-US" sz="1800" dirty="0">
                <a:solidFill>
                  <a:schemeClr val="tx2"/>
                </a:solidFill>
              </a:rPr>
              <a:t>(from a library) with your </a:t>
            </a:r>
            <a:r>
              <a:rPr lang="en-US" sz="1800" dirty="0">
                <a:solidFill>
                  <a:srgbClr val="2C895B"/>
                </a:solidFill>
              </a:rPr>
              <a:t>programs machine code </a:t>
            </a:r>
            <a:r>
              <a:rPr lang="en-US" sz="1800" dirty="0">
                <a:solidFill>
                  <a:schemeClr val="tx2"/>
                </a:solidFill>
              </a:rPr>
              <a:t>to create the </a:t>
            </a:r>
            <a:r>
              <a:rPr lang="en-US" sz="1800" dirty="0">
                <a:solidFill>
                  <a:srgbClr val="FF0000"/>
                </a:solidFill>
              </a:rPr>
              <a:t>executable file </a:t>
            </a:r>
            <a:r>
              <a:rPr lang="en-US" sz="1800" b="1" dirty="0">
                <a:solidFill>
                  <a:srgbClr val="FF0000"/>
                </a:solidFill>
              </a:rPr>
              <a:t>prog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>
                <a:solidFill>
                  <a:schemeClr val="tx2"/>
                </a:solidFill>
              </a:rPr>
              <a:t>(</a:t>
            </a:r>
            <a:r>
              <a:rPr lang="en-US" sz="1800" dirty="0">
                <a:solidFill>
                  <a:srgbClr val="7030A0"/>
                </a:solidFill>
              </a:rPr>
              <a:t>machine code</a:t>
            </a:r>
            <a:r>
              <a:rPr lang="en-US" sz="1800" dirty="0">
                <a:solidFill>
                  <a:schemeClr val="tx2"/>
                </a:solidFill>
              </a:rPr>
              <a:t>) </a:t>
            </a:r>
          </a:p>
          <a:p>
            <a:pPr marL="800100" lvl="1" indent="-457200"/>
            <a:r>
              <a:rPr lang="en-US" sz="1800" dirty="0">
                <a:solidFill>
                  <a:schemeClr val="tx2"/>
                </a:solidFill>
              </a:rPr>
              <a:t>-o specifies the name of the executable (default: </a:t>
            </a:r>
            <a:r>
              <a:rPr lang="en-US" sz="1800" b="1" dirty="0" err="1">
                <a:solidFill>
                  <a:srgbClr val="7030A0"/>
                </a:solidFill>
              </a:rPr>
              <a:t>a.out</a:t>
            </a:r>
            <a:r>
              <a:rPr lang="en-US" sz="1800" dirty="0">
                <a:solidFill>
                  <a:schemeClr val="tx2"/>
                </a:solidFill>
              </a:rPr>
              <a:t>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536101-11CA-0642-9782-7DCFB738D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7573997" cy="561357"/>
          </a:xfrm>
        </p:spPr>
        <p:txBody>
          <a:bodyPr/>
          <a:lstStyle/>
          <a:p>
            <a:r>
              <a:rPr lang="en-US" dirty="0"/>
              <a:t>Compilation Process Operations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D1B781-625E-0941-9FAA-FD7D0F59E887}"/>
              </a:ext>
            </a:extLst>
          </p:cNvPr>
          <p:cNvSpPr txBox="1"/>
          <p:nvPr/>
        </p:nvSpPr>
        <p:spPr>
          <a:xfrm>
            <a:off x="11884564" y="643630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037DEE9-7560-1640-93DD-92C2833CCF2A}"/>
              </a:ext>
            </a:extLst>
          </p:cNvPr>
          <p:cNvGrpSpPr/>
          <p:nvPr/>
        </p:nvGrpSpPr>
        <p:grpSpPr>
          <a:xfrm>
            <a:off x="3837561" y="2007759"/>
            <a:ext cx="8419749" cy="369332"/>
            <a:chOff x="4198736" y="4321274"/>
            <a:chExt cx="8419749" cy="369332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B027220A-18D5-A04B-AB9E-74631A7BBD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98736" y="4518083"/>
              <a:ext cx="1115745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1190951-B676-084B-AB1E-2A2E3EA1F1EC}"/>
                </a:ext>
              </a:extLst>
            </p:cNvPr>
            <p:cNvSpPr txBox="1"/>
            <p:nvPr/>
          </p:nvSpPr>
          <p:spPr>
            <a:xfrm>
              <a:off x="5360757" y="4321274"/>
              <a:ext cx="7257728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preprocessor</a:t>
              </a:r>
              <a:r>
                <a:rPr lang="en-US" dirty="0">
                  <a:solidFill>
                    <a:srgbClr val="FF0000"/>
                  </a:solidFill>
                </a:rPr>
                <a:t>:  removes the Comment</a:t>
              </a:r>
              <a:r>
                <a:rPr lang="en-US" dirty="0">
                  <a:solidFill>
                    <a:schemeClr val="accent1"/>
                  </a:solidFill>
                </a:rPr>
                <a:t>, replaces with one blank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846A739-FE1F-0944-B997-52C5053334B1}"/>
              </a:ext>
            </a:extLst>
          </p:cNvPr>
          <p:cNvGrpSpPr/>
          <p:nvPr/>
        </p:nvGrpSpPr>
        <p:grpSpPr>
          <a:xfrm>
            <a:off x="3007651" y="575380"/>
            <a:ext cx="7785099" cy="1200329"/>
            <a:chOff x="4341260" y="4172817"/>
            <a:chExt cx="7785099" cy="1200329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784BA1F6-608E-5741-B9B4-B51FDB96FC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41260" y="4675802"/>
              <a:ext cx="1115745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0719DD2-CEE5-4F42-B3CE-A2E4745B4A35}"/>
                </a:ext>
              </a:extLst>
            </p:cNvPr>
            <p:cNvSpPr txBox="1"/>
            <p:nvPr/>
          </p:nvSpPr>
          <p:spPr>
            <a:xfrm>
              <a:off x="5588592" y="4172817"/>
              <a:ext cx="6537767" cy="12003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preprocessor: inserts and processes the contents of files here. </a:t>
              </a:r>
              <a:r>
                <a:rPr lang="en-US" dirty="0">
                  <a:solidFill>
                    <a:srgbClr val="2C895B"/>
                  </a:solidFill>
                </a:rPr>
                <a:t>Inserts</a:t>
              </a:r>
              <a:r>
                <a:rPr lang="en-US" dirty="0">
                  <a:solidFill>
                    <a:schemeClr val="accent1"/>
                  </a:solidFill>
                </a:rPr>
                <a:t>: 	Function protype for </a:t>
              </a:r>
              <a:r>
                <a:rPr lang="en-US" dirty="0" err="1">
                  <a:solidFill>
                    <a:srgbClr val="2C895B"/>
                  </a:solidFill>
                </a:rPr>
                <a:t>printf</a:t>
              </a:r>
              <a:r>
                <a:rPr lang="en-US" dirty="0">
                  <a:solidFill>
                    <a:schemeClr val="accent1"/>
                  </a:solidFill>
                </a:rPr>
                <a:t> (later in course)</a:t>
              </a:r>
            </a:p>
            <a:p>
              <a:pPr lvl="1"/>
              <a:r>
                <a:rPr lang="en-US" dirty="0">
                  <a:solidFill>
                    <a:schemeClr val="accent1"/>
                  </a:solidFill>
                </a:rPr>
                <a:t>	</a:t>
              </a:r>
              <a:r>
                <a:rPr lang="en-US" dirty="0">
                  <a:solidFill>
                    <a:srgbClr val="2C895B"/>
                  </a:solidFill>
                </a:rPr>
                <a:t>macro value </a:t>
              </a:r>
              <a:r>
                <a:rPr lang="en-US" dirty="0">
                  <a:solidFill>
                    <a:schemeClr val="accent1"/>
                  </a:solidFill>
                </a:rPr>
                <a:t>for EXIT_SUCCESS</a:t>
              </a:r>
            </a:p>
            <a:p>
              <a:r>
                <a:rPr lang="en-US" dirty="0">
                  <a:solidFill>
                    <a:srgbClr val="F3753F"/>
                  </a:solidFill>
                </a:rPr>
                <a:t>File locations: /</a:t>
              </a:r>
              <a:r>
                <a:rPr lang="en-US" dirty="0" err="1">
                  <a:solidFill>
                    <a:srgbClr val="F3753F"/>
                  </a:solidFill>
                </a:rPr>
                <a:t>usr</a:t>
              </a:r>
              <a:r>
                <a:rPr lang="en-US" dirty="0">
                  <a:solidFill>
                    <a:srgbClr val="F3753F"/>
                  </a:solidFill>
                </a:rPr>
                <a:t>/include/</a:t>
              </a:r>
              <a:r>
                <a:rPr lang="en-US" dirty="0" err="1">
                  <a:solidFill>
                    <a:srgbClr val="F3753F"/>
                  </a:solidFill>
                </a:rPr>
                <a:t>stdio.h</a:t>
              </a:r>
              <a:r>
                <a:rPr lang="en-US" dirty="0">
                  <a:solidFill>
                    <a:srgbClr val="F3753F"/>
                  </a:solidFill>
                </a:rPr>
                <a:t> </a:t>
              </a:r>
              <a:r>
                <a:rPr lang="en-US" dirty="0">
                  <a:solidFill>
                    <a:schemeClr val="accent1"/>
                  </a:solidFill>
                </a:rPr>
                <a:t>&amp; </a:t>
              </a:r>
              <a:r>
                <a:rPr lang="en-US" dirty="0">
                  <a:solidFill>
                    <a:srgbClr val="F3753F"/>
                  </a:solidFill>
                </a:rPr>
                <a:t>/</a:t>
              </a:r>
              <a:r>
                <a:rPr lang="en-US" dirty="0" err="1">
                  <a:solidFill>
                    <a:srgbClr val="F3753F"/>
                  </a:solidFill>
                </a:rPr>
                <a:t>usr</a:t>
              </a:r>
              <a:r>
                <a:rPr lang="en-US" dirty="0">
                  <a:solidFill>
                    <a:srgbClr val="F3753F"/>
                  </a:solidFill>
                </a:rPr>
                <a:t>/include/</a:t>
              </a:r>
              <a:r>
                <a:rPr lang="en-US" dirty="0" err="1">
                  <a:solidFill>
                    <a:srgbClr val="F3753F"/>
                  </a:solidFill>
                </a:rPr>
                <a:t>stdlib.h</a:t>
              </a:r>
              <a:r>
                <a:rPr lang="en-US" dirty="0">
                  <a:solidFill>
                    <a:srgbClr val="F3753F"/>
                  </a:solidFill>
                </a:rPr>
                <a:t> 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208D8E7-5BEB-3B40-A6B4-16B70EF27D10}"/>
              </a:ext>
            </a:extLst>
          </p:cNvPr>
          <p:cNvGrpSpPr/>
          <p:nvPr/>
        </p:nvGrpSpPr>
        <p:grpSpPr>
          <a:xfrm>
            <a:off x="315998" y="4726983"/>
            <a:ext cx="4031277" cy="1336090"/>
            <a:chOff x="2891285" y="3887051"/>
            <a:chExt cx="4031277" cy="1336090"/>
          </a:xfrm>
        </p:grpSpPr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0F190946-B296-0A4E-8939-EB6B6B4257CA}"/>
                </a:ext>
              </a:extLst>
            </p:cNvPr>
            <p:cNvCxnSpPr>
              <a:cxnSpLocks/>
              <a:stCxn id="45" idx="0"/>
            </p:cNvCxnSpPr>
            <p:nvPr/>
          </p:nvCxnSpPr>
          <p:spPr>
            <a:xfrm flipV="1">
              <a:off x="4906924" y="3887051"/>
              <a:ext cx="0" cy="68975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44E9B1A-435F-3945-80B0-8390D800BDC0}"/>
                </a:ext>
              </a:extLst>
            </p:cNvPr>
            <p:cNvSpPr txBox="1"/>
            <p:nvPr/>
          </p:nvSpPr>
          <p:spPr>
            <a:xfrm>
              <a:off x="2891285" y="4576810"/>
              <a:ext cx="4031277" cy="64633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accent1"/>
                  </a:solidFill>
                </a:rPr>
                <a:t>cpp</a:t>
              </a:r>
              <a:r>
                <a:rPr lang="en-US" dirty="0">
                  <a:solidFill>
                    <a:schemeClr val="accent1"/>
                  </a:solidFill>
                </a:rPr>
                <a:t>: replaces </a:t>
              </a:r>
              <a:r>
                <a:rPr lang="en-US" dirty="0">
                  <a:solidFill>
                    <a:srgbClr val="F3753F"/>
                  </a:solidFill>
                </a:rPr>
                <a:t>EXIT_SUCCESS </a:t>
              </a:r>
              <a:r>
                <a:rPr lang="en-US" dirty="0">
                  <a:solidFill>
                    <a:schemeClr val="accent1"/>
                  </a:solidFill>
                </a:rPr>
                <a:t>with 0</a:t>
              </a:r>
            </a:p>
            <a:p>
              <a:r>
                <a:rPr lang="en-US" dirty="0">
                  <a:solidFill>
                    <a:schemeClr val="accent1"/>
                  </a:solidFill>
                </a:rPr>
                <a:t>on </a:t>
              </a:r>
              <a:r>
                <a:rPr lang="en-US" dirty="0" err="1">
                  <a:solidFill>
                    <a:schemeClr val="accent1"/>
                  </a:solidFill>
                </a:rPr>
                <a:t>linux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A605C95-0898-564E-B3B0-C1E3B2E88CCF}"/>
              </a:ext>
            </a:extLst>
          </p:cNvPr>
          <p:cNvGrpSpPr/>
          <p:nvPr/>
        </p:nvGrpSpPr>
        <p:grpSpPr>
          <a:xfrm>
            <a:off x="1580827" y="2641735"/>
            <a:ext cx="9211923" cy="1318082"/>
            <a:chOff x="1779957" y="4539396"/>
            <a:chExt cx="9211923" cy="1318082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C58821D-AA52-2D41-A646-DAC6947E9FA9}"/>
                </a:ext>
              </a:extLst>
            </p:cNvPr>
            <p:cNvCxnSpPr>
              <a:cxnSpLocks/>
              <a:stCxn id="38" idx="1"/>
            </p:cNvCxnSpPr>
            <p:nvPr/>
          </p:nvCxnSpPr>
          <p:spPr>
            <a:xfrm flipH="1">
              <a:off x="1779957" y="4862562"/>
              <a:ext cx="3454642" cy="99491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ECD929F-7EA8-3E46-AD51-8EE4E88B5332}"/>
                </a:ext>
              </a:extLst>
            </p:cNvPr>
            <p:cNvSpPr txBox="1"/>
            <p:nvPr/>
          </p:nvSpPr>
          <p:spPr>
            <a:xfrm>
              <a:off x="5234599" y="4539396"/>
              <a:ext cx="5757281" cy="64633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compiler generates assembly code to call the library function </a:t>
              </a:r>
              <a:r>
                <a:rPr lang="en-US" dirty="0" err="1">
                  <a:solidFill>
                    <a:schemeClr val="accent1"/>
                  </a:solidFill>
                </a:rPr>
                <a:t>printf</a:t>
              </a:r>
              <a:r>
                <a:rPr lang="en-US" dirty="0">
                  <a:solidFill>
                    <a:schemeClr val="accent1"/>
                  </a:solidFill>
                </a:rPr>
                <a:t>() and pass the string "Hello World!"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65318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  <p:bldP spid="1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1C215-84B1-0A9D-390F-11E2290E1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09351"/>
          </a:xfrm>
        </p:spPr>
        <p:txBody>
          <a:bodyPr/>
          <a:lstStyle/>
          <a:p>
            <a:r>
              <a:rPr lang="en-US" dirty="0" err="1"/>
              <a:t>cpp</a:t>
            </a:r>
            <a:r>
              <a:rPr lang="en-US" dirty="0"/>
              <a:t> conditional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DAD79-0F06-6398-E72B-772B25E6617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19179" y="515812"/>
            <a:ext cx="11415426" cy="2927110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accent6"/>
                </a:solidFill>
              </a:rPr>
              <a:t>You can use </a:t>
            </a:r>
            <a:r>
              <a:rPr lang="en-US" sz="1600" b="1" dirty="0">
                <a:solidFill>
                  <a:schemeClr val="accent6"/>
                </a:solidFill>
              </a:rPr>
              <a:t>conditional preprocessor tests </a:t>
            </a:r>
            <a:r>
              <a:rPr lang="en-US" sz="1600" dirty="0">
                <a:solidFill>
                  <a:schemeClr val="accent6"/>
                </a:solidFill>
              </a:rPr>
              <a:t>(like if-else statements) around blocks of code </a:t>
            </a:r>
          </a:p>
          <a:p>
            <a:pPr marL="354012" lvl="1" indent="0"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#ifdef MACRO, #</a:t>
            </a:r>
            <a:r>
              <a:rPr lang="en-US" sz="16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ifndef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MACRO, #else, #endif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accent6"/>
                </a:solidFill>
              </a:rPr>
              <a:t>In this use, the </a:t>
            </a:r>
            <a:r>
              <a:rPr lang="en-US" sz="1600" dirty="0">
                <a:solidFill>
                  <a:srgbClr val="7030A0"/>
                </a:solidFill>
              </a:rPr>
              <a:t>MACRO</a:t>
            </a:r>
            <a:r>
              <a:rPr lang="en-US" sz="1600" dirty="0">
                <a:solidFill>
                  <a:schemeClr val="accent6"/>
                </a:solidFill>
              </a:rPr>
              <a:t> is called the </a:t>
            </a:r>
            <a:r>
              <a:rPr lang="en-US" sz="1600" dirty="0">
                <a:solidFill>
                  <a:srgbClr val="7030A0"/>
                </a:solidFill>
              </a:rPr>
              <a:t>guard MACRO </a:t>
            </a:r>
            <a:r>
              <a:rPr lang="en-US" sz="1600" dirty="0">
                <a:solidFill>
                  <a:schemeClr val="accent6"/>
                </a:solidFill>
              </a:rPr>
              <a:t>("</a:t>
            </a:r>
            <a:r>
              <a:rPr lang="en-US" sz="1600" dirty="0">
                <a:solidFill>
                  <a:srgbClr val="FF0000"/>
                </a:solidFill>
              </a:rPr>
              <a:t>guards</a:t>
            </a:r>
            <a:r>
              <a:rPr lang="en-US" sz="1600" dirty="0">
                <a:solidFill>
                  <a:schemeClr val="accent6"/>
                </a:solidFill>
              </a:rPr>
              <a:t>" </a:t>
            </a:r>
            <a:r>
              <a:rPr lang="en-US" sz="1600" dirty="0">
                <a:solidFill>
                  <a:srgbClr val="FF0000"/>
                </a:solidFill>
              </a:rPr>
              <a:t>entry</a:t>
            </a:r>
            <a:r>
              <a:rPr lang="en-US" sz="1600" dirty="0">
                <a:solidFill>
                  <a:schemeClr val="accent6"/>
                </a:solidFill>
              </a:rPr>
              <a:t> to the </a:t>
            </a:r>
            <a:r>
              <a:rPr lang="en-US" sz="1600" dirty="0">
                <a:solidFill>
                  <a:schemeClr val="accent1"/>
                </a:solidFill>
              </a:rPr>
              <a:t>following block</a:t>
            </a:r>
            <a:r>
              <a:rPr lang="en-US" sz="1600" dirty="0">
                <a:solidFill>
                  <a:schemeClr val="accent6"/>
                </a:solidFill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#ifdef MACRO </a:t>
            </a:r>
            <a:r>
              <a:rPr lang="en-US" sz="1600" dirty="0">
                <a:solidFill>
                  <a:schemeClr val="accent6"/>
                </a:solidFill>
                <a:cs typeface="Consolas" panose="020B0609020204030204" pitchFamily="49" charset="0"/>
              </a:rPr>
              <a:t>if MACRO is defined the block is included otherwise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#else</a:t>
            </a:r>
            <a:r>
              <a:rPr lang="en-US" sz="1600" dirty="0">
                <a:solidFill>
                  <a:schemeClr val="accent6"/>
                </a:solidFill>
                <a:cs typeface="Consolas" panose="020B0609020204030204" pitchFamily="49" charset="0"/>
              </a:rPr>
              <a:t> block (if any) is included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sz="16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ifndef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MACRO </a:t>
            </a:r>
            <a:r>
              <a:rPr lang="en-US" sz="1600" dirty="0">
                <a:solidFill>
                  <a:schemeClr val="accent6"/>
                </a:solidFill>
                <a:cs typeface="Consolas" panose="020B0609020204030204" pitchFamily="49" charset="0"/>
              </a:rPr>
              <a:t>if MACRO is NOT defined the block is included otherwise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#else</a:t>
            </a:r>
            <a:r>
              <a:rPr lang="en-US" sz="1600" dirty="0">
                <a:solidFill>
                  <a:schemeClr val="accent6"/>
                </a:solidFill>
                <a:cs typeface="Consolas" panose="020B0609020204030204" pitchFamily="49" charset="0"/>
              </a:rPr>
              <a:t> block (if any) is included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#endif </a:t>
            </a:r>
            <a:r>
              <a:rPr lang="en-US" sz="1600" dirty="0">
                <a:solidFill>
                  <a:schemeClr val="accent6"/>
                </a:solidFill>
                <a:cs typeface="Consolas" panose="020B0609020204030204" pitchFamily="49" charset="0"/>
              </a:rPr>
              <a:t>is the end of a block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MACRO 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// defines MACRO  -- 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MACRO 8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defines macro and assigns a value of 8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sz="16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undef</a:t>
            </a:r>
            <a:r>
              <a:rPr lang="en-US" sz="16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MACRO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     // undefines MACRO</a:t>
            </a:r>
          </a:p>
          <a:p>
            <a:pPr lvl="1"/>
            <a:endParaRPr lang="en-US" sz="1600" dirty="0">
              <a:solidFill>
                <a:schemeClr val="accent6"/>
              </a:solidFill>
              <a:cs typeface="Consolas" panose="020B0609020204030204" pitchFamily="49" charset="0"/>
            </a:endParaRPr>
          </a:p>
          <a:p>
            <a:pPr lvl="1"/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9A917F-9E0F-3F12-0B4C-14D3DCBB2BC5}"/>
              </a:ext>
            </a:extLst>
          </p:cNvPr>
          <p:cNvSpPr txBox="1"/>
          <p:nvPr/>
        </p:nvSpPr>
        <p:spPr>
          <a:xfrm>
            <a:off x="414432" y="3511598"/>
            <a:ext cx="2590800" cy="32932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VERS1</a:t>
            </a:r>
          </a:p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MAX 8</a:t>
            </a:r>
          </a:p>
          <a:p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file </a:t>
            </a:r>
            <a:r>
              <a:rPr lang="en-US" sz="16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ex.c</a:t>
            </a:r>
            <a:endParaRPr lang="en-US" sz="16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600" b="1" dirty="0" err="1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16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#ifdef VERS1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int x[MAX];</a:t>
            </a:r>
          </a:p>
          <a:p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#else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short x[MAX];</a:t>
            </a:r>
          </a:p>
          <a:p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#endif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….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return;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3D9D58-FFBA-3FBE-568B-A2241CA2A414}"/>
              </a:ext>
            </a:extLst>
          </p:cNvPr>
          <p:cNvSpPr txBox="1"/>
          <p:nvPr/>
        </p:nvSpPr>
        <p:spPr>
          <a:xfrm>
            <a:off x="3087495" y="4464815"/>
            <a:ext cx="2590800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b="1" dirty="0" err="1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int x[8];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….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return;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11F471-4735-6C96-D616-C1CE43EB8383}"/>
              </a:ext>
            </a:extLst>
          </p:cNvPr>
          <p:cNvSpPr txBox="1"/>
          <p:nvPr/>
        </p:nvSpPr>
        <p:spPr>
          <a:xfrm>
            <a:off x="3282503" y="3767168"/>
            <a:ext cx="2075753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after the preprocessor runs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02DC75E-3B3F-9FA1-581A-435D403D031A}"/>
              </a:ext>
            </a:extLst>
          </p:cNvPr>
          <p:cNvGrpSpPr/>
          <p:nvPr/>
        </p:nvGrpSpPr>
        <p:grpSpPr>
          <a:xfrm>
            <a:off x="6663365" y="3498588"/>
            <a:ext cx="5391475" cy="3293209"/>
            <a:chOff x="6663365" y="3498588"/>
            <a:chExt cx="5391475" cy="329320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7870989-AD40-A4B6-0F89-BB0B65CB8D7B}"/>
                </a:ext>
              </a:extLst>
            </p:cNvPr>
            <p:cNvSpPr txBox="1"/>
            <p:nvPr/>
          </p:nvSpPr>
          <p:spPr>
            <a:xfrm>
              <a:off x="9464040" y="4945380"/>
              <a:ext cx="2590800" cy="17543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void </a:t>
              </a:r>
              <a:r>
                <a:rPr lang="en-US" b="1" dirty="0" err="1">
                  <a:solidFill>
                    <a:srgbClr val="6699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func</a:t>
              </a:r>
              <a:r>
                <a:rPr lang="en-US" dirty="0">
                  <a:solidFill>
                    <a:srgbClr val="5A5A5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void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)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short x[8];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….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return;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C3DC7BB-6C11-0501-1E94-28483B2CCF44}"/>
                </a:ext>
              </a:extLst>
            </p:cNvPr>
            <p:cNvSpPr txBox="1"/>
            <p:nvPr/>
          </p:nvSpPr>
          <p:spPr>
            <a:xfrm>
              <a:off x="6663365" y="3498588"/>
              <a:ext cx="2590800" cy="329320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#define VERS1</a:t>
              </a:r>
            </a:p>
            <a:p>
              <a:r>
                <a:rPr lang="en-US" sz="16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MAX 8</a:t>
              </a:r>
            </a:p>
            <a:p>
              <a:r>
                <a:rPr lang="en-US" sz="1600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file </a:t>
              </a:r>
              <a:r>
                <a:rPr lang="en-US" sz="1600" dirty="0" err="1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ex.c</a:t>
              </a:r>
              <a:endPara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600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void </a:t>
              </a:r>
              <a:r>
                <a:rPr lang="en-US" sz="1600" b="1" dirty="0" err="1">
                  <a:solidFill>
                    <a:srgbClr val="6699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func</a:t>
              </a:r>
              <a:r>
                <a:rPr lang="en-US" sz="1600" dirty="0">
                  <a:solidFill>
                    <a:srgbClr val="5A5A5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600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void</a:t>
              </a:r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) </a:t>
              </a:r>
            </a:p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US" sz="1600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#ifdef VERS1</a:t>
              </a:r>
              <a:endParaRPr lang="en-US" sz="1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   int x[MAX];</a:t>
              </a:r>
            </a:p>
            <a:p>
              <a:r>
                <a:rPr lang="en-US" sz="1600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#else</a:t>
              </a:r>
            </a:p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   short x[MAX];</a:t>
              </a:r>
            </a:p>
            <a:p>
              <a:r>
                <a:rPr lang="en-US" sz="1600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#endif</a:t>
              </a:r>
              <a:endParaRPr lang="en-US" sz="1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   ….</a:t>
              </a:r>
            </a:p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   return;</a:t>
              </a:r>
            </a:p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754A84A-EAE2-5CAE-1B3A-D575928BE00F}"/>
                </a:ext>
              </a:extLst>
            </p:cNvPr>
            <p:cNvSpPr txBox="1"/>
            <p:nvPr/>
          </p:nvSpPr>
          <p:spPr>
            <a:xfrm>
              <a:off x="9741311" y="4235174"/>
              <a:ext cx="2036257" cy="6463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after the preprocessor runs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61C0D8D2-E422-6C51-3B3E-F13DA04430FE}"/>
              </a:ext>
            </a:extLst>
          </p:cNvPr>
          <p:cNvSpPr txBox="1"/>
          <p:nvPr/>
        </p:nvSpPr>
        <p:spPr>
          <a:xfrm>
            <a:off x="11884564" y="643630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74762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F68E8-9344-B04F-B310-722837802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06716"/>
          </a:xfrm>
        </p:spPr>
        <p:txBody>
          <a:bodyPr/>
          <a:lstStyle/>
          <a:p>
            <a:r>
              <a:rPr lang="en-US" dirty="0" err="1"/>
              <a:t>cpp</a:t>
            </a:r>
            <a:r>
              <a:rPr lang="en-US" dirty="0"/>
              <a:t> conditional tests: header guards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C9BCF58-DD82-5F19-DCD4-C71F0C17685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459805" y="472852"/>
            <a:ext cx="9237931" cy="1808622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7030A0"/>
                </a:solidFill>
              </a:rPr>
              <a:t>Header guards </a:t>
            </a:r>
            <a:r>
              <a:rPr lang="en-US" sz="1800" dirty="0">
                <a:solidFill>
                  <a:schemeClr val="accent6"/>
                </a:solidFill>
              </a:rPr>
              <a:t>ensure that only </a:t>
            </a:r>
            <a:r>
              <a:rPr lang="en-US" sz="1800" b="1" dirty="0">
                <a:solidFill>
                  <a:schemeClr val="accent6"/>
                </a:solidFill>
              </a:rPr>
              <a:t>one copy of a .h file </a:t>
            </a:r>
            <a:r>
              <a:rPr lang="en-US" sz="1800" dirty="0">
                <a:solidFill>
                  <a:schemeClr val="accent6"/>
                </a:solidFill>
              </a:rPr>
              <a:t>is </a:t>
            </a:r>
            <a:r>
              <a:rPr lang="en-US" sz="1800" b="1" dirty="0">
                <a:solidFill>
                  <a:schemeClr val="accent6"/>
                </a:solidFill>
              </a:rPr>
              <a:t>included in a source file</a:t>
            </a:r>
            <a:endParaRPr lang="en-US" sz="1800" dirty="0">
              <a:solidFill>
                <a:schemeClr val="accent6"/>
              </a:solidFill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accent6"/>
                </a:solidFill>
              </a:rPr>
              <a:t>A Convention</a:t>
            </a:r>
            <a:r>
              <a:rPr lang="en-US" sz="1800" dirty="0">
                <a:solidFill>
                  <a:schemeClr val="accent6"/>
                </a:solidFill>
              </a:rPr>
              <a:t>: </a:t>
            </a:r>
            <a:r>
              <a:rPr lang="en-US" sz="1800" dirty="0">
                <a:solidFill>
                  <a:schemeClr val="accent1"/>
                </a:solidFill>
              </a:rPr>
              <a:t>header guard (macro) </a:t>
            </a:r>
            <a:r>
              <a:rPr lang="en-US" sz="1800" dirty="0">
                <a:solidFill>
                  <a:srgbClr val="7030A0"/>
                </a:solidFill>
              </a:rPr>
              <a:t>NAME</a:t>
            </a:r>
            <a:r>
              <a:rPr lang="en-US" sz="1800" dirty="0">
                <a:solidFill>
                  <a:schemeClr val="accent1"/>
                </a:solidFill>
              </a:rPr>
              <a:t> (all capital letters) is created </a:t>
            </a:r>
            <a:r>
              <a:rPr lang="en-US" sz="1800" dirty="0">
                <a:solidFill>
                  <a:schemeClr val="accent6"/>
                </a:solidFill>
              </a:rPr>
              <a:t>as follows: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6"/>
                </a:solidFill>
              </a:rPr>
              <a:t>use the </a:t>
            </a:r>
            <a:r>
              <a:rPr lang="en-US" sz="1800" b="1" dirty="0">
                <a:solidFill>
                  <a:schemeClr val="accent1"/>
                </a:solidFill>
              </a:rPr>
              <a:t>filename of header file but </a:t>
            </a:r>
            <a:r>
              <a:rPr lang="en-US" sz="1800" dirty="0">
                <a:solidFill>
                  <a:schemeClr val="accent6"/>
                </a:solidFill>
              </a:rPr>
              <a:t>in all caps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accent6"/>
                </a:solidFill>
              </a:rPr>
              <a:t>replace</a:t>
            </a:r>
            <a:r>
              <a:rPr lang="en-US" sz="1800" dirty="0">
                <a:solidFill>
                  <a:schemeClr val="accent6"/>
                </a:solidFill>
              </a:rPr>
              <a:t> the </a:t>
            </a:r>
            <a:r>
              <a:rPr lang="en-US" sz="1800" b="1" dirty="0">
                <a:solidFill>
                  <a:srgbClr val="FF0000"/>
                </a:solidFill>
              </a:rPr>
              <a:t>period</a:t>
            </a:r>
            <a:r>
              <a:rPr lang="en-US" sz="1800" b="1" dirty="0">
                <a:solidFill>
                  <a:srgbClr val="F3753F"/>
                </a:solidFill>
              </a:rPr>
              <a:t> </a:t>
            </a:r>
            <a:r>
              <a:rPr lang="en-US" sz="1800" b="1" dirty="0">
                <a:solidFill>
                  <a:schemeClr val="accent6"/>
                </a:solidFill>
              </a:rPr>
              <a:t>in </a:t>
            </a:r>
            <a:r>
              <a:rPr lang="en-US" sz="1800" dirty="0">
                <a:solidFill>
                  <a:schemeClr val="accent6"/>
                </a:solidFill>
              </a:rPr>
              <a:t>header file </a:t>
            </a:r>
            <a:r>
              <a:rPr lang="en-US" sz="1800" b="1" dirty="0">
                <a:solidFill>
                  <a:srgbClr val="F3753F"/>
                </a:solidFill>
              </a:rPr>
              <a:t>name</a:t>
            </a:r>
            <a:r>
              <a:rPr lang="en-US" sz="1800" dirty="0">
                <a:solidFill>
                  <a:srgbClr val="F3753F"/>
                </a:solidFill>
              </a:rPr>
              <a:t> </a:t>
            </a:r>
            <a:r>
              <a:rPr lang="en-US" sz="1800" dirty="0">
                <a:solidFill>
                  <a:schemeClr val="accent6"/>
                </a:solidFill>
              </a:rPr>
              <a:t>with an</a:t>
            </a:r>
            <a:r>
              <a:rPr lang="en-US" sz="1800" dirty="0">
                <a:solidFill>
                  <a:srgbClr val="FF0000"/>
                </a:solidFill>
              </a:rPr>
              <a:t> _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6"/>
                </a:solidFill>
              </a:rPr>
              <a:t>Example:</a:t>
            </a:r>
            <a:r>
              <a:rPr lang="en-US" sz="1800" dirty="0">
                <a:solidFill>
                  <a:srgbClr val="F3753F"/>
                </a:solidFill>
              </a:rPr>
              <a:t> file </a:t>
            </a:r>
            <a:r>
              <a:rPr lang="en-US" sz="1800" dirty="0" err="1">
                <a:solidFill>
                  <a:srgbClr val="F3753F"/>
                </a:solidFill>
              </a:rPr>
              <a:t>sum.h</a:t>
            </a:r>
            <a:r>
              <a:rPr lang="en-US" sz="1800" dirty="0">
                <a:solidFill>
                  <a:srgbClr val="F3753F"/>
                </a:solidFill>
              </a:rPr>
              <a:t> </a:t>
            </a:r>
            <a:r>
              <a:rPr lang="en-US" sz="1800" dirty="0">
                <a:solidFill>
                  <a:srgbClr val="7030A0"/>
                </a:solidFill>
              </a:rPr>
              <a:t>header guard macro name </a:t>
            </a:r>
            <a:r>
              <a:rPr lang="en-US" sz="1800" dirty="0">
                <a:solidFill>
                  <a:schemeClr val="accent6"/>
                </a:solidFill>
              </a:rPr>
              <a:t>is</a:t>
            </a:r>
            <a:r>
              <a:rPr lang="en-US" sz="1800" dirty="0">
                <a:solidFill>
                  <a:srgbClr val="F3753F"/>
                </a:solidFill>
              </a:rPr>
              <a:t> </a:t>
            </a:r>
            <a:r>
              <a:rPr lang="en-US" sz="1800" dirty="0">
                <a:solidFill>
                  <a:srgbClr val="FF0000"/>
                </a:solidFill>
              </a:rPr>
              <a:t>SUM_H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8380EC-B030-1041-9FD5-6D449E013D5F}"/>
              </a:ext>
            </a:extLst>
          </p:cNvPr>
          <p:cNvSpPr txBox="1"/>
          <p:nvPr/>
        </p:nvSpPr>
        <p:spPr>
          <a:xfrm>
            <a:off x="11891918" y="6488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1AD057B-C037-2BF5-6965-7836FBAEB188}"/>
              </a:ext>
            </a:extLst>
          </p:cNvPr>
          <p:cNvGrpSpPr/>
          <p:nvPr/>
        </p:nvGrpSpPr>
        <p:grpSpPr>
          <a:xfrm>
            <a:off x="7387582" y="3723619"/>
            <a:ext cx="3805817" cy="2982971"/>
            <a:chOff x="7387582" y="3723619"/>
            <a:chExt cx="3805817" cy="298297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8943A89-B078-117A-43BA-DD0383880C28}"/>
                </a:ext>
              </a:extLst>
            </p:cNvPr>
            <p:cNvSpPr txBox="1"/>
            <p:nvPr/>
          </p:nvSpPr>
          <p:spPr>
            <a:xfrm>
              <a:off x="8882634" y="3723619"/>
              <a:ext cx="2310765" cy="14773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#include "</a:t>
              </a:r>
              <a:r>
                <a:rPr lang="en-US" dirty="0" err="1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sum.h</a:t>
              </a:r>
              <a:r>
                <a:rPr lang="en-US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"</a:t>
              </a:r>
            </a:p>
            <a:p>
              <a:r>
                <a:rPr lang="en-US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file </a:t>
              </a:r>
              <a:r>
                <a:rPr lang="en-US" dirty="0" err="1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func.c</a:t>
              </a:r>
              <a:endPara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 </a:t>
              </a:r>
              <a:r>
                <a:rPr lang="en-US" b="1" dirty="0" err="1">
                  <a:solidFill>
                    <a:srgbClr val="6699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func</a:t>
              </a:r>
              <a:r>
                <a:rPr lang="en-US" dirty="0">
                  <a:solidFill>
                    <a:srgbClr val="5A5A5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void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)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int z[MAX];</a:t>
              </a:r>
            </a:p>
          </p:txBody>
        </p:sp>
        <p:sp>
          <p:nvSpPr>
            <p:cNvPr id="11" name="Left Arrow 10">
              <a:extLst>
                <a:ext uri="{FF2B5EF4-FFF2-40B4-BE49-F238E27FC236}">
                  <a16:creationId xmlns:a16="http://schemas.microsoft.com/office/drawing/2014/main" id="{F8004509-A418-239A-3827-C14905CD0EE0}"/>
                </a:ext>
              </a:extLst>
            </p:cNvPr>
            <p:cNvSpPr/>
            <p:nvPr/>
          </p:nvSpPr>
          <p:spPr>
            <a:xfrm rot="10800000">
              <a:off x="7387582" y="4621091"/>
              <a:ext cx="1488785" cy="86499"/>
            </a:xfrm>
            <a:prstGeom prst="lef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EE1B58B-B9C9-FE1C-BBE2-9A25A57AD290}"/>
                </a:ext>
              </a:extLst>
            </p:cNvPr>
            <p:cNvSpPr txBox="1"/>
            <p:nvPr/>
          </p:nvSpPr>
          <p:spPr>
            <a:xfrm>
              <a:off x="8876367" y="5783260"/>
              <a:ext cx="2310765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 </a:t>
              </a:r>
              <a:r>
                <a:rPr lang="en-US" b="1" dirty="0" err="1">
                  <a:solidFill>
                    <a:srgbClr val="6699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func</a:t>
              </a:r>
              <a:r>
                <a:rPr lang="en-US" dirty="0">
                  <a:solidFill>
                    <a:srgbClr val="5A5A5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void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)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int z[8];</a:t>
              </a:r>
            </a:p>
          </p:txBody>
        </p:sp>
        <p:sp>
          <p:nvSpPr>
            <p:cNvPr id="15" name="Down Arrow 14">
              <a:extLst>
                <a:ext uri="{FF2B5EF4-FFF2-40B4-BE49-F238E27FC236}">
                  <a16:creationId xmlns:a16="http://schemas.microsoft.com/office/drawing/2014/main" id="{F5E2798E-5D1D-1B95-903D-339E085D440B}"/>
                </a:ext>
              </a:extLst>
            </p:cNvPr>
            <p:cNvSpPr/>
            <p:nvPr/>
          </p:nvSpPr>
          <p:spPr>
            <a:xfrm>
              <a:off x="9802749" y="5242490"/>
              <a:ext cx="190500" cy="510652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0D1D646-2FE1-0CAD-F7CF-4AA8B43B3B05}"/>
                </a:ext>
              </a:extLst>
            </p:cNvPr>
            <p:cNvSpPr txBox="1"/>
            <p:nvPr/>
          </p:nvSpPr>
          <p:spPr>
            <a:xfrm>
              <a:off x="10435377" y="5422275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func.i</a:t>
              </a:r>
              <a:endParaRPr lang="en-US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B8040EE3-8C24-15A1-C93B-2F950F53A734}"/>
              </a:ext>
            </a:extLst>
          </p:cNvPr>
          <p:cNvSpPr txBox="1"/>
          <p:nvPr/>
        </p:nvSpPr>
        <p:spPr>
          <a:xfrm>
            <a:off x="2182394" y="2323232"/>
            <a:ext cx="7161653" cy="136960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How do you use "header guards" in your code?</a:t>
            </a:r>
          </a:p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#</a:t>
            </a:r>
            <a:r>
              <a:rPr lang="en-US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ifndef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NAME_H   	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 line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 the file</a:t>
            </a:r>
          </a:p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#define NAME_H</a:t>
            </a:r>
          </a:p>
          <a:p>
            <a:r>
              <a:rPr lang="en-US" sz="11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. . .</a:t>
            </a:r>
          </a:p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#endif		  	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last line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 the file</a:t>
            </a:r>
            <a:endParaRPr lang="en-US" dirty="0">
              <a:solidFill>
                <a:srgbClr val="0066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02D0481-FD04-8379-19D1-3A4912318647}"/>
              </a:ext>
            </a:extLst>
          </p:cNvPr>
          <p:cNvGrpSpPr/>
          <p:nvPr/>
        </p:nvGrpSpPr>
        <p:grpSpPr>
          <a:xfrm>
            <a:off x="634771" y="3746465"/>
            <a:ext cx="6788736" cy="2960125"/>
            <a:chOff x="634771" y="3746465"/>
            <a:chExt cx="6788736" cy="296012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21C07FE-1F91-3651-9DFC-1C0061B2635F}"/>
                </a:ext>
              </a:extLst>
            </p:cNvPr>
            <p:cNvSpPr txBox="1"/>
            <p:nvPr/>
          </p:nvSpPr>
          <p:spPr>
            <a:xfrm>
              <a:off x="634771" y="3746465"/>
              <a:ext cx="2427522" cy="14773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#include "</a:t>
              </a:r>
              <a:r>
                <a:rPr lang="en-US" dirty="0" err="1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sum.h</a:t>
              </a:r>
              <a:r>
                <a:rPr lang="en-US" dirty="0">
                  <a:solidFill>
                    <a:srgbClr val="F3753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"</a:t>
              </a:r>
            </a:p>
            <a:p>
              <a:r>
                <a:rPr lang="en-US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file </a:t>
              </a:r>
              <a:r>
                <a:rPr lang="en-US" dirty="0" err="1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ex.c</a:t>
              </a:r>
              <a:endPara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 </a:t>
              </a:r>
              <a:r>
                <a:rPr lang="en-US" b="1" dirty="0">
                  <a:solidFill>
                    <a:srgbClr val="6699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main</a:t>
              </a:r>
              <a:r>
                <a:rPr lang="en-US" dirty="0">
                  <a:solidFill>
                    <a:srgbClr val="5A5A5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void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)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int x[MAX];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9E86AD0-7476-64EA-850D-FD60FC2BB3C4}"/>
                </a:ext>
              </a:extLst>
            </p:cNvPr>
            <p:cNvSpPr txBox="1"/>
            <p:nvPr/>
          </p:nvSpPr>
          <p:spPr>
            <a:xfrm>
              <a:off x="5480408" y="3807084"/>
              <a:ext cx="1943099" cy="17543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</a:t>
              </a:r>
              <a:r>
                <a:rPr lang="en-US" dirty="0" err="1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ifndef</a:t>
              </a:r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SUM_H</a:t>
              </a: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SUM_H</a:t>
              </a:r>
            </a:p>
            <a:p>
              <a:endPara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MAX 8</a:t>
              </a:r>
            </a:p>
            <a:p>
              <a:endPara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#endif</a:t>
              </a:r>
            </a:p>
          </p:txBody>
        </p:sp>
        <p:sp>
          <p:nvSpPr>
            <p:cNvPr id="9" name="Left Arrow 8">
              <a:extLst>
                <a:ext uri="{FF2B5EF4-FFF2-40B4-BE49-F238E27FC236}">
                  <a16:creationId xmlns:a16="http://schemas.microsoft.com/office/drawing/2014/main" id="{142E34E5-FA27-D7D6-BE16-8C84D38AD03F}"/>
                </a:ext>
              </a:extLst>
            </p:cNvPr>
            <p:cNvSpPr/>
            <p:nvPr/>
          </p:nvSpPr>
          <p:spPr>
            <a:xfrm>
              <a:off x="3361944" y="4707590"/>
              <a:ext cx="2087881" cy="152640"/>
            </a:xfrm>
            <a:prstGeom prst="lef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487DB2E-A48D-A3C3-43E2-25CE1A0D3D5C}"/>
                </a:ext>
              </a:extLst>
            </p:cNvPr>
            <p:cNvSpPr txBox="1"/>
            <p:nvPr/>
          </p:nvSpPr>
          <p:spPr>
            <a:xfrm>
              <a:off x="716352" y="5783260"/>
              <a:ext cx="2149197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 </a:t>
              </a:r>
              <a:r>
                <a:rPr lang="en-US" b="1" dirty="0">
                  <a:solidFill>
                    <a:srgbClr val="6699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main</a:t>
              </a:r>
              <a:r>
                <a:rPr lang="en-US" dirty="0">
                  <a:solidFill>
                    <a:srgbClr val="5A5A5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void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)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int x[8];</a:t>
              </a:r>
            </a:p>
          </p:txBody>
        </p:sp>
        <p:sp>
          <p:nvSpPr>
            <p:cNvPr id="14" name="Down Arrow 13">
              <a:extLst>
                <a:ext uri="{FF2B5EF4-FFF2-40B4-BE49-F238E27FC236}">
                  <a16:creationId xmlns:a16="http://schemas.microsoft.com/office/drawing/2014/main" id="{FB092A5F-03B5-0713-9109-F3009CA12257}"/>
                </a:ext>
              </a:extLst>
            </p:cNvPr>
            <p:cNvSpPr/>
            <p:nvPr/>
          </p:nvSpPr>
          <p:spPr>
            <a:xfrm>
              <a:off x="1834921" y="5223793"/>
              <a:ext cx="190500" cy="531235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639148D-E6BC-DBB0-8E15-E985A594CB41}"/>
                </a:ext>
              </a:extLst>
            </p:cNvPr>
            <p:cNvSpPr txBox="1"/>
            <p:nvPr/>
          </p:nvSpPr>
          <p:spPr>
            <a:xfrm>
              <a:off x="2421862" y="5433665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ex.i</a:t>
              </a:r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6A45B7B-6535-33B4-7D34-273A674DE86A}"/>
                </a:ext>
              </a:extLst>
            </p:cNvPr>
            <p:cNvSpPr txBox="1"/>
            <p:nvPr/>
          </p:nvSpPr>
          <p:spPr>
            <a:xfrm>
              <a:off x="3435224" y="3917118"/>
              <a:ext cx="16722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header guards</a:t>
              </a:r>
            </a:p>
            <a:p>
              <a:r>
                <a:rPr lang="en-US" dirty="0">
                  <a:solidFill>
                    <a:srgbClr val="FF0000"/>
                  </a:solidFill>
                </a:rPr>
                <a:t>(two lines)</a:t>
              </a:r>
            </a:p>
          </p:txBody>
        </p:sp>
        <p:sp>
          <p:nvSpPr>
            <p:cNvPr id="19" name="Left Arrow 18">
              <a:extLst>
                <a:ext uri="{FF2B5EF4-FFF2-40B4-BE49-F238E27FC236}">
                  <a16:creationId xmlns:a16="http://schemas.microsoft.com/office/drawing/2014/main" id="{084B9CC2-DD6C-4922-2C5D-B1F4286EA668}"/>
                </a:ext>
              </a:extLst>
            </p:cNvPr>
            <p:cNvSpPr/>
            <p:nvPr/>
          </p:nvSpPr>
          <p:spPr>
            <a:xfrm rot="10800000">
              <a:off x="5107480" y="3976910"/>
              <a:ext cx="359379" cy="24974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8113044-FCDC-F7CB-4253-A1E1BB0F06E6}"/>
                </a:ext>
              </a:extLst>
            </p:cNvPr>
            <p:cNvSpPr txBox="1"/>
            <p:nvPr/>
          </p:nvSpPr>
          <p:spPr>
            <a:xfrm>
              <a:off x="3418129" y="5035935"/>
              <a:ext cx="1672253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header guards</a:t>
              </a:r>
            </a:p>
            <a:p>
              <a:r>
                <a:rPr lang="en-US" dirty="0">
                  <a:solidFill>
                    <a:srgbClr val="FF0000"/>
                  </a:solidFill>
                </a:rPr>
                <a:t>(one line)</a:t>
              </a:r>
            </a:p>
          </p:txBody>
        </p:sp>
        <p:sp>
          <p:nvSpPr>
            <p:cNvPr id="21" name="Left Arrow 20">
              <a:extLst>
                <a:ext uri="{FF2B5EF4-FFF2-40B4-BE49-F238E27FC236}">
                  <a16:creationId xmlns:a16="http://schemas.microsoft.com/office/drawing/2014/main" id="{257FFA36-22B1-E633-EFDE-885746D943CB}"/>
                </a:ext>
              </a:extLst>
            </p:cNvPr>
            <p:cNvSpPr/>
            <p:nvPr/>
          </p:nvSpPr>
          <p:spPr>
            <a:xfrm rot="10800000">
              <a:off x="5059861" y="5308791"/>
              <a:ext cx="359381" cy="24974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3B15927-516A-4C39-8A07-394592878BBE}"/>
                </a:ext>
              </a:extLst>
            </p:cNvPr>
            <p:cNvSpPr txBox="1"/>
            <p:nvPr/>
          </p:nvSpPr>
          <p:spPr>
            <a:xfrm>
              <a:off x="5792173" y="5497600"/>
              <a:ext cx="117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file </a:t>
              </a:r>
              <a:r>
                <a:rPr lang="en-US" dirty="0" err="1"/>
                <a:t>sum.h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09534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4" grpId="0"/>
      <p:bldP spid="2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F68E8-9344-B04F-B310-722837802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810" y="0"/>
            <a:ext cx="10515600" cy="715294"/>
          </a:xfrm>
        </p:spPr>
        <p:txBody>
          <a:bodyPr/>
          <a:lstStyle/>
          <a:p>
            <a:r>
              <a:rPr lang="en-US" dirty="0"/>
              <a:t>Why header guards are needed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8380EC-B030-1041-9FD5-6D449E013D5F}"/>
              </a:ext>
            </a:extLst>
          </p:cNvPr>
          <p:cNvSpPr txBox="1"/>
          <p:nvPr/>
        </p:nvSpPr>
        <p:spPr>
          <a:xfrm>
            <a:off x="11891918" y="654692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1C07FE-1F91-3651-9DFC-1C0061B2635F}"/>
              </a:ext>
            </a:extLst>
          </p:cNvPr>
          <p:cNvSpPr txBox="1"/>
          <p:nvPr/>
        </p:nvSpPr>
        <p:spPr>
          <a:xfrm>
            <a:off x="416509" y="4371053"/>
            <a:ext cx="2590800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"</a:t>
            </a:r>
            <a:r>
              <a:rPr lang="en-US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sum.h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"</a:t>
            </a:r>
            <a:r>
              <a:rPr lang="en-US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bar.h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endParaRPr lang="en-US" dirty="0">
              <a:solidFill>
                <a:srgbClr val="F3753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file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ex.c</a:t>
            </a:r>
            <a:endParaRPr lang="en-US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b="1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int x[MAX];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int z = MIN;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6E408BC-02F0-36C8-DB27-35A21E933994}"/>
              </a:ext>
            </a:extLst>
          </p:cNvPr>
          <p:cNvGrpSpPr/>
          <p:nvPr/>
        </p:nvGrpSpPr>
        <p:grpSpPr>
          <a:xfrm>
            <a:off x="8407551" y="4925051"/>
            <a:ext cx="3208020" cy="1200329"/>
            <a:chOff x="8407551" y="4925051"/>
            <a:chExt cx="3208020" cy="1200329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69A03CD-1DE9-C19A-2FCE-DD8720BE1094}"/>
                </a:ext>
              </a:extLst>
            </p:cNvPr>
            <p:cNvSpPr txBox="1"/>
            <p:nvPr/>
          </p:nvSpPr>
          <p:spPr>
            <a:xfrm>
              <a:off x="9024771" y="4925051"/>
              <a:ext cx="2590800" cy="120032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 </a:t>
              </a:r>
              <a:r>
                <a:rPr lang="en-US" b="1" dirty="0">
                  <a:solidFill>
                    <a:srgbClr val="6699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main</a:t>
              </a:r>
              <a:r>
                <a:rPr lang="en-US" dirty="0">
                  <a:solidFill>
                    <a:srgbClr val="5A5A5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void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)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int x[8];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int z = 1;</a:t>
              </a:r>
            </a:p>
          </p:txBody>
        </p:sp>
        <p:sp>
          <p:nvSpPr>
            <p:cNvPr id="27" name="Right Arrow 26">
              <a:extLst>
                <a:ext uri="{FF2B5EF4-FFF2-40B4-BE49-F238E27FC236}">
                  <a16:creationId xmlns:a16="http://schemas.microsoft.com/office/drawing/2014/main" id="{AC83E8BA-D9F0-3AD7-522F-E271852AEFF0}"/>
                </a:ext>
              </a:extLst>
            </p:cNvPr>
            <p:cNvSpPr/>
            <p:nvPr/>
          </p:nvSpPr>
          <p:spPr>
            <a:xfrm>
              <a:off x="8407551" y="5353784"/>
              <a:ext cx="617220" cy="342864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DC4722B-0893-9550-F2FE-48AE2FD5704D}"/>
              </a:ext>
            </a:extLst>
          </p:cNvPr>
          <p:cNvGrpSpPr/>
          <p:nvPr/>
        </p:nvGrpSpPr>
        <p:grpSpPr>
          <a:xfrm>
            <a:off x="1759101" y="780179"/>
            <a:ext cx="6563472" cy="5632311"/>
            <a:chOff x="1759101" y="780179"/>
            <a:chExt cx="6563472" cy="563231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9E86AD0-7476-64EA-850D-FD60FC2BB3C4}"/>
                </a:ext>
              </a:extLst>
            </p:cNvPr>
            <p:cNvSpPr txBox="1"/>
            <p:nvPr/>
          </p:nvSpPr>
          <p:spPr>
            <a:xfrm>
              <a:off x="3429476" y="831179"/>
              <a:ext cx="1943099" cy="14773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</a:t>
              </a:r>
              <a:r>
                <a:rPr lang="en-US" dirty="0" err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ifndef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SUM_H</a:t>
              </a:r>
            </a:p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SUM_H</a:t>
              </a:r>
            </a:p>
            <a:p>
              <a:endPara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MAX 8</a:t>
              </a:r>
            </a:p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#endif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3B15927-516A-4C39-8A07-394592878BBE}"/>
                </a:ext>
              </a:extLst>
            </p:cNvPr>
            <p:cNvSpPr txBox="1"/>
            <p:nvPr/>
          </p:nvSpPr>
          <p:spPr>
            <a:xfrm>
              <a:off x="2104893" y="1173782"/>
              <a:ext cx="117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file </a:t>
              </a:r>
              <a:r>
                <a:rPr lang="en-US" dirty="0" err="1"/>
                <a:t>sum.h</a:t>
              </a:r>
              <a:endParaRPr lang="en-US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2BB2A1F-2AEA-2D4E-28E7-C13D8C61A363}"/>
                </a:ext>
              </a:extLst>
            </p:cNvPr>
            <p:cNvSpPr txBox="1"/>
            <p:nvPr/>
          </p:nvSpPr>
          <p:spPr>
            <a:xfrm>
              <a:off x="2968332" y="2766640"/>
              <a:ext cx="2404243" cy="147732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</a:t>
              </a:r>
              <a:r>
                <a:rPr lang="en-US" dirty="0" err="1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ifndef</a:t>
              </a:r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BAR_H</a:t>
              </a: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BAR_H</a:t>
              </a:r>
            </a:p>
            <a:p>
              <a:r>
                <a:rPr lang="en-US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#include "</a:t>
              </a:r>
              <a:r>
                <a:rPr lang="en-US" dirty="0" err="1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sum.h</a:t>
              </a:r>
              <a:r>
                <a:rPr lang="en-US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"</a:t>
              </a: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MIN 1</a:t>
              </a: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#endif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DDD7718-9522-3ED8-08AB-F2273095557C}"/>
                </a:ext>
              </a:extLst>
            </p:cNvPr>
            <p:cNvSpPr txBox="1"/>
            <p:nvPr/>
          </p:nvSpPr>
          <p:spPr>
            <a:xfrm>
              <a:off x="1759101" y="3290054"/>
              <a:ext cx="1056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file </a:t>
              </a:r>
              <a:r>
                <a:rPr lang="en-US" dirty="0" err="1"/>
                <a:t>bar.h</a:t>
              </a:r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4AE39B7-2778-50E7-B589-EBCECA17E781}"/>
                </a:ext>
              </a:extLst>
            </p:cNvPr>
            <p:cNvSpPr txBox="1"/>
            <p:nvPr/>
          </p:nvSpPr>
          <p:spPr>
            <a:xfrm>
              <a:off x="5993264" y="780179"/>
              <a:ext cx="2329309" cy="563231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</a:t>
              </a:r>
              <a:r>
                <a:rPr lang="en-US" dirty="0" err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ifndef</a:t>
              </a:r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SUM_H</a:t>
              </a:r>
            </a:p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SUM_H</a:t>
              </a:r>
            </a:p>
            <a:p>
              <a:endPara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MAX 8</a:t>
              </a:r>
            </a:p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#endif</a:t>
              </a: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</a:t>
              </a:r>
              <a:r>
                <a:rPr lang="en-US" dirty="0" err="1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ifndef</a:t>
              </a:r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BAR_H</a:t>
              </a: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BAR_H</a:t>
              </a:r>
            </a:p>
            <a:p>
              <a:r>
                <a:rPr lang="en-US" strike="sngStrike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</a:t>
              </a:r>
              <a:r>
                <a:rPr lang="en-US" strike="sngStrike" dirty="0" err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ifndef</a:t>
              </a:r>
              <a:r>
                <a:rPr lang="en-US" strike="sngStrike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SUM_H</a:t>
              </a:r>
            </a:p>
            <a:p>
              <a:r>
                <a:rPr lang="en-US" strike="sngStrike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SUM_H</a:t>
              </a:r>
            </a:p>
            <a:p>
              <a:endParaRPr lang="en-US" strike="sngStrike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trike="sngStrike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MAX 8</a:t>
              </a:r>
            </a:p>
            <a:p>
              <a:r>
                <a:rPr lang="en-US" strike="sngStrike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#endif</a:t>
              </a: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#define MIN 1</a:t>
              </a: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#endif</a:t>
              </a:r>
            </a:p>
            <a:p>
              <a:endPara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file </a:t>
              </a:r>
              <a:r>
                <a:rPr lang="en-US" dirty="0" err="1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ex.c</a:t>
              </a:r>
              <a:endPara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 </a:t>
              </a:r>
              <a:r>
                <a:rPr lang="en-US" b="1" dirty="0">
                  <a:solidFill>
                    <a:srgbClr val="6699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main</a:t>
              </a:r>
              <a:r>
                <a:rPr lang="en-US" dirty="0">
                  <a:solidFill>
                    <a:srgbClr val="5A5A5A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void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) 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int x[MAX];</a:t>
              </a:r>
            </a:p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    int z = MIN;</a:t>
              </a:r>
            </a:p>
          </p:txBody>
        </p:sp>
        <p:sp>
          <p:nvSpPr>
            <p:cNvPr id="26" name="Right Arrow 25">
              <a:extLst>
                <a:ext uri="{FF2B5EF4-FFF2-40B4-BE49-F238E27FC236}">
                  <a16:creationId xmlns:a16="http://schemas.microsoft.com/office/drawing/2014/main" id="{8514943F-C002-CC1C-DAC5-1BBC3BADC02D}"/>
                </a:ext>
              </a:extLst>
            </p:cNvPr>
            <p:cNvSpPr/>
            <p:nvPr/>
          </p:nvSpPr>
          <p:spPr>
            <a:xfrm>
              <a:off x="3055082" y="5353784"/>
              <a:ext cx="2633248" cy="342864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Left Brace 7">
              <a:extLst>
                <a:ext uri="{FF2B5EF4-FFF2-40B4-BE49-F238E27FC236}">
                  <a16:creationId xmlns:a16="http://schemas.microsoft.com/office/drawing/2014/main" id="{C029E902-DCAC-60C7-863C-48D80592C536}"/>
                </a:ext>
              </a:extLst>
            </p:cNvPr>
            <p:cNvSpPr/>
            <p:nvPr/>
          </p:nvSpPr>
          <p:spPr>
            <a:xfrm>
              <a:off x="5394960" y="841408"/>
              <a:ext cx="513326" cy="1342206"/>
            </a:xfrm>
            <a:prstGeom prst="lef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Left Brace 8">
              <a:extLst>
                <a:ext uri="{FF2B5EF4-FFF2-40B4-BE49-F238E27FC236}">
                  <a16:creationId xmlns:a16="http://schemas.microsoft.com/office/drawing/2014/main" id="{1E2707C5-721C-7839-9F05-8B4961EFE74D}"/>
                </a:ext>
              </a:extLst>
            </p:cNvPr>
            <p:cNvSpPr/>
            <p:nvPr/>
          </p:nvSpPr>
          <p:spPr>
            <a:xfrm>
              <a:off x="5384391" y="2264008"/>
              <a:ext cx="513326" cy="2384192"/>
            </a:xfrm>
            <a:prstGeom prst="lef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CA9920A-0295-C5CA-E1C0-8F9095C1EAF4}"/>
              </a:ext>
            </a:extLst>
          </p:cNvPr>
          <p:cNvGrpSpPr/>
          <p:nvPr/>
        </p:nvGrpSpPr>
        <p:grpSpPr>
          <a:xfrm>
            <a:off x="7800900" y="2765504"/>
            <a:ext cx="4241059" cy="1036839"/>
            <a:chOff x="7800900" y="2765504"/>
            <a:chExt cx="4241059" cy="1036839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998C127-F6CB-47C8-2B9F-15D5FCC281EF}"/>
                </a:ext>
              </a:extLst>
            </p:cNvPr>
            <p:cNvSpPr txBox="1"/>
            <p:nvPr/>
          </p:nvSpPr>
          <p:spPr>
            <a:xfrm>
              <a:off x="8484575" y="2879013"/>
              <a:ext cx="3557384" cy="92333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SUM_H </a:t>
              </a:r>
              <a:r>
                <a:rPr lang="en-US" b="1" dirty="0">
                  <a:solidFill>
                    <a:schemeClr val="accent1"/>
                  </a:solidFill>
                </a:rPr>
                <a:t>is already defined here</a:t>
              </a:r>
              <a:endParaRPr lang="en-US" dirty="0">
                <a:solidFill>
                  <a:schemeClr val="accent1"/>
                </a:solidFill>
              </a:endParaRPr>
            </a:p>
            <a:p>
              <a:r>
                <a:rPr lang="en-US" dirty="0">
                  <a:solidFill>
                    <a:schemeClr val="accent1"/>
                  </a:solidFill>
                </a:rPr>
                <a:t>	</a:t>
              </a:r>
              <a:r>
                <a:rPr lang="en-US" b="1" dirty="0">
                  <a:solidFill>
                    <a:schemeClr val="accent1"/>
                  </a:solidFill>
                </a:rPr>
                <a:t>So</a:t>
              </a:r>
            </a:p>
            <a:p>
              <a:r>
                <a:rPr lang="en-US" dirty="0">
                  <a:solidFill>
                    <a:schemeClr val="accent1"/>
                  </a:solidFill>
                </a:rPr>
                <a:t> #define MAX 8 is </a:t>
              </a:r>
              <a:r>
                <a:rPr lang="en-US" b="1" dirty="0">
                  <a:solidFill>
                    <a:schemeClr val="accent1"/>
                  </a:solidFill>
                </a:rPr>
                <a:t>not included</a:t>
              </a:r>
            </a:p>
          </p:txBody>
        </p:sp>
        <p:sp>
          <p:nvSpPr>
            <p:cNvPr id="12" name="Right Arrow 11">
              <a:extLst>
                <a:ext uri="{FF2B5EF4-FFF2-40B4-BE49-F238E27FC236}">
                  <a16:creationId xmlns:a16="http://schemas.microsoft.com/office/drawing/2014/main" id="{EADF4A63-A020-2083-D21A-024D68D50C63}"/>
                </a:ext>
              </a:extLst>
            </p:cNvPr>
            <p:cNvSpPr/>
            <p:nvPr/>
          </p:nvSpPr>
          <p:spPr>
            <a:xfrm rot="10800000">
              <a:off x="7800900" y="2765504"/>
              <a:ext cx="617220" cy="342864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ABBD504-CB6E-6EB2-2678-65777071F6B0}"/>
              </a:ext>
            </a:extLst>
          </p:cNvPr>
          <p:cNvGrpSpPr/>
          <p:nvPr/>
        </p:nvGrpSpPr>
        <p:grpSpPr>
          <a:xfrm>
            <a:off x="7867355" y="1098020"/>
            <a:ext cx="3359475" cy="435567"/>
            <a:chOff x="7867355" y="1098020"/>
            <a:chExt cx="3359475" cy="435567"/>
          </a:xfrm>
        </p:grpSpPr>
        <p:sp>
          <p:nvSpPr>
            <p:cNvPr id="11" name="Right Arrow 10">
              <a:extLst>
                <a:ext uri="{FF2B5EF4-FFF2-40B4-BE49-F238E27FC236}">
                  <a16:creationId xmlns:a16="http://schemas.microsoft.com/office/drawing/2014/main" id="{D5C2E5B3-48EB-C143-9D1E-C242706A74D5}"/>
                </a:ext>
              </a:extLst>
            </p:cNvPr>
            <p:cNvSpPr/>
            <p:nvPr/>
          </p:nvSpPr>
          <p:spPr>
            <a:xfrm rot="10800000">
              <a:off x="7867355" y="1098020"/>
              <a:ext cx="617220" cy="342864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9B66C9A-5361-5AF3-9E40-058793599767}"/>
                </a:ext>
              </a:extLst>
            </p:cNvPr>
            <p:cNvSpPr txBox="1"/>
            <p:nvPr/>
          </p:nvSpPr>
          <p:spPr>
            <a:xfrm>
              <a:off x="8541479" y="1164255"/>
              <a:ext cx="2685351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SUM_H </a:t>
              </a:r>
              <a:r>
                <a:rPr lang="en-US" b="1" dirty="0">
                  <a:solidFill>
                    <a:schemeClr val="accent1"/>
                  </a:solidFill>
                </a:rPr>
                <a:t>is defined here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0279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41785-2D70-FA71-5054-0D0AD986E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78" y="101636"/>
            <a:ext cx="12112522" cy="524956"/>
          </a:xfrm>
        </p:spPr>
        <p:txBody>
          <a:bodyPr/>
          <a:lstStyle/>
          <a:p>
            <a:r>
              <a:rPr lang="en-US" dirty="0"/>
              <a:t>Overview of Grading - See Syllabus (Canvas) for More Details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2C6661-88A1-B7FA-4568-234E04F3E03A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065626" y="1588308"/>
            <a:ext cx="5043686" cy="52495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120 pts total – Canvas Quizzes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E0F1FB1E-E128-55BE-AAEE-5A4C98F1CFF4}"/>
              </a:ext>
            </a:extLst>
          </p:cNvPr>
          <p:cNvSpPr txBox="1">
            <a:spLocks/>
          </p:cNvSpPr>
          <p:nvPr/>
        </p:nvSpPr>
        <p:spPr>
          <a:xfrm>
            <a:off x="567696" y="5509467"/>
            <a:ext cx="11136085" cy="9931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>
                <a:solidFill>
                  <a:srgbClr val="FF0000"/>
                </a:solidFill>
              </a:rPr>
              <a:t>Special grading circumstances </a:t>
            </a:r>
            <a:r>
              <a:rPr lang="en-US" sz="2200" dirty="0"/>
              <a:t>(e.g., extended absence, illness, other issues, etc.)</a:t>
            </a:r>
            <a:endParaRPr lang="en-US" sz="2000" dirty="0"/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PROMPTLY</a:t>
            </a:r>
            <a:r>
              <a:rPr lang="en-US" sz="2000" dirty="0"/>
              <a:t> Contact me directly (</a:t>
            </a:r>
            <a:r>
              <a:rPr lang="en-US" sz="2000" dirty="0" err="1"/>
              <a:t>kmuller@ucsd.edu</a:t>
            </a:r>
            <a:r>
              <a:rPr lang="en-US" sz="2000" dirty="0"/>
              <a:t>)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FE37BA32-D3CB-E217-9EAB-97C7E6DA5BA0}"/>
              </a:ext>
            </a:extLst>
          </p:cNvPr>
          <p:cNvSpPr txBox="1">
            <a:spLocks/>
          </p:cNvSpPr>
          <p:nvPr/>
        </p:nvSpPr>
        <p:spPr>
          <a:xfrm>
            <a:off x="3065626" y="746070"/>
            <a:ext cx="5043686" cy="7100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70 pts – Attending Lecture in person</a:t>
            </a:r>
          </a:p>
          <a:p>
            <a:pPr lvl="1"/>
            <a:r>
              <a:rPr lang="en-US" sz="1800" dirty="0"/>
              <a:t>5 points per section B lecture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C93A69-FD50-1C68-15D2-DB79BBD2AA97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C2AE0116-B500-74B2-2EF5-FC5E891173AE}"/>
              </a:ext>
            </a:extLst>
          </p:cNvPr>
          <p:cNvSpPr txBox="1">
            <a:spLocks/>
          </p:cNvSpPr>
          <p:nvPr/>
        </p:nvSpPr>
        <p:spPr>
          <a:xfrm>
            <a:off x="3065626" y="4548735"/>
            <a:ext cx="4981263" cy="49005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chemeClr val="accent1"/>
                </a:solidFill>
              </a:rPr>
              <a:t>1000 pts total for graded assignments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FA74803-8015-1D35-8924-F25B85F6510C}"/>
              </a:ext>
            </a:extLst>
          </p:cNvPr>
          <p:cNvSpPr txBox="1">
            <a:spLocks/>
          </p:cNvSpPr>
          <p:nvPr/>
        </p:nvSpPr>
        <p:spPr>
          <a:xfrm>
            <a:off x="3065626" y="2897535"/>
            <a:ext cx="5043686" cy="5249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180 pts - Midterm – In Person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533AE25E-7F29-5A9D-F04F-EBCF09CEFCD3}"/>
              </a:ext>
            </a:extLst>
          </p:cNvPr>
          <p:cNvSpPr txBox="1">
            <a:spLocks/>
          </p:cNvSpPr>
          <p:nvPr/>
        </p:nvSpPr>
        <p:spPr>
          <a:xfrm>
            <a:off x="3065626" y="3574919"/>
            <a:ext cx="5043686" cy="5249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360 pts - Final – In Person</a:t>
            </a:r>
            <a:endParaRPr lang="en-US" sz="2000" dirty="0">
              <a:solidFill>
                <a:schemeClr val="accent6"/>
              </a:solidFill>
            </a:endParaRP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4948CA1F-FECB-84BD-0FD6-A798C326CD0E}"/>
              </a:ext>
            </a:extLst>
          </p:cNvPr>
          <p:cNvSpPr txBox="1">
            <a:spLocks/>
          </p:cNvSpPr>
          <p:nvPr/>
        </p:nvSpPr>
        <p:spPr>
          <a:xfrm>
            <a:off x="3065626" y="2235445"/>
            <a:ext cx="5043686" cy="5249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/>
              <a:t>270 pts total – Programming Assignments</a:t>
            </a:r>
          </a:p>
        </p:txBody>
      </p:sp>
    </p:spTree>
    <p:extLst>
      <p:ext uri="{BB962C8B-B14F-4D97-AF65-F5344CB8AC3E}">
        <p14:creationId xmlns:p14="http://schemas.microsoft.com/office/powerpoint/2010/main" val="3739572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775E298-D75B-6AEC-3043-51044AF04B82}"/>
              </a:ext>
            </a:extLst>
          </p:cNvPr>
          <p:cNvSpPr txBox="1">
            <a:spLocks/>
          </p:cNvSpPr>
          <p:nvPr/>
        </p:nvSpPr>
        <p:spPr>
          <a:xfrm>
            <a:off x="1411018" y="3991489"/>
            <a:ext cx="9681365" cy="263675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Problem: How do you place a </a:t>
            </a:r>
            <a:r>
              <a:rPr lang="en-US" altLang="en-US" sz="2000" b="1" dirty="0">
                <a:solidFill>
                  <a:srgbClr val="2C895B"/>
                </a:solidFill>
              </a:rPr>
              <a:t>non-printable character 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like a </a:t>
            </a:r>
            <a:r>
              <a:rPr lang="en-US" altLang="en-US" sz="2000" b="1" dirty="0">
                <a:solidFill>
                  <a:schemeClr val="accent1"/>
                </a:solidFill>
              </a:rPr>
              <a:t>newline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 in a literal?</a:t>
            </a:r>
          </a:p>
          <a:p>
            <a:pPr lvl="1"/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The </a:t>
            </a:r>
            <a:r>
              <a:rPr lang="en-US" altLang="en-US" sz="2000" b="1" dirty="0">
                <a:solidFill>
                  <a:schemeClr val="accent1"/>
                </a:solidFill>
              </a:rPr>
              <a:t>following are not legal 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in C as a 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</a:rPr>
              <a:t>newline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 in a </a:t>
            </a:r>
            <a:r>
              <a:rPr lang="en-US" altLang="en-US" sz="2000" b="1" dirty="0">
                <a:solidFill>
                  <a:srgbClr val="FF0000"/>
                </a:solidFill>
              </a:rPr>
              <a:t>source file represents 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a statement delimiter (white space) in C </a:t>
            </a:r>
          </a:p>
          <a:p>
            <a:pPr lvl="1"/>
            <a:endParaRPr lang="en-US" altLang="en-US" sz="2000" dirty="0">
              <a:solidFill>
                <a:schemeClr val="tx1">
                  <a:lumMod val="50000"/>
                </a:schemeClr>
              </a:solidFill>
            </a:endParaRPr>
          </a:p>
          <a:p>
            <a:pPr marL="681037" lvl="2" indent="0">
              <a:buNone/>
            </a:pPr>
            <a:endParaRPr lang="en-US" altLang="en-US" sz="1800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endParaRPr lang="en-US" altLang="en-US" sz="2000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Solution: C has a special </a:t>
            </a:r>
            <a:r>
              <a:rPr lang="en-US" altLang="en-US" sz="2000" b="1" dirty="0">
                <a:solidFill>
                  <a:schemeClr val="accent1"/>
                </a:solidFill>
              </a:rPr>
              <a:t>line continuation character </a:t>
            </a:r>
            <a:r>
              <a:rPr lang="en-US" altLang="en-US" sz="2000" b="1" dirty="0">
                <a:solidFill>
                  <a:srgbClr val="FF0000"/>
                </a:solidFill>
              </a:rPr>
              <a:t>\</a:t>
            </a:r>
            <a:endParaRPr lang="en-US" altLang="en-US" sz="2000" dirty="0">
              <a:solidFill>
                <a:srgbClr val="FF0000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FEA5594-0649-EB90-EF6F-8DFD4D718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10515600" cy="470875"/>
          </a:xfrm>
        </p:spPr>
        <p:txBody>
          <a:bodyPr/>
          <a:lstStyle/>
          <a:p>
            <a:r>
              <a:rPr lang="en-US" dirty="0"/>
              <a:t>Quick Look: Character and String Literals (more later)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D240FB1-F50E-A4DC-9B32-AF9A7200DFAC}"/>
              </a:ext>
            </a:extLst>
          </p:cNvPr>
          <p:cNvSpPr/>
          <p:nvPr/>
        </p:nvSpPr>
        <p:spPr bwMode="auto">
          <a:xfrm>
            <a:off x="1100566" y="2234576"/>
            <a:ext cx="10515600" cy="1505903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x = 'a';  	  </a:t>
            </a:r>
            <a:r>
              <a:rPr lang="en-US" sz="18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'a' is a </a:t>
            </a:r>
            <a:r>
              <a:rPr lang="en-US" sz="18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character literal</a:t>
            </a:r>
          </a:p>
          <a:p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("Hello World!"); </a:t>
            </a:r>
            <a:r>
              <a:rPr lang="en-US" sz="18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"Hello World!" is a </a:t>
            </a:r>
            <a:r>
              <a:rPr lang="en-US" sz="18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</a:t>
            </a:r>
            <a:r>
              <a:rPr lang="en-US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 literal</a:t>
            </a:r>
          </a:p>
          <a:p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a1[] = "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xyz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"; 	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char array initialized with contents of a </a:t>
            </a:r>
            <a:r>
              <a:rPr lang="en-US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literal</a:t>
            </a:r>
            <a:endParaRPr lang="en-US" b="1" dirty="0">
              <a:solidFill>
                <a:srgbClr val="2C895B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A31A832-9467-03CB-5F3C-7EB87844BD63}"/>
              </a:ext>
            </a:extLst>
          </p:cNvPr>
          <p:cNvSpPr txBox="1">
            <a:spLocks/>
          </p:cNvSpPr>
          <p:nvPr/>
        </p:nvSpPr>
        <p:spPr>
          <a:xfrm>
            <a:off x="2030975" y="531599"/>
            <a:ext cx="8806357" cy="145196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Usually used to store characters – thus things like file names</a:t>
            </a:r>
          </a:p>
          <a:p>
            <a:r>
              <a:rPr lang="en-US" altLang="en-US" sz="2000" dirty="0">
                <a:solidFill>
                  <a:srgbClr val="F3753F"/>
                </a:solidFill>
              </a:rPr>
              <a:t>char literals: </a:t>
            </a:r>
            <a:r>
              <a:rPr lang="en-US" altLang="en-US" sz="2000" dirty="0">
                <a:solidFill>
                  <a:schemeClr val="accent1"/>
                </a:solidFill>
              </a:rPr>
              <a:t>a single (1) character </a:t>
            </a:r>
            <a:r>
              <a:rPr lang="en-US" altLang="en-US" sz="2000" b="1" dirty="0">
                <a:solidFill>
                  <a:schemeClr val="accent1"/>
                </a:solidFill>
              </a:rPr>
              <a:t>inside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 a set of 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</a:rPr>
              <a:t>single quotes </a:t>
            </a:r>
            <a:r>
              <a:rPr lang="en-US" altLang="en-US" sz="2000" dirty="0">
                <a:solidFill>
                  <a:schemeClr val="accent1"/>
                </a:solidFill>
              </a:rPr>
              <a:t>'a'</a:t>
            </a:r>
            <a:endParaRPr lang="en-US" altLang="en-US" sz="18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altLang="en-US" sz="2000" dirty="0">
                <a:solidFill>
                  <a:srgbClr val="0070C0"/>
                </a:solidFill>
              </a:rPr>
              <a:t>string literals: 0 or more characters inside a set of 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</a:rPr>
              <a:t>double quotes</a:t>
            </a:r>
            <a:r>
              <a:rPr lang="en-US" altLang="en-US" sz="2000" b="1" dirty="0"/>
              <a:t> </a:t>
            </a:r>
            <a:r>
              <a:rPr lang="en-US" altLang="en-US" sz="2000" dirty="0">
                <a:solidFill>
                  <a:schemeClr val="accent1"/>
                </a:solidFill>
              </a:rPr>
              <a:t>"string"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32A4F565-0A0C-EFE3-6203-AF5780AF9039}"/>
              </a:ext>
            </a:extLst>
          </p:cNvPr>
          <p:cNvSpPr/>
          <p:nvPr/>
        </p:nvSpPr>
        <p:spPr bwMode="auto">
          <a:xfrm>
            <a:off x="3484502" y="5349508"/>
            <a:ext cx="1713588" cy="658832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x = 'a</a:t>
            </a:r>
          </a:p>
          <a:p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';	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76FD1D-9EC1-5003-2CAF-812484B2FD9C}"/>
              </a:ext>
            </a:extLst>
          </p:cNvPr>
          <p:cNvSpPr txBox="1"/>
          <p:nvPr/>
        </p:nvSpPr>
        <p:spPr>
          <a:xfrm>
            <a:off x="11891918" y="654692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188129F-1348-B3EE-004A-851ED9CFA977}"/>
              </a:ext>
            </a:extLst>
          </p:cNvPr>
          <p:cNvSpPr/>
          <p:nvPr/>
        </p:nvSpPr>
        <p:spPr bwMode="auto">
          <a:xfrm>
            <a:off x="5727744" y="5372333"/>
            <a:ext cx="2965080" cy="658832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("Hello World!</a:t>
            </a:r>
          </a:p>
          <a:p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250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bldLvl="2" animBg="1"/>
      <p:bldP spid="10" grpId="0" animBg="1"/>
      <p:bldP spid="18" grpId="0" uiExpand="1" build="p" animBg="1"/>
      <p:bldP spid="20" grpId="0" animBg="1"/>
      <p:bldP spid="2" grpId="0"/>
      <p:bldP spid="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66CA23E-F721-F3D3-ED23-B6528393B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0" y="120000"/>
            <a:ext cx="11214139" cy="445564"/>
          </a:xfrm>
        </p:spPr>
        <p:txBody>
          <a:bodyPr/>
          <a:lstStyle/>
          <a:p>
            <a:r>
              <a:rPr lang="en-US" dirty="0"/>
              <a:t>There are three different uses for </a:t>
            </a:r>
            <a:r>
              <a:rPr lang="en-US" dirty="0">
                <a:solidFill>
                  <a:srgbClr val="FF0000"/>
                </a:solidFill>
              </a:rPr>
              <a:t>\ </a:t>
            </a:r>
            <a:r>
              <a:rPr lang="en-US" dirty="0"/>
              <a:t>in C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3B3F8-128B-BA41-81F9-17D7FBA88B4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65502" y="611890"/>
            <a:ext cx="11660996" cy="595027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468312" indent="-457200">
              <a:buFont typeface="+mj-lt"/>
              <a:buAutoNum type="arabicPeriod"/>
            </a:pPr>
            <a:r>
              <a:rPr lang="en-US" altLang="en-US" sz="2000" dirty="0">
                <a:solidFill>
                  <a:schemeClr val="accent6"/>
                </a:solidFill>
              </a:rPr>
              <a:t>Line continuation char </a:t>
            </a:r>
            <a:r>
              <a:rPr lang="en-US" altLang="en-US" sz="2000" dirty="0">
                <a:solidFill>
                  <a:srgbClr val="FF0000"/>
                </a:solidFill>
              </a:rPr>
              <a:t>\</a:t>
            </a:r>
            <a:r>
              <a:rPr lang="en-US" altLang="en-US" sz="2000" dirty="0">
                <a:solidFill>
                  <a:schemeClr val="accent6"/>
                </a:solidFill>
              </a:rPr>
              <a:t> followed by a </a:t>
            </a:r>
            <a:r>
              <a:rPr lang="en-US" altLang="en-US" sz="2000" dirty="0">
                <a:solidFill>
                  <a:schemeClr val="accent1"/>
                </a:solidFill>
              </a:rPr>
              <a:t>newline</a:t>
            </a:r>
            <a:r>
              <a:rPr lang="en-US" altLang="en-US" sz="2000" dirty="0">
                <a:solidFill>
                  <a:schemeClr val="accent6"/>
                </a:solidFill>
              </a:rPr>
              <a:t> at the end of a </a:t>
            </a:r>
            <a:r>
              <a:rPr lang="en-US" altLang="en-US" sz="2000" b="1" dirty="0">
                <a:solidFill>
                  <a:schemeClr val="accent1"/>
                </a:solidFill>
              </a:rPr>
              <a:t>source line </a:t>
            </a:r>
            <a:r>
              <a:rPr lang="en-US" altLang="en-US" sz="2000" dirty="0">
                <a:solidFill>
                  <a:schemeClr val="accent1"/>
                </a:solidFill>
              </a:rPr>
              <a:t>(comment  be careful with these)</a:t>
            </a:r>
          </a:p>
          <a:p>
            <a:pPr marL="468312" indent="-457200">
              <a:buFont typeface="+mj-lt"/>
              <a:buAutoNum type="arabicPeriod"/>
            </a:pPr>
            <a:endParaRPr lang="en-US" altLang="en-US" sz="2400" b="1" dirty="0">
              <a:solidFill>
                <a:schemeClr val="accent1"/>
              </a:solidFill>
            </a:endParaRPr>
          </a:p>
          <a:p>
            <a:pPr marL="468312" indent="-457200">
              <a:buFont typeface="+mj-lt"/>
              <a:buAutoNum type="arabicPeriod"/>
            </a:pPr>
            <a:r>
              <a:rPr lang="en-US" altLang="en-US" sz="2000" dirty="0">
                <a:solidFill>
                  <a:schemeClr val="accent6"/>
                </a:solidFill>
              </a:rPr>
              <a:t>How do you put a single ' as a character literal or a single " inside a string literal? </a:t>
            </a:r>
          </a:p>
          <a:p>
            <a:pPr lvl="1"/>
            <a:r>
              <a:rPr lang="en-US" altLang="en-US" sz="1800" dirty="0">
                <a:solidFill>
                  <a:schemeClr val="accent6"/>
                </a:solidFill>
              </a:rPr>
              <a:t>You use an </a:t>
            </a:r>
            <a:r>
              <a:rPr lang="en-US" altLang="en-US" sz="1800" b="1" dirty="0">
                <a:solidFill>
                  <a:schemeClr val="accent6"/>
                </a:solidFill>
              </a:rPr>
              <a:t>escape character</a:t>
            </a:r>
            <a:r>
              <a:rPr lang="en-US" altLang="en-US" sz="1800" dirty="0">
                <a:solidFill>
                  <a:schemeClr val="accent6"/>
                </a:solidFill>
              </a:rPr>
              <a:t> </a:t>
            </a:r>
            <a:r>
              <a:rPr lang="en-US" altLang="en-US" sz="1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\:</a:t>
            </a:r>
            <a:r>
              <a:rPr lang="en-US" altLang="en-US" sz="1800" dirty="0">
                <a:solidFill>
                  <a:schemeClr val="accent6"/>
                </a:solidFill>
              </a:rPr>
              <a:t> which escapes the special meaning of the next character inside a character or a string literal</a:t>
            </a:r>
          </a:p>
          <a:p>
            <a:pPr marL="811212" lvl="1" indent="-457200">
              <a:buFont typeface="+mj-lt"/>
              <a:buAutoNum type="arabicPeriod"/>
            </a:pPr>
            <a:endParaRPr lang="en-US" altLang="en-US" sz="1800" dirty="0">
              <a:solidFill>
                <a:schemeClr val="accent6"/>
              </a:solidFill>
            </a:endParaRPr>
          </a:p>
          <a:p>
            <a:pPr marL="468312" indent="-457200">
              <a:buFont typeface="+mj-lt"/>
              <a:buAutoNum type="arabicPeriod"/>
            </a:pPr>
            <a:endParaRPr lang="en-US" altLang="en-US" sz="1800" dirty="0">
              <a:solidFill>
                <a:schemeClr val="accent6"/>
              </a:solidFill>
            </a:endParaRPr>
          </a:p>
          <a:p>
            <a:pPr marL="811212" lvl="1" indent="-457200">
              <a:buFont typeface="+mj-lt"/>
              <a:buAutoNum type="arabicPeriod"/>
            </a:pPr>
            <a:endParaRPr lang="en-US" altLang="en-US" sz="1600" dirty="0">
              <a:solidFill>
                <a:schemeClr val="accent6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9587FC-8834-EF4F-87CC-E72909A2ECE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8" name="Group 53">
            <a:extLst>
              <a:ext uri="{FF2B5EF4-FFF2-40B4-BE49-F238E27FC236}">
                <a16:creationId xmlns:a16="http://schemas.microsoft.com/office/drawing/2014/main" id="{0A408E67-31E9-98FE-CAF2-2EC1E41E5DC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2276271"/>
              </p:ext>
            </p:extLst>
          </p:nvPr>
        </p:nvGraphicFramePr>
        <p:xfrm>
          <a:off x="640516" y="3901768"/>
          <a:ext cx="4167624" cy="1493520"/>
        </p:xfrm>
        <a:graphic>
          <a:graphicData uri="http://schemas.openxmlformats.org/drawingml/2006/table">
            <a:tbl>
              <a:tblPr/>
              <a:tblGrid>
                <a:gridCol w="2005492">
                  <a:extLst>
                    <a:ext uri="{9D8B030D-6E8A-4147-A177-3AD203B41FA5}">
                      <a16:colId xmlns:a16="http://schemas.microsoft.com/office/drawing/2014/main" val="1082142340"/>
                    </a:ext>
                  </a:extLst>
                </a:gridCol>
                <a:gridCol w="2162132">
                  <a:extLst>
                    <a:ext uri="{9D8B030D-6E8A-4147-A177-3AD203B41FA5}">
                      <a16:colId xmlns:a16="http://schemas.microsoft.com/office/drawing/2014/main" val="862350355"/>
                    </a:ext>
                  </a:extLst>
                </a:gridCol>
              </a:tblGrid>
              <a:tr h="291502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Helvetica" pitchFamily="2" charset="0"/>
                        </a:rPr>
                        <a:t>char sequence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Helvetica" pitchFamily="2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6822254"/>
                  </a:ext>
                </a:extLst>
              </a:tr>
              <a:tr h="2593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\\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 or "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\\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 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993620"/>
                  </a:ext>
                </a:extLst>
              </a:tr>
              <a:tr h="2593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\'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 or "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\'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single quote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73539"/>
                  </a:ext>
                </a:extLst>
              </a:tr>
              <a:tr h="2593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\"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 or "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\"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double quote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462527"/>
                  </a:ext>
                </a:extLst>
              </a:tr>
            </a:tbl>
          </a:graphicData>
        </a:graphic>
      </p:graphicFrame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13081D93-5E03-F0C3-3E43-9367033CC9D5}"/>
              </a:ext>
            </a:extLst>
          </p:cNvPr>
          <p:cNvSpPr/>
          <p:nvPr/>
        </p:nvSpPr>
        <p:spPr bwMode="auto">
          <a:xfrm>
            <a:off x="6066690" y="1282906"/>
            <a:ext cx="3226461" cy="658832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line comment 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rest of line comment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1E8361F5-F696-F446-BBF0-32911B460CBB}"/>
              </a:ext>
            </a:extLst>
          </p:cNvPr>
          <p:cNvSpPr/>
          <p:nvPr/>
        </p:nvSpPr>
        <p:spPr bwMode="auto">
          <a:xfrm>
            <a:off x="9613316" y="1294815"/>
            <a:ext cx="1399822" cy="658832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= x +\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5;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3E2C22A0-5DCB-AE79-0474-9CECF3C852EB}"/>
              </a:ext>
            </a:extLst>
          </p:cNvPr>
          <p:cNvSpPr/>
          <p:nvPr/>
        </p:nvSpPr>
        <p:spPr bwMode="auto">
          <a:xfrm>
            <a:off x="2127129" y="1268581"/>
            <a:ext cx="3691165" cy="658832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char a[] = </a:t>
            </a:r>
            <a:r>
              <a:rPr lang="en-US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string: Hello \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World</a:t>
            </a:r>
            <a:r>
              <a:rPr lang="en-US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3AA3DD7C-C655-B4AC-7A1A-D72D1F5266EC}"/>
              </a:ext>
            </a:extLst>
          </p:cNvPr>
          <p:cNvSpPr/>
          <p:nvPr/>
        </p:nvSpPr>
        <p:spPr bwMode="auto">
          <a:xfrm>
            <a:off x="4969632" y="2859942"/>
            <a:ext cx="3406587" cy="376476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char a =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'\''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char: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endParaRPr lang="en-US" dirty="0">
              <a:solidFill>
                <a:srgbClr val="FF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62A50C3F-1B46-31F3-164C-B4E342570FD7}"/>
              </a:ext>
            </a:extLst>
          </p:cNvPr>
          <p:cNvSpPr/>
          <p:nvPr/>
        </p:nvSpPr>
        <p:spPr bwMode="auto">
          <a:xfrm>
            <a:off x="4969631" y="3315271"/>
            <a:ext cx="3406587" cy="376476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char b =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'\\'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char: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endParaRPr lang="en-US" dirty="0">
              <a:solidFill>
                <a:srgbClr val="FF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E4451263-4D02-9EDA-FFB7-4AC2C01B6EDA}"/>
              </a:ext>
            </a:extLst>
          </p:cNvPr>
          <p:cNvSpPr/>
          <p:nvPr/>
        </p:nvSpPr>
        <p:spPr bwMode="auto">
          <a:xfrm>
            <a:off x="4969630" y="4291211"/>
            <a:ext cx="4354854" cy="376476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char d[] = </a:t>
            </a:r>
            <a:r>
              <a:rPr lang="en-US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ab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\""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string: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ab"</a:t>
            </a:r>
            <a:endParaRPr lang="en-US" dirty="0">
              <a:solidFill>
                <a:srgbClr val="FF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B14EFA02-6E9F-1736-7CCA-16F690FC39FF}"/>
              </a:ext>
            </a:extLst>
          </p:cNvPr>
          <p:cNvSpPr/>
          <p:nvPr/>
        </p:nvSpPr>
        <p:spPr bwMode="auto">
          <a:xfrm>
            <a:off x="4969630" y="4801024"/>
            <a:ext cx="4354854" cy="376476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char e[] = </a:t>
            </a:r>
            <a:r>
              <a:rPr lang="en-US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ab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\\"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// string: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ab\</a:t>
            </a:r>
            <a:endParaRPr lang="en-US" dirty="0">
              <a:solidFill>
                <a:srgbClr val="FF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188B7D84-C929-609F-637F-F64FB43C3410}"/>
              </a:ext>
            </a:extLst>
          </p:cNvPr>
          <p:cNvSpPr/>
          <p:nvPr/>
        </p:nvSpPr>
        <p:spPr bwMode="auto">
          <a:xfrm>
            <a:off x="4969630" y="3781398"/>
            <a:ext cx="3406587" cy="376476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char c =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char: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US" dirty="0">
              <a:solidFill>
                <a:schemeClr val="accent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F402BFC0-27B2-28F7-4C73-84C7121FFCD9}"/>
              </a:ext>
            </a:extLst>
          </p:cNvPr>
          <p:cNvSpPr/>
          <p:nvPr/>
        </p:nvSpPr>
        <p:spPr bwMode="auto">
          <a:xfrm>
            <a:off x="4969630" y="5293787"/>
            <a:ext cx="4354854" cy="376476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char f[] = </a:t>
            </a:r>
            <a:r>
              <a:rPr lang="en-US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ab'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// string: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endParaRPr lang="en-US" dirty="0">
              <a:solidFill>
                <a:schemeClr val="accent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C20D2BE4-E6BD-1EC8-CCCE-1604A3FD5200}"/>
              </a:ext>
            </a:extLst>
          </p:cNvPr>
          <p:cNvSpPr/>
          <p:nvPr/>
        </p:nvSpPr>
        <p:spPr bwMode="auto">
          <a:xfrm>
            <a:off x="4944658" y="5764248"/>
            <a:ext cx="6845321" cy="658832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a[] = "a "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tring"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syntax error ; expected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a[] = "a \"string\""; </a:t>
            </a:r>
            <a:r>
              <a:rPr lang="en-US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ok</a:t>
            </a:r>
          </a:p>
        </p:txBody>
      </p:sp>
    </p:spTree>
    <p:extLst>
      <p:ext uri="{BB962C8B-B14F-4D97-AF65-F5344CB8AC3E}">
        <p14:creationId xmlns:p14="http://schemas.microsoft.com/office/powerpoint/2010/main" val="719458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/>
      <p:bldP spid="16" grpId="0" animBg="1"/>
      <p:bldP spid="22" grpId="0" animBg="1"/>
      <p:bldP spid="12" grpId="0" animBg="1"/>
      <p:bldP spid="11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1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66CA23E-F721-F3D3-ED23-B6528393B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0" y="111374"/>
            <a:ext cx="11214139" cy="445564"/>
          </a:xfrm>
        </p:spPr>
        <p:txBody>
          <a:bodyPr/>
          <a:lstStyle/>
          <a:p>
            <a:r>
              <a:rPr lang="en-US" dirty="0"/>
              <a:t>There are three different uses for </a:t>
            </a:r>
            <a:r>
              <a:rPr lang="en-US" dirty="0">
                <a:solidFill>
                  <a:srgbClr val="FF0000"/>
                </a:solidFill>
              </a:rPr>
              <a:t>\ </a:t>
            </a:r>
            <a:r>
              <a:rPr lang="en-US" dirty="0"/>
              <a:t>in C - continued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3B3F8-128B-BA41-81F9-17D7FBA88B4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54668" y="829725"/>
            <a:ext cx="9759146" cy="528532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468312" indent="-457200">
              <a:buFont typeface="+mj-lt"/>
              <a:buAutoNum type="arabicPeriod" startAt="3"/>
            </a:pPr>
            <a:r>
              <a:rPr lang="en-US" altLang="en-US" sz="2000" dirty="0">
                <a:solidFill>
                  <a:srgbClr val="0070C0"/>
                </a:solidFill>
              </a:rPr>
              <a:t>Embed characters with a special meaning </a:t>
            </a:r>
            <a:r>
              <a:rPr lang="en-US" altLang="en-US" sz="2000" dirty="0">
                <a:solidFill>
                  <a:srgbClr val="00B050"/>
                </a:solidFill>
              </a:rPr>
              <a:t>inside</a:t>
            </a:r>
            <a:r>
              <a:rPr lang="en-US" altLang="en-US" sz="2000" dirty="0">
                <a:solidFill>
                  <a:srgbClr val="0070C0"/>
                </a:solidFill>
              </a:rPr>
              <a:t> a </a:t>
            </a:r>
            <a:r>
              <a:rPr lang="en-US" altLang="en-US" sz="2000" dirty="0">
                <a:solidFill>
                  <a:srgbClr val="00B050"/>
                </a:solidFill>
              </a:rPr>
              <a:t>(char or string) </a:t>
            </a:r>
            <a:r>
              <a:rPr lang="en-US" altLang="en-US" sz="2000" b="1" dirty="0">
                <a:solidFill>
                  <a:srgbClr val="7030A0"/>
                </a:solidFill>
              </a:rPr>
              <a:t>literal</a:t>
            </a:r>
            <a:r>
              <a:rPr lang="en-US" altLang="en-US" sz="2000" dirty="0">
                <a:solidFill>
                  <a:srgbClr val="0070C0"/>
                </a:solidFill>
              </a:rPr>
              <a:t> </a:t>
            </a:r>
            <a:r>
              <a:rPr lang="en-US" altLang="en-US" sz="2000" dirty="0">
                <a:solidFill>
                  <a:schemeClr val="accent6"/>
                </a:solidFill>
              </a:rPr>
              <a:t>using a </a:t>
            </a:r>
            <a:r>
              <a:rPr lang="en-US" altLang="en-US" sz="2000" dirty="0">
                <a:solidFill>
                  <a:schemeClr val="accent3"/>
                </a:solidFill>
              </a:rPr>
              <a:t>two-character sequence </a:t>
            </a:r>
            <a:r>
              <a:rPr lang="en-US" altLang="en-US" sz="2000" dirty="0">
                <a:solidFill>
                  <a:schemeClr val="accent6"/>
                </a:solidFill>
              </a:rPr>
              <a:t>starting with a </a:t>
            </a:r>
            <a:r>
              <a:rPr lang="en-US" altLang="en-US" sz="2000" b="1" dirty="0">
                <a:solidFill>
                  <a:srgbClr val="FF0000"/>
                </a:solidFill>
              </a:rPr>
              <a:t>\ </a:t>
            </a:r>
            <a:r>
              <a:rPr lang="en-US" altLang="en-US" sz="2000" dirty="0">
                <a:solidFill>
                  <a:schemeClr val="accent6"/>
                </a:solidFill>
              </a:rPr>
              <a:t>followed by a single character</a:t>
            </a:r>
          </a:p>
          <a:p>
            <a:pPr marL="468312" indent="-457200"/>
            <a:r>
              <a:rPr lang="en-US" altLang="en-US" sz="2000" dirty="0">
                <a:solidFill>
                  <a:schemeClr val="accent6"/>
                </a:solidFill>
              </a:rPr>
              <a:t>This is typically used for characters that are "non-printable". Here are some examples: </a:t>
            </a:r>
          </a:p>
          <a:p>
            <a:pPr marL="696912" lvl="1" indent="-342900">
              <a:buFont typeface="+mj-lt"/>
              <a:buAutoNum type="arabicPeriod" startAt="3"/>
            </a:pPr>
            <a:endParaRPr lang="en-US" altLang="en-US" sz="2000" dirty="0">
              <a:solidFill>
                <a:schemeClr val="accent6"/>
              </a:solidFill>
            </a:endParaRPr>
          </a:p>
        </p:txBody>
      </p:sp>
      <p:graphicFrame>
        <p:nvGraphicFramePr>
          <p:cNvPr id="4" name="Group 53">
            <a:extLst>
              <a:ext uri="{FF2B5EF4-FFF2-40B4-BE49-F238E27FC236}">
                <a16:creationId xmlns:a16="http://schemas.microsoft.com/office/drawing/2014/main" id="{36B31C38-2FDF-1648-A7BF-5458B8EA74D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577016"/>
              </p:ext>
            </p:extLst>
          </p:nvPr>
        </p:nvGraphicFramePr>
        <p:xfrm>
          <a:off x="3328351" y="2316480"/>
          <a:ext cx="4187627" cy="2225040"/>
        </p:xfrm>
        <a:graphic>
          <a:graphicData uri="http://schemas.openxmlformats.org/drawingml/2006/table">
            <a:tbl>
              <a:tblPr/>
              <a:tblGrid>
                <a:gridCol w="2015118">
                  <a:extLst>
                    <a:ext uri="{9D8B030D-6E8A-4147-A177-3AD203B41FA5}">
                      <a16:colId xmlns:a16="http://schemas.microsoft.com/office/drawing/2014/main" val="1082142340"/>
                    </a:ext>
                  </a:extLst>
                </a:gridCol>
                <a:gridCol w="2172509">
                  <a:extLst>
                    <a:ext uri="{9D8B030D-6E8A-4147-A177-3AD203B41FA5}">
                      <a16:colId xmlns:a16="http://schemas.microsoft.com/office/drawing/2014/main" val="862350355"/>
                    </a:ext>
                  </a:extLst>
                </a:gridCol>
              </a:tblGrid>
              <a:tr h="356426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Helvetica" pitchFamily="2" charset="0"/>
                        </a:rPr>
                        <a:t>char sequence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Helvetica" pitchFamily="2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6822254"/>
                  </a:ext>
                </a:extLst>
              </a:tr>
              <a:tr h="329009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\n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 or "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\n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newline 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965667"/>
                  </a:ext>
                </a:extLst>
              </a:tr>
              <a:tr h="32900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\r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 or "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\r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carriage return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837324"/>
                  </a:ext>
                </a:extLst>
              </a:tr>
              <a:tr h="329009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\t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 or "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\t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tab 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1402277"/>
                  </a:ext>
                </a:extLst>
              </a:tr>
              <a:tr h="32900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\b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 or "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\b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backspace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300759"/>
                  </a:ext>
                </a:extLst>
              </a:tr>
              <a:tr h="32900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\0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' or "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\0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null 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254012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39587FC-8834-EF4F-87CC-E72909A2ECE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7946461-32F6-B3AB-A366-7EF67032255C}"/>
              </a:ext>
            </a:extLst>
          </p:cNvPr>
          <p:cNvSpPr/>
          <p:nvPr/>
        </p:nvSpPr>
        <p:spPr bwMode="auto">
          <a:xfrm>
            <a:off x="3218525" y="4805680"/>
            <a:ext cx="4407281" cy="376476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"\</a:t>
            </a:r>
            <a:r>
              <a:rPr lang="en-US" sz="18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World!</a:t>
            </a:r>
            <a:r>
              <a:rPr lang="en-US" sz="18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0BA2D38-C8BB-31D9-97C7-D89CC7E8BBA1}"/>
              </a:ext>
            </a:extLst>
          </p:cNvPr>
          <p:cNvSpPr/>
          <p:nvPr/>
        </p:nvSpPr>
        <p:spPr bwMode="auto">
          <a:xfrm>
            <a:off x="3218525" y="5550988"/>
            <a:ext cx="4407281" cy="376476"/>
          </a:xfrm>
          <a:prstGeom prst="roundRect">
            <a:avLst>
              <a:gd name="adj" fmla="val 439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"\</a:t>
            </a:r>
            <a:r>
              <a:rPr lang="en-US" sz="18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sz="18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World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r>
              <a:rPr lang="en-US" sz="18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8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dirty="0">
              <a:solidFill>
                <a:schemeClr val="accent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2176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/>
      <p:bldP spid="9" grpId="0" animBg="1"/>
      <p:bldP spid="11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Ascii Codes Explained">
            <a:extLst>
              <a:ext uri="{FF2B5EF4-FFF2-40B4-BE49-F238E27FC236}">
                <a16:creationId xmlns:a16="http://schemas.microsoft.com/office/drawing/2014/main" id="{21B61312-1880-5246-AB19-3AB9A6907E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37125" y="37800"/>
            <a:ext cx="6934690" cy="678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818E9F-4926-EE4A-91A9-485C804F1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811" y="37800"/>
            <a:ext cx="4630667" cy="502943"/>
          </a:xfrm>
        </p:spPr>
        <p:txBody>
          <a:bodyPr anchor="t"/>
          <a:lstStyle/>
          <a:p>
            <a:r>
              <a:rPr lang="en-US" dirty="0"/>
              <a:t>Characters In 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F509F5-261F-A148-BBB3-03691D6A4210}"/>
              </a:ext>
            </a:extLst>
          </p:cNvPr>
          <p:cNvSpPr txBox="1"/>
          <p:nvPr/>
        </p:nvSpPr>
        <p:spPr>
          <a:xfrm>
            <a:off x="766812" y="4457471"/>
            <a:ext cx="3494210" cy="13234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</a:rPr>
              <a:t>ASCII Chars are 0-127 (stored in 8 bits)</a:t>
            </a:r>
          </a:p>
          <a:p>
            <a:pPr algn="ctr"/>
            <a:r>
              <a:rPr lang="en-US" sz="20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Many of the values are not "printable"</a:t>
            </a:r>
            <a:endParaRPr lang="en-US" sz="2000" dirty="0">
              <a:solidFill>
                <a:schemeClr val="tx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1AFEB6-69BD-A340-8E70-CE38F970412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27F279B-7438-E9C7-C9B3-AE4A1DF59995}"/>
              </a:ext>
            </a:extLst>
          </p:cNvPr>
          <p:cNvGrpSpPr/>
          <p:nvPr/>
        </p:nvGrpSpPr>
        <p:grpSpPr>
          <a:xfrm>
            <a:off x="1739492" y="2438715"/>
            <a:ext cx="3398250" cy="574975"/>
            <a:chOff x="1739492" y="2438715"/>
            <a:chExt cx="3398250" cy="57497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1163AED-31D8-3C78-4B1B-EFFD84EB9289}"/>
                </a:ext>
              </a:extLst>
            </p:cNvPr>
            <p:cNvSpPr txBox="1"/>
            <p:nvPr/>
          </p:nvSpPr>
          <p:spPr>
            <a:xfrm>
              <a:off x="1739492" y="2644358"/>
              <a:ext cx="2800767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\n in c encodes a linefeed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35C690E1-9489-11DA-0496-4B242E304F98}"/>
                </a:ext>
              </a:extLst>
            </p:cNvPr>
            <p:cNvCxnSpPr>
              <a:cxnSpLocks/>
              <a:stCxn id="3" idx="3"/>
            </p:cNvCxnSpPr>
            <p:nvPr/>
          </p:nvCxnSpPr>
          <p:spPr>
            <a:xfrm flipV="1">
              <a:off x="4540259" y="2438715"/>
              <a:ext cx="597483" cy="39030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4215447-2573-58EA-2D80-AD08C87B8E12}"/>
              </a:ext>
            </a:extLst>
          </p:cNvPr>
          <p:cNvGrpSpPr/>
          <p:nvPr/>
        </p:nvGrpSpPr>
        <p:grpSpPr>
          <a:xfrm>
            <a:off x="1444540" y="1844022"/>
            <a:ext cx="3669495" cy="369332"/>
            <a:chOff x="1444540" y="1844022"/>
            <a:chExt cx="3669495" cy="36933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73B5382-1977-D336-769F-7E047A9A49C0}"/>
                </a:ext>
              </a:extLst>
            </p:cNvPr>
            <p:cNvSpPr txBox="1"/>
            <p:nvPr/>
          </p:nvSpPr>
          <p:spPr>
            <a:xfrm>
              <a:off x="1444540" y="1844022"/>
              <a:ext cx="3095719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\b in c encodes a backspace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677FE1E-0EC2-42BF-137A-253A63EB5ED5}"/>
                </a:ext>
              </a:extLst>
            </p:cNvPr>
            <p:cNvCxnSpPr>
              <a:cxnSpLocks/>
            </p:cNvCxnSpPr>
            <p:nvPr/>
          </p:nvCxnSpPr>
          <p:spPr>
            <a:xfrm>
              <a:off x="4540259" y="2028688"/>
              <a:ext cx="573776" cy="305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15BDB26-0CBF-8286-E79E-683A096AE3D8}"/>
              </a:ext>
            </a:extLst>
          </p:cNvPr>
          <p:cNvSpPr txBox="1"/>
          <p:nvPr/>
        </p:nvSpPr>
        <p:spPr>
          <a:xfrm>
            <a:off x="1440751" y="2237389"/>
            <a:ext cx="331372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\t in c encodes a horizontal tab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6264F60-FF1D-E049-2B62-A5701E08C18F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4754479" y="2233072"/>
            <a:ext cx="359556" cy="18898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48793E34-16F8-1C2C-D9D1-62CF17353DE8}"/>
              </a:ext>
            </a:extLst>
          </p:cNvPr>
          <p:cNvGrpSpPr/>
          <p:nvPr/>
        </p:nvGrpSpPr>
        <p:grpSpPr>
          <a:xfrm>
            <a:off x="2429154" y="393383"/>
            <a:ext cx="2708588" cy="484245"/>
            <a:chOff x="2429154" y="393383"/>
            <a:chExt cx="2708588" cy="48424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0B194AD-E3B1-D1FC-64BA-FC6553F2C86C}"/>
                </a:ext>
              </a:extLst>
            </p:cNvPr>
            <p:cNvSpPr txBox="1"/>
            <p:nvPr/>
          </p:nvSpPr>
          <p:spPr>
            <a:xfrm>
              <a:off x="2429154" y="508296"/>
              <a:ext cx="2351926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\0 in c encodes a null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C263B1AA-835B-3E41-D23F-74ABBEB1AB48}"/>
                </a:ext>
              </a:extLst>
            </p:cNvPr>
            <p:cNvCxnSpPr>
              <a:cxnSpLocks/>
              <a:stCxn id="20" idx="3"/>
            </p:cNvCxnSpPr>
            <p:nvPr/>
          </p:nvCxnSpPr>
          <p:spPr>
            <a:xfrm flipV="1">
              <a:off x="4781080" y="393383"/>
              <a:ext cx="356662" cy="29957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50BDC78E-CFAF-717A-D34D-0021A17AFC52}"/>
              </a:ext>
            </a:extLst>
          </p:cNvPr>
          <p:cNvSpPr txBox="1"/>
          <p:nvPr/>
        </p:nvSpPr>
        <p:spPr>
          <a:xfrm>
            <a:off x="552479" y="3662901"/>
            <a:ext cx="392287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</a:rPr>
              <a:t>Ascii column: decimal integers</a:t>
            </a:r>
          </a:p>
        </p:txBody>
      </p:sp>
    </p:spTree>
    <p:extLst>
      <p:ext uri="{BB962C8B-B14F-4D97-AF65-F5344CB8AC3E}">
        <p14:creationId xmlns:p14="http://schemas.microsoft.com/office/powerpoint/2010/main" val="1319105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FEA5594-0649-EB90-EF6F-8DFD4D718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564767"/>
          </a:xfrm>
        </p:spPr>
        <p:txBody>
          <a:bodyPr/>
          <a:lstStyle/>
          <a:p>
            <a:r>
              <a:rPr lang="en-US" dirty="0"/>
              <a:t>Understanding Comments in C (Prep for PA2 and PA3)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7A229C7-CFB2-709C-2C87-941AD1706A1B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42830" y="726516"/>
            <a:ext cx="10760285" cy="170216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In PA2 (design) and PA3 (program in C), you are going to </a:t>
            </a:r>
            <a:r>
              <a:rPr lang="en-US" b="1" dirty="0"/>
              <a:t>write equivalent preprocessor code </a:t>
            </a:r>
            <a:r>
              <a:rPr lang="en-US" dirty="0"/>
              <a:t>to </a:t>
            </a:r>
            <a:r>
              <a:rPr lang="en-US" b="1" dirty="0"/>
              <a:t>replace each comment in an input file </a:t>
            </a:r>
            <a:r>
              <a:rPr lang="en-US" dirty="0"/>
              <a:t>with a </a:t>
            </a:r>
            <a:r>
              <a:rPr lang="en-US" b="1" dirty="0"/>
              <a:t>single space character (a blank space) </a:t>
            </a:r>
            <a:r>
              <a:rPr lang="en-US" dirty="0"/>
              <a:t>while writing the rest of the input to output unaltered</a:t>
            </a:r>
          </a:p>
          <a:p>
            <a:r>
              <a:rPr lang="en-US" b="1" dirty="0">
                <a:solidFill>
                  <a:srgbClr val="FF0000"/>
                </a:solidFill>
              </a:rPr>
              <a:t>IMPORTANT</a:t>
            </a:r>
            <a:r>
              <a:rPr lang="en-US" dirty="0"/>
              <a:t>: the preprocessor </a:t>
            </a:r>
            <a:r>
              <a:rPr lang="en-US" b="1" dirty="0"/>
              <a:t>does NOT perform </a:t>
            </a:r>
            <a:r>
              <a:rPr lang="en-US" dirty="0"/>
              <a:t>any </a:t>
            </a:r>
            <a:r>
              <a:rPr lang="en-US" b="1" dirty="0"/>
              <a:t>syntax checking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E95FD0A-6352-2295-18DD-5E5D1C62F81B}"/>
              </a:ext>
            </a:extLst>
          </p:cNvPr>
          <p:cNvSpPr/>
          <p:nvPr/>
        </p:nvSpPr>
        <p:spPr bwMode="auto">
          <a:xfrm>
            <a:off x="1408002" y="2675179"/>
            <a:ext cx="7181128" cy="376476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/* this is /* one block comment */ </a:t>
            </a:r>
            <a:r>
              <a:rPr lang="en-US" sz="18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text outside comment </a:t>
            </a:r>
            <a:endParaRPr lang="en-US" dirty="0">
              <a:solidFill>
                <a:schemeClr val="accent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5DAA884-E0D2-E886-0858-06E72235FEA6}"/>
              </a:ext>
            </a:extLst>
          </p:cNvPr>
          <p:cNvSpPr/>
          <p:nvPr/>
        </p:nvSpPr>
        <p:spPr bwMode="auto">
          <a:xfrm>
            <a:off x="1408002" y="3189486"/>
            <a:ext cx="4109454" cy="658832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this is // one line comment </a:t>
            </a:r>
          </a:p>
          <a:p>
            <a:r>
              <a:rPr lang="en-US" sz="18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text outside comment </a:t>
            </a:r>
            <a:endParaRPr lang="en-US" dirty="0">
              <a:solidFill>
                <a:schemeClr val="accent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8A71C827-4D44-3405-FF70-D6EE5D839A77}"/>
              </a:ext>
            </a:extLst>
          </p:cNvPr>
          <p:cNvSpPr/>
          <p:nvPr/>
        </p:nvSpPr>
        <p:spPr bwMode="auto">
          <a:xfrm>
            <a:off x="1408002" y="4094817"/>
            <a:ext cx="5665215" cy="1223546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/* block comment</a:t>
            </a:r>
            <a:br>
              <a:rPr lang="en-US" sz="1800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part of block comment not a line comment </a:t>
            </a:r>
          </a:p>
          <a:p>
            <a:r>
              <a:rPr lang="en-US" sz="1800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yet more block comment </a:t>
            </a:r>
            <a:endParaRPr lang="en-US" dirty="0">
              <a:solidFill>
                <a:srgbClr val="00B05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*/ </a:t>
            </a:r>
            <a:r>
              <a:rPr lang="en-US" sz="18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text outside comment</a:t>
            </a:r>
            <a:endParaRPr lang="en-US" dirty="0">
              <a:solidFill>
                <a:schemeClr val="accent6"/>
              </a:solidFill>
              <a:effectLst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D240FB1-F50E-A4DC-9B32-AF9A7200DFAC}"/>
              </a:ext>
            </a:extLst>
          </p:cNvPr>
          <p:cNvSpPr/>
          <p:nvPr/>
        </p:nvSpPr>
        <p:spPr bwMode="auto">
          <a:xfrm>
            <a:off x="1408002" y="5544373"/>
            <a:ext cx="8071066" cy="376476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line comment /* part of line comment not a block comment */ </a:t>
            </a:r>
            <a:endParaRPr lang="en-US" dirty="0">
              <a:solidFill>
                <a:srgbClr val="00B05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31B9DC68-26F2-22A8-F157-94C84382E51F}"/>
              </a:ext>
            </a:extLst>
          </p:cNvPr>
          <p:cNvSpPr/>
          <p:nvPr/>
        </p:nvSpPr>
        <p:spPr bwMode="auto">
          <a:xfrm>
            <a:off x="1408002" y="6100438"/>
            <a:ext cx="9766701" cy="658832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 line comment /* part of line comment not the start of a block comment</a:t>
            </a:r>
            <a:br>
              <a:rPr lang="en-US" sz="1800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oops! text outside of comment, this is not a comment anymore */ </a:t>
            </a:r>
            <a:endParaRPr lang="en-US" dirty="0">
              <a:solidFill>
                <a:schemeClr val="accent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1B1E3B-037C-865E-4EA6-5764CAD37FC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053074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FEA5594-0649-EB90-EF6F-8DFD4D718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899" y="168351"/>
            <a:ext cx="11139485" cy="715294"/>
          </a:xfrm>
        </p:spPr>
        <p:txBody>
          <a:bodyPr/>
          <a:lstStyle/>
          <a:p>
            <a:r>
              <a:rPr lang="en-US" sz="2800" dirty="0"/>
              <a:t>Complexity for programming a preprocessor:</a:t>
            </a:r>
            <a:br>
              <a:rPr lang="en-US" sz="2800" dirty="0"/>
            </a:br>
            <a:r>
              <a:rPr lang="en-US" sz="2800" dirty="0"/>
              <a:t> Literals may contain what </a:t>
            </a:r>
            <a:r>
              <a:rPr lang="en-US" sz="2800" dirty="0">
                <a:solidFill>
                  <a:srgbClr val="2C895B"/>
                </a:solidFill>
              </a:rPr>
              <a:t>appears to be comments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7030A0"/>
                </a:solidFill>
              </a:rPr>
              <a:t>but are not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D240FB1-F50E-A4DC-9B32-AF9A7200DFAC}"/>
              </a:ext>
            </a:extLst>
          </p:cNvPr>
          <p:cNvSpPr/>
          <p:nvPr/>
        </p:nvSpPr>
        <p:spPr bwMode="auto">
          <a:xfrm>
            <a:off x="321863" y="1103672"/>
            <a:ext cx="8626193" cy="941189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x = 'a';  		// 'a' is a character literal</a:t>
            </a:r>
          </a:p>
          <a:p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US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("Hello World!");	// "Hello World!" is a strin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 literal</a:t>
            </a:r>
            <a:endParaRPr lang="en-US" dirty="0">
              <a:solidFill>
                <a:srgbClr val="00B05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9EB6D02E-F345-D82F-D40C-5B1F0E806B79}"/>
              </a:ext>
            </a:extLst>
          </p:cNvPr>
          <p:cNvSpPr/>
          <p:nvPr/>
        </p:nvSpPr>
        <p:spPr bwMode="auto">
          <a:xfrm>
            <a:off x="321863" y="2554124"/>
            <a:ext cx="11373559" cy="376476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"/* text */"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 a comment but a string literal whose contents looks like a block comment</a:t>
            </a:r>
            <a:endParaRPr lang="en-US" dirty="0">
              <a:solidFill>
                <a:srgbClr val="00B05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39862A8-2DCA-1ADB-A78C-DC303639C1E2}"/>
              </a:ext>
            </a:extLst>
          </p:cNvPr>
          <p:cNvSpPr/>
          <p:nvPr/>
        </p:nvSpPr>
        <p:spPr bwMode="auto">
          <a:xfrm>
            <a:off x="321863" y="4463032"/>
            <a:ext cx="11825056" cy="376476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8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/* text */'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 a comment but a character literal whose contents looks like a block comment              </a:t>
            </a:r>
            <a:endParaRPr lang="en-US" dirty="0">
              <a:solidFill>
                <a:srgbClr val="00B05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088434C2-7EFD-D28A-363B-05A04166BB73}"/>
              </a:ext>
            </a:extLst>
          </p:cNvPr>
          <p:cNvSpPr/>
          <p:nvPr/>
        </p:nvSpPr>
        <p:spPr bwMode="auto">
          <a:xfrm>
            <a:off x="321863" y="3527102"/>
            <a:ext cx="11029759" cy="376476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"// text"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 a comment but a string literal whose contents looks like a line comment</a:t>
            </a:r>
            <a:endParaRPr lang="en-US" dirty="0">
              <a:solidFill>
                <a:srgbClr val="00B05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FA1F5B24-1B18-7290-D982-4FB3BE845A9E}"/>
              </a:ext>
            </a:extLst>
          </p:cNvPr>
          <p:cNvSpPr/>
          <p:nvPr/>
        </p:nvSpPr>
        <p:spPr bwMode="auto">
          <a:xfrm>
            <a:off x="321863" y="5377852"/>
            <a:ext cx="11330241" cy="376476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8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text'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 a comment but a character literal whose contents looks like a line comment  </a:t>
            </a:r>
            <a:endParaRPr lang="en-US" dirty="0">
              <a:solidFill>
                <a:srgbClr val="00B05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2912AD-519B-6C6D-B00E-289BB51A6728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555685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  <p:bldP spid="14" grpId="0" animBg="1"/>
      <p:bldP spid="15" grpId="0" animBg="1"/>
      <p:bldP spid="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FAE3D-E578-7042-AF13-9E32AF5A9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074" y="101674"/>
            <a:ext cx="10515600" cy="546125"/>
          </a:xfrm>
        </p:spPr>
        <p:txBody>
          <a:bodyPr/>
          <a:lstStyle/>
          <a:p>
            <a:r>
              <a:rPr lang="en-US" dirty="0"/>
              <a:t>Memory Organization is in Units of Bytes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7FAE2-D4D2-9E4D-9AA4-617C692E6FF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92478" y="647799"/>
            <a:ext cx="9046209" cy="5721294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200" dirty="0">
                <a:solidFill>
                  <a:schemeClr val="tx2"/>
                </a:solidFill>
              </a:rPr>
              <a:t>One bit (digit) of storage (in memory) has two possible </a:t>
            </a:r>
            <a:r>
              <a:rPr lang="en-US" sz="2200" b="1" dirty="0">
                <a:solidFill>
                  <a:schemeClr val="tx2"/>
                </a:solidFill>
              </a:rPr>
              <a:t>states</a:t>
            </a:r>
            <a:r>
              <a:rPr lang="en-US" sz="2200" dirty="0">
                <a:solidFill>
                  <a:schemeClr val="tx2"/>
                </a:solidFill>
              </a:rPr>
              <a:t>: 0 or 1 </a:t>
            </a:r>
          </a:p>
          <a:p>
            <a:r>
              <a:rPr lang="en-US" sz="2200" dirty="0">
                <a:solidFill>
                  <a:schemeClr val="tx2"/>
                </a:solidFill>
              </a:rPr>
              <a:t>Memory is organized into a </a:t>
            </a:r>
            <a:r>
              <a:rPr lang="en-US" sz="2200" b="1" dirty="0">
                <a:solidFill>
                  <a:schemeClr val="tx2"/>
                </a:solidFill>
              </a:rPr>
              <a:t>fixed unit </a:t>
            </a:r>
            <a:r>
              <a:rPr lang="en-US" sz="2200" dirty="0">
                <a:solidFill>
                  <a:schemeClr val="tx2"/>
                </a:solidFill>
              </a:rPr>
              <a:t>of </a:t>
            </a:r>
            <a:r>
              <a:rPr lang="en-US" sz="2200" dirty="0">
                <a:solidFill>
                  <a:schemeClr val="accent5"/>
                </a:solidFill>
              </a:rPr>
              <a:t>8 bits, called a </a:t>
            </a:r>
            <a:r>
              <a:rPr lang="en-US" sz="2200" b="1" dirty="0">
                <a:solidFill>
                  <a:schemeClr val="accent5"/>
                </a:solidFill>
              </a:rPr>
              <a:t>byte</a:t>
            </a:r>
          </a:p>
          <a:p>
            <a:endParaRPr lang="en-US" sz="2200" dirty="0">
              <a:solidFill>
                <a:schemeClr val="accent5"/>
              </a:solidFill>
            </a:endParaRPr>
          </a:p>
          <a:p>
            <a:endParaRPr lang="en-US" sz="2200" dirty="0">
              <a:solidFill>
                <a:schemeClr val="accent5"/>
              </a:solidFill>
            </a:endParaRPr>
          </a:p>
          <a:p>
            <a:endParaRPr lang="en-US" sz="2200" dirty="0">
              <a:solidFill>
                <a:schemeClr val="accent5"/>
              </a:solidFill>
            </a:endParaRPr>
          </a:p>
          <a:p>
            <a:pPr lvl="1"/>
            <a:endParaRPr lang="en-US" sz="2000" dirty="0">
              <a:solidFill>
                <a:schemeClr val="accent5"/>
              </a:solidFill>
            </a:endParaRPr>
          </a:p>
          <a:p>
            <a:r>
              <a:rPr lang="en-US" sz="2200" dirty="0"/>
              <a:t>Conceptually, memory is a </a:t>
            </a:r>
            <a:r>
              <a:rPr lang="en-US" sz="2200" dirty="0">
                <a:solidFill>
                  <a:schemeClr val="accent5"/>
                </a:solidFill>
              </a:rPr>
              <a:t>single, </a:t>
            </a:r>
            <a:r>
              <a:rPr lang="en-US" sz="2200" b="1" dirty="0">
                <a:solidFill>
                  <a:schemeClr val="accent5"/>
                </a:solidFill>
              </a:rPr>
              <a:t>large array </a:t>
            </a:r>
            <a:r>
              <a:rPr lang="en-US" sz="2200" dirty="0">
                <a:solidFill>
                  <a:schemeClr val="accent5"/>
                </a:solidFill>
              </a:rPr>
              <a:t>of </a:t>
            </a:r>
            <a:r>
              <a:rPr lang="en-US" sz="2200" b="1" dirty="0">
                <a:solidFill>
                  <a:schemeClr val="accent5"/>
                </a:solidFill>
              </a:rPr>
              <a:t>bytes</a:t>
            </a:r>
            <a:r>
              <a:rPr lang="en-US" sz="2200" dirty="0"/>
              <a:t>, </a:t>
            </a:r>
            <a:r>
              <a:rPr lang="en-US" sz="2200" b="1" dirty="0">
                <a:solidFill>
                  <a:schemeClr val="accent5"/>
                </a:solidFill>
              </a:rPr>
              <a:t>where each byte </a:t>
            </a:r>
            <a:r>
              <a:rPr lang="en-US" sz="2200" dirty="0">
                <a:solidFill>
                  <a:schemeClr val="accent5"/>
                </a:solidFill>
              </a:rPr>
              <a:t>has a unique</a:t>
            </a:r>
            <a:r>
              <a:rPr lang="en-US" sz="2200" dirty="0"/>
              <a:t> </a:t>
            </a:r>
            <a:r>
              <a:rPr lang="en-US" sz="2200" i="1" dirty="0">
                <a:solidFill>
                  <a:srgbClr val="CC0000"/>
                </a:solidFill>
              </a:rPr>
              <a:t>address (this is a: byte addressable memory)</a:t>
            </a:r>
            <a:endParaRPr lang="en-US" sz="2200" dirty="0"/>
          </a:p>
          <a:p>
            <a:pPr>
              <a:defRPr/>
            </a:pPr>
            <a:r>
              <a:rPr lang="en-US" sz="2200" dirty="0">
                <a:solidFill>
                  <a:schemeClr val="accent1"/>
                </a:solidFill>
              </a:rPr>
              <a:t>An address is an </a:t>
            </a:r>
            <a:r>
              <a:rPr lang="en-US" sz="2200" b="1" dirty="0">
                <a:solidFill>
                  <a:schemeClr val="accent1"/>
                </a:solidFill>
              </a:rPr>
              <a:t>unsigned</a:t>
            </a:r>
            <a:r>
              <a:rPr lang="en-US" sz="2200" dirty="0">
                <a:solidFill>
                  <a:schemeClr val="accent1"/>
                </a:solidFill>
              </a:rPr>
              <a:t> (positive #) </a:t>
            </a:r>
            <a:r>
              <a:rPr lang="en-US" sz="2200" i="1" dirty="0">
                <a:solidFill>
                  <a:srgbClr val="2C895B"/>
                </a:solidFill>
              </a:rPr>
              <a:t>fixed-length</a:t>
            </a:r>
            <a:r>
              <a:rPr lang="en-US" sz="2200" dirty="0">
                <a:solidFill>
                  <a:srgbClr val="2C895B"/>
                </a:solidFill>
              </a:rPr>
              <a:t> n-bit binary value</a:t>
            </a:r>
          </a:p>
          <a:p>
            <a:pPr lvl="1">
              <a:defRPr/>
            </a:pPr>
            <a:r>
              <a:rPr lang="en-US" sz="2200" dirty="0">
                <a:solidFill>
                  <a:schemeClr val="tx2"/>
                </a:solidFill>
              </a:rPr>
              <a:t>Range (domain) of possible addresses = </a:t>
            </a:r>
            <a:r>
              <a:rPr lang="en-US" sz="2200" i="1" dirty="0">
                <a:solidFill>
                  <a:srgbClr val="C00000"/>
                </a:solidFill>
              </a:rPr>
              <a:t>address space</a:t>
            </a:r>
            <a:endParaRPr lang="en-US" sz="2200" dirty="0"/>
          </a:p>
          <a:p>
            <a:r>
              <a:rPr lang="en-US" sz="2200" dirty="0">
                <a:solidFill>
                  <a:srgbClr val="2C895B"/>
                </a:solidFill>
              </a:rPr>
              <a:t>Each byte </a:t>
            </a:r>
            <a:r>
              <a:rPr lang="en-US" sz="2200" dirty="0"/>
              <a:t>in memory can be </a:t>
            </a:r>
            <a:r>
              <a:rPr lang="en-US" sz="2200" b="1" dirty="0">
                <a:solidFill>
                  <a:schemeClr val="accent5"/>
                </a:solidFill>
              </a:rPr>
              <a:t>individually</a:t>
            </a:r>
            <a:r>
              <a:rPr lang="en-US" sz="2200" dirty="0"/>
              <a:t> </a:t>
            </a:r>
            <a:r>
              <a:rPr lang="en-US" sz="2200" b="1" dirty="0">
                <a:solidFill>
                  <a:schemeClr val="accent5"/>
                </a:solidFill>
              </a:rPr>
              <a:t>accessed</a:t>
            </a:r>
            <a:r>
              <a:rPr lang="en-US" sz="2200" dirty="0"/>
              <a:t> and operated on given its </a:t>
            </a:r>
            <a:r>
              <a:rPr lang="en-US" sz="2200" b="1" dirty="0">
                <a:solidFill>
                  <a:schemeClr val="accent1"/>
                </a:solidFill>
              </a:rPr>
              <a:t>unique address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C526102-DB74-8641-95FC-E8FF2F9EA60A}"/>
              </a:ext>
            </a:extLst>
          </p:cNvPr>
          <p:cNvGrpSpPr/>
          <p:nvPr/>
        </p:nvGrpSpPr>
        <p:grpSpPr>
          <a:xfrm>
            <a:off x="8794544" y="816822"/>
            <a:ext cx="2468598" cy="4636306"/>
            <a:chOff x="8765807" y="1624286"/>
            <a:chExt cx="2468598" cy="4636306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B106018-8AA8-AF41-863D-CB77F2AA73B9}"/>
                </a:ext>
              </a:extLst>
            </p:cNvPr>
            <p:cNvSpPr/>
            <p:nvPr/>
          </p:nvSpPr>
          <p:spPr>
            <a:xfrm>
              <a:off x="9100665" y="5518775"/>
              <a:ext cx="15632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..00000000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798FA59-67F4-2247-90F9-4AC4170E9063}"/>
                </a:ext>
              </a:extLst>
            </p:cNvPr>
            <p:cNvSpPr/>
            <p:nvPr/>
          </p:nvSpPr>
          <p:spPr>
            <a:xfrm>
              <a:off x="9100665" y="5142658"/>
              <a:ext cx="15632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..00000001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0A93788-8300-0643-B641-17C697B1F1A5}"/>
                </a:ext>
              </a:extLst>
            </p:cNvPr>
            <p:cNvSpPr txBox="1"/>
            <p:nvPr/>
          </p:nvSpPr>
          <p:spPr>
            <a:xfrm>
              <a:off x="8765807" y="1624286"/>
              <a:ext cx="24685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B050"/>
                  </a:solidFill>
                </a:rPr>
                <a:t>n-bit</a:t>
              </a:r>
              <a:r>
                <a:rPr lang="en-US" dirty="0">
                  <a:solidFill>
                    <a:srgbClr val="00B050"/>
                  </a:solidFill>
                </a:rPr>
                <a:t> Memory</a:t>
              </a:r>
            </a:p>
            <a:p>
              <a:pPr algn="ctr"/>
              <a:r>
                <a:rPr lang="en-US" dirty="0">
                  <a:solidFill>
                    <a:srgbClr val="00B050"/>
                  </a:solidFill>
                </a:rPr>
                <a:t>Address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C80C247-C209-F84E-80E6-41164F50EC93}"/>
                </a:ext>
              </a:extLst>
            </p:cNvPr>
            <p:cNvSpPr/>
            <p:nvPr/>
          </p:nvSpPr>
          <p:spPr>
            <a:xfrm>
              <a:off x="9100665" y="4784627"/>
              <a:ext cx="15632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..00000010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05AF47C-B1ED-084E-BFDB-0FEAEC533EEC}"/>
                </a:ext>
              </a:extLst>
            </p:cNvPr>
            <p:cNvSpPr/>
            <p:nvPr/>
          </p:nvSpPr>
          <p:spPr>
            <a:xfrm>
              <a:off x="9100665" y="4413426"/>
              <a:ext cx="15632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..00000011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A076000-F9CC-6945-8749-D1983235BFAB}"/>
                </a:ext>
              </a:extLst>
            </p:cNvPr>
            <p:cNvSpPr/>
            <p:nvPr/>
          </p:nvSpPr>
          <p:spPr>
            <a:xfrm>
              <a:off x="9100665" y="4037309"/>
              <a:ext cx="15632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..00000100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46C1F4C-8079-4F4B-A235-2B7913FB627A}"/>
                </a:ext>
              </a:extLst>
            </p:cNvPr>
            <p:cNvSpPr/>
            <p:nvPr/>
          </p:nvSpPr>
          <p:spPr>
            <a:xfrm>
              <a:off x="9100665" y="3685572"/>
              <a:ext cx="15632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..00000101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209A8F5-156E-BC42-9448-DF1C92C1FD89}"/>
                </a:ext>
              </a:extLst>
            </p:cNvPr>
            <p:cNvSpPr/>
            <p:nvPr/>
          </p:nvSpPr>
          <p:spPr>
            <a:xfrm>
              <a:off x="9100665" y="3316417"/>
              <a:ext cx="15632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..00000110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3BD2744-7BE7-9B4C-9EEF-AD480133819A}"/>
                </a:ext>
              </a:extLst>
            </p:cNvPr>
            <p:cNvSpPr/>
            <p:nvPr/>
          </p:nvSpPr>
          <p:spPr>
            <a:xfrm>
              <a:off x="9100665" y="2940300"/>
              <a:ext cx="15632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..00000111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6FCE636-DF9B-0046-AC1E-22719BF446F6}"/>
                </a:ext>
              </a:extLst>
            </p:cNvPr>
            <p:cNvSpPr txBox="1"/>
            <p:nvPr/>
          </p:nvSpPr>
          <p:spPr>
            <a:xfrm>
              <a:off x="9166263" y="5891260"/>
              <a:ext cx="16192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Low address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958C5EE-CC8E-A849-9B37-F6C790C1D3EB}"/>
                </a:ext>
              </a:extLst>
            </p:cNvPr>
            <p:cNvSpPr txBox="1"/>
            <p:nvPr/>
          </p:nvSpPr>
          <p:spPr>
            <a:xfrm>
              <a:off x="9166263" y="2229310"/>
              <a:ext cx="1563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High address</a:t>
              </a:r>
            </a:p>
          </p:txBody>
        </p:sp>
        <p:sp>
          <p:nvSpPr>
            <p:cNvPr id="36" name="Up Arrow 35">
              <a:extLst>
                <a:ext uri="{FF2B5EF4-FFF2-40B4-BE49-F238E27FC236}">
                  <a16:creationId xmlns:a16="http://schemas.microsoft.com/office/drawing/2014/main" id="{C6A68276-4C04-C649-9F3C-5EF1D0AE153A}"/>
                </a:ext>
              </a:extLst>
            </p:cNvPr>
            <p:cNvSpPr/>
            <p:nvPr/>
          </p:nvSpPr>
          <p:spPr>
            <a:xfrm>
              <a:off x="9882289" y="2565170"/>
              <a:ext cx="235635" cy="357647"/>
            </a:xfrm>
            <a:prstGeom prst="upArrow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E13960C-79F0-D04D-B69C-A8B64C9DADC7}"/>
              </a:ext>
            </a:extLst>
          </p:cNvPr>
          <p:cNvGrpSpPr/>
          <p:nvPr/>
        </p:nvGrpSpPr>
        <p:grpSpPr>
          <a:xfrm>
            <a:off x="10324455" y="1055627"/>
            <a:ext cx="1796927" cy="4842591"/>
            <a:chOff x="10459173" y="1908025"/>
            <a:chExt cx="1796927" cy="4842591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7360B7A-9927-644D-8156-09B8DA20F09C}"/>
                </a:ext>
              </a:extLst>
            </p:cNvPr>
            <p:cNvSpPr txBox="1"/>
            <p:nvPr/>
          </p:nvSpPr>
          <p:spPr>
            <a:xfrm>
              <a:off x="10808798" y="5481831"/>
              <a:ext cx="1287532" cy="369332"/>
            </a:xfrm>
            <a:prstGeom prst="rect">
              <a:avLst/>
            </a:prstGeom>
            <a:no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01010101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39BFE6D-58CC-AC49-A5FE-D6E418FFCC4F}"/>
                </a:ext>
              </a:extLst>
            </p:cNvPr>
            <p:cNvSpPr txBox="1"/>
            <p:nvPr/>
          </p:nvSpPr>
          <p:spPr>
            <a:xfrm>
              <a:off x="10808798" y="5123800"/>
              <a:ext cx="1287532" cy="369332"/>
            </a:xfrm>
            <a:prstGeom prst="rect">
              <a:avLst/>
            </a:prstGeom>
            <a:no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10101010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DF15918-FC4E-434F-8A54-D6BC4B62F4BB}"/>
                </a:ext>
              </a:extLst>
            </p:cNvPr>
            <p:cNvSpPr txBox="1"/>
            <p:nvPr/>
          </p:nvSpPr>
          <p:spPr>
            <a:xfrm>
              <a:off x="10808798" y="4753761"/>
              <a:ext cx="1287532" cy="369332"/>
            </a:xfrm>
            <a:prstGeom prst="rect">
              <a:avLst/>
            </a:prstGeom>
            <a:no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01010101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24ABE14-9B57-FC48-B6D6-BB7C2FACB0E7}"/>
                </a:ext>
              </a:extLst>
            </p:cNvPr>
            <p:cNvSpPr txBox="1"/>
            <p:nvPr/>
          </p:nvSpPr>
          <p:spPr>
            <a:xfrm>
              <a:off x="10808798" y="4384429"/>
              <a:ext cx="1287532" cy="369332"/>
            </a:xfrm>
            <a:prstGeom prst="rect">
              <a:avLst/>
            </a:prstGeom>
            <a:no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10101010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94E9B16-B0E8-EB42-A76D-1CD848ADFAF4}"/>
                </a:ext>
              </a:extLst>
            </p:cNvPr>
            <p:cNvSpPr txBox="1"/>
            <p:nvPr/>
          </p:nvSpPr>
          <p:spPr>
            <a:xfrm>
              <a:off x="10808798" y="4014390"/>
              <a:ext cx="1287532" cy="369332"/>
            </a:xfrm>
            <a:prstGeom prst="rect">
              <a:avLst/>
            </a:prstGeom>
            <a:no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01010101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BE0425F-03A8-9146-B980-3B47A2D8491C}"/>
                </a:ext>
              </a:extLst>
            </p:cNvPr>
            <p:cNvSpPr txBox="1"/>
            <p:nvPr/>
          </p:nvSpPr>
          <p:spPr>
            <a:xfrm>
              <a:off x="10808798" y="3645412"/>
              <a:ext cx="1287532" cy="369332"/>
            </a:xfrm>
            <a:prstGeom prst="rect">
              <a:avLst/>
            </a:prstGeom>
            <a:no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10101010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091C7D4-EEB5-934C-8D23-97C33B2CE0C2}"/>
                </a:ext>
              </a:extLst>
            </p:cNvPr>
            <p:cNvSpPr txBox="1"/>
            <p:nvPr/>
          </p:nvSpPr>
          <p:spPr>
            <a:xfrm>
              <a:off x="10808798" y="3281731"/>
              <a:ext cx="1287532" cy="369332"/>
            </a:xfrm>
            <a:prstGeom prst="rect">
              <a:avLst/>
            </a:prstGeom>
            <a:no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01010101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6C17CF2-E7B2-6C49-B2E6-6416317BC10D}"/>
                </a:ext>
              </a:extLst>
            </p:cNvPr>
            <p:cNvSpPr txBox="1"/>
            <p:nvPr/>
          </p:nvSpPr>
          <p:spPr>
            <a:xfrm>
              <a:off x="10808798" y="2905334"/>
              <a:ext cx="1287532" cy="369332"/>
            </a:xfrm>
            <a:prstGeom prst="rect">
              <a:avLst/>
            </a:prstGeom>
            <a:noFill/>
            <a:ln w="25400"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10101010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4FF59EA-C1A8-E14D-83CE-B221FA961F82}"/>
                </a:ext>
              </a:extLst>
            </p:cNvPr>
            <p:cNvSpPr txBox="1"/>
            <p:nvPr/>
          </p:nvSpPr>
          <p:spPr>
            <a:xfrm>
              <a:off x="10459173" y="6104285"/>
              <a:ext cx="16192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5"/>
                  </a:solidFill>
                </a:rPr>
                <a:t>1 byte </a:t>
              </a:r>
            </a:p>
            <a:p>
              <a:pPr algn="ctr"/>
              <a:r>
                <a:rPr lang="en-US" dirty="0">
                  <a:solidFill>
                    <a:schemeClr val="accent5"/>
                  </a:solidFill>
                </a:rPr>
                <a:t>(8-bits wide)</a:t>
              </a:r>
            </a:p>
          </p:txBody>
        </p:sp>
        <p:sp>
          <p:nvSpPr>
            <p:cNvPr id="52" name="Up Arrow 51">
              <a:extLst>
                <a:ext uri="{FF2B5EF4-FFF2-40B4-BE49-F238E27FC236}">
                  <a16:creationId xmlns:a16="http://schemas.microsoft.com/office/drawing/2014/main" id="{FF4F9565-EEBA-E94A-A4DD-AAE2221531AF}"/>
                </a:ext>
              </a:extLst>
            </p:cNvPr>
            <p:cNvSpPr/>
            <p:nvPr/>
          </p:nvSpPr>
          <p:spPr>
            <a:xfrm rot="10800000">
              <a:off x="11297984" y="2535549"/>
              <a:ext cx="235635" cy="357647"/>
            </a:xfrm>
            <a:prstGeom prst="upArrow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ight Brace 54">
              <a:extLst>
                <a:ext uri="{FF2B5EF4-FFF2-40B4-BE49-F238E27FC236}">
                  <a16:creationId xmlns:a16="http://schemas.microsoft.com/office/drawing/2014/main" id="{392AEC2E-2D0B-714D-8D31-12AAA7790119}"/>
                </a:ext>
              </a:extLst>
            </p:cNvPr>
            <p:cNvSpPr/>
            <p:nvPr/>
          </p:nvSpPr>
          <p:spPr>
            <a:xfrm rot="5400000">
              <a:off x="11250442" y="5384978"/>
              <a:ext cx="396719" cy="1280006"/>
            </a:xfrm>
            <a:prstGeom prst="rightBrace">
              <a:avLst/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3B13583-A106-764D-BE2C-D1B391D93B17}"/>
                </a:ext>
              </a:extLst>
            </p:cNvPr>
            <p:cNvSpPr txBox="1"/>
            <p:nvPr/>
          </p:nvSpPr>
          <p:spPr>
            <a:xfrm>
              <a:off x="10636863" y="1908025"/>
              <a:ext cx="16192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5"/>
                  </a:solidFill>
                </a:rPr>
                <a:t>Memory</a:t>
              </a:r>
            </a:p>
            <a:p>
              <a:pPr algn="ctr"/>
              <a:r>
                <a:rPr lang="en-US" dirty="0">
                  <a:solidFill>
                    <a:schemeClr val="accent5"/>
                  </a:solidFill>
                </a:rPr>
                <a:t>contents</a:t>
              </a:r>
            </a:p>
          </p:txBody>
        </p:sp>
      </p:grpSp>
      <p:graphicFrame>
        <p:nvGraphicFramePr>
          <p:cNvPr id="39" name="Table 12">
            <a:extLst>
              <a:ext uri="{FF2B5EF4-FFF2-40B4-BE49-F238E27FC236}">
                <a16:creationId xmlns:a16="http://schemas.microsoft.com/office/drawing/2014/main" id="{70DFE4F1-2132-0641-8CF7-04E9F98D97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6660073"/>
              </p:ext>
            </p:extLst>
          </p:nvPr>
        </p:nvGraphicFramePr>
        <p:xfrm>
          <a:off x="2501615" y="1987263"/>
          <a:ext cx="3471256" cy="1747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3907">
                  <a:extLst>
                    <a:ext uri="{9D8B030D-6E8A-4147-A177-3AD203B41FA5}">
                      <a16:colId xmlns:a16="http://schemas.microsoft.com/office/drawing/2014/main" val="2269528490"/>
                    </a:ext>
                  </a:extLst>
                </a:gridCol>
                <a:gridCol w="433907">
                  <a:extLst>
                    <a:ext uri="{9D8B030D-6E8A-4147-A177-3AD203B41FA5}">
                      <a16:colId xmlns:a16="http://schemas.microsoft.com/office/drawing/2014/main" val="3265448225"/>
                    </a:ext>
                  </a:extLst>
                </a:gridCol>
                <a:gridCol w="433907">
                  <a:extLst>
                    <a:ext uri="{9D8B030D-6E8A-4147-A177-3AD203B41FA5}">
                      <a16:colId xmlns:a16="http://schemas.microsoft.com/office/drawing/2014/main" val="2205633891"/>
                    </a:ext>
                  </a:extLst>
                </a:gridCol>
                <a:gridCol w="433907">
                  <a:extLst>
                    <a:ext uri="{9D8B030D-6E8A-4147-A177-3AD203B41FA5}">
                      <a16:colId xmlns:a16="http://schemas.microsoft.com/office/drawing/2014/main" val="3451998927"/>
                    </a:ext>
                  </a:extLst>
                </a:gridCol>
                <a:gridCol w="433907">
                  <a:extLst>
                    <a:ext uri="{9D8B030D-6E8A-4147-A177-3AD203B41FA5}">
                      <a16:colId xmlns:a16="http://schemas.microsoft.com/office/drawing/2014/main" val="3005866860"/>
                    </a:ext>
                  </a:extLst>
                </a:gridCol>
                <a:gridCol w="433907">
                  <a:extLst>
                    <a:ext uri="{9D8B030D-6E8A-4147-A177-3AD203B41FA5}">
                      <a16:colId xmlns:a16="http://schemas.microsoft.com/office/drawing/2014/main" val="3247985748"/>
                    </a:ext>
                  </a:extLst>
                </a:gridCol>
                <a:gridCol w="433907">
                  <a:extLst>
                    <a:ext uri="{9D8B030D-6E8A-4147-A177-3AD203B41FA5}">
                      <a16:colId xmlns:a16="http://schemas.microsoft.com/office/drawing/2014/main" val="19840113"/>
                    </a:ext>
                  </a:extLst>
                </a:gridCol>
                <a:gridCol w="433907">
                  <a:extLst>
                    <a:ext uri="{9D8B030D-6E8A-4147-A177-3AD203B41FA5}">
                      <a16:colId xmlns:a16="http://schemas.microsoft.com/office/drawing/2014/main" val="4281906542"/>
                    </a:ext>
                  </a:extLst>
                </a:gridCol>
              </a:tblGrid>
              <a:tr h="394920">
                <a:tc gridSpan="8"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Bit position in Byte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3778856"/>
                  </a:ext>
                </a:extLst>
              </a:tr>
              <a:tr h="39492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0698967"/>
                  </a:ext>
                </a:extLst>
              </a:tr>
              <a:tr h="150783">
                <a:tc>
                  <a:txBody>
                    <a:bodyPr/>
                    <a:lstStyle/>
                    <a:p>
                      <a:pPr algn="ctr"/>
                      <a:endParaRPr lang="en-US" sz="500" b="0" i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b="0" i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b="0" i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b="0" i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b="0" i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b="0" i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b="0" i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500" b="0" i="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6753563"/>
                  </a:ext>
                </a:extLst>
              </a:tr>
              <a:tr h="39492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391915"/>
                  </a:ext>
                </a:extLst>
              </a:tr>
              <a:tr h="394920">
                <a:tc gridSpan="8"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Content of each bit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accent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40534064"/>
                  </a:ext>
                </a:extLst>
              </a:tr>
            </a:tbl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83DBB087-63D6-274A-8452-A9FE0E847DBC}"/>
              </a:ext>
            </a:extLst>
          </p:cNvPr>
          <p:cNvGrpSpPr/>
          <p:nvPr/>
        </p:nvGrpSpPr>
        <p:grpSpPr>
          <a:xfrm>
            <a:off x="296155" y="2246966"/>
            <a:ext cx="8543110" cy="654188"/>
            <a:chOff x="443010" y="2860682"/>
            <a:chExt cx="8543110" cy="654188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1A35B3B-3186-0D45-8A18-1F840C70914E}"/>
                </a:ext>
              </a:extLst>
            </p:cNvPr>
            <p:cNvSpPr txBox="1"/>
            <p:nvPr/>
          </p:nvSpPr>
          <p:spPr>
            <a:xfrm>
              <a:off x="443010" y="2868539"/>
              <a:ext cx="214674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	MSB</a:t>
              </a:r>
            </a:p>
            <a:p>
              <a:r>
                <a:rPr lang="en-US" dirty="0">
                  <a:solidFill>
                    <a:srgbClr val="0070C0"/>
                  </a:solidFill>
                </a:rPr>
                <a:t>Most Significant Bit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9CA5CE0B-721F-3E49-9283-A3F38F0294E8}"/>
                </a:ext>
              </a:extLst>
            </p:cNvPr>
            <p:cNvCxnSpPr>
              <a:cxnSpLocks/>
            </p:cNvCxnSpPr>
            <p:nvPr/>
          </p:nvCxnSpPr>
          <p:spPr>
            <a:xfrm>
              <a:off x="2042038" y="3050987"/>
              <a:ext cx="648153" cy="0"/>
            </a:xfrm>
            <a:prstGeom prst="straightConnector1">
              <a:avLst/>
            </a:prstGeom>
            <a:ln w="4127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A3CE41B-D2DA-9A42-8F59-13A5262A9C16}"/>
                </a:ext>
              </a:extLst>
            </p:cNvPr>
            <p:cNvSpPr txBox="1"/>
            <p:nvPr/>
          </p:nvSpPr>
          <p:spPr>
            <a:xfrm>
              <a:off x="6621370" y="2860682"/>
              <a:ext cx="23647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LSB </a:t>
              </a:r>
            </a:p>
            <a:p>
              <a:r>
                <a:rPr lang="en-US" dirty="0">
                  <a:solidFill>
                    <a:srgbClr val="0070C0"/>
                  </a:solidFill>
                </a:rPr>
                <a:t>(Least Significant Bit)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8B19DD8E-161E-9940-9E75-36E2FA1064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60889" y="3051782"/>
              <a:ext cx="602311" cy="0"/>
            </a:xfrm>
            <a:prstGeom prst="straightConnector1">
              <a:avLst/>
            </a:prstGeom>
            <a:ln w="4127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1CFD5889-1D27-D446-89E2-BC10CD89A63F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12B4CB-9AB6-C57E-7471-0AF30FFC6A05}"/>
              </a:ext>
            </a:extLst>
          </p:cNvPr>
          <p:cNvSpPr txBox="1"/>
          <p:nvPr/>
        </p:nvSpPr>
        <p:spPr>
          <a:xfrm>
            <a:off x="3190917" y="164557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This is one byte</a:t>
            </a:r>
          </a:p>
        </p:txBody>
      </p:sp>
    </p:spTree>
    <p:extLst>
      <p:ext uri="{BB962C8B-B14F-4D97-AF65-F5344CB8AC3E}">
        <p14:creationId xmlns:p14="http://schemas.microsoft.com/office/powerpoint/2010/main" val="1586169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7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95D8D-4C9C-8E49-93EA-A76C3113A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578503"/>
          </a:xfrm>
        </p:spPr>
        <p:txBody>
          <a:bodyPr/>
          <a:lstStyle/>
          <a:p>
            <a:r>
              <a:rPr lang="en-US" dirty="0"/>
              <a:t>Variables in Memory: Size and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60F98-23A8-DA4D-AEDA-0D7A87F6BB2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37559" y="749955"/>
            <a:ext cx="11682263" cy="303232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defRPr/>
            </a:pPr>
            <a:r>
              <a:rPr lang="en-US" sz="2000" b="1" i="1" dirty="0"/>
              <a:t>Variable name is associated </a:t>
            </a:r>
            <a:r>
              <a:rPr lang="en-US" sz="2000" dirty="0"/>
              <a:t>with a </a:t>
            </a:r>
            <a:r>
              <a:rPr lang="en-US" sz="2000" i="1" u="sng" dirty="0">
                <a:solidFill>
                  <a:schemeClr val="accent5"/>
                </a:solidFill>
              </a:rPr>
              <a:t>starting address in memory</a:t>
            </a:r>
          </a:p>
          <a:p>
            <a:pPr>
              <a:defRPr/>
            </a:pPr>
            <a:r>
              <a:rPr lang="en-US" sz="2000" dirty="0"/>
              <a:t>The </a:t>
            </a:r>
            <a:r>
              <a:rPr lang="en-US" sz="2000" dirty="0">
                <a:solidFill>
                  <a:schemeClr val="accent5"/>
                </a:solidFill>
              </a:rPr>
              <a:t>number of </a:t>
            </a:r>
            <a:r>
              <a:rPr lang="en-US" sz="2000" b="1" dirty="0">
                <a:solidFill>
                  <a:schemeClr val="accent5"/>
                </a:solidFill>
              </a:rPr>
              <a:t>contiguous bytes </a:t>
            </a:r>
            <a:r>
              <a:rPr lang="en-US" sz="2000" dirty="0">
                <a:solidFill>
                  <a:schemeClr val="accent5"/>
                </a:solidFill>
              </a:rPr>
              <a:t>required to store a variable </a:t>
            </a:r>
            <a:r>
              <a:rPr lang="en-US" sz="2000" dirty="0"/>
              <a:t>is based on the </a:t>
            </a:r>
            <a:r>
              <a:rPr lang="en-US" sz="2000" i="1" dirty="0">
                <a:solidFill>
                  <a:schemeClr val="accent5"/>
                </a:solidFill>
              </a:rPr>
              <a:t>type</a:t>
            </a:r>
            <a:r>
              <a:rPr lang="en-US" sz="2000" dirty="0"/>
              <a:t> of the variable</a:t>
            </a:r>
          </a:p>
          <a:p>
            <a:pPr lvl="1">
              <a:defRPr/>
            </a:pPr>
            <a:r>
              <a:rPr lang="en-US" sz="2000" dirty="0"/>
              <a:t>Different </a:t>
            </a:r>
            <a:r>
              <a:rPr lang="en-US" sz="2000" dirty="0">
                <a:solidFill>
                  <a:srgbClr val="2C895B"/>
                </a:solidFill>
              </a:rPr>
              <a:t>variable types </a:t>
            </a:r>
            <a:r>
              <a:rPr lang="en-US" sz="2000" dirty="0"/>
              <a:t>require </a:t>
            </a:r>
            <a:r>
              <a:rPr lang="en-US" sz="2000" dirty="0">
                <a:solidFill>
                  <a:srgbClr val="0070C0"/>
                </a:solidFill>
              </a:rPr>
              <a:t>different amount </a:t>
            </a:r>
            <a:r>
              <a:rPr lang="en-US" sz="2000" dirty="0"/>
              <a:t>of </a:t>
            </a:r>
            <a:r>
              <a:rPr lang="en-US" sz="2000" dirty="0">
                <a:solidFill>
                  <a:srgbClr val="2C895B"/>
                </a:solidFill>
              </a:rPr>
              <a:t>contiguous bytes</a:t>
            </a:r>
          </a:p>
          <a:p>
            <a:pPr lvl="1">
              <a:defRPr/>
            </a:pPr>
            <a:r>
              <a:rPr lang="en-US" sz="2000" dirty="0">
                <a:solidFill>
                  <a:srgbClr val="2C895B"/>
                </a:solidFill>
              </a:rPr>
              <a:t>ARM 32 has fixed length (32-bit) instructions (stored in 4 contiguous bytes)</a:t>
            </a:r>
          </a:p>
          <a:p>
            <a:pPr>
              <a:defRPr/>
            </a:pPr>
            <a:r>
              <a:rPr lang="en-US" sz="2000" dirty="0">
                <a:solidFill>
                  <a:schemeClr val="accent1"/>
                </a:solidFill>
              </a:rPr>
              <a:t>Example Below</a:t>
            </a:r>
            <a:r>
              <a:rPr lang="en-US" sz="2000" dirty="0">
                <a:solidFill>
                  <a:schemeClr val="tx2"/>
                </a:solidFill>
              </a:rPr>
              <a:t>: Variables all starting at address 0, each box is a byte</a:t>
            </a:r>
          </a:p>
          <a:p>
            <a:pPr>
              <a:defRPr/>
            </a:pPr>
            <a:r>
              <a:rPr lang="en-US" sz="2000" dirty="0">
                <a:solidFill>
                  <a:schemeClr val="tx2"/>
                </a:solidFill>
              </a:rPr>
              <a:t>Aside: we will see later that the starting addresses for a specific data type or instruction has restrictions on what the starting address may be (this is called memory alignment)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8493A47-7E44-2641-88B2-47871EF1352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F53571-5726-124C-A5D3-3843CE5BB193}"/>
              </a:ext>
            </a:extLst>
          </p:cNvPr>
          <p:cNvGrpSpPr/>
          <p:nvPr/>
        </p:nvGrpSpPr>
        <p:grpSpPr>
          <a:xfrm>
            <a:off x="651056" y="5092381"/>
            <a:ext cx="2602987" cy="1326865"/>
            <a:chOff x="625356" y="5113801"/>
            <a:chExt cx="2602987" cy="1326865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FB4588AD-BB07-F34C-8B1D-C9DE94669EBC}"/>
                </a:ext>
              </a:extLst>
            </p:cNvPr>
            <p:cNvGrpSpPr/>
            <p:nvPr/>
          </p:nvGrpSpPr>
          <p:grpSpPr>
            <a:xfrm>
              <a:off x="1203317" y="5113801"/>
              <a:ext cx="2025026" cy="1326865"/>
              <a:chOff x="76930" y="4005466"/>
              <a:chExt cx="2025026" cy="1326865"/>
            </a:xfrm>
          </p:grpSpPr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7E81333-E034-B040-823C-7C3520C0E06F}"/>
                  </a:ext>
                </a:extLst>
              </p:cNvPr>
              <p:cNvSpPr txBox="1"/>
              <p:nvPr/>
            </p:nvSpPr>
            <p:spPr>
              <a:xfrm>
                <a:off x="557944" y="4808531"/>
                <a:ext cx="1544012" cy="461665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01010101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5BB8F658-CDFB-8349-9829-B92EBBA7C951}"/>
                  </a:ext>
                </a:extLst>
              </p:cNvPr>
              <p:cNvSpPr txBox="1"/>
              <p:nvPr/>
            </p:nvSpPr>
            <p:spPr>
              <a:xfrm>
                <a:off x="746538" y="4005466"/>
                <a:ext cx="1204176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memory</a:t>
                </a:r>
              </a:p>
              <a:p>
                <a:pPr algn="ctr"/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char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DD02279-AD26-7944-81EC-2685D84F5825}"/>
                  </a:ext>
                </a:extLst>
              </p:cNvPr>
              <p:cNvSpPr txBox="1"/>
              <p:nvPr/>
            </p:nvSpPr>
            <p:spPr>
              <a:xfrm>
                <a:off x="76930" y="4870666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</p:grp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2FF5C826-856E-954E-B9B1-E73389CBFABC}"/>
                </a:ext>
              </a:extLst>
            </p:cNvPr>
            <p:cNvSpPr txBox="1"/>
            <p:nvPr/>
          </p:nvSpPr>
          <p:spPr>
            <a:xfrm>
              <a:off x="625356" y="5760132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Start</a:t>
              </a:r>
            </a:p>
          </p:txBody>
        </p:sp>
        <p:sp>
          <p:nvSpPr>
            <p:cNvPr id="94" name="Right Arrow 93">
              <a:extLst>
                <a:ext uri="{FF2B5EF4-FFF2-40B4-BE49-F238E27FC236}">
                  <a16:creationId xmlns:a16="http://schemas.microsoft.com/office/drawing/2014/main" id="{849C6E8E-65DF-DC49-9D1C-B6173D55369A}"/>
                </a:ext>
              </a:extLst>
            </p:cNvPr>
            <p:cNvSpPr/>
            <p:nvPr/>
          </p:nvSpPr>
          <p:spPr>
            <a:xfrm>
              <a:off x="673282" y="6034025"/>
              <a:ext cx="576128" cy="35161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3AECAED8-16C9-EB47-9538-1DD5F455A4DF}"/>
              </a:ext>
            </a:extLst>
          </p:cNvPr>
          <p:cNvGrpSpPr/>
          <p:nvPr/>
        </p:nvGrpSpPr>
        <p:grpSpPr>
          <a:xfrm>
            <a:off x="8084186" y="3683945"/>
            <a:ext cx="3770254" cy="3054056"/>
            <a:chOff x="8117796" y="3526735"/>
            <a:chExt cx="3770254" cy="3054056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FF9AD27A-8536-344E-A195-118F7411F0F1}"/>
                </a:ext>
              </a:extLst>
            </p:cNvPr>
            <p:cNvGrpSpPr/>
            <p:nvPr/>
          </p:nvGrpSpPr>
          <p:grpSpPr>
            <a:xfrm>
              <a:off x="8806296" y="3526735"/>
              <a:ext cx="2253196" cy="3054056"/>
              <a:chOff x="4135647" y="2223403"/>
              <a:chExt cx="2253196" cy="3054056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3769CF1-7532-8C47-9F8A-90FC3ACF3888}"/>
                  </a:ext>
                </a:extLst>
              </p:cNvPr>
              <p:cNvSpPr txBox="1"/>
              <p:nvPr/>
            </p:nvSpPr>
            <p:spPr>
              <a:xfrm>
                <a:off x="4690942" y="3378719"/>
                <a:ext cx="1544012" cy="461665"/>
              </a:xfrm>
              <a:prstGeom prst="rect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00000000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97B2715-3064-1047-8466-E5CFC0CAD3FB}"/>
                  </a:ext>
                </a:extLst>
              </p:cNvPr>
              <p:cNvSpPr txBox="1"/>
              <p:nvPr/>
            </p:nvSpPr>
            <p:spPr>
              <a:xfrm>
                <a:off x="4690942" y="3845715"/>
                <a:ext cx="1544012" cy="461665"/>
              </a:xfrm>
              <a:prstGeom prst="rect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11111111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4D06FFC-C324-E143-A142-6A4E49D31C6A}"/>
                  </a:ext>
                </a:extLst>
              </p:cNvPr>
              <p:cNvSpPr txBox="1"/>
              <p:nvPr/>
            </p:nvSpPr>
            <p:spPr>
              <a:xfrm>
                <a:off x="4690943" y="4312711"/>
                <a:ext cx="1544012" cy="461665"/>
              </a:xfrm>
              <a:prstGeom prst="rect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10101010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4AA0418-1AD5-D144-93D1-E474553E4176}"/>
                  </a:ext>
                </a:extLst>
              </p:cNvPr>
              <p:cNvSpPr txBox="1"/>
              <p:nvPr/>
            </p:nvSpPr>
            <p:spPr>
              <a:xfrm>
                <a:off x="4690943" y="4779707"/>
                <a:ext cx="1544012" cy="461665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01010101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ECFF365-9A45-C745-8332-D864923DAE87}"/>
                  </a:ext>
                </a:extLst>
              </p:cNvPr>
              <p:cNvSpPr txBox="1"/>
              <p:nvPr/>
            </p:nvSpPr>
            <p:spPr>
              <a:xfrm>
                <a:off x="4355785" y="2223403"/>
                <a:ext cx="203305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memory</a:t>
                </a:r>
              </a:p>
              <a:p>
                <a:pPr algn="ctr"/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int </a:t>
                </a:r>
              </a:p>
              <a:p>
                <a:pPr algn="ctr"/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4 bytes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44A62BF-3A71-8242-9728-E89C1278FB87}"/>
                  </a:ext>
                </a:extLst>
              </p:cNvPr>
              <p:cNvSpPr txBox="1"/>
              <p:nvPr/>
            </p:nvSpPr>
            <p:spPr>
              <a:xfrm>
                <a:off x="4141180" y="481579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7CEB08E-29D3-FD48-9823-C6F75BB2671A}"/>
                  </a:ext>
                </a:extLst>
              </p:cNvPr>
              <p:cNvSpPr txBox="1"/>
              <p:nvPr/>
            </p:nvSpPr>
            <p:spPr>
              <a:xfrm>
                <a:off x="4141179" y="3940017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2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4B21C21-4557-F142-A988-0B88F3F81780}"/>
                  </a:ext>
                </a:extLst>
              </p:cNvPr>
              <p:cNvSpPr txBox="1"/>
              <p:nvPr/>
            </p:nvSpPr>
            <p:spPr>
              <a:xfrm>
                <a:off x="4135647" y="4354129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DD6983E-C6AB-B440-AB9F-ED614A6795A5}"/>
                  </a:ext>
                </a:extLst>
              </p:cNvPr>
              <p:cNvSpPr txBox="1"/>
              <p:nvPr/>
            </p:nvSpPr>
            <p:spPr>
              <a:xfrm>
                <a:off x="4141180" y="3459208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3</a:t>
                </a: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FC397E1-F828-874B-8357-FE79DB43F8F2}"/>
                </a:ext>
              </a:extLst>
            </p:cNvPr>
            <p:cNvSpPr txBox="1"/>
            <p:nvPr/>
          </p:nvSpPr>
          <p:spPr>
            <a:xfrm>
              <a:off x="8117796" y="5841805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Start</a:t>
              </a:r>
            </a:p>
          </p:txBody>
        </p:sp>
        <p:sp>
          <p:nvSpPr>
            <p:cNvPr id="9" name="Right Arrow 8">
              <a:extLst>
                <a:ext uri="{FF2B5EF4-FFF2-40B4-BE49-F238E27FC236}">
                  <a16:creationId xmlns:a16="http://schemas.microsoft.com/office/drawing/2014/main" id="{ACE6F516-2349-7C4A-A5B8-4179F658FD75}"/>
                </a:ext>
              </a:extLst>
            </p:cNvPr>
            <p:cNvSpPr/>
            <p:nvPr/>
          </p:nvSpPr>
          <p:spPr>
            <a:xfrm>
              <a:off x="8230168" y="6152413"/>
              <a:ext cx="576128" cy="35161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09532A37-DBA4-F549-87B3-96E8CCBDB166}"/>
                </a:ext>
              </a:extLst>
            </p:cNvPr>
            <p:cNvSpPr txBox="1"/>
            <p:nvPr/>
          </p:nvSpPr>
          <p:spPr>
            <a:xfrm rot="16200000">
              <a:off x="10787909" y="5461696"/>
              <a:ext cx="18309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Size in bytes</a:t>
              </a:r>
            </a:p>
          </p:txBody>
        </p:sp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7584D336-91AB-9243-83CA-FDEB66F6F2E8}"/>
                </a:ext>
              </a:extLst>
            </p:cNvPr>
            <p:cNvSpPr/>
            <p:nvPr/>
          </p:nvSpPr>
          <p:spPr>
            <a:xfrm>
              <a:off x="11043073" y="4749661"/>
              <a:ext cx="475645" cy="1782164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A0E9A54-488F-6547-8ED1-F8349F449105}"/>
              </a:ext>
            </a:extLst>
          </p:cNvPr>
          <p:cNvGrpSpPr/>
          <p:nvPr/>
        </p:nvGrpSpPr>
        <p:grpSpPr>
          <a:xfrm>
            <a:off x="3878367" y="4355413"/>
            <a:ext cx="3630778" cy="2551955"/>
            <a:chOff x="3852667" y="4376833"/>
            <a:chExt cx="3630778" cy="2551955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742BAFEF-CE4E-0446-8D3C-0A7C9C6647E1}"/>
                </a:ext>
              </a:extLst>
            </p:cNvPr>
            <p:cNvGrpSpPr/>
            <p:nvPr/>
          </p:nvGrpSpPr>
          <p:grpSpPr>
            <a:xfrm>
              <a:off x="4468389" y="4376833"/>
              <a:ext cx="2587194" cy="2170339"/>
              <a:chOff x="1865582" y="3101809"/>
              <a:chExt cx="2587194" cy="2170339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FE1BCAC-3C8C-4744-BAF7-41BD10ADD6BB}"/>
                  </a:ext>
                </a:extLst>
              </p:cNvPr>
              <p:cNvSpPr txBox="1"/>
              <p:nvPr/>
            </p:nvSpPr>
            <p:spPr>
              <a:xfrm>
                <a:off x="2169165" y="3101809"/>
                <a:ext cx="228361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memory</a:t>
                </a:r>
              </a:p>
              <a:p>
                <a:pPr algn="ctr"/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short int</a:t>
                </a:r>
              </a:p>
              <a:p>
                <a:pPr algn="ctr"/>
                <a:r>
                  <a:rPr lang="en-US" sz="2400" dirty="0">
                    <a:solidFill>
                      <a:srgbClr val="0070C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2 bytes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57EE629-DF25-C44D-9AAF-940C6EEBB7EF}"/>
                  </a:ext>
                </a:extLst>
              </p:cNvPr>
              <p:cNvSpPr txBox="1"/>
              <p:nvPr/>
            </p:nvSpPr>
            <p:spPr>
              <a:xfrm>
                <a:off x="1865582" y="4810483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2A847F6-1F2E-4644-B78F-519BB2947AE0}"/>
                  </a:ext>
                </a:extLst>
              </p:cNvPr>
              <p:cNvSpPr txBox="1"/>
              <p:nvPr/>
            </p:nvSpPr>
            <p:spPr>
              <a:xfrm>
                <a:off x="2443690" y="4308197"/>
                <a:ext cx="1544012" cy="461665"/>
              </a:xfrm>
              <a:prstGeom prst="rect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10101010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19DABB1-7BD5-E945-B63F-2D378321347A}"/>
                  </a:ext>
                </a:extLst>
              </p:cNvPr>
              <p:cNvSpPr txBox="1"/>
              <p:nvPr/>
            </p:nvSpPr>
            <p:spPr>
              <a:xfrm>
                <a:off x="1880128" y="4336701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B05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1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14065C5-DA33-A04A-AD8C-29035DE7F356}"/>
                  </a:ext>
                </a:extLst>
              </p:cNvPr>
              <p:cNvSpPr txBox="1"/>
              <p:nvPr/>
            </p:nvSpPr>
            <p:spPr>
              <a:xfrm>
                <a:off x="2440150" y="4779707"/>
                <a:ext cx="1544012" cy="461665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01010101</a:t>
                </a:r>
              </a:p>
            </p:txBody>
          </p:sp>
        </p:grp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90793E0E-6402-554D-9EC9-E4AC2AD79E59}"/>
                </a:ext>
              </a:extLst>
            </p:cNvPr>
            <p:cNvSpPr txBox="1"/>
            <p:nvPr/>
          </p:nvSpPr>
          <p:spPr>
            <a:xfrm>
              <a:off x="3852667" y="5900841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Start</a:t>
              </a:r>
            </a:p>
          </p:txBody>
        </p:sp>
        <p:sp>
          <p:nvSpPr>
            <p:cNvPr id="92" name="Right Arrow 91">
              <a:extLst>
                <a:ext uri="{FF2B5EF4-FFF2-40B4-BE49-F238E27FC236}">
                  <a16:creationId xmlns:a16="http://schemas.microsoft.com/office/drawing/2014/main" id="{D918DC02-74B7-984B-8132-505721F63A16}"/>
                </a:ext>
              </a:extLst>
            </p:cNvPr>
            <p:cNvSpPr/>
            <p:nvPr/>
          </p:nvSpPr>
          <p:spPr>
            <a:xfrm>
              <a:off x="3953928" y="6146730"/>
              <a:ext cx="576128" cy="35161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6" name="Right Brace 95">
              <a:extLst>
                <a:ext uri="{FF2B5EF4-FFF2-40B4-BE49-F238E27FC236}">
                  <a16:creationId xmlns:a16="http://schemas.microsoft.com/office/drawing/2014/main" id="{656ACC57-7DD6-704D-BF83-0282EBC2D9CD}"/>
                </a:ext>
              </a:extLst>
            </p:cNvPr>
            <p:cNvSpPr/>
            <p:nvPr/>
          </p:nvSpPr>
          <p:spPr>
            <a:xfrm>
              <a:off x="6700068" y="5593066"/>
              <a:ext cx="477963" cy="954106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5EBEFC47-93DF-CB4D-BA52-A32EA2E5A9DD}"/>
                </a:ext>
              </a:extLst>
            </p:cNvPr>
            <p:cNvSpPr txBox="1"/>
            <p:nvPr/>
          </p:nvSpPr>
          <p:spPr>
            <a:xfrm rot="16200000">
              <a:off x="6383304" y="5828647"/>
              <a:ext cx="18309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Size in bytes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91054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36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F2F32-2937-C247-8765-51AD7DD2C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53" y="36889"/>
            <a:ext cx="4024330" cy="480405"/>
          </a:xfrm>
        </p:spPr>
        <p:txBody>
          <a:bodyPr/>
          <a:lstStyle/>
          <a:p>
            <a:r>
              <a:rPr lang="en-US" sz="2400" dirty="0"/>
              <a:t>Variables in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97494-31E8-6F4F-A95D-99A7642EF74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4245" y="517293"/>
            <a:ext cx="12043510" cy="604487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200" b="1" dirty="0">
                <a:solidFill>
                  <a:schemeClr val="tx1">
                    <a:lumMod val="50000"/>
                  </a:schemeClr>
                </a:solidFill>
              </a:rPr>
              <a:t>Integer types</a:t>
            </a:r>
          </a:p>
          <a:p>
            <a:pPr lvl="1"/>
            <a:r>
              <a:rPr lang="en-US" sz="22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2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</a:p>
          <a:p>
            <a:r>
              <a:rPr lang="en-US" sz="2200" b="1" dirty="0">
                <a:solidFill>
                  <a:schemeClr val="tx1">
                    <a:lumMod val="50000"/>
                  </a:schemeClr>
                </a:solidFill>
              </a:rPr>
              <a:t>Floating Point</a:t>
            </a:r>
          </a:p>
          <a:p>
            <a:pPr lvl="1"/>
            <a:r>
              <a:rPr lang="en-US" sz="22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2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</a:p>
          <a:p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Modifiers for each base type</a:t>
            </a:r>
          </a:p>
          <a:p>
            <a:pPr lvl="1"/>
            <a:r>
              <a:rPr lang="en-US" sz="22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short</a:t>
            </a: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[int]</a:t>
            </a:r>
          </a:p>
          <a:p>
            <a:pPr lvl="1"/>
            <a:r>
              <a:rPr lang="en-US" sz="22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[int, double]</a:t>
            </a:r>
          </a:p>
          <a:p>
            <a:pPr lvl="1"/>
            <a:r>
              <a:rPr lang="en-US" sz="22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signed</a:t>
            </a: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[char, int]</a:t>
            </a:r>
          </a:p>
          <a:p>
            <a:pPr lvl="1"/>
            <a:r>
              <a:rPr lang="en-US" sz="22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unsigned</a:t>
            </a:r>
            <a:r>
              <a:rPr lang="en-US" sz="22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[char, int]</a:t>
            </a:r>
          </a:p>
          <a:p>
            <a:pPr lvl="1"/>
            <a:r>
              <a:rPr lang="en-US" sz="22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 only</a:t>
            </a:r>
          </a:p>
          <a:p>
            <a:r>
              <a:rPr lang="en-US" sz="2200" b="1" dirty="0"/>
              <a:t>char type</a:t>
            </a:r>
          </a:p>
          <a:p>
            <a:pPr lvl="1"/>
            <a:r>
              <a:rPr lang="en-US" sz="2200" b="1" dirty="0">
                <a:solidFill>
                  <a:schemeClr val="tx1">
                    <a:lumMod val="50000"/>
                  </a:schemeClr>
                </a:solidFill>
              </a:rPr>
              <a:t>One byte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in a </a:t>
            </a:r>
            <a:r>
              <a:rPr lang="en-US" sz="2200" b="1" dirty="0">
                <a:solidFill>
                  <a:schemeClr val="tx1">
                    <a:lumMod val="50000"/>
                  </a:schemeClr>
                </a:solidFill>
              </a:rPr>
              <a:t>byte addressable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memory</a:t>
            </a:r>
          </a:p>
          <a:p>
            <a:pPr lvl="1"/>
            <a:r>
              <a:rPr lang="en-US" sz="2200" b="1" dirty="0">
                <a:solidFill>
                  <a:schemeClr val="accent5"/>
                </a:solidFill>
              </a:rPr>
              <a:t>Signed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vs</a:t>
            </a:r>
            <a:r>
              <a:rPr lang="en-US" sz="2200" dirty="0"/>
              <a:t> </a:t>
            </a:r>
            <a:r>
              <a:rPr lang="en-US" sz="2200" b="1" dirty="0">
                <a:solidFill>
                  <a:schemeClr val="accent5"/>
                </a:solidFill>
              </a:rPr>
              <a:t>Unsigned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implementation dependent</a:t>
            </a:r>
          </a:p>
          <a:p>
            <a:pPr lvl="1"/>
            <a:r>
              <a:rPr lang="en-US" sz="2200" b="1" dirty="0">
                <a:solidFill>
                  <a:schemeClr val="accent5"/>
                </a:solidFill>
              </a:rPr>
              <a:t>Be careful </a:t>
            </a:r>
            <a:r>
              <a:rPr lang="en-US" sz="2200" dirty="0">
                <a:solidFill>
                  <a:srgbClr val="00B050"/>
                </a:solidFill>
              </a:rPr>
              <a:t>char is unsigned on arm </a:t>
            </a:r>
            <a:r>
              <a:rPr lang="en-US" sz="2200" dirty="0"/>
              <a:t>and </a:t>
            </a:r>
            <a:r>
              <a:rPr lang="en-US" sz="2200" dirty="0">
                <a:solidFill>
                  <a:srgbClr val="00B0F0"/>
                </a:solidFill>
              </a:rPr>
              <a:t>signed on other HW like intel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A39994C-27D8-9D41-AB98-ADE9F4394F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4060416"/>
              </p:ext>
            </p:extLst>
          </p:nvPr>
        </p:nvGraphicFramePr>
        <p:xfrm>
          <a:off x="5580152" y="605026"/>
          <a:ext cx="5992403" cy="4511040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270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58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1091">
                  <a:extLst>
                    <a:ext uri="{9D8B030D-6E8A-4147-A177-3AD203B41FA5}">
                      <a16:colId xmlns:a16="http://schemas.microsoft.com/office/drawing/2014/main" val="2506892054"/>
                    </a:ext>
                  </a:extLst>
                </a:gridCol>
              </a:tblGrid>
              <a:tr h="327787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C Data 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AArch-32 </a:t>
                      </a:r>
                    </a:p>
                    <a:p>
                      <a:pPr algn="ctr"/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contiguous Bytes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AArch-64</a:t>
                      </a:r>
                    </a:p>
                    <a:p>
                      <a:pPr algn="ctr"/>
                      <a:r>
                        <a:rPr lang="en-US" sz="20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contiguous Bytes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8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(arm unsigned)</a:t>
                      </a:r>
                      <a:endParaRPr lang="en-US" sz="2000" b="0" i="0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short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unsigned short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     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5701512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unsigned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 long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long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long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    float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   double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long double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16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3745716"/>
                  </a:ext>
                </a:extLst>
              </a:tr>
              <a:tr h="139512">
                <a:tc>
                  <a:txBody>
                    <a:bodyPr/>
                    <a:lstStyle/>
                    <a:p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</a:t>
                      </a:r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pointer *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13588530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3462770A-883E-4943-A8E2-5BC8817AFB28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499509-EB46-5F48-AE97-0CD13C6EED44}"/>
              </a:ext>
            </a:extLst>
          </p:cNvPr>
          <p:cNvSpPr txBox="1"/>
          <p:nvPr/>
        </p:nvSpPr>
        <p:spPr>
          <a:xfrm>
            <a:off x="6682540" y="5448961"/>
            <a:ext cx="4775666" cy="36933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word size </a:t>
            </a:r>
            <a:r>
              <a:rPr lang="en-US" dirty="0">
                <a:solidFill>
                  <a:srgbClr val="FF0000"/>
                </a:solidFill>
              </a:rPr>
              <a:t>is the size of the address (pointer)</a:t>
            </a:r>
          </a:p>
        </p:txBody>
      </p:sp>
      <p:sp>
        <p:nvSpPr>
          <p:cNvPr id="6" name="Up Arrow 5">
            <a:extLst>
              <a:ext uri="{FF2B5EF4-FFF2-40B4-BE49-F238E27FC236}">
                <a16:creationId xmlns:a16="http://schemas.microsoft.com/office/drawing/2014/main" id="{FE7050DB-DB49-BF4C-88DF-62AAD292F7F8}"/>
              </a:ext>
            </a:extLst>
          </p:cNvPr>
          <p:cNvSpPr/>
          <p:nvPr/>
        </p:nvSpPr>
        <p:spPr>
          <a:xfrm>
            <a:off x="8993429" y="5079629"/>
            <a:ext cx="251388" cy="36933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Up Arrow 7">
            <a:extLst>
              <a:ext uri="{FF2B5EF4-FFF2-40B4-BE49-F238E27FC236}">
                <a16:creationId xmlns:a16="http://schemas.microsoft.com/office/drawing/2014/main" id="{D34F6A04-B1E3-CE44-8503-8F2AF322BEB7}"/>
              </a:ext>
            </a:extLst>
          </p:cNvPr>
          <p:cNvSpPr/>
          <p:nvPr/>
        </p:nvSpPr>
        <p:spPr>
          <a:xfrm>
            <a:off x="10558069" y="5079629"/>
            <a:ext cx="251388" cy="36933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592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0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F9FA39B-9EC4-524B-854A-AF1F147B7B92}"/>
              </a:ext>
            </a:extLst>
          </p:cNvPr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2455671783"/>
              </p:ext>
            </p:extLst>
          </p:nvPr>
        </p:nvGraphicFramePr>
        <p:xfrm>
          <a:off x="430213" y="956657"/>
          <a:ext cx="11509237" cy="5531289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77856">
                  <a:extLst>
                    <a:ext uri="{9D8B030D-6E8A-4147-A177-3AD203B41FA5}">
                      <a16:colId xmlns:a16="http://schemas.microsoft.com/office/drawing/2014/main" val="816823991"/>
                    </a:ext>
                  </a:extLst>
                </a:gridCol>
                <a:gridCol w="3727268">
                  <a:extLst>
                    <a:ext uri="{9D8B030D-6E8A-4147-A177-3AD203B41FA5}">
                      <a16:colId xmlns:a16="http://schemas.microsoft.com/office/drawing/2014/main" val="454890033"/>
                    </a:ext>
                  </a:extLst>
                </a:gridCol>
                <a:gridCol w="5704113">
                  <a:extLst>
                    <a:ext uri="{9D8B030D-6E8A-4147-A177-3AD203B41FA5}">
                      <a16:colId xmlns:a16="http://schemas.microsoft.com/office/drawing/2014/main" val="1725909461"/>
                    </a:ext>
                  </a:extLst>
                </a:gridCol>
              </a:tblGrid>
              <a:tr h="53458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Data Types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Java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2280417"/>
                  </a:ext>
                </a:extLst>
              </a:tr>
              <a:tr h="54071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Character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  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16-bit </a:t>
                      </a:r>
                      <a:r>
                        <a:rPr lang="en-US" sz="2000" b="0" i="0" dirty="0" err="1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unicode</a:t>
                      </a:r>
                      <a:endParaRPr lang="en-US" sz="2000" b="0" i="0" dirty="0">
                        <a:solidFill>
                          <a:srgbClr val="2C895B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  // 8 bits (</a:t>
                      </a:r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varies by hardware</a:t>
                      </a:r>
                      <a:r>
                        <a:rPr lang="en-US" sz="2000" b="1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3370252"/>
                  </a:ext>
                </a:extLst>
              </a:tr>
              <a:tr h="135219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integers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byte   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8 bits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short  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16 bits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   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32 bits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long   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64 bits</a:t>
                      </a: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(unsigned, signed) char  </a:t>
                      </a:r>
                      <a:r>
                        <a:rPr lang="en-US" sz="18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see row above</a:t>
                      </a:r>
                      <a:endParaRPr lang="en-US" sz="2000" b="0" i="0" dirty="0">
                        <a:solidFill>
                          <a:srgbClr val="2C895B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(unsigned, </a:t>
                      </a:r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signed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 short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unspecified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(unsigned, </a:t>
                      </a:r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signed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 int  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unspecified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(unsigned, </a:t>
                      </a:r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signed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 long 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unspecified</a:t>
                      </a: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027652"/>
                  </a:ext>
                </a:extLst>
              </a:tr>
              <a:tr h="72326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Floating Point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float  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32 bits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double 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64 bits</a:t>
                      </a:r>
                      <a:endParaRPr lang="en-US" sz="2000" b="0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float  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unspecified</a:t>
                      </a:r>
                      <a:endParaRPr lang="en-US" sz="2000" b="0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double 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unspecified</a:t>
                      </a:r>
                      <a:endParaRPr lang="en-US" sz="2000" b="0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129347"/>
                  </a:ext>
                </a:extLst>
              </a:tr>
              <a:tr h="137468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Logical 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boolean</a:t>
                      </a:r>
                      <a:endParaRPr lang="en-US" sz="2000" b="0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#include &lt;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stdbool.h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bool</a:t>
                      </a:r>
                      <a:endParaRPr lang="en-US" sz="2000" b="0" i="0" dirty="0">
                        <a:solidFill>
                          <a:srgbClr val="2C895B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conditional tests that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evaluate to 0 are false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true for all other values</a:t>
                      </a: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691767"/>
                  </a:ext>
                </a:extLst>
              </a:tr>
              <a:tr h="92932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Constants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final int MAX = 1000;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two alternatives to do this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#define MAX 1000  // C preprocessor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const int MAX = 1000;</a:t>
                      </a: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645896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D772A4D4-61BB-C640-9328-1B88CBABE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types: C Versus Java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D69DF6-3605-1F4F-933D-FB07B4824A1F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108751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89AEE-7EF1-3D03-34D3-B5992ECD9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090" y="0"/>
            <a:ext cx="10515600" cy="650631"/>
          </a:xfrm>
        </p:spPr>
        <p:txBody>
          <a:bodyPr/>
          <a:lstStyle/>
          <a:p>
            <a:r>
              <a:rPr lang="en-US" dirty="0"/>
              <a:t>Lecture 1 QR Code</a:t>
            </a: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9746E727-13CC-A3E0-28B3-F66043B05057}"/>
              </a:ext>
            </a:extLst>
          </p:cNvPr>
          <p:cNvSpPr txBox="1">
            <a:spLocks/>
          </p:cNvSpPr>
          <p:nvPr/>
        </p:nvSpPr>
        <p:spPr>
          <a:xfrm>
            <a:off x="80591" y="662908"/>
            <a:ext cx="6898243" cy="58241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accent6"/>
                </a:solidFill>
              </a:rPr>
              <a:t>Class attendance points: To encourage you to attend lecture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Over the years we have found that students that attend more lectures in CSE30 get better grades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accent6"/>
                </a:solidFill>
              </a:rPr>
              <a:t>Section B has 20 lectures, attend 14 to get the 70 points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Attending more than 14 gets you up to 30 more points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accent6"/>
                </a:solidFill>
              </a:rPr>
              <a:t>Attendance is taken at the start of class using google forms that is accessed with a lecture QR code in the slides </a:t>
            </a:r>
          </a:p>
          <a:p>
            <a:pPr lvl="1"/>
            <a:r>
              <a:rPr lang="en-US" sz="1800" dirty="0">
                <a:solidFill>
                  <a:srgbClr val="FF0000"/>
                </a:solidFill>
              </a:rPr>
              <a:t>For the first </a:t>
            </a:r>
            <a:r>
              <a:rPr lang="en-US" sz="1800">
                <a:solidFill>
                  <a:srgbClr val="FF0000"/>
                </a:solidFill>
              </a:rPr>
              <a:t>lecture only, </a:t>
            </a:r>
            <a:r>
              <a:rPr lang="en-US" sz="1800" dirty="0">
                <a:solidFill>
                  <a:srgbClr val="FF0000"/>
                </a:solidFill>
              </a:rPr>
              <a:t>the form will be open until </a:t>
            </a:r>
            <a:r>
              <a:rPr lang="en-US" sz="1800">
                <a:solidFill>
                  <a:srgbClr val="FF0000"/>
                </a:solidFill>
              </a:rPr>
              <a:t>9 PM</a:t>
            </a:r>
            <a:endParaRPr lang="en-US" sz="1800" dirty="0">
              <a:solidFill>
                <a:srgbClr val="FF0000"/>
              </a:solidFill>
            </a:endParaRP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bring a device that can use QR codes to access goggle forms and allows you to sign into </a:t>
            </a:r>
            <a:r>
              <a:rPr lang="en-US" sz="1800" dirty="0" err="1">
                <a:solidFill>
                  <a:schemeClr val="accent6"/>
                </a:solidFill>
              </a:rPr>
              <a:t>ucsd</a:t>
            </a:r>
            <a:r>
              <a:rPr lang="en-US" sz="1800" dirty="0">
                <a:solidFill>
                  <a:schemeClr val="accent6"/>
                </a:solidFill>
              </a:rPr>
              <a:t> </a:t>
            </a:r>
            <a:r>
              <a:rPr lang="en-US" sz="1800" dirty="0" err="1">
                <a:solidFill>
                  <a:schemeClr val="accent6"/>
                </a:solidFill>
              </a:rPr>
              <a:t>sso</a:t>
            </a:r>
            <a:endParaRPr lang="en-US" sz="1800" dirty="0">
              <a:solidFill>
                <a:schemeClr val="accent6"/>
              </a:solidFill>
            </a:endParaRP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You will be required to supply a code word announced in class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You will eventually get an email acknowledgement from google that your attendance was recorded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chemeClr val="accent6"/>
                </a:solidFill>
              </a:rPr>
              <a:t>ONLY If you cannot access the google form, </a:t>
            </a:r>
            <a:r>
              <a:rPr lang="en-US" sz="1800" dirty="0">
                <a:solidFill>
                  <a:schemeClr val="accent6"/>
                </a:solidFill>
              </a:rPr>
              <a:t>send me email (</a:t>
            </a:r>
            <a:r>
              <a:rPr lang="en-US" sz="1800" dirty="0" err="1">
                <a:solidFill>
                  <a:schemeClr val="accent6"/>
                </a:solidFill>
              </a:rPr>
              <a:t>kmuller@ucsd.edu</a:t>
            </a:r>
            <a:r>
              <a:rPr lang="en-US" sz="1800" dirty="0">
                <a:solidFill>
                  <a:schemeClr val="accent6"/>
                </a:solidFill>
              </a:rPr>
              <a:t>) with the code word in the subject line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The email must be timestamped within the first 15 minutes of lecture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11A05F-E466-2041-0512-A7D472164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7305" y="650631"/>
            <a:ext cx="4943719" cy="49437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F34A7FC-3BA1-A7D8-68C1-8F4484ACE36C}"/>
              </a:ext>
            </a:extLst>
          </p:cNvPr>
          <p:cNvSpPr txBox="1"/>
          <p:nvPr/>
        </p:nvSpPr>
        <p:spPr>
          <a:xfrm>
            <a:off x="7444596" y="6000334"/>
            <a:ext cx="403187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If you have issues, see me after class</a:t>
            </a:r>
          </a:p>
        </p:txBody>
      </p:sp>
    </p:spTree>
    <p:extLst>
      <p:ext uri="{BB962C8B-B14F-4D97-AF65-F5344CB8AC3E}">
        <p14:creationId xmlns:p14="http://schemas.microsoft.com/office/powerpoint/2010/main" val="2398496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F4EE3-1FE6-AC42-9742-7E2543D47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693" y="102529"/>
            <a:ext cx="11273085" cy="715294"/>
          </a:xfrm>
        </p:spPr>
        <p:txBody>
          <a:bodyPr/>
          <a:lstStyle/>
          <a:p>
            <a:r>
              <a:rPr lang="en-US" dirty="0"/>
              <a:t>Caution: Char type can be either signed or unsigned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B1E74-4115-E84D-9034-0841FBCF911E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096000" y="2611860"/>
            <a:ext cx="5397062" cy="4041701"/>
          </a:xfr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3"/>
            </a:solidFill>
          </a:ln>
        </p:spPr>
        <p:txBody>
          <a:bodyPr/>
          <a:lstStyle/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variable c is being cast promoted to an int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So, what is printed?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Depends on the hardware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On arm (pi-cluster) 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char default is unsigned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	255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On Intel 64-bit (ieng6) 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char default is signed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	-1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ABF374-AFB3-1F9E-4AC9-7B0618A39CD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94847" y="950988"/>
            <a:ext cx="10190480" cy="127518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0070C0"/>
                </a:solidFill>
              </a:rPr>
              <a:t>unsigned</a:t>
            </a:r>
            <a:r>
              <a:rPr lang="en-US" dirty="0">
                <a:solidFill>
                  <a:srgbClr val="0070C0"/>
                </a:solidFill>
              </a:rPr>
              <a:t> char: </a:t>
            </a:r>
            <a:r>
              <a:rPr lang="en-US" dirty="0"/>
              <a:t>8 bits positive values only 0 to 255</a:t>
            </a: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F37440"/>
                </a:solidFill>
              </a:rPr>
              <a:t>signed</a:t>
            </a:r>
            <a:r>
              <a:rPr lang="en-US" dirty="0">
                <a:solidFill>
                  <a:srgbClr val="F37440"/>
                </a:solidFill>
              </a:rPr>
              <a:t> char: </a:t>
            </a:r>
            <a:r>
              <a:rPr lang="en-US" dirty="0"/>
              <a:t>8 bits negative &amp; positive values (-128 to +127)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B050"/>
                </a:solidFill>
              </a:rPr>
              <a:t>char</a:t>
            </a:r>
            <a:r>
              <a:rPr lang="en-US" dirty="0"/>
              <a:t> (with no modifier): 8-bit (</a:t>
            </a:r>
            <a:r>
              <a:rPr lang="en-US" dirty="0">
                <a:solidFill>
                  <a:srgbClr val="FF0000"/>
                </a:solidFill>
              </a:rPr>
              <a:t>signed or unsigned: implementation dependent</a:t>
            </a:r>
            <a:r>
              <a:rPr lang="en-US" dirty="0"/>
              <a:t>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FD55748-67B5-174E-AA99-B2CE17105FFA}"/>
              </a:ext>
            </a:extLst>
          </p:cNvPr>
          <p:cNvSpPr/>
          <p:nvPr/>
        </p:nvSpPr>
        <p:spPr bwMode="auto">
          <a:xfrm>
            <a:off x="1728673" y="2682199"/>
            <a:ext cx="3932611" cy="3482400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  <a:alpha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endParaRPr lang="en-US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main(void)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char c = 255;</a:t>
            </a:r>
          </a:p>
          <a:p>
            <a:endParaRPr lang="en-US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("%d\n",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(int)c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en-US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return EXIT_SUCCESS;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7A4B11-7828-3342-8362-F2BE21A54EA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278575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570B3-E937-BD48-B2BD-F2FDF5736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70720"/>
          </a:xfrm>
        </p:spPr>
        <p:txBody>
          <a:bodyPr/>
          <a:lstStyle/>
          <a:p>
            <a:r>
              <a:rPr lang="en-US" dirty="0"/>
              <a:t>Fixed size types in C (later addition to 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2ACFB-459C-FE47-A20C-1132FD4E828A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92406" y="770524"/>
            <a:ext cx="11435372" cy="5497111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Sometimes programs need to be </a:t>
            </a:r>
            <a:r>
              <a:rPr lang="en-US" sz="2400" dirty="0">
                <a:solidFill>
                  <a:srgbClr val="0070C0"/>
                </a:solidFill>
              </a:rPr>
              <a:t>written for a particular range of integers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or for </a:t>
            </a:r>
            <a:r>
              <a:rPr lang="en-US" sz="2400" dirty="0">
                <a:solidFill>
                  <a:srgbClr val="0070C0"/>
                </a:solidFill>
              </a:rPr>
              <a:t>a particular size of storage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70C0"/>
                </a:solidFill>
              </a:rPr>
              <a:t>regardless of what machine the program runs on</a:t>
            </a:r>
          </a:p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In the file </a:t>
            </a:r>
            <a:r>
              <a:rPr lang="en-US" sz="24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b="1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stdint.h</a:t>
            </a:r>
            <a:r>
              <a:rPr lang="en-US" sz="2400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the following </a:t>
            </a:r>
            <a:r>
              <a:rPr lang="en-US" sz="2400" dirty="0">
                <a:solidFill>
                  <a:srgbClr val="0070C0"/>
                </a:solidFill>
              </a:rPr>
              <a:t>fixed size types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are defined for use in these situations: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A2DA2E-5103-094A-B966-1927F006F99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3B978FB-DD15-C14E-97A6-FB7A0C5ED0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1708016"/>
              </p:ext>
            </p:extLst>
          </p:nvPr>
        </p:nvGraphicFramePr>
        <p:xfrm>
          <a:off x="2699725" y="2603721"/>
          <a:ext cx="7020733" cy="3503763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1906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17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92652">
                  <a:extLst>
                    <a:ext uri="{9D8B030D-6E8A-4147-A177-3AD203B41FA5}">
                      <a16:colId xmlns:a16="http://schemas.microsoft.com/office/drawing/2014/main" val="2506892054"/>
                    </a:ext>
                  </a:extLst>
                </a:gridCol>
              </a:tblGrid>
              <a:tr h="1261355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Signed Data types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Unsigned Data types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Exact Size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0602"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int8_t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uint8_t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 bits (1 byte)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602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int16_t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uint16_t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16 bits (2 bytes)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0602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int32_t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uint32_t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32 bits (4 bytes)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0602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int64_t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uint64_t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64 bits (8 bytes)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570151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4190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5744D-139C-134F-A4AC-7E971B13A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0" y="119999"/>
            <a:ext cx="11202025" cy="474733"/>
          </a:xfrm>
        </p:spPr>
        <p:txBody>
          <a:bodyPr/>
          <a:lstStyle/>
          <a:p>
            <a:r>
              <a:rPr lang="en-US" dirty="0"/>
              <a:t>C vs Java: Expression Type Promotions, Demotions, Casts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7347C-1637-7841-84DC-5170780E45B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64960" y="629360"/>
            <a:ext cx="11812859" cy="271432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anchor="ctr"/>
          <a:lstStyle/>
          <a:p>
            <a:r>
              <a:rPr lang="en-US" altLang="en-US" sz="2400" dirty="0">
                <a:solidFill>
                  <a:schemeClr val="tx1">
                    <a:lumMod val="50000"/>
                  </a:schemeClr>
                </a:solidFill>
              </a:rPr>
              <a:t>Java: </a:t>
            </a:r>
            <a:r>
              <a:rPr lang="en-US" altLang="en-US" sz="2400" dirty="0">
                <a:solidFill>
                  <a:schemeClr val="accent1"/>
                </a:solidFill>
              </a:rPr>
              <a:t>demotions</a:t>
            </a:r>
            <a:r>
              <a:rPr lang="en-US" altLang="en-US" sz="2400" dirty="0"/>
              <a:t> </a:t>
            </a:r>
            <a:r>
              <a:rPr lang="en-US" altLang="en-US" sz="2400" dirty="0">
                <a:solidFill>
                  <a:schemeClr val="tx1">
                    <a:lumMod val="50000"/>
                  </a:schemeClr>
                </a:solidFill>
              </a:rPr>
              <a:t>are</a:t>
            </a:r>
            <a:r>
              <a:rPr lang="en-US" altLang="en-US" sz="2400" dirty="0"/>
              <a:t> </a:t>
            </a:r>
            <a:r>
              <a:rPr lang="en-US" altLang="en-US" sz="2400" u="sng" dirty="0">
                <a:solidFill>
                  <a:schemeClr val="accent1"/>
                </a:solidFill>
              </a:rPr>
              <a:t>not</a:t>
            </a:r>
            <a:r>
              <a:rPr lang="en-US" altLang="en-US" sz="2400" dirty="0">
                <a:solidFill>
                  <a:schemeClr val="accent1"/>
                </a:solidFill>
              </a:rPr>
              <a:t> automatic</a:t>
            </a:r>
            <a:br>
              <a:rPr lang="en-US" altLang="en-US" sz="2400" dirty="0"/>
            </a:br>
            <a:r>
              <a:rPr lang="en-US" altLang="en-US" sz="2400" dirty="0"/>
              <a:t>C: </a:t>
            </a:r>
            <a:r>
              <a:rPr lang="en-US" altLang="en-US" sz="2400" dirty="0">
                <a:solidFill>
                  <a:schemeClr val="accent1"/>
                </a:solidFill>
              </a:rPr>
              <a:t>demotions</a:t>
            </a:r>
            <a:r>
              <a:rPr lang="en-US" altLang="en-US" sz="2400" dirty="0"/>
              <a:t> are </a:t>
            </a:r>
            <a:r>
              <a:rPr lang="en-US" altLang="en-US" sz="2400" dirty="0">
                <a:solidFill>
                  <a:schemeClr val="accent1"/>
                </a:solidFill>
              </a:rPr>
              <a:t>automatic</a:t>
            </a:r>
          </a:p>
          <a:p>
            <a:r>
              <a:rPr lang="en-US" b="1" dirty="0">
                <a:solidFill>
                  <a:srgbClr val="0070C0"/>
                </a:solidFill>
              </a:rPr>
              <a:t>Cast</a:t>
            </a:r>
            <a:r>
              <a:rPr lang="en-US" dirty="0"/>
              <a:t>: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a unary operator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variable_type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b="1" dirty="0">
                <a:solidFill>
                  <a:srgbClr val="0070C0"/>
                </a:solidFill>
              </a:rPr>
              <a:t>explicitly converts the type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the value of an expression to 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variable_type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To explicitly get the floating-point equivalent of the </a:t>
            </a:r>
            <a:r>
              <a:rPr lang="en-US" b="1" i="1" dirty="0">
                <a:solidFill>
                  <a:srgbClr val="F37440"/>
                </a:solidFill>
              </a:rPr>
              <a:t>integer variable </a:t>
            </a:r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you would use a cast and write 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(float)</a:t>
            </a:r>
            <a:r>
              <a:rPr lang="en-US" sz="24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endParaRPr lang="en-US" sz="2000" b="1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C67B5521-D5A6-8F43-8C20-A39A514E05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0388" y="3514319"/>
            <a:ext cx="8186854" cy="3170099"/>
          </a:xfrm>
          <a:prstGeom prst="rect">
            <a:avLst/>
          </a:prstGeom>
          <a:solidFill>
            <a:schemeClr val="accent4">
              <a:lumMod val="20000"/>
              <a:lumOff val="80000"/>
              <a:alpha val="80000"/>
            </a:schemeClr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alt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alt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c;</a:t>
            </a:r>
          </a:p>
          <a:p>
            <a:pPr>
              <a:buFontTx/>
              <a:buNone/>
            </a:pPr>
            <a:r>
              <a:rPr lang="en-US" alt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c;         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/* 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Implicit promotion 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*/</a:t>
            </a:r>
          </a:p>
          <a:p>
            <a:pPr>
              <a:buFontTx/>
              <a:buNone/>
            </a:pP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/* OK in Java and C */</a:t>
            </a:r>
          </a:p>
          <a:p>
            <a:pPr>
              <a:buFontTx/>
              <a:buNone/>
            </a:pP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 = </a:t>
            </a:r>
            <a:r>
              <a:rPr lang="en-US" alt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       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/* 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Implicit demotion */</a:t>
            </a:r>
          </a:p>
          <a:p>
            <a:pPr>
              <a:buFontTx/>
              <a:buNone/>
            </a:pP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</a:t>
            </a:r>
            <a:r>
              <a:rPr lang="en-US" alt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Java: Compile time error */</a:t>
            </a:r>
          </a:p>
          <a:p>
            <a:pPr>
              <a:buFontTx/>
              <a:buNone/>
            </a:pP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</a:t>
            </a:r>
            <a:r>
              <a:rPr lang="en-US" alt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C: OK; truncation */  </a:t>
            </a:r>
            <a:endParaRPr lang="en-US" alt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Tx/>
              <a:buNone/>
            </a:pP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 = </a:t>
            </a:r>
            <a:r>
              <a:rPr lang="en-US" alt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(char)</a:t>
            </a:r>
            <a:r>
              <a:rPr lang="en-US" alt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 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/* 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Explicit demotion using a </a:t>
            </a:r>
            <a:r>
              <a:rPr lang="en-US" altLang="en-US" sz="20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cast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</a:p>
          <a:p>
            <a:pPr>
              <a:buFontTx/>
              <a:buNone/>
            </a:pP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Java: OK; truncation */</a:t>
            </a:r>
          </a:p>
          <a:p>
            <a:pPr>
              <a:buFontTx/>
              <a:buNone/>
            </a:pP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/* C: OK; truncation */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BE3171-7A70-FF4D-AC91-A15E7631281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584302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utoUpdateAnimBg="0"/>
      <p:bldP spid="4" grpId="0" uiExpand="1" build="allAtOnce" animBg="1"/>
      <p:bldP spid="5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71D38-0341-3B49-9DB1-2C833D906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24277"/>
            <a:ext cx="10515600" cy="541207"/>
          </a:xfrm>
        </p:spPr>
        <p:txBody>
          <a:bodyPr/>
          <a:lstStyle/>
          <a:p>
            <a:r>
              <a:rPr lang="en-US" dirty="0"/>
              <a:t>Java versus C: Mostly Similar Syntax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AC95FC8-87A7-7044-A487-423237D3C554}"/>
              </a:ext>
            </a:extLst>
          </p:cNvPr>
          <p:cNvSpPr/>
          <p:nvPr/>
        </p:nvSpPr>
        <p:spPr bwMode="auto">
          <a:xfrm>
            <a:off x="758739" y="809752"/>
            <a:ext cx="3799846" cy="1058053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x = 42 + (7 * -5);</a:t>
            </a:r>
            <a:endParaRPr lang="en-US" sz="2200" i="1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 pi = 3.14159;</a:t>
            </a:r>
            <a:endParaRPr lang="en-US" sz="22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c = 'Q';</a:t>
            </a:r>
            <a:endParaRPr lang="en-US" sz="2200" i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8CF0FB6-468F-9243-96DC-EDDC3D1E97EF}"/>
              </a:ext>
            </a:extLst>
          </p:cNvPr>
          <p:cNvSpPr/>
          <p:nvPr/>
        </p:nvSpPr>
        <p:spPr bwMode="auto">
          <a:xfrm>
            <a:off x="853023" y="2224694"/>
            <a:ext cx="9722476" cy="1740938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2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0; </a:t>
            </a:r>
            <a:r>
              <a:rPr lang="en-US" sz="22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end; </a:t>
            </a:r>
            <a:r>
              <a:rPr lang="en-US" sz="22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 { </a:t>
            </a:r>
            <a:r>
              <a:rPr lang="en-US" sz="2200" i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variable </a:t>
            </a:r>
            <a:r>
              <a:rPr lang="en-US" sz="2200" i="1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i="1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a loop guard</a:t>
            </a:r>
            <a:endParaRPr lang="en-US" sz="2200" i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sz="22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% 2 == 0) { </a:t>
            </a:r>
            <a:endParaRPr lang="en-US" sz="2200" i="1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x += </a:t>
            </a:r>
            <a:r>
              <a:rPr lang="en-US" sz="22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69CDD01-CF38-2401-C005-53E3354C5494}"/>
              </a:ext>
            </a:extLst>
          </p:cNvPr>
          <p:cNvSpPr/>
          <p:nvPr/>
        </p:nvSpPr>
        <p:spPr bwMode="auto">
          <a:xfrm>
            <a:off x="758739" y="4084800"/>
            <a:ext cx="7003716" cy="2352973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400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initial value is undefined</a:t>
            </a:r>
            <a:b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b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   </a:t>
            </a:r>
            <a:r>
              <a:rPr lang="en-US" sz="24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is the same as (</a:t>
            </a:r>
            <a:r>
              <a:rPr lang="en-US" sz="24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4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!= 0) */ </a:t>
            </a:r>
          </a:p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statement1;</a:t>
            </a:r>
          </a:p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 </a:t>
            </a:r>
          </a:p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statement2;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E82916-0E08-EDBE-CB74-BCBDFE2B12AA}"/>
              </a:ext>
            </a:extLst>
          </p:cNvPr>
          <p:cNvSpPr txBox="1"/>
          <p:nvPr/>
        </p:nvSpPr>
        <p:spPr>
          <a:xfrm>
            <a:off x="11927778" y="654458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74DBAC5-CB67-5665-B138-9571DE85265C}"/>
              </a:ext>
            </a:extLst>
          </p:cNvPr>
          <p:cNvGrpSpPr/>
          <p:nvPr/>
        </p:nvGrpSpPr>
        <p:grpSpPr>
          <a:xfrm>
            <a:off x="7522142" y="4909311"/>
            <a:ext cx="3929613" cy="1323439"/>
            <a:chOff x="4243055" y="5410029"/>
            <a:chExt cx="3929613" cy="132343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93691A6-AD4B-D830-49E4-496228E6CB0C}"/>
                </a:ext>
              </a:extLst>
            </p:cNvPr>
            <p:cNvSpPr txBox="1"/>
            <p:nvPr/>
          </p:nvSpPr>
          <p:spPr>
            <a:xfrm>
              <a:off x="4642534" y="5410029"/>
              <a:ext cx="3530134" cy="132343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Which statement is executed </a:t>
              </a:r>
            </a:p>
            <a:p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after the if statement test?</a:t>
              </a:r>
            </a:p>
            <a:p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Depends on what value of </a:t>
              </a:r>
              <a:r>
                <a:rPr lang="en-US" sz="2000" dirty="0" err="1">
                  <a:solidFill>
                    <a:schemeClr val="tx1">
                      <a:lumMod val="50000"/>
                    </a:schemeClr>
                  </a:solidFill>
                </a:rPr>
                <a:t>i</a:t>
              </a:r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,</a:t>
              </a:r>
            </a:p>
            <a:p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is </a:t>
              </a:r>
              <a:r>
                <a:rPr lang="en-US" sz="2000" dirty="0" err="1">
                  <a:solidFill>
                    <a:schemeClr val="tx1">
                      <a:lumMod val="50000"/>
                    </a:schemeClr>
                  </a:solidFill>
                </a:rPr>
                <a:t>i</a:t>
              </a:r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 zero or non-zero </a:t>
              </a:r>
            </a:p>
          </p:txBody>
        </p:sp>
        <p:sp>
          <p:nvSpPr>
            <p:cNvPr id="9" name="Left Arrow 8">
              <a:extLst>
                <a:ext uri="{FF2B5EF4-FFF2-40B4-BE49-F238E27FC236}">
                  <a16:creationId xmlns:a16="http://schemas.microsoft.com/office/drawing/2014/main" id="{6FC82334-ED15-2FF6-8C65-509AD78FE544}"/>
                </a:ext>
              </a:extLst>
            </p:cNvPr>
            <p:cNvSpPr/>
            <p:nvPr/>
          </p:nvSpPr>
          <p:spPr>
            <a:xfrm>
              <a:off x="4243055" y="5867422"/>
              <a:ext cx="363879" cy="242799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7366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FE035-2029-A743-81BB-27131B99B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102" y="64941"/>
            <a:ext cx="10515600" cy="578652"/>
          </a:xfrm>
        </p:spPr>
        <p:txBody>
          <a:bodyPr/>
          <a:lstStyle/>
          <a:p>
            <a:r>
              <a:rPr lang="en-US" dirty="0"/>
              <a:t>Conditional Statements </a:t>
            </a:r>
            <a:r>
              <a:rPr lang="en-US" altLang="en-US" sz="2400" dirty="0"/>
              <a:t>(</a:t>
            </a:r>
            <a:r>
              <a:rPr lang="en-US" alt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if, while, do...while, for</a:t>
            </a:r>
            <a:r>
              <a:rPr lang="en-US" altLang="en-US" sz="2400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A44B1-F232-7B49-B331-463CBDCFB5D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19184" y="809565"/>
            <a:ext cx="11108594" cy="566185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altLang="en-US" sz="2200" b="1" dirty="0">
                <a:solidFill>
                  <a:srgbClr val="0070C0"/>
                </a:solidFill>
              </a:rPr>
              <a:t>C conditional test expressions</a:t>
            </a:r>
            <a:r>
              <a:rPr lang="en-US" altLang="en-US" sz="2200" dirty="0">
                <a:solidFill>
                  <a:schemeClr val="tx1">
                    <a:lumMod val="50000"/>
                  </a:schemeClr>
                </a:solidFill>
              </a:rPr>
              <a:t>: </a:t>
            </a:r>
            <a:r>
              <a:rPr lang="en-US" altLang="en-US" sz="2200" b="1" dirty="0">
                <a:solidFill>
                  <a:srgbClr val="FF0000"/>
                </a:solidFill>
              </a:rPr>
              <a:t>0 (NULL) is FALSE</a:t>
            </a:r>
            <a:r>
              <a:rPr lang="en-US" altLang="en-US" sz="2200" b="1" dirty="0"/>
              <a:t>,  </a:t>
            </a:r>
            <a:r>
              <a:rPr lang="en-US" altLang="en-US" sz="2200" b="1" u="sng" dirty="0">
                <a:solidFill>
                  <a:srgbClr val="00B050"/>
                </a:solidFill>
              </a:rPr>
              <a:t>any</a:t>
            </a:r>
            <a:r>
              <a:rPr lang="en-US" altLang="en-US" sz="2200" b="1" dirty="0">
                <a:solidFill>
                  <a:srgbClr val="00B050"/>
                </a:solidFill>
              </a:rPr>
              <a:t> non-0 value is TRUE </a:t>
            </a:r>
          </a:p>
          <a:p>
            <a:r>
              <a:rPr lang="en-US" altLang="en-US" sz="2200" b="1" dirty="0">
                <a:solidFill>
                  <a:srgbClr val="FF0000"/>
                </a:solidFill>
              </a:rPr>
              <a:t>C comparison operators ( ==, !=, &gt;, etc.) </a:t>
            </a:r>
            <a:r>
              <a:rPr lang="en-US" altLang="en-US" sz="2200" b="1" dirty="0">
                <a:solidFill>
                  <a:srgbClr val="0070C0"/>
                </a:solidFill>
              </a:rPr>
              <a:t>evaluate to either 0 (false) or 1 (true)</a:t>
            </a:r>
          </a:p>
          <a:p>
            <a:r>
              <a:rPr lang="en-US" altLang="en-US" sz="2400" dirty="0">
                <a:solidFill>
                  <a:srgbClr val="00B050"/>
                </a:solidFill>
              </a:rPr>
              <a:t>Legal in Java and in C:</a:t>
            </a:r>
          </a:p>
          <a:p>
            <a:pPr lvl="1"/>
            <a:endParaRPr lang="en-US" altLang="en-US" sz="2000" dirty="0"/>
          </a:p>
          <a:p>
            <a:pPr lvl="1"/>
            <a:endParaRPr lang="en-US" altLang="en-US" sz="2800" dirty="0"/>
          </a:p>
          <a:p>
            <a:pPr lvl="2"/>
            <a:endParaRPr lang="en-US" altLang="en-US" sz="3000" dirty="0"/>
          </a:p>
          <a:p>
            <a:pPr lvl="2"/>
            <a:endParaRPr lang="en-US" altLang="en-US" sz="2000" dirty="0">
              <a:solidFill>
                <a:srgbClr val="FF0000"/>
              </a:solidFill>
            </a:endParaRPr>
          </a:p>
          <a:p>
            <a:r>
              <a:rPr lang="en-US" altLang="en-US" sz="2400" dirty="0">
                <a:solidFill>
                  <a:srgbClr val="FF0000"/>
                </a:solidFill>
              </a:rPr>
              <a:t>Illegal in Java</a:t>
            </a:r>
            <a:r>
              <a:rPr lang="en-US" altLang="en-US" sz="2400" dirty="0"/>
              <a:t>, </a:t>
            </a:r>
            <a:r>
              <a:rPr lang="en-US" altLang="en-US" sz="2400" dirty="0">
                <a:solidFill>
                  <a:srgbClr val="00B050"/>
                </a:solidFill>
              </a:rPr>
              <a:t>but </a:t>
            </a:r>
            <a:r>
              <a:rPr lang="en-US" altLang="en-US" sz="2400" b="1" dirty="0">
                <a:solidFill>
                  <a:srgbClr val="00B050"/>
                </a:solidFill>
              </a:rPr>
              <a:t>legal</a:t>
            </a:r>
            <a:r>
              <a:rPr lang="en-US" altLang="en-US" sz="2400" dirty="0">
                <a:solidFill>
                  <a:srgbClr val="00B050"/>
                </a:solidFill>
              </a:rPr>
              <a:t> in C (often a typo!):</a:t>
            </a:r>
          </a:p>
          <a:p>
            <a:pPr marL="0" indent="0">
              <a:buNone/>
            </a:pPr>
            <a:endParaRPr lang="en-US" altLang="en-US" sz="3200" dirty="0"/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4E5977E7-482D-4144-A70D-1D7F918395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4852" y="2494875"/>
            <a:ext cx="2733768" cy="16312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</a:t>
            </a:r>
            <a:b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5)</a:t>
            </a:r>
            <a:b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2000" i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statement1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b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2000" i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statement2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E058225E-C681-9B44-B233-E782AF46F2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1756" y="4681928"/>
            <a:ext cx="2733768" cy="16312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</a:t>
            </a:r>
            <a:b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5)</a:t>
            </a:r>
            <a:b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2000" i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statement1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b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2000" i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statement2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9489300-9A37-794F-BC34-5108AD749AEB}"/>
              </a:ext>
            </a:extLst>
          </p:cNvPr>
          <p:cNvGrpSpPr/>
          <p:nvPr/>
        </p:nvGrpSpPr>
        <p:grpSpPr>
          <a:xfrm>
            <a:off x="5355524" y="4724996"/>
            <a:ext cx="4369543" cy="1323439"/>
            <a:chOff x="4343030" y="4978705"/>
            <a:chExt cx="4316888" cy="132343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2D12BAA-0164-484B-A922-F1C9C32EA351}"/>
                </a:ext>
              </a:extLst>
            </p:cNvPr>
            <p:cNvSpPr txBox="1"/>
            <p:nvPr/>
          </p:nvSpPr>
          <p:spPr>
            <a:xfrm>
              <a:off x="4706721" y="4978705"/>
              <a:ext cx="3953197" cy="132343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Assignment operators evaluate to</a:t>
              </a:r>
            </a:p>
            <a:p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the value that is assigned, so….</a:t>
              </a:r>
            </a:p>
            <a:p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Which statement is executed </a:t>
              </a:r>
            </a:p>
            <a:p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after the if statement test?</a:t>
              </a:r>
            </a:p>
          </p:txBody>
        </p:sp>
        <p:sp>
          <p:nvSpPr>
            <p:cNvPr id="9" name="Left Arrow 8">
              <a:extLst>
                <a:ext uri="{FF2B5EF4-FFF2-40B4-BE49-F238E27FC236}">
                  <a16:creationId xmlns:a16="http://schemas.microsoft.com/office/drawing/2014/main" id="{F3AAAB56-52C3-364E-AF27-6BC8FB892183}"/>
                </a:ext>
              </a:extLst>
            </p:cNvPr>
            <p:cNvSpPr/>
            <p:nvPr/>
          </p:nvSpPr>
          <p:spPr>
            <a:xfrm>
              <a:off x="4343030" y="5266077"/>
              <a:ext cx="337931" cy="268356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222CF63-4DE5-A646-A560-A1DAB8696DFC}"/>
              </a:ext>
            </a:extLst>
          </p:cNvPr>
          <p:cNvGrpSpPr/>
          <p:nvPr/>
        </p:nvGrpSpPr>
        <p:grpSpPr>
          <a:xfrm>
            <a:off x="5293629" y="2795167"/>
            <a:ext cx="3862788" cy="707886"/>
            <a:chOff x="4353339" y="4901332"/>
            <a:chExt cx="3862788" cy="70788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DDFE29E-F950-BB4F-BC03-874E4D31F428}"/>
                </a:ext>
              </a:extLst>
            </p:cNvPr>
            <p:cNvSpPr txBox="1"/>
            <p:nvPr/>
          </p:nvSpPr>
          <p:spPr>
            <a:xfrm>
              <a:off x="4685993" y="4901332"/>
              <a:ext cx="3530134" cy="70788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Which statement is executed </a:t>
              </a:r>
            </a:p>
            <a:p>
              <a:r>
                <a:rPr lang="en-US" sz="2000" dirty="0">
                  <a:solidFill>
                    <a:schemeClr val="tx1">
                      <a:lumMod val="50000"/>
                    </a:schemeClr>
                  </a:solidFill>
                </a:rPr>
                <a:t>after the if statement test?</a:t>
              </a:r>
            </a:p>
          </p:txBody>
        </p:sp>
        <p:sp>
          <p:nvSpPr>
            <p:cNvPr id="13" name="Left Arrow 12">
              <a:extLst>
                <a:ext uri="{FF2B5EF4-FFF2-40B4-BE49-F238E27FC236}">
                  <a16:creationId xmlns:a16="http://schemas.microsoft.com/office/drawing/2014/main" id="{DE6C1C53-4133-F64F-A776-E7E504363717}"/>
                </a:ext>
              </a:extLst>
            </p:cNvPr>
            <p:cNvSpPr/>
            <p:nvPr/>
          </p:nvSpPr>
          <p:spPr>
            <a:xfrm>
              <a:off x="4353339" y="5009322"/>
              <a:ext cx="337931" cy="268356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6EB81527-606F-6E4D-9253-62932299B266}"/>
              </a:ext>
            </a:extLst>
          </p:cNvPr>
          <p:cNvSpPr txBox="1"/>
          <p:nvPr/>
        </p:nvSpPr>
        <p:spPr>
          <a:xfrm>
            <a:off x="11927778" y="654458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58278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7" grpId="0" animBg="1"/>
      <p:bldP spid="14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87A5C572-4DDC-A791-216B-24B0508E8D8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06636" y="1360258"/>
            <a:ext cx="11578728" cy="4454553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400" dirty="0">
                <a:solidFill>
                  <a:schemeClr val="tx2"/>
                </a:solidFill>
              </a:rPr>
              <a:t>In evaluation of </a:t>
            </a:r>
            <a:r>
              <a:rPr lang="en-US" sz="2400" dirty="0">
                <a:solidFill>
                  <a:srgbClr val="2C895B"/>
                </a:solidFill>
              </a:rPr>
              <a:t>conditional guard expressions, </a:t>
            </a:r>
            <a:r>
              <a:rPr lang="en-US" sz="2400" dirty="0">
                <a:solidFill>
                  <a:schemeClr val="tx2"/>
                </a:solidFill>
              </a:rPr>
              <a:t>C uses what is called </a:t>
            </a:r>
            <a:r>
              <a:rPr lang="en-US" sz="2400" b="1" dirty="0">
                <a:solidFill>
                  <a:srgbClr val="C00000"/>
                </a:solidFill>
              </a:rPr>
              <a:t>short circu</a:t>
            </a:r>
            <a:r>
              <a:rPr lang="en-US" sz="2400" dirty="0">
                <a:solidFill>
                  <a:srgbClr val="C00000"/>
                </a:solidFill>
              </a:rPr>
              <a:t>it </a:t>
            </a:r>
            <a:r>
              <a:rPr lang="en-US" sz="2400" dirty="0">
                <a:solidFill>
                  <a:schemeClr val="tx2"/>
                </a:solidFill>
              </a:rPr>
              <a:t>or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b="1" dirty="0">
                <a:solidFill>
                  <a:srgbClr val="C00000"/>
                </a:solidFill>
              </a:rPr>
              <a:t>minimal</a:t>
            </a:r>
            <a:r>
              <a:rPr lang="en-US" sz="2400" dirty="0">
                <a:solidFill>
                  <a:srgbClr val="C00000"/>
                </a:solidFill>
              </a:rPr>
              <a:t> evaluation</a:t>
            </a:r>
          </a:p>
          <a:p>
            <a:endParaRPr lang="en-US" sz="3600" dirty="0">
              <a:solidFill>
                <a:schemeClr val="tx2"/>
              </a:solidFill>
            </a:endParaRPr>
          </a:p>
          <a:p>
            <a:r>
              <a:rPr lang="en-US" sz="2400" b="1" dirty="0">
                <a:solidFill>
                  <a:schemeClr val="tx2"/>
                </a:solidFill>
              </a:rPr>
              <a:t>Each</a:t>
            </a:r>
            <a:r>
              <a:rPr lang="en-US" sz="2400" dirty="0">
                <a:solidFill>
                  <a:srgbClr val="F37440"/>
                </a:solidFill>
              </a:rPr>
              <a:t> expression argument </a:t>
            </a:r>
            <a:r>
              <a:rPr lang="en-US" sz="2400" dirty="0">
                <a:solidFill>
                  <a:schemeClr val="tx2"/>
                </a:solidFill>
              </a:rPr>
              <a:t>is </a:t>
            </a:r>
            <a:r>
              <a:rPr lang="en-US" sz="2400" dirty="0">
                <a:solidFill>
                  <a:srgbClr val="2C895B"/>
                </a:solidFill>
              </a:rPr>
              <a:t>evaluated </a:t>
            </a:r>
            <a:r>
              <a:rPr lang="en-US" sz="2400" b="1" dirty="0">
                <a:solidFill>
                  <a:srgbClr val="2C895B"/>
                </a:solidFill>
              </a:rPr>
              <a:t>in sequence </a:t>
            </a:r>
            <a:r>
              <a:rPr lang="en-US" sz="2400" dirty="0">
                <a:solidFill>
                  <a:srgbClr val="2C895B"/>
                </a:solidFill>
              </a:rPr>
              <a:t>from </a:t>
            </a:r>
            <a:r>
              <a:rPr lang="en-US" sz="2400" dirty="0">
                <a:solidFill>
                  <a:schemeClr val="accent1"/>
                </a:solidFill>
              </a:rPr>
              <a:t>left to right </a:t>
            </a:r>
            <a:r>
              <a:rPr lang="en-US" sz="2400" dirty="0">
                <a:solidFill>
                  <a:schemeClr val="tx2"/>
                </a:solidFill>
              </a:rPr>
              <a:t>including any </a:t>
            </a:r>
            <a:r>
              <a:rPr lang="en-US" sz="2400" dirty="0">
                <a:solidFill>
                  <a:srgbClr val="FF0000"/>
                </a:solidFill>
              </a:rPr>
              <a:t>side effects  </a:t>
            </a:r>
            <a:r>
              <a:rPr lang="en-US" sz="2400" dirty="0">
                <a:solidFill>
                  <a:schemeClr val="tx2"/>
                </a:solidFill>
              </a:rPr>
              <a:t>(modified using parenthesis), </a:t>
            </a:r>
            <a:r>
              <a:rPr lang="en-US" sz="2400" b="1" dirty="0">
                <a:solidFill>
                  <a:srgbClr val="0070C0"/>
                </a:solidFill>
              </a:rPr>
              <a:t>before</a:t>
            </a:r>
            <a:r>
              <a:rPr lang="en-US" sz="2400" dirty="0">
                <a:solidFill>
                  <a:schemeClr val="tx2"/>
                </a:solidFill>
              </a:rPr>
              <a:t> (optionally) </a:t>
            </a:r>
            <a:r>
              <a:rPr lang="en-US" sz="2400" dirty="0">
                <a:solidFill>
                  <a:srgbClr val="2C895B"/>
                </a:solidFill>
              </a:rPr>
              <a:t>evaluating the next expression argument</a:t>
            </a:r>
          </a:p>
          <a:p>
            <a:r>
              <a:rPr lang="en-US" sz="2400" dirty="0">
                <a:solidFill>
                  <a:schemeClr val="tx2"/>
                </a:solidFill>
              </a:rPr>
              <a:t>If after </a:t>
            </a:r>
            <a:r>
              <a:rPr lang="en-US" sz="2400" dirty="0">
                <a:solidFill>
                  <a:srgbClr val="2C895B"/>
                </a:solidFill>
              </a:rPr>
              <a:t>evaluating an argument</a:t>
            </a:r>
            <a:r>
              <a:rPr lang="en-US" sz="2400" dirty="0">
                <a:solidFill>
                  <a:schemeClr val="tx2"/>
                </a:solidFill>
              </a:rPr>
              <a:t>, the </a:t>
            </a:r>
            <a:r>
              <a:rPr lang="en-US" sz="2400" dirty="0">
                <a:solidFill>
                  <a:srgbClr val="F37440"/>
                </a:solidFill>
              </a:rPr>
              <a:t>value of the entire expression can be determined</a:t>
            </a:r>
            <a:r>
              <a:rPr lang="en-US" sz="2400" dirty="0">
                <a:solidFill>
                  <a:schemeClr val="tx2"/>
                </a:solidFill>
              </a:rPr>
              <a:t>, then the </a:t>
            </a:r>
            <a:r>
              <a:rPr lang="en-US" sz="2400" dirty="0">
                <a:solidFill>
                  <a:srgbClr val="C00000"/>
                </a:solidFill>
              </a:rPr>
              <a:t>remaining arguments are NOT evaluated </a:t>
            </a:r>
            <a:r>
              <a:rPr lang="en-US" sz="2400" i="1" dirty="0">
                <a:solidFill>
                  <a:srgbClr val="7030A0"/>
                </a:solidFill>
              </a:rPr>
              <a:t>(for performance)  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3B9562-FFFD-0649-B4D1-5311765C7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10515600" cy="492880"/>
          </a:xfrm>
        </p:spPr>
        <p:txBody>
          <a:bodyPr/>
          <a:lstStyle/>
          <a:p>
            <a:r>
              <a:rPr lang="en-US" dirty="0"/>
              <a:t>Program Flow – Short Circuit or Minimal Evaluation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DD4079-75CF-4440-8916-EEF44A2D81F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E587D27-3E83-5DDE-73F4-C57E45F7DC07}"/>
              </a:ext>
            </a:extLst>
          </p:cNvPr>
          <p:cNvSpPr/>
          <p:nvPr/>
        </p:nvSpPr>
        <p:spPr bwMode="auto">
          <a:xfrm>
            <a:off x="687538" y="2365823"/>
            <a:ext cx="10443989" cy="443389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if ((</a:t>
            </a:r>
            <a:r>
              <a:rPr lang="en-US" sz="2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5) </a:t>
            </a:r>
            <a:r>
              <a:rPr lang="en-US" sz="2200" dirty="0">
                <a:solidFill>
                  <a:srgbClr val="F374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||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22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3))  </a:t>
            </a:r>
            <a:r>
              <a:rPr lang="en-US" sz="22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2200" b="1" i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x == 5</a:t>
            </a:r>
            <a:r>
              <a:rPr lang="en-US" sz="22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then </a:t>
            </a:r>
            <a:r>
              <a:rPr lang="en-US" sz="2200" b="1" i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 &gt; 3 is not evaluated</a:t>
            </a:r>
          </a:p>
        </p:txBody>
      </p:sp>
      <p:sp>
        <p:nvSpPr>
          <p:cNvPr id="3" name="Up Arrow 2">
            <a:extLst>
              <a:ext uri="{FF2B5EF4-FFF2-40B4-BE49-F238E27FC236}">
                <a16:creationId xmlns:a16="http://schemas.microsoft.com/office/drawing/2014/main" id="{25FEDB70-D422-3128-A2E5-DC1954F31E68}"/>
              </a:ext>
            </a:extLst>
          </p:cNvPr>
          <p:cNvSpPr/>
          <p:nvPr/>
        </p:nvSpPr>
        <p:spPr>
          <a:xfrm>
            <a:off x="1874521" y="2862723"/>
            <a:ext cx="322530" cy="31778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>
            <a:extLst>
              <a:ext uri="{FF2B5EF4-FFF2-40B4-BE49-F238E27FC236}">
                <a16:creationId xmlns:a16="http://schemas.microsoft.com/office/drawing/2014/main" id="{9DC275CC-3EC2-326B-CEAB-1FC68DF3DC03}"/>
              </a:ext>
            </a:extLst>
          </p:cNvPr>
          <p:cNvSpPr/>
          <p:nvPr/>
        </p:nvSpPr>
        <p:spPr>
          <a:xfrm>
            <a:off x="3603671" y="2831848"/>
            <a:ext cx="322530" cy="31778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304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uiExpand="1" build="p" animBg="1"/>
      <p:bldP spid="18" grpId="0"/>
      <p:bldP spid="7" grpId="0" animBg="1"/>
      <p:bldP spid="3" grpId="0" animBg="1"/>
      <p:bldP spid="11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B9562-FFFD-0649-B4D1-5311765C7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10515600" cy="492880"/>
          </a:xfrm>
        </p:spPr>
        <p:txBody>
          <a:bodyPr/>
          <a:lstStyle/>
          <a:p>
            <a:r>
              <a:rPr lang="en-US" dirty="0"/>
              <a:t>Program Flow – Short Circuit or Minimal Evaluation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DD4079-75CF-4440-8916-EEF44A2D81F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7FE557A-8E58-06D1-6FB0-21E6E4609B72}"/>
              </a:ext>
            </a:extLst>
          </p:cNvPr>
          <p:cNvSpPr/>
          <p:nvPr/>
        </p:nvSpPr>
        <p:spPr bwMode="auto">
          <a:xfrm>
            <a:off x="698748" y="1339169"/>
            <a:ext cx="10188530" cy="791766"/>
          </a:xfrm>
          <a:prstGeom prst="roundRect">
            <a:avLst>
              <a:gd name="adj" fmla="val 573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sz="22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 != 0)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&amp;&amp; </a:t>
            </a:r>
            <a:r>
              <a:rPr lang="en-US" sz="22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22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(b)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)     </a:t>
            </a:r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if a is 0, </a:t>
            </a:r>
            <a:r>
              <a:rPr lang="en-US" sz="2200" i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2200" i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(b)</a:t>
            </a:r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not called </a:t>
            </a:r>
          </a:p>
          <a:p>
            <a:pPr fontAlgn="base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en-US" sz="22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do_something</a:t>
            </a:r>
            <a:r>
              <a:rPr lang="en-US" sz="22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188CBA4-8767-6EB4-A5B9-B4A0189E7B24}"/>
              </a:ext>
            </a:extLst>
          </p:cNvPr>
          <p:cNvSpPr/>
          <p:nvPr/>
        </p:nvSpPr>
        <p:spPr bwMode="auto">
          <a:xfrm>
            <a:off x="625366" y="2818738"/>
            <a:ext cx="10592873" cy="3183049"/>
          </a:xfrm>
          <a:prstGeom prst="roundRect">
            <a:avLst>
              <a:gd name="adj" fmla="val 439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if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 &gt; 0)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&amp;&amp; 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 == 'Q')</a:t>
            </a:r>
            <a:r>
              <a:rPr lang="en-US" sz="22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evaluates to non zero (true) </a:t>
            </a:r>
          </a:p>
          <a:p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then (b == 3) is not tested</a:t>
            </a:r>
          </a:p>
          <a:p>
            <a:endParaRPr lang="en-US" sz="22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(x &gt; 0)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&amp;&amp; 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 == 'Q')</a:t>
            </a:r>
            <a:r>
              <a:rPr lang="en-US" sz="22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|| (b == 3)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  // c short circuit </a:t>
            </a:r>
            <a:endParaRPr lang="en-US" sz="2200" i="1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x = x / 2;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(x == 0) {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return 0; 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>
              <a:lnSpc>
                <a:spcPct val="80000"/>
              </a:lnSpc>
              <a:spcBef>
                <a:spcPts val="500"/>
              </a:spcBef>
              <a:buNone/>
              <a:defRPr/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43309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8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32F2B-24D1-E549-9C01-7502CDFF9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238" y="325710"/>
            <a:ext cx="10515600" cy="396836"/>
          </a:xfrm>
        </p:spPr>
        <p:txBody>
          <a:bodyPr/>
          <a:lstStyle/>
          <a:p>
            <a:r>
              <a:rPr lang="en-US" dirty="0"/>
              <a:t>Be Careful with the comma </a:t>
            </a:r>
            <a:r>
              <a:rPr lang="en-US" dirty="0">
                <a:solidFill>
                  <a:srgbClr val="FF0000"/>
                </a:solidFill>
              </a:rPr>
              <a:t>,</a:t>
            </a:r>
            <a:r>
              <a:rPr lang="en-US" dirty="0"/>
              <a:t> sequence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D026A-C439-B94E-BD66-5FF26B8149C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346560" y="1624298"/>
            <a:ext cx="9498879" cy="394876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Sequence Operator </a:t>
            </a:r>
            <a:r>
              <a:rPr lang="en-US" sz="2400" b="1" dirty="0">
                <a:solidFill>
                  <a:srgbClr val="FF0000"/>
                </a:solidFill>
              </a:rPr>
              <a:t>,</a:t>
            </a:r>
          </a:p>
          <a:p>
            <a:pPr marL="354012" lvl="1" indent="0">
              <a:buNone/>
            </a:pPr>
            <a:r>
              <a:rPr lang="en-US" altLang="en-US" sz="2400" i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en-US" sz="2400" b="1" i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expr1</a:t>
            </a:r>
            <a:r>
              <a:rPr lang="en-US" altLang="en-US" sz="2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en-US" sz="2400" b="1" i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expr2</a:t>
            </a:r>
          </a:p>
          <a:p>
            <a:pPr marL="225425" indent="-225425"/>
            <a:r>
              <a:rPr lang="en-US" altLang="en-US" sz="2400" dirty="0">
                <a:solidFill>
                  <a:schemeClr val="tx1">
                    <a:lumMod val="50000"/>
                  </a:schemeClr>
                </a:solidFill>
              </a:rPr>
              <a:t>Evaluates </a:t>
            </a:r>
            <a:r>
              <a:rPr lang="en-US" altLang="en-US" sz="2400" i="1" dirty="0">
                <a:solidFill>
                  <a:srgbClr val="0070C0"/>
                </a:solidFill>
              </a:rPr>
              <a:t>expr1</a:t>
            </a:r>
            <a:r>
              <a:rPr lang="en-US" altLang="en-US" sz="2400" dirty="0">
                <a:solidFill>
                  <a:schemeClr val="tx1">
                    <a:lumMod val="50000"/>
                  </a:schemeClr>
                </a:solidFill>
              </a:rPr>
              <a:t> first and then </a:t>
            </a:r>
            <a:r>
              <a:rPr lang="en-US" altLang="en-US" sz="2400" i="1" dirty="0">
                <a:solidFill>
                  <a:srgbClr val="0070C0"/>
                </a:solidFill>
              </a:rPr>
              <a:t>expr2</a:t>
            </a:r>
            <a:r>
              <a:rPr lang="en-US" altLang="en-US" sz="2400" i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altLang="en-US" sz="2400" dirty="0">
                <a:solidFill>
                  <a:schemeClr val="tx1">
                    <a:lumMod val="50000"/>
                  </a:schemeClr>
                </a:solidFill>
              </a:rPr>
              <a:t>evaluates to or returns </a:t>
            </a:r>
            <a:r>
              <a:rPr lang="en-US" altLang="en-US" sz="2400" i="1" dirty="0">
                <a:solidFill>
                  <a:srgbClr val="0070C0"/>
                </a:solidFill>
              </a:rPr>
              <a:t>expr2</a:t>
            </a:r>
          </a:p>
          <a:p>
            <a:pPr lvl="2"/>
            <a:endParaRPr lang="en-US" sz="2400" dirty="0"/>
          </a:p>
          <a:p>
            <a:pPr marL="354012" lvl="1" indent="0">
              <a:buNone/>
            </a:pPr>
            <a:endParaRPr lang="en-US" sz="2400" dirty="0"/>
          </a:p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Unexpected results with </a:t>
            </a:r>
            <a:r>
              <a:rPr lang="en-US" sz="2400" b="1" dirty="0">
                <a:solidFill>
                  <a:srgbClr val="FF0000"/>
                </a:solidFill>
              </a:rPr>
              <a:t>,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 operator (some compilers will warn)</a:t>
            </a:r>
          </a:p>
        </p:txBody>
      </p:sp>
      <p:sp>
        <p:nvSpPr>
          <p:cNvPr id="4" name="Text Box 22">
            <a:extLst>
              <a:ext uri="{FF2B5EF4-FFF2-40B4-BE49-F238E27FC236}">
                <a16:creationId xmlns:a16="http://schemas.microsoft.com/office/drawing/2014/main" id="{B93EA467-9304-054F-A284-1223D21143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0665" y="3183387"/>
            <a:ext cx="5713719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</a:t>
            </a:r>
            <a:r>
              <a:rPr lang="en-US" altLang="en-US" sz="2000" b="1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</a:t>
            </a:r>
            <a:r>
              <a:rPr lang="en-US" alt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 = 0; </a:t>
            </a:r>
            <a:r>
              <a:rPr lang="en-US" altLang="en-US" sz="2000" b="1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10; </a:t>
            </a:r>
            <a:r>
              <a:rPr lang="en-US" altLang="en-US" sz="2000" b="1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en-US" alt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b="1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j++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buFontTx/>
              <a:buNone/>
            </a:pP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0B853C-9B25-3D4F-B939-66A73CBA14E5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2" name="Text Box 22">
            <a:extLst>
              <a:ext uri="{FF2B5EF4-FFF2-40B4-BE49-F238E27FC236}">
                <a16:creationId xmlns:a16="http://schemas.microsoft.com/office/drawing/2014/main" id="{924820F6-DA7C-6C40-89EC-EE2EA38BDE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0665" y="4573696"/>
            <a:ext cx="7983208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b="1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64</a:t>
            </a:r>
            <a:r>
              <a:rPr lang="en-US" alt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323;        </a:t>
            </a:r>
            <a:r>
              <a:rPr lang="en-US" altLang="en-US" sz="20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altLang="en-US" sz="2000" b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64 (assigns first)</a:t>
            </a:r>
          </a:p>
          <a:p>
            <a:pPr>
              <a:buFontTx/>
              <a:buNone/>
            </a:pP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b="1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(64</a:t>
            </a:r>
            <a:r>
              <a:rPr lang="en-US" alt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323);     </a:t>
            </a:r>
            <a:r>
              <a:rPr lang="en-US" altLang="en-US" sz="20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altLang="en-US" sz="2000" b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323 (value of expression)</a:t>
            </a:r>
          </a:p>
        </p:txBody>
      </p:sp>
    </p:spTree>
    <p:extLst>
      <p:ext uri="{BB962C8B-B14F-4D97-AF65-F5344CB8AC3E}">
        <p14:creationId xmlns:p14="http://schemas.microsoft.com/office/powerpoint/2010/main" val="249083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1" grpId="0"/>
      <p:bldP spid="12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D9BD7B9-3441-B04C-8F22-4DB91BFE4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35094"/>
            <a:ext cx="7465848" cy="455603"/>
          </a:xfrm>
        </p:spPr>
        <p:txBody>
          <a:bodyPr/>
          <a:lstStyle/>
          <a:p>
            <a:r>
              <a:rPr lang="en-US" dirty="0"/>
              <a:t>C Function Definitions - 1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7F45E09-1148-B548-B188-173E79858E3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21082" y="584298"/>
            <a:ext cx="4898834" cy="5450742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1800" b="1" dirty="0">
                <a:solidFill>
                  <a:schemeClr val="accent5"/>
                </a:solidFill>
              </a:rPr>
              <a:t>C Functions </a:t>
            </a:r>
            <a:r>
              <a:rPr lang="en-US" sz="1800" b="1" dirty="0">
                <a:solidFill>
                  <a:srgbClr val="FF0000"/>
                </a:solidFill>
              </a:rPr>
              <a:t>are not </a:t>
            </a:r>
            <a:r>
              <a:rPr lang="en-US" sz="1800" b="1" dirty="0">
                <a:solidFill>
                  <a:schemeClr val="accent5"/>
                </a:solidFill>
              </a:rPr>
              <a:t>methods</a:t>
            </a:r>
          </a:p>
          <a:p>
            <a:pPr lvl="1"/>
            <a:r>
              <a:rPr lang="en-US" sz="1800" dirty="0">
                <a:solidFill>
                  <a:schemeClr val="accent1"/>
                </a:solidFill>
              </a:rPr>
              <a:t>no classes, no objects</a:t>
            </a:r>
            <a:endParaRPr lang="en-US" sz="1800" b="1" dirty="0">
              <a:solidFill>
                <a:schemeClr val="accent5"/>
              </a:solidFill>
            </a:endParaRPr>
          </a:p>
          <a:p>
            <a:r>
              <a:rPr lang="en-US" sz="1800" b="1" dirty="0">
                <a:solidFill>
                  <a:schemeClr val="accent5"/>
                </a:solidFill>
              </a:rPr>
              <a:t>C function definition</a:t>
            </a:r>
            <a:endParaRPr lang="en-US" sz="1800" dirty="0">
              <a:solidFill>
                <a:schemeClr val="accent5"/>
              </a:solidFill>
            </a:endParaRPr>
          </a:p>
          <a:p>
            <a:pPr lvl="1"/>
            <a:r>
              <a:rPr lang="en-US" sz="1800" dirty="0">
                <a:solidFill>
                  <a:schemeClr val="accent5"/>
                </a:solidFill>
              </a:rPr>
              <a:t>returns a value </a:t>
            </a:r>
            <a:r>
              <a:rPr lang="en-US" sz="1800" dirty="0"/>
              <a:t>of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returnType</a:t>
            </a:r>
            <a:endParaRPr lang="en-US" sz="18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1800" dirty="0">
                <a:solidFill>
                  <a:srgbClr val="C00000"/>
                </a:solidFill>
              </a:rPr>
              <a:t>zero</a:t>
            </a:r>
            <a:r>
              <a:rPr lang="en-US" sz="1800" dirty="0">
                <a:solidFill>
                  <a:srgbClr val="0070C0"/>
                </a:solidFill>
              </a:rPr>
              <a:t> or more </a:t>
            </a:r>
            <a:r>
              <a:rPr lang="en-US" sz="1800" b="1" i="1" dirty="0">
                <a:solidFill>
                  <a:srgbClr val="2C895B"/>
                </a:solidFill>
              </a:rPr>
              <a:t>typed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accent5"/>
                </a:solidFill>
              </a:rPr>
              <a:t>parameters</a:t>
            </a:r>
          </a:p>
          <a:p>
            <a:r>
              <a:rPr lang="en-US" sz="1800" dirty="0">
                <a:solidFill>
                  <a:schemeClr val="tx2"/>
                </a:solidFill>
              </a:rPr>
              <a:t>Every program must have initial (start) function: int </a:t>
            </a:r>
            <a:r>
              <a:rPr lang="en-US" sz="1800" dirty="0">
                <a:solidFill>
                  <a:schemeClr val="accent5"/>
                </a:solidFill>
              </a:rPr>
              <a:t>main() </a:t>
            </a:r>
            <a:endParaRPr lang="en-US" sz="1800" dirty="0">
              <a:solidFill>
                <a:schemeClr val="tx2"/>
              </a:solidFill>
            </a:endParaRPr>
          </a:p>
          <a:p>
            <a:r>
              <a:rPr lang="en-US" sz="1800" dirty="0">
                <a:solidFill>
                  <a:schemeClr val="accent5"/>
                </a:solidFill>
              </a:rPr>
              <a:t>main() </a:t>
            </a:r>
            <a:r>
              <a:rPr lang="en-US" sz="1800" dirty="0">
                <a:solidFill>
                  <a:schemeClr val="tx2"/>
                </a:solidFill>
              </a:rPr>
              <a:t>is the </a:t>
            </a:r>
            <a:r>
              <a:rPr lang="en-US" sz="1800" b="1" dirty="0">
                <a:solidFill>
                  <a:srgbClr val="F3753F"/>
                </a:solidFill>
              </a:rPr>
              <a:t>first function in your code </a:t>
            </a:r>
            <a:r>
              <a:rPr lang="en-US" sz="1800" dirty="0">
                <a:solidFill>
                  <a:schemeClr val="accent6"/>
                </a:solidFill>
              </a:rPr>
              <a:t>to run/execute</a:t>
            </a:r>
          </a:p>
          <a:p>
            <a:pPr lvl="1"/>
            <a:r>
              <a:rPr lang="en-US" sz="1800" dirty="0">
                <a:solidFill>
                  <a:schemeClr val="accent5"/>
                </a:solidFill>
              </a:rPr>
              <a:t>main() </a:t>
            </a:r>
            <a:r>
              <a:rPr lang="en-US" sz="1800" dirty="0">
                <a:solidFill>
                  <a:srgbClr val="2C895B"/>
                </a:solidFill>
              </a:rPr>
              <a:t>is </a:t>
            </a:r>
            <a:r>
              <a:rPr lang="en-US" sz="1800" b="1" dirty="0">
                <a:solidFill>
                  <a:srgbClr val="2C895B"/>
                </a:solidFill>
              </a:rPr>
              <a:t>not the first function </a:t>
            </a:r>
            <a:r>
              <a:rPr lang="en-US" sz="1800" dirty="0">
                <a:solidFill>
                  <a:srgbClr val="2C895B"/>
                </a:solidFill>
              </a:rPr>
              <a:t>to run in a Linux process, </a:t>
            </a:r>
            <a:r>
              <a:rPr lang="en-US" sz="1800" dirty="0">
                <a:solidFill>
                  <a:schemeClr val="accent6"/>
                </a:solidFill>
              </a:rPr>
              <a:t>it is </a:t>
            </a:r>
            <a:r>
              <a:rPr lang="en-US" sz="1800" dirty="0">
                <a:solidFill>
                  <a:schemeClr val="tx2"/>
                </a:solidFill>
              </a:rPr>
              <a:t>the </a:t>
            </a:r>
            <a:r>
              <a:rPr lang="en-US" sz="1800" b="1" i="1" dirty="0">
                <a:solidFill>
                  <a:srgbClr val="C00000"/>
                </a:solidFill>
              </a:rPr>
              <a:t>C runtime startup code</a:t>
            </a:r>
          </a:p>
          <a:p>
            <a:pPr lvl="2"/>
            <a:r>
              <a:rPr lang="en-US" sz="1800" dirty="0">
                <a:solidFill>
                  <a:schemeClr val="tx2"/>
                </a:solidFill>
              </a:rPr>
              <a:t>later in course</a:t>
            </a:r>
          </a:p>
          <a:p>
            <a:pPr lvl="1"/>
            <a:r>
              <a:rPr lang="en-US" sz="1800" b="1" dirty="0">
                <a:solidFill>
                  <a:schemeClr val="accent1"/>
                </a:solidFill>
              </a:rPr>
              <a:t>You should never make a call to main() from your code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1E121E3-3891-8F42-8AC1-96A9438E42C2}"/>
              </a:ext>
            </a:extLst>
          </p:cNvPr>
          <p:cNvSpPr/>
          <p:nvPr/>
        </p:nvSpPr>
        <p:spPr bwMode="auto">
          <a:xfrm>
            <a:off x="5354110" y="2419836"/>
            <a:ext cx="6653090" cy="3895487"/>
          </a:xfrm>
          <a:prstGeom prst="roundRect">
            <a:avLst>
              <a:gd name="adj" fmla="val 573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returns: sum of integers from 1 to max</a:t>
            </a:r>
          </a:p>
          <a:p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</a:p>
          <a:p>
            <a:r>
              <a:rPr lang="en-US" sz="2000" b="1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max)  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function definition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sum = </a:t>
            </a:r>
            <a:r>
              <a:rPr lang="en-US" sz="2000" dirty="0">
                <a:solidFill>
                  <a:srgbClr val="00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variable definition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&lt;= max;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sum +=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sum;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F1D1985-C48A-6A44-99C9-1AB89B8C9E68}"/>
              </a:ext>
            </a:extLst>
          </p:cNvPr>
          <p:cNvSpPr/>
          <p:nvPr/>
        </p:nvSpPr>
        <p:spPr bwMode="auto">
          <a:xfrm>
            <a:off x="5354110" y="257447"/>
            <a:ext cx="6720290" cy="204170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1200"/>
              </a:spcBef>
              <a:buNone/>
            </a:pPr>
            <a:r>
              <a:rPr lang="en-US" sz="2000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returnType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param1, …, 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paramN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spcBef>
                <a:spcPts val="1200"/>
              </a:spcBef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statements</a:t>
            </a:r>
          </a:p>
          <a:p>
            <a:pPr>
              <a:buNone/>
            </a:pPr>
            <a:r>
              <a:rPr lang="en-US" sz="2000" i="1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return </a:t>
            </a:r>
            <a:r>
              <a:rPr lang="en-US" sz="2000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sz="2000" i="1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076A29-7DF7-664D-8B2B-00B513A3F4AE}"/>
              </a:ext>
            </a:extLst>
          </p:cNvPr>
          <p:cNvSpPr txBox="1"/>
          <p:nvPr/>
        </p:nvSpPr>
        <p:spPr>
          <a:xfrm>
            <a:off x="6558742" y="780371"/>
            <a:ext cx="198002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function definition</a:t>
            </a:r>
          </a:p>
        </p:txBody>
      </p:sp>
      <p:sp>
        <p:nvSpPr>
          <p:cNvPr id="7" name="Up Arrow 6">
            <a:extLst>
              <a:ext uri="{FF2B5EF4-FFF2-40B4-BE49-F238E27FC236}">
                <a16:creationId xmlns:a16="http://schemas.microsoft.com/office/drawing/2014/main" id="{61A8B88A-15CD-D047-B64D-56C7792F55AD}"/>
              </a:ext>
            </a:extLst>
          </p:cNvPr>
          <p:cNvSpPr/>
          <p:nvPr/>
        </p:nvSpPr>
        <p:spPr>
          <a:xfrm rot="18899435">
            <a:off x="6256637" y="713050"/>
            <a:ext cx="286603" cy="327546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09A908-C26A-BB42-B45C-58202600E305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728588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8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D9BD7B9-3441-B04C-8F22-4DB91BFE4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35094"/>
            <a:ext cx="5108983" cy="455603"/>
          </a:xfrm>
        </p:spPr>
        <p:txBody>
          <a:bodyPr/>
          <a:lstStyle/>
          <a:p>
            <a:r>
              <a:rPr lang="en-US" dirty="0"/>
              <a:t>C Function Definitions - 2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7F45E09-1148-B548-B188-173E79858E3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86489" y="1606197"/>
            <a:ext cx="6768493" cy="4955967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200" dirty="0">
                <a:solidFill>
                  <a:schemeClr val="accent1"/>
                </a:solidFill>
              </a:rPr>
              <a:t>A function of type </a:t>
            </a:r>
            <a:r>
              <a:rPr lang="en-US" sz="2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200" dirty="0">
                <a:solidFill>
                  <a:schemeClr val="accent1"/>
                </a:solidFill>
              </a:rPr>
              <a:t> </a:t>
            </a:r>
            <a:r>
              <a:rPr lang="en-US" sz="2200" dirty="0"/>
              <a:t>does not return a value</a:t>
            </a:r>
          </a:p>
          <a:p>
            <a:r>
              <a:rPr lang="en-US" sz="22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sz="22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2200" dirty="0">
                <a:solidFill>
                  <a:schemeClr val="accent1"/>
                </a:solidFill>
              </a:rPr>
              <a:t> parameter or an </a:t>
            </a:r>
            <a:r>
              <a:rPr lang="en-US" sz="2200" b="1" dirty="0">
                <a:solidFill>
                  <a:schemeClr val="accent1"/>
                </a:solidFill>
              </a:rPr>
              <a:t>empty parameter list </a:t>
            </a:r>
            <a:r>
              <a:rPr lang="en-US" sz="2200" dirty="0"/>
              <a:t>specifies this is </a:t>
            </a:r>
            <a:r>
              <a:rPr lang="en-US" sz="2200" dirty="0">
                <a:solidFill>
                  <a:schemeClr val="accent6"/>
                </a:solidFill>
              </a:rPr>
              <a:t>a</a:t>
            </a:r>
            <a:r>
              <a:rPr lang="en-US" sz="2200" dirty="0">
                <a:solidFill>
                  <a:srgbClr val="2C895B"/>
                </a:solidFill>
              </a:rPr>
              <a:t> function </a:t>
            </a:r>
            <a:r>
              <a:rPr lang="en-US" sz="2200" dirty="0">
                <a:solidFill>
                  <a:schemeClr val="accent6"/>
                </a:solidFill>
              </a:rPr>
              <a:t>with</a:t>
            </a:r>
            <a:r>
              <a:rPr lang="en-US" sz="2200" dirty="0">
                <a:solidFill>
                  <a:srgbClr val="2C895B"/>
                </a:solidFill>
              </a:rPr>
              <a:t> </a:t>
            </a:r>
            <a:r>
              <a:rPr lang="en-US" sz="2200" b="1" dirty="0">
                <a:solidFill>
                  <a:srgbClr val="2C895B"/>
                </a:solidFill>
              </a:rPr>
              <a:t>no parameters </a:t>
            </a:r>
          </a:p>
          <a:p>
            <a:pPr lvl="1"/>
            <a:r>
              <a:rPr lang="en-US" sz="2200" dirty="0"/>
              <a:t>A </a:t>
            </a:r>
            <a:r>
              <a:rPr lang="en-US" sz="2200" dirty="0">
                <a:solidFill>
                  <a:schemeClr val="accent5"/>
                </a:solidFill>
              </a:rPr>
              <a:t>common practice </a:t>
            </a:r>
            <a:r>
              <a:rPr lang="en-US" sz="2200" dirty="0"/>
              <a:t>is to use the keyword </a:t>
            </a:r>
            <a:r>
              <a:rPr lang="en-US" sz="22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2200" dirty="0"/>
              <a:t> to specify </a:t>
            </a:r>
            <a:r>
              <a:rPr lang="en-US" sz="2200" dirty="0">
                <a:solidFill>
                  <a:srgbClr val="0070C0"/>
                </a:solidFill>
              </a:rPr>
              <a:t>an empty or an </a:t>
            </a:r>
            <a:r>
              <a:rPr lang="en-US" sz="2200" dirty="0">
                <a:solidFill>
                  <a:srgbClr val="FF0000"/>
                </a:solidFill>
              </a:rPr>
              <a:t>ignored</a:t>
            </a:r>
            <a:r>
              <a:rPr lang="en-US" sz="2200" dirty="0">
                <a:solidFill>
                  <a:srgbClr val="0070C0"/>
                </a:solidFill>
              </a:rPr>
              <a:t> </a:t>
            </a:r>
            <a:r>
              <a:rPr lang="en-US" sz="2200" dirty="0"/>
              <a:t>parameter list</a:t>
            </a:r>
          </a:p>
          <a:p>
            <a:r>
              <a:rPr lang="en-US" sz="2200" dirty="0"/>
              <a:t>At runtime, </a:t>
            </a:r>
            <a:r>
              <a:rPr lang="en-US" sz="2200" dirty="0">
                <a:solidFill>
                  <a:schemeClr val="accent1"/>
                </a:solidFill>
              </a:rPr>
              <a:t>function arguments </a:t>
            </a:r>
            <a:r>
              <a:rPr lang="en-US" sz="2200" dirty="0"/>
              <a:t>are </a:t>
            </a:r>
            <a:r>
              <a:rPr lang="en-US" sz="2200" dirty="0">
                <a:solidFill>
                  <a:srgbClr val="00B050"/>
                </a:solidFill>
              </a:rPr>
              <a:t>evaluated</a:t>
            </a:r>
            <a:r>
              <a:rPr lang="en-US" sz="2200" dirty="0"/>
              <a:t>, then the resulting </a:t>
            </a:r>
            <a:r>
              <a:rPr lang="en-US" sz="2200" dirty="0">
                <a:solidFill>
                  <a:srgbClr val="2C895B"/>
                </a:solidFill>
              </a:rPr>
              <a:t>value </a:t>
            </a:r>
            <a:r>
              <a:rPr lang="en-US" sz="2200" dirty="0">
                <a:solidFill>
                  <a:srgbClr val="FF0000"/>
                </a:solidFill>
              </a:rPr>
              <a:t>is COPIED </a:t>
            </a:r>
            <a:r>
              <a:rPr lang="en-US" sz="2200" dirty="0">
                <a:solidFill>
                  <a:srgbClr val="2C895B"/>
                </a:solidFill>
              </a:rPr>
              <a:t>to a memory location allocated for the argument (</a:t>
            </a:r>
            <a:r>
              <a:rPr lang="en-US" sz="2200" dirty="0">
                <a:solidFill>
                  <a:srgbClr val="7030A0"/>
                </a:solidFill>
              </a:rPr>
              <a:t>like a local variable</a:t>
            </a:r>
            <a:r>
              <a:rPr lang="en-US" sz="2200" dirty="0">
                <a:solidFill>
                  <a:srgbClr val="2C895B"/>
                </a:solidFill>
              </a:rPr>
              <a:t>)</a:t>
            </a:r>
            <a:endParaRPr lang="en-US" sz="2200" dirty="0">
              <a:solidFill>
                <a:schemeClr val="accent1"/>
              </a:solidFill>
            </a:endParaRP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So, functions are </a:t>
            </a:r>
            <a:r>
              <a:rPr lang="en-US" sz="2000" b="1" dirty="0">
                <a:solidFill>
                  <a:schemeClr val="accent1"/>
                </a:solidFill>
              </a:rPr>
              <a:t>free to change </a:t>
            </a:r>
            <a:r>
              <a:rPr lang="en-US" sz="2000" dirty="0">
                <a:solidFill>
                  <a:schemeClr val="accent1"/>
                </a:solidFill>
              </a:rPr>
              <a:t>parameter values in their body without side effect  to the calling function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C Parameter passing is called: </a:t>
            </a:r>
            <a:r>
              <a:rPr lang="en-US" sz="2000" dirty="0">
                <a:solidFill>
                  <a:schemeClr val="accent1"/>
                </a:solidFill>
              </a:rPr>
              <a:t>call by value</a:t>
            </a:r>
            <a:endParaRPr lang="en-US" sz="2000" dirty="0">
              <a:solidFill>
                <a:srgbClr val="2C895B"/>
              </a:solidFill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1E121E3-3891-8F42-8AC1-96A9438E42C2}"/>
              </a:ext>
            </a:extLst>
          </p:cNvPr>
          <p:cNvSpPr/>
          <p:nvPr/>
        </p:nvSpPr>
        <p:spPr bwMode="auto">
          <a:xfrm>
            <a:off x="7007071" y="666316"/>
            <a:ext cx="5112419" cy="4528899"/>
          </a:xfrm>
          <a:prstGeom prst="roundRect">
            <a:avLst>
              <a:gd name="adj" fmla="val 573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prints sum of integers 1 to MAX</a:t>
            </a:r>
          </a:p>
          <a:p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MAX 8</a:t>
            </a:r>
          </a:p>
          <a:p>
            <a:endParaRPr lang="en-US" sz="2000" dirty="0">
              <a:solidFill>
                <a:srgbClr val="0066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</a:p>
          <a:p>
            <a:r>
              <a:rPr lang="en-US" sz="2000" b="1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or </a:t>
            </a:r>
            <a:r>
              <a:rPr lang="en-US" sz="2000" i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sum()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= </a:t>
            </a:r>
            <a:r>
              <a:rPr lang="en-US" sz="2000" dirty="0">
                <a:solidFill>
                  <a:srgbClr val="00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&lt;= 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total +=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endParaRPr lang="en-US" sz="20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total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20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08C670-D21B-C744-94B2-A0CE0DAEA8A7}"/>
              </a:ext>
            </a:extLst>
          </p:cNvPr>
          <p:cNvSpPr txBox="1"/>
          <p:nvPr/>
        </p:nvSpPr>
        <p:spPr>
          <a:xfrm>
            <a:off x="487390" y="686098"/>
            <a:ext cx="5918608" cy="769441"/>
          </a:xfrm>
          <a:prstGeom prst="rect">
            <a:avLst/>
          </a:prstGeom>
          <a:solidFill>
            <a:schemeClr val="bg1"/>
          </a:solidFill>
          <a:ln w="317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0070C0"/>
                </a:solidFill>
              </a:rPr>
              <a:t>remember this is a pre-processor (</a:t>
            </a:r>
            <a:r>
              <a:rPr lang="en-US" sz="2200" dirty="0" err="1">
                <a:solidFill>
                  <a:srgbClr val="0070C0"/>
                </a:solidFill>
              </a:rPr>
              <a:t>cpp</a:t>
            </a:r>
            <a:r>
              <a:rPr lang="en-US" sz="2200" dirty="0">
                <a:solidFill>
                  <a:srgbClr val="0070C0"/>
                </a:solidFill>
              </a:rPr>
              <a:t>) macro</a:t>
            </a:r>
          </a:p>
          <a:p>
            <a:r>
              <a:rPr lang="en-US" sz="2200" dirty="0">
                <a:solidFill>
                  <a:srgbClr val="0070C0"/>
                </a:solidFill>
              </a:rPr>
              <a:t>it is not a variable, it is a "substitution"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CB4E694-F9AF-9349-812C-CD3D568B84CC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6405998" y="1070819"/>
            <a:ext cx="617659" cy="150658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85599F6-1479-9C44-97BC-7304777E5C6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733273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59128B8-094D-614E-931A-09D7B72AC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230" y="173695"/>
            <a:ext cx="10515600" cy="430989"/>
          </a:xfrm>
        </p:spPr>
        <p:txBody>
          <a:bodyPr/>
          <a:lstStyle/>
          <a:p>
            <a:r>
              <a:rPr lang="en-US" dirty="0"/>
              <a:t>CSE30 Spring 2024 </a:t>
            </a:r>
            <a:r>
              <a:rPr lang="en-US" dirty="0">
                <a:solidFill>
                  <a:srgbClr val="FF0000"/>
                </a:solidFill>
              </a:rPr>
              <a:t>Section B Specific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E2357A-856A-C74C-AB8B-C291CA7A9A7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FF52F15F-7D25-FE44-9292-7AB44B83B8B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477805" y="599401"/>
            <a:ext cx="9055124" cy="608490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accent6"/>
                </a:solidFill>
              </a:rPr>
              <a:t>There are two sections: Section A (Cao) and </a:t>
            </a:r>
            <a:r>
              <a:rPr lang="en-US" sz="2000" b="1" dirty="0">
                <a:solidFill>
                  <a:schemeClr val="accent1"/>
                </a:solidFill>
              </a:rPr>
              <a:t>Section B (Muller) 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1"/>
                </a:solidFill>
              </a:rPr>
              <a:t>What is the </a:t>
            </a:r>
            <a:r>
              <a:rPr lang="en-US" sz="2000" b="1" dirty="0">
                <a:solidFill>
                  <a:srgbClr val="FF0000"/>
                </a:solidFill>
              </a:rPr>
              <a:t>same</a:t>
            </a:r>
            <a:r>
              <a:rPr lang="en-US" sz="2000" b="1" dirty="0">
                <a:solidFill>
                  <a:schemeClr val="accent1"/>
                </a:solidFill>
              </a:rPr>
              <a:t> in the two sections</a:t>
            </a:r>
          </a:p>
          <a:p>
            <a:pPr lvl="1"/>
            <a:r>
              <a:rPr lang="en-US" sz="2000" b="1" dirty="0">
                <a:solidFill>
                  <a:schemeClr val="accent6"/>
                </a:solidFill>
              </a:rPr>
              <a:t>study topics </a:t>
            </a:r>
            <a:r>
              <a:rPr lang="en-US" sz="2000" dirty="0">
                <a:solidFill>
                  <a:schemeClr val="accent6"/>
                </a:solidFill>
              </a:rPr>
              <a:t>(roughly in-sync by the end of each week)</a:t>
            </a:r>
          </a:p>
          <a:p>
            <a:pPr lvl="1"/>
            <a:r>
              <a:rPr lang="en-US" sz="2000" b="1" dirty="0">
                <a:solidFill>
                  <a:schemeClr val="accent6"/>
                </a:solidFill>
              </a:rPr>
              <a:t>quizzes </a:t>
            </a:r>
          </a:p>
          <a:p>
            <a:pPr lvl="1"/>
            <a:r>
              <a:rPr lang="en-US" sz="2000" b="1" dirty="0">
                <a:solidFill>
                  <a:schemeClr val="accent6"/>
                </a:solidFill>
              </a:rPr>
              <a:t>Programming Assignments</a:t>
            </a:r>
          </a:p>
          <a:p>
            <a:r>
              <a:rPr lang="en-US" sz="2000" b="1" dirty="0">
                <a:solidFill>
                  <a:srgbClr val="0070C0"/>
                </a:solidFill>
              </a:rPr>
              <a:t>What is </a:t>
            </a:r>
            <a:r>
              <a:rPr lang="en-US" sz="2000" b="1" dirty="0">
                <a:solidFill>
                  <a:srgbClr val="FF0000"/>
                </a:solidFill>
              </a:rPr>
              <a:t>different</a:t>
            </a:r>
            <a:r>
              <a:rPr lang="en-US" sz="2000" b="1" dirty="0">
                <a:solidFill>
                  <a:srgbClr val="0070C0"/>
                </a:solidFill>
              </a:rPr>
              <a:t> between the two sections</a:t>
            </a:r>
          </a:p>
          <a:p>
            <a:pPr lvl="1"/>
            <a:r>
              <a:rPr lang="en-US" sz="2000" b="1" dirty="0">
                <a:solidFill>
                  <a:schemeClr val="accent6"/>
                </a:solidFill>
              </a:rPr>
              <a:t>lecture materials </a:t>
            </a:r>
            <a:endParaRPr lang="en-US" sz="2000" dirty="0">
              <a:solidFill>
                <a:schemeClr val="accent6"/>
              </a:solidFill>
            </a:endParaRPr>
          </a:p>
          <a:p>
            <a:pPr lvl="1"/>
            <a:r>
              <a:rPr lang="en-US" sz="2000" b="1" dirty="0">
                <a:solidFill>
                  <a:schemeClr val="accent6"/>
                </a:solidFill>
              </a:rPr>
              <a:t>midterm questions (from Sect B lecture)</a:t>
            </a:r>
          </a:p>
          <a:p>
            <a:pPr lvl="1"/>
            <a:r>
              <a:rPr lang="en-US" sz="2000" b="1" dirty="0">
                <a:solidFill>
                  <a:schemeClr val="accent6"/>
                </a:solidFill>
              </a:rPr>
              <a:t>final questions (from Sect B lecture)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2C895B"/>
                </a:solidFill>
              </a:rPr>
              <a:t>In-person lecture attendance </a:t>
            </a:r>
            <a:r>
              <a:rPr lang="en-US" sz="2000" dirty="0">
                <a:solidFill>
                  <a:srgbClr val="2C895B"/>
                </a:solidFill>
              </a:rPr>
              <a:t>is </a:t>
            </a:r>
            <a:r>
              <a:rPr lang="en-US" sz="2000" b="1" dirty="0">
                <a:solidFill>
                  <a:srgbClr val="2C895B"/>
                </a:solidFill>
              </a:rPr>
              <a:t>strongly encouraged </a:t>
            </a:r>
            <a:r>
              <a:rPr lang="en-US" sz="2000" dirty="0">
                <a:solidFill>
                  <a:srgbClr val="2C895B"/>
                </a:solidFill>
              </a:rPr>
              <a:t>(attendance points)</a:t>
            </a:r>
          </a:p>
          <a:p>
            <a:pPr lvl="1"/>
            <a:r>
              <a:rPr lang="en-US" sz="2000" dirty="0">
                <a:solidFill>
                  <a:schemeClr val="accent6"/>
                </a:solidFill>
              </a:rPr>
              <a:t>Lectures are podcast recorded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2C895B"/>
                </a:solidFill>
              </a:rPr>
              <a:t>Discussion section attendance </a:t>
            </a:r>
            <a:r>
              <a:rPr lang="en-US" sz="2000" dirty="0">
                <a:solidFill>
                  <a:srgbClr val="2C895B"/>
                </a:solidFill>
              </a:rPr>
              <a:t>is </a:t>
            </a:r>
            <a:r>
              <a:rPr lang="en-US" sz="2000" b="1" dirty="0">
                <a:solidFill>
                  <a:srgbClr val="2C895B"/>
                </a:solidFill>
              </a:rPr>
              <a:t>optional</a:t>
            </a:r>
            <a:r>
              <a:rPr lang="en-US" sz="2000" dirty="0">
                <a:solidFill>
                  <a:srgbClr val="2C895B"/>
                </a:solidFill>
              </a:rPr>
              <a:t> </a:t>
            </a:r>
            <a:r>
              <a:rPr lang="en-US" sz="2000" b="1" dirty="0">
                <a:solidFill>
                  <a:srgbClr val="2C895B"/>
                </a:solidFill>
              </a:rPr>
              <a:t>but strongly encouraged</a:t>
            </a:r>
          </a:p>
          <a:p>
            <a:pPr lvl="1"/>
            <a:r>
              <a:rPr lang="en-US" sz="2000" dirty="0">
                <a:solidFill>
                  <a:schemeClr val="accent6"/>
                </a:solidFill>
              </a:rPr>
              <a:t>You may attend either discussion section and still be enrolled in Sect B</a:t>
            </a:r>
          </a:p>
          <a:p>
            <a:pPr lvl="1"/>
            <a:r>
              <a:rPr lang="en-US" sz="2000" dirty="0">
                <a:solidFill>
                  <a:schemeClr val="accent6"/>
                </a:solidFill>
              </a:rPr>
              <a:t>Section B sections are podcast recorded</a:t>
            </a:r>
          </a:p>
          <a:p>
            <a:r>
              <a:rPr lang="en-US" sz="2200" b="1" dirty="0">
                <a:solidFill>
                  <a:srgbClr val="FF0000"/>
                </a:solidFill>
              </a:rPr>
              <a:t>See the syllabus for grading details</a:t>
            </a:r>
          </a:p>
        </p:txBody>
      </p:sp>
    </p:spTree>
    <p:extLst>
      <p:ext uri="{BB962C8B-B14F-4D97-AF65-F5344CB8AC3E}">
        <p14:creationId xmlns:p14="http://schemas.microsoft.com/office/powerpoint/2010/main" val="333225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uiExpand="1" build="p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D9BD7B9-3441-B04C-8F22-4DB91BFE4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796" y="342275"/>
            <a:ext cx="5047199" cy="455603"/>
          </a:xfrm>
        </p:spPr>
        <p:txBody>
          <a:bodyPr/>
          <a:lstStyle/>
          <a:p>
            <a:r>
              <a:rPr lang="en-US" dirty="0"/>
              <a:t>C Function Definitions - 3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925862D-8239-134F-87CE-3E63024C345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471468" y="892979"/>
            <a:ext cx="8811185" cy="104663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400" dirty="0"/>
              <a:t>In standard C, </a:t>
            </a:r>
            <a:r>
              <a:rPr lang="en-US" sz="2400" dirty="0">
                <a:solidFill>
                  <a:schemeClr val="accent5"/>
                </a:solidFill>
              </a:rPr>
              <a:t>functions </a:t>
            </a:r>
            <a:r>
              <a:rPr lang="en-US" sz="2400" b="1" dirty="0">
                <a:solidFill>
                  <a:srgbClr val="FF0000"/>
                </a:solidFill>
              </a:rPr>
              <a:t>cannot be nested </a:t>
            </a:r>
            <a:r>
              <a:rPr lang="en-US" sz="2400" b="1" dirty="0">
                <a:solidFill>
                  <a:schemeClr val="accent5"/>
                </a:solidFill>
              </a:rPr>
              <a:t>(defined)</a:t>
            </a:r>
            <a:r>
              <a:rPr lang="en-US" sz="2400" dirty="0">
                <a:solidFill>
                  <a:schemeClr val="accent5"/>
                </a:solidFill>
              </a:rPr>
              <a:t> inside of another function </a:t>
            </a:r>
            <a:r>
              <a:rPr lang="en-US" sz="2400" dirty="0"/>
              <a:t>(called </a:t>
            </a:r>
            <a:r>
              <a:rPr lang="en-US" sz="2400" i="1" dirty="0"/>
              <a:t>l</a:t>
            </a:r>
            <a:r>
              <a:rPr lang="en-US" sz="2400" i="1" dirty="0">
                <a:solidFill>
                  <a:srgbClr val="0070C0"/>
                </a:solidFill>
              </a:rPr>
              <a:t>ocal functions in other languages)</a:t>
            </a:r>
            <a:endParaRPr lang="en-US" sz="2400" dirty="0"/>
          </a:p>
          <a:p>
            <a:endParaRPr lang="en-US" sz="2200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3237D59-DACB-A14B-9D4A-879E5A33F8A6}"/>
              </a:ext>
            </a:extLst>
          </p:cNvPr>
          <p:cNvSpPr/>
          <p:nvPr/>
        </p:nvSpPr>
        <p:spPr bwMode="auto">
          <a:xfrm>
            <a:off x="1728846" y="2120086"/>
            <a:ext cx="8471519" cy="1995249"/>
          </a:xfrm>
          <a:prstGeom prst="roundRect">
            <a:avLst>
              <a:gd name="adj" fmla="val 5733"/>
            </a:avLst>
          </a:prstGeom>
          <a:solidFill>
            <a:schemeClr val="accent4">
              <a:lumMod val="20000"/>
              <a:lumOff val="80000"/>
              <a:alpha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outer(int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inner(int j)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do not do this, not in standard c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05FACF-EBA7-BC43-B353-290B00D2FDD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F4D4B2F-90AF-925C-3707-CB2A8534C00E}"/>
              </a:ext>
            </a:extLst>
          </p:cNvPr>
          <p:cNvSpPr txBox="1">
            <a:spLocks/>
          </p:cNvSpPr>
          <p:nvPr/>
        </p:nvSpPr>
        <p:spPr>
          <a:xfrm>
            <a:off x="467796" y="4378465"/>
            <a:ext cx="11331909" cy="21372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accent6"/>
                </a:solidFill>
              </a:rPr>
              <a:t>Assignment inside conditional test </a:t>
            </a:r>
            <a:r>
              <a:rPr lang="en-US" sz="2000" dirty="0">
                <a:solidFill>
                  <a:schemeClr val="accent6"/>
                </a:solidFill>
              </a:rPr>
              <a:t>with </a:t>
            </a:r>
            <a:r>
              <a:rPr lang="en-US" sz="2000" b="1" dirty="0">
                <a:solidFill>
                  <a:schemeClr val="accent6"/>
                </a:solidFill>
              </a:rPr>
              <a:t>a function call </a:t>
            </a:r>
            <a:r>
              <a:rPr lang="en-US" sz="2000" dirty="0">
                <a:solidFill>
                  <a:schemeClr val="accent6"/>
                </a:solidFill>
              </a:rPr>
              <a:t>(</a:t>
            </a:r>
            <a:r>
              <a:rPr lang="en-US" sz="2000" dirty="0">
                <a:solidFill>
                  <a:srgbClr val="0070C0"/>
                </a:solidFill>
              </a:rPr>
              <a:t>this is very common!</a:t>
            </a:r>
            <a:r>
              <a:rPr lang="en-US" sz="2000" dirty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63DCA892-FD9A-53F1-2408-EA51775602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9521" y="4982861"/>
            <a:ext cx="4435450" cy="1323439"/>
          </a:xfrm>
          <a:prstGeom prst="rect">
            <a:avLst/>
          </a:prstGeom>
          <a:solidFill>
            <a:schemeClr val="bg1">
              <a:lumMod val="95000"/>
              <a:alpha val="80000"/>
            </a:schemeClr>
          </a:solidFill>
          <a:ln w="12700">
            <a:solidFill>
              <a:schemeClr val="tx1"/>
            </a:solidFill>
            <a:miter lim="800000"/>
            <a:headEnd/>
            <a:tailEnd type="none" w="lg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</a:pP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</a:t>
            </a:r>
            <a:r>
              <a:rPr lang="en-US" altLang="en-US" sz="2000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0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000" b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20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en-US" sz="2000" b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SomeFunction</a:t>
            </a:r>
            <a:r>
              <a:rPr lang="en-US" altLang="en-US" sz="20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 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!= 0)</a:t>
            </a:r>
            <a:b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2000" b="1" i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statement1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b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2000" b="1" i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statement2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67D3036-35BD-2C42-B70B-F13B6801C38B}"/>
              </a:ext>
            </a:extLst>
          </p:cNvPr>
          <p:cNvGrpSpPr/>
          <p:nvPr/>
        </p:nvGrpSpPr>
        <p:grpSpPr>
          <a:xfrm>
            <a:off x="5514995" y="4962483"/>
            <a:ext cx="5994477" cy="1200329"/>
            <a:chOff x="1459308" y="1768961"/>
            <a:chExt cx="6374815" cy="120032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9D61AA0-8C95-79CF-3444-3C45A58EA01C}"/>
                </a:ext>
              </a:extLst>
            </p:cNvPr>
            <p:cNvSpPr txBox="1"/>
            <p:nvPr/>
          </p:nvSpPr>
          <p:spPr>
            <a:xfrm>
              <a:off x="2415585" y="1768961"/>
              <a:ext cx="5418538" cy="12003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tx1">
                      <a:lumMod val="50000"/>
                    </a:schemeClr>
                  </a:solidFill>
                </a:rPr>
                <a:t>assignment </a:t>
              </a:r>
              <a:r>
                <a:rPr lang="en-US" sz="2400" dirty="0">
                  <a:solidFill>
                    <a:schemeClr val="accent1"/>
                  </a:solidFill>
                </a:rPr>
                <a:t>returns the value that is placed into the variable to the </a:t>
              </a:r>
              <a:r>
                <a:rPr lang="en-US" sz="2400" b="1" dirty="0">
                  <a:solidFill>
                    <a:schemeClr val="accent1"/>
                  </a:solidFill>
                </a:rPr>
                <a:t>left of the = sign</a:t>
              </a:r>
              <a:r>
                <a:rPr lang="en-US" sz="2400" dirty="0">
                  <a:solidFill>
                    <a:schemeClr val="tx1">
                      <a:lumMod val="50000"/>
                    </a:schemeClr>
                  </a:solidFill>
                </a:rPr>
                <a:t>, </a:t>
              </a:r>
              <a:r>
                <a:rPr lang="en-US" sz="2400" dirty="0">
                  <a:solidFill>
                    <a:srgbClr val="FF0000"/>
                  </a:solidFill>
                </a:rPr>
                <a:t>then</a:t>
              </a:r>
              <a:r>
                <a:rPr lang="en-US" sz="2400" dirty="0">
                  <a:solidFill>
                    <a:schemeClr val="tx1">
                      <a:lumMod val="50000"/>
                    </a:schemeClr>
                  </a:solidFill>
                </a:rPr>
                <a:t> the test is made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FE33D8A-E3BB-C21F-A3F3-4CC5A79EB85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59308" y="2049536"/>
              <a:ext cx="956277" cy="1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5966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 uiExpand="1" build="p" animBg="1"/>
      <p:bldP spid="4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5A17F-7491-BE4C-BE50-97821E363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483" y="210646"/>
            <a:ext cx="11485416" cy="476631"/>
          </a:xfrm>
        </p:spPr>
        <p:txBody>
          <a:bodyPr/>
          <a:lstStyle/>
          <a:p>
            <a:r>
              <a:rPr lang="en-US" dirty="0"/>
              <a:t>Textbook Over-ride: Linux Return Value Convention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5FD54-FEB2-294A-B7F3-E182A5126C0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36787" y="1454070"/>
            <a:ext cx="10918426" cy="409078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2C895B"/>
                </a:solidFill>
              </a:rPr>
              <a:t>In your code, </a:t>
            </a:r>
            <a:r>
              <a:rPr lang="en-US" sz="2000" b="1" dirty="0">
                <a:solidFill>
                  <a:schemeClr val="accent1"/>
                </a:solidFill>
              </a:rPr>
              <a:t>main() </a:t>
            </a:r>
            <a:r>
              <a:rPr lang="en-US" sz="2000" b="1" dirty="0">
                <a:solidFill>
                  <a:srgbClr val="2C895B"/>
                </a:solidFill>
              </a:rPr>
              <a:t>is the first function to start to execute and </a:t>
            </a:r>
            <a:r>
              <a:rPr lang="en-US" sz="2000" b="1" i="1" dirty="0">
                <a:solidFill>
                  <a:srgbClr val="FF0000"/>
                </a:solidFill>
              </a:rPr>
              <a:t>usually</a:t>
            </a:r>
            <a:r>
              <a:rPr lang="en-US" sz="2000" b="1" dirty="0">
                <a:solidFill>
                  <a:srgbClr val="2C895B"/>
                </a:solidFill>
              </a:rPr>
              <a:t> the last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2C895B"/>
                </a:solidFill>
              </a:rPr>
              <a:t>Linux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uses a </a:t>
            </a:r>
            <a:r>
              <a:rPr lang="en-US" sz="2000" b="1" dirty="0">
                <a:solidFill>
                  <a:schemeClr val="accent5"/>
                </a:solidFill>
              </a:rPr>
              <a:t>convention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on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1"/>
                </a:solidFill>
              </a:rPr>
              <a:t>signaling errors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at process termination to the "shell"</a:t>
            </a:r>
          </a:p>
          <a:p>
            <a:pPr lvl="1"/>
            <a:r>
              <a:rPr lang="en-US" sz="2000" dirty="0">
                <a:cs typeface="Courier New" panose="02070309020205020404" pitchFamily="49" charset="0"/>
              </a:rPr>
              <a:t>Remember checking return values in CSE15L scripts?</a:t>
            </a:r>
            <a:endParaRPr lang="en-US" sz="2000" dirty="0">
              <a:solidFill>
                <a:schemeClr val="accent1"/>
              </a:solidFill>
            </a:endParaRP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It is the value often associated with the </a:t>
            </a:r>
            <a:r>
              <a:rPr lang="en-US" sz="20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statement from</a:t>
            </a:r>
            <a:r>
              <a:rPr lang="en-US" sz="2000" dirty="0"/>
              <a:t> </a:t>
            </a:r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main() 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endParaRPr lang="en-US" sz="2000" b="1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FF0000"/>
                </a:solidFill>
              </a:rPr>
              <a:t>In this class</a:t>
            </a:r>
            <a:r>
              <a:rPr lang="en-US" sz="2000" b="1" dirty="0">
                <a:solidFill>
                  <a:schemeClr val="tx2"/>
                </a:solidFill>
              </a:rPr>
              <a:t>, </a:t>
            </a:r>
            <a:r>
              <a:rPr lang="en-US" sz="2000" b="1" u="sng" dirty="0">
                <a:solidFill>
                  <a:schemeClr val="accent1"/>
                </a:solidFill>
              </a:rPr>
              <a:t>always</a:t>
            </a:r>
            <a:r>
              <a:rPr lang="en-US" sz="2000" b="1" dirty="0">
                <a:solidFill>
                  <a:schemeClr val="accent1"/>
                </a:solidFill>
              </a:rPr>
              <a:t> use the Linux standard return codes </a:t>
            </a:r>
            <a:r>
              <a:rPr lang="en-US" sz="2000" dirty="0">
                <a:solidFill>
                  <a:schemeClr val="tx2"/>
                </a:solidFill>
              </a:rPr>
              <a:t>as defined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in </a:t>
            </a:r>
            <a:r>
              <a:rPr lang="en-US" sz="2000" b="1" dirty="0">
                <a:solidFill>
                  <a:schemeClr val="accent1"/>
                </a:solidFill>
                <a:cs typeface="Courier New" panose="02070309020205020404" pitchFamily="49" charset="0"/>
              </a:rPr>
              <a:t>&lt;</a:t>
            </a:r>
            <a:r>
              <a:rPr lang="en-US" sz="2000" b="1" dirty="0" err="1">
                <a:solidFill>
                  <a:schemeClr val="accent1"/>
                </a:solidFill>
                <a:cs typeface="Courier New" panose="02070309020205020404" pitchFamily="49" charset="0"/>
              </a:rPr>
              <a:t>stdlib.h</a:t>
            </a:r>
            <a:r>
              <a:rPr lang="en-US" sz="2000" b="1" dirty="0">
                <a:solidFill>
                  <a:schemeClr val="accent1"/>
                </a:solidFill>
                <a:cs typeface="Courier New" panose="02070309020205020404" pitchFamily="49" charset="0"/>
              </a:rPr>
              <a:t>&gt; when returning from main() or exiting your program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chemeClr val="accent1"/>
                </a:solidFill>
                <a:cs typeface="Courier New" panose="02070309020205020404" pitchFamily="49" charset="0"/>
              </a:rPr>
              <a:t>    	</a:t>
            </a:r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EXIT_SUCCESS 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program completed ok; usually 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EXIT_FAILURE</a:t>
            </a: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program completed with error; non-zero value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EXIT_SUCCESS;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850A3C-8045-014B-96BB-3B23E79FCE4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766591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4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5A17F-7491-BE4C-BE50-97821E363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313" y="185699"/>
            <a:ext cx="11311373" cy="476631"/>
          </a:xfrm>
        </p:spPr>
        <p:txBody>
          <a:bodyPr/>
          <a:lstStyle/>
          <a:p>
            <a:r>
              <a:rPr lang="en-US" dirty="0"/>
              <a:t>Setting program termination return (status) values</a:t>
            </a:r>
          </a:p>
        </p:txBody>
      </p:sp>
      <p:sp>
        <p:nvSpPr>
          <p:cNvPr id="5" name="Rectangle 28">
            <a:extLst>
              <a:ext uri="{FF2B5EF4-FFF2-40B4-BE49-F238E27FC236}">
                <a16:creationId xmlns:a16="http://schemas.microsoft.com/office/drawing/2014/main" id="{5B42157F-B749-4641-96DD-82FA32D30839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23258" y="2142489"/>
            <a:ext cx="4409307" cy="2758366"/>
          </a:xfrm>
          <a:prstGeom prst="rect">
            <a:avLst/>
          </a:prstGeom>
          <a:solidFill>
            <a:schemeClr val="accent4">
              <a:lumMod val="20000"/>
              <a:lumOff val="80000"/>
              <a:alpha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>
            <a:lvl1pPr marL="223838" indent="-223838" eaLnBrk="0" hangingPunct="0">
              <a:spcBef>
                <a:spcPct val="50000"/>
              </a:spcBef>
              <a:defRPr sz="2400">
                <a:solidFill>
                  <a:srgbClr val="0000FF"/>
                </a:solidFill>
                <a:latin typeface="Helvetica" pitchFamily="2" charset="0"/>
              </a:defRPr>
            </a:lvl1pPr>
            <a:lvl2pPr marL="563563" indent="-223838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2pPr>
            <a:lvl3pPr marL="911225" indent="-233363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3pPr>
            <a:lvl4pPr marL="1258888" indent="-233363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4pPr>
            <a:lvl5pPr marL="1597025" indent="-223838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5pPr>
            <a:lvl6pPr marL="20542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6pPr>
            <a:lvl7pPr marL="25114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7pPr>
            <a:lvl8pPr marL="29686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8pPr>
            <a:lvl9pPr marL="34258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9pPr>
          </a:lstStyle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alt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alt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main(void) {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Your code here */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/* code was successful */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EXIT_SUCCESS</a:t>
            </a: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Rectangle 28">
            <a:extLst>
              <a:ext uri="{FF2B5EF4-FFF2-40B4-BE49-F238E27FC236}">
                <a16:creationId xmlns:a16="http://schemas.microsoft.com/office/drawing/2014/main" id="{43D5D087-9B6D-AF41-BA5A-61F6949F01F7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966858" y="2142489"/>
            <a:ext cx="4409307" cy="2758366"/>
          </a:xfrm>
          <a:prstGeom prst="rect">
            <a:avLst/>
          </a:prstGeom>
          <a:solidFill>
            <a:schemeClr val="accent4">
              <a:lumMod val="20000"/>
              <a:lumOff val="80000"/>
              <a:alpha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>
            <a:lvl1pPr marL="223838" indent="-223838" eaLnBrk="0" hangingPunct="0">
              <a:spcBef>
                <a:spcPct val="50000"/>
              </a:spcBef>
              <a:defRPr sz="2400">
                <a:solidFill>
                  <a:srgbClr val="0000FF"/>
                </a:solidFill>
                <a:latin typeface="Helvetica" pitchFamily="2" charset="0"/>
              </a:defRPr>
            </a:lvl1pPr>
            <a:lvl2pPr marL="563563" indent="-223838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2pPr>
            <a:lvl3pPr marL="911225" indent="-233363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3pPr>
            <a:lvl4pPr marL="1258888" indent="-233363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4pPr>
            <a:lvl5pPr marL="1597025" indent="-223838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5pPr>
            <a:lvl6pPr marL="20542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6pPr>
            <a:lvl7pPr marL="25114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7pPr>
            <a:lvl8pPr marL="29686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8pPr>
            <a:lvl9pPr marL="34258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9pPr>
          </a:lstStyle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alt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altLang="en-US" sz="20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altLang="en-US" sz="20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main(void) {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/* Your code here */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/* a failure occurred */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EXIT_FAILURE</a:t>
            </a: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EB8915-52A2-C215-FE6B-D6E5A518F1E8}"/>
              </a:ext>
            </a:extLst>
          </p:cNvPr>
          <p:cNvSpPr txBox="1"/>
          <p:nvPr/>
        </p:nvSpPr>
        <p:spPr>
          <a:xfrm>
            <a:off x="7251390" y="1370571"/>
            <a:ext cx="3521787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Indicating your program operated incorrectly/errors                                    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DF85A7-FB8D-17EA-4C69-7439558D8344}"/>
              </a:ext>
            </a:extLst>
          </p:cNvPr>
          <p:cNvSpPr txBox="1"/>
          <p:nvPr/>
        </p:nvSpPr>
        <p:spPr>
          <a:xfrm>
            <a:off x="1541415" y="1290130"/>
            <a:ext cx="2985509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Indicating your program operated correctly</a:t>
            </a:r>
          </a:p>
        </p:txBody>
      </p:sp>
    </p:spTree>
    <p:extLst>
      <p:ext uri="{BB962C8B-B14F-4D97-AF65-F5344CB8AC3E}">
        <p14:creationId xmlns:p14="http://schemas.microsoft.com/office/powerpoint/2010/main" val="1409716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B1BF5-E617-4640-B83A-D73C358AA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6" y="79997"/>
            <a:ext cx="11695423" cy="596891"/>
          </a:xfrm>
        </p:spPr>
        <p:txBody>
          <a:bodyPr/>
          <a:lstStyle/>
          <a:p>
            <a:r>
              <a:rPr lang="en-US" dirty="0"/>
              <a:t>Linux/Unix Process and Standard I/O (CSE 15L) - </a:t>
            </a:r>
            <a:r>
              <a:rPr lang="en-US" dirty="0">
                <a:solidFill>
                  <a:srgbClr val="2C895B"/>
                </a:solidFill>
              </a:rPr>
              <a:t>Defaults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43FD2BB-F055-5D47-A657-5515A4093E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663" t="3814" r="2606" b="4714"/>
          <a:stretch/>
        </p:blipFill>
        <p:spPr bwMode="auto">
          <a:xfrm>
            <a:off x="1049811" y="922343"/>
            <a:ext cx="10092377" cy="594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BD898F51-EB2F-9846-8D46-DEBFB744BFA3}"/>
              </a:ext>
            </a:extLst>
          </p:cNvPr>
          <p:cNvGrpSpPr/>
          <p:nvPr/>
        </p:nvGrpSpPr>
        <p:grpSpPr>
          <a:xfrm>
            <a:off x="3562390" y="3490592"/>
            <a:ext cx="3579826" cy="836061"/>
            <a:chOff x="3562390" y="3490592"/>
            <a:chExt cx="3579826" cy="83606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6DB0993-C5FE-0944-BF5D-460340AF4CBA}"/>
                </a:ext>
              </a:extLst>
            </p:cNvPr>
            <p:cNvSpPr txBox="1"/>
            <p:nvPr/>
          </p:nvSpPr>
          <p:spPr>
            <a:xfrm>
              <a:off x="3562390" y="3490592"/>
              <a:ext cx="3579826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2C895B"/>
                  </a:solidFill>
                </a:rPr>
                <a:t>Linux OS "file descriptor number"</a:t>
              </a:r>
            </a:p>
          </p:txBody>
        </p:sp>
        <p:sp>
          <p:nvSpPr>
            <p:cNvPr id="5" name="Up Arrow 4">
              <a:extLst>
                <a:ext uri="{FF2B5EF4-FFF2-40B4-BE49-F238E27FC236}">
                  <a16:creationId xmlns:a16="http://schemas.microsoft.com/office/drawing/2014/main" id="{510241D7-C974-1447-8213-FA60BF0C20E1}"/>
                </a:ext>
              </a:extLst>
            </p:cNvPr>
            <p:cNvSpPr/>
            <p:nvPr/>
          </p:nvSpPr>
          <p:spPr>
            <a:xfrm rot="10800000">
              <a:off x="5082797" y="3886599"/>
              <a:ext cx="231006" cy="440054"/>
            </a:xfrm>
            <a:prstGeom prst="upArrow">
              <a:avLst/>
            </a:prstGeom>
            <a:solidFill>
              <a:srgbClr val="2C895B"/>
            </a:solidFill>
            <a:ln>
              <a:solidFill>
                <a:srgbClr val="2C89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CE545F4-851E-CE49-855A-673654D64360}"/>
              </a:ext>
            </a:extLst>
          </p:cNvPr>
          <p:cNvGrpSpPr/>
          <p:nvPr/>
        </p:nvGrpSpPr>
        <p:grpSpPr>
          <a:xfrm>
            <a:off x="3336251" y="784870"/>
            <a:ext cx="3403496" cy="809387"/>
            <a:chOff x="3336251" y="784870"/>
            <a:chExt cx="3403496" cy="80938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498ABB1-371F-7948-A9BF-4A982A074293}"/>
                </a:ext>
              </a:extLst>
            </p:cNvPr>
            <p:cNvSpPr txBox="1"/>
            <p:nvPr/>
          </p:nvSpPr>
          <p:spPr>
            <a:xfrm>
              <a:off x="3336251" y="784870"/>
              <a:ext cx="3403496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c </a:t>
              </a:r>
              <a:r>
                <a:rPr lang="en-US" dirty="0" err="1">
                  <a:solidFill>
                    <a:srgbClr val="0070C0"/>
                  </a:solidFill>
                </a:rPr>
                <a:t>stdio</a:t>
              </a:r>
              <a:r>
                <a:rPr lang="en-US" dirty="0">
                  <a:solidFill>
                    <a:srgbClr val="0070C0"/>
                  </a:solidFill>
                </a:rPr>
                <a:t> file handle/pointer (file *)</a:t>
              </a:r>
            </a:p>
          </p:txBody>
        </p:sp>
        <p:sp>
          <p:nvSpPr>
            <p:cNvPr id="8" name="Up Arrow 7">
              <a:extLst>
                <a:ext uri="{FF2B5EF4-FFF2-40B4-BE49-F238E27FC236}">
                  <a16:creationId xmlns:a16="http://schemas.microsoft.com/office/drawing/2014/main" id="{9D447373-5ED8-9B4D-AC3E-2E1120365252}"/>
                </a:ext>
              </a:extLst>
            </p:cNvPr>
            <p:cNvSpPr/>
            <p:nvPr/>
          </p:nvSpPr>
          <p:spPr>
            <a:xfrm rot="10800000">
              <a:off x="5932271" y="1154203"/>
              <a:ext cx="231006" cy="440054"/>
            </a:xfrm>
            <a:prstGeom prst="up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FFD0471-5FD6-BC4E-ADC5-2D3813E04503}"/>
              </a:ext>
            </a:extLst>
          </p:cNvPr>
          <p:cNvSpPr txBox="1"/>
          <p:nvPr/>
        </p:nvSpPr>
        <p:spPr>
          <a:xfrm>
            <a:off x="4998467" y="2140699"/>
            <a:ext cx="348255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THIS IS A TEST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E0E197-F97D-2045-9146-536DEAAF098A}"/>
              </a:ext>
            </a:extLst>
          </p:cNvPr>
          <p:cNvSpPr txBox="1"/>
          <p:nvPr/>
        </p:nvSpPr>
        <p:spPr>
          <a:xfrm rot="5400000">
            <a:off x="1692523" y="3866944"/>
            <a:ext cx="24957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THIS IS A TEST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A0D771-6051-9B4F-911E-743EF71C4AFA}"/>
              </a:ext>
            </a:extLst>
          </p:cNvPr>
          <p:cNvSpPr txBox="1"/>
          <p:nvPr/>
        </p:nvSpPr>
        <p:spPr>
          <a:xfrm>
            <a:off x="1212887" y="2242235"/>
            <a:ext cx="221086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echo input to output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7A256B-B93F-D847-A0CC-C62EE9B6BD1E}"/>
              </a:ext>
            </a:extLst>
          </p:cNvPr>
          <p:cNvSpPr txBox="1"/>
          <p:nvPr/>
        </p:nvSpPr>
        <p:spPr>
          <a:xfrm>
            <a:off x="7687010" y="4106626"/>
            <a:ext cx="2591523" cy="1015663"/>
          </a:xfrm>
          <a:prstGeom prst="rect">
            <a:avLst/>
          </a:prstGeom>
          <a:solidFill>
            <a:srgbClr val="74C3FF"/>
          </a:solidFill>
        </p:spPr>
        <p:txBody>
          <a:bodyPr wrap="square">
            <a:spAutoFit/>
          </a:bodyPr>
          <a:lstStyle/>
          <a:p>
            <a:endParaRPr lang="en-US" sz="1800" dirty="0">
              <a:solidFill>
                <a:schemeClr val="tx2"/>
              </a:solidFill>
            </a:endParaRPr>
          </a:p>
          <a:p>
            <a:r>
              <a:rPr lang="en-US" sz="2400" dirty="0">
                <a:solidFill>
                  <a:schemeClr val="tx2"/>
                </a:solidFill>
              </a:rPr>
              <a:t>THIS IS A TEST</a:t>
            </a:r>
          </a:p>
          <a:p>
            <a:endParaRPr lang="en-US" sz="1800" dirty="0">
              <a:solidFill>
                <a:schemeClr val="tx2"/>
              </a:solidFill>
            </a:endParaRPr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AE7B5D30-01A9-474E-B219-001AC2BC6395}"/>
              </a:ext>
            </a:extLst>
          </p:cNvPr>
          <p:cNvSpPr txBox="1">
            <a:spLocks/>
          </p:cNvSpPr>
          <p:nvPr/>
        </p:nvSpPr>
        <p:spPr>
          <a:xfrm>
            <a:off x="2242581" y="5843541"/>
            <a:ext cx="4760191" cy="88575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I/O Is not part of C it is supplied in the runtime environment: standard C library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B3013A-BA10-0D4C-B716-CD8680CCD3F8}"/>
              </a:ext>
            </a:extLst>
          </p:cNvPr>
          <p:cNvSpPr txBox="1"/>
          <p:nvPr/>
        </p:nvSpPr>
        <p:spPr>
          <a:xfrm>
            <a:off x="11884564" y="643630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105987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4" grpId="0" animBg="1"/>
      <p:bldP spid="13" grpId="0" animBg="1"/>
      <p:bldP spid="15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B5CA00-8DC0-3142-A4E5-B758A8A07B9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01866" y="1609722"/>
            <a:ext cx="8581851" cy="3814120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sz="2000" dirty="0">
                <a:solidFill>
                  <a:srgbClr val="2C895B"/>
                </a:solidFill>
              </a:rPr>
              <a:t>Read/write </a:t>
            </a:r>
            <a:r>
              <a:rPr lang="en-US" altLang="en-US" sz="2000" dirty="0">
                <a:solidFill>
                  <a:schemeClr val="tx2"/>
                </a:solidFill>
              </a:rPr>
              <a:t>functions </a:t>
            </a:r>
            <a:r>
              <a:rPr lang="en-US" altLang="en-US" sz="2000" i="1" dirty="0">
                <a:solidFill>
                  <a:srgbClr val="0070C0"/>
                </a:solidFill>
              </a:rPr>
              <a:t>advance</a:t>
            </a:r>
            <a:r>
              <a:rPr lang="en-US" altLang="en-US" sz="2000" dirty="0">
                <a:solidFill>
                  <a:srgbClr val="0070C0"/>
                </a:solidFill>
              </a:rPr>
              <a:t> 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the</a:t>
            </a:r>
            <a:r>
              <a:rPr lang="en-US" altLang="en-US" sz="2000" dirty="0"/>
              <a:t> </a:t>
            </a:r>
            <a:r>
              <a:rPr lang="en-US" altLang="en-US" sz="2000" b="1" i="1" dirty="0">
                <a:solidFill>
                  <a:schemeClr val="accent5"/>
                </a:solidFill>
              </a:rPr>
              <a:t>file position pointer </a:t>
            </a:r>
            <a:r>
              <a:rPr lang="en-US" altLang="en-US" sz="2000" dirty="0">
                <a:solidFill>
                  <a:srgbClr val="2C895B"/>
                </a:solidFill>
              </a:rPr>
              <a:t>from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 TOF </a:t>
            </a:r>
            <a:r>
              <a:rPr lang="en-US" altLang="en-US" sz="2000" dirty="0">
                <a:solidFill>
                  <a:srgbClr val="2C895B"/>
                </a:solidFill>
              </a:rPr>
              <a:t>towards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 EOF </a:t>
            </a:r>
            <a:r>
              <a:rPr lang="en-US" altLang="en-US" sz="2000" b="1" dirty="0">
                <a:solidFill>
                  <a:schemeClr val="accent6"/>
                </a:solidFill>
              </a:rPr>
              <a:t>after each call </a:t>
            </a:r>
            <a:r>
              <a:rPr lang="en-US" altLang="en-US" sz="2000" dirty="0">
                <a:solidFill>
                  <a:schemeClr val="accent6"/>
                </a:solidFill>
              </a:rPr>
              <a:t>to a read/write function</a:t>
            </a:r>
          </a:p>
          <a:p>
            <a:pPr lvl="1"/>
            <a:r>
              <a:rPr lang="en-US" altLang="en-US" sz="2000" dirty="0">
                <a:solidFill>
                  <a:schemeClr val="accent6"/>
                </a:solidFill>
              </a:rPr>
              <a:t>position pointer moves towards EOF by number of bytes read/written</a:t>
            </a:r>
          </a:p>
          <a:p>
            <a:pPr lvl="1"/>
            <a:r>
              <a:rPr lang="en-US" altLang="en-US" sz="2000" dirty="0">
                <a:solidFill>
                  <a:schemeClr val="accent1"/>
                </a:solidFill>
              </a:rPr>
              <a:t>This is called </a:t>
            </a:r>
            <a:r>
              <a:rPr lang="en-US" altLang="en-US" sz="2000" b="1" dirty="0">
                <a:solidFill>
                  <a:schemeClr val="accent1"/>
                </a:solidFill>
              </a:rPr>
              <a:t>S</a:t>
            </a:r>
            <a:r>
              <a:rPr lang="en-US" altLang="en-US" sz="2000" b="1" dirty="0">
                <a:solidFill>
                  <a:srgbClr val="0070C0"/>
                </a:solidFill>
              </a:rPr>
              <a:t>equential I/O </a:t>
            </a:r>
            <a:r>
              <a:rPr lang="en-US" altLang="en-US" sz="2000" dirty="0">
                <a:solidFill>
                  <a:schemeClr val="tx2"/>
                </a:solidFill>
              </a:rPr>
              <a:t>(sequential read &amp; sequential write)</a:t>
            </a:r>
          </a:p>
          <a:p>
            <a:pPr>
              <a:lnSpc>
                <a:spcPct val="100000"/>
              </a:lnSpc>
            </a:pP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EOF condition during a read operation</a:t>
            </a:r>
            <a:endParaRPr lang="en-US" altLang="en-US" sz="2000" dirty="0"/>
          </a:p>
          <a:p>
            <a:pPr lvl="1"/>
            <a:r>
              <a:rPr lang="en-US" altLang="en-US" sz="2000" dirty="0">
                <a:solidFill>
                  <a:srgbClr val="0070C0"/>
                </a:solidFill>
              </a:rPr>
              <a:t>After the last byte is read 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in a file, additional reads results in a </a:t>
            </a:r>
            <a:r>
              <a:rPr lang="en-US" altLang="en-US" sz="2000" b="1" dirty="0">
                <a:solidFill>
                  <a:srgbClr val="0070C0"/>
                </a:solidFill>
              </a:rPr>
              <a:t>function return value </a:t>
            </a:r>
            <a:r>
              <a:rPr lang="en-US" altLang="en-US" sz="2000" dirty="0">
                <a:solidFill>
                  <a:srgbClr val="0070C0"/>
                </a:solidFill>
              </a:rPr>
              <a:t>of EOF </a:t>
            </a:r>
          </a:p>
          <a:p>
            <a:pPr lvl="1"/>
            <a:r>
              <a:rPr lang="en-US" altLang="en-US" sz="2000" dirty="0">
                <a:solidFill>
                  <a:srgbClr val="FF0000"/>
                </a:solidFill>
              </a:rPr>
              <a:t>EOF is </a:t>
            </a:r>
            <a:r>
              <a:rPr lang="en-US" altLang="en-US" sz="2000" b="1" dirty="0">
                <a:solidFill>
                  <a:srgbClr val="FF0000"/>
                </a:solidFill>
              </a:rPr>
              <a:t>NOT</a:t>
            </a:r>
            <a:r>
              <a:rPr lang="en-US" altLang="en-US" sz="2000" dirty="0">
                <a:solidFill>
                  <a:srgbClr val="FF0000"/>
                </a:solidFill>
              </a:rPr>
              <a:t> </a:t>
            </a:r>
            <a:r>
              <a:rPr lang="en-US" altLang="en-US" sz="2000" b="1" dirty="0">
                <a:solidFill>
                  <a:srgbClr val="FF0000"/>
                </a:solidFill>
              </a:rPr>
              <a:t>a character in the file</a:t>
            </a:r>
            <a:r>
              <a:rPr lang="en-US" altLang="en-US" sz="2000" dirty="0">
                <a:solidFill>
                  <a:srgbClr val="0070C0"/>
                </a:solidFill>
              </a:rPr>
              <a:t>, but a condition on the stream</a:t>
            </a:r>
          </a:p>
          <a:p>
            <a:pPr lvl="1"/>
            <a:r>
              <a:rPr lang="en-US" altLang="en-US" sz="2000" b="1" dirty="0">
                <a:solidFill>
                  <a:schemeClr val="accent1"/>
                </a:solidFill>
              </a:rPr>
              <a:t>EOF signals </a:t>
            </a:r>
            <a:r>
              <a:rPr lang="en-US" altLang="en-US" sz="2000" dirty="0"/>
              <a:t>no more data is available to be read</a:t>
            </a:r>
          </a:p>
          <a:p>
            <a:pPr lvl="1"/>
            <a:r>
              <a:rPr lang="en-US" altLang="en-US" sz="2000" dirty="0">
                <a:solidFill>
                  <a:srgbClr val="0070C0"/>
                </a:solidFill>
              </a:rPr>
              <a:t>EOF is usually a #define EOF -1 macro located in the file </a:t>
            </a:r>
            <a:r>
              <a:rPr lang="en-US" altLang="en-US" sz="2000" dirty="0" err="1">
                <a:solidFill>
                  <a:srgbClr val="0070C0"/>
                </a:solidFill>
              </a:rPr>
              <a:t>stdio.h</a:t>
            </a:r>
            <a:endParaRPr lang="en-US" altLang="en-US" sz="2000" dirty="0">
              <a:solidFill>
                <a:srgbClr val="0070C0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972F3E0-5CD6-DF4A-961D-953F1B4FA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605" y="155860"/>
            <a:ext cx="11135062" cy="390520"/>
          </a:xfrm>
        </p:spPr>
        <p:txBody>
          <a:bodyPr/>
          <a:lstStyle/>
          <a:p>
            <a:r>
              <a:rPr lang="en-US" sz="2800" dirty="0" err="1"/>
              <a:t>stdio</a:t>
            </a:r>
            <a:r>
              <a:rPr lang="en-US" sz="2800" dirty="0"/>
              <a:t> File I/O – File Position Pointer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" name="AutoShape 5">
            <a:extLst>
              <a:ext uri="{FF2B5EF4-FFF2-40B4-BE49-F238E27FC236}">
                <a16:creationId xmlns:a16="http://schemas.microsoft.com/office/drawing/2014/main" id="{1F67076B-8725-6647-918D-5EBE1D4E8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10176" y="1223321"/>
            <a:ext cx="990600" cy="5115688"/>
          </a:xfrm>
          <a:prstGeom prst="foldedCorner">
            <a:avLst>
              <a:gd name="adj" fmla="val 21153"/>
            </a:avLst>
          </a:prstGeom>
          <a:solidFill>
            <a:srgbClr val="FFFF99"/>
          </a:solidFill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FontTx/>
              <a:buNone/>
            </a:pPr>
            <a:r>
              <a:rPr lang="en-US" altLang="en-US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</a:rPr>
              <a:t>file</a:t>
            </a:r>
          </a:p>
        </p:txBody>
      </p:sp>
      <p:sp>
        <p:nvSpPr>
          <p:cNvPr id="6" name="Line 7">
            <a:extLst>
              <a:ext uri="{FF2B5EF4-FFF2-40B4-BE49-F238E27FC236}">
                <a16:creationId xmlns:a16="http://schemas.microsoft.com/office/drawing/2014/main" id="{28FFDEFC-D747-2947-98E9-6C0658532046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16560" y="2817674"/>
            <a:ext cx="685800" cy="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652493-AEF4-754F-93B4-4516615A1BD3}"/>
              </a:ext>
            </a:extLst>
          </p:cNvPr>
          <p:cNvSpPr txBox="1"/>
          <p:nvPr/>
        </p:nvSpPr>
        <p:spPr>
          <a:xfrm>
            <a:off x="8669059" y="2328091"/>
            <a:ext cx="1811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</a:rPr>
              <a:t>Old file position pointer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193D09-243F-5D45-9E0E-9A7AD3AB4D35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7" name="Line 7">
            <a:extLst>
              <a:ext uri="{FF2B5EF4-FFF2-40B4-BE49-F238E27FC236}">
                <a16:creationId xmlns:a16="http://schemas.microsoft.com/office/drawing/2014/main" id="{1D03FE8F-8CC8-264C-A3CA-775E9DA058EE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80535" y="4465379"/>
            <a:ext cx="6858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118286-7024-B847-A4CA-A9D0D2191A84}"/>
              </a:ext>
            </a:extLst>
          </p:cNvPr>
          <p:cNvSpPr txBox="1"/>
          <p:nvPr/>
        </p:nvSpPr>
        <p:spPr>
          <a:xfrm>
            <a:off x="8332193" y="4302287"/>
            <a:ext cx="2162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FF0000"/>
                </a:solidFill>
              </a:rPr>
              <a:t>New file position pointer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305A0A5-1D24-904B-9547-D1174B8DD6DE}"/>
              </a:ext>
            </a:extLst>
          </p:cNvPr>
          <p:cNvCxnSpPr>
            <a:cxnSpLocks/>
          </p:cNvCxnSpPr>
          <p:nvPr/>
        </p:nvCxnSpPr>
        <p:spPr>
          <a:xfrm>
            <a:off x="10759460" y="2817674"/>
            <a:ext cx="0" cy="1586661"/>
          </a:xfrm>
          <a:prstGeom prst="straightConnector1">
            <a:avLst/>
          </a:prstGeom>
          <a:ln w="508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2DDF6B7-2E98-9C4C-AA5A-D424375F2563}"/>
              </a:ext>
            </a:extLst>
          </p:cNvPr>
          <p:cNvSpPr txBox="1"/>
          <p:nvPr/>
        </p:nvSpPr>
        <p:spPr>
          <a:xfrm>
            <a:off x="9413358" y="3397803"/>
            <a:ext cx="1364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rgbClr val="0070C0"/>
                </a:solidFill>
              </a:rPr>
              <a:t>read N </a:t>
            </a:r>
          </a:p>
          <a:p>
            <a:pPr algn="r"/>
            <a:r>
              <a:rPr lang="en-US" dirty="0">
                <a:solidFill>
                  <a:srgbClr val="0070C0"/>
                </a:solidFill>
              </a:rPr>
              <a:t>bytes/chars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070924-D4E8-F746-8C7B-F5B5652FB88A}"/>
              </a:ext>
            </a:extLst>
          </p:cNvPr>
          <p:cNvSpPr txBox="1"/>
          <p:nvPr/>
        </p:nvSpPr>
        <p:spPr>
          <a:xfrm>
            <a:off x="10459450" y="1169970"/>
            <a:ext cx="685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TOF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368B3A8-E958-4947-AD38-190B1362A09B}"/>
              </a:ext>
            </a:extLst>
          </p:cNvPr>
          <p:cNvSpPr txBox="1"/>
          <p:nvPr/>
        </p:nvSpPr>
        <p:spPr>
          <a:xfrm>
            <a:off x="10434934" y="6276675"/>
            <a:ext cx="685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EOF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820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12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B5CA00-8DC0-3142-A4E5-B758A8A07B9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00592" y="2686675"/>
            <a:ext cx="11551321" cy="398329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How can you have an </a:t>
            </a:r>
            <a:r>
              <a:rPr lang="en-US" sz="2000" dirty="0">
                <a:solidFill>
                  <a:srgbClr val="FF0000"/>
                </a:solidFill>
              </a:rPr>
              <a:t>EOF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when reading from a keyboard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?</a:t>
            </a:r>
          </a:p>
          <a:p>
            <a:r>
              <a:rPr lang="en-US" sz="2000" dirty="0" err="1">
                <a:solidFill>
                  <a:srgbClr val="0070C0"/>
                </a:solidFill>
              </a:rPr>
              <a:t>stdio</a:t>
            </a:r>
            <a:r>
              <a:rPr lang="en-US" sz="2000" dirty="0"/>
              <a:t> I/O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library functions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0070C0"/>
                </a:solidFill>
              </a:rPr>
              <a:t>designed</a:t>
            </a:r>
            <a:r>
              <a:rPr lang="en-US" sz="2000" dirty="0">
                <a:solidFill>
                  <a:srgbClr val="0070C0"/>
                </a:solidFill>
              </a:rPr>
              <a:t> to work primarily on </a:t>
            </a:r>
            <a:r>
              <a:rPr lang="en-US" sz="2000" b="1" dirty="0">
                <a:solidFill>
                  <a:srgbClr val="0070C0"/>
                </a:solidFill>
              </a:rPr>
              <a:t>files</a:t>
            </a:r>
            <a:endParaRPr lang="en-US" sz="2000" b="1" dirty="0"/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With </a:t>
            </a:r>
            <a:r>
              <a:rPr lang="en-US" sz="2000" dirty="0">
                <a:solidFill>
                  <a:srgbClr val="0070C0"/>
                </a:solidFill>
              </a:rPr>
              <a:t>keyboard devices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the </a:t>
            </a:r>
            <a:r>
              <a:rPr lang="en-US" sz="2000" dirty="0">
                <a:solidFill>
                  <a:srgbClr val="0070C0"/>
                </a:solidFill>
              </a:rPr>
              <a:t>semantics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of</a:t>
            </a:r>
            <a:r>
              <a:rPr lang="en-US" sz="2000" dirty="0"/>
              <a:t> </a:t>
            </a:r>
            <a:r>
              <a:rPr lang="en-US" sz="2000" i="1" dirty="0">
                <a:solidFill>
                  <a:srgbClr val="0070C0"/>
                </a:solidFill>
              </a:rPr>
              <a:t>file operations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needs to be </a:t>
            </a:r>
            <a:r>
              <a:rPr lang="en-US" sz="2000" i="1" dirty="0">
                <a:solidFill>
                  <a:srgbClr val="0070C0"/>
                </a:solidFill>
              </a:rPr>
              <a:t>"simulated"</a:t>
            </a:r>
          </a:p>
          <a:p>
            <a:r>
              <a:rPr lang="en-US" altLang="en-US" sz="2000" dirty="0">
                <a:solidFill>
                  <a:srgbClr val="00B050"/>
                </a:solidFill>
              </a:rPr>
              <a:t>Example: 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when a program (or a shell) is </a:t>
            </a:r>
            <a:r>
              <a:rPr lang="en-US" altLang="en-US" sz="2000" dirty="0">
                <a:solidFill>
                  <a:srgbClr val="0070C0"/>
                </a:solidFill>
              </a:rPr>
              <a:t>reading the keyboard 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and is blocked</a:t>
            </a:r>
            <a:r>
              <a:rPr lang="en-US" altLang="en-US" sz="2000" dirty="0"/>
              <a:t> </a:t>
            </a:r>
            <a:r>
              <a:rPr lang="en-US" altLang="en-US" sz="2000" dirty="0">
                <a:solidFill>
                  <a:srgbClr val="0070C0"/>
                </a:solidFill>
              </a:rPr>
              <a:t>waiting for input it is waiting for you to type a line</a:t>
            </a:r>
          </a:p>
          <a:p>
            <a:pPr lvl="1"/>
            <a:r>
              <a:rPr lang="en-US" altLang="en-US" sz="2000" b="1" dirty="0">
                <a:solidFill>
                  <a:srgbClr val="0070C0"/>
                </a:solidFill>
              </a:rPr>
              <a:t>This is NOT an EOF condition</a:t>
            </a:r>
          </a:p>
          <a:p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To </a:t>
            </a:r>
            <a:r>
              <a:rPr lang="en-US" altLang="en-US" sz="2000" dirty="0">
                <a:solidFill>
                  <a:srgbClr val="FF0000"/>
                </a:solidFill>
              </a:rPr>
              <a:t>set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 an </a:t>
            </a:r>
            <a:r>
              <a:rPr lang="en-US" altLang="en-US" sz="2000" i="1" dirty="0">
                <a:solidFill>
                  <a:srgbClr val="FF0000"/>
                </a:solidFill>
              </a:rPr>
              <a:t>EOF condition from the keyboard, </a:t>
            </a:r>
            <a:r>
              <a:rPr lang="en-US" altLang="en-US" sz="2000" dirty="0">
                <a:solidFill>
                  <a:srgbClr val="2C895B"/>
                </a:solidFill>
              </a:rPr>
              <a:t>type</a:t>
            </a:r>
            <a:r>
              <a:rPr lang="en-US" altLang="en-US" sz="2000" i="1" dirty="0">
                <a:solidFill>
                  <a:srgbClr val="FF0000"/>
                </a:solidFill>
              </a:rPr>
              <a:t> 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on an input line all by itself: </a:t>
            </a:r>
          </a:p>
          <a:p>
            <a:pPr marL="0" indent="0">
              <a:buNone/>
            </a:pPr>
            <a:r>
              <a:rPr lang="en-US" altLang="en-US" sz="2000" i="1" dirty="0"/>
              <a:t>        </a:t>
            </a:r>
            <a:r>
              <a:rPr lang="en-US" altLang="en-US" sz="2000" i="1" dirty="0">
                <a:solidFill>
                  <a:srgbClr val="0070C0"/>
                </a:solidFill>
              </a:rPr>
              <a:t>two key combination (</a:t>
            </a:r>
            <a:r>
              <a:rPr lang="en-US" altLang="en-US" sz="2000" b="1" i="1" dirty="0">
                <a:solidFill>
                  <a:schemeClr val="accent6"/>
                </a:solidFill>
              </a:rPr>
              <a:t>ctrl key </a:t>
            </a:r>
            <a:r>
              <a:rPr lang="en-US" altLang="en-US" sz="2000" i="1" dirty="0">
                <a:solidFill>
                  <a:srgbClr val="0070C0"/>
                </a:solidFill>
              </a:rPr>
              <a:t>and the </a:t>
            </a:r>
            <a:r>
              <a:rPr lang="en-US" altLang="en-US" sz="2000" b="1" i="1" dirty="0">
                <a:solidFill>
                  <a:schemeClr val="accent6"/>
                </a:solidFill>
              </a:rPr>
              <a:t>d key </a:t>
            </a:r>
            <a:r>
              <a:rPr lang="en-US" altLang="en-US" sz="2000" i="1" dirty="0">
                <a:solidFill>
                  <a:srgbClr val="0070C0"/>
                </a:solidFill>
              </a:rPr>
              <a:t>at same time), </a:t>
            </a:r>
            <a:r>
              <a:rPr lang="en-US" altLang="en-US" sz="2000" b="1" dirty="0">
                <a:solidFill>
                  <a:srgbClr val="0070C0"/>
                </a:solidFill>
              </a:rPr>
              <a:t>followed by a return/enter</a:t>
            </a:r>
          </a:p>
          <a:p>
            <a:pPr marL="354012" lvl="1" indent="0">
              <a:buNone/>
            </a:pPr>
            <a:r>
              <a:rPr lang="en-US" altLang="en-US" sz="2000" b="1" dirty="0">
                <a:solidFill>
                  <a:srgbClr val="0070C0"/>
                </a:solidFill>
              </a:rPr>
              <a:t>	</a:t>
            </a:r>
            <a:r>
              <a:rPr lang="en-US" alt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b="1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ctrl-d     </a:t>
            </a:r>
            <a:r>
              <a:rPr lang="en-US" alt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often shown in slides etc. as </a:t>
            </a:r>
            <a:r>
              <a:rPr lang="en-US" altLang="en-US" sz="2000" b="1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^d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972F3E0-5CD6-DF4A-961D-953F1B4FA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92" y="188029"/>
            <a:ext cx="11589406" cy="390520"/>
          </a:xfrm>
        </p:spPr>
        <p:txBody>
          <a:bodyPr/>
          <a:lstStyle/>
          <a:p>
            <a:r>
              <a:rPr lang="en-US" dirty="0" err="1"/>
              <a:t>stdio</a:t>
            </a:r>
            <a:r>
              <a:rPr lang="en-US" dirty="0"/>
              <a:t> File I/O – Working with a Keyboard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AEF385-82DC-DA4E-9269-5CD4A8D52CC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AF3C608C-2234-B74F-A2B7-6BB9101D64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45319" y="732048"/>
            <a:ext cx="9316278" cy="1892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1881D21-096B-2146-BAB3-0B6A3B88FF4C}"/>
              </a:ext>
            </a:extLst>
          </p:cNvPr>
          <p:cNvSpPr txBox="1"/>
          <p:nvPr/>
        </p:nvSpPr>
        <p:spPr>
          <a:xfrm>
            <a:off x="9561597" y="1354912"/>
            <a:ext cx="1879041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How do I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signal EOF?</a:t>
            </a:r>
          </a:p>
        </p:txBody>
      </p:sp>
    </p:spTree>
    <p:extLst>
      <p:ext uri="{BB962C8B-B14F-4D97-AF65-F5344CB8AC3E}">
        <p14:creationId xmlns:p14="http://schemas.microsoft.com/office/powerpoint/2010/main" val="280724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12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82FDA81-8D4E-7841-A3C6-81939E4B3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187" y="88133"/>
            <a:ext cx="10515600" cy="528511"/>
          </a:xfrm>
        </p:spPr>
        <p:txBody>
          <a:bodyPr/>
          <a:lstStyle/>
          <a:p>
            <a:r>
              <a:rPr lang="en-US" dirty="0"/>
              <a:t>C Library Function: Simple Formatted Printing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A310523-720E-C14B-A98D-341766451C82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342445" y="2226717"/>
            <a:ext cx="9347521" cy="4543150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20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 // import the public interface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fprintf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(FILE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*file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const char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2000" b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format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...); 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Write chars to the file identified by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file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2000" dirty="0" err="1">
                <a:solidFill>
                  <a:srgbClr val="7030A0"/>
                </a:solidFill>
              </a:rPr>
              <a:t>stdout</a:t>
            </a:r>
            <a:r>
              <a:rPr lang="en-US" sz="2000" dirty="0">
                <a:solidFill>
                  <a:srgbClr val="7030A0"/>
                </a:solidFill>
              </a:rPr>
              <a:t>, stderr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are already open)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Convert values to chars, as directed by </a:t>
            </a:r>
            <a:r>
              <a:rPr lang="en-US" sz="2000" b="1" dirty="0">
                <a:solidFill>
                  <a:srgbClr val="F3753F"/>
                </a:solidFill>
              </a:rPr>
              <a:t>format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endParaRPr lang="en-US" sz="2000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r>
              <a:rPr lang="en-US" sz="2000" dirty="0">
                <a:solidFill>
                  <a:schemeClr val="accent1"/>
                </a:solidFill>
              </a:rPr>
              <a:t>Return count of chars successfully written</a:t>
            </a:r>
          </a:p>
          <a:p>
            <a:pPr lvl="1"/>
            <a:r>
              <a:rPr lang="en-US" sz="2000" b="1" dirty="0">
                <a:solidFill>
                  <a:srgbClr val="F3753F"/>
                </a:solidFill>
              </a:rPr>
              <a:t>Format</a:t>
            </a:r>
            <a:r>
              <a:rPr lang="en-US" sz="2000" b="1" dirty="0">
                <a:solidFill>
                  <a:schemeClr val="accent3"/>
                </a:solidFill>
              </a:rPr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is the </a:t>
            </a:r>
            <a:r>
              <a:rPr lang="en-US" sz="2000" dirty="0">
                <a:solidFill>
                  <a:srgbClr val="0070C0"/>
                </a:solidFill>
              </a:rPr>
              <a:t>output specifications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enclosed in a </a:t>
            </a:r>
            <a:r>
              <a:rPr lang="en-US" sz="2000" dirty="0">
                <a:solidFill>
                  <a:schemeClr val="accent5"/>
                </a:solidFill>
              </a:rPr>
              <a:t>"string"</a:t>
            </a:r>
          </a:p>
          <a:p>
            <a:pPr lvl="1"/>
            <a:r>
              <a:rPr lang="en-US" sz="2000" dirty="0"/>
              <a:t>R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eturns a negative value if an error occurs</a:t>
            </a:r>
          </a:p>
          <a:p>
            <a:pPr lvl="2"/>
            <a:endParaRPr lang="en-US" sz="1600" b="1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(const char *</a:t>
            </a:r>
            <a:r>
              <a:rPr lang="en-US" sz="2000" b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format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...); </a:t>
            </a:r>
            <a:r>
              <a:rPr lang="en-US" sz="20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*</a:t>
            </a:r>
            <a:r>
              <a:rPr lang="en-US" sz="2000" b="1" i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format</a:t>
            </a:r>
            <a:r>
              <a:rPr lang="en-US" sz="20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later in course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Equivalent to </a:t>
            </a:r>
            <a:r>
              <a:rPr lang="en-US" sz="20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fprintf</a:t>
            </a:r>
            <a:r>
              <a:rPr lang="en-US" sz="20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1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stdout</a:t>
            </a:r>
            <a:r>
              <a:rPr lang="en-US" sz="20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format, ...);</a:t>
            </a:r>
          </a:p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Type</a:t>
            </a:r>
            <a:r>
              <a:rPr lang="en-US" sz="2400" b="1" dirty="0">
                <a:solidFill>
                  <a:schemeClr val="tx1">
                    <a:lumMod val="50000"/>
                  </a:schemeClr>
                </a:solidFill>
              </a:rPr>
              <a:t> %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man 3 </a:t>
            </a:r>
            <a:r>
              <a:rPr lang="en-US" sz="24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for more information on </a:t>
            </a:r>
            <a:r>
              <a:rPr lang="en-US" sz="2400" i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format</a:t>
            </a:r>
          </a:p>
        </p:txBody>
      </p:sp>
      <p:graphicFrame>
        <p:nvGraphicFramePr>
          <p:cNvPr id="4" name="Group 4">
            <a:extLst>
              <a:ext uri="{FF2B5EF4-FFF2-40B4-BE49-F238E27FC236}">
                <a16:creationId xmlns:a16="http://schemas.microsoft.com/office/drawing/2014/main" id="{FA099624-6FFE-894C-866D-3D4BFD2DCD4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9080632"/>
              </p:ext>
            </p:extLst>
          </p:nvPr>
        </p:nvGraphicFramePr>
        <p:xfrm>
          <a:off x="474177" y="682424"/>
          <a:ext cx="11415624" cy="1463040"/>
        </p:xfrm>
        <a:graphic>
          <a:graphicData uri="http://schemas.openxmlformats.org/drawingml/2006/table">
            <a:tbl>
              <a:tblPr/>
              <a:tblGrid>
                <a:gridCol w="2993046">
                  <a:extLst>
                    <a:ext uri="{9D8B030D-6E8A-4147-A177-3AD203B41FA5}">
                      <a16:colId xmlns:a16="http://schemas.microsoft.com/office/drawing/2014/main" val="1695198898"/>
                    </a:ext>
                  </a:extLst>
                </a:gridCol>
                <a:gridCol w="8422578">
                  <a:extLst>
                    <a:ext uri="{9D8B030D-6E8A-4147-A177-3AD203B41FA5}">
                      <a16:colId xmlns:a16="http://schemas.microsoft.com/office/drawing/2014/main" val="3806342213"/>
                    </a:ext>
                  </a:extLst>
                </a:gridCol>
              </a:tblGrid>
              <a:tr h="381000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Helvetica" pitchFamily="2" charset="0"/>
                        </a:rPr>
                        <a:t>Task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Helvetica" pitchFamily="2" charset="0"/>
                        </a:rPr>
                        <a:t>  Example Function Calls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343136"/>
                  </a:ext>
                </a:extLst>
              </a:tr>
              <a:tr h="726165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Write formatted data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status;</a:t>
                      </a:r>
                      <a:b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status = </a:t>
                      </a:r>
                      <a:r>
                        <a:rPr kumimoji="0" lang="en-US" alt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fprintf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kumimoji="0" lang="en-US" alt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stderr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"%d\n", </a:t>
                      </a:r>
                      <a:r>
                        <a:rPr kumimoji="0" lang="en-US" alt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</a:t>
                      </a:r>
                      <a:b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status = </a:t>
                      </a:r>
                      <a:r>
                        <a:rPr kumimoji="0" lang="en-US" alt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printf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("%d\n", </a:t>
                      </a:r>
                      <a:r>
                        <a:rPr kumimoji="0" lang="en-US" alt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);      </a:t>
                      </a:r>
                      <a:r>
                        <a:rPr kumimoji="0" lang="en-US" alt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2C895B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/* Writes to </a:t>
                      </a:r>
                      <a:r>
                        <a:rPr kumimoji="0" lang="en-US" altLang="en-US" sz="20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2C895B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stdout</a:t>
                      </a:r>
                      <a:r>
                        <a:rPr kumimoji="0" lang="en-US" altLang="en-US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2C895B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*/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60327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688AA52-C606-ED4E-9D02-6B75A938F76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633726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5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3C591-ED06-144C-A5F7-F4FCFEB2F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635" y="253441"/>
            <a:ext cx="11405656" cy="447054"/>
          </a:xfrm>
        </p:spPr>
        <p:txBody>
          <a:bodyPr/>
          <a:lstStyle/>
          <a:p>
            <a:r>
              <a:rPr lang="en-US" dirty="0"/>
              <a:t>Some Formatted Output Conversion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B19B8-B91D-714B-859B-8190EB74A93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99205" y="888856"/>
            <a:ext cx="10793590" cy="502898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Conversion specifications example</a:t>
            </a:r>
          </a:p>
          <a:p>
            <a:pPr lvl="1"/>
            <a:r>
              <a:rPr lang="en-US" sz="2000" b="1" dirty="0">
                <a:solidFill>
                  <a:srgbClr val="FF0000"/>
                </a:solidFill>
              </a:rPr>
              <a:t>%d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conversion specifier for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int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variables</a:t>
            </a:r>
          </a:p>
          <a:p>
            <a:pPr lvl="1"/>
            <a:r>
              <a:rPr lang="en-US" sz="2000" b="1" dirty="0">
                <a:solidFill>
                  <a:srgbClr val="F3753F"/>
                </a:solidFill>
              </a:rPr>
              <a:t>%c </a:t>
            </a:r>
            <a:r>
              <a:rPr lang="en-US" sz="2000" dirty="0"/>
              <a:t>conversion specifier for </a:t>
            </a:r>
            <a:r>
              <a:rPr lang="en-US" sz="2000" b="1" dirty="0"/>
              <a:t>char </a:t>
            </a:r>
            <a:r>
              <a:rPr lang="en-US" sz="2000" dirty="0"/>
              <a:t>variables</a:t>
            </a:r>
          </a:p>
          <a:p>
            <a:pPr lvl="1"/>
            <a:r>
              <a:rPr lang="en-US" sz="2000" dirty="0"/>
              <a:t>many more conversion specifiers (online manual: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 man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/>
              <a:t>and the textbooks)</a:t>
            </a:r>
            <a:endParaRPr lang="en-US" sz="2000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endParaRPr lang="en-US" sz="1800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marL="354012" lvl="1" indent="0">
              <a:buNone/>
            </a:pPr>
            <a:endParaRPr lang="en-US" sz="2000" dirty="0">
              <a:solidFill>
                <a:schemeClr val="tx1">
                  <a:lumMod val="50000"/>
                </a:schemeClr>
              </a:solidFill>
            </a:endParaRP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Output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F3B944A-894D-E249-8B2A-972E9C6FF73A}"/>
              </a:ext>
            </a:extLst>
          </p:cNvPr>
          <p:cNvSpPr/>
          <p:nvPr/>
        </p:nvSpPr>
        <p:spPr bwMode="auto">
          <a:xfrm>
            <a:off x="1499692" y="2644618"/>
            <a:ext cx="8528863" cy="1755856"/>
          </a:xfrm>
          <a:prstGeom prst="roundRect">
            <a:avLst/>
          </a:prstGeom>
          <a:solidFill>
            <a:schemeClr val="bg1">
              <a:alpha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10;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z = '</a:t>
            </a:r>
            <a:r>
              <a:rPr lang="en-US" b="1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</a:p>
          <a:p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a[] = " Hello\n";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solidFill>
                  <a:srgbClr val="2C895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%c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1" dirty="0" err="1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%s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b="1" dirty="0">
                <a:solidFill>
                  <a:srgbClr val="F3753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b="1" dirty="0">
                <a:solidFill>
                  <a:srgbClr val="2C895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write to </a:t>
            </a:r>
            <a:r>
              <a:rPr lang="en-US" b="1" dirty="0" err="1">
                <a:solidFill>
                  <a:srgbClr val="2C895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endParaRPr lang="en-US" b="1" dirty="0">
              <a:solidFill>
                <a:srgbClr val="2C895B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solidFill>
                  <a:srgbClr val="2C895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stderr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"This is an error message to stderr\n"); 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3FBB47C-03CC-FB41-A31A-CEAE545B540B}"/>
              </a:ext>
            </a:extLst>
          </p:cNvPr>
          <p:cNvSpPr/>
          <p:nvPr/>
        </p:nvSpPr>
        <p:spPr bwMode="auto">
          <a:xfrm>
            <a:off x="2117293" y="4904154"/>
            <a:ext cx="5109130" cy="781870"/>
          </a:xfrm>
          <a:prstGeom prst="roundRect">
            <a:avLst/>
          </a:prstGeom>
          <a:solidFill>
            <a:schemeClr val="bg1">
              <a:alpha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10, Hello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 is an error message to stderr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22CDDC-7C60-F446-BC53-1A082B50984D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72949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  <p:bldP spid="5" grpId="0" animBg="1"/>
      <p:bldP spid="7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A7FAFF-5970-0545-AA8D-56DA1BF8A22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966527" y="2404449"/>
            <a:ext cx="10085967" cy="4259946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20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 // import the public interface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US" sz="2000" b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writes c (demoted to a char)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to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rgbClr val="2C895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endParaRPr lang="en-US" sz="2000" b="1" dirty="0">
              <a:solidFill>
                <a:srgbClr val="2C895B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>
                <a:solidFill>
                  <a:srgbClr val="2C895B"/>
                </a:solidFill>
              </a:rPr>
              <a:t>returns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either: </a:t>
            </a:r>
            <a:r>
              <a:rPr lang="en-US" sz="2000" dirty="0">
                <a:solidFill>
                  <a:srgbClr val="2C895B"/>
                </a:solidFill>
              </a:rPr>
              <a:t>c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on success </a:t>
            </a:r>
            <a:r>
              <a:rPr lang="en-US" sz="2000" i="1" dirty="0">
                <a:solidFill>
                  <a:srgbClr val="FF0000"/>
                </a:solidFill>
              </a:rPr>
              <a:t>OR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000" dirty="0">
                <a:solidFill>
                  <a:srgbClr val="2C895B"/>
                </a:solidFill>
              </a:rPr>
              <a:t>EOF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(a macro often defined as -1) on failure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see % man 3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</a:rPr>
              <a:t>putchar</a:t>
            </a:r>
            <a:endParaRPr lang="en-US" sz="2000" dirty="0">
              <a:solidFill>
                <a:schemeClr val="tx1">
                  <a:lumMod val="50000"/>
                </a:schemeClr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altLang="en-US" sz="20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getchar</a:t>
            </a:r>
            <a:r>
              <a:rPr lang="en-US" altLang="en-US" sz="20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(void); </a:t>
            </a:r>
          </a:p>
          <a:p>
            <a:pPr lvl="1"/>
            <a:r>
              <a:rPr lang="en-US" sz="2000" dirty="0">
                <a:solidFill>
                  <a:srgbClr val="2C895B"/>
                </a:solidFill>
              </a:rPr>
              <a:t>returns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the next input character (if present) </a:t>
            </a:r>
            <a:r>
              <a:rPr lang="en-US" sz="2000" b="1" dirty="0">
                <a:solidFill>
                  <a:srgbClr val="0070C0"/>
                </a:solidFill>
              </a:rPr>
              <a:t>promoted to an int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read 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from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 </a:t>
            </a:r>
            <a:r>
              <a:rPr lang="en-US" sz="2000" b="1" dirty="0">
                <a:solidFill>
                  <a:srgbClr val="2C895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stdin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see % man 3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</a:rPr>
              <a:t>getchar</a:t>
            </a:r>
            <a:endParaRPr lang="en-US" altLang="en-US" sz="2000" dirty="0">
              <a:solidFill>
                <a:srgbClr val="0070C0"/>
              </a:solidFill>
              <a:latin typeface="Helvetica" pitchFamily="2" charset="0"/>
            </a:endParaRPr>
          </a:p>
          <a:p>
            <a:pPr>
              <a:lnSpc>
                <a:spcPct val="100000"/>
              </a:lnSpc>
            </a:pPr>
            <a:r>
              <a:rPr lang="en-US" altLang="en-US" sz="2000" dirty="0">
                <a:solidFill>
                  <a:schemeClr val="accent6"/>
                </a:solidFill>
                <a:latin typeface="Helvetica" pitchFamily="2" charset="0"/>
              </a:rPr>
              <a:t>Make sure you use </a:t>
            </a:r>
            <a:r>
              <a:rPr lang="en-US" altLang="en-US" sz="2000" dirty="0">
                <a:solidFill>
                  <a:srgbClr val="FF0000"/>
                </a:solidFill>
                <a:latin typeface="Helvetica" pitchFamily="2" charset="0"/>
              </a:rPr>
              <a:t>int variables </a:t>
            </a:r>
            <a:r>
              <a:rPr lang="en-US" altLang="en-US" sz="2000" dirty="0">
                <a:solidFill>
                  <a:schemeClr val="accent6"/>
                </a:solidFill>
                <a:latin typeface="Helvetica" pitchFamily="2" charset="0"/>
              </a:rPr>
              <a:t>with</a:t>
            </a:r>
            <a:r>
              <a:rPr lang="en-US" altLang="en-US" sz="2000" dirty="0">
                <a:solidFill>
                  <a:srgbClr val="FF0000"/>
                </a:solidFill>
                <a:latin typeface="Helvetica" pitchFamily="2" charset="0"/>
              </a:rPr>
              <a:t> </a:t>
            </a:r>
            <a:r>
              <a:rPr lang="en-US" altLang="en-US" sz="2000" dirty="0" err="1">
                <a:solidFill>
                  <a:srgbClr val="FF0000"/>
                </a:solidFill>
                <a:latin typeface="Helvetica" pitchFamily="2" charset="0"/>
              </a:rPr>
              <a:t>putchar</a:t>
            </a:r>
            <a:r>
              <a:rPr lang="en-US" altLang="en-US" sz="2000" dirty="0">
                <a:solidFill>
                  <a:srgbClr val="FF0000"/>
                </a:solidFill>
                <a:latin typeface="Helvetica" pitchFamily="2" charset="0"/>
              </a:rPr>
              <a:t>() </a:t>
            </a:r>
            <a:r>
              <a:rPr lang="en-US" altLang="en-US" sz="2000" dirty="0">
                <a:solidFill>
                  <a:schemeClr val="accent6"/>
                </a:solidFill>
                <a:latin typeface="Helvetica" pitchFamily="2" charset="0"/>
              </a:rPr>
              <a:t>and</a:t>
            </a:r>
            <a:r>
              <a:rPr lang="en-US" altLang="en-US" sz="2000" dirty="0">
                <a:solidFill>
                  <a:srgbClr val="FF0000"/>
                </a:solidFill>
                <a:latin typeface="Helvetica" pitchFamily="2" charset="0"/>
              </a:rPr>
              <a:t> </a:t>
            </a:r>
            <a:r>
              <a:rPr lang="en-US" altLang="en-US" sz="2000" dirty="0" err="1">
                <a:solidFill>
                  <a:srgbClr val="FF0000"/>
                </a:solidFill>
                <a:latin typeface="Helvetica" pitchFamily="2" charset="0"/>
              </a:rPr>
              <a:t>putchar</a:t>
            </a:r>
            <a:r>
              <a:rPr lang="en-US" altLang="en-US" sz="2000" dirty="0">
                <a:solidFill>
                  <a:srgbClr val="FF0000"/>
                </a:solidFill>
                <a:latin typeface="Helvetica" pitchFamily="2" charset="0"/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US" altLang="en-US" sz="2000" dirty="0">
                <a:solidFill>
                  <a:srgbClr val="0070C0"/>
                </a:solidFill>
                <a:latin typeface="Helvetica" pitchFamily="2" charset="0"/>
              </a:rPr>
              <a:t>Both functions return an int 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because they must be able </a:t>
            </a:r>
            <a:r>
              <a:rPr lang="en-US" altLang="en-US" sz="2000" dirty="0">
                <a:solidFill>
                  <a:srgbClr val="2C895B"/>
                </a:solidFill>
              </a:rPr>
              <a:t>to return both valid chars 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</a:rPr>
              <a:t>and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 indicate the  </a:t>
            </a:r>
            <a:r>
              <a:rPr lang="en-US" altLang="en-US" sz="2000" b="1" dirty="0">
                <a:solidFill>
                  <a:schemeClr val="tx1">
                    <a:lumMod val="50000"/>
                  </a:schemeClr>
                </a:solidFill>
              </a:rPr>
              <a:t>EOF condition </a:t>
            </a:r>
            <a:r>
              <a:rPr lang="en-US" altLang="en-US" sz="2000" b="1" dirty="0"/>
              <a:t>(</a:t>
            </a:r>
            <a:r>
              <a:rPr lang="en-US" altLang="en-US" sz="2000" dirty="0">
                <a:solidFill>
                  <a:schemeClr val="tx1">
                    <a:lumMod val="50000"/>
                  </a:schemeClr>
                </a:solidFill>
              </a:rPr>
              <a:t>-1) which is outside the range of valid characters</a:t>
            </a:r>
            <a:endParaRPr lang="en-US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536101-11CA-0642-9782-7DCFB738D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828" y="84874"/>
            <a:ext cx="11414700" cy="526342"/>
          </a:xfrm>
        </p:spPr>
        <p:txBody>
          <a:bodyPr/>
          <a:lstStyle/>
          <a:p>
            <a:r>
              <a:rPr lang="en-US" dirty="0"/>
              <a:t>C Library Function API : Simple Character I/O – Used in PA3</a:t>
            </a:r>
            <a:endParaRPr lang="en-US" dirty="0">
              <a:solidFill>
                <a:srgbClr val="2C895B"/>
              </a:solidFill>
            </a:endParaRPr>
          </a:p>
        </p:txBody>
      </p:sp>
      <p:graphicFrame>
        <p:nvGraphicFramePr>
          <p:cNvPr id="4" name="Group 27">
            <a:extLst>
              <a:ext uri="{FF2B5EF4-FFF2-40B4-BE49-F238E27FC236}">
                <a16:creationId xmlns:a16="http://schemas.microsoft.com/office/drawing/2014/main" id="{D85E6FD7-4228-CC4B-B6A4-A872CB3163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8205634"/>
              </p:ext>
            </p:extLst>
          </p:nvPr>
        </p:nvGraphicFramePr>
        <p:xfrm>
          <a:off x="1290320" y="586219"/>
          <a:ext cx="10412852" cy="1737360"/>
        </p:xfrm>
        <a:graphic>
          <a:graphicData uri="http://schemas.openxmlformats.org/drawingml/2006/table">
            <a:tbl>
              <a:tblPr/>
              <a:tblGrid>
                <a:gridCol w="1854085">
                  <a:extLst>
                    <a:ext uri="{9D8B030D-6E8A-4147-A177-3AD203B41FA5}">
                      <a16:colId xmlns:a16="http://schemas.microsoft.com/office/drawing/2014/main" val="1520686472"/>
                    </a:ext>
                  </a:extLst>
                </a:gridCol>
                <a:gridCol w="8558767">
                  <a:extLst>
                    <a:ext uri="{9D8B030D-6E8A-4147-A177-3AD203B41FA5}">
                      <a16:colId xmlns:a16="http://schemas.microsoft.com/office/drawing/2014/main" val="3723702983"/>
                    </a:ext>
                  </a:extLst>
                </a:gridCol>
              </a:tblGrid>
              <a:tr h="454013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Operation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  Usage Examples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1050779"/>
                  </a:ext>
                </a:extLst>
              </a:tr>
              <a:tr h="593709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Write a char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status; int c;</a:t>
                      </a:r>
                      <a:b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status = </a:t>
                      </a:r>
                      <a:r>
                        <a:rPr kumimoji="0" lang="en-US" alt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putchar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(c);        </a:t>
                      </a:r>
                      <a:r>
                        <a:rPr kumimoji="0" lang="en-US" alt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2C895B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/* Writes to screen </a:t>
                      </a:r>
                      <a:r>
                        <a:rPr kumimoji="0" lang="en-US" altLang="en-US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2C895B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stdout</a:t>
                      </a:r>
                      <a:r>
                        <a:rPr kumimoji="0" lang="en-US" alt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2C895B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*/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9027475"/>
                  </a:ext>
                </a:extLst>
              </a:tr>
              <a:tr h="593709"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Read a char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50000"/>
                        </a:spcBef>
                        <a:defRPr sz="2000">
                          <a:solidFill>
                            <a:srgbClr val="0000FF"/>
                          </a:solidFill>
                          <a:latin typeface="Helvetica" pitchFamily="2" charset="0"/>
                        </a:defRPr>
                      </a:lvl1pPr>
                      <a:lvl2pPr marL="3397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2pPr>
                      <a:lvl3pPr marL="677863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3pPr>
                      <a:lvl4pPr marL="1025525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4pPr>
                      <a:lvl5pPr marL="1373188" eaLnBrk="0" hangingPunct="0">
                        <a:spcBef>
                          <a:spcPct val="10000"/>
                        </a:spcBef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5pPr>
                      <a:lvl6pPr marL="18303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6pPr>
                      <a:lvl7pPr marL="22875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7pPr>
                      <a:lvl8pPr marL="27447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8pPr>
                      <a:lvl9pPr marL="3201988" eaLnBrk="0" fontAlgn="base" hangingPunct="0">
                        <a:spcBef>
                          <a:spcPct val="1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accent2"/>
                          </a:solidFill>
                          <a:latin typeface="Helvetica" pitchFamily="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int c;</a:t>
                      </a:r>
                      <a:b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</a:b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c = </a:t>
                      </a:r>
                      <a:r>
                        <a:rPr kumimoji="0" lang="en-US" alt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getchar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();              </a:t>
                      </a:r>
                      <a:r>
                        <a:rPr kumimoji="0" lang="en-US" alt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2C895B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/* Reads from keyboard stdin */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2873375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7DD1B781-625E-0941-9FAA-FD7D0F59E887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AE4B5AC-6D9F-3C04-B026-71CE941A472B}"/>
              </a:ext>
            </a:extLst>
          </p:cNvPr>
          <p:cNvGrpSpPr/>
          <p:nvPr/>
        </p:nvGrpSpPr>
        <p:grpSpPr>
          <a:xfrm>
            <a:off x="50999" y="3039762"/>
            <a:ext cx="2016698" cy="3050348"/>
            <a:chOff x="1171105" y="3157037"/>
            <a:chExt cx="2016698" cy="3050348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B933AE5E-D10C-580A-03CA-30933B0C15C5}"/>
                </a:ext>
              </a:extLst>
            </p:cNvPr>
            <p:cNvCxnSpPr>
              <a:cxnSpLocks/>
              <a:stCxn id="7" idx="0"/>
            </p:cNvCxnSpPr>
            <p:nvPr/>
          </p:nvCxnSpPr>
          <p:spPr>
            <a:xfrm flipV="1">
              <a:off x="2066511" y="3157037"/>
              <a:ext cx="1121292" cy="465025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5D32F47-EF93-C897-4E79-E9A3B1941FBF}"/>
                </a:ext>
              </a:extLst>
            </p:cNvPr>
            <p:cNvSpPr txBox="1"/>
            <p:nvPr/>
          </p:nvSpPr>
          <p:spPr>
            <a:xfrm>
              <a:off x="1171105" y="3622062"/>
              <a:ext cx="1790812" cy="258532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Why is character I/O using an int?</a:t>
              </a:r>
            </a:p>
            <a:p>
              <a:endParaRPr lang="en-US" dirty="0">
                <a:solidFill>
                  <a:schemeClr val="accent1"/>
                </a:solidFill>
              </a:endParaRPr>
            </a:p>
            <a:p>
              <a:r>
                <a:rPr lang="en-US" dirty="0">
                  <a:solidFill>
                    <a:schemeClr val="accent1"/>
                  </a:solidFill>
                </a:rPr>
                <a:t>Answer: Needs to indicate an EOF (-1) condition that is not a valid char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7994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18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F536101-11CA-0642-9782-7DCFB738D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794" y="204230"/>
            <a:ext cx="10515600" cy="555661"/>
          </a:xfrm>
        </p:spPr>
        <p:txBody>
          <a:bodyPr/>
          <a:lstStyle/>
          <a:p>
            <a:r>
              <a:rPr lang="en-US" dirty="0"/>
              <a:t>Character I/O (Also the Primary loop in PA3)	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ectangle 28">
            <a:extLst>
              <a:ext uri="{FF2B5EF4-FFF2-40B4-BE49-F238E27FC236}">
                <a16:creationId xmlns:a16="http://schemas.microsoft.com/office/drawing/2014/main" id="{DCCE9780-A01A-BD4B-AC1A-9A6D324D1515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59085" y="812767"/>
            <a:ext cx="6975063" cy="4516887"/>
          </a:xfrm>
          <a:prstGeom prst="rect">
            <a:avLst/>
          </a:prstGeom>
          <a:solidFill>
            <a:schemeClr val="accent4">
              <a:lumMod val="20000"/>
              <a:lumOff val="80000"/>
              <a:alpha val="8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/>
          <a:lstStyle>
            <a:lvl1pPr marL="223838" indent="-223838" eaLnBrk="0" hangingPunct="0">
              <a:spcBef>
                <a:spcPct val="50000"/>
              </a:spcBef>
              <a:defRPr sz="2400">
                <a:solidFill>
                  <a:srgbClr val="0000FF"/>
                </a:solidFill>
                <a:latin typeface="Helvetica" pitchFamily="2" charset="0"/>
              </a:defRPr>
            </a:lvl1pPr>
            <a:lvl2pPr marL="563563" indent="-223838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2pPr>
            <a:lvl3pPr marL="911225" indent="-233363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3pPr>
            <a:lvl4pPr marL="1258888" indent="-233363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4pPr>
            <a:lvl5pPr marL="1597025" indent="-223838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5pPr>
            <a:lvl6pPr marL="20542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6pPr>
            <a:lvl7pPr marL="25114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7pPr>
            <a:lvl8pPr marL="29686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8pPr>
            <a:lvl9pPr marL="34258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9pPr>
          </a:lstStyle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b="1" i="1" dirty="0">
                <a:solidFill>
                  <a:srgbClr val="2C895B"/>
                </a:solidFill>
                <a:latin typeface="Courier New" panose="02070309020205020404" pitchFamily="49" charset="0"/>
              </a:rPr>
              <a:t>// copy stdin to </a:t>
            </a:r>
            <a:r>
              <a:rPr lang="en-US" altLang="en-US" sz="1800" b="1" i="1" dirty="0" err="1">
                <a:solidFill>
                  <a:srgbClr val="2C895B"/>
                </a:solidFill>
                <a:latin typeface="Courier New" panose="02070309020205020404" pitchFamily="49" charset="0"/>
              </a:rPr>
              <a:t>stdout</a:t>
            </a:r>
            <a:r>
              <a:rPr lang="en-US" altLang="en-US" sz="1800" b="1" i="1" dirty="0">
                <a:solidFill>
                  <a:srgbClr val="2C895B"/>
                </a:solidFill>
                <a:latin typeface="Courier New" panose="02070309020205020404" pitchFamily="49" charset="0"/>
              </a:rPr>
              <a:t> one char at a time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altLang="en-US" sz="1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alt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altLang="en-US" sz="1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alt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60000"/>
              </a:lnSpc>
              <a:buFontTx/>
              <a:buNone/>
            </a:pPr>
            <a:endParaRPr lang="en-US" altLang="en-US" sz="18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 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altLang="en-US" sz="1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lnSpc>
                <a:spcPct val="60000"/>
              </a:lnSpc>
              <a:buFontTx/>
              <a:buNone/>
            </a:pPr>
            <a:endParaRPr lang="en-US" altLang="en-US" sz="18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60000"/>
              </a:lnSpc>
              <a:buFontTx/>
              <a:buNone/>
            </a:pPr>
            <a:endParaRPr lang="en-US" altLang="en-US" sz="18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while ((</a:t>
            </a:r>
            <a:r>
              <a:rPr lang="en-US" alt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en-US" sz="1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getchar</a:t>
            </a:r>
            <a:r>
              <a:rPr lang="en-US" alt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!= EOF) {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(void)</a:t>
            </a:r>
            <a:r>
              <a:rPr lang="en-US" altLang="en-US" sz="18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r>
              <a:rPr lang="en-US" alt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(c)</a:t>
            </a: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 </a:t>
            </a:r>
            <a:r>
              <a:rPr lang="en-US" altLang="en-US" sz="18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ignore return value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>
              <a:lnSpc>
                <a:spcPct val="60000"/>
              </a:lnSpc>
              <a:buFontTx/>
              <a:buNone/>
            </a:pPr>
            <a:endParaRPr lang="en-US" altLang="en-US" sz="18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return EXIT_SUCCESS;</a:t>
            </a:r>
          </a:p>
          <a:p>
            <a:pPr>
              <a:lnSpc>
                <a:spcPct val="60000"/>
              </a:lnSpc>
              <a:buFontTx/>
              <a:buNone/>
            </a:pPr>
            <a:r>
              <a:rPr lang="en-US" alt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Rectangle 28">
            <a:extLst>
              <a:ext uri="{FF2B5EF4-FFF2-40B4-BE49-F238E27FC236}">
                <a16:creationId xmlns:a16="http://schemas.microsoft.com/office/drawing/2014/main" id="{A10A4F74-6F65-B54E-A7FA-082D19D34CFC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382010" y="820100"/>
            <a:ext cx="2373034" cy="2605682"/>
          </a:xfrm>
          <a:prstGeom prst="rect">
            <a:avLst/>
          </a:prstGeom>
          <a:solidFill>
            <a:schemeClr val="accent4">
              <a:lumMod val="20000"/>
              <a:lumOff val="80000"/>
              <a:alpha val="80000"/>
            </a:schemeClr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/>
          <a:lstStyle>
            <a:lvl1pPr marL="223838" indent="-223838" eaLnBrk="0" hangingPunct="0">
              <a:spcBef>
                <a:spcPct val="50000"/>
              </a:spcBef>
              <a:defRPr sz="2400">
                <a:solidFill>
                  <a:srgbClr val="0000FF"/>
                </a:solidFill>
                <a:latin typeface="Helvetica" pitchFamily="2" charset="0"/>
              </a:defRPr>
            </a:lvl1pPr>
            <a:lvl2pPr marL="563563" indent="-223838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2pPr>
            <a:lvl3pPr marL="911225" indent="-233363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3pPr>
            <a:lvl4pPr marL="1258888" indent="-233363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4pPr>
            <a:lvl5pPr marL="1597025" indent="-223838" eaLnBrk="0" hangingPunct="0">
              <a:spcBef>
                <a:spcPct val="10000"/>
              </a:spcBef>
              <a:defRPr sz="2000">
                <a:solidFill>
                  <a:schemeClr val="accent2"/>
                </a:solidFill>
                <a:latin typeface="Helvetica" pitchFamily="2" charset="0"/>
              </a:defRPr>
            </a:lvl5pPr>
            <a:lvl6pPr marL="20542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6pPr>
            <a:lvl7pPr marL="25114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7pPr>
            <a:lvl8pPr marL="29686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8pPr>
            <a:lvl9pPr marL="3425825" indent="-223838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Helvetica" pitchFamily="2" charset="0"/>
              </a:defRPr>
            </a:lvl9pPr>
          </a:lstStyle>
          <a:p>
            <a:r>
              <a:rPr lang="en-US" sz="18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 ./</a:t>
            </a:r>
            <a:r>
              <a:rPr lang="en-US" sz="1800" b="1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a.out</a:t>
            </a:r>
            <a:endParaRPr lang="en-US" sz="1800" b="1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a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</a:t>
            </a:r>
            <a:endParaRPr lang="en-US" sz="18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a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</a:t>
            </a:r>
            <a:endParaRPr lang="en-US" sz="1800" dirty="0">
              <a:solidFill>
                <a:schemeClr val="tx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^d</a:t>
            </a:r>
          </a:p>
          <a:p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</a:p>
          <a:p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%./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a.out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a &gt; b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D2723BA-73DE-2D41-8FA1-6B0250A74F2A}"/>
              </a:ext>
            </a:extLst>
          </p:cNvPr>
          <p:cNvGrpSpPr/>
          <p:nvPr/>
        </p:nvGrpSpPr>
        <p:grpSpPr>
          <a:xfrm>
            <a:off x="3588429" y="1663963"/>
            <a:ext cx="3527496" cy="1861753"/>
            <a:chOff x="9140875" y="2856669"/>
            <a:chExt cx="3527496" cy="1861753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F8F37A33-E418-1046-BDA5-EBC0B32DA82B}"/>
                </a:ext>
              </a:extLst>
            </p:cNvPr>
            <p:cNvSpPr txBox="1"/>
            <p:nvPr/>
          </p:nvSpPr>
          <p:spPr>
            <a:xfrm>
              <a:off x="9140875" y="2856669"/>
              <a:ext cx="3527496" cy="92333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Always check return code to handle EOF </a:t>
              </a:r>
            </a:p>
            <a:p>
              <a:r>
                <a:rPr lang="en-US" dirty="0">
                  <a:solidFill>
                    <a:srgbClr val="2C895B"/>
                  </a:solidFill>
                </a:rPr>
                <a:t>EOF is a macro integer in </a:t>
              </a:r>
              <a:r>
                <a:rPr lang="en-US" dirty="0" err="1">
                  <a:solidFill>
                    <a:srgbClr val="2C895B"/>
                  </a:solidFill>
                </a:rPr>
                <a:t>stdio.h</a:t>
              </a:r>
              <a:endParaRPr lang="en-US" dirty="0">
                <a:solidFill>
                  <a:srgbClr val="2C895B"/>
                </a:solidFill>
              </a:endParaRP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0294F47-B639-7E4C-8D53-FE81C26A1D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26845" y="3832875"/>
              <a:ext cx="510102" cy="885547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BF593AF-E25F-AC44-BCE5-1893A44AF808}"/>
              </a:ext>
            </a:extLst>
          </p:cNvPr>
          <p:cNvGrpSpPr/>
          <p:nvPr/>
        </p:nvGrpSpPr>
        <p:grpSpPr>
          <a:xfrm>
            <a:off x="1910674" y="4103252"/>
            <a:ext cx="8514523" cy="1687937"/>
            <a:chOff x="7680190" y="4371238"/>
            <a:chExt cx="8514523" cy="1687937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82BD0A5-8E67-434B-AB22-C6C7C6CCD8FA}"/>
                </a:ext>
              </a:extLst>
            </p:cNvPr>
            <p:cNvCxnSpPr>
              <a:cxnSpLocks/>
              <a:stCxn id="15" idx="1"/>
            </p:cNvCxnSpPr>
            <p:nvPr/>
          </p:nvCxnSpPr>
          <p:spPr>
            <a:xfrm flipH="1" flipV="1">
              <a:off x="7680190" y="4371238"/>
              <a:ext cx="2332424" cy="949273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D6D4D55-E265-0140-9AF4-41B69FB076B4}"/>
                </a:ext>
              </a:extLst>
            </p:cNvPr>
            <p:cNvSpPr txBox="1"/>
            <p:nvPr/>
          </p:nvSpPr>
          <p:spPr>
            <a:xfrm>
              <a:off x="10012614" y="4581847"/>
              <a:ext cx="6182099" cy="147732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Always check return codes </a:t>
              </a:r>
              <a:r>
                <a:rPr lang="en-US" dirty="0">
                  <a:solidFill>
                    <a:srgbClr val="F37440"/>
                  </a:solidFill>
                </a:rPr>
                <a:t>unless you do not need it</a:t>
              </a:r>
              <a:endParaRPr lang="en-US" dirty="0">
                <a:solidFill>
                  <a:schemeClr val="accent1"/>
                </a:solidFill>
              </a:endParaRPr>
            </a:p>
            <a:p>
              <a:endParaRPr lang="en-US" dirty="0">
                <a:solidFill>
                  <a:schemeClr val="accent1"/>
                </a:solidFill>
              </a:endParaRPr>
            </a:p>
            <a:p>
              <a:r>
                <a:rPr lang="en-US" dirty="0">
                  <a:solidFill>
                    <a:schemeClr val="accent1"/>
                  </a:solidFill>
                </a:rPr>
                <a:t>Sometimes you may see a (void) cast which indicates </a:t>
              </a:r>
              <a:r>
                <a:rPr lang="en-US" b="1" i="1" dirty="0">
                  <a:solidFill>
                    <a:srgbClr val="7030A0"/>
                  </a:solidFill>
                </a:rPr>
                <a:t>ignoring the return value is deliberate</a:t>
              </a:r>
              <a:r>
                <a:rPr lang="en-US" dirty="0">
                  <a:solidFill>
                    <a:schemeClr val="accent1"/>
                  </a:solidFill>
                </a:rPr>
                <a:t> this is often required by many coding standards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7DD1B781-625E-0941-9FAA-FD7D0F59E887}"/>
              </a:ext>
            </a:extLst>
          </p:cNvPr>
          <p:cNvSpPr txBox="1"/>
          <p:nvPr/>
        </p:nvSpPr>
        <p:spPr>
          <a:xfrm>
            <a:off x="11884564" y="643630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6102D1B-4C55-484B-8EE2-EFFAB76DDB84}"/>
              </a:ext>
            </a:extLst>
          </p:cNvPr>
          <p:cNvGrpSpPr/>
          <p:nvPr/>
        </p:nvGrpSpPr>
        <p:grpSpPr>
          <a:xfrm>
            <a:off x="8018433" y="1096247"/>
            <a:ext cx="3963954" cy="1309231"/>
            <a:chOff x="8150400" y="1308844"/>
            <a:chExt cx="3963954" cy="1309231"/>
          </a:xfrm>
        </p:grpSpPr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63E824D4-BBC2-CF48-ACC3-9193F0E0624E}"/>
                </a:ext>
              </a:extLst>
            </p:cNvPr>
            <p:cNvSpPr txBox="1"/>
            <p:nvPr/>
          </p:nvSpPr>
          <p:spPr>
            <a:xfrm>
              <a:off x="9927688" y="1308844"/>
              <a:ext cx="2186666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Typed on keyboard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FDDE03B7-6A0C-8345-AA62-E1D93E7F83DB}"/>
                </a:ext>
              </a:extLst>
            </p:cNvPr>
            <p:cNvSpPr txBox="1"/>
            <p:nvPr/>
          </p:nvSpPr>
          <p:spPr>
            <a:xfrm>
              <a:off x="9927688" y="1805949"/>
              <a:ext cx="2186666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Printed by program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5E8B7A02-4406-4B45-981B-149DC15889CD}"/>
                </a:ext>
              </a:extLst>
            </p:cNvPr>
            <p:cNvSpPr txBox="1"/>
            <p:nvPr/>
          </p:nvSpPr>
          <p:spPr>
            <a:xfrm>
              <a:off x="9927688" y="2248743"/>
              <a:ext cx="2186666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Typed on keyboard</a:t>
              </a:r>
            </a:p>
          </p:txBody>
        </p:sp>
        <p:sp>
          <p:nvSpPr>
            <p:cNvPr id="13" name="Left Arrow 12">
              <a:extLst>
                <a:ext uri="{FF2B5EF4-FFF2-40B4-BE49-F238E27FC236}">
                  <a16:creationId xmlns:a16="http://schemas.microsoft.com/office/drawing/2014/main" id="{3E6D3AD0-884B-EE44-96BE-AB06FFC69409}"/>
                </a:ext>
              </a:extLst>
            </p:cNvPr>
            <p:cNvSpPr/>
            <p:nvPr/>
          </p:nvSpPr>
          <p:spPr>
            <a:xfrm>
              <a:off x="9532800" y="1493510"/>
              <a:ext cx="394888" cy="111266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Left Arrow 161">
              <a:extLst>
                <a:ext uri="{FF2B5EF4-FFF2-40B4-BE49-F238E27FC236}">
                  <a16:creationId xmlns:a16="http://schemas.microsoft.com/office/drawing/2014/main" id="{B2417F17-721A-9940-A6C4-F3E2CF36CBA8}"/>
                </a:ext>
              </a:extLst>
            </p:cNvPr>
            <p:cNvSpPr/>
            <p:nvPr/>
          </p:nvSpPr>
          <p:spPr>
            <a:xfrm>
              <a:off x="9532800" y="1955175"/>
              <a:ext cx="394888" cy="111266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Left Arrow 162">
              <a:extLst>
                <a:ext uri="{FF2B5EF4-FFF2-40B4-BE49-F238E27FC236}">
                  <a16:creationId xmlns:a16="http://schemas.microsoft.com/office/drawing/2014/main" id="{3B18EA30-269C-4045-B761-C107B2CFE6F2}"/>
                </a:ext>
              </a:extLst>
            </p:cNvPr>
            <p:cNvSpPr/>
            <p:nvPr/>
          </p:nvSpPr>
          <p:spPr>
            <a:xfrm>
              <a:off x="8150400" y="2377776"/>
              <a:ext cx="1761776" cy="95065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2EA9FB-AE34-41A4-749A-3A58460B3270}"/>
              </a:ext>
            </a:extLst>
          </p:cNvPr>
          <p:cNvGrpSpPr/>
          <p:nvPr/>
        </p:nvGrpSpPr>
        <p:grpSpPr>
          <a:xfrm>
            <a:off x="9544721" y="2878288"/>
            <a:ext cx="2489884" cy="369332"/>
            <a:chOff x="10018437" y="1120221"/>
            <a:chExt cx="2489884" cy="3693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605280E-519E-B516-1C29-81539A3B2491}"/>
                </a:ext>
              </a:extLst>
            </p:cNvPr>
            <p:cNvSpPr txBox="1"/>
            <p:nvPr/>
          </p:nvSpPr>
          <p:spPr>
            <a:xfrm>
              <a:off x="10241047" y="1120221"/>
              <a:ext cx="2267274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Copies file a to file b</a:t>
              </a:r>
            </a:p>
          </p:txBody>
        </p:sp>
        <p:sp>
          <p:nvSpPr>
            <p:cNvPr id="16" name="Left Arrow 15">
              <a:extLst>
                <a:ext uri="{FF2B5EF4-FFF2-40B4-BE49-F238E27FC236}">
                  <a16:creationId xmlns:a16="http://schemas.microsoft.com/office/drawing/2014/main" id="{ED2295B9-CFA6-3092-80DA-A208927EA193}"/>
                </a:ext>
              </a:extLst>
            </p:cNvPr>
            <p:cNvSpPr/>
            <p:nvPr/>
          </p:nvSpPr>
          <p:spPr>
            <a:xfrm>
              <a:off x="10018437" y="1282280"/>
              <a:ext cx="245306" cy="95065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6D662D4D-4944-DB5D-C20D-69892B818949}"/>
              </a:ext>
            </a:extLst>
          </p:cNvPr>
          <p:cNvSpPr txBox="1"/>
          <p:nvPr/>
        </p:nvSpPr>
        <p:spPr>
          <a:xfrm>
            <a:off x="1739585" y="6102654"/>
            <a:ext cx="627607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Make sure you use int variable with </a:t>
            </a:r>
            <a:r>
              <a:rPr lang="en-US" dirty="0" err="1">
                <a:solidFill>
                  <a:srgbClr val="FF0000"/>
                </a:solidFill>
              </a:rPr>
              <a:t>getchar</a:t>
            </a:r>
            <a:r>
              <a:rPr lang="en-US" dirty="0">
                <a:solidFill>
                  <a:srgbClr val="FF0000"/>
                </a:solidFill>
              </a:rPr>
              <a:t>() and </a:t>
            </a:r>
            <a:r>
              <a:rPr lang="en-US" dirty="0" err="1">
                <a:solidFill>
                  <a:srgbClr val="FF0000"/>
                </a:solidFill>
              </a:rPr>
              <a:t>putchar</a:t>
            </a:r>
            <a:r>
              <a:rPr lang="en-US" dirty="0">
                <a:solidFill>
                  <a:srgbClr val="FF0000"/>
                </a:solidFill>
              </a:rPr>
              <a:t>()!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029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59128B8-094D-614E-931A-09D7B72AC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230" y="182660"/>
            <a:ext cx="10515600" cy="430989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CSE30 </a:t>
            </a:r>
            <a:r>
              <a:rPr lang="en-US" dirty="0"/>
              <a:t>Class Resources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4B9E5B6-A2A6-5D44-91C4-4A241527D9D8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074170" y="582729"/>
            <a:ext cx="8938510" cy="616053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0070C0"/>
                </a:solidFill>
              </a:rPr>
              <a:t>Section B Lecture Slides: </a:t>
            </a:r>
            <a:r>
              <a:rPr lang="en-US" sz="1800" dirty="0">
                <a:solidFill>
                  <a:srgbClr val="7030A0"/>
                </a:solidFill>
              </a:rPr>
              <a:t>https://</a:t>
            </a:r>
            <a:r>
              <a:rPr lang="en-US" sz="1800" dirty="0" err="1">
                <a:solidFill>
                  <a:srgbClr val="7030A0"/>
                </a:solidFill>
              </a:rPr>
              <a:t>github.com</a:t>
            </a:r>
            <a:r>
              <a:rPr lang="en-US" sz="1800" dirty="0">
                <a:solidFill>
                  <a:srgbClr val="7030A0"/>
                </a:solidFill>
              </a:rPr>
              <a:t>/cse30-sp24/Muller-Slides</a:t>
            </a:r>
          </a:p>
          <a:p>
            <a:pPr lvl="1"/>
            <a:r>
              <a:rPr lang="en-US" sz="1800" dirty="0"/>
              <a:t>Located on class </a:t>
            </a:r>
            <a:r>
              <a:rPr lang="en-US" sz="1800" dirty="0" err="1"/>
              <a:t>github</a:t>
            </a:r>
            <a:r>
              <a:rPr lang="en-US" sz="1800" dirty="0"/>
              <a:t> in both </a:t>
            </a:r>
            <a:r>
              <a:rPr lang="en-US" sz="1800" dirty="0">
                <a:solidFill>
                  <a:srgbClr val="2C895B"/>
                </a:solidFill>
              </a:rPr>
              <a:t>pptx</a:t>
            </a:r>
            <a:r>
              <a:rPr lang="en-US" sz="1800" dirty="0"/>
              <a:t> and </a:t>
            </a:r>
            <a:r>
              <a:rPr lang="en-US" sz="1800" dirty="0">
                <a:solidFill>
                  <a:srgbClr val="0070C0"/>
                </a:solidFill>
              </a:rPr>
              <a:t>pdf</a:t>
            </a:r>
            <a:r>
              <a:rPr lang="en-US" sz="1800" dirty="0"/>
              <a:t> format</a:t>
            </a:r>
            <a:endParaRPr lang="en-US" sz="1800" b="1" dirty="0">
              <a:solidFill>
                <a:srgbClr val="F3753F"/>
              </a:solidFill>
            </a:endParaRPr>
          </a:p>
          <a:p>
            <a:pPr lvl="1"/>
            <a:r>
              <a:rPr lang="en-US" sz="1800" dirty="0"/>
              <a:t>Slides </a:t>
            </a:r>
            <a:r>
              <a:rPr lang="en-US" sz="1800" b="1" dirty="0">
                <a:solidFill>
                  <a:srgbClr val="0070C0"/>
                </a:solidFill>
              </a:rPr>
              <a:t>are updated constantly </a:t>
            </a:r>
            <a:r>
              <a:rPr lang="en-US" sz="1800" dirty="0"/>
              <a:t>to correct errors and to improve content </a:t>
            </a:r>
          </a:p>
          <a:p>
            <a:pPr lvl="2">
              <a:lnSpc>
                <a:spcPct val="100000"/>
              </a:lnSpc>
            </a:pPr>
            <a:r>
              <a:rPr lang="en-US" sz="1800" dirty="0"/>
              <a:t>Version is at the upper left on the title slide</a:t>
            </a:r>
          </a:p>
          <a:p>
            <a:pPr lvl="2">
              <a:lnSpc>
                <a:spcPct val="100000"/>
              </a:lnSpc>
            </a:pPr>
            <a:r>
              <a:rPr lang="en-US" sz="1800" dirty="0">
                <a:solidFill>
                  <a:srgbClr val="FF0000"/>
                </a:solidFill>
              </a:rPr>
              <a:t>Always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FF0000"/>
                </a:solidFill>
              </a:rPr>
              <a:t>check</a:t>
            </a:r>
            <a:r>
              <a:rPr lang="en-US" sz="1800" dirty="0">
                <a:solidFill>
                  <a:srgbClr val="2C895B"/>
                </a:solidFill>
              </a:rPr>
              <a:t> you have the current version the morning before lecture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chemeClr val="accent1"/>
                </a:solidFill>
              </a:rPr>
              <a:t>Class </a:t>
            </a:r>
            <a:r>
              <a:rPr lang="en-US" sz="1800" b="1" dirty="0" err="1">
                <a:solidFill>
                  <a:schemeClr val="accent1"/>
                </a:solidFill>
              </a:rPr>
              <a:t>github</a:t>
            </a:r>
            <a:r>
              <a:rPr lang="en-US" sz="1800" b="1" dirty="0">
                <a:solidFill>
                  <a:schemeClr val="accent1"/>
                </a:solidFill>
              </a:rPr>
              <a:t>: </a:t>
            </a:r>
            <a:r>
              <a:rPr lang="en-US" sz="1800" dirty="0">
                <a:solidFill>
                  <a:srgbClr val="7030A0"/>
                </a:solidFill>
              </a:rPr>
              <a:t>https://</a:t>
            </a:r>
            <a:r>
              <a:rPr lang="en-US" sz="1800" dirty="0" err="1">
                <a:solidFill>
                  <a:srgbClr val="7030A0"/>
                </a:solidFill>
              </a:rPr>
              <a:t>github.com</a:t>
            </a:r>
            <a:r>
              <a:rPr lang="en-US" sz="1800" dirty="0">
                <a:solidFill>
                  <a:srgbClr val="7030A0"/>
                </a:solidFill>
              </a:rPr>
              <a:t>/cse30-sp24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0070C0"/>
                </a:solidFill>
              </a:rPr>
              <a:t>Piazza</a:t>
            </a:r>
            <a:r>
              <a:rPr lang="en-US" sz="1800" b="1" dirty="0">
                <a:solidFill>
                  <a:srgbClr val="2C895B"/>
                </a:solidFill>
              </a:rPr>
              <a:t>: </a:t>
            </a:r>
            <a:r>
              <a:rPr lang="en-US" sz="1800" dirty="0">
                <a:solidFill>
                  <a:srgbClr val="7030A0"/>
                </a:solidFill>
              </a:rPr>
              <a:t>https://</a:t>
            </a:r>
            <a:r>
              <a:rPr lang="en-US" sz="1800" dirty="0" err="1">
                <a:solidFill>
                  <a:srgbClr val="7030A0"/>
                </a:solidFill>
              </a:rPr>
              <a:t>piazza.com</a:t>
            </a:r>
            <a:r>
              <a:rPr lang="en-US" sz="1800" dirty="0">
                <a:solidFill>
                  <a:srgbClr val="7030A0"/>
                </a:solidFill>
              </a:rPr>
              <a:t>/</a:t>
            </a:r>
            <a:r>
              <a:rPr lang="en-US" sz="1800" dirty="0" err="1">
                <a:solidFill>
                  <a:srgbClr val="7030A0"/>
                </a:solidFill>
              </a:rPr>
              <a:t>ucsd</a:t>
            </a:r>
            <a:r>
              <a:rPr lang="en-US" sz="1800" dirty="0">
                <a:solidFill>
                  <a:srgbClr val="7030A0"/>
                </a:solidFill>
              </a:rPr>
              <a:t>/spring2024/cse30_sp24_a0/home</a:t>
            </a:r>
          </a:p>
          <a:p>
            <a:pPr lvl="1"/>
            <a:r>
              <a:rPr lang="en-US" sz="1800" b="1" dirty="0">
                <a:solidFill>
                  <a:srgbClr val="FF0000"/>
                </a:solidFill>
              </a:rPr>
              <a:t>First Place to go to </a:t>
            </a:r>
            <a:r>
              <a:rPr lang="en-US" sz="1800" dirty="0">
                <a:solidFill>
                  <a:schemeClr val="accent6"/>
                </a:solidFill>
              </a:rPr>
              <a:t>for</a:t>
            </a:r>
            <a:r>
              <a:rPr lang="en-US" sz="1800" b="1" dirty="0">
                <a:solidFill>
                  <a:srgbClr val="2C895B"/>
                </a:solidFill>
              </a:rPr>
              <a:t> Q/A </a:t>
            </a:r>
            <a:r>
              <a:rPr lang="en-US" sz="1800" dirty="0">
                <a:solidFill>
                  <a:schemeClr val="accent6"/>
                </a:solidFill>
              </a:rPr>
              <a:t>and</a:t>
            </a:r>
            <a:r>
              <a:rPr lang="en-US" sz="1800" b="1" dirty="0">
                <a:solidFill>
                  <a:srgbClr val="2C895B"/>
                </a:solidFill>
              </a:rPr>
              <a:t> important announcements </a:t>
            </a:r>
          </a:p>
          <a:p>
            <a:pPr lvl="1"/>
            <a:r>
              <a:rPr lang="en-US" sz="1800" b="1" dirty="0">
                <a:solidFill>
                  <a:schemeClr val="accent1"/>
                </a:solidFill>
              </a:rPr>
              <a:t>Public piazza posts are for: </a:t>
            </a:r>
            <a:r>
              <a:rPr lang="en-US" sz="1800" dirty="0">
                <a:solidFill>
                  <a:schemeClr val="tx2"/>
                </a:solidFill>
              </a:rPr>
              <a:t>general questions on PA's and lectures</a:t>
            </a:r>
          </a:p>
          <a:p>
            <a:pPr lvl="2">
              <a:lnSpc>
                <a:spcPct val="100000"/>
              </a:lnSpc>
            </a:pPr>
            <a:r>
              <a:rPr lang="en-US" sz="1800" b="1" dirty="0">
                <a:solidFill>
                  <a:schemeClr val="accent6"/>
                </a:solidFill>
              </a:rPr>
              <a:t>Do not post publicly </a:t>
            </a:r>
            <a:r>
              <a:rPr lang="en-US" sz="1800" dirty="0">
                <a:solidFill>
                  <a:schemeClr val="accent6"/>
                </a:solidFill>
              </a:rPr>
              <a:t>any parts of an assignment, quiz or exam solution</a:t>
            </a:r>
          </a:p>
          <a:p>
            <a:pPr lvl="1"/>
            <a:r>
              <a:rPr lang="en-US" sz="1800" b="1" dirty="0">
                <a:solidFill>
                  <a:srgbClr val="00B050"/>
                </a:solidFill>
              </a:rPr>
              <a:t>Private posts are for: </a:t>
            </a:r>
            <a:r>
              <a:rPr lang="en-US" sz="1800" dirty="0">
                <a:solidFill>
                  <a:schemeClr val="accent6"/>
                </a:solidFill>
              </a:rPr>
              <a:t>specific situation relating to just you or you are not sure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0070C0"/>
                </a:solidFill>
              </a:rPr>
              <a:t>Tutor Lab hour schedule: </a:t>
            </a:r>
            <a:r>
              <a:rPr lang="en-US" sz="1800" dirty="0">
                <a:solidFill>
                  <a:srgbClr val="7030A0"/>
                </a:solidFill>
              </a:rPr>
              <a:t>https://</a:t>
            </a:r>
            <a:r>
              <a:rPr lang="en-US" sz="1800" dirty="0" err="1">
                <a:solidFill>
                  <a:srgbClr val="7030A0"/>
                </a:solidFill>
              </a:rPr>
              <a:t>autograder.ucsd.edu</a:t>
            </a:r>
            <a:endParaRPr lang="en-US" sz="1800" dirty="0">
              <a:solidFill>
                <a:srgbClr val="7030A0"/>
              </a:solidFill>
            </a:endParaRP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For getting help from the tutors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0070C0"/>
                </a:solidFill>
              </a:rPr>
              <a:t>Canvas</a:t>
            </a:r>
            <a:r>
              <a:rPr lang="en-US" sz="1800" dirty="0">
                <a:solidFill>
                  <a:srgbClr val="2C895B"/>
                </a:solidFill>
              </a:rPr>
              <a:t>: </a:t>
            </a:r>
            <a:r>
              <a:rPr lang="en-US" sz="1800" dirty="0">
                <a:solidFill>
                  <a:srgbClr val="7030A0"/>
                </a:solidFill>
              </a:rPr>
              <a:t>https://</a:t>
            </a:r>
            <a:r>
              <a:rPr lang="en-US" sz="1800" dirty="0" err="1">
                <a:solidFill>
                  <a:srgbClr val="7030A0"/>
                </a:solidFill>
              </a:rPr>
              <a:t>canvas.ucsd.edu</a:t>
            </a:r>
            <a:r>
              <a:rPr lang="en-US" sz="1800" dirty="0">
                <a:solidFill>
                  <a:srgbClr val="7030A0"/>
                </a:solidFill>
              </a:rPr>
              <a:t>/courses/54650 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quizzes, textbooks, programming assignments, exams</a:t>
            </a:r>
            <a:endParaRPr lang="en-US" sz="1800" b="1" dirty="0">
              <a:solidFill>
                <a:schemeClr val="accent6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800" b="1" dirty="0" err="1">
                <a:solidFill>
                  <a:srgbClr val="0070C0"/>
                </a:solidFill>
              </a:rPr>
              <a:t>Gradescope</a:t>
            </a:r>
            <a:r>
              <a:rPr lang="en-US" sz="1800" b="1" dirty="0">
                <a:solidFill>
                  <a:srgbClr val="0070C0"/>
                </a:solidFill>
              </a:rPr>
              <a:t>: </a:t>
            </a:r>
            <a:r>
              <a:rPr lang="en-US" sz="1800" dirty="0">
                <a:solidFill>
                  <a:srgbClr val="7030A0"/>
                </a:solidFill>
              </a:rPr>
              <a:t>https://</a:t>
            </a:r>
            <a:r>
              <a:rPr lang="en-US" sz="1800" dirty="0" err="1">
                <a:solidFill>
                  <a:srgbClr val="7030A0"/>
                </a:solidFill>
              </a:rPr>
              <a:t>www.gradescope.com</a:t>
            </a:r>
            <a:endParaRPr lang="en-US" sz="1800" dirty="0">
              <a:solidFill>
                <a:srgbClr val="7030A0"/>
              </a:solidFill>
            </a:endParaRP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Submitting programming assignments </a:t>
            </a:r>
          </a:p>
          <a:p>
            <a:pPr lvl="1"/>
            <a:endParaRPr lang="en-US" sz="1800" dirty="0">
              <a:solidFill>
                <a:schemeClr val="accent6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E2357A-856A-C74C-AB8B-C291CA7A9A7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3047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4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7DAF0-B92F-7241-9BF4-E8CA2E5CE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882" y="76398"/>
            <a:ext cx="11128268" cy="715294"/>
          </a:xfrm>
        </p:spPr>
        <p:txBody>
          <a:bodyPr/>
          <a:lstStyle/>
          <a:p>
            <a:r>
              <a:rPr lang="en-US" dirty="0"/>
              <a:t>Background: What is a Definition?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DC04-7F26-F848-A3C4-0AC772E3D238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071314" y="1113054"/>
            <a:ext cx="9703403" cy="4943189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3"/>
                </a:solidFill>
              </a:rPr>
              <a:t>Definition</a:t>
            </a:r>
            <a:r>
              <a:rPr lang="en-US" sz="2000" dirty="0">
                <a:solidFill>
                  <a:srgbClr val="0070C0"/>
                </a:solidFill>
              </a:rPr>
              <a:t>: </a:t>
            </a:r>
            <a:r>
              <a:rPr lang="en-US" sz="2000" dirty="0">
                <a:solidFill>
                  <a:schemeClr val="accent3"/>
                </a:solidFill>
              </a:rPr>
              <a:t>creates an </a:t>
            </a:r>
            <a:r>
              <a:rPr lang="en-US" sz="2000" u="sng" dirty="0">
                <a:solidFill>
                  <a:schemeClr val="accent3"/>
                </a:solidFill>
              </a:rPr>
              <a:t>instance</a:t>
            </a:r>
            <a:r>
              <a:rPr lang="en-US" sz="2000" dirty="0">
                <a:solidFill>
                  <a:schemeClr val="accent3"/>
                </a:solidFill>
              </a:rPr>
              <a:t> of a </a:t>
            </a:r>
            <a:r>
              <a:rPr lang="en-US" sz="2000" i="1" dirty="0">
                <a:solidFill>
                  <a:schemeClr val="accent3"/>
                </a:solidFill>
              </a:rPr>
              <a:t>thing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There </a:t>
            </a:r>
            <a:r>
              <a:rPr lang="en-US" sz="2000" b="1" dirty="0"/>
              <a:t>must be exactly </a:t>
            </a:r>
            <a:r>
              <a:rPr lang="en-US" sz="2000" b="1" u="sng" dirty="0"/>
              <a:t>one</a:t>
            </a:r>
            <a:r>
              <a:rPr lang="en-US" sz="2000" dirty="0"/>
              <a:t> definition of each </a:t>
            </a:r>
            <a:r>
              <a:rPr lang="en-US" sz="2000" i="1" dirty="0">
                <a:solidFill>
                  <a:schemeClr val="accent1"/>
                </a:solidFill>
              </a:rPr>
              <a:t>function or </a:t>
            </a:r>
            <a:r>
              <a:rPr lang="en-US" sz="2000" i="1" dirty="0">
                <a:solidFill>
                  <a:srgbClr val="7030A0"/>
                </a:solidFill>
              </a:rPr>
              <a:t>variable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/>
              <a:t>(no duplicates)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In C you must </a:t>
            </a:r>
            <a:r>
              <a:rPr lang="en-US" sz="2000" dirty="0">
                <a:solidFill>
                  <a:schemeClr val="accent1"/>
                </a:solidFill>
              </a:rPr>
              <a:t>define </a:t>
            </a:r>
            <a:r>
              <a:rPr lang="en-US" sz="2000" dirty="0"/>
              <a:t>a </a:t>
            </a:r>
            <a:r>
              <a:rPr lang="en-US" sz="2000" dirty="0">
                <a:solidFill>
                  <a:srgbClr val="7030A0"/>
                </a:solidFill>
              </a:rPr>
              <a:t>variable</a:t>
            </a:r>
            <a:r>
              <a:rPr lang="en-US" sz="2000" dirty="0">
                <a:solidFill>
                  <a:schemeClr val="accent1"/>
                </a:solidFill>
              </a:rPr>
              <a:t> or a function </a:t>
            </a:r>
            <a:r>
              <a:rPr lang="en-US" sz="2000" b="1" dirty="0">
                <a:solidFill>
                  <a:srgbClr val="F37440"/>
                </a:solidFill>
              </a:rPr>
              <a:t>before first use </a:t>
            </a:r>
            <a:r>
              <a:rPr lang="en-US" sz="2000" dirty="0"/>
              <a:t>in your code</a:t>
            </a:r>
          </a:p>
          <a:p>
            <a:pPr lvl="1"/>
            <a:endParaRPr lang="en-US" sz="1800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1"/>
                </a:solidFill>
              </a:rPr>
              <a:t>Function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chemeClr val="accent1"/>
                </a:solidFill>
              </a:rPr>
              <a:t>definition </a:t>
            </a:r>
            <a:r>
              <a:rPr lang="en-US" sz="2000" b="1" dirty="0">
                <a:solidFill>
                  <a:schemeClr val="accent6"/>
                </a:solidFill>
              </a:rPr>
              <a:t>(compiler actions) 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sz="2000" b="1" dirty="0">
                <a:solidFill>
                  <a:srgbClr val="2C895B"/>
                </a:solidFill>
              </a:rPr>
              <a:t>creates code </a:t>
            </a:r>
            <a:r>
              <a:rPr lang="en-US" sz="2000" dirty="0"/>
              <a:t>you wrote in the functions body </a:t>
            </a:r>
            <a:endParaRPr lang="en-US" sz="2000" u="sng" dirty="0"/>
          </a:p>
          <a:p>
            <a:pPr marL="811212" lvl="1" indent="-457200">
              <a:buFont typeface="+mj-lt"/>
              <a:buAutoNum type="arabicPeriod"/>
            </a:pPr>
            <a:r>
              <a:rPr lang="en-US" sz="2000" b="1" dirty="0">
                <a:solidFill>
                  <a:srgbClr val="2C895B"/>
                </a:solidFill>
              </a:rPr>
              <a:t>allocates</a:t>
            </a:r>
            <a:r>
              <a:rPr lang="en-US" sz="2000" dirty="0"/>
              <a:t> memory to store the code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sz="2000" b="1" dirty="0">
                <a:solidFill>
                  <a:srgbClr val="2C895B"/>
                </a:solidFill>
              </a:rPr>
              <a:t>binds</a:t>
            </a:r>
            <a:r>
              <a:rPr lang="en-US" sz="2000" dirty="0"/>
              <a:t> the function name to the allocated memory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1"/>
                </a:solidFill>
              </a:rPr>
              <a:t>Variable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chemeClr val="accent1"/>
                </a:solidFill>
              </a:rPr>
              <a:t>definitions</a:t>
            </a:r>
            <a:r>
              <a:rPr lang="en-US" sz="2000" b="1" dirty="0"/>
              <a:t> (compiler actions)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sz="2000" b="1" dirty="0">
                <a:solidFill>
                  <a:srgbClr val="2C895B"/>
                </a:solidFill>
              </a:rPr>
              <a:t>allocates memory: </a:t>
            </a:r>
            <a:r>
              <a:rPr lang="en-US" sz="2000" dirty="0">
                <a:solidFill>
                  <a:srgbClr val="0070C0"/>
                </a:solidFill>
              </a:rPr>
              <a:t>generate code </a:t>
            </a:r>
            <a:r>
              <a:rPr lang="en-US" sz="2000" dirty="0">
                <a:solidFill>
                  <a:srgbClr val="F37440"/>
                </a:solidFill>
              </a:rPr>
              <a:t>to allocate space </a:t>
            </a:r>
            <a:r>
              <a:rPr lang="en-US" sz="2000" dirty="0"/>
              <a:t>for local variables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sz="2000" b="1" dirty="0">
                <a:solidFill>
                  <a:srgbClr val="2C895B"/>
                </a:solidFill>
              </a:rPr>
              <a:t>initialize memory: </a:t>
            </a:r>
            <a:r>
              <a:rPr lang="en-US" sz="2000" dirty="0">
                <a:solidFill>
                  <a:srgbClr val="0070C0"/>
                </a:solidFill>
              </a:rPr>
              <a:t>generate code </a:t>
            </a:r>
            <a:r>
              <a:rPr lang="en-US" sz="2000" dirty="0"/>
              <a:t>to </a:t>
            </a:r>
            <a:r>
              <a:rPr lang="en-US" sz="2000" dirty="0">
                <a:solidFill>
                  <a:srgbClr val="F37440"/>
                </a:solidFill>
              </a:rPr>
              <a:t>initialize the memory </a:t>
            </a:r>
            <a:r>
              <a:rPr lang="en-US" sz="2000" dirty="0"/>
              <a:t>for local variables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sz="2000" b="1" dirty="0">
                <a:solidFill>
                  <a:srgbClr val="2C895B"/>
                </a:solidFill>
              </a:rPr>
              <a:t>binds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2C895B"/>
                </a:solidFill>
              </a:rPr>
              <a:t>(or associates) </a:t>
            </a:r>
            <a:r>
              <a:rPr lang="en-US" sz="2000" dirty="0"/>
              <a:t>the variable name to the allocated memory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63159D-1992-EF4C-B2E3-19674EC59B1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17125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7DAF0-B92F-7241-9BF4-E8CA2E5CE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-30759"/>
            <a:ext cx="11340296" cy="715294"/>
          </a:xfrm>
        </p:spPr>
        <p:txBody>
          <a:bodyPr/>
          <a:lstStyle/>
          <a:p>
            <a:r>
              <a:rPr lang="en-US" dirty="0"/>
              <a:t>Background: </a:t>
            </a:r>
            <a:r>
              <a:rPr lang="en-US" sz="2800" dirty="0"/>
              <a:t>What is a Declaration?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FBF7A8-F996-6743-82BD-EF977EA5D46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390918" y="953007"/>
            <a:ext cx="10652399" cy="560915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0070C0"/>
                </a:solidFill>
              </a:rPr>
              <a:t>Declaration</a:t>
            </a:r>
            <a:r>
              <a:rPr lang="en-US" sz="2000" dirty="0">
                <a:solidFill>
                  <a:srgbClr val="0070C0"/>
                </a:solidFill>
              </a:rPr>
              <a:t>: describes a </a:t>
            </a:r>
            <a:r>
              <a:rPr lang="en-US" sz="2000" b="1" i="1" dirty="0">
                <a:solidFill>
                  <a:srgbClr val="0070C0"/>
                </a:solidFill>
              </a:rPr>
              <a:t>thing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/>
              <a:t>– specifies types, </a:t>
            </a:r>
            <a:r>
              <a:rPr lang="en-US" sz="2000" b="1" dirty="0">
                <a:solidFill>
                  <a:srgbClr val="0070C0"/>
                </a:solidFill>
              </a:rPr>
              <a:t>does not create </a:t>
            </a:r>
            <a:r>
              <a:rPr lang="en-US" sz="2000" dirty="0">
                <a:solidFill>
                  <a:srgbClr val="0070C0"/>
                </a:solidFill>
              </a:rPr>
              <a:t>an instance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0070C0"/>
                </a:solidFill>
              </a:rPr>
              <a:t>Each declaration </a:t>
            </a:r>
            <a:r>
              <a:rPr lang="en-US" sz="2000" dirty="0">
                <a:solidFill>
                  <a:srgbClr val="0070C0"/>
                </a:solidFill>
              </a:rPr>
              <a:t>has an associated </a:t>
            </a:r>
            <a:r>
              <a:rPr lang="en-US" sz="2000" b="1" i="1" dirty="0">
                <a:solidFill>
                  <a:srgbClr val="0070C0"/>
                </a:solidFill>
              </a:rPr>
              <a:t>identifier</a:t>
            </a:r>
            <a:r>
              <a:rPr lang="en-US" sz="2000" dirty="0">
                <a:solidFill>
                  <a:srgbClr val="0070C0"/>
                </a:solidFill>
              </a:rPr>
              <a:t> (the name)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b="1" dirty="0">
                <a:solidFill>
                  <a:schemeClr val="accent5"/>
                </a:solidFill>
              </a:rPr>
              <a:t>Function prototype </a:t>
            </a:r>
            <a:r>
              <a:rPr lang="en-US" sz="2000" dirty="0"/>
              <a:t>describes how to write the code </a:t>
            </a:r>
            <a:r>
              <a:rPr lang="en-US" sz="2000" dirty="0">
                <a:solidFill>
                  <a:schemeClr val="accent6"/>
                </a:solidFill>
              </a:rPr>
              <a:t>to call a function </a:t>
            </a:r>
            <a:r>
              <a:rPr lang="en-US" sz="2000" dirty="0">
                <a:solidFill>
                  <a:srgbClr val="00B050"/>
                </a:solidFill>
              </a:rPr>
              <a:t>defined elsewhere</a:t>
            </a:r>
          </a:p>
          <a:p>
            <a:pPr lvl="1"/>
            <a:r>
              <a:rPr lang="en-US" sz="2000" b="1" dirty="0">
                <a:solidFill>
                  <a:schemeClr val="tx2"/>
                </a:solidFill>
              </a:rPr>
              <a:t>Identifier</a:t>
            </a:r>
            <a:r>
              <a:rPr lang="en-US" sz="2000" dirty="0">
                <a:solidFill>
                  <a:schemeClr val="tx2"/>
                </a:solidFill>
              </a:rPr>
              <a:t> is the </a:t>
            </a:r>
            <a:r>
              <a:rPr lang="en-US" sz="2000" b="1" dirty="0">
                <a:solidFill>
                  <a:schemeClr val="tx2"/>
                </a:solidFill>
              </a:rPr>
              <a:t>function name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tx2"/>
                </a:solidFill>
              </a:rPr>
              <a:t>Describes the </a:t>
            </a:r>
            <a:r>
              <a:rPr lang="en-US" sz="2000" b="1" dirty="0">
                <a:solidFill>
                  <a:schemeClr val="tx2"/>
                </a:solidFill>
              </a:rPr>
              <a:t>type of the function return value 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tx2"/>
                </a:solidFill>
              </a:rPr>
              <a:t>Describes the </a:t>
            </a:r>
            <a:r>
              <a:rPr lang="en-US" sz="2000" b="1" dirty="0">
                <a:solidFill>
                  <a:schemeClr val="tx2"/>
                </a:solidFill>
              </a:rPr>
              <a:t>types of each of the parameters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b="1" dirty="0">
                <a:solidFill>
                  <a:schemeClr val="accent5"/>
                </a:solidFill>
              </a:rPr>
              <a:t>Variable declaration </a:t>
            </a:r>
            <a:r>
              <a:rPr lang="en-US" sz="2000" dirty="0"/>
              <a:t>describes how to write the code to use a variable in a statement</a:t>
            </a:r>
          </a:p>
          <a:p>
            <a:pPr lvl="1"/>
            <a:r>
              <a:rPr lang="en-US" sz="2000" b="1" dirty="0">
                <a:solidFill>
                  <a:schemeClr val="tx2"/>
                </a:solidFill>
              </a:rPr>
              <a:t>Identifier</a:t>
            </a:r>
            <a:r>
              <a:rPr lang="en-US" sz="2000" dirty="0">
                <a:solidFill>
                  <a:schemeClr val="tx2"/>
                </a:solidFill>
              </a:rPr>
              <a:t> is the </a:t>
            </a:r>
            <a:r>
              <a:rPr lang="en-US" sz="2000" b="1" dirty="0">
                <a:solidFill>
                  <a:schemeClr val="tx2"/>
                </a:solidFill>
              </a:rPr>
              <a:t>variable name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Describes the </a:t>
            </a:r>
            <a:r>
              <a:rPr lang="en-US" sz="2000" b="1" dirty="0">
                <a:solidFill>
                  <a:schemeClr val="tx2"/>
                </a:solidFill>
              </a:rPr>
              <a:t>type of a variable </a:t>
            </a:r>
            <a:r>
              <a:rPr lang="en-US" sz="2000" dirty="0">
                <a:solidFill>
                  <a:schemeClr val="tx2"/>
                </a:solidFill>
              </a:rPr>
              <a:t>that is </a:t>
            </a:r>
            <a:r>
              <a:rPr lang="en-US" sz="2000" b="1" dirty="0">
                <a:solidFill>
                  <a:schemeClr val="tx2"/>
                </a:solidFill>
              </a:rPr>
              <a:t>defined elsewhere 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b="1" dirty="0">
                <a:solidFill>
                  <a:schemeClr val="accent5"/>
                </a:solidFill>
              </a:rPr>
              <a:t>Derived and defined type description</a:t>
            </a:r>
          </a:p>
          <a:p>
            <a:pPr lvl="1"/>
            <a:r>
              <a:rPr lang="en-US" sz="2000" b="1" dirty="0"/>
              <a:t>Identifier</a:t>
            </a:r>
            <a:r>
              <a:rPr lang="en-US" sz="2000" dirty="0"/>
              <a:t> describes the derived/defined type</a:t>
            </a:r>
          </a:p>
          <a:p>
            <a:pPr lvl="1"/>
            <a:r>
              <a:rPr lang="en-US" sz="2000" dirty="0"/>
              <a:t>struct, arrays, plus others (covered later)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An </a:t>
            </a:r>
            <a:r>
              <a:rPr lang="en-US" sz="2000" b="1" dirty="0">
                <a:solidFill>
                  <a:schemeClr val="accent5"/>
                </a:solidFill>
              </a:rPr>
              <a:t>identifier</a:t>
            </a:r>
            <a:r>
              <a:rPr lang="en-US" sz="2000" dirty="0"/>
              <a:t> may be </a:t>
            </a:r>
            <a:r>
              <a:rPr lang="en-US" sz="2000" b="1" dirty="0">
                <a:solidFill>
                  <a:schemeClr val="accent5"/>
                </a:solidFill>
              </a:rPr>
              <a:t>declared multiple times</a:t>
            </a:r>
            <a:r>
              <a:rPr lang="en-US" sz="2000" dirty="0"/>
              <a:t>, but </a:t>
            </a:r>
            <a:r>
              <a:rPr lang="en-US" sz="2000" b="1" dirty="0">
                <a:solidFill>
                  <a:schemeClr val="accent5"/>
                </a:solidFill>
              </a:rPr>
              <a:t>only defined once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accent6"/>
                </a:solidFill>
              </a:rPr>
              <a:t>A </a:t>
            </a:r>
            <a:r>
              <a:rPr lang="en-US" sz="2000" b="1" dirty="0">
                <a:solidFill>
                  <a:srgbClr val="FF0000"/>
                </a:solidFill>
              </a:rPr>
              <a:t>definition</a:t>
            </a:r>
            <a:r>
              <a:rPr lang="en-US" sz="2000" b="1" dirty="0">
                <a:solidFill>
                  <a:srgbClr val="2C895B"/>
                </a:solidFill>
              </a:rPr>
              <a:t> is also a </a:t>
            </a:r>
            <a:r>
              <a:rPr lang="en-US" sz="2000" b="1" dirty="0">
                <a:solidFill>
                  <a:srgbClr val="0070C0"/>
                </a:solidFill>
              </a:rPr>
              <a:t>declaration</a:t>
            </a:r>
            <a:r>
              <a:rPr lang="en-US" sz="2000" b="1" dirty="0">
                <a:solidFill>
                  <a:srgbClr val="2C895B"/>
                </a:solidFill>
              </a:rPr>
              <a:t> in 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3E8D40-E4C9-BD40-8BB4-339FC3A07143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284047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5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20297-A39C-C444-A6A2-D96084828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39" y="99650"/>
            <a:ext cx="10515600" cy="715294"/>
          </a:xfrm>
        </p:spPr>
        <p:txBody>
          <a:bodyPr anchor="t"/>
          <a:lstStyle/>
          <a:p>
            <a:r>
              <a:rPr lang="en-US" sz="2800" dirty="0">
                <a:solidFill>
                  <a:srgbClr val="0070C0"/>
                </a:solidFill>
              </a:rPr>
              <a:t>Definitions and Declarations Use in C</a:t>
            </a:r>
            <a:endParaRPr lang="en-US" sz="2800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531ED87-0E63-5948-B4AE-94D75818A799}"/>
              </a:ext>
            </a:extLst>
          </p:cNvPr>
          <p:cNvSpPr/>
          <p:nvPr/>
        </p:nvSpPr>
        <p:spPr bwMode="auto">
          <a:xfrm>
            <a:off x="6812923" y="625005"/>
            <a:ext cx="5311537" cy="5371931"/>
          </a:xfrm>
          <a:prstGeom prst="roundRect">
            <a:avLst>
              <a:gd name="adj" fmla="val 573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2000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2000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</a:p>
          <a:p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MAX 8</a:t>
            </a:r>
          </a:p>
          <a:p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b="1" dirty="0" err="1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sumit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max)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sum = </a:t>
            </a:r>
            <a:r>
              <a:rPr lang="en-US" sz="2000" dirty="0">
                <a:solidFill>
                  <a:srgbClr val="00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&lt;= max;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sum +=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sum;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b="1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sz="20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b="1" dirty="0" err="1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D94B7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"sum: %d\n"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b="1" dirty="0" err="1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sumit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r>
              <a:rPr lang="en-US" sz="20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EXIT_SUCCESS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BAA246B-CE93-BE42-A14D-776D2B2E28F9}"/>
              </a:ext>
            </a:extLst>
          </p:cNvPr>
          <p:cNvGrpSpPr/>
          <p:nvPr/>
        </p:nvGrpSpPr>
        <p:grpSpPr>
          <a:xfrm>
            <a:off x="1390098" y="1782810"/>
            <a:ext cx="5199339" cy="400110"/>
            <a:chOff x="542793" y="1974936"/>
            <a:chExt cx="5199339" cy="40011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28A3C6E-9829-9049-BB6D-83D46D1B935D}"/>
                </a:ext>
              </a:extLst>
            </p:cNvPr>
            <p:cNvSpPr txBox="1"/>
            <p:nvPr/>
          </p:nvSpPr>
          <p:spPr>
            <a:xfrm>
              <a:off x="542793" y="1974936"/>
              <a:ext cx="4549967" cy="40011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>
                  <a:solidFill>
                    <a:srgbClr val="0070C0"/>
                  </a:solidFill>
                </a:rPr>
                <a:t>sumit</a:t>
              </a:r>
              <a:r>
                <a:rPr lang="en-US" sz="2000" dirty="0">
                  <a:solidFill>
                    <a:srgbClr val="0070C0"/>
                  </a:solidFill>
                </a:rPr>
                <a:t>() is </a:t>
              </a:r>
              <a:r>
                <a:rPr lang="en-US" sz="2000" dirty="0">
                  <a:solidFill>
                    <a:srgbClr val="2C895B"/>
                  </a:solidFill>
                </a:rPr>
                <a:t>defined</a:t>
              </a:r>
              <a:r>
                <a:rPr lang="en-US" sz="2000" dirty="0">
                  <a:solidFill>
                    <a:srgbClr val="0070C0"/>
                  </a:solidFill>
                </a:rPr>
                <a:t> and </a:t>
              </a:r>
              <a:r>
                <a:rPr lang="en-US" sz="2000" dirty="0">
                  <a:solidFill>
                    <a:srgbClr val="FF0000"/>
                  </a:solidFill>
                </a:rPr>
                <a:t>declared</a:t>
              </a:r>
              <a:r>
                <a:rPr lang="en-US" sz="2000" dirty="0">
                  <a:solidFill>
                    <a:srgbClr val="0070C0"/>
                  </a:solidFill>
                </a:rPr>
                <a:t> here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0ECE81B-E41A-A942-9B5D-FE4E49A48935}"/>
                </a:ext>
              </a:extLst>
            </p:cNvPr>
            <p:cNvCxnSpPr>
              <a:cxnSpLocks/>
            </p:cNvCxnSpPr>
            <p:nvPr/>
          </p:nvCxnSpPr>
          <p:spPr>
            <a:xfrm>
              <a:off x="5092760" y="2164103"/>
              <a:ext cx="649372" cy="0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5FDA1B74-4BDD-BE4E-ABE0-26A1C6630F5F}"/>
              </a:ext>
            </a:extLst>
          </p:cNvPr>
          <p:cNvGrpSpPr/>
          <p:nvPr/>
        </p:nvGrpSpPr>
        <p:grpSpPr>
          <a:xfrm>
            <a:off x="8594341" y="5325414"/>
            <a:ext cx="2527164" cy="1152970"/>
            <a:chOff x="7252162" y="5619999"/>
            <a:chExt cx="2527164" cy="115297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7B9C526-62B7-2C44-BDDB-5E5E695274D1}"/>
                </a:ext>
              </a:extLst>
            </p:cNvPr>
            <p:cNvSpPr txBox="1"/>
            <p:nvPr/>
          </p:nvSpPr>
          <p:spPr>
            <a:xfrm>
              <a:off x="7252162" y="6372859"/>
              <a:ext cx="2527164" cy="40011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>
                  <a:solidFill>
                    <a:srgbClr val="0070C0"/>
                  </a:solidFill>
                </a:rPr>
                <a:t>sumit</a:t>
              </a:r>
              <a:r>
                <a:rPr lang="en-US" sz="2000" dirty="0">
                  <a:solidFill>
                    <a:srgbClr val="0070C0"/>
                  </a:solidFill>
                </a:rPr>
                <a:t>() is </a:t>
              </a:r>
              <a:r>
                <a:rPr lang="en-US" sz="2000" dirty="0">
                  <a:solidFill>
                    <a:srgbClr val="7030A0"/>
                  </a:solidFill>
                </a:rPr>
                <a:t>used</a:t>
              </a:r>
              <a:r>
                <a:rPr lang="en-US" sz="2000" dirty="0">
                  <a:solidFill>
                    <a:srgbClr val="0070C0"/>
                  </a:solidFill>
                </a:rPr>
                <a:t> here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5366AFD-92B4-2047-84A8-846AD283D7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40960" y="5619999"/>
              <a:ext cx="0" cy="737880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18DAF055-DACA-FB41-AD82-69C7607730FD}"/>
              </a:ext>
            </a:extLst>
          </p:cNvPr>
          <p:cNvSpPr txBox="1">
            <a:spLocks/>
          </p:cNvSpPr>
          <p:nvPr/>
        </p:nvSpPr>
        <p:spPr>
          <a:xfrm>
            <a:off x="271940" y="2564753"/>
            <a:ext cx="6437584" cy="25095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Independent Translation Unit: </a:t>
            </a:r>
            <a:r>
              <a:rPr lang="en-US" sz="1800" dirty="0">
                <a:solidFill>
                  <a:schemeClr val="accent1"/>
                </a:solidFill>
              </a:rPr>
              <a:t>the granularity (unit) of source which is compiled or assembled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</a:rPr>
              <a:t> Default</a:t>
            </a:r>
            <a:r>
              <a:rPr lang="en-US" sz="1800" dirty="0">
                <a:solidFill>
                  <a:srgbClr val="F3753F"/>
                </a:solidFill>
              </a:rPr>
              <a:t> Definition</a:t>
            </a:r>
            <a:r>
              <a:rPr lang="en-US" sz="1800" dirty="0"/>
              <a:t> and </a:t>
            </a:r>
            <a:r>
              <a:rPr lang="en-US" sz="1800" dirty="0">
                <a:solidFill>
                  <a:srgbClr val="FF0000"/>
                </a:solidFill>
              </a:rPr>
              <a:t>declaration</a:t>
            </a:r>
            <a:r>
              <a:rPr lang="en-US" sz="1800" dirty="0"/>
              <a:t> validity: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sz="1800" dirty="0">
                <a:solidFill>
                  <a:srgbClr val="7030A0"/>
                </a:solidFill>
              </a:rPr>
              <a:t>Restricted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accent6"/>
                </a:solidFill>
              </a:rPr>
              <a:t>to the file (</a:t>
            </a:r>
            <a:r>
              <a:rPr lang="en-US" sz="1800" dirty="0">
                <a:solidFill>
                  <a:srgbClr val="2C895B"/>
                </a:solidFill>
              </a:rPr>
              <a:t>translation unit</a:t>
            </a:r>
            <a:r>
              <a:rPr lang="en-US" sz="1800" dirty="0"/>
              <a:t>) </a:t>
            </a:r>
            <a:r>
              <a:rPr lang="en-US" sz="1800" dirty="0">
                <a:solidFill>
                  <a:schemeClr val="accent6"/>
                </a:solidFill>
              </a:rPr>
              <a:t>where they are located </a:t>
            </a:r>
            <a:r>
              <a:rPr lang="en-US" sz="1800" b="1" u="sng" dirty="0">
                <a:solidFill>
                  <a:srgbClr val="0070C0"/>
                </a:solidFill>
              </a:rPr>
              <a:t>and </a:t>
            </a:r>
          </a:p>
          <a:p>
            <a:pPr marL="811212" lvl="1" indent="-457200">
              <a:buFont typeface="+mj-lt"/>
              <a:buAutoNum type="arabicPeriod"/>
            </a:pPr>
            <a:r>
              <a:rPr lang="en-US" sz="1800" b="1" dirty="0">
                <a:solidFill>
                  <a:srgbClr val="FF0000"/>
                </a:solidFill>
              </a:rPr>
              <a:t>Start at the point </a:t>
            </a:r>
            <a:r>
              <a:rPr lang="en-US" sz="1800" dirty="0">
                <a:solidFill>
                  <a:srgbClr val="0070C0"/>
                </a:solidFill>
              </a:rPr>
              <a:t>of definition or declaration </a:t>
            </a:r>
            <a:r>
              <a:rPr lang="en-US" sz="1800" dirty="0">
                <a:solidFill>
                  <a:srgbClr val="7030A0"/>
                </a:solidFill>
              </a:rPr>
              <a:t>in the file </a:t>
            </a:r>
            <a:r>
              <a:rPr lang="en-US" sz="1800" dirty="0">
                <a:solidFill>
                  <a:schemeClr val="accent6"/>
                </a:solidFill>
              </a:rPr>
              <a:t>to the </a:t>
            </a:r>
            <a:r>
              <a:rPr lang="en-US" sz="1800" dirty="0">
                <a:solidFill>
                  <a:srgbClr val="7030A0"/>
                </a:solidFill>
              </a:rPr>
              <a:t>end of the source file</a:t>
            </a:r>
            <a:r>
              <a:rPr lang="en-US" sz="1800" dirty="0"/>
              <a:t> (</a:t>
            </a:r>
            <a:r>
              <a:rPr lang="en-US" sz="1800" b="1" dirty="0">
                <a:solidFill>
                  <a:srgbClr val="2C895B"/>
                </a:solidFill>
              </a:rPr>
              <a:t>translation unit</a:t>
            </a:r>
            <a:r>
              <a:rPr lang="en-US" sz="1800" dirty="0"/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939421-E6C7-1848-BA08-F22198390C4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8DFC7BF0-54AD-4E57-15F6-A4BFFA44254E}"/>
              </a:ext>
            </a:extLst>
          </p:cNvPr>
          <p:cNvSpPr txBox="1">
            <a:spLocks/>
          </p:cNvSpPr>
          <p:nvPr/>
        </p:nvSpPr>
        <p:spPr>
          <a:xfrm>
            <a:off x="263596" y="612270"/>
            <a:ext cx="6437584" cy="97787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You must </a:t>
            </a:r>
            <a:r>
              <a:rPr lang="en-US" sz="1800" b="1" dirty="0">
                <a:solidFill>
                  <a:srgbClr val="FF0000"/>
                </a:solidFill>
              </a:rPr>
              <a:t>declare a function or variable </a:t>
            </a:r>
            <a:r>
              <a:rPr lang="en-US" sz="1800" b="1" u="sng" dirty="0">
                <a:solidFill>
                  <a:srgbClr val="FF0000"/>
                </a:solidFill>
              </a:rPr>
              <a:t>before</a:t>
            </a:r>
            <a:r>
              <a:rPr lang="en-US" sz="1800" b="1" dirty="0">
                <a:solidFill>
                  <a:srgbClr val="FF0000"/>
                </a:solidFill>
              </a:rPr>
              <a:t> you use it</a:t>
            </a:r>
          </a:p>
          <a:p>
            <a:r>
              <a:rPr lang="en-US" sz="1800" b="1" dirty="0">
                <a:solidFill>
                  <a:srgbClr val="FF0000"/>
                </a:solidFill>
              </a:rPr>
              <a:t>Warning: </a:t>
            </a:r>
            <a:r>
              <a:rPr lang="en-US" sz="1800" dirty="0"/>
              <a:t>Use before declaration will implicitly default to </a:t>
            </a:r>
            <a:r>
              <a:rPr lang="en-US" sz="1800" b="1" dirty="0"/>
              <a:t>int</a:t>
            </a:r>
          </a:p>
          <a:p>
            <a:pPr lvl="1"/>
            <a:endParaRPr lang="en-US" sz="1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B738BD-37DD-28C1-9BB3-9CD77B7A53CC}"/>
              </a:ext>
            </a:extLst>
          </p:cNvPr>
          <p:cNvSpPr txBox="1"/>
          <p:nvPr/>
        </p:nvSpPr>
        <p:spPr>
          <a:xfrm>
            <a:off x="953218" y="5456110"/>
            <a:ext cx="5311533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Restrictions that we need to relax</a:t>
            </a:r>
            <a:endParaRPr lang="en-US" dirty="0">
              <a:solidFill>
                <a:schemeClr val="accent6"/>
              </a:solidFill>
            </a:endParaRPr>
          </a:p>
          <a:p>
            <a:pPr marL="342900" indent="-342900">
              <a:buAutoNum type="arabicParenBoth"/>
            </a:pPr>
            <a:r>
              <a:rPr lang="en-US" dirty="0">
                <a:solidFill>
                  <a:schemeClr val="accent6"/>
                </a:solidFill>
              </a:rPr>
              <a:t>sum() must be defined in the same source files </a:t>
            </a:r>
          </a:p>
          <a:p>
            <a:pPr marL="342900" indent="-342900">
              <a:buAutoNum type="arabicParenBoth"/>
            </a:pPr>
            <a:r>
              <a:rPr lang="en-US" dirty="0">
                <a:solidFill>
                  <a:schemeClr val="accent6"/>
                </a:solidFill>
              </a:rPr>
              <a:t>sum() appear before it is used by main()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F31A23E-BC13-9E93-4702-DF1FBCC6BF89}"/>
              </a:ext>
            </a:extLst>
          </p:cNvPr>
          <p:cNvGrpSpPr/>
          <p:nvPr/>
        </p:nvGrpSpPr>
        <p:grpSpPr>
          <a:xfrm>
            <a:off x="8839200" y="1428867"/>
            <a:ext cx="3285260" cy="857133"/>
            <a:chOff x="3048554" y="174858"/>
            <a:chExt cx="3285260" cy="85713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4E0FD4C-01D9-5D33-5C16-DF69B483C52E}"/>
                </a:ext>
              </a:extLst>
            </p:cNvPr>
            <p:cNvSpPr txBox="1"/>
            <p:nvPr/>
          </p:nvSpPr>
          <p:spPr>
            <a:xfrm>
              <a:off x="3702492" y="174858"/>
              <a:ext cx="2631322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, sum</a:t>
              </a:r>
              <a:r>
                <a:rPr lang="en-US" sz="2000" dirty="0">
                  <a:solidFill>
                    <a:srgbClr val="0070C0"/>
                  </a:solidFill>
                </a:rPr>
                <a:t>,  are </a:t>
              </a:r>
              <a:r>
                <a:rPr lang="en-US" sz="2000" dirty="0">
                  <a:solidFill>
                    <a:srgbClr val="2C895B"/>
                  </a:solidFill>
                </a:rPr>
                <a:t>defined</a:t>
              </a:r>
              <a:r>
                <a:rPr lang="en-US" sz="2000" dirty="0">
                  <a:solidFill>
                    <a:srgbClr val="0070C0"/>
                  </a:solidFill>
                </a:rPr>
                <a:t> and </a:t>
              </a:r>
              <a:r>
                <a:rPr lang="en-US" sz="2000" dirty="0">
                  <a:solidFill>
                    <a:srgbClr val="FF0000"/>
                  </a:solidFill>
                </a:rPr>
                <a:t>declared</a:t>
              </a:r>
              <a:r>
                <a:rPr lang="en-US" sz="2000" dirty="0">
                  <a:solidFill>
                    <a:srgbClr val="0070C0"/>
                  </a:solidFill>
                </a:rPr>
                <a:t> here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A52365E-C3FD-148B-B7BD-2A814FAE4A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48554" y="882744"/>
              <a:ext cx="629491" cy="149247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67351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1" grpId="0"/>
      <p:bldP spid="15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A49C5-5AD5-4F42-9BE3-9139AFD99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030" y="167606"/>
            <a:ext cx="10680618" cy="363515"/>
          </a:xfrm>
        </p:spPr>
        <p:txBody>
          <a:bodyPr/>
          <a:lstStyle/>
          <a:p>
            <a:r>
              <a:rPr lang="en-US" sz="2800" dirty="0"/>
              <a:t>Function Prototypes:  Creating a Function Declaration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13924-7E9A-264E-BF75-A371EF032D3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77298" y="600055"/>
            <a:ext cx="11704955" cy="1727923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7030A0"/>
                </a:solidFill>
              </a:rPr>
              <a:t>Function prototype </a:t>
            </a:r>
            <a:r>
              <a:rPr lang="en-US" sz="2000" dirty="0"/>
              <a:t>is a </a:t>
            </a:r>
            <a:r>
              <a:rPr lang="en-US" sz="2000" b="1" dirty="0">
                <a:solidFill>
                  <a:srgbClr val="00B050"/>
                </a:solidFill>
              </a:rPr>
              <a:t>function declaration </a:t>
            </a:r>
            <a:r>
              <a:rPr lang="en-US" sz="2000" dirty="0">
                <a:solidFill>
                  <a:schemeClr val="accent6"/>
                </a:solidFill>
              </a:rPr>
              <a:t>in C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6"/>
                </a:solidFill>
              </a:rPr>
              <a:t>Function prototype </a:t>
            </a:r>
            <a:r>
              <a:rPr lang="en-US" sz="2000" dirty="0">
                <a:solidFill>
                  <a:schemeClr val="accent6"/>
                </a:solidFill>
              </a:rPr>
              <a:t>is function definition header </a:t>
            </a:r>
            <a:r>
              <a:rPr lang="en-US" sz="2000" dirty="0">
                <a:solidFill>
                  <a:schemeClr val="accent1"/>
                </a:solidFill>
              </a:rPr>
              <a:t>followed by a single semicolon (;)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F3753F"/>
                </a:solidFill>
              </a:rPr>
              <a:t>NO code block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6"/>
                </a:solidFill>
              </a:rPr>
              <a:t>Describes the function </a:t>
            </a:r>
            <a:r>
              <a:rPr lang="en-US" sz="2000" dirty="0">
                <a:solidFill>
                  <a:srgbClr val="0070C0"/>
                </a:solidFill>
              </a:rPr>
              <a:t>from that </a:t>
            </a:r>
            <a:r>
              <a:rPr lang="en-US" sz="2000" b="1" dirty="0">
                <a:solidFill>
                  <a:srgbClr val="0070C0"/>
                </a:solidFill>
              </a:rPr>
              <a:t>point</a:t>
            </a:r>
            <a:r>
              <a:rPr lang="en-US" sz="2000" dirty="0">
                <a:solidFill>
                  <a:srgbClr val="0070C0"/>
                </a:solidFill>
              </a:rPr>
              <a:t> in the source file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573B305-7DFB-274D-A0EB-4D9D276B7A74}"/>
              </a:ext>
            </a:extLst>
          </p:cNvPr>
          <p:cNvSpPr txBox="1"/>
          <p:nvPr/>
        </p:nvSpPr>
        <p:spPr>
          <a:xfrm>
            <a:off x="11782172" y="645455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33FF12B4-0B76-A04D-ADDC-80469328D3C9}"/>
              </a:ext>
            </a:extLst>
          </p:cNvPr>
          <p:cNvSpPr/>
          <p:nvPr/>
        </p:nvSpPr>
        <p:spPr bwMode="auto">
          <a:xfrm>
            <a:off x="6038549" y="2396912"/>
            <a:ext cx="6043705" cy="4236212"/>
          </a:xfrm>
          <a:prstGeom prst="roundRect">
            <a:avLst>
              <a:gd name="adj" fmla="val 573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600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NUM 100</a:t>
            </a:r>
          </a:p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600" b="1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);   </a:t>
            </a:r>
            <a:r>
              <a:rPr lang="en-US" sz="1600" i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function declaration starts here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sum(NUM);    </a:t>
            </a:r>
            <a:r>
              <a:rPr lang="en-US" sz="16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rest of code not shown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return EXIT_SUCCESS;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600" b="1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sz="16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function definition is here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sum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600" dirty="0">
                <a:solidFill>
                  <a:srgbClr val="00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CC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&lt;= max;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 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sum +=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E2661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24D82C65-72B3-9B4F-BF25-DF7DCBFEDC2D}"/>
              </a:ext>
            </a:extLst>
          </p:cNvPr>
          <p:cNvSpPr/>
          <p:nvPr/>
        </p:nvSpPr>
        <p:spPr bwMode="auto">
          <a:xfrm>
            <a:off x="1850916" y="1069401"/>
            <a:ext cx="8472032" cy="418675"/>
          </a:xfrm>
          <a:prstGeom prst="roundRect">
            <a:avLst>
              <a:gd name="adj" fmla="val 5733"/>
            </a:avLst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1200"/>
              </a:spcBef>
              <a:buNone/>
            </a:pPr>
            <a:r>
              <a:rPr lang="en-US" sz="2000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returnType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fname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type_1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…, </a:t>
            </a:r>
            <a:r>
              <a:rPr lang="en-US" sz="2000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type_n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); 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function prototype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B2369F1-845F-3867-3CF5-A1993A05161B}"/>
              </a:ext>
            </a:extLst>
          </p:cNvPr>
          <p:cNvGrpSpPr/>
          <p:nvPr/>
        </p:nvGrpSpPr>
        <p:grpSpPr>
          <a:xfrm>
            <a:off x="4101189" y="4737956"/>
            <a:ext cx="2079936" cy="1727923"/>
            <a:chOff x="515990" y="4819315"/>
            <a:chExt cx="2079936" cy="172792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8FCA124-DBFB-4103-5168-29D8522628A5}"/>
                </a:ext>
              </a:extLst>
            </p:cNvPr>
            <p:cNvSpPr txBox="1"/>
            <p:nvPr/>
          </p:nvSpPr>
          <p:spPr>
            <a:xfrm>
              <a:off x="515990" y="5360110"/>
              <a:ext cx="1354491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this is the code block</a:t>
              </a:r>
            </a:p>
          </p:txBody>
        </p:sp>
        <p:sp>
          <p:nvSpPr>
            <p:cNvPr id="8" name="Left Brace 7">
              <a:extLst>
                <a:ext uri="{FF2B5EF4-FFF2-40B4-BE49-F238E27FC236}">
                  <a16:creationId xmlns:a16="http://schemas.microsoft.com/office/drawing/2014/main" id="{F223F1FF-660B-48F5-3CA6-E26FBC648A37}"/>
                </a:ext>
              </a:extLst>
            </p:cNvPr>
            <p:cNvSpPr/>
            <p:nvPr/>
          </p:nvSpPr>
          <p:spPr>
            <a:xfrm>
              <a:off x="1947753" y="4819315"/>
              <a:ext cx="648173" cy="1727923"/>
            </a:xfrm>
            <a:prstGeom prst="lef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D499EB4-8899-E29D-5983-2257A8B2DF7A}"/>
              </a:ext>
            </a:extLst>
          </p:cNvPr>
          <p:cNvSpPr txBox="1"/>
          <p:nvPr/>
        </p:nvSpPr>
        <p:spPr>
          <a:xfrm>
            <a:off x="236575" y="2705735"/>
            <a:ext cx="5549176" cy="22467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6"/>
                </a:solidFill>
              </a:rPr>
              <a:t>C requires the </a:t>
            </a:r>
            <a:r>
              <a:rPr lang="en-US" sz="2000" b="1" dirty="0">
                <a:solidFill>
                  <a:schemeClr val="accent6"/>
                </a:solidFill>
              </a:rPr>
              <a:t>function declaration </a:t>
            </a:r>
            <a:r>
              <a:rPr lang="en-US" sz="2000" b="1" u="sng" dirty="0">
                <a:solidFill>
                  <a:schemeClr val="accent6"/>
                </a:solidFill>
              </a:rPr>
              <a:t>to be seen </a:t>
            </a:r>
            <a:r>
              <a:rPr lang="en-US" sz="2000" b="1" dirty="0">
                <a:solidFill>
                  <a:schemeClr val="accent6"/>
                </a:solidFill>
              </a:rPr>
              <a:t>in the source file </a:t>
            </a:r>
            <a:r>
              <a:rPr lang="en-US" sz="2000" b="1" u="sng" dirty="0">
                <a:solidFill>
                  <a:srgbClr val="FF0000"/>
                </a:solidFill>
              </a:rPr>
              <a:t>before use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6"/>
                </a:solidFill>
              </a:rPr>
              <a:t>A </a:t>
            </a:r>
            <a:r>
              <a:rPr lang="en-US" sz="2000" b="1" dirty="0">
                <a:solidFill>
                  <a:schemeClr val="accent6"/>
                </a:solidFill>
              </a:rPr>
              <a:t>function prototype </a:t>
            </a:r>
            <a:r>
              <a:rPr lang="en-US" sz="2000" dirty="0">
                <a:solidFill>
                  <a:schemeClr val="accent6"/>
                </a:solidFill>
              </a:rPr>
              <a:t>for sum() enables: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chemeClr val="accent6"/>
                </a:solidFill>
              </a:rPr>
              <a:t>body of sum() to be either after main() in the same source file </a:t>
            </a:r>
            <a:r>
              <a:rPr lang="en-US" sz="2000" b="1" dirty="0">
                <a:solidFill>
                  <a:srgbClr val="FF0000"/>
                </a:solidFill>
              </a:rPr>
              <a:t>or</a:t>
            </a:r>
            <a:r>
              <a:rPr lang="en-US" sz="2000" dirty="0">
                <a:solidFill>
                  <a:schemeClr val="accent6"/>
                </a:solidFill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chemeClr val="accent6"/>
                </a:solidFill>
              </a:rPr>
              <a:t>body of sum() to be in a different source file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274CC3-2CE6-5831-3E73-C686F1F15B3C}"/>
              </a:ext>
            </a:extLst>
          </p:cNvPr>
          <p:cNvSpPr txBox="1"/>
          <p:nvPr/>
        </p:nvSpPr>
        <p:spPr>
          <a:xfrm>
            <a:off x="236575" y="5330261"/>
            <a:ext cx="3662686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Common practice: </a:t>
            </a:r>
            <a:r>
              <a:rPr lang="en-US" dirty="0">
                <a:solidFill>
                  <a:srgbClr val="0070C0"/>
                </a:solidFill>
              </a:rPr>
              <a:t>Function prototypes </a:t>
            </a:r>
            <a:r>
              <a:rPr lang="en-US" dirty="0">
                <a:solidFill>
                  <a:schemeClr val="accent6"/>
                </a:solidFill>
              </a:rPr>
              <a:t>in a .C file are usually </a:t>
            </a:r>
            <a:r>
              <a:rPr lang="en-US" b="1" dirty="0">
                <a:solidFill>
                  <a:schemeClr val="accent6"/>
                </a:solidFill>
              </a:rPr>
              <a:t>placed at the top the file</a:t>
            </a:r>
          </a:p>
        </p:txBody>
      </p:sp>
    </p:spTree>
    <p:extLst>
      <p:ext uri="{BB962C8B-B14F-4D97-AF65-F5344CB8AC3E}">
        <p14:creationId xmlns:p14="http://schemas.microsoft.com/office/powerpoint/2010/main" val="857835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24" grpId="0"/>
      <p:bldP spid="12" grpId="0" animBg="1"/>
      <p:bldP spid="5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BC39F-F1A4-7F46-B0E8-F6C93E22504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96577" y="965045"/>
            <a:ext cx="11331909" cy="483278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801687" lvl="1" indent="-457200">
              <a:buFont typeface="+mj-lt"/>
              <a:buAutoNum type="arabicPeriod"/>
            </a:pPr>
            <a:r>
              <a:rPr lang="en-US" sz="2000" b="1" dirty="0">
                <a:solidFill>
                  <a:schemeClr val="accent1"/>
                </a:solidFill>
                <a:cs typeface="Cambria"/>
              </a:rPr>
              <a:t>Static Storage Lifetime: </a:t>
            </a:r>
            <a:r>
              <a:rPr lang="en-US" sz="2000" dirty="0">
                <a:cs typeface="Cambria"/>
              </a:rPr>
              <a:t>valid </a:t>
            </a:r>
            <a:r>
              <a:rPr lang="en-US" sz="2000" dirty="0">
                <a:solidFill>
                  <a:srgbClr val="2C895B"/>
                </a:solidFill>
                <a:cs typeface="Cambria"/>
              </a:rPr>
              <a:t>while program is executing</a:t>
            </a:r>
          </a:p>
          <a:p>
            <a:pPr lvl="2">
              <a:lnSpc>
                <a:spcPct val="100000"/>
              </a:lnSpc>
            </a:pPr>
            <a:r>
              <a:rPr lang="en-US" sz="2000" dirty="0">
                <a:solidFill>
                  <a:srgbClr val="2C895B"/>
                </a:solidFill>
                <a:cs typeface="Cambria"/>
              </a:rPr>
              <a:t>Storage allocated </a:t>
            </a:r>
            <a:r>
              <a:rPr lang="en-US" sz="2000" dirty="0">
                <a:solidFill>
                  <a:srgbClr val="FF0000"/>
                </a:solidFill>
                <a:cs typeface="Cambria"/>
              </a:rPr>
              <a:t>and initialized </a:t>
            </a:r>
            <a:r>
              <a:rPr lang="en-US" sz="2000" b="1" dirty="0">
                <a:solidFill>
                  <a:srgbClr val="2C895B"/>
                </a:solidFill>
                <a:cs typeface="Cambria"/>
              </a:rPr>
              <a:t>prior to runtime </a:t>
            </a:r>
            <a:r>
              <a:rPr lang="en-US" sz="2000" dirty="0">
                <a:solidFill>
                  <a:srgbClr val="2C895B"/>
                </a:solidFill>
                <a:cs typeface="Cambria"/>
              </a:rPr>
              <a:t>(</a:t>
            </a:r>
            <a:r>
              <a:rPr lang="en-US" sz="2000" dirty="0">
                <a:solidFill>
                  <a:srgbClr val="FF0000"/>
                </a:solidFill>
                <a:cs typeface="Cambria"/>
              </a:rPr>
              <a:t>implicit</a:t>
            </a:r>
            <a:r>
              <a:rPr lang="en-US" sz="2000" dirty="0">
                <a:solidFill>
                  <a:srgbClr val="2C895B"/>
                </a:solidFill>
                <a:cs typeface="Cambria"/>
              </a:rPr>
              <a:t> default = 0)</a:t>
            </a:r>
          </a:p>
          <a:p>
            <a:pPr lvl="3">
              <a:lnSpc>
                <a:spcPct val="100000"/>
              </a:lnSpc>
            </a:pPr>
            <a:endParaRPr lang="en-US" sz="2000" dirty="0">
              <a:solidFill>
                <a:srgbClr val="2C895B"/>
              </a:solidFill>
              <a:cs typeface="Cambria"/>
            </a:endParaRPr>
          </a:p>
          <a:p>
            <a:pPr marL="801687" lvl="1" indent="-457200">
              <a:buFont typeface="+mj-lt"/>
              <a:buAutoNum type="arabicPeriod"/>
            </a:pPr>
            <a:r>
              <a:rPr lang="en-US" sz="2000" b="1" dirty="0">
                <a:solidFill>
                  <a:schemeClr val="accent1"/>
                </a:solidFill>
                <a:cs typeface="Cambria"/>
              </a:rPr>
              <a:t>Automatic Storage Lifetime: </a:t>
            </a:r>
            <a:r>
              <a:rPr lang="en-US" sz="2000" dirty="0">
                <a:cs typeface="Cambria"/>
              </a:rPr>
              <a:t>valid </a:t>
            </a:r>
            <a:r>
              <a:rPr lang="en-US" sz="2000" dirty="0">
                <a:solidFill>
                  <a:srgbClr val="2C895B"/>
                </a:solidFill>
                <a:cs typeface="Cambria"/>
              </a:rPr>
              <a:t>while enclosing block is activated</a:t>
            </a:r>
          </a:p>
          <a:p>
            <a:pPr lvl="2">
              <a:lnSpc>
                <a:spcPct val="100000"/>
              </a:lnSpc>
            </a:pPr>
            <a:r>
              <a:rPr lang="en-US" sz="2000" dirty="0">
                <a:solidFill>
                  <a:srgbClr val="2C895B"/>
                </a:solidFill>
                <a:cs typeface="Cambria"/>
              </a:rPr>
              <a:t>Storage allocated </a:t>
            </a:r>
            <a:r>
              <a:rPr lang="en-US" sz="2000" dirty="0">
                <a:solidFill>
                  <a:srgbClr val="FF0000"/>
                </a:solidFill>
                <a:cs typeface="Cambria"/>
              </a:rPr>
              <a:t>and is not implicitly initialized (value = garbage) by </a:t>
            </a:r>
            <a:r>
              <a:rPr lang="en-US" sz="2000" dirty="0">
                <a:solidFill>
                  <a:srgbClr val="2C895B"/>
                </a:solidFill>
                <a:cs typeface="Cambria"/>
              </a:rPr>
              <a:t>executing code when entering scope</a:t>
            </a:r>
          </a:p>
          <a:p>
            <a:pPr lvl="3">
              <a:lnSpc>
                <a:spcPct val="100000"/>
              </a:lnSpc>
            </a:pPr>
            <a:endParaRPr lang="en-US" sz="2000" dirty="0">
              <a:solidFill>
                <a:srgbClr val="2C895B"/>
              </a:solidFill>
              <a:cs typeface="Cambria"/>
            </a:endParaRPr>
          </a:p>
          <a:p>
            <a:pPr marL="801687" lvl="1" indent="-457200">
              <a:buFont typeface="+mj-lt"/>
              <a:buAutoNum type="arabicPeriod"/>
            </a:pPr>
            <a:r>
              <a:rPr lang="en-US" sz="2000" b="1" dirty="0">
                <a:solidFill>
                  <a:srgbClr val="0070C0"/>
                </a:solidFill>
                <a:cs typeface="Cambria"/>
              </a:rPr>
              <a:t>Allocated Storage Lifetime: </a:t>
            </a:r>
            <a:r>
              <a:rPr lang="en-US" sz="2000" dirty="0">
                <a:solidFill>
                  <a:schemeClr val="tx2"/>
                </a:solidFill>
                <a:cs typeface="Cambria"/>
              </a:rPr>
              <a:t>valid </a:t>
            </a:r>
            <a:r>
              <a:rPr lang="en-US" sz="2000" dirty="0">
                <a:solidFill>
                  <a:srgbClr val="2C895B"/>
                </a:solidFill>
                <a:cs typeface="Cambria"/>
              </a:rPr>
              <a:t>from point of allocation until freed or program termination</a:t>
            </a:r>
          </a:p>
          <a:p>
            <a:pPr lvl="2">
              <a:lnSpc>
                <a:spcPct val="100000"/>
              </a:lnSpc>
            </a:pPr>
            <a:r>
              <a:rPr lang="en-US" sz="2000" dirty="0">
                <a:solidFill>
                  <a:srgbClr val="2C895B"/>
                </a:solidFill>
                <a:cs typeface="Cambria"/>
              </a:rPr>
              <a:t>Storage allocated by call to </a:t>
            </a:r>
            <a:r>
              <a:rPr lang="en-US" sz="2000" dirty="0">
                <a:solidFill>
                  <a:srgbClr val="0070C0"/>
                </a:solidFill>
                <a:cs typeface="Cambria"/>
              </a:rPr>
              <a:t>an allocator function (malloc() etc.) at runtime </a:t>
            </a:r>
            <a:r>
              <a:rPr lang="en-US" sz="2000" dirty="0">
                <a:solidFill>
                  <a:srgbClr val="2C895B"/>
                </a:solidFill>
                <a:cs typeface="Cambria"/>
              </a:rPr>
              <a:t>and </a:t>
            </a:r>
            <a:r>
              <a:rPr lang="en-US" sz="2000" dirty="0">
                <a:solidFill>
                  <a:srgbClr val="FF0000"/>
                </a:solidFill>
                <a:cs typeface="Cambria"/>
              </a:rPr>
              <a:t>is not implicitly initialized (value = garbage) - one allocator does initialize to zero at runtime </a:t>
            </a:r>
            <a:r>
              <a:rPr lang="en-US" sz="2000" dirty="0" err="1">
                <a:solidFill>
                  <a:srgbClr val="FF0000"/>
                </a:solidFill>
                <a:cs typeface="Cambria"/>
              </a:rPr>
              <a:t>calloc</a:t>
            </a:r>
            <a:r>
              <a:rPr lang="en-US" sz="2000" dirty="0">
                <a:solidFill>
                  <a:srgbClr val="FF0000"/>
                </a:solidFill>
                <a:cs typeface="Cambria"/>
              </a:rPr>
              <a:t>() – later in course</a:t>
            </a:r>
          </a:p>
          <a:p>
            <a:pPr lvl="3">
              <a:lnSpc>
                <a:spcPct val="100000"/>
              </a:lnSpc>
            </a:pPr>
            <a:endParaRPr lang="en-US" sz="2000" dirty="0">
              <a:solidFill>
                <a:srgbClr val="2C895B"/>
              </a:solidFill>
              <a:cs typeface="Cambria"/>
            </a:endParaRPr>
          </a:p>
          <a:p>
            <a:pPr marL="801687" lvl="1" indent="-457200">
              <a:buFont typeface="+mj-lt"/>
              <a:buAutoNum type="arabicPeriod"/>
            </a:pPr>
            <a:r>
              <a:rPr lang="en-US" sz="2000" b="1" dirty="0">
                <a:solidFill>
                  <a:srgbClr val="0070C0"/>
                </a:solidFill>
                <a:cs typeface="Cambria"/>
              </a:rPr>
              <a:t>Thread Storage Lifetime: </a:t>
            </a:r>
            <a:r>
              <a:rPr lang="en-US" sz="2000" dirty="0">
                <a:cs typeface="Cambria"/>
              </a:rPr>
              <a:t>valid </a:t>
            </a:r>
            <a:r>
              <a:rPr lang="en-US" sz="2000" dirty="0">
                <a:solidFill>
                  <a:srgbClr val="2C895B"/>
                </a:solidFill>
                <a:cs typeface="Cambria"/>
              </a:rPr>
              <a:t>while thread is executing </a:t>
            </a:r>
            <a:r>
              <a:rPr lang="en-US" sz="2000" dirty="0">
                <a:cs typeface="Cambria"/>
              </a:rPr>
              <a:t>(not CSE 30)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1552838-D5F1-C845-A51A-509064453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Variable Storage Lifetime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959DB7-C543-A941-96BA-39523EDFF91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33902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BC39F-F1A4-7F46-B0E8-F6C93E22504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18252" y="862827"/>
            <a:ext cx="11377171" cy="1725827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b="1" dirty="0">
                <a:solidFill>
                  <a:schemeClr val="accent3"/>
                </a:solidFill>
                <a:cs typeface="Cambria"/>
              </a:rPr>
              <a:t>Scope</a:t>
            </a:r>
            <a:r>
              <a:rPr lang="en-US" sz="2000" dirty="0">
                <a:solidFill>
                  <a:schemeClr val="accent3"/>
                </a:solidFill>
                <a:cs typeface="Cambria"/>
              </a:rPr>
              <a:t>: </a:t>
            </a:r>
            <a:r>
              <a:rPr lang="en-US" sz="2000" b="1" dirty="0">
                <a:solidFill>
                  <a:schemeClr val="accent1"/>
                </a:solidFill>
                <a:cs typeface="Cambria"/>
              </a:rPr>
              <a:t>Range</a:t>
            </a:r>
            <a:r>
              <a:rPr lang="en-US" sz="2000" dirty="0">
                <a:solidFill>
                  <a:schemeClr val="accent1"/>
                </a:solidFill>
                <a:cs typeface="Cambria"/>
              </a:rPr>
              <a:t> (or the extent) of instructions </a:t>
            </a:r>
            <a:r>
              <a:rPr lang="en-US" sz="2000" dirty="0">
                <a:cs typeface="Cambria"/>
              </a:rPr>
              <a:t>over which a </a:t>
            </a:r>
            <a:r>
              <a:rPr lang="en-US" sz="2000" dirty="0">
                <a:solidFill>
                  <a:schemeClr val="accent1"/>
                </a:solidFill>
                <a:cs typeface="Cambria"/>
              </a:rPr>
              <a:t>name/identifier </a:t>
            </a:r>
            <a:r>
              <a:rPr lang="en-US" sz="2000" b="1" dirty="0">
                <a:solidFill>
                  <a:schemeClr val="accent1"/>
                </a:solidFill>
                <a:cs typeface="Cambria"/>
              </a:rPr>
              <a:t>is allowed be referenced</a:t>
            </a:r>
            <a:r>
              <a:rPr lang="en-US" sz="2000" dirty="0">
                <a:solidFill>
                  <a:schemeClr val="accent1"/>
                </a:solidFill>
                <a:cs typeface="Cambria"/>
              </a:rPr>
              <a:t> </a:t>
            </a:r>
            <a:r>
              <a:rPr lang="en-US" sz="2000" dirty="0">
                <a:cs typeface="Cambria"/>
              </a:rPr>
              <a:t>by C instructions/statements</a:t>
            </a:r>
          </a:p>
          <a:p>
            <a:pPr marL="687387" lvl="1" indent="-342900">
              <a:buFont typeface="+mj-lt"/>
              <a:buAutoNum type="arabicPeriod"/>
            </a:pPr>
            <a:r>
              <a:rPr lang="en-US" sz="2000" b="1" dirty="0">
                <a:solidFill>
                  <a:schemeClr val="accent1"/>
                </a:solidFill>
                <a:cs typeface="Cambria"/>
              </a:rPr>
              <a:t>File Scope: </a:t>
            </a:r>
            <a:r>
              <a:rPr lang="en-US" sz="2000" b="1" dirty="0">
                <a:solidFill>
                  <a:schemeClr val="accent5"/>
                </a:solidFill>
                <a:cs typeface="Cambria"/>
              </a:rPr>
              <a:t>Range is within </a:t>
            </a:r>
            <a:r>
              <a:rPr lang="en-US" sz="2000" dirty="0">
                <a:solidFill>
                  <a:schemeClr val="accent5"/>
                </a:solidFill>
                <a:cs typeface="Cambria"/>
              </a:rPr>
              <a:t>a </a:t>
            </a:r>
            <a:r>
              <a:rPr lang="en-US" sz="2000" b="1" dirty="0">
                <a:solidFill>
                  <a:schemeClr val="accent5"/>
                </a:solidFill>
                <a:cs typeface="Cambria"/>
              </a:rPr>
              <a:t>single source file </a:t>
            </a:r>
            <a:r>
              <a:rPr lang="en-US" sz="2000" dirty="0">
                <a:solidFill>
                  <a:schemeClr val="accent5"/>
                </a:solidFill>
                <a:cs typeface="Cambria"/>
              </a:rPr>
              <a:t>(also called a </a:t>
            </a:r>
            <a:r>
              <a:rPr lang="en-US" sz="2000" b="1" dirty="0">
                <a:solidFill>
                  <a:srgbClr val="7030A0"/>
                </a:solidFill>
                <a:cs typeface="Cambria"/>
              </a:rPr>
              <a:t>translation unit</a:t>
            </a:r>
            <a:r>
              <a:rPr lang="en-US" sz="2000" dirty="0">
                <a:solidFill>
                  <a:schemeClr val="accent5"/>
                </a:solidFill>
                <a:cs typeface="Cambria"/>
              </a:rPr>
              <a:t>)</a:t>
            </a:r>
          </a:p>
          <a:p>
            <a:pPr marL="687387" lvl="1" indent="-342900">
              <a:buFont typeface="+mj-lt"/>
              <a:buAutoNum type="arabicPeriod"/>
            </a:pPr>
            <a:r>
              <a:rPr lang="en-US" sz="2000" b="1" dirty="0">
                <a:solidFill>
                  <a:schemeClr val="accent1"/>
                </a:solidFill>
                <a:cs typeface="Cambria"/>
              </a:rPr>
              <a:t>Block Scope: </a:t>
            </a:r>
            <a:r>
              <a:rPr lang="en-US" sz="2000" b="1" dirty="0">
                <a:solidFill>
                  <a:schemeClr val="accent5"/>
                </a:solidFill>
                <a:cs typeface="Cambria"/>
              </a:rPr>
              <a:t>Range is within </a:t>
            </a:r>
            <a:r>
              <a:rPr lang="en-US" sz="2000" dirty="0">
                <a:solidFill>
                  <a:schemeClr val="accent5"/>
                </a:solidFill>
                <a:cs typeface="Cambria"/>
              </a:rPr>
              <a:t>an </a:t>
            </a:r>
            <a:r>
              <a:rPr lang="en-US" sz="2000" b="1" dirty="0">
                <a:solidFill>
                  <a:schemeClr val="accent5"/>
                </a:solidFill>
                <a:cs typeface="Cambria"/>
              </a:rPr>
              <a:t>enclosing</a:t>
            </a:r>
            <a:r>
              <a:rPr lang="en-US" sz="2000" dirty="0">
                <a:solidFill>
                  <a:schemeClr val="accent5"/>
                </a:solidFill>
                <a:cs typeface="Cambria"/>
              </a:rPr>
              <a:t> </a:t>
            </a:r>
            <a:r>
              <a:rPr lang="en-US" sz="2000" b="1" dirty="0">
                <a:solidFill>
                  <a:schemeClr val="accent5"/>
                </a:solidFill>
                <a:cs typeface="Cambria"/>
              </a:rPr>
              <a:t>block</a:t>
            </a:r>
            <a:r>
              <a:rPr lang="en-US" sz="2000" dirty="0">
                <a:solidFill>
                  <a:schemeClr val="accent5"/>
                </a:solidFill>
                <a:cs typeface="Cambria"/>
              </a:rPr>
              <a:t> (for variables only)</a:t>
            </a:r>
            <a:endParaRPr lang="en-US" sz="2000" dirty="0">
              <a:cs typeface="Cambria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1552838-D5F1-C845-A51A-509064453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10515600" cy="480176"/>
          </a:xfrm>
        </p:spPr>
        <p:txBody>
          <a:bodyPr/>
          <a:lstStyle/>
          <a:p>
            <a:r>
              <a:rPr lang="en-US" dirty="0"/>
              <a:t>C and Scope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2B8A963-9D10-C140-9F5E-4F3550675F95}"/>
              </a:ext>
            </a:extLst>
          </p:cNvPr>
          <p:cNvSpPr/>
          <p:nvPr/>
        </p:nvSpPr>
        <p:spPr bwMode="auto">
          <a:xfrm>
            <a:off x="238259" y="2798863"/>
            <a:ext cx="11526591" cy="352940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global;           			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global variable with </a:t>
            </a:r>
            <a:r>
              <a:rPr lang="en-US" sz="20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 scope</a:t>
            </a:r>
            <a:endParaRPr lang="en-US" sz="20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0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           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			// function foo with </a:t>
            </a:r>
            <a:r>
              <a:rPr lang="en-US" sz="20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 scope</a:t>
            </a:r>
            <a:endParaRPr lang="en-US" sz="20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foo(int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parm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	          			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parameter </a:t>
            </a:r>
            <a:r>
              <a:rPr lang="en-US" sz="20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parm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block scope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begins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			   			</a:t>
            </a:r>
            <a:r>
              <a:rPr lang="en-US" sz="20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function body (block) begins </a:t>
            </a:r>
            <a:b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j = 5;     			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variables with </a:t>
            </a:r>
            <a:r>
              <a:rPr lang="en-US" sz="20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block scope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for (int k = 0; k &lt; 10;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 {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inner block scope</a:t>
            </a:r>
          </a:p>
          <a:p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// some code</a:t>
            </a:r>
          </a:p>
          <a:p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			                  </a:t>
            </a:r>
            <a:r>
              <a:rPr lang="en-US" sz="20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function body ends </a:t>
            </a:r>
            <a:endParaRPr lang="en-US" sz="2000" i="1" dirty="0">
              <a:solidFill>
                <a:srgbClr val="2C895B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318B4D-D19D-024D-872C-122ADED2D86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86107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 animBg="1"/>
      <p:bldP spid="6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30A7468-EE2C-5E56-E344-90E54A405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Scope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A58CF89-499D-DD81-F0DB-3B2AD43AD50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7375" y="973016"/>
            <a:ext cx="10003920" cy="1358402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Nested Scope: 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When </a:t>
            </a:r>
            <a:r>
              <a:rPr lang="en-US" b="0" i="0" u="none" strike="noStrike" dirty="0">
                <a:solidFill>
                  <a:schemeClr val="accent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two different variables 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have the </a:t>
            </a:r>
            <a:r>
              <a:rPr lang="en-US" b="0" i="0" u="none" strike="noStrike" dirty="0">
                <a:solidFill>
                  <a:schemeClr val="accent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same name </a:t>
            </a:r>
            <a:r>
              <a:rPr lang="en-US" b="0" i="0" u="none" strike="noStrike" dirty="0">
                <a:solidFill>
                  <a:schemeClr val="accent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are in scope at the same time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the declaration (remember definitions are also declarations) that appears in the </a:t>
            </a:r>
            <a:r>
              <a:rPr lang="en-US" b="0" i="0" u="none" strike="noStrike" dirty="0">
                <a:solidFill>
                  <a:srgbClr val="F3744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inner scope hides 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b="0" i="0" u="none" strike="noStrike" dirty="0">
                <a:solidFill>
                  <a:schemeClr val="accent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declaration that appears in the outer scope</a:t>
            </a:r>
            <a:endParaRPr lang="en-US" dirty="0">
              <a:solidFill>
                <a:schemeClr val="accent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F3A7DA-30D6-D14F-DBDB-79E28F40BD7D}"/>
              </a:ext>
            </a:extLst>
          </p:cNvPr>
          <p:cNvSpPr txBox="1"/>
          <p:nvPr/>
        </p:nvSpPr>
        <p:spPr>
          <a:xfrm>
            <a:off x="302654" y="2679923"/>
            <a:ext cx="11726214" cy="369331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funcA</a:t>
            </a:r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n</a:t>
            </a:r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	               </a:t>
            </a:r>
            <a:r>
              <a:rPr lang="en-US" i="1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scope of the function parameter 'n' begins</a:t>
            </a:r>
            <a:r>
              <a:rPr lang="en-US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			               </a:t>
            </a:r>
            <a:r>
              <a:rPr lang="en-US" i="1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the body of the function begins</a:t>
            </a:r>
            <a:r>
              <a:rPr lang="en-US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004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++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		               </a:t>
            </a:r>
            <a:r>
              <a:rPr lang="en-US" i="1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'n' is in scope and refers to the function parameter</a:t>
            </a:r>
            <a:r>
              <a:rPr lang="en-US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90909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i="1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int n = 2; 	               // error: cannot redeclare identifier in the same scope</a:t>
            </a:r>
            <a:r>
              <a:rPr lang="en-US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00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US" dirty="0">
                <a:solidFill>
                  <a:srgbClr val="0000D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D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n </a:t>
            </a:r>
            <a:r>
              <a:rPr lang="en-US" dirty="0"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n </a:t>
            </a:r>
            <a:r>
              <a:rPr lang="en-US" dirty="0"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 10</a:t>
            </a:r>
            <a:r>
              <a:rPr lang="en-US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4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	</a:t>
            </a:r>
            <a:r>
              <a:rPr lang="en-US" i="1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scope of loop-local 'n' begins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u="none" strike="noStrike" dirty="0" err="1">
                <a:solidFill>
                  <a:srgbClr val="003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"%d</a:t>
            </a:r>
            <a:r>
              <a:rPr lang="en-US" b="1" dirty="0"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en-US" dirty="0"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		</a:t>
            </a:r>
            <a:r>
              <a:rPr lang="en-US" i="1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prints 0 1 2 3 4 5 6 7 8 9</a:t>
            </a:r>
            <a:r>
              <a:rPr lang="en-US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					</a:t>
            </a:r>
            <a:r>
              <a:rPr lang="en-US" i="1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scope of the loop-local 'n' ends</a:t>
            </a:r>
            <a:r>
              <a:rPr lang="en-US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90909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US" dirty="0">
                <a:solidFill>
                  <a:srgbClr val="90909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</a:t>
            </a:r>
            <a:r>
              <a:rPr lang="en-US" i="1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the function parameter 'n' is back in scope</a:t>
            </a:r>
          </a:p>
          <a:p>
            <a:r>
              <a:rPr lang="en-US" dirty="0">
                <a:solidFill>
                  <a:srgbClr val="90909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u="none" strike="noStrike" dirty="0" err="1">
                <a:solidFill>
                  <a:srgbClr val="003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dirty="0"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%d</a:t>
            </a:r>
            <a:r>
              <a:rPr lang="en-US" b="1" dirty="0"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en-US" dirty="0">
                <a:solidFill>
                  <a:schemeClr val="accent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8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		</a:t>
            </a:r>
            <a:r>
              <a:rPr lang="en-US" i="1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prints the value of the parameter</a:t>
            </a:r>
            <a:r>
              <a:rPr lang="en-US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endParaRPr lang="en-US" dirty="0">
              <a:solidFill>
                <a:srgbClr val="008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</a:t>
            </a:r>
            <a:r>
              <a:rPr lang="en-US" i="1" dirty="0"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scope of function parameter 'n' ends</a:t>
            </a:r>
            <a:endParaRPr lang="en-US" i="1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F483A6-76F8-18E6-172D-F953596CF16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213248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D9BD7B9-3441-B04C-8F22-4DB91BFE4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50733"/>
            <a:ext cx="7465848" cy="455603"/>
          </a:xfrm>
        </p:spPr>
        <p:txBody>
          <a:bodyPr/>
          <a:lstStyle/>
          <a:p>
            <a:r>
              <a:rPr lang="en-US" dirty="0"/>
              <a:t>Variables in C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112875C-70B5-F248-A9B8-5A136261B9DA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278618" y="490695"/>
            <a:ext cx="11143762" cy="447754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chemeClr val="tx2"/>
                </a:solidFill>
              </a:rPr>
              <a:t>Global variables</a:t>
            </a:r>
          </a:p>
          <a:p>
            <a:pPr lvl="1"/>
            <a:r>
              <a:rPr lang="en-US" sz="1800" b="1" dirty="0">
                <a:solidFill>
                  <a:schemeClr val="tx2"/>
                </a:solidFill>
              </a:rPr>
              <a:t>Defined at file scope </a:t>
            </a:r>
            <a:r>
              <a:rPr lang="en-US" sz="1800" dirty="0">
                <a:solidFill>
                  <a:schemeClr val="tx2"/>
                </a:solidFill>
              </a:rPr>
              <a:t>(outside of a block)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have</a:t>
            </a:r>
            <a:r>
              <a:rPr lang="en-US" sz="1800" dirty="0">
                <a:solidFill>
                  <a:srgbClr val="F3753F"/>
                </a:solidFill>
              </a:rPr>
              <a:t> static storage duration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global variables </a:t>
            </a:r>
            <a:r>
              <a:rPr lang="en-US" sz="1800" dirty="0">
                <a:solidFill>
                  <a:schemeClr val="accent1"/>
                </a:solidFill>
              </a:rPr>
              <a:t>defined without an initial value </a:t>
            </a:r>
            <a:r>
              <a:rPr lang="en-US" sz="1800" dirty="0">
                <a:solidFill>
                  <a:srgbClr val="FF0000"/>
                </a:solidFill>
              </a:rPr>
              <a:t>default to 0</a:t>
            </a:r>
            <a:r>
              <a:rPr lang="en-US" sz="1800" dirty="0">
                <a:solidFill>
                  <a:schemeClr val="accent6"/>
                </a:solidFill>
              </a:rPr>
              <a:t> (set prior to program execution start)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global variables </a:t>
            </a:r>
            <a:r>
              <a:rPr lang="en-US" sz="1800" dirty="0">
                <a:solidFill>
                  <a:schemeClr val="accent1"/>
                </a:solidFill>
              </a:rPr>
              <a:t>defined with an initial value </a:t>
            </a:r>
            <a:r>
              <a:rPr lang="en-US" sz="1800" dirty="0">
                <a:solidFill>
                  <a:srgbClr val="FF0000"/>
                </a:solidFill>
              </a:rPr>
              <a:t>are set at program start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chemeClr val="tx2"/>
                </a:solidFill>
              </a:rPr>
              <a:t>Local (block scope) variables </a:t>
            </a:r>
            <a:r>
              <a:rPr lang="en-US" sz="1800" dirty="0">
                <a:solidFill>
                  <a:schemeClr val="tx2"/>
                </a:solidFill>
              </a:rPr>
              <a:t>(including function parameter variables)</a:t>
            </a:r>
          </a:p>
          <a:p>
            <a:pPr lvl="1"/>
            <a:r>
              <a:rPr lang="en-US" sz="1800" b="1" dirty="0">
                <a:solidFill>
                  <a:schemeClr val="tx2"/>
                </a:solidFill>
              </a:rPr>
              <a:t>Defined at block scope </a:t>
            </a:r>
            <a:r>
              <a:rPr lang="en-US" sz="1800" dirty="0">
                <a:solidFill>
                  <a:schemeClr val="tx2"/>
                </a:solidFill>
              </a:rPr>
              <a:t>(inside of a block)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have</a:t>
            </a:r>
            <a:r>
              <a:rPr lang="en-US" sz="1800" dirty="0">
                <a:solidFill>
                  <a:srgbClr val="F3753F"/>
                </a:solidFill>
              </a:rPr>
              <a:t> automatic storage duration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block scope variables </a:t>
            </a:r>
            <a:r>
              <a:rPr lang="en-US" sz="1800" dirty="0">
                <a:solidFill>
                  <a:schemeClr val="accent1"/>
                </a:solidFill>
              </a:rPr>
              <a:t>defined without an initial value </a:t>
            </a:r>
            <a:r>
              <a:rPr lang="en-US" sz="1800" dirty="0">
                <a:solidFill>
                  <a:srgbClr val="FF0000"/>
                </a:solidFill>
              </a:rPr>
              <a:t>have </a:t>
            </a:r>
            <a:r>
              <a:rPr lang="en-US" sz="1800" dirty="0">
                <a:solidFill>
                  <a:srgbClr val="2C895B"/>
                </a:solidFill>
              </a:rPr>
              <a:t>an </a:t>
            </a:r>
            <a:r>
              <a:rPr lang="en-US" sz="1800" b="1" dirty="0">
                <a:solidFill>
                  <a:srgbClr val="2C895B"/>
                </a:solidFill>
              </a:rPr>
              <a:t>undefined</a:t>
            </a:r>
            <a:r>
              <a:rPr lang="en-US" sz="1800" dirty="0">
                <a:solidFill>
                  <a:srgbClr val="2C895B"/>
                </a:solidFill>
              </a:rPr>
              <a:t> initial value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block scope variables </a:t>
            </a:r>
            <a:r>
              <a:rPr lang="en-US" sz="1800" dirty="0">
                <a:solidFill>
                  <a:schemeClr val="accent1"/>
                </a:solidFill>
              </a:rPr>
              <a:t>defined with an initial </a:t>
            </a:r>
            <a:r>
              <a:rPr lang="en-US" sz="1800" dirty="0">
                <a:solidFill>
                  <a:srgbClr val="FF0000"/>
                </a:solidFill>
              </a:rPr>
              <a:t>are set each time the block is entered </a:t>
            </a:r>
            <a:endParaRPr lang="en-US" sz="1800" dirty="0">
              <a:solidFill>
                <a:schemeClr val="accent6"/>
              </a:solidFill>
            </a:endParaRP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All</a:t>
            </a:r>
            <a:r>
              <a:rPr lang="en-US" sz="1800" dirty="0">
                <a:solidFill>
                  <a:schemeClr val="accent1"/>
                </a:solidFill>
              </a:rPr>
              <a:t> </a:t>
            </a:r>
            <a:r>
              <a:rPr lang="en-US" sz="1800" dirty="0">
                <a:solidFill>
                  <a:schemeClr val="accent6"/>
                </a:solidFill>
              </a:rPr>
              <a:t>block scope variables </a:t>
            </a:r>
            <a:r>
              <a:rPr lang="en-US" sz="1800" dirty="0">
                <a:solidFill>
                  <a:srgbClr val="FF0000"/>
                </a:solidFill>
              </a:rPr>
              <a:t>become </a:t>
            </a:r>
            <a:r>
              <a:rPr lang="en-US" sz="1800" b="1" dirty="0">
                <a:solidFill>
                  <a:srgbClr val="FF0000"/>
                </a:solidFill>
              </a:rPr>
              <a:t>undefined</a:t>
            </a:r>
            <a:r>
              <a:rPr lang="en-US" sz="1800" dirty="0">
                <a:solidFill>
                  <a:srgbClr val="FF0000"/>
                </a:solidFill>
              </a:rPr>
              <a:t> at block exit</a:t>
            </a:r>
            <a:endParaRPr lang="en-US" sz="1800" dirty="0">
              <a:solidFill>
                <a:schemeClr val="accent6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0070C0"/>
                </a:solidFill>
              </a:rPr>
              <a:t>Variable definitions preceded by the keyword  </a:t>
            </a:r>
            <a:r>
              <a:rPr lang="en-US" sz="1800" i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dirty="0"/>
              <a:t>have </a:t>
            </a:r>
            <a:r>
              <a:rPr lang="en-US" sz="1800" dirty="0">
                <a:solidFill>
                  <a:srgbClr val="F3753F"/>
                </a:solidFill>
              </a:rPr>
              <a:t>static storage duration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dirty="0">
                <a:solidFill>
                  <a:schemeClr val="accent3"/>
                </a:solidFill>
              </a:rPr>
              <a:t>including variables defined with block scope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EE08F9-F9A1-BA4F-9199-A376D37B67E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D15A48-16C5-4946-3AFE-03E483A5D017}"/>
              </a:ext>
            </a:extLst>
          </p:cNvPr>
          <p:cNvSpPr txBox="1"/>
          <p:nvPr/>
        </p:nvSpPr>
        <p:spPr>
          <a:xfrm>
            <a:off x="1784982" y="5052941"/>
            <a:ext cx="8509638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global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         </a:t>
            </a:r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global with static storage duration</a:t>
            </a:r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foo(void)</a:t>
            </a:r>
            <a:endParaRPr lang="en-US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 = 0;</a:t>
            </a:r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 "local" with static storage duration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x;		</a:t>
            </a:r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"local" with automatic storage duration</a:t>
            </a:r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62336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8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D9BD7B9-3441-B04C-8F22-4DB91BFE4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3" y="553010"/>
            <a:ext cx="10230772" cy="455603"/>
          </a:xfrm>
        </p:spPr>
        <p:txBody>
          <a:bodyPr/>
          <a:lstStyle/>
          <a:p>
            <a:r>
              <a:rPr lang="en-US" dirty="0"/>
              <a:t>Example: </a:t>
            </a:r>
            <a:br>
              <a:rPr lang="en-US" dirty="0"/>
            </a:br>
            <a:r>
              <a:rPr lang="en-US" dirty="0"/>
              <a:t>Block scope (local) static storage duration variables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EE08F9-F9A1-BA4F-9199-A376D37B67E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D15A48-16C5-4946-3AFE-03E483A5D017}"/>
              </a:ext>
            </a:extLst>
          </p:cNvPr>
          <p:cNvSpPr txBox="1"/>
          <p:nvPr/>
        </p:nvSpPr>
        <p:spPr>
          <a:xfrm>
            <a:off x="794381" y="1194660"/>
            <a:ext cx="9643945" cy="48013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MAX 5</a:t>
            </a:r>
          </a:p>
          <a:p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foo(void)</a:t>
            </a:r>
            <a:endParaRPr lang="en-US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 = 0;</a:t>
            </a:r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//static storage duration, </a:t>
            </a:r>
            <a:r>
              <a:rPr lang="en-US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 to 0 at program start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s += 1;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  <a:endParaRPr lang="en-US" sz="18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for (int </a:t>
            </a:r>
            <a:r>
              <a:rPr lang="en-US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0; </a:t>
            </a:r>
            <a:r>
              <a:rPr lang="en-US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 MAX; </a:t>
            </a:r>
            <a:r>
              <a:rPr lang="en-US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("%d ", foo());</a:t>
            </a:r>
          </a:p>
          <a:p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EXIT_SUCCESS;</a:t>
            </a:r>
          </a:p>
          <a:p>
            <a:r>
              <a:rPr lang="en-US" sz="18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AFA78341-E638-DA45-AE8E-035C91C60A83}"/>
              </a:ext>
            </a:extLst>
          </p:cNvPr>
          <p:cNvSpPr txBox="1">
            <a:spLocks/>
          </p:cNvSpPr>
          <p:nvPr/>
        </p:nvSpPr>
        <p:spPr>
          <a:xfrm>
            <a:off x="8090154" y="5035058"/>
            <a:ext cx="1846079" cy="145472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% ./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a.out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1 2 3 4 5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886034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C4E22-F358-2E43-BE9A-14D577B16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599818"/>
          </a:xfrm>
        </p:spPr>
        <p:txBody>
          <a:bodyPr/>
          <a:lstStyle/>
          <a:p>
            <a:r>
              <a:rPr lang="en-US" dirty="0"/>
              <a:t>Where things are in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1E3D2-3E76-C441-B74F-EBC55F1355F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10659" y="741083"/>
            <a:ext cx="7670361" cy="556264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000" dirty="0"/>
              <a:t>When your </a:t>
            </a:r>
            <a:r>
              <a:rPr lang="en-US" sz="2000" dirty="0">
                <a:solidFill>
                  <a:srgbClr val="2C895B"/>
                </a:solidFill>
              </a:rPr>
              <a:t>program is running </a:t>
            </a:r>
            <a:r>
              <a:rPr lang="en-US" sz="2000" dirty="0"/>
              <a:t>it has been </a:t>
            </a:r>
            <a:r>
              <a:rPr lang="en-US" sz="2000" dirty="0">
                <a:solidFill>
                  <a:srgbClr val="0070C0"/>
                </a:solidFill>
              </a:rPr>
              <a:t>loaded into memory </a:t>
            </a:r>
            <a:r>
              <a:rPr lang="en-US" sz="2000" dirty="0"/>
              <a:t>and is </a:t>
            </a:r>
            <a:r>
              <a:rPr lang="en-US" sz="2000" dirty="0">
                <a:solidFill>
                  <a:srgbClr val="F3753F"/>
                </a:solidFill>
              </a:rPr>
              <a:t>called a process (under the control of the OS)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000" i="1" dirty="0">
                <a:solidFill>
                  <a:schemeClr val="accent1"/>
                </a:solidFill>
              </a:rPr>
              <a:t>Stack segment: </a:t>
            </a:r>
            <a:r>
              <a:rPr lang="en-US" sz="2000" i="1" dirty="0">
                <a:solidFill>
                  <a:schemeClr val="accent5"/>
                </a:solidFill>
              </a:rPr>
              <a:t>Local variables: defined in functions</a:t>
            </a:r>
            <a:endParaRPr lang="en-US" sz="2000" dirty="0">
              <a:solidFill>
                <a:schemeClr val="accent5"/>
              </a:solidFill>
            </a:endParaRPr>
          </a:p>
          <a:p>
            <a:pPr lvl="1">
              <a:spcBef>
                <a:spcPts val="1200"/>
              </a:spcBef>
            </a:pPr>
            <a:r>
              <a:rPr lang="en-US" sz="2000" dirty="0"/>
              <a:t>Allocated/freed at function call entry &amp; exit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000" i="1" dirty="0">
                <a:solidFill>
                  <a:schemeClr val="accent1"/>
                </a:solidFill>
              </a:rPr>
              <a:t>Data segment + BSS: </a:t>
            </a:r>
            <a:r>
              <a:rPr lang="en-US" sz="2000" i="1" dirty="0">
                <a:solidFill>
                  <a:schemeClr val="accent5"/>
                </a:solidFill>
              </a:rPr>
              <a:t>Global</a:t>
            </a:r>
            <a:r>
              <a:rPr lang="en-US" sz="2000" dirty="0">
                <a:solidFill>
                  <a:schemeClr val="accent5"/>
                </a:solidFill>
              </a:rPr>
              <a:t> and </a:t>
            </a:r>
            <a:r>
              <a:rPr lang="en-US" sz="2000" i="1" dirty="0">
                <a:solidFill>
                  <a:schemeClr val="accent5"/>
                </a:solidFill>
              </a:rPr>
              <a:t>static </a:t>
            </a:r>
            <a:r>
              <a:rPr lang="en-US" sz="2000" dirty="0">
                <a:solidFill>
                  <a:schemeClr val="accent5"/>
                </a:solidFill>
              </a:rPr>
              <a:t>variables</a:t>
            </a:r>
            <a:endParaRPr lang="en-US" sz="2000" u="sng" dirty="0"/>
          </a:p>
          <a:p>
            <a:pPr lvl="1"/>
            <a:r>
              <a:rPr lang="en-US" sz="2000" dirty="0">
                <a:solidFill>
                  <a:srgbClr val="2C895B"/>
                </a:solidFill>
              </a:rPr>
              <a:t>Allocated/freed </a:t>
            </a:r>
            <a:r>
              <a:rPr lang="en-US" sz="2000" dirty="0"/>
              <a:t>when the entire process </a:t>
            </a:r>
            <a:r>
              <a:rPr lang="en-US" sz="2000" dirty="0">
                <a:solidFill>
                  <a:srgbClr val="7030A0"/>
                </a:solidFill>
              </a:rPr>
              <a:t>starts/exits</a:t>
            </a:r>
            <a:endParaRPr lang="en-US" sz="2000" dirty="0">
              <a:solidFill>
                <a:srgbClr val="2C895B"/>
              </a:solidFill>
            </a:endParaRPr>
          </a:p>
          <a:p>
            <a:pPr lvl="2"/>
            <a:r>
              <a:rPr lang="en-US" sz="1800" dirty="0">
                <a:solidFill>
                  <a:srgbClr val="2C895B"/>
                </a:solidFill>
              </a:rPr>
              <a:t>BSS</a:t>
            </a:r>
            <a:r>
              <a:rPr lang="en-US" sz="1800" dirty="0"/>
              <a:t> - Static variables with an implicit initial value</a:t>
            </a:r>
          </a:p>
          <a:p>
            <a:pPr lvl="2"/>
            <a:r>
              <a:rPr lang="en-US" sz="1800" dirty="0">
                <a:solidFill>
                  <a:srgbClr val="2C895B"/>
                </a:solidFill>
              </a:rPr>
              <a:t>Static Data </a:t>
            </a:r>
            <a:r>
              <a:rPr lang="en-US" sz="1800" dirty="0"/>
              <a:t>-  Initialized with an explicit initial value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000" dirty="0">
                <a:solidFill>
                  <a:schemeClr val="accent1"/>
                </a:solidFill>
              </a:rPr>
              <a:t>Heap segment: </a:t>
            </a:r>
            <a:r>
              <a:rPr lang="en-US" sz="2000" i="1" dirty="0">
                <a:solidFill>
                  <a:srgbClr val="2C895B"/>
                </a:solidFill>
              </a:rPr>
              <a:t>dynamically-allocated</a:t>
            </a:r>
            <a:r>
              <a:rPr lang="en-US" sz="2000" i="1" dirty="0"/>
              <a:t> (during runtime) </a:t>
            </a:r>
            <a:r>
              <a:rPr lang="en-US" sz="2000" dirty="0"/>
              <a:t>variables</a:t>
            </a:r>
          </a:p>
          <a:p>
            <a:pPr lvl="1">
              <a:spcBef>
                <a:spcPts val="1200"/>
              </a:spcBef>
            </a:pPr>
            <a:r>
              <a:rPr lang="en-US" sz="2000" dirty="0"/>
              <a:t>Allocated with a function call to a library routine</a:t>
            </a:r>
          </a:p>
          <a:p>
            <a:pPr lvl="1">
              <a:spcBef>
                <a:spcPts val="1200"/>
              </a:spcBef>
            </a:pPr>
            <a:r>
              <a:rPr lang="en-US" sz="2000" dirty="0"/>
              <a:t>Managed by the library routines linked to your code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000" i="1" dirty="0">
                <a:solidFill>
                  <a:schemeClr val="accent1"/>
                </a:solidFill>
              </a:rPr>
              <a:t>Read Only Data: immutable </a:t>
            </a:r>
            <a:r>
              <a:rPr lang="en-US" sz="2000" dirty="0"/>
              <a:t>Literals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000" i="1" dirty="0">
                <a:solidFill>
                  <a:schemeClr val="accent1"/>
                </a:solidFill>
              </a:rPr>
              <a:t>Text</a:t>
            </a:r>
            <a:r>
              <a:rPr lang="en-US" sz="2000" dirty="0"/>
              <a:t>: Your code in machine language + non-shared libraries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CFDB44D-531C-4E44-B077-661CDC81F063}"/>
              </a:ext>
            </a:extLst>
          </p:cNvPr>
          <p:cNvGrpSpPr/>
          <p:nvPr/>
        </p:nvGrpSpPr>
        <p:grpSpPr>
          <a:xfrm>
            <a:off x="7946368" y="602584"/>
            <a:ext cx="1276422" cy="5978146"/>
            <a:chOff x="5391446" y="535470"/>
            <a:chExt cx="1557995" cy="592689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7D211CA-F89F-CC48-9B0C-0AFCF498EF9D}"/>
                </a:ext>
              </a:extLst>
            </p:cNvPr>
            <p:cNvSpPr txBox="1"/>
            <p:nvPr/>
          </p:nvSpPr>
          <p:spPr>
            <a:xfrm>
              <a:off x="5391446" y="535470"/>
              <a:ext cx="1557994" cy="274624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70C0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0xFF…FF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9AC5B56-9A09-974F-A087-44DC2FE59460}"/>
                </a:ext>
              </a:extLst>
            </p:cNvPr>
            <p:cNvSpPr txBox="1"/>
            <p:nvPr/>
          </p:nvSpPr>
          <p:spPr>
            <a:xfrm>
              <a:off x="5503770" y="6187738"/>
              <a:ext cx="1445671" cy="274624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70C0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0x00…00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6F7EAB13-4908-1E46-9853-9F037C13072B}"/>
                </a:ext>
              </a:extLst>
            </p:cNvPr>
            <p:cNvCxnSpPr>
              <a:cxnSpLocks/>
              <a:stCxn id="19" idx="2"/>
              <a:endCxn id="20" idx="0"/>
            </p:cNvCxnSpPr>
            <p:nvPr/>
          </p:nvCxnSpPr>
          <p:spPr bwMode="auto">
            <a:xfrm>
              <a:off x="6170443" y="810094"/>
              <a:ext cx="56162" cy="537764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stealth" w="lg" len="lg"/>
            </a:ln>
            <a:effectLst/>
          </p:spPr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435524E-970D-EB44-870B-1D863558B66E}"/>
                </a:ext>
              </a:extLst>
            </p:cNvPr>
            <p:cNvSpPr txBox="1"/>
            <p:nvPr/>
          </p:nvSpPr>
          <p:spPr>
            <a:xfrm rot="16200000">
              <a:off x="4584291" y="3112669"/>
              <a:ext cx="3849608" cy="4883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45720" rIns="45720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5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per process </a:t>
              </a:r>
              <a:r>
                <a:rPr lang="en-US" sz="2000" dirty="0">
                  <a:solidFill>
                    <a:schemeClr val="accent5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address space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F8FA9B4-194D-0E46-B697-FBFC6B635F39}"/>
              </a:ext>
            </a:extLst>
          </p:cNvPr>
          <p:cNvGrpSpPr/>
          <p:nvPr/>
        </p:nvGrpSpPr>
        <p:grpSpPr>
          <a:xfrm>
            <a:off x="9160390" y="520299"/>
            <a:ext cx="2526189" cy="6021446"/>
            <a:chOff x="6583680" y="1280160"/>
            <a:chExt cx="2377440" cy="5257800"/>
          </a:xfrm>
        </p:grpSpPr>
        <p:sp>
          <p:nvSpPr>
            <p:cNvPr id="24" name="Rectangle 7">
              <a:extLst>
                <a:ext uri="{FF2B5EF4-FFF2-40B4-BE49-F238E27FC236}">
                  <a16:creationId xmlns:a16="http://schemas.microsoft.com/office/drawing/2014/main" id="{91690B94-BEDB-7A41-81B5-A98AD6CEA36F}"/>
                </a:ext>
              </a:extLst>
            </p:cNvPr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6583680" y="1325880"/>
              <a:ext cx="2377440" cy="521208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Ctr="1"/>
            <a:lstStyle/>
            <a:p>
              <a:pPr algn="ctr">
                <a:lnSpc>
                  <a:spcPct val="100000"/>
                </a:lnSpc>
              </a:pPr>
              <a:endParaRPr lang="en-US" b="0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B6D0612-1A91-6243-9CD0-7964E2BA1F41}"/>
                </a:ext>
              </a:extLst>
            </p:cNvPr>
            <p:cNvSpPr/>
            <p:nvPr/>
          </p:nvSpPr>
          <p:spPr bwMode="auto">
            <a:xfrm>
              <a:off x="6583680" y="1280160"/>
              <a:ext cx="2377440" cy="457200"/>
            </a:xfrm>
            <a:prstGeom prst="rect">
              <a:avLst/>
            </a:prstGeom>
            <a:solidFill>
              <a:srgbClr val="CC0066">
                <a:alpha val="60000"/>
              </a:srgb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OS kernel [protected]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762B49B-2CFF-2C48-AAD6-E2F751825133}"/>
                </a:ext>
              </a:extLst>
            </p:cNvPr>
            <p:cNvSpPr/>
            <p:nvPr/>
          </p:nvSpPr>
          <p:spPr bwMode="auto">
            <a:xfrm>
              <a:off x="6583680" y="1737360"/>
              <a:ext cx="2377440" cy="457200"/>
            </a:xfrm>
            <a:prstGeom prst="rect">
              <a:avLst/>
            </a:prstGeom>
            <a:solidFill>
              <a:srgbClr val="FFCA86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Stack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D0FAC8F-5295-4F41-A0FC-C9FACB168240}"/>
                </a:ext>
              </a:extLst>
            </p:cNvPr>
            <p:cNvSpPr/>
            <p:nvPr/>
          </p:nvSpPr>
          <p:spPr bwMode="auto">
            <a:xfrm>
              <a:off x="6583680" y="4114800"/>
              <a:ext cx="2377440" cy="457200"/>
            </a:xfrm>
            <a:prstGeom prst="rect">
              <a:avLst/>
            </a:prstGeom>
            <a:solidFill>
              <a:srgbClr val="ED917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Heap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47C0CCD-0F50-3B44-B25E-C97C1A2BCFE3}"/>
                </a:ext>
              </a:extLst>
            </p:cNvPr>
            <p:cNvSpPr/>
            <p:nvPr/>
          </p:nvSpPr>
          <p:spPr bwMode="auto">
            <a:xfrm>
              <a:off x="6583680" y="4572001"/>
              <a:ext cx="2377440" cy="295091"/>
            </a:xfrm>
            <a:prstGeom prst="rect">
              <a:avLst/>
            </a:prstGeom>
            <a:solidFill>
              <a:srgbClr val="C9DEAE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BSS</a:t>
              </a:r>
              <a:endParaRPr lang="en-US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163B2C3-3C7C-7D49-BC97-C7225B0CEAF9}"/>
                </a:ext>
              </a:extLst>
            </p:cNvPr>
            <p:cNvSpPr/>
            <p:nvPr/>
          </p:nvSpPr>
          <p:spPr bwMode="auto">
            <a:xfrm>
              <a:off x="6583680" y="3108960"/>
              <a:ext cx="2377440" cy="457200"/>
            </a:xfrm>
            <a:prstGeom prst="rect">
              <a:avLst/>
            </a:prstGeom>
            <a:solidFill>
              <a:srgbClr val="B7A57A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Shared Libraries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F37E590-E3AA-EA4A-B918-0E368A7CE401}"/>
                </a:ext>
              </a:extLst>
            </p:cNvPr>
            <p:cNvSpPr/>
            <p:nvPr/>
          </p:nvSpPr>
          <p:spPr bwMode="auto">
            <a:xfrm>
              <a:off x="6583680" y="5120640"/>
              <a:ext cx="2377440" cy="411480"/>
            </a:xfrm>
            <a:prstGeom prst="rect">
              <a:avLst/>
            </a:prstGeom>
            <a:solidFill>
              <a:srgbClr val="FFFFB2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chemeClr val="accent6"/>
                  </a:solidFill>
                  <a:ea typeface="CMU Bright" panose="02000603000000000000" pitchFamily="2" charset="0"/>
                  <a:cs typeface="Calibri" panose="020F0502020204030204" pitchFamily="34" charset="0"/>
                </a:rPr>
                <a:t>Read Only Data</a:t>
              </a:r>
              <a:endParaRPr lang="en-US" i="1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26E5728C-7959-B947-8526-59A099D6A939}"/>
                </a:ext>
              </a:extLst>
            </p:cNvPr>
            <p:cNvCxnSpPr/>
            <p:nvPr/>
          </p:nvCxnSpPr>
          <p:spPr bwMode="auto">
            <a:xfrm>
              <a:off x="7772400" y="2194560"/>
              <a:ext cx="0" cy="36576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A076D279-9B7F-F640-88C8-0825992BF16B}"/>
                </a:ext>
              </a:extLst>
            </p:cNvPr>
            <p:cNvCxnSpPr/>
            <p:nvPr/>
          </p:nvCxnSpPr>
          <p:spPr bwMode="auto">
            <a:xfrm>
              <a:off x="7772400" y="2743200"/>
              <a:ext cx="0" cy="36576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609D0A10-8B41-D94C-8009-BF34C831AD31}"/>
                </a:ext>
              </a:extLst>
            </p:cNvPr>
            <p:cNvCxnSpPr/>
            <p:nvPr/>
          </p:nvCxnSpPr>
          <p:spPr bwMode="auto">
            <a:xfrm>
              <a:off x="7772400" y="3749040"/>
              <a:ext cx="0" cy="36576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3BEB4027-6194-0D42-9A26-FBF390F54881}"/>
              </a:ext>
            </a:extLst>
          </p:cNvPr>
          <p:cNvSpPr/>
          <p:nvPr/>
        </p:nvSpPr>
        <p:spPr bwMode="auto">
          <a:xfrm>
            <a:off x="9160390" y="5355105"/>
            <a:ext cx="2526189" cy="10268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accent6"/>
                </a:solidFill>
                <a:ea typeface="CMU Bright" panose="02000603000000000000" pitchFamily="2" charset="0"/>
                <a:cs typeface="Calibri" panose="020F0502020204030204" pitchFamily="34" charset="0"/>
              </a:rPr>
              <a:t>Read Only Text Segment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076274F-9CC8-BD4A-B4C0-338F07CC8CEA}"/>
              </a:ext>
            </a:extLst>
          </p:cNvPr>
          <p:cNvSpPr/>
          <p:nvPr/>
        </p:nvSpPr>
        <p:spPr bwMode="auto">
          <a:xfrm>
            <a:off x="9160389" y="4593814"/>
            <a:ext cx="2526189" cy="337950"/>
          </a:xfrm>
          <a:prstGeom prst="rect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i="1" dirty="0">
                <a:solidFill>
                  <a:schemeClr val="bg1"/>
                </a:solidFill>
                <a:ea typeface="CMU Bright" panose="02000603000000000000" pitchFamily="2" charset="0"/>
                <a:cs typeface="Calibri" panose="020F0502020204030204" pitchFamily="34" charset="0"/>
              </a:rPr>
              <a:t>Data </a:t>
            </a:r>
            <a:endParaRPr lang="en-US" dirty="0">
              <a:solidFill>
                <a:schemeClr val="bg1"/>
              </a:solidFill>
              <a:ea typeface="CMU Bright" panose="02000603000000000000" pitchFamily="2" charset="0"/>
              <a:cs typeface="Calibri" panose="020F050202020403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8E187FD-FDA7-C940-A82D-51D66E5D99E7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388ED9-EE29-2414-1E5C-6F2717DA8BF1}"/>
              </a:ext>
            </a:extLst>
          </p:cNvPr>
          <p:cNvSpPr txBox="1"/>
          <p:nvPr/>
        </p:nvSpPr>
        <p:spPr>
          <a:xfrm>
            <a:off x="8306875" y="50379"/>
            <a:ext cx="3672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 memory during execution</a:t>
            </a:r>
          </a:p>
        </p:txBody>
      </p:sp>
    </p:spTree>
    <p:extLst>
      <p:ext uri="{BB962C8B-B14F-4D97-AF65-F5344CB8AC3E}">
        <p14:creationId xmlns:p14="http://schemas.microsoft.com/office/powerpoint/2010/main" val="2578937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3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2013082-ECB7-034E-BB12-BC9789869DC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8673" y="1281952"/>
            <a:ext cx="11528344" cy="490294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chemeClr val="accent1"/>
                </a:solidFill>
              </a:rPr>
              <a:t>Make sure you bring your copy of lecture slides to class, it helps</a:t>
            </a:r>
          </a:p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chemeClr val="accent1"/>
                </a:solidFill>
              </a:rPr>
              <a:t>How to get my attention in class</a:t>
            </a:r>
            <a:endParaRPr lang="en-US" sz="2400" b="1" dirty="0">
              <a:solidFill>
                <a:schemeClr val="tx2"/>
              </a:solidFill>
            </a:endParaRPr>
          </a:p>
          <a:p>
            <a:pPr lvl="1"/>
            <a:r>
              <a:rPr lang="en-US" sz="2400" dirty="0">
                <a:solidFill>
                  <a:schemeClr val="accent6"/>
                </a:solidFill>
              </a:rPr>
              <a:t>I </a:t>
            </a:r>
            <a:r>
              <a:rPr lang="en-US" sz="2400" b="1" dirty="0">
                <a:solidFill>
                  <a:schemeClr val="accent6"/>
                </a:solidFill>
              </a:rPr>
              <a:t>never intentionally ignore questions</a:t>
            </a:r>
            <a:r>
              <a:rPr lang="en-US" sz="2400" dirty="0">
                <a:solidFill>
                  <a:srgbClr val="FF0000"/>
                </a:solidFill>
              </a:rPr>
              <a:t>; I </a:t>
            </a:r>
            <a:r>
              <a:rPr lang="en-US" sz="2400" b="1" dirty="0">
                <a:solidFill>
                  <a:srgbClr val="FF0000"/>
                </a:solidFill>
              </a:rPr>
              <a:t>just may not see you</a:t>
            </a:r>
          </a:p>
          <a:p>
            <a:pPr lvl="1"/>
            <a:r>
              <a:rPr lang="en-US" sz="2400" dirty="0">
                <a:solidFill>
                  <a:schemeClr val="accent1"/>
                </a:solidFill>
              </a:rPr>
              <a:t>Raise your hand</a:t>
            </a:r>
            <a:r>
              <a:rPr lang="en-US" sz="2400" dirty="0">
                <a:solidFill>
                  <a:schemeClr val="tx2"/>
                </a:solidFill>
              </a:rPr>
              <a:t>, or just </a:t>
            </a:r>
            <a:r>
              <a:rPr lang="en-US" sz="2400" b="1" dirty="0">
                <a:solidFill>
                  <a:srgbClr val="FF0000"/>
                </a:solidFill>
              </a:rPr>
              <a:t>call out </a:t>
            </a:r>
            <a:r>
              <a:rPr lang="en-US" sz="2400" dirty="0">
                <a:solidFill>
                  <a:schemeClr val="accent6"/>
                </a:solidFill>
              </a:rPr>
              <a:t>if I appear to </a:t>
            </a:r>
            <a:r>
              <a:rPr lang="en-US" sz="2400" b="1" dirty="0">
                <a:solidFill>
                  <a:schemeClr val="accent6"/>
                </a:solidFill>
              </a:rPr>
              <a:t>ignore you by accident</a:t>
            </a:r>
          </a:p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chemeClr val="accent6"/>
                </a:solidFill>
              </a:rPr>
              <a:t>You must </a:t>
            </a:r>
            <a:r>
              <a:rPr lang="en-US" sz="2400" b="1" dirty="0">
                <a:solidFill>
                  <a:srgbClr val="FF0000"/>
                </a:solidFill>
              </a:rPr>
              <a:t>SLOW ME DOWN</a:t>
            </a:r>
            <a:r>
              <a:rPr lang="en-US" sz="2400" dirty="0">
                <a:solidFill>
                  <a:srgbClr val="FF0000"/>
                </a:solidFill>
              </a:rPr>
              <a:t>: </a:t>
            </a:r>
            <a:r>
              <a:rPr lang="en-US" sz="2400" dirty="0">
                <a:solidFill>
                  <a:srgbClr val="2C895B"/>
                </a:solidFill>
              </a:rPr>
              <a:t>Otherwise,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b="1" dirty="0">
                <a:solidFill>
                  <a:srgbClr val="2C895B"/>
                </a:solidFill>
              </a:rPr>
              <a:t>I tend to speed up</a:t>
            </a:r>
          </a:p>
          <a:p>
            <a:pPr lvl="1"/>
            <a:r>
              <a:rPr lang="en-US" sz="2400" dirty="0">
                <a:solidFill>
                  <a:srgbClr val="2C895B"/>
                </a:solidFill>
              </a:rPr>
              <a:t>Please do not be shy, </a:t>
            </a:r>
            <a:r>
              <a:rPr lang="en-US" sz="2400" b="1" dirty="0">
                <a:solidFill>
                  <a:srgbClr val="FF0000"/>
                </a:solidFill>
              </a:rPr>
              <a:t>speak up </a:t>
            </a:r>
            <a:r>
              <a:rPr lang="en-US" sz="2400" dirty="0">
                <a:solidFill>
                  <a:srgbClr val="2C895B"/>
                </a:solidFill>
              </a:rPr>
              <a:t>and </a:t>
            </a:r>
            <a:r>
              <a:rPr lang="en-US" sz="2400" b="1" dirty="0">
                <a:solidFill>
                  <a:schemeClr val="accent1"/>
                </a:solidFill>
              </a:rPr>
              <a:t>remind me to slow down </a:t>
            </a:r>
            <a:endParaRPr lang="en-US" sz="2400" dirty="0">
              <a:solidFill>
                <a:srgbClr val="2C895B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tx2"/>
                </a:solidFill>
              </a:rPr>
              <a:t>If you have questions, or I went too fast, or the material is not clear, etc.</a:t>
            </a:r>
          </a:p>
          <a:p>
            <a:pPr lvl="1"/>
            <a:r>
              <a:rPr lang="en-US" sz="2200" dirty="0">
                <a:solidFill>
                  <a:schemeClr val="tx2"/>
                </a:solidFill>
              </a:rPr>
              <a:t>Please ask me to go over it again (do this right away, not 5 slides later)</a:t>
            </a:r>
          </a:p>
          <a:p>
            <a:pPr lvl="2"/>
            <a:r>
              <a:rPr lang="en-US" sz="2200" dirty="0">
                <a:solidFill>
                  <a:srgbClr val="2C895B"/>
                </a:solidFill>
              </a:rPr>
              <a:t>Just don’t sit there and waste your time</a:t>
            </a:r>
            <a:endParaRPr lang="en-US" sz="2200" dirty="0">
              <a:solidFill>
                <a:srgbClr val="0070C0"/>
              </a:solidFill>
            </a:endParaRPr>
          </a:p>
          <a:p>
            <a:pPr lvl="1"/>
            <a:r>
              <a:rPr lang="en-US" sz="2400" b="1" dirty="0">
                <a:solidFill>
                  <a:schemeClr val="accent1"/>
                </a:solidFill>
              </a:rPr>
              <a:t>my responsibility: </a:t>
            </a:r>
            <a:r>
              <a:rPr lang="en-US" sz="2400" dirty="0">
                <a:solidFill>
                  <a:schemeClr val="tx2"/>
                </a:solidFill>
              </a:rPr>
              <a:t>help you learn the material</a:t>
            </a:r>
            <a:endParaRPr lang="en-US" sz="2400" dirty="0">
              <a:solidFill>
                <a:srgbClr val="FF0000"/>
              </a:solidFill>
            </a:endParaRPr>
          </a:p>
          <a:p>
            <a:pPr lvl="1"/>
            <a:r>
              <a:rPr lang="en-US" sz="2400" b="1" dirty="0">
                <a:solidFill>
                  <a:schemeClr val="accent1"/>
                </a:solidFill>
              </a:rPr>
              <a:t>your responsibility</a:t>
            </a:r>
            <a:r>
              <a:rPr lang="en-US" sz="2400" dirty="0">
                <a:solidFill>
                  <a:schemeClr val="accent1"/>
                </a:solidFill>
              </a:rPr>
              <a:t>: </a:t>
            </a:r>
            <a:r>
              <a:rPr lang="en-US" sz="2400" dirty="0">
                <a:solidFill>
                  <a:srgbClr val="FF0000"/>
                </a:solidFill>
              </a:rPr>
              <a:t>ask questions </a:t>
            </a:r>
            <a:r>
              <a:rPr lang="en-US" sz="2400" dirty="0">
                <a:solidFill>
                  <a:srgbClr val="2C895B"/>
                </a:solidFill>
              </a:rPr>
              <a:t>(I love questions, they also slow me down!)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A3D7AD1-D991-5445-90EC-A0175B5F6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673" y="7374"/>
            <a:ext cx="10515600" cy="715294"/>
          </a:xfrm>
        </p:spPr>
        <p:txBody>
          <a:bodyPr/>
          <a:lstStyle/>
          <a:p>
            <a:r>
              <a:rPr lang="en-US" dirty="0"/>
              <a:t>Surviving Section B Lectures (In-person)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BDC2DF-D886-4041-99F2-0575BD2F8C8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96066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4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8ECBAC-93D5-564E-93D0-BB8B30D54DE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43978" y="4066267"/>
            <a:ext cx="9971255" cy="268056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tx2"/>
                </a:solidFill>
              </a:rPr>
              <a:t>Large programs </a:t>
            </a:r>
            <a:r>
              <a:rPr lang="en-US" sz="2000" dirty="0">
                <a:solidFill>
                  <a:schemeClr val="accent3"/>
                </a:solidFill>
              </a:rPr>
              <a:t>in one source file </a:t>
            </a:r>
            <a:r>
              <a:rPr lang="en-US" sz="2000" dirty="0">
                <a:solidFill>
                  <a:srgbClr val="0070C0"/>
                </a:solidFill>
              </a:rPr>
              <a:t>can be very </a:t>
            </a:r>
            <a:r>
              <a:rPr lang="en-US" sz="2000" dirty="0">
                <a:solidFill>
                  <a:srgbClr val="F37440"/>
                </a:solidFill>
              </a:rPr>
              <a:t>difficult to manage</a:t>
            </a:r>
            <a:endParaRPr lang="en-US" sz="2000" dirty="0">
              <a:solidFill>
                <a:srgbClr val="0070C0"/>
              </a:solidFill>
            </a:endParaRP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Consider a program with</a:t>
            </a:r>
            <a:r>
              <a:rPr lang="en-US" sz="2000" dirty="0">
                <a:solidFill>
                  <a:srgbClr val="0070C0"/>
                </a:solidFill>
              </a:rPr>
              <a:t> many millions of lines of code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And there are </a:t>
            </a:r>
            <a:r>
              <a:rPr lang="en-US" sz="2000" dirty="0">
                <a:solidFill>
                  <a:srgbClr val="0070C0"/>
                </a:solidFill>
              </a:rPr>
              <a:t>100's developers </a:t>
            </a:r>
            <a:r>
              <a:rPr lang="en-US" sz="2000" dirty="0">
                <a:solidFill>
                  <a:schemeClr val="tx2"/>
                </a:solidFill>
              </a:rPr>
              <a:t>working on it, changing source parts of the code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The program is being rebuilt (compiled/linked) and tested several times a day</a:t>
            </a:r>
          </a:p>
          <a:p>
            <a:pPr>
              <a:lnSpc>
                <a:spcPct val="100000"/>
              </a:lnSpc>
            </a:pPr>
            <a:r>
              <a:rPr lang="en-US" sz="2200" b="1" dirty="0">
                <a:solidFill>
                  <a:schemeClr val="tx2"/>
                </a:solidFill>
              </a:rPr>
              <a:t>Approach: </a:t>
            </a:r>
            <a:r>
              <a:rPr lang="en-US" sz="2200" dirty="0">
                <a:solidFill>
                  <a:schemeClr val="tx2"/>
                </a:solidFill>
              </a:rPr>
              <a:t>Break a program into </a:t>
            </a:r>
            <a:r>
              <a:rPr lang="en-US" sz="2200" b="1" dirty="0">
                <a:solidFill>
                  <a:schemeClr val="tx2"/>
                </a:solidFill>
              </a:rPr>
              <a:t>individual translation units </a:t>
            </a:r>
            <a:r>
              <a:rPr lang="en-US" sz="2200" dirty="0">
                <a:solidFill>
                  <a:schemeClr val="tx2"/>
                </a:solidFill>
              </a:rPr>
              <a:t>(source files)</a:t>
            </a:r>
          </a:p>
          <a:p>
            <a:pPr lvl="1"/>
            <a:r>
              <a:rPr lang="en-US" sz="2000" b="1" dirty="0">
                <a:solidFill>
                  <a:schemeClr val="tx2"/>
                </a:solidFill>
              </a:rPr>
              <a:t>Compile them individually </a:t>
            </a:r>
            <a:r>
              <a:rPr lang="en-US" sz="2000" dirty="0">
                <a:solidFill>
                  <a:schemeClr val="tx2"/>
                </a:solidFill>
              </a:rPr>
              <a:t>and </a:t>
            </a:r>
            <a:r>
              <a:rPr lang="en-US" sz="2000" b="1" dirty="0">
                <a:solidFill>
                  <a:schemeClr val="tx2"/>
                </a:solidFill>
              </a:rPr>
              <a:t>then link them together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Only need to recompile those source files that have changed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27C743-8781-3946-AA56-F1F6FFCDB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514" y="230907"/>
            <a:ext cx="11067751" cy="352811"/>
          </a:xfrm>
        </p:spPr>
        <p:txBody>
          <a:bodyPr/>
          <a:lstStyle/>
          <a:p>
            <a:r>
              <a:rPr lang="en-US" dirty="0"/>
              <a:t>Real programs are distributed across multiple files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43918C-7908-A440-882C-E1836EF26E6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D9848A3-7754-F09B-B12E-591F920252CA}"/>
              </a:ext>
            </a:extLst>
          </p:cNvPr>
          <p:cNvSpPr/>
          <p:nvPr/>
        </p:nvSpPr>
        <p:spPr>
          <a:xfrm>
            <a:off x="726691" y="649173"/>
            <a:ext cx="998113" cy="40568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file1.c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860D8927-77BF-8105-C897-B3AD14233BF2}"/>
              </a:ext>
            </a:extLst>
          </p:cNvPr>
          <p:cNvSpPr/>
          <p:nvPr/>
        </p:nvSpPr>
        <p:spPr>
          <a:xfrm>
            <a:off x="2025311" y="649173"/>
            <a:ext cx="998113" cy="40568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file2.c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816AA9C-E444-78FD-70A3-EF643D3B757E}"/>
              </a:ext>
            </a:extLst>
          </p:cNvPr>
          <p:cNvSpPr/>
          <p:nvPr/>
        </p:nvSpPr>
        <p:spPr>
          <a:xfrm>
            <a:off x="5150584" y="667023"/>
            <a:ext cx="998113" cy="40568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fileN.c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658E671-0010-8671-432F-AAAE3701110C}"/>
              </a:ext>
            </a:extLst>
          </p:cNvPr>
          <p:cNvSpPr/>
          <p:nvPr/>
        </p:nvSpPr>
        <p:spPr>
          <a:xfrm>
            <a:off x="3624437" y="794060"/>
            <a:ext cx="115910" cy="1159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0810053-2D20-E2FF-E055-D8F50D67B81D}"/>
              </a:ext>
            </a:extLst>
          </p:cNvPr>
          <p:cNvSpPr/>
          <p:nvPr/>
        </p:nvSpPr>
        <p:spPr>
          <a:xfrm>
            <a:off x="3907772" y="795133"/>
            <a:ext cx="115910" cy="1159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0EC783E-3FBE-96D1-C1EF-08419D1F9B09}"/>
              </a:ext>
            </a:extLst>
          </p:cNvPr>
          <p:cNvSpPr/>
          <p:nvPr/>
        </p:nvSpPr>
        <p:spPr>
          <a:xfrm>
            <a:off x="4197547" y="794060"/>
            <a:ext cx="115910" cy="1159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9E8EF4F0-2078-DE93-7B5C-7D46392B6479}"/>
              </a:ext>
            </a:extLst>
          </p:cNvPr>
          <p:cNvSpPr/>
          <p:nvPr/>
        </p:nvSpPr>
        <p:spPr>
          <a:xfrm>
            <a:off x="726690" y="1463938"/>
            <a:ext cx="998113" cy="405684"/>
          </a:xfrm>
          <a:prstGeom prst="roundRect">
            <a:avLst/>
          </a:prstGeom>
          <a:solidFill>
            <a:srgbClr val="2C895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file1.o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E1D7C190-71A7-628D-4432-14FB82711D2F}"/>
              </a:ext>
            </a:extLst>
          </p:cNvPr>
          <p:cNvSpPr/>
          <p:nvPr/>
        </p:nvSpPr>
        <p:spPr>
          <a:xfrm>
            <a:off x="2031751" y="1474547"/>
            <a:ext cx="998113" cy="405684"/>
          </a:xfrm>
          <a:prstGeom prst="roundRect">
            <a:avLst/>
          </a:prstGeom>
          <a:solidFill>
            <a:srgbClr val="2C895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file2.o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A7EB0A08-B6D2-4BF5-5681-2DC2D91D9872}"/>
              </a:ext>
            </a:extLst>
          </p:cNvPr>
          <p:cNvSpPr/>
          <p:nvPr/>
        </p:nvSpPr>
        <p:spPr>
          <a:xfrm>
            <a:off x="5150584" y="1483641"/>
            <a:ext cx="998113" cy="405684"/>
          </a:xfrm>
          <a:prstGeom prst="roundRect">
            <a:avLst/>
          </a:prstGeom>
          <a:solidFill>
            <a:srgbClr val="2C895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fileN.o</a:t>
            </a:r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CBB629B-689F-56A2-4399-C35ABFAC12D5}"/>
              </a:ext>
            </a:extLst>
          </p:cNvPr>
          <p:cNvSpPr/>
          <p:nvPr/>
        </p:nvSpPr>
        <p:spPr>
          <a:xfrm>
            <a:off x="3699564" y="1625310"/>
            <a:ext cx="115910" cy="115910"/>
          </a:xfrm>
          <a:prstGeom prst="ellipse">
            <a:avLst/>
          </a:prstGeom>
          <a:solidFill>
            <a:srgbClr val="2C895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CE0BEB0-56A4-A75A-422C-875FACF4D986}"/>
              </a:ext>
            </a:extLst>
          </p:cNvPr>
          <p:cNvSpPr/>
          <p:nvPr/>
        </p:nvSpPr>
        <p:spPr>
          <a:xfrm>
            <a:off x="3982899" y="1626383"/>
            <a:ext cx="115910" cy="115910"/>
          </a:xfrm>
          <a:prstGeom prst="ellipse">
            <a:avLst/>
          </a:prstGeom>
          <a:solidFill>
            <a:srgbClr val="2C895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9B82005-B2C8-D596-BFCA-8BA89F8F4A8F}"/>
              </a:ext>
            </a:extLst>
          </p:cNvPr>
          <p:cNvSpPr/>
          <p:nvPr/>
        </p:nvSpPr>
        <p:spPr>
          <a:xfrm>
            <a:off x="4272674" y="1625310"/>
            <a:ext cx="115910" cy="115910"/>
          </a:xfrm>
          <a:prstGeom prst="ellipse">
            <a:avLst/>
          </a:prstGeom>
          <a:solidFill>
            <a:srgbClr val="2C895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Plus 22">
            <a:extLst>
              <a:ext uri="{FF2B5EF4-FFF2-40B4-BE49-F238E27FC236}">
                <a16:creationId xmlns:a16="http://schemas.microsoft.com/office/drawing/2014/main" id="{A609E35A-5941-CE65-948A-D4877CDD6449}"/>
              </a:ext>
            </a:extLst>
          </p:cNvPr>
          <p:cNvSpPr/>
          <p:nvPr/>
        </p:nvSpPr>
        <p:spPr>
          <a:xfrm>
            <a:off x="3230434" y="2643809"/>
            <a:ext cx="394003" cy="416175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nut 23">
            <a:extLst>
              <a:ext uri="{FF2B5EF4-FFF2-40B4-BE49-F238E27FC236}">
                <a16:creationId xmlns:a16="http://schemas.microsoft.com/office/drawing/2014/main" id="{00C6A07B-99D1-2160-5992-167F5640CA14}"/>
              </a:ext>
            </a:extLst>
          </p:cNvPr>
          <p:cNvSpPr/>
          <p:nvPr/>
        </p:nvSpPr>
        <p:spPr>
          <a:xfrm>
            <a:off x="3167822" y="2602210"/>
            <a:ext cx="519226" cy="519226"/>
          </a:xfrm>
          <a:prstGeom prst="donut">
            <a:avLst>
              <a:gd name="adj" fmla="val 1233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ED0DBDA2-E579-EA3B-1253-274CB89A2CA7}"/>
              </a:ext>
            </a:extLst>
          </p:cNvPr>
          <p:cNvSpPr/>
          <p:nvPr/>
        </p:nvSpPr>
        <p:spPr>
          <a:xfrm>
            <a:off x="5081188" y="2546548"/>
            <a:ext cx="1352284" cy="630550"/>
          </a:xfrm>
          <a:prstGeom prst="roundRect">
            <a:avLst/>
          </a:prstGeom>
          <a:solidFill>
            <a:srgbClr val="F3753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libraries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E691833-1EAA-B515-99C6-6F515D925841}"/>
              </a:ext>
            </a:extLst>
          </p:cNvPr>
          <p:cNvCxnSpPr>
            <a:stCxn id="10" idx="2"/>
          </p:cNvCxnSpPr>
          <p:nvPr/>
        </p:nvCxnSpPr>
        <p:spPr>
          <a:xfrm flipH="1">
            <a:off x="1225747" y="1054857"/>
            <a:ext cx="1" cy="425566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9B5DCAD-9EC5-C8F9-E1A3-46C74A7A54C0}"/>
              </a:ext>
            </a:extLst>
          </p:cNvPr>
          <p:cNvCxnSpPr/>
          <p:nvPr/>
        </p:nvCxnSpPr>
        <p:spPr>
          <a:xfrm flipH="1">
            <a:off x="2560858" y="1074457"/>
            <a:ext cx="1" cy="425566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88E0444-05E7-29A2-0729-9CFD85156D02}"/>
              </a:ext>
            </a:extLst>
          </p:cNvPr>
          <p:cNvCxnSpPr/>
          <p:nvPr/>
        </p:nvCxnSpPr>
        <p:spPr>
          <a:xfrm flipH="1">
            <a:off x="5619589" y="1074457"/>
            <a:ext cx="1" cy="425566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001DCDD-9581-A02C-D099-488E2CD88010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2561612" y="1853276"/>
            <a:ext cx="682249" cy="824973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15876B6-5B71-BA1B-76D3-BAFCD2038EF7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1254456" y="1875828"/>
            <a:ext cx="1913366" cy="985995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2FD1E6C-9C82-D226-9810-8853EB4177DB}"/>
              </a:ext>
            </a:extLst>
          </p:cNvPr>
          <p:cNvCxnSpPr>
            <a:cxnSpLocks/>
            <a:endCxn id="24" idx="7"/>
          </p:cNvCxnSpPr>
          <p:nvPr/>
        </p:nvCxnSpPr>
        <p:spPr>
          <a:xfrm flipH="1">
            <a:off x="3611009" y="1866234"/>
            <a:ext cx="2008581" cy="812015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5405A83-FA2C-F1E9-DC4B-339B0D044BE3}"/>
              </a:ext>
            </a:extLst>
          </p:cNvPr>
          <p:cNvCxnSpPr>
            <a:cxnSpLocks/>
            <a:stCxn id="25" idx="1"/>
            <a:endCxn id="24" idx="6"/>
          </p:cNvCxnSpPr>
          <p:nvPr/>
        </p:nvCxnSpPr>
        <p:spPr>
          <a:xfrm flipH="1">
            <a:off x="3687048" y="2861823"/>
            <a:ext cx="1394140" cy="0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0B80DD5D-EC14-DF11-9657-10D48F1F6951}"/>
              </a:ext>
            </a:extLst>
          </p:cNvPr>
          <p:cNvSpPr/>
          <p:nvPr/>
        </p:nvSpPr>
        <p:spPr>
          <a:xfrm>
            <a:off x="2614140" y="3392337"/>
            <a:ext cx="1671615" cy="603839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executable program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523E29E-AE0F-A8FF-F042-95C13858F71D}"/>
              </a:ext>
            </a:extLst>
          </p:cNvPr>
          <p:cNvCxnSpPr>
            <a:cxnSpLocks/>
            <a:stCxn id="24" idx="4"/>
          </p:cNvCxnSpPr>
          <p:nvPr/>
        </p:nvCxnSpPr>
        <p:spPr>
          <a:xfrm flipH="1">
            <a:off x="3427222" y="3121436"/>
            <a:ext cx="213" cy="291653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B4CBC6EF-3DAA-5421-5B45-869E898E2173}"/>
              </a:ext>
            </a:extLst>
          </p:cNvPr>
          <p:cNvGrpSpPr/>
          <p:nvPr/>
        </p:nvGrpSpPr>
        <p:grpSpPr>
          <a:xfrm>
            <a:off x="6276800" y="568349"/>
            <a:ext cx="5516135" cy="1754326"/>
            <a:chOff x="6276800" y="568349"/>
            <a:chExt cx="5516135" cy="1754326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41E2C32-C427-06A2-F427-2EF6B48FEFC3}"/>
                </a:ext>
              </a:extLst>
            </p:cNvPr>
            <p:cNvSpPr txBox="1"/>
            <p:nvPr/>
          </p:nvSpPr>
          <p:spPr>
            <a:xfrm>
              <a:off x="7124460" y="568349"/>
              <a:ext cx="4668475" cy="17543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6"/>
                  </a:solidFill>
                </a:rPr>
                <a:t>Example:</a:t>
              </a:r>
              <a:r>
                <a:rPr lang="en-US" dirty="0">
                  <a:solidFill>
                    <a:schemeClr val="accent6"/>
                  </a:solidFill>
                </a:rPr>
                <a:t> fixing a bug in a existing program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dirty="0">
                  <a:solidFill>
                    <a:schemeClr val="accent6"/>
                  </a:solidFill>
                </a:rPr>
                <a:t>You fix bug in just </a:t>
              </a:r>
              <a:r>
                <a:rPr lang="en-US" dirty="0" err="1">
                  <a:solidFill>
                    <a:schemeClr val="accent6"/>
                  </a:solidFill>
                </a:rPr>
                <a:t>fileN.c</a:t>
              </a:r>
              <a:endParaRPr lang="en-US" dirty="0">
                <a:solidFill>
                  <a:schemeClr val="accent6"/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en-US" dirty="0">
                  <a:solidFill>
                    <a:schemeClr val="accent6"/>
                  </a:solidFill>
                </a:rPr>
                <a:t>Only need to recompile </a:t>
              </a:r>
              <a:r>
                <a:rPr lang="en-US" dirty="0" err="1">
                  <a:solidFill>
                    <a:schemeClr val="accent6"/>
                  </a:solidFill>
                </a:rPr>
                <a:t>fileN.c</a:t>
              </a:r>
              <a:r>
                <a:rPr lang="en-US" dirty="0">
                  <a:solidFill>
                    <a:schemeClr val="accent6"/>
                  </a:solidFill>
                </a:rPr>
                <a:t> to </a:t>
              </a:r>
              <a:r>
                <a:rPr lang="en-US" dirty="0" err="1">
                  <a:solidFill>
                    <a:schemeClr val="accent6"/>
                  </a:solidFill>
                </a:rPr>
                <a:t>FileN.o</a:t>
              </a:r>
              <a:r>
                <a:rPr lang="en-US" dirty="0">
                  <a:solidFill>
                    <a:schemeClr val="accent6"/>
                  </a:solidFill>
                </a:rPr>
                <a:t> (all the other .o files are fine)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dirty="0">
                  <a:solidFill>
                    <a:schemeClr val="accent6"/>
                  </a:solidFill>
                </a:rPr>
                <a:t>Relink all .o files and libraries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dirty="0">
                  <a:solidFill>
                    <a:schemeClr val="accent6"/>
                  </a:solidFill>
                </a:rPr>
                <a:t>Test the executable</a:t>
              </a:r>
            </a:p>
          </p:txBody>
        </p:sp>
        <p:sp>
          <p:nvSpPr>
            <p:cNvPr id="6" name="Left Arrow 5">
              <a:extLst>
                <a:ext uri="{FF2B5EF4-FFF2-40B4-BE49-F238E27FC236}">
                  <a16:creationId xmlns:a16="http://schemas.microsoft.com/office/drawing/2014/main" id="{998D6C9A-E4AD-5D6B-4980-BA8E99BCCCFE}"/>
                </a:ext>
              </a:extLst>
            </p:cNvPr>
            <p:cNvSpPr/>
            <p:nvPr/>
          </p:nvSpPr>
          <p:spPr>
            <a:xfrm>
              <a:off x="6289290" y="794060"/>
              <a:ext cx="457202" cy="184734"/>
            </a:xfrm>
            <a:prstGeom prst="lef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Left Arrow 6">
              <a:extLst>
                <a:ext uri="{FF2B5EF4-FFF2-40B4-BE49-F238E27FC236}">
                  <a16:creationId xmlns:a16="http://schemas.microsoft.com/office/drawing/2014/main" id="{4E8AD046-5AEB-DF57-27F3-D72372C1A0E9}"/>
                </a:ext>
              </a:extLst>
            </p:cNvPr>
            <p:cNvSpPr/>
            <p:nvPr/>
          </p:nvSpPr>
          <p:spPr>
            <a:xfrm>
              <a:off x="6276800" y="1598792"/>
              <a:ext cx="457202" cy="184734"/>
            </a:xfrm>
            <a:prstGeom prst="lef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62030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4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A9CD9F-32A4-AF47-B9E8-8D45B4B856A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70468" y="904762"/>
            <a:ext cx="11422707" cy="542520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dirty="0">
                <a:solidFill>
                  <a:srgbClr val="0070C0"/>
                </a:solidFill>
              </a:rPr>
              <a:t>Linkage</a:t>
            </a:r>
            <a:r>
              <a:rPr lang="en-US" sz="2000" dirty="0"/>
              <a:t> determines whether an object (like a variable or a function) can be referenced </a:t>
            </a:r>
            <a:r>
              <a:rPr lang="en-US" sz="2000" dirty="0">
                <a:solidFill>
                  <a:srgbClr val="0070C0"/>
                </a:solidFill>
              </a:rPr>
              <a:t>outside the </a:t>
            </a:r>
            <a:r>
              <a:rPr lang="en-US" sz="2000" b="1" dirty="0">
                <a:solidFill>
                  <a:srgbClr val="0070C0"/>
                </a:solidFill>
              </a:rPr>
              <a:t>source file it is defined in</a:t>
            </a:r>
          </a:p>
          <a:p>
            <a:r>
              <a:rPr lang="en-US" sz="2000" dirty="0">
                <a:solidFill>
                  <a:srgbClr val="0070C0"/>
                </a:solidFill>
              </a:rPr>
              <a:t>External Linkage: </a:t>
            </a:r>
            <a:r>
              <a:rPr lang="en-US" sz="2000" dirty="0"/>
              <a:t>function and variables with external linkage </a:t>
            </a:r>
            <a:r>
              <a:rPr lang="en-US" sz="2000" b="1" dirty="0"/>
              <a:t>can be referenced anywhere in the entire program</a:t>
            </a:r>
          </a:p>
          <a:p>
            <a:pPr lvl="1"/>
            <a:r>
              <a:rPr lang="en-US" sz="2000" b="1" dirty="0">
                <a:solidFill>
                  <a:srgbClr val="2C895B"/>
                </a:solidFill>
              </a:rPr>
              <a:t>Global variables </a:t>
            </a:r>
            <a:r>
              <a:rPr lang="en-US" sz="2000" dirty="0">
                <a:solidFill>
                  <a:srgbClr val="2C895B"/>
                </a:solidFill>
              </a:rPr>
              <a:t>and </a:t>
            </a:r>
            <a:r>
              <a:rPr lang="en-US" sz="2000" b="1" dirty="0">
                <a:solidFill>
                  <a:srgbClr val="2C895B"/>
                </a:solidFill>
              </a:rPr>
              <a:t>all functions </a:t>
            </a:r>
            <a:r>
              <a:rPr lang="en-US" sz="2000" dirty="0">
                <a:solidFill>
                  <a:srgbClr val="2C895B"/>
                </a:solidFill>
              </a:rPr>
              <a:t>have external linkage by </a:t>
            </a:r>
            <a:r>
              <a:rPr lang="en-US" sz="2000" b="1" dirty="0">
                <a:solidFill>
                  <a:srgbClr val="2C895B"/>
                </a:solidFill>
              </a:rPr>
              <a:t>default </a:t>
            </a:r>
          </a:p>
          <a:p>
            <a:pPr lvl="1"/>
            <a:r>
              <a:rPr lang="en-US" sz="2000" b="1" dirty="0">
                <a:solidFill>
                  <a:srgbClr val="2C895B"/>
                </a:solidFill>
              </a:rPr>
              <a:t>Unless explicitly declared, </a:t>
            </a:r>
            <a:r>
              <a:rPr lang="en-US" sz="2000" dirty="0">
                <a:solidFill>
                  <a:srgbClr val="2C895B"/>
                </a:solidFill>
              </a:rPr>
              <a:t>the</a:t>
            </a:r>
            <a:r>
              <a:rPr lang="en-US" sz="2000" b="1" dirty="0">
                <a:solidFill>
                  <a:srgbClr val="2C895B"/>
                </a:solidFill>
              </a:rPr>
              <a:t> default type </a:t>
            </a:r>
            <a:r>
              <a:rPr lang="en-US" sz="2000" dirty="0">
                <a:solidFill>
                  <a:srgbClr val="2C895B"/>
                </a:solidFill>
              </a:rPr>
              <a:t>is</a:t>
            </a:r>
            <a:r>
              <a:rPr lang="en-US" sz="2000" b="1" dirty="0">
                <a:solidFill>
                  <a:srgbClr val="2C895B"/>
                </a:solidFill>
              </a:rPr>
              <a:t> int </a:t>
            </a:r>
            <a:r>
              <a:rPr lang="en-US" sz="2000" dirty="0">
                <a:solidFill>
                  <a:srgbClr val="2C895B"/>
                </a:solidFill>
              </a:rPr>
              <a:t>for</a:t>
            </a:r>
            <a:r>
              <a:rPr lang="en-US" sz="2000" b="1" dirty="0">
                <a:solidFill>
                  <a:srgbClr val="2C895B"/>
                </a:solidFill>
              </a:rPr>
              <a:t> both functions </a:t>
            </a:r>
            <a:r>
              <a:rPr lang="en-US" sz="2000" dirty="0">
                <a:solidFill>
                  <a:srgbClr val="2C895B"/>
                </a:solidFill>
              </a:rPr>
              <a:t>and</a:t>
            </a:r>
            <a:r>
              <a:rPr lang="en-US" sz="2000" b="1" dirty="0">
                <a:solidFill>
                  <a:srgbClr val="2C895B"/>
                </a:solidFill>
              </a:rPr>
              <a:t> global variables</a:t>
            </a:r>
          </a:p>
          <a:p>
            <a:pPr lvl="1"/>
            <a:r>
              <a:rPr lang="en-US" sz="2000" b="1" dirty="0">
                <a:solidFill>
                  <a:schemeClr val="tx2"/>
                </a:solidFill>
              </a:rPr>
              <a:t>However</a:t>
            </a:r>
            <a:r>
              <a:rPr lang="en-US" sz="2000" dirty="0">
                <a:solidFill>
                  <a:schemeClr val="tx2"/>
                </a:solidFill>
              </a:rPr>
              <a:t>, the compiler must know the correct types before the use of a function or a variable, so it is able to generate the correct code</a:t>
            </a:r>
          </a:p>
          <a:p>
            <a:pPr lvl="2"/>
            <a:r>
              <a:rPr lang="en-US" sz="1800" b="1" dirty="0">
                <a:solidFill>
                  <a:schemeClr val="tx2"/>
                </a:solidFill>
              </a:rPr>
              <a:t>NEVER DEPEND implicit default typing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Use </a:t>
            </a:r>
            <a:r>
              <a:rPr lang="en-US" sz="2000" b="1" dirty="0">
                <a:solidFill>
                  <a:schemeClr val="tx2"/>
                </a:solidFill>
              </a:rPr>
              <a:t>function prototypes </a:t>
            </a:r>
            <a:r>
              <a:rPr lang="en-US" sz="2000" dirty="0">
                <a:solidFill>
                  <a:schemeClr val="tx2"/>
                </a:solidFill>
              </a:rPr>
              <a:t>to </a:t>
            </a:r>
            <a:r>
              <a:rPr lang="en-US" sz="2000" b="1" dirty="0">
                <a:solidFill>
                  <a:schemeClr val="tx2"/>
                </a:solidFill>
              </a:rPr>
              <a:t>declare functions </a:t>
            </a:r>
            <a:r>
              <a:rPr lang="en-US" sz="2000" dirty="0">
                <a:solidFill>
                  <a:schemeClr val="tx2"/>
                </a:solidFill>
              </a:rPr>
              <a:t>before use</a:t>
            </a:r>
            <a:endParaRPr lang="en-US" sz="2000" b="1" dirty="0">
              <a:solidFill>
                <a:srgbClr val="2C895B"/>
              </a:solidFill>
            </a:endParaRPr>
          </a:p>
          <a:p>
            <a:pPr lvl="1"/>
            <a:r>
              <a:rPr lang="en-US" sz="2000" dirty="0">
                <a:cs typeface="Consolas" panose="020B0609020204030204" pitchFamily="49" charset="0"/>
              </a:rPr>
              <a:t>Use the keyword </a:t>
            </a:r>
            <a:r>
              <a:rPr lang="en-US" sz="2000" b="1" dirty="0">
                <a:solidFill>
                  <a:srgbClr val="2C895B"/>
                </a:solidFill>
                <a:cs typeface="Consolas" panose="020B0609020204030204" pitchFamily="49" charset="0"/>
              </a:rPr>
              <a:t>extern</a:t>
            </a:r>
            <a:r>
              <a:rPr lang="en-US" sz="2000" dirty="0">
                <a:cs typeface="Consolas" panose="020B0609020204030204" pitchFamily="49" charset="0"/>
              </a:rPr>
              <a:t> to "extend the visibility", </a:t>
            </a:r>
            <a:r>
              <a:rPr lang="en-US" sz="2000" dirty="0">
                <a:solidFill>
                  <a:srgbClr val="FF0000"/>
                </a:solidFill>
                <a:cs typeface="Consolas" panose="020B0609020204030204" pitchFamily="49" charset="0"/>
              </a:rPr>
              <a:t>e.g., declare</a:t>
            </a:r>
            <a:r>
              <a:rPr lang="en-US" sz="2000" dirty="0">
                <a:cs typeface="Consolas" panose="020B0609020204030204" pitchFamily="49" charset="0"/>
              </a:rPr>
              <a:t> a global variable before use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E939BDE-8AC6-E34C-9124-A2462591F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11170490" cy="715294"/>
          </a:xfrm>
        </p:spPr>
        <p:txBody>
          <a:bodyPr/>
          <a:lstStyle/>
          <a:p>
            <a:r>
              <a:rPr lang="en-US" dirty="0"/>
              <a:t>Controlling Linkage Across Files in Multi-File C Programs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2310C9-BF53-EB41-9D6C-4D0AA66055B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34E8E6-A1BF-1F74-1CE7-2093F14541C2}"/>
              </a:ext>
            </a:extLst>
          </p:cNvPr>
          <p:cNvSpPr txBox="1"/>
          <p:nvPr/>
        </p:nvSpPr>
        <p:spPr>
          <a:xfrm>
            <a:off x="3330531" y="5199996"/>
            <a:ext cx="4467627" cy="92333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example here is at file scope</a:t>
            </a:r>
          </a:p>
          <a:p>
            <a:r>
              <a:rPr lang="en-US" dirty="0">
                <a:solidFill>
                  <a:srgbClr val="00008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extern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x;    </a:t>
            </a:r>
            <a:r>
              <a:rPr lang="en-US" dirty="0"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declaration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6600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x = </a:t>
            </a:r>
            <a:r>
              <a:rPr lang="en-US" dirty="0">
                <a:solidFill>
                  <a:srgbClr val="00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     </a:t>
            </a:r>
            <a:r>
              <a:rPr lang="en-US" dirty="0">
                <a:solidFill>
                  <a:srgbClr val="88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definition</a:t>
            </a:r>
          </a:p>
        </p:txBody>
      </p:sp>
    </p:spTree>
    <p:extLst>
      <p:ext uri="{BB962C8B-B14F-4D97-AF65-F5344CB8AC3E}">
        <p14:creationId xmlns:p14="http://schemas.microsoft.com/office/powerpoint/2010/main" val="348165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2" animBg="1"/>
      <p:bldP spid="7" grpId="0"/>
      <p:bldP spid="2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A9CD9F-32A4-AF47-B9E8-8D45B4B856A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8888" y="1323324"/>
            <a:ext cx="11013157" cy="4317622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dirty="0">
                <a:solidFill>
                  <a:srgbClr val="0070C0"/>
                </a:solidFill>
              </a:rPr>
              <a:t>Internal Linkage (private)</a:t>
            </a:r>
            <a:r>
              <a:rPr lang="en-US" sz="2000" dirty="0"/>
              <a:t>: </a:t>
            </a:r>
            <a:r>
              <a:rPr lang="en-US" sz="2000" dirty="0">
                <a:solidFill>
                  <a:srgbClr val="2C895B"/>
                </a:solidFill>
              </a:rPr>
              <a:t>function</a:t>
            </a:r>
            <a:r>
              <a:rPr lang="en-US" sz="2000" dirty="0"/>
              <a:t> and </a:t>
            </a:r>
            <a:r>
              <a:rPr lang="en-US" sz="2000" dirty="0">
                <a:solidFill>
                  <a:srgbClr val="2C895B"/>
                </a:solidFill>
              </a:rPr>
              <a:t>global variables </a:t>
            </a:r>
            <a:r>
              <a:rPr lang="en-US" sz="2000" dirty="0"/>
              <a:t>with </a:t>
            </a:r>
            <a:r>
              <a:rPr lang="en-US" sz="2000" dirty="0">
                <a:solidFill>
                  <a:srgbClr val="2C895B"/>
                </a:solidFill>
              </a:rPr>
              <a:t>internal linkage </a:t>
            </a:r>
            <a:r>
              <a:rPr lang="en-US" sz="2000" dirty="0"/>
              <a:t>can </a:t>
            </a:r>
            <a:r>
              <a:rPr lang="en-US" sz="2000" b="1" dirty="0"/>
              <a:t>only be referenced </a:t>
            </a:r>
            <a:r>
              <a:rPr lang="en-US" sz="2000" dirty="0"/>
              <a:t>in the </a:t>
            </a:r>
            <a:r>
              <a:rPr lang="en-US" sz="2000" b="1" dirty="0"/>
              <a:t>same source file</a:t>
            </a:r>
          </a:p>
          <a:p>
            <a:pPr lvl="1"/>
            <a:r>
              <a:rPr lang="en-US" sz="2000" dirty="0"/>
              <a:t>Global variables and functions can be </a:t>
            </a:r>
            <a:r>
              <a:rPr lang="en-US" sz="2000" dirty="0">
                <a:solidFill>
                  <a:schemeClr val="accent1"/>
                </a:solidFill>
              </a:rPr>
              <a:t>changed to internal linkage</a:t>
            </a:r>
            <a:r>
              <a:rPr lang="en-US" sz="2000" dirty="0"/>
              <a:t> by using the keyword </a:t>
            </a:r>
            <a:r>
              <a:rPr lang="en-US" sz="2000" b="1" dirty="0">
                <a:solidFill>
                  <a:srgbClr val="FF0000"/>
                </a:solidFill>
              </a:rPr>
              <a:t>static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chemeClr val="accent1"/>
                </a:solidFill>
              </a:rPr>
              <a:t>in front of the definition </a:t>
            </a:r>
            <a:r>
              <a:rPr lang="en-US" sz="2000" dirty="0">
                <a:solidFill>
                  <a:srgbClr val="FF0000"/>
                </a:solidFill>
              </a:rPr>
              <a:t>(confusingly another use of the word static)</a:t>
            </a:r>
          </a:p>
          <a:p>
            <a:pPr lvl="1"/>
            <a:r>
              <a:rPr lang="en-US" sz="2000" dirty="0">
                <a:cs typeface="Consolas" panose="020B0609020204030204" pitchFamily="49" charset="0"/>
              </a:rPr>
              <a:t>Use of the keyword </a:t>
            </a:r>
            <a:r>
              <a:rPr lang="en-US" sz="2000" dirty="0">
                <a:solidFill>
                  <a:srgbClr val="0070C0"/>
                </a:solidFill>
                <a:cs typeface="Consolas" panose="020B0609020204030204" pitchFamily="49" charset="0"/>
              </a:rPr>
              <a:t>static</a:t>
            </a:r>
            <a:r>
              <a:rPr lang="en-US" sz="2000" dirty="0">
                <a:cs typeface="Consolas" panose="020B0609020204030204" pitchFamily="49" charset="0"/>
              </a:rPr>
              <a:t> in front of a </a:t>
            </a:r>
            <a:r>
              <a:rPr lang="en-US" sz="2000" b="1" dirty="0">
                <a:solidFill>
                  <a:srgbClr val="7030A0"/>
                </a:solidFill>
                <a:cs typeface="Consolas" panose="020B0609020204030204" pitchFamily="49" charset="0"/>
              </a:rPr>
              <a:t>global variable definition </a:t>
            </a:r>
            <a:r>
              <a:rPr lang="en-US" sz="2000" dirty="0">
                <a:cs typeface="Consolas" panose="020B0609020204030204" pitchFamily="49" charset="0"/>
              </a:rPr>
              <a:t>or </a:t>
            </a:r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cs typeface="Consolas" panose="020B0609020204030204" pitchFamily="49" charset="0"/>
              </a:rPr>
              <a:t>function definition </a:t>
            </a:r>
            <a:r>
              <a:rPr lang="en-US" sz="2000" dirty="0">
                <a:cs typeface="Consolas" panose="020B0609020204030204" pitchFamily="49" charset="0"/>
              </a:rPr>
              <a:t>changes it to </a:t>
            </a:r>
            <a:r>
              <a:rPr lang="en-US" sz="2000" dirty="0">
                <a:solidFill>
                  <a:srgbClr val="2C895B"/>
                </a:solidFill>
                <a:cs typeface="Consolas" panose="020B0609020204030204" pitchFamily="49" charset="0"/>
              </a:rPr>
              <a:t>internal linkage </a:t>
            </a:r>
            <a:r>
              <a:rPr lang="en-US" sz="2000" dirty="0">
                <a:cs typeface="Consolas" panose="020B0609020204030204" pitchFamily="49" charset="0"/>
              </a:rPr>
              <a:t>and effectively makes it </a:t>
            </a:r>
            <a:r>
              <a:rPr lang="en-US" sz="2000" dirty="0">
                <a:solidFill>
                  <a:srgbClr val="F37440"/>
                </a:solidFill>
                <a:cs typeface="Consolas" panose="020B0609020204030204" pitchFamily="49" charset="0"/>
              </a:rPr>
              <a:t>private to the file they are defined in (It cannot be referenced by another file</a:t>
            </a:r>
          </a:p>
          <a:p>
            <a:pPr lvl="1"/>
            <a:r>
              <a:rPr lang="en-US" sz="2000" dirty="0">
                <a:solidFill>
                  <a:schemeClr val="accent1"/>
                </a:solidFill>
                <a:cs typeface="Consolas" panose="020B0609020204030204" pitchFamily="49" charset="0"/>
              </a:rPr>
              <a:t>Function definitions in different files (translation units) </a:t>
            </a:r>
            <a:r>
              <a:rPr lang="en-US" sz="2000" dirty="0">
                <a:cs typeface="Consolas" panose="020B0609020204030204" pitchFamily="49" charset="0"/>
              </a:rPr>
              <a:t>can re-use the same name if </a:t>
            </a:r>
            <a:r>
              <a:rPr lang="en-US" sz="2000" dirty="0">
                <a:solidFill>
                  <a:schemeClr val="accent3"/>
                </a:solidFill>
                <a:cs typeface="Consolas" panose="020B0609020204030204" pitchFamily="49" charset="0"/>
              </a:rPr>
              <a:t>at most one has </a:t>
            </a:r>
            <a:r>
              <a:rPr lang="en-US" sz="2000" b="1" dirty="0">
                <a:solidFill>
                  <a:schemeClr val="accent3"/>
                </a:solidFill>
                <a:cs typeface="Consolas" panose="020B0609020204030204" pitchFamily="49" charset="0"/>
              </a:rPr>
              <a:t>external</a:t>
            </a:r>
            <a:r>
              <a:rPr lang="en-US" sz="2000" dirty="0">
                <a:solidFill>
                  <a:schemeClr val="accent3"/>
                </a:solidFill>
                <a:cs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chemeClr val="accent3"/>
                </a:solidFill>
                <a:cs typeface="Consolas" panose="020B0609020204030204" pitchFamily="49" charset="0"/>
              </a:rPr>
              <a:t>linkage (all others must be internal linkage)</a:t>
            </a:r>
          </a:p>
          <a:p>
            <a:r>
              <a:rPr lang="en-US" sz="2000" dirty="0">
                <a:solidFill>
                  <a:srgbClr val="0070C0"/>
                </a:solidFill>
              </a:rPr>
              <a:t>No Linkage: </a:t>
            </a:r>
            <a:r>
              <a:rPr lang="en-US" sz="2000" dirty="0">
                <a:solidFill>
                  <a:srgbClr val="2C895B"/>
                </a:solidFill>
              </a:rPr>
              <a:t>function parameters</a:t>
            </a:r>
            <a:r>
              <a:rPr lang="en-US" sz="2000" dirty="0">
                <a:solidFill>
                  <a:schemeClr val="tx2"/>
                </a:solidFill>
              </a:rPr>
              <a:t>, </a:t>
            </a:r>
            <a:r>
              <a:rPr lang="en-US" sz="2000" dirty="0">
                <a:solidFill>
                  <a:srgbClr val="2C895B"/>
                </a:solidFill>
              </a:rPr>
              <a:t>variables defined inside a block </a:t>
            </a:r>
            <a:r>
              <a:rPr lang="en-US" sz="2000" dirty="0">
                <a:solidFill>
                  <a:schemeClr val="tx2"/>
                </a:solidFill>
              </a:rPr>
              <a:t>(including a functions body)</a:t>
            </a:r>
          </a:p>
          <a:p>
            <a:pPr lvl="1"/>
            <a:r>
              <a:rPr lang="en-US" sz="1800" b="1" dirty="0">
                <a:solidFill>
                  <a:schemeClr val="tx2"/>
                </a:solidFill>
              </a:rPr>
              <a:t>Remember</a:t>
            </a:r>
            <a:r>
              <a:rPr lang="en-US" sz="1800" dirty="0">
                <a:solidFill>
                  <a:schemeClr val="tx2"/>
                </a:solidFill>
              </a:rPr>
              <a:t>: the keyword </a:t>
            </a:r>
            <a:r>
              <a:rPr lang="en-US" sz="1800" dirty="0">
                <a:solidFill>
                  <a:schemeClr val="accent1"/>
                </a:solidFill>
              </a:rPr>
              <a:t>static</a:t>
            </a:r>
            <a:r>
              <a:rPr lang="en-US" sz="1800" dirty="0">
                <a:solidFill>
                  <a:schemeClr val="tx2"/>
                </a:solidFill>
              </a:rPr>
              <a:t> in front of a </a:t>
            </a:r>
            <a:r>
              <a:rPr lang="en-US" sz="1800" b="1" dirty="0">
                <a:solidFill>
                  <a:schemeClr val="tx2"/>
                </a:solidFill>
              </a:rPr>
              <a:t>block scope variable </a:t>
            </a:r>
            <a:r>
              <a:rPr lang="en-US" sz="1800" dirty="0">
                <a:solidFill>
                  <a:schemeClr val="tx2"/>
                </a:solidFill>
              </a:rPr>
              <a:t>changes the variable to </a:t>
            </a:r>
            <a:r>
              <a:rPr lang="en-US" sz="1800" b="1" dirty="0">
                <a:solidFill>
                  <a:schemeClr val="tx2"/>
                </a:solidFill>
              </a:rPr>
              <a:t>static storage duration </a:t>
            </a:r>
            <a:r>
              <a:rPr lang="en-US" sz="1800" dirty="0">
                <a:solidFill>
                  <a:schemeClr val="tx2"/>
                </a:solidFill>
              </a:rPr>
              <a:t>(it does not change the linkage)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E939BDE-8AC6-E34C-9124-A2462591F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11170490" cy="715294"/>
          </a:xfrm>
        </p:spPr>
        <p:txBody>
          <a:bodyPr/>
          <a:lstStyle/>
          <a:p>
            <a:r>
              <a:rPr lang="en-US" dirty="0"/>
              <a:t>Controlling Linkage Across Files in Multi-File C Programs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2310C9-BF53-EB41-9D6C-4D0AA66055B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220196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2" animBg="1"/>
      <p:bldP spid="7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640A806-1C8E-AC41-85A1-80CBF357E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761" y="-42571"/>
            <a:ext cx="10515600" cy="593141"/>
          </a:xfrm>
        </p:spPr>
        <p:txBody>
          <a:bodyPr/>
          <a:lstStyle/>
          <a:p>
            <a:r>
              <a:rPr lang="en-US" dirty="0"/>
              <a:t>Linkage Examples</a:t>
            </a: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784B9A3E-4044-2A4F-A8CE-FD51C931B234}"/>
              </a:ext>
            </a:extLst>
          </p:cNvPr>
          <p:cNvSpPr txBox="1">
            <a:spLocks/>
          </p:cNvSpPr>
          <p:nvPr/>
        </p:nvSpPr>
        <p:spPr>
          <a:xfrm>
            <a:off x="1039227" y="1653259"/>
            <a:ext cx="10113545" cy="3800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global0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1;   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external linkage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int global2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   // internal linkage restricted to this file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funcA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(int x)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// </a:t>
            </a:r>
            <a:r>
              <a:rPr lang="en-US" sz="20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funcA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has external linkage; x has no linkage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int y;            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no linkage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int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funcB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(void) </a:t>
            </a:r>
            <a:r>
              <a:rPr lang="en-US" sz="20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internal linkage restricted to this file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 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A790AF-BA2D-0C47-B961-F382A390610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950645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B4690-D6C7-E6F7-5B7B-199F1504C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941" y="257721"/>
            <a:ext cx="10515600" cy="378061"/>
          </a:xfrm>
        </p:spPr>
        <p:txBody>
          <a:bodyPr/>
          <a:lstStyle/>
          <a:p>
            <a:r>
              <a:rPr lang="en-US" dirty="0"/>
              <a:t>Creating Public Interface files (header files)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50C1F-F663-8A85-62A1-5FC6165E754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74941" y="3876260"/>
            <a:ext cx="6123990" cy="268590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file.h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/>
              <a:t>contains any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public preprocessor macros</a:t>
            </a:r>
          </a:p>
          <a:p>
            <a:pPr lvl="1"/>
            <a:r>
              <a:rPr lang="en-US" sz="1800" b="1" dirty="0">
                <a:solidFill>
                  <a:srgbClr val="0070C0"/>
                </a:solidFill>
              </a:rPr>
              <a:t>function prototypes </a:t>
            </a:r>
            <a:r>
              <a:rPr lang="en-US" sz="1800" dirty="0">
                <a:solidFill>
                  <a:srgbClr val="0070C0"/>
                </a:solidFill>
              </a:rPr>
              <a:t>for the functions </a:t>
            </a:r>
            <a:r>
              <a:rPr lang="en-US" sz="1800" dirty="0"/>
              <a:t>defined in the source file, </a:t>
            </a:r>
            <a:r>
              <a:rPr lang="en-US" sz="1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file.c</a:t>
            </a:r>
            <a:r>
              <a:rPr lang="en-US" sz="1800" dirty="0"/>
              <a:t> </a:t>
            </a:r>
            <a:r>
              <a:rPr lang="en-US" sz="1800" b="1" dirty="0">
                <a:solidFill>
                  <a:srgbClr val="2C895B"/>
                </a:solidFill>
              </a:rPr>
              <a:t>that you want visible (exported) </a:t>
            </a:r>
            <a:r>
              <a:rPr lang="en-US" sz="1800" dirty="0"/>
              <a:t>for use (called) by </a:t>
            </a:r>
            <a:r>
              <a:rPr lang="en-US" sz="1800" dirty="0">
                <a:solidFill>
                  <a:srgbClr val="7030A0"/>
                </a:solidFill>
              </a:rPr>
              <a:t>functions defined in </a:t>
            </a:r>
            <a:r>
              <a:rPr lang="en-US" sz="1800" b="1" dirty="0">
                <a:solidFill>
                  <a:srgbClr val="7030A0"/>
                </a:solidFill>
              </a:rPr>
              <a:t>other source files</a:t>
            </a:r>
          </a:p>
          <a:p>
            <a:pPr lvl="1"/>
            <a:r>
              <a:rPr lang="en-US" sz="1800" i="1" dirty="0">
                <a:solidFill>
                  <a:schemeClr val="accent3"/>
                </a:solidFill>
              </a:rPr>
              <a:t>global variable declarations (external linkage)</a:t>
            </a:r>
            <a:endParaRPr lang="en-US" sz="1800" dirty="0">
              <a:solidFill>
                <a:schemeClr val="accent6"/>
              </a:solidFill>
            </a:endParaRPr>
          </a:p>
          <a:p>
            <a:pPr lvl="1"/>
            <a:r>
              <a:rPr lang="en-US" sz="1800" b="1" dirty="0">
                <a:solidFill>
                  <a:srgbClr val="FF0000"/>
                </a:solidFill>
              </a:rPr>
              <a:t>Do not put any </a:t>
            </a:r>
            <a:r>
              <a:rPr lang="en-US" sz="1800" i="1" u="sng" dirty="0">
                <a:solidFill>
                  <a:srgbClr val="FF0000"/>
                </a:solidFill>
              </a:rPr>
              <a:t>definition statements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>
                <a:solidFill>
                  <a:schemeClr val="accent6"/>
                </a:solidFill>
              </a:rPr>
              <a:t>in a header file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C1EEED8-7D31-56F6-E005-C01B1228B3C4}"/>
              </a:ext>
            </a:extLst>
          </p:cNvPr>
          <p:cNvGrpSpPr/>
          <p:nvPr/>
        </p:nvGrpSpPr>
        <p:grpSpPr>
          <a:xfrm>
            <a:off x="8403190" y="2242816"/>
            <a:ext cx="3288080" cy="738924"/>
            <a:chOff x="1983300" y="4272872"/>
            <a:chExt cx="3288080" cy="73892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C8B4B7C-941B-30E0-E97D-E714831495F8}"/>
                </a:ext>
              </a:extLst>
            </p:cNvPr>
            <p:cNvSpPr txBox="1"/>
            <p:nvPr/>
          </p:nvSpPr>
          <p:spPr>
            <a:xfrm>
              <a:off x="1983300" y="4642464"/>
              <a:ext cx="3288080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the definitions of functions etc.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F66CC3D-C8EC-7EDB-E1E4-4674F740C36D}"/>
                </a:ext>
              </a:extLst>
            </p:cNvPr>
            <p:cNvSpPr txBox="1"/>
            <p:nvPr/>
          </p:nvSpPr>
          <p:spPr>
            <a:xfrm>
              <a:off x="2799916" y="4272872"/>
              <a:ext cx="6591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2"/>
                  </a:solidFill>
                </a:rPr>
                <a:t>file.c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4F94C89-DD27-53E2-F4BF-780BEF9B889D}"/>
              </a:ext>
            </a:extLst>
          </p:cNvPr>
          <p:cNvGrpSpPr/>
          <p:nvPr/>
        </p:nvGrpSpPr>
        <p:grpSpPr>
          <a:xfrm>
            <a:off x="8331944" y="964717"/>
            <a:ext cx="3518912" cy="945250"/>
            <a:chOff x="2065562" y="3011294"/>
            <a:chExt cx="3518912" cy="94525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2B33C4D-4BD0-DD98-CE6C-4DDE8CBD7F2D}"/>
                </a:ext>
              </a:extLst>
            </p:cNvPr>
            <p:cNvSpPr txBox="1"/>
            <p:nvPr/>
          </p:nvSpPr>
          <p:spPr>
            <a:xfrm>
              <a:off x="2065562" y="3310213"/>
              <a:ext cx="3518912" cy="64633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exported information </a:t>
              </a:r>
            </a:p>
            <a:p>
              <a:r>
                <a:rPr lang="en-US" dirty="0">
                  <a:solidFill>
                    <a:schemeClr val="accent2"/>
                  </a:solidFill>
                </a:rPr>
                <a:t>how to use functions etc. in </a:t>
              </a:r>
              <a:r>
                <a:rPr lang="en-US" dirty="0" err="1">
                  <a:solidFill>
                    <a:schemeClr val="accent2"/>
                  </a:solidFill>
                </a:rPr>
                <a:t>file.h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5E441C5-D800-406F-F250-0ED49C02532F}"/>
                </a:ext>
              </a:extLst>
            </p:cNvPr>
            <p:cNvSpPr txBox="1"/>
            <p:nvPr/>
          </p:nvSpPr>
          <p:spPr>
            <a:xfrm>
              <a:off x="3347318" y="3011294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2"/>
                  </a:solidFill>
                </a:rPr>
                <a:t>file.h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224B254-4216-8979-9C85-396ED2988D66}"/>
              </a:ext>
            </a:extLst>
          </p:cNvPr>
          <p:cNvGrpSpPr/>
          <p:nvPr/>
        </p:nvGrpSpPr>
        <p:grpSpPr>
          <a:xfrm>
            <a:off x="6867657" y="1407074"/>
            <a:ext cx="1464287" cy="1574666"/>
            <a:chOff x="601275" y="3444521"/>
            <a:chExt cx="1464287" cy="1574666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601DE6C-E379-9988-A7EB-6582EFDCAD74}"/>
                </a:ext>
              </a:extLst>
            </p:cNvPr>
            <p:cNvSpPr txBox="1"/>
            <p:nvPr/>
          </p:nvSpPr>
          <p:spPr>
            <a:xfrm>
              <a:off x="601275" y="3444521"/>
              <a:ext cx="1428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37440"/>
                  </a:solidFill>
                </a:rPr>
                <a:t>declarations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695D99C-A94B-509E-141C-58B6B15503EB}"/>
                </a:ext>
              </a:extLst>
            </p:cNvPr>
            <p:cNvSpPr txBox="1"/>
            <p:nvPr/>
          </p:nvSpPr>
          <p:spPr>
            <a:xfrm>
              <a:off x="842150" y="4649855"/>
              <a:ext cx="1223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definitions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3680509-46DC-BCB1-1D6B-66EB27FD49E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B7368D2-E118-2697-178F-446C26F0961D}"/>
              </a:ext>
            </a:extLst>
          </p:cNvPr>
          <p:cNvSpPr txBox="1">
            <a:spLocks/>
          </p:cNvSpPr>
          <p:nvPr/>
        </p:nvSpPr>
        <p:spPr>
          <a:xfrm>
            <a:off x="370788" y="678072"/>
            <a:ext cx="6425623" cy="30608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dirty="0"/>
              <a:t>To enable a </a:t>
            </a:r>
            <a:r>
              <a:rPr lang="en-US" sz="1800" b="1" dirty="0"/>
              <a:t>source file </a:t>
            </a:r>
            <a:r>
              <a:rPr lang="en-US" sz="1800" dirty="0"/>
              <a:t>to </a:t>
            </a:r>
            <a:r>
              <a:rPr lang="en-US" sz="1800" b="1" dirty="0">
                <a:solidFill>
                  <a:schemeClr val="accent1"/>
                </a:solidFill>
              </a:rPr>
              <a:t>use any of the </a:t>
            </a:r>
            <a:r>
              <a:rPr lang="en-US" sz="1800" b="1" dirty="0"/>
              <a:t>functions, global variables</a:t>
            </a:r>
            <a:r>
              <a:rPr lang="en-US" sz="1800" dirty="0"/>
              <a:t>, and </a:t>
            </a:r>
            <a:r>
              <a:rPr lang="en-US" sz="1800" b="1" dirty="0"/>
              <a:t>MACROS</a:t>
            </a:r>
            <a:r>
              <a:rPr lang="en-US" sz="1800" dirty="0"/>
              <a:t> defined in another file (separate translation unit) </a:t>
            </a:r>
          </a:p>
          <a:p>
            <a:pPr lvl="1"/>
            <a:r>
              <a:rPr lang="en-US" sz="1800" dirty="0"/>
              <a:t>You must create a file that exports all permitted accesses so the compiler can generate the correct code</a:t>
            </a:r>
          </a:p>
          <a:p>
            <a:r>
              <a:rPr lang="en-US" sz="1800" b="1" dirty="0"/>
              <a:t>Convention: </a:t>
            </a:r>
            <a:r>
              <a:rPr lang="en-US" sz="1800" dirty="0"/>
              <a:t>For each source file, </a:t>
            </a:r>
            <a:r>
              <a:rPr lang="en-US" sz="1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file.c</a:t>
            </a:r>
            <a:r>
              <a:rPr lang="en-US" sz="1800" dirty="0">
                <a:solidFill>
                  <a:schemeClr val="accent6"/>
                </a:solidFill>
                <a:cs typeface="Consolas" panose="020B0609020204030204" pitchFamily="49" charset="0"/>
              </a:rPr>
              <a:t>, the </a:t>
            </a:r>
            <a:r>
              <a:rPr lang="en-US" sz="1800" b="1" dirty="0">
                <a:solidFill>
                  <a:srgbClr val="F3753F"/>
                </a:solidFill>
              </a:rPr>
              <a:t>public interface file </a:t>
            </a:r>
            <a:r>
              <a:rPr lang="en-US" sz="1800" dirty="0"/>
              <a:t>is </a:t>
            </a:r>
            <a:r>
              <a:rPr lang="en-US" sz="1800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file.h</a:t>
            </a:r>
            <a:endParaRPr lang="en-US" sz="1800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solidFill>
                  <a:schemeClr val="accent6"/>
                </a:solidFill>
                <a:cs typeface="Consolas" panose="020B0609020204030204" pitchFamily="49" charset="0"/>
              </a:rPr>
              <a:t>If a file has no external interfaces, then it does not need a .h file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6D4B674-661C-619C-F0AD-C1B6928C1E76}"/>
              </a:ext>
            </a:extLst>
          </p:cNvPr>
          <p:cNvSpPr txBox="1">
            <a:spLocks/>
          </p:cNvSpPr>
          <p:nvPr/>
        </p:nvSpPr>
        <p:spPr>
          <a:xfrm>
            <a:off x="6744192" y="3865012"/>
            <a:ext cx="5333627" cy="20282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file.c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/>
              <a:t>contains 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All function and global variable definitions (internal and external linkage) 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Any private preprocessor macros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Any private (internal linkage) function prototypes </a:t>
            </a:r>
          </a:p>
        </p:txBody>
      </p:sp>
    </p:spTree>
    <p:extLst>
      <p:ext uri="{BB962C8B-B14F-4D97-AF65-F5344CB8AC3E}">
        <p14:creationId xmlns:p14="http://schemas.microsoft.com/office/powerpoint/2010/main" val="408811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/>
      <p:bldP spid="10" grpId="0" uiExpand="1" build="p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B4690-D6C7-E6F7-5B7B-199F1504C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61" y="157830"/>
            <a:ext cx="10515600" cy="378061"/>
          </a:xfrm>
        </p:spPr>
        <p:txBody>
          <a:bodyPr/>
          <a:lstStyle/>
          <a:p>
            <a:r>
              <a:rPr lang="en-US" dirty="0"/>
              <a:t>Creating Public Interface files (header files)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680509-46DC-BCB1-1D6B-66EB27FD49E6}"/>
              </a:ext>
            </a:extLst>
          </p:cNvPr>
          <p:cNvSpPr txBox="1"/>
          <p:nvPr/>
        </p:nvSpPr>
        <p:spPr>
          <a:xfrm>
            <a:off x="11891918" y="64886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B1B8FB9-F4C9-475F-5FF8-03F4049E4A8C}"/>
              </a:ext>
            </a:extLst>
          </p:cNvPr>
          <p:cNvSpPr/>
          <p:nvPr/>
        </p:nvSpPr>
        <p:spPr bwMode="auto">
          <a:xfrm>
            <a:off x="6791650" y="535891"/>
            <a:ext cx="5286169" cy="6099177"/>
          </a:xfrm>
          <a:prstGeom prst="roundRect">
            <a:avLst>
              <a:gd name="adj" fmla="val 573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16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6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file.c</a:t>
            </a:r>
            <a:endParaRPr lang="en-US" sz="1600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600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"</a:t>
            </a:r>
            <a:r>
              <a:rPr lang="en-US" sz="1600" dirty="0" err="1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file.h</a:t>
            </a: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endParaRPr lang="en-US" sz="1600" dirty="0">
              <a:solidFill>
                <a:srgbClr val="0066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 int P(char ); </a:t>
            </a:r>
          </a:p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above: private function prototype</a:t>
            </a:r>
          </a:p>
          <a:p>
            <a:endParaRPr lang="en-US" sz="1600" dirty="0">
              <a:solidFill>
                <a:srgbClr val="0066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global;	     // initial value is 0</a:t>
            </a:r>
          </a:p>
          <a:p>
            <a:r>
              <a:rPr lang="en-US" sz="16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 int private = 1</a:t>
            </a: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// private global</a:t>
            </a:r>
          </a:p>
          <a:p>
            <a:endParaRPr lang="en-US" sz="1600" dirty="0">
              <a:solidFill>
                <a:srgbClr val="0066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600" b="1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body not shown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1600" dirty="0">
              <a:solidFill>
                <a:srgbClr val="0066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en-US" sz="1600" b="1" dirty="0">
                <a:solidFill>
                  <a:srgbClr val="6699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1600" dirty="0">
                <a:solidFill>
                  <a:srgbClr val="5A5A5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x, int y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body not shown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 int </a:t>
            </a:r>
            <a:r>
              <a:rPr lang="en-US" sz="1600" b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sz="1600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(char z)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body not shown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DF88A3E-3F26-DF8E-CA8D-AA297191C485}"/>
              </a:ext>
            </a:extLst>
          </p:cNvPr>
          <p:cNvSpPr/>
          <p:nvPr/>
        </p:nvSpPr>
        <p:spPr bwMode="auto">
          <a:xfrm>
            <a:off x="3943375" y="2852022"/>
            <a:ext cx="2597994" cy="3478032"/>
          </a:xfrm>
          <a:prstGeom prst="roundRect">
            <a:avLst>
              <a:gd name="adj" fmla="val 5733"/>
            </a:avLst>
          </a:prstGeom>
          <a:solidFill>
            <a:schemeClr val="accent4">
              <a:lumMod val="20000"/>
              <a:lumOff val="80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file.h</a:t>
            </a:r>
            <a:endParaRPr lang="en-US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ifndef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FILE_H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FILE_H</a:t>
            </a:r>
          </a:p>
          <a:p>
            <a:endParaRPr lang="en-US" dirty="0">
              <a:solidFill>
                <a:srgbClr val="0066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#define MAX 5</a:t>
            </a:r>
          </a:p>
          <a:p>
            <a:endParaRPr lang="en-US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extern int global;</a:t>
            </a:r>
          </a:p>
          <a:p>
            <a:endParaRPr lang="en-US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A(int);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B(int, int);</a:t>
            </a:r>
          </a:p>
          <a:p>
            <a:endParaRPr lang="en-US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#endif</a:t>
            </a:r>
          </a:p>
          <a:p>
            <a:endParaRPr lang="en-US" dirty="0">
              <a:solidFill>
                <a:srgbClr val="0066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9AAA955-B60A-432D-F9B7-1EF29C7AA4A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626469" y="662562"/>
            <a:ext cx="4914900" cy="126425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dirty="0"/>
              <a:t>Always #include your own declaration files BEFORE any definitions</a:t>
            </a:r>
          </a:p>
          <a:p>
            <a:pPr lvl="1"/>
            <a:r>
              <a:rPr lang="en-US" sz="1800" dirty="0">
                <a:solidFill>
                  <a:schemeClr val="accent1"/>
                </a:solidFill>
              </a:rPr>
              <a:t>compiler will then check </a:t>
            </a:r>
            <a:r>
              <a:rPr lang="en-US" sz="1800" dirty="0"/>
              <a:t>that the </a:t>
            </a:r>
            <a:r>
              <a:rPr lang="en-US" sz="1800" dirty="0">
                <a:solidFill>
                  <a:schemeClr val="accent3"/>
                </a:solidFill>
              </a:rPr>
              <a:t>definition and declarations </a:t>
            </a:r>
            <a:r>
              <a:rPr lang="en-US" sz="1800" dirty="0">
                <a:solidFill>
                  <a:srgbClr val="F3753F"/>
                </a:solidFill>
              </a:rPr>
              <a:t>are consistent</a:t>
            </a: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1CBACA30-206C-E6EC-9880-0418BF0ED17E}"/>
              </a:ext>
            </a:extLst>
          </p:cNvPr>
          <p:cNvSpPr/>
          <p:nvPr/>
        </p:nvSpPr>
        <p:spPr>
          <a:xfrm>
            <a:off x="6541369" y="1091768"/>
            <a:ext cx="350521" cy="2743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DA2E6E-430E-FD34-5120-719F9C97DBF4}"/>
              </a:ext>
            </a:extLst>
          </p:cNvPr>
          <p:cNvSpPr txBox="1"/>
          <p:nvPr/>
        </p:nvSpPr>
        <p:spPr>
          <a:xfrm>
            <a:off x="3900659" y="2482690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public interface for </a:t>
            </a:r>
            <a:r>
              <a:rPr lang="en-US" dirty="0" err="1"/>
              <a:t>file.c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9F8D469-0EF6-36B6-BC77-B5F575647CE7}"/>
              </a:ext>
            </a:extLst>
          </p:cNvPr>
          <p:cNvGrpSpPr/>
          <p:nvPr/>
        </p:nvGrpSpPr>
        <p:grpSpPr>
          <a:xfrm>
            <a:off x="258145" y="2711887"/>
            <a:ext cx="2811668" cy="3121050"/>
            <a:chOff x="258145" y="2711887"/>
            <a:chExt cx="2811668" cy="3121050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7D1D3588-9A64-0E37-B2CB-822C5E985F15}"/>
                </a:ext>
              </a:extLst>
            </p:cNvPr>
            <p:cNvSpPr/>
            <p:nvPr/>
          </p:nvSpPr>
          <p:spPr bwMode="auto">
            <a:xfrm>
              <a:off x="258145" y="3081219"/>
              <a:ext cx="2736648" cy="2751718"/>
            </a:xfrm>
            <a:prstGeom prst="roundRect">
              <a:avLst>
                <a:gd name="adj" fmla="val 5733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254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600" i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</a:t>
              </a:r>
              <a:r>
                <a:rPr lang="en-US" sz="1600" i="1" dirty="0" err="1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myprog.c</a:t>
              </a:r>
              <a:endParaRPr lang="en-US" sz="16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600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#include &lt;</a:t>
              </a:r>
              <a:r>
                <a:rPr lang="en-US" sz="1600" dirty="0" err="1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stdlib.h</a:t>
              </a:r>
              <a:r>
                <a:rPr lang="en-US" sz="1600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</a:p>
            <a:p>
              <a:r>
                <a:rPr lang="en-US" sz="1600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#include &lt;</a:t>
              </a:r>
              <a:r>
                <a:rPr lang="en-US" sz="1600" dirty="0" err="1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stdio.h</a:t>
              </a:r>
              <a:r>
                <a:rPr lang="en-US" sz="1600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</a:p>
            <a:p>
              <a:r>
                <a:rPr lang="en-US" sz="1600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#include "</a:t>
              </a:r>
              <a:r>
                <a:rPr lang="en-US" sz="1600" dirty="0" err="1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file.h</a:t>
              </a:r>
              <a:r>
                <a:rPr lang="en-US" sz="1600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"</a:t>
              </a:r>
            </a:p>
            <a:p>
              <a:endPara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600" i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code not shown</a:t>
              </a:r>
            </a:p>
            <a:p>
              <a:r>
                <a:rPr lang="en-US" sz="1600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 main(void)</a:t>
              </a:r>
            </a:p>
            <a:p>
              <a:r>
                <a:rPr lang="en-US" sz="1600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US" sz="1600" i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body not shown</a:t>
              </a:r>
              <a:endParaRPr lang="en-US" sz="1600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600" dirty="0">
                  <a:solidFill>
                    <a:srgbClr val="0066F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  <a:endParaRPr lang="en-US" sz="1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DCE46D5-13A5-E77C-05B8-2CA66FC7ADA1}"/>
                </a:ext>
              </a:extLst>
            </p:cNvPr>
            <p:cNvSpPr txBox="1"/>
            <p:nvPr/>
          </p:nvSpPr>
          <p:spPr>
            <a:xfrm>
              <a:off x="333166" y="2711887"/>
              <a:ext cx="27366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using the public interface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693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4" grpId="0" uiExpand="1" build="p" animBg="1"/>
      <p:bldP spid="17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D5E692E-1E44-4448-9673-9400D7BA8F1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96577" y="3885354"/>
            <a:ext cx="11331909" cy="2829701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compile each .c file independently to a .o object file (incomplete machine code)</a:t>
            </a:r>
          </a:p>
          <a:p>
            <a:pPr marL="354012" lvl="1" indent="0">
              <a:buNone/>
            </a:pP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-Wall –</a:t>
            </a: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Wextra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</a:t>
            </a: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Werror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–c </a:t>
            </a: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file.c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creates </a:t>
            </a:r>
            <a:r>
              <a:rPr lang="en-US" sz="22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file.o</a:t>
            </a:r>
            <a:endParaRPr lang="en-US" sz="22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54012" lvl="1" indent="0">
              <a:buNone/>
            </a:pP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-Wall –</a:t>
            </a: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Wextra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</a:t>
            </a: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Werror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–c </a:t>
            </a: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myprog.c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2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creates </a:t>
            </a:r>
            <a:r>
              <a:rPr lang="en-US" sz="2200" i="1" dirty="0" err="1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myprog.o</a:t>
            </a:r>
            <a:endParaRPr lang="en-US" sz="2200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</a:rPr>
              <a:t>link</a:t>
            </a:r>
            <a:r>
              <a:rPr lang="en-US" sz="2400" dirty="0"/>
              <a:t> all the .o objects files and library's (aggregation of multiple .o files) to produce an executable file (complete machine code) (</a:t>
            </a:r>
            <a:r>
              <a:rPr lang="en-US" sz="2400" dirty="0" err="1"/>
              <a:t>gcc</a:t>
            </a:r>
            <a:r>
              <a:rPr lang="en-US" sz="2400" dirty="0"/>
              <a:t> calls </a:t>
            </a:r>
            <a:r>
              <a:rPr lang="en-US" sz="2400" dirty="0" err="1"/>
              <a:t>ld</a:t>
            </a:r>
            <a:r>
              <a:rPr lang="en-US" sz="2400" dirty="0"/>
              <a:t>, the linker)</a:t>
            </a:r>
          </a:p>
          <a:p>
            <a:pPr marL="354012" lvl="1" indent="0">
              <a:buNone/>
            </a:pP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-Wall –</a:t>
            </a: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Wextra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</a:t>
            </a: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Werror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myprog.o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file.o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–o </a:t>
            </a:r>
            <a:r>
              <a:rPr lang="en-US" sz="22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myprog</a:t>
            </a: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3B1896-550F-164F-9834-AD90EF244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6" y="79997"/>
            <a:ext cx="11331909" cy="454980"/>
          </a:xfrm>
        </p:spPr>
        <p:txBody>
          <a:bodyPr/>
          <a:lstStyle/>
          <a:p>
            <a:r>
              <a:rPr lang="en-US" dirty="0"/>
              <a:t>Compiling Multi-File Programs (assembly steps not shown)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156A87EC-9AFD-F340-B654-15A00A5BD588}"/>
              </a:ext>
            </a:extLst>
          </p:cNvPr>
          <p:cNvSpPr/>
          <p:nvPr/>
        </p:nvSpPr>
        <p:spPr>
          <a:xfrm>
            <a:off x="6460946" y="2606436"/>
            <a:ext cx="2069024" cy="1180208"/>
          </a:xfrm>
          <a:prstGeom prst="roundRect">
            <a:avLst/>
          </a:prstGeom>
          <a:solidFill>
            <a:srgbClr val="2C89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libraries are a</a:t>
            </a:r>
          </a:p>
          <a:p>
            <a:pPr algn="ctr"/>
            <a:r>
              <a:rPr lang="en-US" dirty="0"/>
              <a:t>collection of .o files </a:t>
            </a:r>
          </a:p>
          <a:p>
            <a:pPr algn="ctr"/>
            <a:r>
              <a:rPr lang="en-US" dirty="0"/>
              <a:t>(e.g. </a:t>
            </a:r>
            <a:r>
              <a:rPr lang="en-US" dirty="0" err="1"/>
              <a:t>libc</a:t>
            </a:r>
            <a:r>
              <a:rPr lang="en-US" dirty="0"/>
              <a:t>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8577A39-51BE-5A42-755F-4270295C4942}"/>
              </a:ext>
            </a:extLst>
          </p:cNvPr>
          <p:cNvGrpSpPr/>
          <p:nvPr/>
        </p:nvGrpSpPr>
        <p:grpSpPr>
          <a:xfrm>
            <a:off x="182589" y="647700"/>
            <a:ext cx="8442555" cy="616572"/>
            <a:chOff x="182589" y="647700"/>
            <a:chExt cx="8442555" cy="616572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6DCF0E7F-EA01-134E-879A-259AA05CA6B5}"/>
                </a:ext>
              </a:extLst>
            </p:cNvPr>
            <p:cNvSpPr/>
            <p:nvPr/>
          </p:nvSpPr>
          <p:spPr>
            <a:xfrm>
              <a:off x="182589" y="649818"/>
              <a:ext cx="2069024" cy="51919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"</a:t>
              </a:r>
              <a:r>
                <a:rPr lang="en-US" sz="2400" dirty="0" err="1"/>
                <a:t>file.h</a:t>
              </a:r>
              <a:r>
                <a:rPr lang="en-US" sz="2400" dirty="0"/>
                <a:t>"</a:t>
              </a:r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F059843E-AC53-8247-A0E1-8BC965C0A333}"/>
                </a:ext>
              </a:extLst>
            </p:cNvPr>
            <p:cNvSpPr/>
            <p:nvPr/>
          </p:nvSpPr>
          <p:spPr>
            <a:xfrm>
              <a:off x="3286125" y="647700"/>
              <a:ext cx="2069024" cy="519193"/>
            </a:xfrm>
            <a:prstGeom prst="roundRect">
              <a:avLst/>
            </a:prstGeom>
            <a:solidFill>
              <a:srgbClr val="2C895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/>
                <a:t>file.c</a:t>
              </a:r>
              <a:endParaRPr lang="en-US" sz="2400" dirty="0"/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4147A3E8-F36C-FC45-A00E-4ACFD0828654}"/>
                </a:ext>
              </a:extLst>
            </p:cNvPr>
            <p:cNvSpPr/>
            <p:nvPr/>
          </p:nvSpPr>
          <p:spPr>
            <a:xfrm>
              <a:off x="6556120" y="647700"/>
              <a:ext cx="2069024" cy="519193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/>
                <a:t>file.o</a:t>
              </a:r>
              <a:endParaRPr lang="en-US" sz="2400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C960B13-AD0E-6541-BD4E-841EEE9E91CD}"/>
                </a:ext>
              </a:extLst>
            </p:cNvPr>
            <p:cNvCxnSpPr>
              <a:cxnSpLocks/>
              <a:stCxn id="4" idx="3"/>
              <a:endCxn id="5" idx="1"/>
            </p:cNvCxnSpPr>
            <p:nvPr/>
          </p:nvCxnSpPr>
          <p:spPr>
            <a:xfrm flipV="1">
              <a:off x="2251613" y="907297"/>
              <a:ext cx="1034512" cy="2118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CE7A6F2-4664-6946-9744-74CA51E1AB20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 flipV="1">
              <a:off x="5355149" y="907297"/>
              <a:ext cx="1200971" cy="4236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01CCF1E-4114-1F4E-8677-AD2113321124}"/>
                </a:ext>
              </a:extLst>
            </p:cNvPr>
            <p:cNvSpPr txBox="1"/>
            <p:nvPr/>
          </p:nvSpPr>
          <p:spPr>
            <a:xfrm>
              <a:off x="2439653" y="894940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C00000"/>
                  </a:solidFill>
                </a:rPr>
                <a:t>cpp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4AE5509-6CEC-5B48-9A92-9CA408589E9C}"/>
                </a:ext>
              </a:extLst>
            </p:cNvPr>
            <p:cNvSpPr txBox="1"/>
            <p:nvPr/>
          </p:nvSpPr>
          <p:spPr>
            <a:xfrm>
              <a:off x="5463356" y="873870"/>
              <a:ext cx="9156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C00000"/>
                  </a:solidFill>
                </a:rPr>
                <a:t>gcc</a:t>
              </a:r>
              <a:r>
                <a:rPr lang="en-US" dirty="0">
                  <a:solidFill>
                    <a:srgbClr val="C00000"/>
                  </a:solidFill>
                </a:rPr>
                <a:t> –c 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8C17C66-0CAD-5A4D-8A91-9791AEABAE79}"/>
              </a:ext>
            </a:extLst>
          </p:cNvPr>
          <p:cNvGrpSpPr/>
          <p:nvPr/>
        </p:nvGrpSpPr>
        <p:grpSpPr>
          <a:xfrm>
            <a:off x="8529970" y="901096"/>
            <a:ext cx="3516719" cy="2361805"/>
            <a:chOff x="8529970" y="901096"/>
            <a:chExt cx="3516719" cy="2361805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DDCFB859-97B4-6E4D-BEC5-FDE0AF2882E2}"/>
                </a:ext>
              </a:extLst>
            </p:cNvPr>
            <p:cNvSpPr/>
            <p:nvPr/>
          </p:nvSpPr>
          <p:spPr>
            <a:xfrm>
              <a:off x="9977665" y="1723027"/>
              <a:ext cx="2069024" cy="519193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/>
                <a:t>myprog</a:t>
              </a:r>
              <a:endParaRPr lang="en-US" sz="2400" dirty="0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9CE2AA94-1DE3-6747-A689-D48B88972335}"/>
                </a:ext>
              </a:extLst>
            </p:cNvPr>
            <p:cNvCxnSpPr>
              <a:cxnSpLocks/>
              <a:stCxn id="12" idx="3"/>
            </p:cNvCxnSpPr>
            <p:nvPr/>
          </p:nvCxnSpPr>
          <p:spPr>
            <a:xfrm flipV="1">
              <a:off x="8529970" y="2070384"/>
              <a:ext cx="1444357" cy="1126156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97175923-121A-2347-800F-A77FE52B9945}"/>
                </a:ext>
              </a:extLst>
            </p:cNvPr>
            <p:cNvCxnSpPr>
              <a:cxnSpLocks/>
            </p:cNvCxnSpPr>
            <p:nvPr/>
          </p:nvCxnSpPr>
          <p:spPr>
            <a:xfrm>
              <a:off x="8625144" y="901096"/>
              <a:ext cx="1352521" cy="944884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23794166-846E-A241-9CCB-1A525387300C}"/>
                </a:ext>
              </a:extLst>
            </p:cNvPr>
            <p:cNvCxnSpPr>
              <a:cxnSpLocks/>
              <a:stCxn id="31" idx="3"/>
              <a:endCxn id="11" idx="1"/>
            </p:cNvCxnSpPr>
            <p:nvPr/>
          </p:nvCxnSpPr>
          <p:spPr>
            <a:xfrm flipV="1">
              <a:off x="8661663" y="1982624"/>
              <a:ext cx="1316002" cy="199093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F903879-1DC9-B24B-A48B-9A814E537566}"/>
                </a:ext>
              </a:extLst>
            </p:cNvPr>
            <p:cNvSpPr txBox="1"/>
            <p:nvPr/>
          </p:nvSpPr>
          <p:spPr>
            <a:xfrm>
              <a:off x="9217098" y="2616570"/>
              <a:ext cx="167225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C00000"/>
                  </a:solidFill>
                </a:rPr>
                <a:t>ld</a:t>
              </a:r>
              <a:r>
                <a:rPr lang="en-US" dirty="0">
                  <a:solidFill>
                    <a:srgbClr val="C00000"/>
                  </a:solidFill>
                </a:rPr>
                <a:t> – link editor </a:t>
              </a:r>
            </a:p>
            <a:p>
              <a:r>
                <a:rPr lang="en-US" dirty="0">
                  <a:solidFill>
                    <a:srgbClr val="C00000"/>
                  </a:solidFill>
                </a:rPr>
                <a:t>(called by </a:t>
              </a:r>
              <a:r>
                <a:rPr lang="en-US" dirty="0" err="1">
                  <a:solidFill>
                    <a:srgbClr val="C00000"/>
                  </a:solidFill>
                </a:rPr>
                <a:t>gcc</a:t>
              </a:r>
              <a:r>
                <a:rPr lang="en-US" dirty="0">
                  <a:solidFill>
                    <a:srgbClr val="C00000"/>
                  </a:solidFill>
                </a:rPr>
                <a:t>)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DC75CA91-1BF3-AB41-8D2F-B01076B61EB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AB3B34-95D3-99A8-2276-1E1445FF909F}"/>
              </a:ext>
            </a:extLst>
          </p:cNvPr>
          <p:cNvGrpSpPr/>
          <p:nvPr/>
        </p:nvGrpSpPr>
        <p:grpSpPr>
          <a:xfrm>
            <a:off x="101947" y="909415"/>
            <a:ext cx="8559716" cy="2184109"/>
            <a:chOff x="101947" y="909415"/>
            <a:chExt cx="8559716" cy="2184109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F210CBC2-9BA3-8149-8037-421900336B86}"/>
                </a:ext>
              </a:extLst>
            </p:cNvPr>
            <p:cNvSpPr/>
            <p:nvPr/>
          </p:nvSpPr>
          <p:spPr>
            <a:xfrm>
              <a:off x="101947" y="2574331"/>
              <a:ext cx="2069024" cy="519193"/>
            </a:xfrm>
            <a:prstGeom prst="roundRect">
              <a:avLst/>
            </a:prstGeom>
            <a:solidFill>
              <a:srgbClr val="F3753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&lt;</a:t>
              </a:r>
              <a:r>
                <a:rPr lang="en-US" sz="2400" dirty="0" err="1"/>
                <a:t>stdio.h</a:t>
              </a:r>
              <a:r>
                <a:rPr lang="en-US" sz="2400" dirty="0"/>
                <a:t>&gt;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88D6AAC9-9D0A-CA4B-B6C7-2CAC1AC757D2}"/>
                </a:ext>
              </a:extLst>
            </p:cNvPr>
            <p:cNvSpPr/>
            <p:nvPr/>
          </p:nvSpPr>
          <p:spPr>
            <a:xfrm>
              <a:off x="101947" y="1781881"/>
              <a:ext cx="2069024" cy="519193"/>
            </a:xfrm>
            <a:prstGeom prst="roundRect">
              <a:avLst/>
            </a:prstGeom>
            <a:solidFill>
              <a:srgbClr val="F3753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&lt;</a:t>
              </a:r>
              <a:r>
                <a:rPr lang="en-US" sz="2400" dirty="0" err="1"/>
                <a:t>stdlib.h</a:t>
              </a:r>
              <a:r>
                <a:rPr lang="en-US" sz="2400" dirty="0"/>
                <a:t>&gt;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916C399-F026-4240-8426-3AF186DF6E30}"/>
                </a:ext>
              </a:extLst>
            </p:cNvPr>
            <p:cNvCxnSpPr>
              <a:cxnSpLocks/>
              <a:endCxn id="26" idx="1"/>
            </p:cNvCxnSpPr>
            <p:nvPr/>
          </p:nvCxnSpPr>
          <p:spPr>
            <a:xfrm flipV="1">
              <a:off x="2138775" y="2215144"/>
              <a:ext cx="1147350" cy="682277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BE3EFCF-4F71-3A47-B7B4-6FE3ED562B81}"/>
                </a:ext>
              </a:extLst>
            </p:cNvPr>
            <p:cNvSpPr txBox="1"/>
            <p:nvPr/>
          </p:nvSpPr>
          <p:spPr>
            <a:xfrm>
              <a:off x="2289646" y="2143243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C00000"/>
                  </a:solidFill>
                </a:rPr>
                <a:t>cpp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319F663-F90D-794D-8213-692ADCAE624E}"/>
                </a:ext>
              </a:extLst>
            </p:cNvPr>
            <p:cNvCxnSpPr>
              <a:cxnSpLocks/>
              <a:endCxn id="26" idx="1"/>
            </p:cNvCxnSpPr>
            <p:nvPr/>
          </p:nvCxnSpPr>
          <p:spPr>
            <a:xfrm>
              <a:off x="2174014" y="2018976"/>
              <a:ext cx="1112111" cy="196168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16D74C06-3C6A-E263-D0B4-DF84B93A287A}"/>
                </a:ext>
              </a:extLst>
            </p:cNvPr>
            <p:cNvSpPr/>
            <p:nvPr/>
          </p:nvSpPr>
          <p:spPr>
            <a:xfrm>
              <a:off x="3286125" y="1955547"/>
              <a:ext cx="2069024" cy="519193"/>
            </a:xfrm>
            <a:prstGeom prst="roundRect">
              <a:avLst/>
            </a:prstGeom>
            <a:solidFill>
              <a:srgbClr val="2C895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/>
                <a:t>myprog.c</a:t>
              </a:r>
              <a:endParaRPr lang="en-US" sz="2400" dirty="0"/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D1CF8568-2307-733A-8F4B-5DBAC48F86EE}"/>
                </a:ext>
              </a:extLst>
            </p:cNvPr>
            <p:cNvSpPr/>
            <p:nvPr/>
          </p:nvSpPr>
          <p:spPr>
            <a:xfrm>
              <a:off x="6592639" y="1922120"/>
              <a:ext cx="2069024" cy="519193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/>
                <a:t>myprog.o</a:t>
              </a:r>
              <a:endParaRPr lang="en-US" sz="2400" dirty="0"/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3E6FC62-EA6E-BE8A-0D82-8929842FB50D}"/>
                </a:ext>
              </a:extLst>
            </p:cNvPr>
            <p:cNvCxnSpPr>
              <a:cxnSpLocks/>
              <a:stCxn id="4" idx="3"/>
              <a:endCxn id="26" idx="1"/>
            </p:cNvCxnSpPr>
            <p:nvPr/>
          </p:nvCxnSpPr>
          <p:spPr>
            <a:xfrm>
              <a:off x="2251613" y="909415"/>
              <a:ext cx="1034512" cy="1305729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6BAE1AC-2D46-B4FB-EC84-ABBA8B5433B9}"/>
                </a:ext>
              </a:extLst>
            </p:cNvPr>
            <p:cNvCxnSpPr>
              <a:cxnSpLocks/>
              <a:endCxn id="31" idx="1"/>
            </p:cNvCxnSpPr>
            <p:nvPr/>
          </p:nvCxnSpPr>
          <p:spPr>
            <a:xfrm flipV="1">
              <a:off x="5391668" y="2181717"/>
              <a:ext cx="1200971" cy="4236"/>
            </a:xfrm>
            <a:prstGeom prst="straightConnector1">
              <a:avLst/>
            </a:prstGeom>
            <a:ln w="317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A26E12F-01E6-59C8-908C-803D7AB784DF}"/>
                </a:ext>
              </a:extLst>
            </p:cNvPr>
            <p:cNvSpPr txBox="1"/>
            <p:nvPr/>
          </p:nvSpPr>
          <p:spPr>
            <a:xfrm>
              <a:off x="2809532" y="1412549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C00000"/>
                  </a:solidFill>
                </a:rPr>
                <a:t>cpp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15CBEC0-8EDD-CE6C-8F37-D65D1BE8F051}"/>
                </a:ext>
              </a:extLst>
            </p:cNvPr>
            <p:cNvSpPr txBox="1"/>
            <p:nvPr/>
          </p:nvSpPr>
          <p:spPr>
            <a:xfrm>
              <a:off x="5515719" y="2201826"/>
              <a:ext cx="9156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C00000"/>
                  </a:solidFill>
                </a:rPr>
                <a:t>gcc</a:t>
              </a:r>
              <a:r>
                <a:rPr lang="en-US" dirty="0">
                  <a:solidFill>
                    <a:srgbClr val="C00000"/>
                  </a:solidFill>
                </a:rPr>
                <a:t> –c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84112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12" grpId="0" animBg="1"/>
      <p:bldP spid="28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168CC-E249-1145-B918-4C178A0D8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Slides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3904C-47AD-964A-8571-27C84819CE1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7375" y="1029460"/>
            <a:ext cx="10515600" cy="951740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Slides in this section are not used in class but contain material that you will find useful</a:t>
            </a:r>
          </a:p>
          <a:p>
            <a:r>
              <a:rPr lang="en-US" dirty="0"/>
              <a:t>You are NOT responsible for their contents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205F18-B2E2-B373-3A36-A7EA4ACE64A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412256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F9FA39B-9EC4-524B-854A-AF1F147B7B92}"/>
              </a:ext>
            </a:extLst>
          </p:cNvPr>
          <p:cNvGraphicFramePr>
            <a:graphicFrameLocks noGrp="1"/>
          </p:cNvGraphicFramePr>
          <p:nvPr>
            <p:ph sz="quarter" idx="15"/>
          </p:nvPr>
        </p:nvGraphicFramePr>
        <p:xfrm>
          <a:off x="92295" y="628789"/>
          <a:ext cx="12007410" cy="58216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53810">
                  <a:extLst>
                    <a:ext uri="{9D8B030D-6E8A-4147-A177-3AD203B41FA5}">
                      <a16:colId xmlns:a16="http://schemas.microsoft.com/office/drawing/2014/main" val="816823991"/>
                    </a:ext>
                  </a:extLst>
                </a:gridCol>
                <a:gridCol w="3873600">
                  <a:extLst>
                    <a:ext uri="{9D8B030D-6E8A-4147-A177-3AD203B41FA5}">
                      <a16:colId xmlns:a16="http://schemas.microsoft.com/office/drawing/2014/main" val="454890033"/>
                    </a:ext>
                  </a:extLst>
                </a:gridCol>
                <a:gridCol w="6480000">
                  <a:extLst>
                    <a:ext uri="{9D8B030D-6E8A-4147-A177-3AD203B41FA5}">
                      <a16:colId xmlns:a16="http://schemas.microsoft.com/office/drawing/2014/main" val="1725909461"/>
                    </a:ext>
                  </a:extLst>
                </a:gridCol>
              </a:tblGrid>
              <a:tr h="516804"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Java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C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2280417"/>
                  </a:ext>
                </a:extLst>
              </a:tr>
              <a:tr h="280161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Overall Program Structure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source file: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Hello.java</a:t>
                      </a:r>
                      <a:endParaRPr lang="en-US" sz="2000" b="0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public class Hello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  public static void main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(String[]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args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{ 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System.out.println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"hello world!");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}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source file: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hello.c</a:t>
                      </a:r>
                      <a:endParaRPr lang="en-US" sz="2000" b="0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#include &lt;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stdio.h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#include &lt;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stdlib.h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</a:t>
                      </a:r>
                    </a:p>
                    <a:p>
                      <a:pPr algn="l"/>
                      <a:endParaRPr lang="en-US" sz="2000" b="0" i="0" dirty="0">
                        <a:solidFill>
                          <a:srgbClr val="2C895B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algn="l"/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main(void)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printf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("hello world!\n");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return EXIT_SUCCESS;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027652"/>
                  </a:ext>
                </a:extLst>
              </a:tr>
              <a:tr h="89760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Access a library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import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java.io.File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#include &lt;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stdio.h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</a:t>
                      </a:r>
                    </a:p>
                    <a:p>
                      <a:pPr algn="l"/>
                      <a:r>
                        <a:rPr lang="en-US" sz="2000" b="0" i="1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may need to specify library at compile time with 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</a:t>
                      </a:r>
                      <a:r>
                        <a:rPr lang="en-US" sz="2000" b="0" i="0" dirty="0" err="1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libname</a:t>
                      </a:r>
                      <a:endParaRPr lang="en-US" sz="2000" b="0" i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357034"/>
                  </a:ext>
                </a:extLst>
              </a:tr>
              <a:tr h="35360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Building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%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javac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Hello.java</a:t>
                      </a:r>
                      <a:endParaRPr lang="en-US" sz="2000" b="0" i="0" dirty="0">
                        <a:solidFill>
                          <a:schemeClr val="tx2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%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gcc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–Wall –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Wextra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-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Werror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hello.c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–o hello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129347"/>
                  </a:ext>
                </a:extLst>
              </a:tr>
              <a:tr h="62560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Running (execution)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% java Hello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hello world!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% ./hello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hello world!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691767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D772A4D4-61BB-C640-9328-1B88CBABE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77" y="79997"/>
            <a:ext cx="10515600" cy="424003"/>
          </a:xfrm>
        </p:spPr>
        <p:txBody>
          <a:bodyPr/>
          <a:lstStyle/>
          <a:p>
            <a:r>
              <a:rPr lang="en-US" dirty="0"/>
              <a:t>C Versus Java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98B0F4-1E31-EE42-A70E-49FADB21CBC8}"/>
              </a:ext>
            </a:extLst>
          </p:cNvPr>
          <p:cNvSpPr txBox="1"/>
          <p:nvPr/>
        </p:nvSpPr>
        <p:spPr>
          <a:xfrm>
            <a:off x="4621647" y="143057"/>
            <a:ext cx="740138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C895B"/>
                </a:solidFill>
              </a:rPr>
              <a:t>Note: Sorry for the "poor" code indentation; adjusted to fit into the table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8E8E57-8D55-ECC6-978D-DF7EA5C5EBCE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42271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F9FA39B-9EC4-524B-854A-AF1F147B7B92}"/>
              </a:ext>
            </a:extLst>
          </p:cNvPr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178194187"/>
              </p:ext>
            </p:extLst>
          </p:nvPr>
        </p:nvGraphicFramePr>
        <p:xfrm>
          <a:off x="496577" y="1247923"/>
          <a:ext cx="11509237" cy="495367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901023">
                  <a:extLst>
                    <a:ext uri="{9D8B030D-6E8A-4147-A177-3AD203B41FA5}">
                      <a16:colId xmlns:a16="http://schemas.microsoft.com/office/drawing/2014/main" val="816823991"/>
                    </a:ext>
                  </a:extLst>
                </a:gridCol>
                <a:gridCol w="3938400">
                  <a:extLst>
                    <a:ext uri="{9D8B030D-6E8A-4147-A177-3AD203B41FA5}">
                      <a16:colId xmlns:a16="http://schemas.microsoft.com/office/drawing/2014/main" val="454890033"/>
                    </a:ext>
                  </a:extLst>
                </a:gridCol>
                <a:gridCol w="5669814">
                  <a:extLst>
                    <a:ext uri="{9D8B030D-6E8A-4147-A177-3AD203B41FA5}">
                      <a16:colId xmlns:a16="http://schemas.microsoft.com/office/drawing/2014/main" val="1725909461"/>
                    </a:ext>
                  </a:extLst>
                </a:gridCol>
              </a:tblGrid>
              <a:tr h="375549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Java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2280417"/>
                  </a:ext>
                </a:extLst>
              </a:tr>
              <a:tr h="50809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Strings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String s1 = "Hello";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*s1 = "Hello";  // pointer version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s1[] = "Hello"; // array version</a:t>
                      </a: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3370252"/>
                  </a:ext>
                </a:extLst>
              </a:tr>
              <a:tr h="72097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String Concatenation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s1 + s2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s1 += s2;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#include &lt;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string.h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</a:t>
                      </a:r>
                    </a:p>
                    <a:p>
                      <a:pPr algn="l"/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strcat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(s1, s2);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027652"/>
                  </a:ext>
                </a:extLst>
              </a:tr>
              <a:tr h="51205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2C895B"/>
                          </a:solidFill>
                        </a:rPr>
                        <a:t>Logical ops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&amp;&amp;, ||, !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&amp;&amp;, ||, !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129347"/>
                  </a:ext>
                </a:extLst>
              </a:tr>
              <a:tr h="53473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2C895B"/>
                          </a:solidFill>
                        </a:rPr>
                        <a:t>Relational ops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==, !=, &lt;, &gt;, &lt;=, &gt;=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==, !=, &lt;, &gt;, &lt;=, &gt;=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2284115"/>
                  </a:ext>
                </a:extLst>
              </a:tr>
              <a:tr h="59695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2C895B"/>
                          </a:solidFill>
                        </a:rPr>
                        <a:t>Arithmetic ops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+, -, *, /, %, unary -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+, -, *, /, %, unary -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579242"/>
                  </a:ext>
                </a:extLst>
              </a:tr>
              <a:tr h="6687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2C895B"/>
                          </a:solidFill>
                        </a:rPr>
                        <a:t>Bitwise ops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&lt;&lt;, &gt;&gt;, </a:t>
                      </a:r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&gt;&gt;&gt;,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&amp;, ^, |, ~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&lt;&lt;, &gt;&gt;, &amp;, ^, |, ~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8157776"/>
                  </a:ext>
                </a:extLst>
              </a:tr>
              <a:tr h="6731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2C895B"/>
                          </a:solidFill>
                        </a:rPr>
                        <a:t>Assignment ops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=, +=, -=, *=, /=, %=,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&lt;&lt;=, &gt;&gt;=, </a:t>
                      </a:r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&gt;&gt;&gt;=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&amp;=, ^=, |=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=, +=, -=, *=, /=, %=,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&lt;&lt;=, &gt;&gt;=, &amp;=, ^=, |=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691767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D772A4D4-61BB-C640-9328-1B88CBABE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Versus Java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91C5A3-41E6-EAA4-6BBD-C71D8298B608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714425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2013082-ECB7-034E-BB12-BC9789869DC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53900" y="722668"/>
            <a:ext cx="10909427" cy="5936850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200" u="sng" dirty="0">
                <a:solidFill>
                  <a:srgbClr val="2C895B"/>
                </a:solidFill>
              </a:rPr>
              <a:t>Go to lecture</a:t>
            </a:r>
            <a:endParaRPr lang="en-US" sz="2200" dirty="0">
              <a:solidFill>
                <a:srgbClr val="2C895B"/>
              </a:solidFill>
            </a:endParaRPr>
          </a:p>
          <a:p>
            <a:pPr lvl="1"/>
            <a:r>
              <a:rPr lang="en-US" sz="2200" dirty="0"/>
              <a:t>Before lecture go over the class slides </a:t>
            </a:r>
          </a:p>
          <a:p>
            <a:pPr lvl="1"/>
            <a:r>
              <a:rPr lang="en-US" sz="2200" dirty="0"/>
              <a:t>Lecture slides are posted the day before class (last minute updates that morning)</a:t>
            </a:r>
          </a:p>
          <a:p>
            <a:pPr lvl="1"/>
            <a:r>
              <a:rPr lang="en-US" sz="2200" dirty="0"/>
              <a:t>Keep your lecture slides up to date (I update them to fix errors and address questions)</a:t>
            </a:r>
          </a:p>
          <a:p>
            <a:r>
              <a:rPr lang="en-US" sz="2200" u="sng" dirty="0">
                <a:solidFill>
                  <a:srgbClr val="2C895B"/>
                </a:solidFill>
              </a:rPr>
              <a:t>Go to Discussion Sessions</a:t>
            </a:r>
            <a:endParaRPr lang="en-US" sz="2200" dirty="0"/>
          </a:p>
          <a:p>
            <a:pPr lvl="1"/>
            <a:r>
              <a:rPr lang="en-US" sz="2200" dirty="0"/>
              <a:t>ask the TA’s and Tutors for help</a:t>
            </a:r>
          </a:p>
          <a:p>
            <a:r>
              <a:rPr lang="en-US" sz="2200" u="sng" dirty="0">
                <a:solidFill>
                  <a:srgbClr val="2C895B"/>
                </a:solidFill>
              </a:rPr>
              <a:t>Studying for exams</a:t>
            </a:r>
          </a:p>
          <a:p>
            <a:pPr lvl="1"/>
            <a:r>
              <a:rPr lang="en-US" sz="2000" dirty="0"/>
              <a:t>All the exam question topics are found in my slides and the PA writeups</a:t>
            </a:r>
            <a:endParaRPr lang="en-US" sz="2200" dirty="0"/>
          </a:p>
          <a:p>
            <a:pPr lvl="1"/>
            <a:r>
              <a:rPr lang="en-US" sz="2000" dirty="0"/>
              <a:t>Try to write the exam yourself, with practice you will be able to guess the questions</a:t>
            </a:r>
          </a:p>
          <a:p>
            <a:r>
              <a:rPr lang="en-US" sz="2400" dirty="0"/>
              <a:t>Post to piazza when you have questions </a:t>
            </a:r>
          </a:p>
          <a:p>
            <a:r>
              <a:rPr lang="en-US" sz="2200" dirty="0"/>
              <a:t>Do the readings on time</a:t>
            </a:r>
          </a:p>
          <a:p>
            <a:r>
              <a:rPr lang="en-US" sz="2200" dirty="0">
                <a:solidFill>
                  <a:schemeClr val="accent1"/>
                </a:solidFill>
              </a:rPr>
              <a:t>Review the material: </a:t>
            </a:r>
            <a:r>
              <a:rPr lang="en-US" sz="2200" dirty="0"/>
              <a:t>watch the podcasts and occasional special topic videos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A3D7AD1-D991-5445-90EC-A0175B5F6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673" y="7374"/>
            <a:ext cx="10515600" cy="715294"/>
          </a:xfrm>
        </p:spPr>
        <p:txBody>
          <a:bodyPr/>
          <a:lstStyle/>
          <a:p>
            <a:r>
              <a:rPr lang="en-US" dirty="0"/>
              <a:t>How to do well in CSE30 - 1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BDC2DF-D886-4041-99F2-0575BD2F8C8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190528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  <p:bldP spid="4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F9FA39B-9EC4-524B-854A-AF1F147B7B92}"/>
              </a:ext>
            </a:extLst>
          </p:cNvPr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1926419718"/>
              </p:ext>
            </p:extLst>
          </p:nvPr>
        </p:nvGraphicFramePr>
        <p:xfrm>
          <a:off x="496577" y="1435122"/>
          <a:ext cx="11509237" cy="4339419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77856">
                  <a:extLst>
                    <a:ext uri="{9D8B030D-6E8A-4147-A177-3AD203B41FA5}">
                      <a16:colId xmlns:a16="http://schemas.microsoft.com/office/drawing/2014/main" val="816823991"/>
                    </a:ext>
                  </a:extLst>
                </a:gridCol>
                <a:gridCol w="3727268">
                  <a:extLst>
                    <a:ext uri="{9D8B030D-6E8A-4147-A177-3AD203B41FA5}">
                      <a16:colId xmlns:a16="http://schemas.microsoft.com/office/drawing/2014/main" val="454890033"/>
                    </a:ext>
                  </a:extLst>
                </a:gridCol>
                <a:gridCol w="5704113">
                  <a:extLst>
                    <a:ext uri="{9D8B030D-6E8A-4147-A177-3AD203B41FA5}">
                      <a16:colId xmlns:a16="http://schemas.microsoft.com/office/drawing/2014/main" val="1725909461"/>
                    </a:ext>
                  </a:extLst>
                </a:gridCol>
              </a:tblGrid>
              <a:tr h="534587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Java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2280417"/>
                  </a:ext>
                </a:extLst>
              </a:tr>
              <a:tr h="54071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Arrays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[] a = new int [10];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float [][] b =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new float [5][20];</a:t>
                      </a:r>
                      <a:endParaRPr lang="en-US" sz="2000" b="0" i="0" dirty="0">
                        <a:solidFill>
                          <a:srgbClr val="2C895B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a[10];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float b[5][20];</a:t>
                      </a: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3370252"/>
                  </a:ext>
                </a:extLst>
              </a:tr>
              <a:tr h="65015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Array bounds checking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run time checking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no run time checks – speed optimized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027652"/>
                  </a:ext>
                </a:extLst>
              </a:tr>
              <a:tr h="72326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Pointer 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Object reference is an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implicit pointer</a:t>
                      </a: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*p;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*p;</a:t>
                      </a: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129347"/>
                  </a:ext>
                </a:extLst>
              </a:tr>
              <a:tr h="137468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Record 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class Mine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  int x;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float y;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struct Mine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  int x;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float y;</a:t>
                      </a: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};</a:t>
                      </a:r>
                    </a:p>
                  </a:txBody>
                  <a:tcPr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691767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D772A4D4-61BB-C640-9328-1B88CBABE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Versus Java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E58F12-0DF5-3F2A-B01A-BD384E57348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021690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F9FA39B-9EC4-524B-854A-AF1F147B7B92}"/>
              </a:ext>
            </a:extLst>
          </p:cNvPr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4093590063"/>
              </p:ext>
            </p:extLst>
          </p:nvPr>
        </p:nvGraphicFramePr>
        <p:xfrm>
          <a:off x="496577" y="1247923"/>
          <a:ext cx="11509237" cy="460240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51890">
                  <a:extLst>
                    <a:ext uri="{9D8B030D-6E8A-4147-A177-3AD203B41FA5}">
                      <a16:colId xmlns:a16="http://schemas.microsoft.com/office/drawing/2014/main" val="816823991"/>
                    </a:ext>
                  </a:extLst>
                </a:gridCol>
                <a:gridCol w="3564098">
                  <a:extLst>
                    <a:ext uri="{9D8B030D-6E8A-4147-A177-3AD203B41FA5}">
                      <a16:colId xmlns:a16="http://schemas.microsoft.com/office/drawing/2014/main" val="454890033"/>
                    </a:ext>
                  </a:extLst>
                </a:gridCol>
                <a:gridCol w="5893249">
                  <a:extLst>
                    <a:ext uri="{9D8B030D-6E8A-4147-A177-3AD203B41FA5}">
                      <a16:colId xmlns:a16="http://schemas.microsoft.com/office/drawing/2014/main" val="1725909461"/>
                    </a:ext>
                  </a:extLst>
                </a:gridCol>
              </a:tblGrid>
              <a:tr h="375549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Java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2280417"/>
                  </a:ext>
                </a:extLst>
              </a:tr>
              <a:tr h="50809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if, switch, for,  do-while, while, continue, break, return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equivalent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equivalent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3370252"/>
                  </a:ext>
                </a:extLst>
              </a:tr>
              <a:tr h="72097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exceptions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throw, try-catch-finally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no equivalent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027652"/>
                  </a:ext>
                </a:extLst>
              </a:tr>
              <a:tr h="51205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labeled break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break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somelabel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no equivalent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129347"/>
                  </a:ext>
                </a:extLst>
              </a:tr>
              <a:tr h="53473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labeled continue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continue </a:t>
                      </a: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somelabel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no equivalent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2284115"/>
                  </a:ext>
                </a:extLst>
              </a:tr>
              <a:tr h="59695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2"/>
                          </a:solidFill>
                        </a:rPr>
                        <a:t>calls:</a:t>
                      </a:r>
                    </a:p>
                    <a:p>
                      <a:pPr algn="ctr"/>
                      <a:r>
                        <a:rPr lang="en-US" sz="2000" dirty="0">
                          <a:solidFill>
                            <a:srgbClr val="0070C0"/>
                          </a:solidFill>
                        </a:rPr>
                        <a:t>Java method</a:t>
                      </a:r>
                    </a:p>
                    <a:p>
                      <a:pPr algn="ctr"/>
                      <a:r>
                        <a:rPr lang="en-US" sz="2000" dirty="0">
                          <a:solidFill>
                            <a:srgbClr val="2C895B"/>
                          </a:solidFill>
                        </a:rPr>
                        <a:t>C function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f(x, y, z);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someObject.f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(x, y, z);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SomeClass.f</a:t>
                      </a: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(x, y, z);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f(x, y, z); </a:t>
                      </a:r>
                      <a:r>
                        <a:rPr lang="en-US" sz="2000" b="0" i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// other differences, later…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579242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D772A4D4-61BB-C640-9328-1B88CBABE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Versus Java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37910F-A238-0D57-E1BF-D9033CB0DC5B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794936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1A90E-C391-3D47-A6A5-07DAC2A4D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0" y="119999"/>
            <a:ext cx="10898559" cy="715294"/>
          </a:xfrm>
        </p:spPr>
        <p:txBody>
          <a:bodyPr/>
          <a:lstStyle/>
          <a:p>
            <a:r>
              <a:rPr lang="en-US" dirty="0"/>
              <a:t>C Programming Toolchain - Basic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AF947-0689-6645-8D59-188E4976E37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05420" y="1171378"/>
            <a:ext cx="11396469" cy="5123914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b="1" dirty="0" err="1">
                <a:solidFill>
                  <a:schemeClr val="accent1"/>
                </a:solidFill>
              </a:rPr>
              <a:t>gcc</a:t>
            </a:r>
            <a:endParaRPr lang="en-US" sz="2000" b="1" dirty="0">
              <a:solidFill>
                <a:schemeClr val="accent1"/>
              </a:solidFill>
            </a:endParaRPr>
          </a:p>
          <a:p>
            <a:pPr lvl="1"/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Is a front end for all the tools and by default will turn C source or assembly source into executable programs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preprocessor</a:t>
            </a:r>
          </a:p>
          <a:p>
            <a:pPr lvl="1"/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Insertion into source files during compilation or assembly of files containing macros (expanded), declarations etc.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compiler</a:t>
            </a:r>
          </a:p>
          <a:p>
            <a:pPr lvl="1"/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Translates C programs into hardware dependent assembly language text files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assembler</a:t>
            </a:r>
          </a:p>
          <a:p>
            <a:pPr lvl="1"/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Converts hardware dependent assembly language source files into machine code object files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Linker (or link editor)</a:t>
            </a:r>
          </a:p>
          <a:p>
            <a:pPr lvl="1"/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Combines (links) one or more object files and libraries into executable program files</a:t>
            </a:r>
          </a:p>
          <a:p>
            <a:pPr lvl="1"/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this may include modification of the code to resolve uses with definitions and relocate addresses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1E7A53-422D-4C4E-8F74-CC30D22D6C0D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199402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D00F0-F904-4E42-B689-2D8656994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0"/>
            <a:ext cx="11287186" cy="715294"/>
          </a:xfrm>
        </p:spPr>
        <p:txBody>
          <a:bodyPr/>
          <a:lstStyle/>
          <a:p>
            <a:r>
              <a:rPr lang="en-US" dirty="0"/>
              <a:t>C Programming Toolchain: The Source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28801-F7A5-1643-8F7A-80AF7489F3D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12909" y="764284"/>
            <a:ext cx="11872210" cy="5258829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The C development toolchain uses several different file types (indicated by .suffix in the filename)</a:t>
            </a:r>
          </a:p>
          <a:p>
            <a:pPr>
              <a:lnSpc>
                <a:spcPct val="100000"/>
              </a:lnSpc>
            </a:pPr>
            <a:r>
              <a:rPr lang="en-US" sz="2000" dirty="0" err="1">
                <a:solidFill>
                  <a:srgbClr val="00B050"/>
                </a:solidFill>
              </a:rPr>
              <a:t>filename</a:t>
            </a:r>
            <a:r>
              <a:rPr lang="en-US" sz="2000" dirty="0" err="1">
                <a:solidFill>
                  <a:srgbClr val="0070C0"/>
                </a:solidFill>
              </a:rPr>
              <a:t>.</a:t>
            </a:r>
            <a:r>
              <a:rPr lang="en-US" sz="2000" b="1" dirty="0" err="1">
                <a:solidFill>
                  <a:srgbClr val="0070C0"/>
                </a:solidFill>
              </a:rPr>
              <a:t>h</a:t>
            </a:r>
            <a:r>
              <a:rPr lang="en-US" sz="2000" dirty="0">
                <a:solidFill>
                  <a:srgbClr val="0070C0"/>
                </a:solidFill>
              </a:rPr>
              <a:t>  public interface </a:t>
            </a:r>
            <a:r>
              <a:rPr lang="en-US" sz="2000" i="1" dirty="0">
                <a:solidFill>
                  <a:srgbClr val="0070C0"/>
                </a:solidFill>
              </a:rPr>
              <a:t>"header or include files"  often used as &lt;</a:t>
            </a:r>
            <a:r>
              <a:rPr lang="en-US" sz="2000" i="1" dirty="0" err="1">
                <a:solidFill>
                  <a:srgbClr val="0070C0"/>
                </a:solidFill>
              </a:rPr>
              <a:t>filename.h</a:t>
            </a:r>
            <a:r>
              <a:rPr lang="en-US" sz="2000" i="1" dirty="0">
                <a:solidFill>
                  <a:srgbClr val="0070C0"/>
                </a:solidFill>
              </a:rPr>
              <a:t>&gt; or "</a:t>
            </a:r>
            <a:r>
              <a:rPr lang="en-US" sz="2000" i="1" dirty="0" err="1">
                <a:solidFill>
                  <a:srgbClr val="0070C0"/>
                </a:solidFill>
              </a:rPr>
              <a:t>filename.h</a:t>
            </a:r>
            <a:r>
              <a:rPr lang="en-US" sz="2000" i="1" dirty="0">
                <a:solidFill>
                  <a:srgbClr val="0070C0"/>
                </a:solidFill>
              </a:rPr>
              <a:t>"</a:t>
            </a:r>
          </a:p>
          <a:p>
            <a:pPr lvl="1"/>
            <a:r>
              <a:rPr lang="en-US" sz="1800" dirty="0">
                <a:solidFill>
                  <a:srgbClr val="0070C0"/>
                </a:solidFill>
              </a:rPr>
              <a:t>common contents</a:t>
            </a:r>
            <a:r>
              <a:rPr lang="en-US" sz="1800" dirty="0"/>
              <a:t>: public (exported)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function and variable declarations, and constants and language macros</a:t>
            </a:r>
          </a:p>
          <a:p>
            <a:pPr lvl="1"/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Processed by </a:t>
            </a:r>
            <a:r>
              <a:rPr lang="en-US" sz="1800" b="1" dirty="0" err="1">
                <a:solidFill>
                  <a:schemeClr val="accent1"/>
                </a:solidFill>
              </a:rPr>
              <a:t>cpp</a:t>
            </a:r>
            <a:r>
              <a:rPr lang="en-US" sz="1800" dirty="0"/>
              <a:t> (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the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accent1"/>
                </a:solidFill>
              </a:rPr>
              <a:t>C pre-processor</a:t>
            </a:r>
            <a:r>
              <a:rPr lang="en-US" sz="1800" dirty="0"/>
              <a:t>)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to do inline expansion of the include file contents and insert it into a source file before the compilation starts, enables consistency</a:t>
            </a:r>
            <a:r>
              <a:rPr lang="en-US" sz="1800" dirty="0"/>
              <a:t> </a:t>
            </a:r>
          </a:p>
          <a:p>
            <a:pPr>
              <a:lnSpc>
                <a:spcPct val="100000"/>
              </a:lnSpc>
            </a:pPr>
            <a:r>
              <a:rPr lang="en-US" sz="2000" dirty="0" err="1">
                <a:solidFill>
                  <a:srgbClr val="00B050"/>
                </a:solidFill>
              </a:rPr>
              <a:t>filename</a:t>
            </a:r>
            <a:r>
              <a:rPr lang="en-US" sz="2000" dirty="0" err="1"/>
              <a:t>.</a:t>
            </a:r>
            <a:r>
              <a:rPr lang="en-US" sz="2000" b="1" dirty="0" err="1">
                <a:solidFill>
                  <a:srgbClr val="0070C0"/>
                </a:solidFill>
              </a:rPr>
              <a:t>c</a:t>
            </a:r>
            <a:r>
              <a:rPr lang="en-US" sz="2000" b="1" dirty="0"/>
              <a:t> </a:t>
            </a:r>
            <a:r>
              <a:rPr lang="en-US" sz="2000" dirty="0"/>
              <a:t> 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a source text file in </a:t>
            </a:r>
            <a:r>
              <a:rPr lang="en-US" sz="2000" dirty="0">
                <a:solidFill>
                  <a:srgbClr val="0070C0"/>
                </a:solidFill>
              </a:rPr>
              <a:t>C language source</a:t>
            </a:r>
          </a:p>
          <a:p>
            <a:pPr lvl="1"/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Processed by </a:t>
            </a:r>
            <a:r>
              <a:rPr lang="en-US" sz="1800" b="1" dirty="0" err="1">
                <a:solidFill>
                  <a:srgbClr val="0070C0"/>
                </a:solidFill>
              </a:rPr>
              <a:t>gcc</a:t>
            </a:r>
            <a:endParaRPr lang="en-US" sz="1800" b="1" dirty="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dirty="0" err="1">
                <a:solidFill>
                  <a:srgbClr val="00B050"/>
                </a:solidFill>
              </a:rPr>
              <a:t>filename</a:t>
            </a:r>
            <a:r>
              <a:rPr lang="en-US" sz="2000" dirty="0" err="1"/>
              <a:t>.</a:t>
            </a:r>
            <a:r>
              <a:rPr lang="en-US" sz="2000" b="1" dirty="0" err="1">
                <a:solidFill>
                  <a:srgbClr val="0070C0"/>
                </a:solidFill>
              </a:rPr>
              <a:t>S</a:t>
            </a:r>
            <a:r>
              <a:rPr lang="en-US" sz="2000" dirty="0"/>
              <a:t> 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a source text file in </a:t>
            </a:r>
            <a:r>
              <a:rPr lang="en-US" sz="2000" dirty="0">
                <a:solidFill>
                  <a:srgbClr val="0070C0"/>
                </a:solidFill>
              </a:rPr>
              <a:t>hardware specific assembly language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(programmer created)</a:t>
            </a:r>
          </a:p>
          <a:p>
            <a:pPr lvl="1"/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processed by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</a:rPr>
              <a:t>gcc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 which calls gas (assembler)</a:t>
            </a:r>
          </a:p>
          <a:p>
            <a:r>
              <a:rPr lang="en-US" sz="2000" dirty="0" err="1">
                <a:solidFill>
                  <a:srgbClr val="00B050"/>
                </a:solidFill>
              </a:rPr>
              <a:t>filename</a:t>
            </a:r>
            <a:r>
              <a:rPr lang="en-US" sz="2000" dirty="0" err="1"/>
              <a:t>.</a:t>
            </a:r>
            <a:r>
              <a:rPr lang="en-US" sz="2000" b="1" dirty="0" err="1">
                <a:solidFill>
                  <a:srgbClr val="0070C0"/>
                </a:solidFill>
              </a:rPr>
              <a:t>s</a:t>
            </a:r>
            <a:r>
              <a:rPr lang="en-US" sz="2000" dirty="0"/>
              <a:t> </a:t>
            </a:r>
          </a:p>
          <a:p>
            <a:pPr lvl="1"/>
            <a:r>
              <a:rPr lang="en-US" sz="1800" dirty="0"/>
              <a:t>machine generated by the compiler from a </a:t>
            </a:r>
            <a:r>
              <a:rPr lang="en-US" sz="1800" b="1" dirty="0">
                <a:solidFill>
                  <a:srgbClr val="0070C0"/>
                </a:solidFill>
              </a:rPr>
              <a:t>.c </a:t>
            </a:r>
            <a:r>
              <a:rPr lang="en-US" sz="1800" dirty="0"/>
              <a:t>file</a:t>
            </a:r>
          </a:p>
          <a:p>
            <a:pPr lvl="1"/>
            <a:r>
              <a:rPr lang="en-US" sz="1800" dirty="0"/>
              <a:t>processed by </a:t>
            </a:r>
            <a:r>
              <a:rPr lang="en-US" sz="1800" dirty="0" err="1"/>
              <a:t>gcc</a:t>
            </a:r>
            <a:r>
              <a:rPr lang="en-US" sz="1800" dirty="0"/>
              <a:t> which calls gas (assembler)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4A1DB8-E72F-CD41-8031-D1B56ACF349D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5080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D00F0-F904-4E42-B689-2D8656994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521132"/>
          </a:xfrm>
        </p:spPr>
        <p:txBody>
          <a:bodyPr/>
          <a:lstStyle/>
          <a:p>
            <a:r>
              <a:rPr lang="en-US" dirty="0"/>
              <a:t>C Programming Toolchain: The Generated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28801-F7A5-1643-8F7A-80AF7489F3D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19790" y="641131"/>
            <a:ext cx="11872210" cy="5901660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dirty="0" err="1">
                <a:solidFill>
                  <a:srgbClr val="00B050"/>
                </a:solidFill>
              </a:rPr>
              <a:t>filename</a:t>
            </a:r>
            <a:r>
              <a:rPr lang="en-US" sz="2400" dirty="0" err="1"/>
              <a:t>.</a:t>
            </a:r>
            <a:r>
              <a:rPr lang="en-US" sz="2400" b="1" dirty="0" err="1">
                <a:solidFill>
                  <a:srgbClr val="0070C0"/>
                </a:solidFill>
              </a:rPr>
              <a:t>o</a:t>
            </a:r>
            <a:r>
              <a:rPr lang="en-US" sz="2400" dirty="0"/>
              <a:t> </a:t>
            </a:r>
            <a:r>
              <a:rPr lang="en-US" sz="2400" i="1" dirty="0">
                <a:solidFill>
                  <a:srgbClr val="0070C0"/>
                </a:solidFill>
              </a:rPr>
              <a:t>"</a:t>
            </a:r>
            <a:r>
              <a:rPr lang="en-US" sz="2200" i="1" dirty="0">
                <a:solidFill>
                  <a:srgbClr val="0070C0"/>
                </a:solidFill>
              </a:rPr>
              <a:t>relocatable object file"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Compiled from a single source file in a .c  file or assembled from a single .s file into machine code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A </a:t>
            </a:r>
            <a:r>
              <a:rPr lang="en-US" sz="2000" b="1" dirty="0">
                <a:solidFill>
                  <a:srgbClr val="0070C0"/>
                </a:solidFill>
              </a:rPr>
              <a:t>.o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file is an incomplete program (not all references to functions or variables are defined) this code will not execute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The </a:t>
            </a:r>
            <a:r>
              <a:rPr lang="en-US" sz="2000" b="1" dirty="0">
                <a:solidFill>
                  <a:srgbClr val="0070C0"/>
                </a:solidFill>
              </a:rPr>
              <a:t>.o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and </a:t>
            </a:r>
            <a:r>
              <a:rPr lang="en-US" sz="2000" b="1" dirty="0">
                <a:solidFill>
                  <a:srgbClr val="0070C0"/>
                </a:solidFill>
              </a:rPr>
              <a:t>.c, .s, </a:t>
            </a:r>
            <a:r>
              <a:rPr lang="en-US" sz="2000" dirty="0">
                <a:solidFill>
                  <a:schemeClr val="accent6"/>
                </a:solidFill>
              </a:rPr>
              <a:t>or</a:t>
            </a:r>
            <a:r>
              <a:rPr lang="en-US" sz="2000" b="1" dirty="0">
                <a:solidFill>
                  <a:srgbClr val="0070C0"/>
                </a:solidFill>
              </a:rPr>
              <a:t> .S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files share the same root name by convention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created by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</a:rPr>
              <a:t>gcc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calling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</a:rPr>
              <a:t>ld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(linkage editor)</a:t>
            </a:r>
          </a:p>
          <a:p>
            <a:pPr>
              <a:lnSpc>
                <a:spcPct val="100000"/>
              </a:lnSpc>
            </a:pPr>
            <a:r>
              <a:rPr lang="en-US" sz="2400" dirty="0" err="1">
                <a:solidFill>
                  <a:srgbClr val="00B050"/>
                </a:solidFill>
              </a:rPr>
              <a:t>library</a:t>
            </a:r>
            <a:r>
              <a:rPr lang="en-US" sz="2400" dirty="0" err="1"/>
              <a:t>.</a:t>
            </a:r>
            <a:r>
              <a:rPr lang="en-US" sz="2400" b="1" dirty="0" err="1">
                <a:solidFill>
                  <a:srgbClr val="0070C0"/>
                </a:solidFill>
              </a:rPr>
              <a:t>a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i="1" dirty="0">
                <a:solidFill>
                  <a:srgbClr val="0070C0"/>
                </a:solidFill>
              </a:rPr>
              <a:t>"static library file"</a:t>
            </a:r>
          </a:p>
          <a:p>
            <a:pPr lvl="1"/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aggregation of individual </a:t>
            </a:r>
            <a:r>
              <a:rPr lang="en-US" sz="2200" b="1" dirty="0">
                <a:solidFill>
                  <a:srgbClr val="0070C0"/>
                </a:solidFill>
              </a:rPr>
              <a:t>.o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files where each can be extracted independently</a:t>
            </a:r>
          </a:p>
          <a:p>
            <a:pPr lvl="1"/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during the process of combining </a:t>
            </a:r>
            <a:r>
              <a:rPr lang="en-US" sz="2200" b="1" dirty="0">
                <a:solidFill>
                  <a:srgbClr val="0070C0"/>
                </a:solidFill>
              </a:rPr>
              <a:t>.o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files into an executable by the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0070C0"/>
                </a:solidFill>
              </a:rPr>
              <a:t>linkage editor</a:t>
            </a:r>
            <a:r>
              <a:rPr lang="en-US" sz="2200" dirty="0"/>
              <a:t>,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the files are extracted as needed to </a:t>
            </a:r>
            <a:r>
              <a:rPr lang="en-US" sz="2200" dirty="0">
                <a:solidFill>
                  <a:srgbClr val="0070C0"/>
                </a:solidFill>
              </a:rPr>
              <a:t>resolve missing definitions</a:t>
            </a:r>
          </a:p>
          <a:p>
            <a:pPr lvl="1"/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created by </a:t>
            </a:r>
            <a:r>
              <a:rPr lang="en-US" sz="2200" b="1" dirty="0" err="1">
                <a:solidFill>
                  <a:srgbClr val="0070C0"/>
                </a:solidFill>
              </a:rPr>
              <a:t>ar</a:t>
            </a:r>
            <a:r>
              <a:rPr lang="en-US" sz="2200" dirty="0"/>
              <a:t>,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processed by</a:t>
            </a:r>
            <a:r>
              <a:rPr lang="en-US" sz="2200" b="1" dirty="0">
                <a:solidFill>
                  <a:srgbClr val="0070C0"/>
                </a:solidFill>
              </a:rPr>
              <a:t> </a:t>
            </a:r>
            <a:r>
              <a:rPr lang="en-US" sz="2200" b="1" dirty="0" err="1">
                <a:solidFill>
                  <a:srgbClr val="0070C0"/>
                </a:solidFill>
              </a:rPr>
              <a:t>ld</a:t>
            </a:r>
            <a:r>
              <a:rPr lang="en-US" sz="2200" b="1" dirty="0">
                <a:solidFill>
                  <a:srgbClr val="0070C0"/>
                </a:solidFill>
              </a:rPr>
              <a:t> 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(usually invoked via </a:t>
            </a:r>
            <a:r>
              <a:rPr lang="en-US" sz="2200" b="1" dirty="0" err="1">
                <a:solidFill>
                  <a:schemeClr val="accent1"/>
                </a:solidFill>
              </a:rPr>
              <a:t>gcc</a:t>
            </a: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2400" dirty="0" err="1">
                <a:solidFill>
                  <a:srgbClr val="00B050"/>
                </a:solidFill>
              </a:rPr>
              <a:t>a.out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200" i="1" dirty="0">
                <a:solidFill>
                  <a:srgbClr val="0070C0"/>
                </a:solidFill>
              </a:rPr>
              <a:t>"executable program"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Executable program (may be a combination of one or more </a:t>
            </a:r>
            <a:r>
              <a:rPr lang="en-US" sz="2000" b="1" dirty="0">
                <a:solidFill>
                  <a:srgbClr val="0070C0"/>
                </a:solidFill>
              </a:rPr>
              <a:t>.o </a:t>
            </a:r>
            <a:r>
              <a:rPr lang="en-US" sz="2000" b="1" dirty="0"/>
              <a:t>files and </a:t>
            </a:r>
            <a:r>
              <a:rPr lang="en-US" sz="2000" b="1" dirty="0">
                <a:solidFill>
                  <a:srgbClr val="0070C0"/>
                </a:solidFill>
              </a:rPr>
              <a:t>.a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files) that was compiled or assembled into machine code and </a:t>
            </a:r>
            <a:r>
              <a:rPr lang="en-US" sz="2000" dirty="0">
                <a:solidFill>
                  <a:srgbClr val="0070C0"/>
                </a:solidFill>
              </a:rPr>
              <a:t>all variables and functions are defined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processed by</a:t>
            </a:r>
            <a:r>
              <a:rPr lang="en-US" sz="2000" b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rgbClr val="0070C0"/>
                </a:solidFill>
              </a:rPr>
              <a:t>ld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(usually invoked via </a:t>
            </a:r>
            <a:r>
              <a:rPr lang="en-US" sz="2000" b="1" dirty="0" err="1">
                <a:solidFill>
                  <a:srgbClr val="0070C0"/>
                </a:solidFill>
              </a:rPr>
              <a:t>gcc</a:t>
            </a:r>
            <a:r>
              <a:rPr lang="en-US" sz="2000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FC93EB-7C4E-5B42-82B9-726EC02E87A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917674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2AC2A2-73E4-804E-9494-E03A2659ACBD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711252" y="531806"/>
            <a:ext cx="6415791" cy="624736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Producing an executable file</a:t>
            </a:r>
          </a:p>
          <a:p>
            <a:pPr lvl="1"/>
            <a:r>
              <a:rPr lang="en-US" sz="1600" b="1" dirty="0" err="1">
                <a:solidFill>
                  <a:schemeClr val="accent5"/>
                </a:solidFill>
              </a:rPr>
              <a:t>gcc</a:t>
            </a:r>
            <a:r>
              <a:rPr lang="en-US" sz="1600" b="1" dirty="0">
                <a:solidFill>
                  <a:schemeClr val="accent5"/>
                </a:solidFill>
              </a:rPr>
              <a:t> –Wall –</a:t>
            </a:r>
            <a:r>
              <a:rPr lang="en-US" sz="1600" b="1" dirty="0" err="1">
                <a:solidFill>
                  <a:schemeClr val="accent5"/>
                </a:solidFill>
              </a:rPr>
              <a:t>Wextra</a:t>
            </a:r>
            <a:r>
              <a:rPr lang="en-US" sz="1600" b="1" dirty="0">
                <a:solidFill>
                  <a:schemeClr val="accent5"/>
                </a:solidFill>
              </a:rPr>
              <a:t> -</a:t>
            </a:r>
            <a:r>
              <a:rPr lang="en-US" sz="1600" b="1" dirty="0" err="1">
                <a:solidFill>
                  <a:schemeClr val="accent5"/>
                </a:solidFill>
              </a:rPr>
              <a:t>Werror</a:t>
            </a:r>
            <a:r>
              <a:rPr lang="en-US" sz="1600" b="1" dirty="0">
                <a:solidFill>
                  <a:schemeClr val="accent5"/>
                </a:solidFill>
              </a:rPr>
              <a:t> </a:t>
            </a:r>
            <a:r>
              <a:rPr lang="en-US" sz="1600" b="1" dirty="0" err="1">
                <a:solidFill>
                  <a:schemeClr val="accent5"/>
                </a:solidFill>
              </a:rPr>
              <a:t>mysrc.c</a:t>
            </a:r>
            <a:endParaRPr lang="en-US" sz="1600" b="1" dirty="0">
              <a:solidFill>
                <a:schemeClr val="accent5"/>
              </a:solidFill>
            </a:endParaRPr>
          </a:p>
          <a:p>
            <a:pPr lvl="2"/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creates an executable file </a:t>
            </a:r>
            <a:r>
              <a:rPr lang="en-US" sz="1400" b="1" i="1" dirty="0" err="1">
                <a:solidFill>
                  <a:srgbClr val="0070C0"/>
                </a:solidFill>
              </a:rPr>
              <a:t>a.out</a:t>
            </a:r>
            <a:endParaRPr lang="en-US" sz="1400" b="1" i="1" dirty="0">
              <a:solidFill>
                <a:srgbClr val="0070C0"/>
              </a:solidFill>
            </a:endParaRPr>
          </a:p>
          <a:p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To use a specific version of C use of one the std= option</a:t>
            </a:r>
          </a:p>
          <a:p>
            <a:pPr lvl="1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5"/>
                </a:solidFill>
              </a:rPr>
              <a:t>gcc</a:t>
            </a:r>
            <a:r>
              <a:rPr lang="en-US" sz="1600" b="1" dirty="0">
                <a:solidFill>
                  <a:schemeClr val="accent5"/>
                </a:solidFill>
              </a:rPr>
              <a:t> –Wall –</a:t>
            </a:r>
            <a:r>
              <a:rPr lang="en-US" sz="1600" b="1" dirty="0" err="1">
                <a:solidFill>
                  <a:schemeClr val="accent5"/>
                </a:solidFill>
              </a:rPr>
              <a:t>Wextra</a:t>
            </a:r>
            <a:r>
              <a:rPr lang="en-US" sz="1600" b="1" dirty="0">
                <a:solidFill>
                  <a:schemeClr val="accent5"/>
                </a:solidFill>
              </a:rPr>
              <a:t> –</a:t>
            </a:r>
            <a:r>
              <a:rPr lang="en-US" sz="1600" b="1" dirty="0" err="1">
                <a:solidFill>
                  <a:schemeClr val="accent5"/>
                </a:solidFill>
              </a:rPr>
              <a:t>Werror</a:t>
            </a:r>
            <a:r>
              <a:rPr lang="en-US" sz="1600" b="1" dirty="0">
                <a:solidFill>
                  <a:schemeClr val="accent5"/>
                </a:solidFill>
              </a:rPr>
              <a:t> –std=c11 </a:t>
            </a:r>
            <a:r>
              <a:rPr lang="en-US" sz="1600" b="1" dirty="0" err="1">
                <a:solidFill>
                  <a:schemeClr val="accent5"/>
                </a:solidFill>
              </a:rPr>
              <a:t>mysrc.c</a:t>
            </a:r>
            <a:endParaRPr lang="en-US" sz="1600" b="1" dirty="0">
              <a:solidFill>
                <a:schemeClr val="accent5"/>
              </a:solidFill>
            </a:endParaRPr>
          </a:p>
          <a:p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Producing an object file with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</a:rPr>
              <a:t>gdb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 debug support add </a:t>
            </a:r>
            <a:r>
              <a:rPr lang="en-US" sz="1800" dirty="0">
                <a:solidFill>
                  <a:srgbClr val="0070C0"/>
                </a:solidFill>
              </a:rPr>
              <a:t>-</a:t>
            </a:r>
            <a:r>
              <a:rPr lang="en-US" sz="1800" dirty="0" err="1">
                <a:solidFill>
                  <a:srgbClr val="0070C0"/>
                </a:solidFill>
              </a:rPr>
              <a:t>ggdb</a:t>
            </a:r>
            <a:endParaRPr lang="en-US" sz="1800" dirty="0">
              <a:solidFill>
                <a:srgbClr val="0070C0"/>
              </a:solidFill>
            </a:endParaRPr>
          </a:p>
          <a:p>
            <a:pPr lvl="1"/>
            <a:r>
              <a:rPr lang="en-US" sz="1600" b="1" dirty="0" err="1">
                <a:solidFill>
                  <a:schemeClr val="accent5"/>
                </a:solidFill>
              </a:rPr>
              <a:t>gcc</a:t>
            </a:r>
            <a:r>
              <a:rPr lang="en-US" sz="1600" b="1" dirty="0">
                <a:solidFill>
                  <a:schemeClr val="accent5"/>
                </a:solidFill>
              </a:rPr>
              <a:t> –Wall -</a:t>
            </a:r>
            <a:r>
              <a:rPr lang="en-US" sz="1600" b="1" dirty="0" err="1">
                <a:solidFill>
                  <a:schemeClr val="accent5"/>
                </a:solidFill>
              </a:rPr>
              <a:t>Wextra</a:t>
            </a:r>
            <a:r>
              <a:rPr lang="en-US" sz="1600" b="1" dirty="0">
                <a:solidFill>
                  <a:schemeClr val="accent5"/>
                </a:solidFill>
              </a:rPr>
              <a:t> –</a:t>
            </a:r>
            <a:r>
              <a:rPr lang="en-US" sz="1600" b="1" dirty="0" err="1">
                <a:solidFill>
                  <a:schemeClr val="accent5"/>
                </a:solidFill>
              </a:rPr>
              <a:t>Werror</a:t>
            </a:r>
            <a:r>
              <a:rPr lang="en-US" sz="1600" b="1" dirty="0">
                <a:solidFill>
                  <a:schemeClr val="accent5"/>
                </a:solidFill>
              </a:rPr>
              <a:t> –c –</a:t>
            </a:r>
            <a:r>
              <a:rPr lang="en-US" sz="1600" b="1" dirty="0" err="1">
                <a:solidFill>
                  <a:schemeClr val="accent5"/>
                </a:solidFill>
              </a:rPr>
              <a:t>ggdb</a:t>
            </a:r>
            <a:r>
              <a:rPr lang="en-US" sz="1600" b="1" dirty="0">
                <a:solidFill>
                  <a:schemeClr val="accent5"/>
                </a:solidFill>
              </a:rPr>
              <a:t> </a:t>
            </a:r>
            <a:r>
              <a:rPr lang="en-US" sz="1600" b="1" dirty="0" err="1">
                <a:solidFill>
                  <a:schemeClr val="accent5"/>
                </a:solidFill>
              </a:rPr>
              <a:t>mysrc.c</a:t>
            </a:r>
            <a:endParaRPr lang="en-US" sz="1600" b="1" dirty="0">
              <a:solidFill>
                <a:schemeClr val="accent5"/>
              </a:solidFill>
            </a:endParaRPr>
          </a:p>
          <a:p>
            <a:pPr lvl="2"/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creates an object file </a:t>
            </a:r>
            <a:r>
              <a:rPr lang="en-US" sz="1400" b="1" dirty="0" err="1">
                <a:solidFill>
                  <a:srgbClr val="0070C0"/>
                </a:solidFill>
              </a:rPr>
              <a:t>mysrc.o</a:t>
            </a:r>
            <a:endParaRPr lang="en-US" sz="1400" b="1" dirty="0">
              <a:solidFill>
                <a:srgbClr val="0070C0"/>
              </a:solidFill>
            </a:endParaRPr>
          </a:p>
          <a:p>
            <a:pPr lvl="1"/>
            <a:r>
              <a:rPr lang="en-US" sz="1600" b="1" dirty="0" err="1">
                <a:solidFill>
                  <a:schemeClr val="accent5"/>
                </a:solidFill>
              </a:rPr>
              <a:t>gcc</a:t>
            </a:r>
            <a:r>
              <a:rPr lang="en-US" sz="1600" b="1" dirty="0">
                <a:solidFill>
                  <a:schemeClr val="accent5"/>
                </a:solidFill>
              </a:rPr>
              <a:t> –Wall –</a:t>
            </a:r>
            <a:r>
              <a:rPr lang="en-US" sz="1600" b="1" dirty="0" err="1">
                <a:solidFill>
                  <a:schemeClr val="accent5"/>
                </a:solidFill>
              </a:rPr>
              <a:t>Wextra</a:t>
            </a:r>
            <a:r>
              <a:rPr lang="en-US" sz="1600" b="1" dirty="0">
                <a:solidFill>
                  <a:schemeClr val="accent5"/>
                </a:solidFill>
              </a:rPr>
              <a:t> -</a:t>
            </a:r>
            <a:r>
              <a:rPr lang="en-US" sz="1600" b="1" dirty="0" err="1">
                <a:solidFill>
                  <a:schemeClr val="accent5"/>
                </a:solidFill>
              </a:rPr>
              <a:t>Werror</a:t>
            </a:r>
            <a:r>
              <a:rPr lang="en-US" sz="1600" b="1" dirty="0">
                <a:solidFill>
                  <a:schemeClr val="accent5"/>
                </a:solidFill>
              </a:rPr>
              <a:t> –c –</a:t>
            </a:r>
            <a:r>
              <a:rPr lang="en-US" sz="1600" b="1" dirty="0" err="1">
                <a:solidFill>
                  <a:schemeClr val="accent5"/>
                </a:solidFill>
              </a:rPr>
              <a:t>ggdb</a:t>
            </a:r>
            <a:r>
              <a:rPr lang="en-US" sz="1600" b="1" dirty="0">
                <a:solidFill>
                  <a:schemeClr val="accent5"/>
                </a:solidFill>
              </a:rPr>
              <a:t> </a:t>
            </a:r>
            <a:r>
              <a:rPr lang="en-US" sz="1600" b="1" dirty="0" err="1">
                <a:solidFill>
                  <a:schemeClr val="accent5"/>
                </a:solidFill>
              </a:rPr>
              <a:t>mymain.c</a:t>
            </a:r>
            <a:endParaRPr lang="en-US" sz="1600" b="1" dirty="0">
              <a:solidFill>
                <a:schemeClr val="accent5"/>
              </a:solidFill>
            </a:endParaRPr>
          </a:p>
          <a:p>
            <a:pPr lvl="2"/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creates an object file </a:t>
            </a:r>
            <a:r>
              <a:rPr lang="en-US" sz="1400" b="1" dirty="0" err="1">
                <a:solidFill>
                  <a:srgbClr val="0070C0"/>
                </a:solidFill>
              </a:rPr>
              <a:t>mymain.o</a:t>
            </a:r>
            <a:endParaRPr lang="en-US" sz="1400" b="1" dirty="0">
              <a:solidFill>
                <a:srgbClr val="0070C0"/>
              </a:solidFill>
            </a:endParaRPr>
          </a:p>
          <a:p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Linkage step </a:t>
            </a:r>
          </a:p>
          <a:p>
            <a:pPr lvl="1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combining a program spread across multiple files</a:t>
            </a:r>
          </a:p>
          <a:p>
            <a:pPr lvl="1"/>
            <a:r>
              <a:rPr lang="en-US" sz="1600" b="1" dirty="0" err="1">
                <a:solidFill>
                  <a:schemeClr val="accent5"/>
                </a:solidFill>
              </a:rPr>
              <a:t>gcc</a:t>
            </a:r>
            <a:r>
              <a:rPr lang="en-US" sz="1600" b="1" dirty="0">
                <a:solidFill>
                  <a:schemeClr val="accent5"/>
                </a:solidFill>
              </a:rPr>
              <a:t> –Wall -</a:t>
            </a:r>
            <a:r>
              <a:rPr lang="en-US" sz="1600" b="1" dirty="0" err="1">
                <a:solidFill>
                  <a:schemeClr val="accent5"/>
                </a:solidFill>
              </a:rPr>
              <a:t>Wextra</a:t>
            </a:r>
            <a:r>
              <a:rPr lang="en-US" sz="1600" b="1" dirty="0">
                <a:solidFill>
                  <a:schemeClr val="accent5"/>
                </a:solidFill>
              </a:rPr>
              <a:t> –</a:t>
            </a:r>
            <a:r>
              <a:rPr lang="en-US" sz="1600" b="1" dirty="0" err="1">
                <a:solidFill>
                  <a:schemeClr val="accent5"/>
                </a:solidFill>
              </a:rPr>
              <a:t>Werror</a:t>
            </a:r>
            <a:r>
              <a:rPr lang="en-US" sz="1600" b="1" dirty="0">
                <a:solidFill>
                  <a:schemeClr val="accent5"/>
                </a:solidFill>
              </a:rPr>
              <a:t> –o </a:t>
            </a:r>
            <a:r>
              <a:rPr lang="en-US" sz="1600" b="1" dirty="0" err="1">
                <a:solidFill>
                  <a:schemeClr val="accent5"/>
                </a:solidFill>
              </a:rPr>
              <a:t>myprog</a:t>
            </a:r>
            <a:r>
              <a:rPr lang="en-US" sz="1600" b="1" dirty="0">
                <a:solidFill>
                  <a:schemeClr val="accent5"/>
                </a:solidFill>
              </a:rPr>
              <a:t> </a:t>
            </a:r>
            <a:r>
              <a:rPr lang="en-US" sz="1600" b="1" dirty="0" err="1">
                <a:solidFill>
                  <a:schemeClr val="accent5"/>
                </a:solidFill>
              </a:rPr>
              <a:t>mymain.o</a:t>
            </a:r>
            <a:r>
              <a:rPr lang="en-US" sz="1600" b="1" dirty="0">
                <a:solidFill>
                  <a:schemeClr val="accent5"/>
                </a:solidFill>
              </a:rPr>
              <a:t> </a:t>
            </a:r>
            <a:r>
              <a:rPr lang="en-US" sz="1600" b="1" dirty="0" err="1">
                <a:solidFill>
                  <a:schemeClr val="accent5"/>
                </a:solidFill>
              </a:rPr>
              <a:t>mysrc.o</a:t>
            </a:r>
            <a:endParaRPr lang="en-US" sz="1600" b="1" dirty="0">
              <a:solidFill>
                <a:schemeClr val="accent5"/>
              </a:solidFill>
            </a:endParaRPr>
          </a:p>
          <a:p>
            <a:pPr lvl="2"/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creates executable file </a:t>
            </a:r>
            <a:r>
              <a:rPr lang="en-US" sz="1400" b="1" dirty="0" err="1">
                <a:solidFill>
                  <a:srgbClr val="0070C0"/>
                </a:solidFill>
              </a:rPr>
              <a:t>myprog</a:t>
            </a:r>
            <a:endParaRPr lang="en-US" sz="1400" b="1" dirty="0">
              <a:solidFill>
                <a:srgbClr val="0070C0"/>
              </a:solidFill>
            </a:endParaRPr>
          </a:p>
          <a:p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Compile and linkage of file(s) in one step</a:t>
            </a:r>
          </a:p>
          <a:p>
            <a:pPr lvl="1"/>
            <a:r>
              <a:rPr lang="en-US" sz="1600" b="1" dirty="0" err="1">
                <a:solidFill>
                  <a:schemeClr val="accent5"/>
                </a:solidFill>
              </a:rPr>
              <a:t>gcc</a:t>
            </a:r>
            <a:r>
              <a:rPr lang="en-US" sz="1600" b="1" dirty="0">
                <a:solidFill>
                  <a:schemeClr val="accent5"/>
                </a:solidFill>
              </a:rPr>
              <a:t> –Wall –</a:t>
            </a:r>
            <a:r>
              <a:rPr lang="en-US" sz="1600" b="1" dirty="0" err="1">
                <a:solidFill>
                  <a:schemeClr val="accent5"/>
                </a:solidFill>
              </a:rPr>
              <a:t>Wextra</a:t>
            </a:r>
            <a:r>
              <a:rPr lang="en-US" sz="1600" b="1" dirty="0">
                <a:solidFill>
                  <a:schemeClr val="accent5"/>
                </a:solidFill>
              </a:rPr>
              <a:t> -</a:t>
            </a:r>
            <a:r>
              <a:rPr lang="en-US" sz="1600" b="1" dirty="0" err="1">
                <a:solidFill>
                  <a:schemeClr val="accent5"/>
                </a:solidFill>
              </a:rPr>
              <a:t>Werror</a:t>
            </a:r>
            <a:r>
              <a:rPr lang="en-US" sz="1600" b="1" dirty="0">
                <a:solidFill>
                  <a:schemeClr val="accent5"/>
                </a:solidFill>
              </a:rPr>
              <a:t> -o </a:t>
            </a:r>
            <a:r>
              <a:rPr lang="en-US" sz="1600" b="1" dirty="0" err="1">
                <a:solidFill>
                  <a:schemeClr val="accent5"/>
                </a:solidFill>
              </a:rPr>
              <a:t>myprog</a:t>
            </a:r>
            <a:r>
              <a:rPr lang="en-US" sz="1600" b="1" dirty="0">
                <a:solidFill>
                  <a:schemeClr val="accent5"/>
                </a:solidFill>
              </a:rPr>
              <a:t>  </a:t>
            </a:r>
            <a:r>
              <a:rPr lang="en-US" sz="1600" b="1" dirty="0" err="1">
                <a:solidFill>
                  <a:schemeClr val="accent5"/>
                </a:solidFill>
              </a:rPr>
              <a:t>mysrc.c</a:t>
            </a:r>
            <a:r>
              <a:rPr lang="en-US" sz="1600" b="1" dirty="0">
                <a:solidFill>
                  <a:schemeClr val="accent5"/>
                </a:solidFill>
              </a:rPr>
              <a:t> </a:t>
            </a:r>
            <a:r>
              <a:rPr lang="en-US" sz="1600" b="1" dirty="0" err="1">
                <a:solidFill>
                  <a:schemeClr val="accent5"/>
                </a:solidFill>
              </a:rPr>
              <a:t>mymain.c</a:t>
            </a:r>
            <a:endParaRPr lang="en-US" sz="1600" b="1" dirty="0">
              <a:solidFill>
                <a:schemeClr val="accent5"/>
              </a:solidFill>
            </a:endParaRPr>
          </a:p>
          <a:p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run the program (refer to cse15l notes)</a:t>
            </a:r>
          </a:p>
          <a:p>
            <a:pPr lvl="1"/>
            <a:r>
              <a:rPr lang="en-US" sz="1600" b="1" dirty="0">
                <a:solidFill>
                  <a:schemeClr val="accent5"/>
                </a:solidFill>
              </a:rPr>
              <a:t>% ./</a:t>
            </a:r>
            <a:r>
              <a:rPr lang="en-US" sz="1600" b="1" dirty="0" err="1">
                <a:solidFill>
                  <a:schemeClr val="accent5"/>
                </a:solidFill>
              </a:rPr>
              <a:t>myprog</a:t>
            </a:r>
            <a:endParaRPr lang="en-US" sz="1600" b="1" dirty="0">
              <a:solidFill>
                <a:schemeClr val="accent5"/>
              </a:solidFill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1204F12-6A5A-334A-9AE3-6A0610FCE38B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91311" y="531807"/>
            <a:ext cx="5010912" cy="624736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Run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</a:rPr>
              <a:t>gcc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with flags</a:t>
            </a:r>
          </a:p>
          <a:p>
            <a:pPr lvl="1"/>
            <a:r>
              <a:rPr lang="en-US" sz="1800" b="1" dirty="0">
                <a:solidFill>
                  <a:schemeClr val="accent3"/>
                </a:solidFill>
              </a:rPr>
              <a:t>-Wall -</a:t>
            </a:r>
            <a:r>
              <a:rPr lang="en-US" sz="1800" b="1" dirty="0" err="1">
                <a:solidFill>
                  <a:schemeClr val="accent3"/>
                </a:solidFill>
              </a:rPr>
              <a:t>Wextra</a:t>
            </a:r>
            <a:endParaRPr lang="en-US" sz="1800" b="1" dirty="0">
              <a:solidFill>
                <a:schemeClr val="accent3"/>
              </a:solidFill>
            </a:endParaRPr>
          </a:p>
          <a:p>
            <a:pPr lvl="2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required flag for c programs in cse30</a:t>
            </a:r>
          </a:p>
          <a:p>
            <a:pPr lvl="2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output all warning messages</a:t>
            </a:r>
          </a:p>
          <a:p>
            <a:pPr lvl="1"/>
            <a:r>
              <a:rPr lang="en-US" sz="1800" b="1" dirty="0">
                <a:solidFill>
                  <a:schemeClr val="accent3"/>
                </a:solidFill>
              </a:rPr>
              <a:t>-c </a:t>
            </a:r>
          </a:p>
          <a:p>
            <a:pPr lvl="2"/>
            <a:r>
              <a:rPr lang="en-US" sz="1600" dirty="0">
                <a:solidFill>
                  <a:schemeClr val="accent3"/>
                </a:solidFill>
              </a:rPr>
              <a:t>Optional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flag (lower case)</a:t>
            </a:r>
          </a:p>
          <a:p>
            <a:pPr lvl="2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Compile or assemble to object file only do not call </a:t>
            </a:r>
            <a:r>
              <a:rPr lang="en-US" sz="1600" b="1" dirty="0" err="1">
                <a:solidFill>
                  <a:srgbClr val="0070C0"/>
                </a:solidFill>
              </a:rPr>
              <a:t>ld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 to link</a:t>
            </a:r>
          </a:p>
          <a:p>
            <a:pPr lvl="2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creates a </a:t>
            </a:r>
            <a:r>
              <a:rPr lang="en-US" sz="1600" b="1" dirty="0">
                <a:solidFill>
                  <a:srgbClr val="0070C0"/>
                </a:solidFill>
              </a:rPr>
              <a:t>.o 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file</a:t>
            </a:r>
          </a:p>
          <a:p>
            <a:pPr lvl="1"/>
            <a:r>
              <a:rPr lang="en-US" sz="1800" b="1" dirty="0">
                <a:solidFill>
                  <a:schemeClr val="accent3"/>
                </a:solidFill>
              </a:rPr>
              <a:t>-</a:t>
            </a:r>
            <a:r>
              <a:rPr lang="en-US" sz="1800" b="1" dirty="0" err="1">
                <a:solidFill>
                  <a:schemeClr val="accent3"/>
                </a:solidFill>
              </a:rPr>
              <a:t>ggdb</a:t>
            </a:r>
            <a:endParaRPr lang="en-US" sz="1800" b="1" dirty="0">
              <a:solidFill>
                <a:schemeClr val="accent3"/>
              </a:solidFill>
            </a:endParaRPr>
          </a:p>
          <a:p>
            <a:pPr lvl="2"/>
            <a:r>
              <a:rPr lang="en-US" sz="1600" i="1" dirty="0">
                <a:solidFill>
                  <a:schemeClr val="accent3"/>
                </a:solidFill>
              </a:rPr>
              <a:t>Optional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flag</a:t>
            </a:r>
          </a:p>
          <a:p>
            <a:pPr lvl="2"/>
            <a:r>
              <a:rPr lang="en-US" sz="1600" dirty="0">
                <a:solidFill>
                  <a:schemeClr val="accent1"/>
                </a:solidFill>
              </a:rPr>
              <a:t>Compile with debug support 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en-US" sz="1600" dirty="0" err="1">
                <a:solidFill>
                  <a:schemeClr val="tx1">
                    <a:lumMod val="50000"/>
                  </a:schemeClr>
                </a:solidFill>
              </a:rPr>
              <a:t>gdb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)</a:t>
            </a:r>
          </a:p>
          <a:p>
            <a:pPr lvl="2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generates code that is easier to debug</a:t>
            </a:r>
          </a:p>
          <a:p>
            <a:pPr lvl="2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removes many optimizations</a:t>
            </a:r>
          </a:p>
          <a:p>
            <a:pPr lvl="1"/>
            <a:r>
              <a:rPr lang="en-US" sz="1800" b="1" dirty="0">
                <a:solidFill>
                  <a:schemeClr val="accent3"/>
                </a:solidFill>
              </a:rPr>
              <a:t>-o </a:t>
            </a:r>
            <a:r>
              <a:rPr lang="en-US" sz="1800" i="1" dirty="0">
                <a:solidFill>
                  <a:schemeClr val="accent5"/>
                </a:solidFill>
              </a:rPr>
              <a:t>&lt;filename&gt;</a:t>
            </a:r>
          </a:p>
          <a:p>
            <a:pPr lvl="2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specifies</a:t>
            </a:r>
            <a:r>
              <a:rPr lang="en-US" sz="1600" dirty="0"/>
              <a:t> </a:t>
            </a:r>
            <a:r>
              <a:rPr lang="en-US" sz="1600" i="1" dirty="0">
                <a:solidFill>
                  <a:schemeClr val="accent5"/>
                </a:solidFill>
              </a:rPr>
              <a:t>filename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of executable file</a:t>
            </a:r>
          </a:p>
          <a:p>
            <a:pPr lvl="2"/>
            <a:r>
              <a:rPr lang="en-US" sz="1600" b="1" dirty="0" err="1">
                <a:solidFill>
                  <a:srgbClr val="0070C0"/>
                </a:solidFill>
              </a:rPr>
              <a:t>a.out</a:t>
            </a:r>
            <a:r>
              <a:rPr lang="en-US" sz="1600" b="1" dirty="0">
                <a:solidFill>
                  <a:srgbClr val="0070C0"/>
                </a:solidFill>
              </a:rPr>
              <a:t> 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is the default</a:t>
            </a:r>
          </a:p>
          <a:p>
            <a:pPr lvl="1"/>
            <a:r>
              <a:rPr lang="en-US" sz="1800" b="1" dirty="0">
                <a:solidFill>
                  <a:schemeClr val="accent3"/>
                </a:solidFill>
              </a:rPr>
              <a:t>-S</a:t>
            </a:r>
            <a:endParaRPr lang="en-US" sz="1800" i="1" dirty="0">
              <a:solidFill>
                <a:schemeClr val="accent5"/>
              </a:solidFill>
            </a:endParaRPr>
          </a:p>
          <a:p>
            <a:pPr lvl="2"/>
            <a:r>
              <a:rPr lang="en-US" sz="1600" i="1" dirty="0">
                <a:solidFill>
                  <a:schemeClr val="accent3"/>
                </a:solidFill>
              </a:rPr>
              <a:t>Optional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flag (upper case </a:t>
            </a:r>
            <a:r>
              <a:rPr lang="en-US" sz="1600" dirty="0">
                <a:solidFill>
                  <a:schemeClr val="accent3"/>
                </a:solidFill>
              </a:rPr>
              <a:t>S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)</a:t>
            </a:r>
          </a:p>
          <a:p>
            <a:pPr lvl="2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Compiles to assembly text file and stops</a:t>
            </a:r>
          </a:p>
          <a:p>
            <a:pPr lvl="2"/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creates a </a:t>
            </a:r>
            <a:r>
              <a:rPr lang="en-US" sz="1600" b="1" dirty="0">
                <a:solidFill>
                  <a:srgbClr val="0070C0"/>
                </a:solidFill>
              </a:rPr>
              <a:t>.s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</a:rPr>
              <a:t> file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4AD87C7-0E3A-F54A-8C32-C91E838A0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311" y="130705"/>
            <a:ext cx="10515600" cy="415947"/>
          </a:xfrm>
        </p:spPr>
        <p:txBody>
          <a:bodyPr/>
          <a:lstStyle/>
          <a:p>
            <a:r>
              <a:rPr lang="en-US" dirty="0"/>
              <a:t>Basic </a:t>
            </a:r>
            <a:r>
              <a:rPr lang="en-US" dirty="0" err="1"/>
              <a:t>gcc</a:t>
            </a:r>
            <a:r>
              <a:rPr lang="en-US" dirty="0"/>
              <a:t> toolchain usage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E0BD14-A2D4-3D4B-91D4-531FE53847E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660606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Theme1">
  <a:themeElements>
    <a:clrScheme name="Custom 3">
      <a:dk1>
        <a:srgbClr val="6B767D"/>
      </a:dk1>
      <a:lt1>
        <a:srgbClr val="FFFFFF"/>
      </a:lt1>
      <a:dk2>
        <a:srgbClr val="384851"/>
      </a:dk2>
      <a:lt2>
        <a:srgbClr val="E7E6E6"/>
      </a:lt2>
      <a:accent1>
        <a:srgbClr val="007CD5"/>
      </a:accent1>
      <a:accent2>
        <a:srgbClr val="384851"/>
      </a:accent2>
      <a:accent3>
        <a:srgbClr val="00B2B1"/>
      </a:accent3>
      <a:accent4>
        <a:srgbClr val="FEC64D"/>
      </a:accent4>
      <a:accent5>
        <a:srgbClr val="0098C9"/>
      </a:accent5>
      <a:accent6>
        <a:srgbClr val="000000"/>
      </a:accent6>
      <a:hlink>
        <a:srgbClr val="000000"/>
      </a:hlink>
      <a:folHlink>
        <a:srgbClr val="6B767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radata PPT Template 1018" id="{EE612F73-3E02-9F48-B8B0-975331B1AC45}" vid="{3E1481C8-D4F0-9A4A-AD9B-9994492B8A5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63033</TotalTime>
  <Words>14200</Words>
  <Application>Microsoft Macintosh PowerPoint</Application>
  <PresentationFormat>Widescreen</PresentationFormat>
  <Paragraphs>2177</Paragraphs>
  <Slides>95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95</vt:i4>
      </vt:variant>
    </vt:vector>
  </HeadingPairs>
  <TitlesOfParts>
    <vt:vector size="111" baseType="lpstr">
      <vt:lpstr>宋体</vt:lpstr>
      <vt:lpstr>Arial</vt:lpstr>
      <vt:lpstr>Arial Regular</vt:lpstr>
      <vt:lpstr>Calibri</vt:lpstr>
      <vt:lpstr>Cambria</vt:lpstr>
      <vt:lpstr>CMU Bright</vt:lpstr>
      <vt:lpstr>Consolas</vt:lpstr>
      <vt:lpstr>Courier New</vt:lpstr>
      <vt:lpstr>Google Sans</vt:lpstr>
      <vt:lpstr>Helvetica</vt:lpstr>
      <vt:lpstr>Helvetica Neue</vt:lpstr>
      <vt:lpstr>HelveticaNeue</vt:lpstr>
      <vt:lpstr>Lato</vt:lpstr>
      <vt:lpstr>Roboto Regular</vt:lpstr>
      <vt:lpstr>Wingdings</vt:lpstr>
      <vt:lpstr>Theme1</vt:lpstr>
      <vt:lpstr>PowerPoint Presentation</vt:lpstr>
      <vt:lpstr>CSE30 Section B Spring 2024 </vt:lpstr>
      <vt:lpstr>CSE 30 Spring 2024 – Staff Covers Both Sections A &amp; B</vt:lpstr>
      <vt:lpstr>Overview of Grading - See Syllabus (Canvas) for More Details</vt:lpstr>
      <vt:lpstr>Lecture 1 QR Code</vt:lpstr>
      <vt:lpstr>CSE30 Spring 2024 Section B Specific </vt:lpstr>
      <vt:lpstr>CSE30 Class Resources</vt:lpstr>
      <vt:lpstr>Surviving Section B Lectures (In-person)</vt:lpstr>
      <vt:lpstr>How to do well in CSE30 - 1</vt:lpstr>
      <vt:lpstr>How to do well in CSE30 - 2</vt:lpstr>
      <vt:lpstr>A General-Purpose Computer – Von Neuman Architecture </vt:lpstr>
      <vt:lpstr>What is Computer Architecture?</vt:lpstr>
      <vt:lpstr>Von Neuman Architecture</vt:lpstr>
      <vt:lpstr>C, Assembly and Machine Code</vt:lpstr>
      <vt:lpstr>Assembly &amp; Machine Code Example: ARM-32 (32-bits)</vt:lpstr>
      <vt:lpstr>Machine Organization – Von Neuman </vt:lpstr>
      <vt:lpstr>Memory Triangle: Hardware Cost/Performance/Capacity Tiers</vt:lpstr>
      <vt:lpstr>Machine code execution order</vt:lpstr>
      <vt:lpstr>From Source to Machine code </vt:lpstr>
      <vt:lpstr>Linker: Combines object files to create an executable file</vt:lpstr>
      <vt:lpstr>From Source to Execution: Different ISA</vt:lpstr>
      <vt:lpstr>From Source code to Execution</vt:lpstr>
      <vt:lpstr>Equivalent Code: C -&gt; Assembly -&gt; Machine</vt:lpstr>
      <vt:lpstr>PA2/PA3 Design: Using a Finite State Machine </vt:lpstr>
      <vt:lpstr>Machine States and Transitions</vt:lpstr>
      <vt:lpstr>Designing a Deterministic Finite State Automaton </vt:lpstr>
      <vt:lpstr>DFA recognizing multiple instances of a pattern</vt:lpstr>
      <vt:lpstr>DFA detecting multiple instances of a pattern - 2</vt:lpstr>
      <vt:lpstr>Merging DFA's: Step one design each sequence</vt:lpstr>
      <vt:lpstr>Merging DFA's: Step one design each sequence</vt:lpstr>
      <vt:lpstr>Merging DFA's – 3 (Finished)</vt:lpstr>
      <vt:lpstr>Introduction: C Program Structure (Single file)</vt:lpstr>
      <vt:lpstr>What is the preprocessor (cpp)?</vt:lpstr>
      <vt:lpstr>Common Preprocessor (cpp) Operations</vt:lpstr>
      <vt:lpstr>First Look at Header Files (also called .h  or "include" files)</vt:lpstr>
      <vt:lpstr>Compilation Process Operations</vt:lpstr>
      <vt:lpstr>cpp conditional operation</vt:lpstr>
      <vt:lpstr>cpp conditional tests: header guards</vt:lpstr>
      <vt:lpstr>Why header guards are needed</vt:lpstr>
      <vt:lpstr>Quick Look: Character and String Literals (more later)</vt:lpstr>
      <vt:lpstr>There are three different uses for \ in C </vt:lpstr>
      <vt:lpstr>There are three different uses for \ in C - continued </vt:lpstr>
      <vt:lpstr>Characters In C</vt:lpstr>
      <vt:lpstr>Understanding Comments in C (Prep for PA2 and PA3)</vt:lpstr>
      <vt:lpstr>Complexity for programming a preprocessor:  Literals may contain what appears to be comments, but are not</vt:lpstr>
      <vt:lpstr>Memory Organization is in Units of Bytes</vt:lpstr>
      <vt:lpstr>Variables in Memory: Size and Address</vt:lpstr>
      <vt:lpstr>Variables in C</vt:lpstr>
      <vt:lpstr>Data types: C Versus Java</vt:lpstr>
      <vt:lpstr>Caution: Char type can be either signed or unsigned</vt:lpstr>
      <vt:lpstr>Fixed size types in C (later addition to C)</vt:lpstr>
      <vt:lpstr>C vs Java: Expression Type Promotions, Demotions, Casts</vt:lpstr>
      <vt:lpstr>Java versus C: Mostly Similar Syntax</vt:lpstr>
      <vt:lpstr>Conditional Statements (if, while, do...while, for)</vt:lpstr>
      <vt:lpstr>Program Flow – Short Circuit or Minimal Evaluation</vt:lpstr>
      <vt:lpstr>Program Flow – Short Circuit or Minimal Evaluation</vt:lpstr>
      <vt:lpstr>Be Careful with the comma , sequence operator</vt:lpstr>
      <vt:lpstr>C Function Definitions - 1</vt:lpstr>
      <vt:lpstr>C Function Definitions - 2</vt:lpstr>
      <vt:lpstr>C Function Definitions - 3</vt:lpstr>
      <vt:lpstr>Textbook Over-ride: Linux Return Value Convention</vt:lpstr>
      <vt:lpstr>Setting program termination return (status) values</vt:lpstr>
      <vt:lpstr>Linux/Unix Process and Standard I/O (CSE 15L) - Defaults</vt:lpstr>
      <vt:lpstr>stdio File I/O – File Position Pointer</vt:lpstr>
      <vt:lpstr>stdio File I/O – Working with a Keyboard</vt:lpstr>
      <vt:lpstr>C Library Function: Simple Formatted Printing</vt:lpstr>
      <vt:lpstr>Some Formatted Output Conversion Examples</vt:lpstr>
      <vt:lpstr>C Library Function API : Simple Character I/O – Used in PA3</vt:lpstr>
      <vt:lpstr>Character I/O (Also the Primary loop in PA3) </vt:lpstr>
      <vt:lpstr>Background: What is a Definition?</vt:lpstr>
      <vt:lpstr>Background: What is a Declaration?</vt:lpstr>
      <vt:lpstr>Definitions and Declarations Use in C</vt:lpstr>
      <vt:lpstr>Function Prototypes:  Creating a Function Declaration</vt:lpstr>
      <vt:lpstr>C Variable Storage Lifetime</vt:lpstr>
      <vt:lpstr>C and Scope</vt:lpstr>
      <vt:lpstr>Nested Scope</vt:lpstr>
      <vt:lpstr>Variables in C</vt:lpstr>
      <vt:lpstr>Example:  Block scope (local) static storage duration variables</vt:lpstr>
      <vt:lpstr>Where things are in Memory</vt:lpstr>
      <vt:lpstr>Real programs are distributed across multiple files</vt:lpstr>
      <vt:lpstr>Controlling Linkage Across Files in Multi-File C Programs</vt:lpstr>
      <vt:lpstr>Controlling Linkage Across Files in Multi-File C Programs</vt:lpstr>
      <vt:lpstr>Linkage Examples</vt:lpstr>
      <vt:lpstr>Creating Public Interface files (header files)</vt:lpstr>
      <vt:lpstr>Creating Public Interface files (header files)</vt:lpstr>
      <vt:lpstr>Compiling Multi-File Programs (assembly steps not shown)</vt:lpstr>
      <vt:lpstr>Reference Slides </vt:lpstr>
      <vt:lpstr>C Versus Java</vt:lpstr>
      <vt:lpstr>C Versus Java</vt:lpstr>
      <vt:lpstr>C Versus Java</vt:lpstr>
      <vt:lpstr>C Versus Java</vt:lpstr>
      <vt:lpstr>C Programming Toolchain - Basic Tools</vt:lpstr>
      <vt:lpstr>C Programming Toolchain: The Source files</vt:lpstr>
      <vt:lpstr>C Programming Toolchain: The Generated files</vt:lpstr>
      <vt:lpstr>Basic gcc toolchain usage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Keith Muller</dc:creator>
  <cp:keywords/>
  <dc:description>Copyright 2022 Keith Muller
All rights reserved.</dc:description>
  <cp:lastModifiedBy>Keith Muller</cp:lastModifiedBy>
  <cp:revision>2696</cp:revision>
  <cp:lastPrinted>2024-03-28T22:22:42Z</cp:lastPrinted>
  <dcterms:created xsi:type="dcterms:W3CDTF">2018-10-05T16:35:28Z</dcterms:created>
  <dcterms:modified xsi:type="dcterms:W3CDTF">2024-03-29T18:24:11Z</dcterms:modified>
  <cp:category/>
</cp:coreProperties>
</file>