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60"/>
  </p:notesMasterIdLst>
  <p:handoutMasterIdLst>
    <p:handoutMasterId r:id="rId61"/>
  </p:handoutMasterIdLst>
  <p:sldIdLst>
    <p:sldId id="2727" r:id="rId2"/>
    <p:sldId id="3091" r:id="rId3"/>
    <p:sldId id="1858" r:id="rId4"/>
    <p:sldId id="2822" r:id="rId5"/>
    <p:sldId id="2823" r:id="rId6"/>
    <p:sldId id="2439" r:id="rId7"/>
    <p:sldId id="2735" r:id="rId8"/>
    <p:sldId id="2548" r:id="rId9"/>
    <p:sldId id="2717" r:id="rId10"/>
    <p:sldId id="3039" r:id="rId11"/>
    <p:sldId id="2672" r:id="rId12"/>
    <p:sldId id="2633" r:id="rId13"/>
    <p:sldId id="2428" r:id="rId14"/>
    <p:sldId id="2719" r:id="rId15"/>
    <p:sldId id="2425" r:id="rId16"/>
    <p:sldId id="2813" r:id="rId17"/>
    <p:sldId id="2742" r:id="rId18"/>
    <p:sldId id="2534" r:id="rId19"/>
    <p:sldId id="2415" r:id="rId20"/>
    <p:sldId id="2702" r:id="rId21"/>
    <p:sldId id="2625" r:id="rId22"/>
    <p:sldId id="3046" r:id="rId23"/>
    <p:sldId id="2407" r:id="rId24"/>
    <p:sldId id="3051" r:id="rId25"/>
    <p:sldId id="2831" r:id="rId26"/>
    <p:sldId id="2838" r:id="rId27"/>
    <p:sldId id="2421" r:id="rId28"/>
    <p:sldId id="2814" r:id="rId29"/>
    <p:sldId id="2703" r:id="rId30"/>
    <p:sldId id="3084" r:id="rId31"/>
    <p:sldId id="2739" r:id="rId32"/>
    <p:sldId id="3086" r:id="rId33"/>
    <p:sldId id="3087" r:id="rId34"/>
    <p:sldId id="3088" r:id="rId35"/>
    <p:sldId id="3089" r:id="rId36"/>
    <p:sldId id="3090" r:id="rId37"/>
    <p:sldId id="2436" r:id="rId38"/>
    <p:sldId id="2437" r:id="rId39"/>
    <p:sldId id="2541" r:id="rId40"/>
    <p:sldId id="2451" r:id="rId41"/>
    <p:sldId id="2559" r:id="rId42"/>
    <p:sldId id="1841" r:id="rId43"/>
    <p:sldId id="1901" r:id="rId44"/>
    <p:sldId id="3085" r:id="rId45"/>
    <p:sldId id="1904" r:id="rId46"/>
    <p:sldId id="1929" r:id="rId47"/>
    <p:sldId id="2839" r:id="rId48"/>
    <p:sldId id="1930" r:id="rId49"/>
    <p:sldId id="2753" r:id="rId50"/>
    <p:sldId id="1903" r:id="rId51"/>
    <p:sldId id="3037" r:id="rId52"/>
    <p:sldId id="2623" r:id="rId53"/>
    <p:sldId id="2645" r:id="rId54"/>
    <p:sldId id="2764" r:id="rId55"/>
    <p:sldId id="2630" r:id="rId56"/>
    <p:sldId id="2615" r:id="rId57"/>
    <p:sldId id="2748" r:id="rId58"/>
    <p:sldId id="3043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F648F"/>
    <a:srgbClr val="F37440"/>
    <a:srgbClr val="F3753F"/>
    <a:srgbClr val="F3E9D5"/>
    <a:srgbClr val="738260"/>
    <a:srgbClr val="788965"/>
    <a:srgbClr val="D0D0D0"/>
    <a:srgbClr val="D3D3D3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0"/>
    <p:restoredTop sz="97532"/>
  </p:normalViewPr>
  <p:slideViewPr>
    <p:cSldViewPr snapToGrid="0" snapToObjects="1">
      <p:cViewPr varScale="1">
        <p:scale>
          <a:sx n="125" d="100"/>
          <a:sy n="125" d="100"/>
        </p:scale>
        <p:origin x="1464" y="176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3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500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4/22/24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4/22/24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36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58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41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74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33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51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89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00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69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EF9781-7F63-3715-D583-E6B77E337A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DBF9AF2-FEB3-7349-9371-958557A5E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6213987E-622A-AB46-832A-1833AAF9D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8254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69AF3B-2FA6-3642-B6BE-BC6255BD16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9133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68" r:id="rId2"/>
    <p:sldLayoutId id="2147483769" r:id="rId3"/>
    <p:sldLayoutId id="2147483774" r:id="rId4"/>
    <p:sldLayoutId id="2147483794" r:id="rId5"/>
    <p:sldLayoutId id="2147483778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43497DF9-C4DB-FD9B-579F-F57544787613}"/>
              </a:ext>
            </a:extLst>
          </p:cNvPr>
          <p:cNvSpPr txBox="1">
            <a:spLocks/>
          </p:cNvSpPr>
          <p:nvPr/>
        </p:nvSpPr>
        <p:spPr>
          <a:xfrm>
            <a:off x="4367983" y="106104"/>
            <a:ext cx="3065293" cy="529901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5B5CA933-6659-DB1B-58D4-6C967621FD01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1872474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28254-9A0D-0FCB-9486-F59C1E8AD825}"/>
              </a:ext>
            </a:extLst>
          </p:cNvPr>
          <p:cNvSpPr txBox="1">
            <a:spLocks/>
          </p:cNvSpPr>
          <p:nvPr/>
        </p:nvSpPr>
        <p:spPr>
          <a:xfrm>
            <a:off x="5319206" y="1492341"/>
            <a:ext cx="1771550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Lecture - 7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A5DF4B8-3B21-471C-AB4D-656E238C2999}"/>
              </a:ext>
            </a:extLst>
          </p:cNvPr>
          <p:cNvSpPr txBox="1">
            <a:spLocks/>
          </p:cNvSpPr>
          <p:nvPr/>
        </p:nvSpPr>
        <p:spPr>
          <a:xfrm>
            <a:off x="2323113" y="799377"/>
            <a:ext cx="7522623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0D7BEAD-585D-AF13-F52C-2E855CB10A6F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781034" cy="33316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2.05</a:t>
            </a:r>
          </a:p>
        </p:txBody>
      </p:sp>
    </p:spTree>
    <p:extLst>
      <p:ext uri="{BB962C8B-B14F-4D97-AF65-F5344CB8AC3E}">
        <p14:creationId xmlns:p14="http://schemas.microsoft.com/office/powerpoint/2010/main" val="4161750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69F5-11D1-D44B-9C4A-5E36B3CC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76" y="49088"/>
            <a:ext cx="10515600" cy="543765"/>
          </a:xfrm>
        </p:spPr>
        <p:txBody>
          <a:bodyPr/>
          <a:lstStyle/>
          <a:p>
            <a:r>
              <a:rPr lang="en-US" dirty="0"/>
              <a:t>Passing Parameters – Call by Value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DF678-38CD-624F-A246-A5465CCFB65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9666" y="4398650"/>
            <a:ext cx="10932668" cy="235718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when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 </a:t>
            </a:r>
            <a:r>
              <a:rPr lang="en-US" sz="2400" dirty="0"/>
              <a:t>is called</a:t>
            </a:r>
            <a:r>
              <a:rPr lang="en-US" sz="2400" dirty="0">
                <a:solidFill>
                  <a:schemeClr val="accent5"/>
                </a:solidFill>
              </a:rPr>
              <a:t>, a copy of x </a:t>
            </a:r>
            <a:r>
              <a:rPr lang="en-US" sz="2400" dirty="0">
                <a:solidFill>
                  <a:schemeClr val="tx2"/>
                </a:solidFill>
              </a:rPr>
              <a:t>is made to </a:t>
            </a:r>
            <a:r>
              <a:rPr lang="en-US" sz="2400" dirty="0">
                <a:solidFill>
                  <a:schemeClr val="accent5"/>
                </a:solidFill>
              </a:rPr>
              <a:t>another memory location</a:t>
            </a:r>
          </a:p>
          <a:p>
            <a:pPr lvl="1"/>
            <a:r>
              <a:rPr lang="en-US" sz="2200" dirty="0"/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/>
              <a:t>cannot change the variable x since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/>
              <a:t>does not have the address of x, it is local to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main() </a:t>
            </a:r>
            <a:r>
              <a:rPr lang="en-US" sz="2200" dirty="0"/>
              <a:t>so, 5 is printed</a:t>
            </a:r>
          </a:p>
          <a:p>
            <a:r>
              <a:rPr lang="en-US" sz="2400" dirty="0"/>
              <a:t>The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400" dirty="0"/>
              <a:t>function is </a:t>
            </a:r>
            <a:r>
              <a:rPr lang="en-US" sz="2400" dirty="0">
                <a:solidFill>
                  <a:schemeClr val="accent5"/>
                </a:solidFill>
              </a:rPr>
              <a:t>free to change it's copy of the argument </a:t>
            </a:r>
            <a:r>
              <a:rPr lang="en-US" sz="2400" dirty="0">
                <a:solidFill>
                  <a:schemeClr val="tx2"/>
                </a:solidFill>
              </a:rPr>
              <a:t>(just like any local variable) </a:t>
            </a:r>
            <a:r>
              <a:rPr lang="en-US" sz="2400" dirty="0">
                <a:solidFill>
                  <a:schemeClr val="accent5"/>
                </a:solidFill>
              </a:rPr>
              <a:t>remember it does </a:t>
            </a:r>
            <a:r>
              <a:rPr lang="en-US" sz="2400" u="sng" dirty="0">
                <a:solidFill>
                  <a:schemeClr val="accent5"/>
                </a:solidFill>
              </a:rPr>
              <a:t>NOT</a:t>
            </a:r>
            <a:r>
              <a:rPr lang="en-US" sz="2400" dirty="0">
                <a:solidFill>
                  <a:schemeClr val="accent5"/>
                </a:solidFill>
              </a:rPr>
              <a:t> change the parameter in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9261F3-51BB-5949-B2A3-245D47A9417B}"/>
              </a:ext>
            </a:extLst>
          </p:cNvPr>
          <p:cNvSpPr/>
          <p:nvPr/>
        </p:nvSpPr>
        <p:spPr bwMode="auto">
          <a:xfrm>
            <a:off x="192160" y="678819"/>
            <a:ext cx="6644577" cy="357878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5;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(x);		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makes a copy of x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5 or 6 ?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local to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++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B6E844-CCE2-424F-A2EC-92BC650E20C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C342B82-7EE5-F04E-9E13-7AA7CB296FC9}"/>
              </a:ext>
            </a:extLst>
          </p:cNvPr>
          <p:cNvGrpSpPr/>
          <p:nvPr/>
        </p:nvGrpSpPr>
        <p:grpSpPr>
          <a:xfrm>
            <a:off x="7135794" y="2178648"/>
            <a:ext cx="4665264" cy="1820130"/>
            <a:chOff x="7334576" y="1631995"/>
            <a:chExt cx="4665264" cy="182013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69C66CC-A35B-2E41-9886-EFE3E5447327}"/>
                </a:ext>
              </a:extLst>
            </p:cNvPr>
            <p:cNvSpPr txBox="1"/>
            <p:nvPr/>
          </p:nvSpPr>
          <p:spPr>
            <a:xfrm>
              <a:off x="9849371" y="2214394"/>
              <a:ext cx="1924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copy of contents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876332B-DAB2-A441-96BC-BDB86C96BC7A}"/>
                </a:ext>
              </a:extLst>
            </p:cNvPr>
            <p:cNvSpPr txBox="1"/>
            <p:nvPr/>
          </p:nvSpPr>
          <p:spPr>
            <a:xfrm>
              <a:off x="10472064" y="1656050"/>
              <a:ext cx="152777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scope main()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003F00B-E57A-AF47-BA75-3CE783B9B539}"/>
                </a:ext>
              </a:extLst>
            </p:cNvPr>
            <p:cNvSpPr txBox="1"/>
            <p:nvPr/>
          </p:nvSpPr>
          <p:spPr>
            <a:xfrm>
              <a:off x="10412367" y="3054414"/>
              <a:ext cx="1361977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scope </a:t>
              </a:r>
              <a:r>
                <a:rPr lang="en-US" dirty="0" err="1">
                  <a:solidFill>
                    <a:srgbClr val="0070C0"/>
                  </a:solidFill>
                </a:rPr>
                <a:t>inc</a:t>
              </a:r>
              <a:r>
                <a:rPr lang="en-US" dirty="0">
                  <a:solidFill>
                    <a:srgbClr val="0070C0"/>
                  </a:solidFill>
                </a:rPr>
                <a:t>()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34E5C85-B405-E045-8B27-10657851100F}"/>
                </a:ext>
              </a:extLst>
            </p:cNvPr>
            <p:cNvGrpSpPr/>
            <p:nvPr/>
          </p:nvGrpSpPr>
          <p:grpSpPr>
            <a:xfrm>
              <a:off x="7334576" y="1678917"/>
              <a:ext cx="1647148" cy="1773208"/>
              <a:chOff x="5381443" y="2052050"/>
              <a:chExt cx="1647148" cy="1773208"/>
            </a:xfrm>
          </p:grpSpPr>
          <p:sp>
            <p:nvSpPr>
              <p:cNvPr id="30" name="Left Brace 29">
                <a:extLst>
                  <a:ext uri="{FF2B5EF4-FFF2-40B4-BE49-F238E27FC236}">
                    <a16:creationId xmlns:a16="http://schemas.microsoft.com/office/drawing/2014/main" id="{5EF6A094-937A-234F-96FF-AB8ACCE295D9}"/>
                  </a:ext>
                </a:extLst>
              </p:cNvPr>
              <p:cNvSpPr/>
              <p:nvPr/>
            </p:nvSpPr>
            <p:spPr>
              <a:xfrm>
                <a:off x="6645954" y="2052050"/>
                <a:ext cx="382637" cy="1773208"/>
              </a:xfrm>
              <a:prstGeom prst="leftBrac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9199D33-6949-A548-AB6C-FFB85AA6C8CE}"/>
                  </a:ext>
                </a:extLst>
              </p:cNvPr>
              <p:cNvSpPr txBox="1"/>
              <p:nvPr/>
            </p:nvSpPr>
            <p:spPr>
              <a:xfrm>
                <a:off x="5381443" y="2481106"/>
                <a:ext cx="1264045" cy="101566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different memory locations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B36D0AF-D41A-BA40-9109-19F02805B016}"/>
                </a:ext>
              </a:extLst>
            </p:cNvPr>
            <p:cNvSpPr txBox="1"/>
            <p:nvPr/>
          </p:nvSpPr>
          <p:spPr>
            <a:xfrm>
              <a:off x="9230644" y="1656050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4B0242E-4D9F-1744-931A-3B5806FB0D85}"/>
                </a:ext>
              </a:extLst>
            </p:cNvPr>
            <p:cNvSpPr txBox="1"/>
            <p:nvPr/>
          </p:nvSpPr>
          <p:spPr>
            <a:xfrm>
              <a:off x="8880122" y="1631995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25BE418-A039-1F47-A1D0-F0FF6EE7DFC6}"/>
                </a:ext>
              </a:extLst>
            </p:cNvPr>
            <p:cNvSpPr txBox="1"/>
            <p:nvPr/>
          </p:nvSpPr>
          <p:spPr>
            <a:xfrm>
              <a:off x="9230644" y="3022426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E52A9A0-4A66-FF41-86E1-C0041CFAA045}"/>
                </a:ext>
              </a:extLst>
            </p:cNvPr>
            <p:cNvSpPr txBox="1"/>
            <p:nvPr/>
          </p:nvSpPr>
          <p:spPr>
            <a:xfrm>
              <a:off x="8880122" y="2998371"/>
              <a:ext cx="2471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>
                  <a:solidFill>
                    <a:srgbClr val="2C895B"/>
                  </a:solidFill>
                </a:rPr>
                <a:t>i</a:t>
              </a:r>
              <a:endParaRPr lang="en-US" sz="2200" dirty="0">
                <a:solidFill>
                  <a:srgbClr val="2C895B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A00EF02-3F8E-7140-8D63-D32DD96A198F}"/>
                </a:ext>
              </a:extLst>
            </p:cNvPr>
            <p:cNvCxnSpPr>
              <a:stCxn id="32" idx="2"/>
              <a:endCxn id="35" idx="0"/>
            </p:cNvCxnSpPr>
            <p:nvPr/>
          </p:nvCxnSpPr>
          <p:spPr>
            <a:xfrm>
              <a:off x="9728484" y="2042130"/>
              <a:ext cx="0" cy="980296"/>
            </a:xfrm>
            <a:prstGeom prst="straightConnector1">
              <a:avLst/>
            </a:prstGeom>
            <a:ln w="44450">
              <a:solidFill>
                <a:srgbClr val="FF0000"/>
              </a:solidFill>
              <a:prstDash val="sys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B891CCF-03B4-E14A-A019-81C7BCF68126}"/>
              </a:ext>
            </a:extLst>
          </p:cNvPr>
          <p:cNvGrpSpPr/>
          <p:nvPr/>
        </p:nvGrpSpPr>
        <p:grpSpPr>
          <a:xfrm>
            <a:off x="1948070" y="695971"/>
            <a:ext cx="9852988" cy="1178243"/>
            <a:chOff x="1948070" y="695971"/>
            <a:chExt cx="9852988" cy="117824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2395352-140E-374B-94C1-D10CF15BA914}"/>
                </a:ext>
              </a:extLst>
            </p:cNvPr>
            <p:cNvSpPr txBox="1"/>
            <p:nvPr/>
          </p:nvSpPr>
          <p:spPr>
            <a:xfrm>
              <a:off x="7599256" y="695971"/>
              <a:ext cx="4201802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if this was an expression like </a:t>
              </a:r>
              <a:r>
                <a:rPr lang="en-US" dirty="0" err="1">
                  <a:solidFill>
                    <a:schemeClr val="tx2"/>
                  </a:solidFill>
                </a:rPr>
                <a:t>inc</a:t>
              </a:r>
              <a:r>
                <a:rPr lang="en-US" dirty="0">
                  <a:solidFill>
                    <a:schemeClr val="tx2"/>
                  </a:solidFill>
                </a:rPr>
                <a:t>(x+1) it evaluates and stores the result in the memory allocated for the copy 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8D80090-511D-FD4C-A98B-658E56597091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1948070" y="1157636"/>
              <a:ext cx="5651186" cy="7165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530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69F5-11D1-D44B-9C4A-5E36B3CC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32" y="238256"/>
            <a:ext cx="10515600" cy="508125"/>
          </a:xfrm>
        </p:spPr>
        <p:txBody>
          <a:bodyPr/>
          <a:lstStyle/>
          <a:p>
            <a:r>
              <a:rPr lang="en-US" dirty="0"/>
              <a:t>Output Parameters (Mimics Call by Reference)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DF678-38CD-624F-A246-A5465CCFB65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57625" y="823162"/>
            <a:ext cx="6803891" cy="567791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</a:rPr>
              <a:t>Passing a pointer parameter </a:t>
            </a:r>
            <a:r>
              <a:rPr lang="en-US" sz="2000" dirty="0"/>
              <a:t>with the </a:t>
            </a:r>
            <a:r>
              <a:rPr lang="en-US" sz="2000" b="1" u="sng" dirty="0">
                <a:solidFill>
                  <a:srgbClr val="0070C0"/>
                </a:solidFill>
              </a:rPr>
              <a:t>intent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that the </a:t>
            </a:r>
            <a:r>
              <a:rPr lang="en-US" sz="2000" dirty="0">
                <a:solidFill>
                  <a:srgbClr val="0070C0"/>
                </a:solidFill>
              </a:rPr>
              <a:t>called function </a:t>
            </a:r>
            <a:r>
              <a:rPr lang="en-US" sz="2000" dirty="0"/>
              <a:t>will use the address </a:t>
            </a:r>
            <a:r>
              <a:rPr lang="en-US" sz="2000" dirty="0">
                <a:solidFill>
                  <a:srgbClr val="0070C0"/>
                </a:solidFill>
              </a:rPr>
              <a:t>it to store values for </a:t>
            </a:r>
            <a:r>
              <a:rPr lang="en-US" sz="2000" dirty="0"/>
              <a:t>use by the </a:t>
            </a:r>
            <a:r>
              <a:rPr lang="en-US" sz="2000" dirty="0">
                <a:solidFill>
                  <a:srgbClr val="F37440"/>
                </a:solidFill>
              </a:rPr>
              <a:t>calling function</a:t>
            </a:r>
            <a:r>
              <a:rPr lang="en-US" sz="2000" dirty="0"/>
              <a:t>, then </a:t>
            </a:r>
            <a:r>
              <a:rPr lang="en-US" sz="2000" dirty="0">
                <a:solidFill>
                  <a:srgbClr val="0070C0"/>
                </a:solidFill>
              </a:rPr>
              <a:t>pointer parameter</a:t>
            </a:r>
            <a:r>
              <a:rPr lang="en-US" sz="2000" dirty="0"/>
              <a:t> is called an </a:t>
            </a:r>
            <a:r>
              <a:rPr lang="en-US" sz="2000" b="1" dirty="0">
                <a:solidFill>
                  <a:srgbClr val="0070C0"/>
                </a:solidFill>
              </a:rPr>
              <a:t>output parameter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1"/>
                </a:solidFill>
              </a:rPr>
              <a:t>To pass the address of a variable x </a:t>
            </a:r>
            <a:r>
              <a:rPr lang="en-US" sz="2000" dirty="0"/>
              <a:t>use the </a:t>
            </a:r>
            <a:r>
              <a:rPr lang="en-US" sz="2000" b="1" dirty="0"/>
              <a:t>address operator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70C0"/>
                </a:solidFill>
              </a:rPr>
              <a:t>&amp;x</a:t>
            </a:r>
            <a:r>
              <a:rPr lang="en-US" sz="2000" dirty="0"/>
              <a:t>) </a:t>
            </a:r>
            <a:r>
              <a:rPr lang="en-US" sz="2000" b="1" dirty="0"/>
              <a:t>or</a:t>
            </a:r>
            <a:r>
              <a:rPr lang="en-US" sz="2000" dirty="0"/>
              <a:t> the </a:t>
            </a:r>
            <a:r>
              <a:rPr lang="en-US" sz="2000" dirty="0">
                <a:solidFill>
                  <a:srgbClr val="0070C0"/>
                </a:solidFill>
              </a:rPr>
              <a:t>contents of a pointer variable that points at x, </a:t>
            </a:r>
            <a:r>
              <a:rPr lang="en-US" sz="2000" dirty="0">
                <a:solidFill>
                  <a:schemeClr val="accent6"/>
                </a:solidFill>
              </a:rPr>
              <a:t>or</a:t>
            </a:r>
            <a:r>
              <a:rPr lang="en-US" sz="2000" dirty="0">
                <a:solidFill>
                  <a:srgbClr val="0070C0"/>
                </a:solidFill>
              </a:rPr>
              <a:t> the name of an array (the arrays address)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To be receive an address</a:t>
            </a:r>
            <a:r>
              <a:rPr lang="en-US" sz="2000" dirty="0"/>
              <a:t> in the called function, define the </a:t>
            </a:r>
            <a:r>
              <a:rPr lang="en-US" sz="2000" dirty="0">
                <a:solidFill>
                  <a:schemeClr val="accent1"/>
                </a:solidFill>
              </a:rPr>
              <a:t>corresponding parameter type</a:t>
            </a:r>
            <a:r>
              <a:rPr lang="en-US" sz="2000" dirty="0"/>
              <a:t> to be </a:t>
            </a:r>
            <a:r>
              <a:rPr lang="en-US" sz="2000" dirty="0">
                <a:solidFill>
                  <a:srgbClr val="0070C0"/>
                </a:solidFill>
              </a:rPr>
              <a:t>a pointer (add *)</a:t>
            </a:r>
          </a:p>
          <a:p>
            <a:pPr lvl="1"/>
            <a:r>
              <a:rPr lang="en-US" sz="2000" dirty="0"/>
              <a:t>It is common to describe this method as: </a:t>
            </a:r>
            <a:r>
              <a:rPr lang="en-US" sz="2000" dirty="0">
                <a:solidFill>
                  <a:schemeClr val="accent1"/>
                </a:solidFill>
              </a:rPr>
              <a:t>"pass a pointer to x"</a:t>
            </a:r>
            <a:endParaRPr lang="en-US" sz="2000" dirty="0"/>
          </a:p>
          <a:p>
            <a:r>
              <a:rPr lang="en-US" sz="2000" dirty="0"/>
              <a:t>C is still using "</a:t>
            </a:r>
            <a:r>
              <a:rPr lang="en-US" sz="2000" i="1" dirty="0">
                <a:solidFill>
                  <a:schemeClr val="accent1"/>
                </a:solidFill>
              </a:rPr>
              <a:t>pass by value</a:t>
            </a:r>
            <a:r>
              <a:rPr lang="en-US" sz="2000" dirty="0"/>
              <a:t>"</a:t>
            </a:r>
          </a:p>
          <a:p>
            <a:pPr lvl="1"/>
            <a:r>
              <a:rPr lang="en-US" sz="2000" dirty="0"/>
              <a:t>we pass the </a:t>
            </a:r>
            <a:r>
              <a:rPr lang="en-US" sz="2000" b="1" dirty="0">
                <a:solidFill>
                  <a:schemeClr val="accent5"/>
                </a:solidFill>
              </a:rPr>
              <a:t>value </a:t>
            </a:r>
            <a:r>
              <a:rPr lang="en-US" sz="2000" dirty="0">
                <a:solidFill>
                  <a:schemeClr val="accent5"/>
                </a:solidFill>
              </a:rPr>
              <a:t>of the address/pointer </a:t>
            </a:r>
            <a:r>
              <a:rPr lang="en-US" sz="2000" dirty="0"/>
              <a:t>in a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b="1" dirty="0">
                <a:solidFill>
                  <a:schemeClr val="accent5"/>
                </a:solidFill>
              </a:rPr>
              <a:t>parameter copy</a:t>
            </a:r>
          </a:p>
          <a:p>
            <a:pPr lvl="1"/>
            <a:r>
              <a:rPr lang="en-US" sz="2000" b="1" dirty="0">
                <a:solidFill>
                  <a:schemeClr val="accent5"/>
                </a:solidFill>
              </a:rPr>
              <a:t>The called routine</a:t>
            </a:r>
            <a:r>
              <a:rPr lang="en-US" sz="2000" dirty="0"/>
              <a:t> uses the address to change a variable in the caller's scope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D17FD9-4B21-A440-907A-3FDC045F8BA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5007537-EF22-9D47-660D-9AA212B34233}"/>
              </a:ext>
            </a:extLst>
          </p:cNvPr>
          <p:cNvSpPr/>
          <p:nvPr/>
        </p:nvSpPr>
        <p:spPr bwMode="auto">
          <a:xfrm>
            <a:off x="7330629" y="688989"/>
            <a:ext cx="4503746" cy="542752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x = 5;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</a:p>
          <a:p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88BF680A-9622-85A5-8FA3-70D6FB48CFC8}"/>
              </a:ext>
            </a:extLst>
          </p:cNvPr>
          <p:cNvSpPr/>
          <p:nvPr/>
        </p:nvSpPr>
        <p:spPr>
          <a:xfrm>
            <a:off x="7330629" y="2244437"/>
            <a:ext cx="652166" cy="48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FAAA607B-22D6-2D46-ECA1-0288236F89F7}"/>
              </a:ext>
            </a:extLst>
          </p:cNvPr>
          <p:cNvSpPr/>
          <p:nvPr/>
        </p:nvSpPr>
        <p:spPr>
          <a:xfrm rot="10800000">
            <a:off x="9013586" y="4098136"/>
            <a:ext cx="652166" cy="48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0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69F5-11D1-D44B-9C4A-5E36B3CC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76" y="49088"/>
            <a:ext cx="10515600" cy="508125"/>
          </a:xfrm>
        </p:spPr>
        <p:txBody>
          <a:bodyPr/>
          <a:lstStyle/>
          <a:p>
            <a:r>
              <a:rPr lang="en-US" dirty="0"/>
              <a:t>Example Using Output Parameters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9261F3-51BB-5949-B2A3-245D47A9417B}"/>
              </a:ext>
            </a:extLst>
          </p:cNvPr>
          <p:cNvSpPr/>
          <p:nvPr/>
        </p:nvSpPr>
        <p:spPr bwMode="auto">
          <a:xfrm>
            <a:off x="2401755" y="825884"/>
            <a:ext cx="4801763" cy="516231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x = 5;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("%d\n", x);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EXIT_SUCCESS;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</a:p>
          <a:p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(p != NULL)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 1;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(*p)++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E2CEC80-D698-0A4B-9924-94E88A6F1139}"/>
              </a:ext>
            </a:extLst>
          </p:cNvPr>
          <p:cNvSpPr/>
          <p:nvPr/>
        </p:nvSpPr>
        <p:spPr>
          <a:xfrm>
            <a:off x="9241110" y="4240641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2C895B"/>
              </a:solidFill>
            </a:endParaRP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AF23AF13-97D6-7F41-A452-003239D270E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22933" y="369303"/>
            <a:ext cx="3679452" cy="148935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At the Call to </a:t>
            </a:r>
            <a:r>
              <a:rPr lang="en-US" b="1" dirty="0" err="1">
                <a:solidFill>
                  <a:srgbClr val="0070C0"/>
                </a:solidFill>
              </a:rPr>
              <a:t>inc</a:t>
            </a:r>
            <a:r>
              <a:rPr lang="en-US" b="1" dirty="0">
                <a:solidFill>
                  <a:srgbClr val="0070C0"/>
                </a:solidFill>
              </a:rPr>
              <a:t>() in main()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Allocate space for p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Copy x's address into p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D372088-D15D-CB45-9CC9-24572E5860F2}"/>
              </a:ext>
            </a:extLst>
          </p:cNvPr>
          <p:cNvGrpSpPr/>
          <p:nvPr/>
        </p:nvGrpSpPr>
        <p:grpSpPr>
          <a:xfrm>
            <a:off x="183526" y="2211281"/>
            <a:ext cx="2909454" cy="707886"/>
            <a:chOff x="277091" y="1892853"/>
            <a:chExt cx="2909454" cy="70788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E2A970E-ACAF-4F4D-BBF2-3A8BBA3A6BE5}"/>
                </a:ext>
              </a:extLst>
            </p:cNvPr>
            <p:cNvSpPr txBox="1"/>
            <p:nvPr/>
          </p:nvSpPr>
          <p:spPr>
            <a:xfrm>
              <a:off x="277091" y="1892853"/>
              <a:ext cx="2117321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Pass the address of x (&amp;x)</a:t>
              </a:r>
            </a:p>
          </p:txBody>
        </p:sp>
        <p:sp>
          <p:nvSpPr>
            <p:cNvPr id="45" name="Right Arrow 44">
              <a:extLst>
                <a:ext uri="{FF2B5EF4-FFF2-40B4-BE49-F238E27FC236}">
                  <a16:creationId xmlns:a16="http://schemas.microsoft.com/office/drawing/2014/main" id="{EDECF591-52C9-764F-8F59-DF7A67C34B65}"/>
                </a:ext>
              </a:extLst>
            </p:cNvPr>
            <p:cNvSpPr/>
            <p:nvPr/>
          </p:nvSpPr>
          <p:spPr>
            <a:xfrm>
              <a:off x="2394412" y="2215783"/>
              <a:ext cx="792133" cy="2117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CAC69F9-EF4E-104D-97A5-DD97F09B2F41}"/>
              </a:ext>
            </a:extLst>
          </p:cNvPr>
          <p:cNvGrpSpPr/>
          <p:nvPr/>
        </p:nvGrpSpPr>
        <p:grpSpPr>
          <a:xfrm>
            <a:off x="98707" y="4121528"/>
            <a:ext cx="2363558" cy="1015663"/>
            <a:chOff x="277091" y="1861840"/>
            <a:chExt cx="2363558" cy="1015663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2268082-05D1-EA4A-BE5F-1E92D93EF2E5}"/>
                </a:ext>
              </a:extLst>
            </p:cNvPr>
            <p:cNvSpPr txBox="1"/>
            <p:nvPr/>
          </p:nvSpPr>
          <p:spPr>
            <a:xfrm>
              <a:off x="277091" y="1861840"/>
              <a:ext cx="1965679" cy="10156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Receive an address copy (int *p)</a:t>
              </a:r>
            </a:p>
          </p:txBody>
        </p:sp>
        <p:sp>
          <p:nvSpPr>
            <p:cNvPr id="58" name="Right Arrow 57">
              <a:extLst>
                <a:ext uri="{FF2B5EF4-FFF2-40B4-BE49-F238E27FC236}">
                  <a16:creationId xmlns:a16="http://schemas.microsoft.com/office/drawing/2014/main" id="{202A6F91-7CEB-3141-B99A-E09E3DBF0A64}"/>
                </a:ext>
              </a:extLst>
            </p:cNvPr>
            <p:cNvSpPr/>
            <p:nvPr/>
          </p:nvSpPr>
          <p:spPr>
            <a:xfrm>
              <a:off x="2251323" y="2157812"/>
              <a:ext cx="389326" cy="2117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6CE0025-8436-1348-B006-2EEE7A64B780}"/>
              </a:ext>
            </a:extLst>
          </p:cNvPr>
          <p:cNvGrpSpPr/>
          <p:nvPr/>
        </p:nvGrpSpPr>
        <p:grpSpPr>
          <a:xfrm>
            <a:off x="8689776" y="1975056"/>
            <a:ext cx="1370783" cy="464174"/>
            <a:chOff x="2508381" y="2624894"/>
            <a:chExt cx="1370783" cy="46417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A0E344E-FFB9-3A4C-A7E0-B23807EED39E}"/>
                </a:ext>
              </a:extLst>
            </p:cNvPr>
            <p:cNvGrpSpPr/>
            <p:nvPr/>
          </p:nvGrpSpPr>
          <p:grpSpPr>
            <a:xfrm>
              <a:off x="2508381" y="2624894"/>
              <a:ext cx="1204322" cy="464174"/>
              <a:chOff x="9337153" y="205743"/>
              <a:chExt cx="1204322" cy="464174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54B3B67-34B2-674A-9B68-BF697ECC355B}"/>
                  </a:ext>
                </a:extLst>
              </p:cNvPr>
              <p:cNvSpPr txBox="1"/>
              <p:nvPr/>
            </p:nvSpPr>
            <p:spPr>
              <a:xfrm>
                <a:off x="9337153" y="208252"/>
                <a:ext cx="438159" cy="4616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x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CD20D98-80D1-ED46-B690-7056E7ABDC3A}"/>
                  </a:ext>
                </a:extLst>
              </p:cNvPr>
              <p:cNvSpPr/>
              <p:nvPr/>
            </p:nvSpPr>
            <p:spPr>
              <a:xfrm>
                <a:off x="9889580" y="205743"/>
                <a:ext cx="651895" cy="46166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78093DF-E04E-2242-8780-75EA506869C7}"/>
                </a:ext>
              </a:extLst>
            </p:cNvPr>
            <p:cNvSpPr txBox="1"/>
            <p:nvPr/>
          </p:nvSpPr>
          <p:spPr>
            <a:xfrm>
              <a:off x="3278916" y="2680420"/>
              <a:ext cx="6002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sz="2000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991F4E7-105A-5B4D-B7B8-F54152574A26}"/>
              </a:ext>
            </a:extLst>
          </p:cNvPr>
          <p:cNvSpPr txBox="1"/>
          <p:nvPr/>
        </p:nvSpPr>
        <p:spPr>
          <a:xfrm>
            <a:off x="9143440" y="4317584"/>
            <a:ext cx="871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0x1014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B87E96A-8D44-9D4C-A524-8CF1AFE2FB6F}"/>
              </a:ext>
            </a:extLst>
          </p:cNvPr>
          <p:cNvSpPr/>
          <p:nvPr/>
        </p:nvSpPr>
        <p:spPr>
          <a:xfrm>
            <a:off x="9241111" y="3778977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303F0AC-5715-B147-9CB7-F8DDA744EAC8}"/>
              </a:ext>
            </a:extLst>
          </p:cNvPr>
          <p:cNvSpPr/>
          <p:nvPr/>
        </p:nvSpPr>
        <p:spPr>
          <a:xfrm>
            <a:off x="9241110" y="3335199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44CB3C9-594B-F94A-9CC6-F7E5E159FC41}"/>
              </a:ext>
            </a:extLst>
          </p:cNvPr>
          <p:cNvSpPr/>
          <p:nvPr/>
        </p:nvSpPr>
        <p:spPr>
          <a:xfrm>
            <a:off x="9241110" y="2890985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572AE0E-8617-4A45-AE72-6B2B3677992D}"/>
              </a:ext>
            </a:extLst>
          </p:cNvPr>
          <p:cNvSpPr/>
          <p:nvPr/>
        </p:nvSpPr>
        <p:spPr>
          <a:xfrm>
            <a:off x="9247878" y="2420595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75C80C6-14C1-C34C-88D5-78F9F9A1E283}"/>
              </a:ext>
            </a:extLst>
          </p:cNvPr>
          <p:cNvSpPr txBox="1"/>
          <p:nvPr/>
        </p:nvSpPr>
        <p:spPr>
          <a:xfrm>
            <a:off x="9310666" y="4747244"/>
            <a:ext cx="161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Word address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338B85E-690A-E047-8F40-E869717F7285}"/>
              </a:ext>
            </a:extLst>
          </p:cNvPr>
          <p:cNvSpPr txBox="1"/>
          <p:nvPr/>
        </p:nvSpPr>
        <p:spPr>
          <a:xfrm>
            <a:off x="9828358" y="440852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0x1000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94F9A52-F1FB-7541-8DF7-EA8816FE32A0}"/>
              </a:ext>
            </a:extLst>
          </p:cNvPr>
          <p:cNvSpPr txBox="1"/>
          <p:nvPr/>
        </p:nvSpPr>
        <p:spPr>
          <a:xfrm>
            <a:off x="9828013" y="392278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0x1004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04DC029-BAA2-FF47-A884-4005410BB38B}"/>
              </a:ext>
            </a:extLst>
          </p:cNvPr>
          <p:cNvSpPr txBox="1"/>
          <p:nvPr/>
        </p:nvSpPr>
        <p:spPr>
          <a:xfrm>
            <a:off x="9816819" y="348524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0x1008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BFD5CE2-7EF8-1D4A-9FAF-738A3B617AFB}"/>
              </a:ext>
            </a:extLst>
          </p:cNvPr>
          <p:cNvSpPr txBox="1"/>
          <p:nvPr/>
        </p:nvSpPr>
        <p:spPr>
          <a:xfrm>
            <a:off x="9816819" y="304770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0x100c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52B8DFC-6ECE-744D-B180-D12280CCD895}"/>
              </a:ext>
            </a:extLst>
          </p:cNvPr>
          <p:cNvSpPr txBox="1"/>
          <p:nvPr/>
        </p:nvSpPr>
        <p:spPr>
          <a:xfrm>
            <a:off x="9828013" y="260794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0x1010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616771B-0066-B345-BED1-144A94710A91}"/>
              </a:ext>
            </a:extLst>
          </p:cNvPr>
          <p:cNvSpPr txBox="1"/>
          <p:nvPr/>
        </p:nvSpPr>
        <p:spPr>
          <a:xfrm>
            <a:off x="9845555" y="213810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0x1014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FE3C85C-F042-2341-AC37-85FBC4AC3829}"/>
              </a:ext>
            </a:extLst>
          </p:cNvPr>
          <p:cNvSpPr txBox="1"/>
          <p:nvPr/>
        </p:nvSpPr>
        <p:spPr>
          <a:xfrm>
            <a:off x="8674883" y="4273684"/>
            <a:ext cx="438159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8E545CC-8671-0249-9F43-0C6573FDE866}"/>
              </a:ext>
            </a:extLst>
          </p:cNvPr>
          <p:cNvGrpSpPr/>
          <p:nvPr/>
        </p:nvGrpSpPr>
        <p:grpSpPr>
          <a:xfrm rot="16200000" flipV="1">
            <a:off x="7131988" y="3065512"/>
            <a:ext cx="2455088" cy="579356"/>
            <a:chOff x="463997" y="5610183"/>
            <a:chExt cx="3578026" cy="330946"/>
          </a:xfrm>
        </p:grpSpPr>
        <p:sp>
          <p:nvSpPr>
            <p:cNvPr id="99" name="Bent-Up Arrow 98">
              <a:extLst>
                <a:ext uri="{FF2B5EF4-FFF2-40B4-BE49-F238E27FC236}">
                  <a16:creationId xmlns:a16="http://schemas.microsoft.com/office/drawing/2014/main" id="{0B4E2E14-B16E-EC4E-8F1F-73B097D48EFB}"/>
                </a:ext>
              </a:extLst>
            </p:cNvPr>
            <p:cNvSpPr/>
            <p:nvPr/>
          </p:nvSpPr>
          <p:spPr>
            <a:xfrm>
              <a:off x="463997" y="5610183"/>
              <a:ext cx="3578026" cy="328868"/>
            </a:xfrm>
            <a:prstGeom prst="bentUpArrow">
              <a:avLst>
                <a:gd name="adj1" fmla="val 6886"/>
                <a:gd name="adj2" fmla="val 15935"/>
                <a:gd name="adj3" fmla="val 26413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D026674-03B7-3C4B-95B4-D532DBF8C0D7}"/>
                </a:ext>
              </a:extLst>
            </p:cNvPr>
            <p:cNvSpPr/>
            <p:nvPr/>
          </p:nvSpPr>
          <p:spPr>
            <a:xfrm>
              <a:off x="463998" y="5612261"/>
              <a:ext cx="45719" cy="32886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4A449BA-AE90-A84D-A15C-2EA07D3DD9C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9277E3-2770-AB4D-A10E-12EA7FC76060}"/>
              </a:ext>
            </a:extLst>
          </p:cNvPr>
          <p:cNvSpPr txBox="1"/>
          <p:nvPr/>
        </p:nvSpPr>
        <p:spPr>
          <a:xfrm>
            <a:off x="9440957" y="2007282"/>
            <a:ext cx="37586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000" dirty="0">
              <a:solidFill>
                <a:srgbClr val="7030A0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4159932-B7F0-3C44-9A20-DD094236225F}"/>
              </a:ext>
            </a:extLst>
          </p:cNvPr>
          <p:cNvGrpSpPr/>
          <p:nvPr/>
        </p:nvGrpSpPr>
        <p:grpSpPr>
          <a:xfrm>
            <a:off x="2810216" y="5611933"/>
            <a:ext cx="3732823" cy="827122"/>
            <a:chOff x="211614" y="1544503"/>
            <a:chExt cx="3732823" cy="82712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F2B6225-3B44-4044-BE41-5344FCB7F16E}"/>
                </a:ext>
              </a:extLst>
            </p:cNvPr>
            <p:cNvSpPr txBox="1"/>
            <p:nvPr/>
          </p:nvSpPr>
          <p:spPr>
            <a:xfrm>
              <a:off x="211614" y="1971515"/>
              <a:ext cx="3732823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Write to the output variable (*p)</a:t>
              </a:r>
            </a:p>
          </p:txBody>
        </p:sp>
        <p:sp>
          <p:nvSpPr>
            <p:cNvPr id="47" name="Right Arrow 46">
              <a:extLst>
                <a:ext uri="{FF2B5EF4-FFF2-40B4-BE49-F238E27FC236}">
                  <a16:creationId xmlns:a16="http://schemas.microsoft.com/office/drawing/2014/main" id="{8EB97D3C-FAF3-8D40-8818-0DBAB486AA7D}"/>
                </a:ext>
              </a:extLst>
            </p:cNvPr>
            <p:cNvSpPr/>
            <p:nvPr/>
          </p:nvSpPr>
          <p:spPr>
            <a:xfrm rot="16200000">
              <a:off x="1065267" y="1633268"/>
              <a:ext cx="389326" cy="2117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Content Placeholder 27">
            <a:extLst>
              <a:ext uri="{FF2B5EF4-FFF2-40B4-BE49-F238E27FC236}">
                <a16:creationId xmlns:a16="http://schemas.microsoft.com/office/drawing/2014/main" id="{5C9AD1BD-039B-1787-4ED3-F86C6EF74749}"/>
              </a:ext>
            </a:extLst>
          </p:cNvPr>
          <p:cNvSpPr txBox="1">
            <a:spLocks/>
          </p:cNvSpPr>
          <p:nvPr/>
        </p:nvSpPr>
        <p:spPr>
          <a:xfrm>
            <a:off x="7815690" y="5209662"/>
            <a:ext cx="3626396" cy="14893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0070C0"/>
                </a:solidFill>
              </a:rPr>
              <a:t>With a pointer to X</a:t>
            </a:r>
            <a:r>
              <a:rPr lang="en-US" sz="1800" dirty="0">
                <a:solidFill>
                  <a:srgbClr val="0070C0"/>
                </a:solidFill>
              </a:rPr>
              <a:t>,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0070C0"/>
                </a:solidFill>
              </a:rPr>
              <a:t>inc</a:t>
            </a:r>
            <a:r>
              <a:rPr lang="en-US" sz="1800" dirty="0">
                <a:solidFill>
                  <a:srgbClr val="0070C0"/>
                </a:solidFill>
              </a:rPr>
              <a:t>() can change x in main()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70C0"/>
                </a:solidFill>
              </a:rPr>
              <a:t>this is called a side effect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70C0"/>
                </a:solidFill>
              </a:rPr>
              <a:t>p just like any other local variable </a:t>
            </a:r>
            <a:endParaRPr lang="en-US" sz="1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48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uiExpand="1" build="p"/>
      <p:bldP spid="31" grpId="0"/>
      <p:bldP spid="97" grpId="0" animBg="1"/>
      <p:bldP spid="39" grpId="0"/>
      <p:bldP spid="41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E2BB0-39BD-0D46-878B-BC1AB0D6D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138317"/>
            <a:ext cx="11314006" cy="410065"/>
          </a:xfrm>
        </p:spPr>
        <p:txBody>
          <a:bodyPr/>
          <a:lstStyle/>
          <a:p>
            <a:r>
              <a:rPr lang="en-US" dirty="0"/>
              <a:t>Array Parameters: Call-By-Value or Call-By-Reference?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AA16C-0D21-4048-B928-37552E34C5E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6137" y="508104"/>
            <a:ext cx="11673010" cy="612836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Type[]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array parameter is automatically </a:t>
            </a:r>
            <a:r>
              <a:rPr lang="en-US" dirty="0">
                <a:solidFill>
                  <a:schemeClr val="accent5"/>
                </a:solidFill>
              </a:rPr>
              <a:t>“</a:t>
            </a:r>
            <a:r>
              <a:rPr lang="en-US" b="1" dirty="0">
                <a:solidFill>
                  <a:schemeClr val="accent5"/>
                </a:solidFill>
              </a:rPr>
              <a:t>promoted</a:t>
            </a:r>
            <a:r>
              <a:rPr lang="en-US" dirty="0">
                <a:solidFill>
                  <a:schemeClr val="accent5"/>
                </a:solidFill>
              </a:rPr>
              <a:t>” </a:t>
            </a:r>
            <a:r>
              <a:rPr lang="en-US" dirty="0"/>
              <a:t>to a pointer of type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*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>
                <a:solidFill>
                  <a:schemeClr val="tx2"/>
                </a:solidFill>
              </a:rPr>
              <a:t>and a </a:t>
            </a:r>
            <a:r>
              <a:rPr lang="en-US" b="1" u="sng" dirty="0">
                <a:solidFill>
                  <a:srgbClr val="0070C0"/>
                </a:solidFill>
              </a:rPr>
              <a:t>copy</a:t>
            </a:r>
            <a:r>
              <a:rPr lang="en-US" dirty="0">
                <a:solidFill>
                  <a:schemeClr val="accent5"/>
                </a:solidFill>
              </a:rPr>
              <a:t> of </a:t>
            </a:r>
            <a:r>
              <a:rPr lang="en-US" dirty="0"/>
              <a:t>the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b="1" i="1" dirty="0">
                <a:solidFill>
                  <a:schemeClr val="accent5"/>
                </a:solidFill>
              </a:rPr>
              <a:t>pointer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is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b="1" i="1" dirty="0">
                <a:solidFill>
                  <a:schemeClr val="accent5"/>
                </a:solidFill>
              </a:rPr>
              <a:t>passed by value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3600" dirty="0"/>
          </a:p>
          <a:p>
            <a:pPr lvl="1"/>
            <a:endParaRPr lang="en-US" dirty="0"/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Call-by-value pointer </a:t>
            </a:r>
            <a:r>
              <a:rPr lang="en-US" dirty="0">
                <a:solidFill>
                  <a:schemeClr val="tx2"/>
                </a:solidFill>
              </a:rPr>
              <a:t>(callee can change the pointer parameter to point to something else!)</a:t>
            </a:r>
          </a:p>
          <a:p>
            <a:r>
              <a:rPr lang="en-US" dirty="0"/>
              <a:t>Acts like </a:t>
            </a:r>
            <a:r>
              <a:rPr lang="en-US" dirty="0">
                <a:solidFill>
                  <a:srgbClr val="0070C0"/>
                </a:solidFill>
              </a:rPr>
              <a:t>call-by-reference </a:t>
            </a:r>
            <a:r>
              <a:rPr lang="en-US" dirty="0"/>
              <a:t>(called function can change the contents caller’s array)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2E86A05-AB36-944D-9505-B2255DCDF574}"/>
              </a:ext>
            </a:extLst>
          </p:cNvPr>
          <p:cNvSpPr/>
          <p:nvPr/>
        </p:nvSpPr>
        <p:spPr bwMode="auto">
          <a:xfrm>
            <a:off x="2372234" y="1362759"/>
            <a:ext cx="7116072" cy="252414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numbers[] = {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(numbers);</a:t>
            </a: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”numbers size:%</a:t>
            </a:r>
            <a:r>
              <a:rPr lang="en-US" dirty="0" err="1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lu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(numbers));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20</a:t>
            </a: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5671C11-8FBD-7B4F-B797-00241B9C1B69}"/>
              </a:ext>
            </a:extLst>
          </p:cNvPr>
          <p:cNvSpPr/>
          <p:nvPr/>
        </p:nvSpPr>
        <p:spPr bwMode="auto">
          <a:xfrm>
            <a:off x="510213" y="4117733"/>
            <a:ext cx="5711478" cy="150064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a[])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”a size:%</a:t>
            </a:r>
            <a:r>
              <a:rPr lang="en-US" dirty="0" err="1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lu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(a));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4</a:t>
            </a:r>
          </a:p>
          <a:p>
            <a:r>
              <a:rPr lang="en-US" dirty="0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E80E1BF-F2B7-C642-8FD9-6D29FDA3889D}"/>
              </a:ext>
            </a:extLst>
          </p:cNvPr>
          <p:cNvGrpSpPr/>
          <p:nvPr/>
        </p:nvGrpSpPr>
        <p:grpSpPr>
          <a:xfrm>
            <a:off x="6096000" y="3082565"/>
            <a:ext cx="5498339" cy="2228647"/>
            <a:chOff x="6023937" y="2850318"/>
            <a:chExt cx="5498339" cy="222864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CDC6751-1FD2-0C4A-9F76-34D7CE9F51E8}"/>
                </a:ext>
              </a:extLst>
            </p:cNvPr>
            <p:cNvSpPr txBox="1"/>
            <p:nvPr/>
          </p:nvSpPr>
          <p:spPr>
            <a:xfrm>
              <a:off x="7310210" y="4155635"/>
              <a:ext cx="4212066" cy="9233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IMPORTANT: 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See the size difference </a:t>
              </a:r>
              <a:r>
                <a:rPr lang="en-US" dirty="0">
                  <a:solidFill>
                    <a:srgbClr val="FF0000"/>
                  </a:solidFill>
                </a:rPr>
                <a:t>20 in main() in </a:t>
              </a:r>
              <a:r>
                <a:rPr lang="en-US" dirty="0" err="1">
                  <a:solidFill>
                    <a:srgbClr val="FF0000"/>
                  </a:solidFill>
                </a:rPr>
                <a:t>passa</a:t>
              </a:r>
              <a:r>
                <a:rPr lang="en-US" dirty="0">
                  <a:solidFill>
                    <a:srgbClr val="FF0000"/>
                  </a:solidFill>
                </a:rPr>
                <a:t>() is 4 bytes (size of a pointer) 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1441E2B-704B-7648-BF57-34DB076D25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1937" y="2850318"/>
              <a:ext cx="0" cy="1305317"/>
            </a:xfrm>
            <a:prstGeom prst="straightConnector1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51B26EF-68D4-0C41-9B30-C49ECCE48146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023937" y="4617300"/>
              <a:ext cx="1286273" cy="822"/>
            </a:xfrm>
            <a:prstGeom prst="straightConnector1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D633535-4EE5-6841-B0D4-1B1B7507F14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4454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9FFA9-9C72-BE4A-80F1-D1A7E2AB7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070" y="31085"/>
            <a:ext cx="10515600" cy="515207"/>
          </a:xfrm>
        </p:spPr>
        <p:txBody>
          <a:bodyPr/>
          <a:lstStyle/>
          <a:p>
            <a:r>
              <a:rPr lang="en-US" dirty="0"/>
              <a:t>Arrays As Parameters: What is the size of the array?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1331D-5EC2-9F45-ADAA-79C33B9257B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79800" y="546292"/>
            <a:ext cx="11927778" cy="92819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It’s tricky to use arrays as parameters, as </a:t>
            </a:r>
            <a:r>
              <a:rPr lang="en-US" b="1" dirty="0">
                <a:solidFill>
                  <a:schemeClr val="accent1"/>
                </a:solidFill>
              </a:rPr>
              <a:t>they are passed as pointers to the start of the array</a:t>
            </a:r>
          </a:p>
          <a:p>
            <a:pPr lvl="1"/>
            <a:r>
              <a:rPr lang="en-US" dirty="0"/>
              <a:t>In C, </a:t>
            </a:r>
            <a:r>
              <a:rPr lang="en-US" b="1" u="sng" dirty="0">
                <a:solidFill>
                  <a:schemeClr val="accent5"/>
                </a:solidFill>
              </a:rPr>
              <a:t>Arrays do not know their own size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dirty="0"/>
              <a:t>and at runtime there is </a:t>
            </a:r>
            <a:r>
              <a:rPr lang="en-US" dirty="0">
                <a:solidFill>
                  <a:schemeClr val="accent5"/>
                </a:solidFill>
              </a:rPr>
              <a:t>no “bounds” checking on indexes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5610FE6-F618-1F45-A0C8-D6A6E55B0F1C}"/>
              </a:ext>
            </a:extLst>
          </p:cNvPr>
          <p:cNvSpPr/>
          <p:nvPr/>
        </p:nvSpPr>
        <p:spPr bwMode="auto">
          <a:xfrm>
            <a:off x="1640076" y="1567747"/>
            <a:ext cx="7910651" cy="497308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(int a[]);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main(void)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int numb[] = {9, 8, 1, 9, 5};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int sum =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(numb);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return EXIT_SUCCESS;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a[])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sum = 0;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(int)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(a)/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(*a));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// this does not work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sum += a[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DD165FE-1F48-FF49-A952-17D8F6517EF2}"/>
              </a:ext>
            </a:extLst>
          </p:cNvPr>
          <p:cNvGrpSpPr/>
          <p:nvPr/>
        </p:nvGrpSpPr>
        <p:grpSpPr>
          <a:xfrm>
            <a:off x="4384840" y="1641325"/>
            <a:ext cx="6055863" cy="646331"/>
            <a:chOff x="5687763" y="3623526"/>
            <a:chExt cx="6055863" cy="64633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A338923-1FBF-A048-95D4-C48C8E305705}"/>
                </a:ext>
              </a:extLst>
            </p:cNvPr>
            <p:cNvSpPr txBox="1"/>
            <p:nvPr/>
          </p:nvSpPr>
          <p:spPr>
            <a:xfrm>
              <a:off x="7416800" y="3623526"/>
              <a:ext cx="4326826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the name is the address, so this is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passing a pointer to the start of the array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2B4A4E3-6900-884A-A983-9D0FD67A00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7763" y="3798792"/>
              <a:ext cx="1729037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C99CFD-671C-694B-8E7E-C23BE566AD60}"/>
              </a:ext>
            </a:extLst>
          </p:cNvPr>
          <p:cNvGrpSpPr/>
          <p:nvPr/>
        </p:nvGrpSpPr>
        <p:grpSpPr>
          <a:xfrm>
            <a:off x="4260915" y="3698905"/>
            <a:ext cx="6877277" cy="1200329"/>
            <a:chOff x="4229794" y="5638096"/>
            <a:chExt cx="6877277" cy="12003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7D8051-1A33-CF41-B921-37483FD5B01E}"/>
                </a:ext>
              </a:extLst>
            </p:cNvPr>
            <p:cNvSpPr txBox="1"/>
            <p:nvPr/>
          </p:nvSpPr>
          <p:spPr>
            <a:xfrm>
              <a:off x="5654607" y="5638096"/>
              <a:ext cx="5452464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“inside” the body of </a:t>
              </a:r>
              <a:r>
                <a:rPr lang="en-US" dirty="0" err="1">
                  <a:solidFill>
                    <a:schemeClr val="tx2"/>
                  </a:solidFill>
                </a:rPr>
                <a:t>sumAll</a:t>
              </a:r>
              <a:r>
                <a:rPr lang="en-US" dirty="0">
                  <a:solidFill>
                    <a:schemeClr val="tx2"/>
                  </a:solidFill>
                </a:rPr>
                <a:t>(), the question is: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how big is that array? all I have is a POINTER to the first element…..</a:t>
              </a:r>
            </a:p>
            <a:p>
              <a:r>
                <a:rPr lang="en-US" dirty="0" err="1">
                  <a:solidFill>
                    <a:schemeClr val="tx2"/>
                  </a:solidFill>
                </a:rPr>
                <a:t>sz</a:t>
              </a:r>
              <a:r>
                <a:rPr lang="en-US" dirty="0">
                  <a:solidFill>
                    <a:schemeClr val="tx2"/>
                  </a:solidFill>
                </a:rPr>
                <a:t> is a 1 on 32 bit arm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305771B-73A7-664E-A7F6-7F2256FA0B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29794" y="6322655"/>
              <a:ext cx="1424813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93BD7E1-737F-D04C-B2D5-73B38E8B3D4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3240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351CBEF-8E7A-C84B-A914-4E4C6F49DC7F}"/>
              </a:ext>
            </a:extLst>
          </p:cNvPr>
          <p:cNvSpPr/>
          <p:nvPr/>
        </p:nvSpPr>
        <p:spPr>
          <a:xfrm>
            <a:off x="91926" y="757797"/>
            <a:ext cx="5632983" cy="14453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FA2DF-4D70-0049-988D-B7888DB68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85" y="133316"/>
            <a:ext cx="11735893" cy="444478"/>
          </a:xfrm>
        </p:spPr>
        <p:txBody>
          <a:bodyPr/>
          <a:lstStyle/>
          <a:p>
            <a:r>
              <a:rPr lang="en-US" dirty="0"/>
              <a:t>Arrays As Parameters, Approach 1: Pass the size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A2E88-DF8B-CC4E-AFC9-E9F203AB17B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28053" y="677794"/>
            <a:ext cx="5621458" cy="1472747"/>
          </a:xfrm>
          <a:ln w="38100"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Two ways to pass array size</a:t>
            </a:r>
            <a:r>
              <a:rPr lang="en-US" b="1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pass the </a:t>
            </a:r>
            <a:r>
              <a:rPr lang="en-US" sz="2000" dirty="0">
                <a:solidFill>
                  <a:schemeClr val="accent1"/>
                </a:solidFill>
              </a:rPr>
              <a:t>count</a:t>
            </a:r>
            <a:r>
              <a:rPr lang="en-US" sz="2000" dirty="0"/>
              <a:t> as an additional argument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add a </a:t>
            </a:r>
            <a:r>
              <a:rPr lang="en-US" sz="2000" dirty="0">
                <a:solidFill>
                  <a:schemeClr val="accent1"/>
                </a:solidFill>
              </a:rPr>
              <a:t>sentinel element</a:t>
            </a:r>
            <a:r>
              <a:rPr lang="en-US" sz="2000" dirty="0"/>
              <a:t> as the last element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AA74426-3E63-264D-BCE2-3007CC9039E5}"/>
              </a:ext>
            </a:extLst>
          </p:cNvPr>
          <p:cNvSpPr/>
          <p:nvPr/>
        </p:nvSpPr>
        <p:spPr bwMode="auto">
          <a:xfrm>
            <a:off x="5812850" y="1188530"/>
            <a:ext cx="6287224" cy="250814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numb[] = {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(numb)/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(numb[0]);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"sum is: %d\n"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););</a:t>
            </a:r>
            <a:endParaRPr lang="en-US" dirty="0">
              <a:solidFill>
                <a:srgbClr val="E2661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9728802-CE52-6346-9057-6452E4783D17}"/>
              </a:ext>
            </a:extLst>
          </p:cNvPr>
          <p:cNvGrpSpPr/>
          <p:nvPr/>
        </p:nvGrpSpPr>
        <p:grpSpPr>
          <a:xfrm>
            <a:off x="228053" y="2299095"/>
            <a:ext cx="5899573" cy="646331"/>
            <a:chOff x="-3471011" y="5391887"/>
            <a:chExt cx="5899573" cy="64633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540F2D1-05E2-F945-8C8E-C308BAA73403}"/>
                </a:ext>
              </a:extLst>
            </p:cNvPr>
            <p:cNvSpPr txBox="1"/>
            <p:nvPr/>
          </p:nvSpPr>
          <p:spPr>
            <a:xfrm>
              <a:off x="-3471011" y="5391887"/>
              <a:ext cx="516040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remember </a:t>
              </a:r>
              <a:r>
                <a:rPr lang="en-US" dirty="0">
                  <a:solidFill>
                    <a:schemeClr val="tx2"/>
                  </a:solidFill>
                </a:rPr>
                <a:t>you can only </a:t>
              </a:r>
              <a:r>
                <a:rPr lang="en-US" dirty="0">
                  <a:solidFill>
                    <a:srgbClr val="0070C0"/>
                  </a:solidFill>
                </a:rPr>
                <a:t>use </a:t>
              </a:r>
              <a:r>
                <a:rPr lang="en-US" dirty="0" err="1">
                  <a:solidFill>
                    <a:srgbClr val="0070C0"/>
                  </a:solidFill>
                </a:rPr>
                <a:t>sizeof</a:t>
              </a:r>
              <a:r>
                <a:rPr lang="en-US" dirty="0">
                  <a:solidFill>
                    <a:srgbClr val="0070C0"/>
                  </a:solidFill>
                </a:rPr>
                <a:t>() </a:t>
              </a:r>
              <a:r>
                <a:rPr lang="en-US" dirty="0">
                  <a:solidFill>
                    <a:schemeClr val="tx2"/>
                  </a:solidFill>
                </a:rPr>
                <a:t>to calculate element count</a:t>
              </a:r>
              <a:r>
                <a:rPr lang="en-US" dirty="0">
                  <a:solidFill>
                    <a:srgbClr val="0070C0"/>
                  </a:solidFill>
                </a:rPr>
                <a:t> where the array is </a:t>
              </a:r>
              <a:r>
                <a:rPr lang="en-US" u="sng" dirty="0">
                  <a:solidFill>
                    <a:srgbClr val="0070C0"/>
                  </a:solidFill>
                </a:rPr>
                <a:t>defined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97D3D19-0B74-5942-8409-B9CE8A75D3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9390" y="5570411"/>
              <a:ext cx="739172" cy="16125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A32F4C7F-467E-4949-9167-F03295DAF064}"/>
              </a:ext>
            </a:extLst>
          </p:cNvPr>
          <p:cNvSpPr/>
          <p:nvPr/>
        </p:nvSpPr>
        <p:spPr bwMode="auto">
          <a:xfrm>
            <a:off x="5755754" y="3906440"/>
            <a:ext cx="3822093" cy="284039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sum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*end;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end = a + size;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while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 &lt; end)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sum += *a++;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sum;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8582F2-3B05-364A-AF4A-688B22C49CC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5FF7E7-6AD2-7F45-AEBF-BBC53A5A0C82}"/>
              </a:ext>
            </a:extLst>
          </p:cNvPr>
          <p:cNvGrpSpPr/>
          <p:nvPr/>
        </p:nvGrpSpPr>
        <p:grpSpPr>
          <a:xfrm>
            <a:off x="156494" y="3047479"/>
            <a:ext cx="4368319" cy="3491478"/>
            <a:chOff x="226830" y="2925019"/>
            <a:chExt cx="4368319" cy="349147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4FE2935-E88D-6C40-BBF0-B8326F606084}"/>
                </a:ext>
              </a:extLst>
            </p:cNvPr>
            <p:cNvSpPr txBox="1"/>
            <p:nvPr/>
          </p:nvSpPr>
          <p:spPr>
            <a:xfrm>
              <a:off x="3115257" y="4180669"/>
              <a:ext cx="1479892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0x110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0x10c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0x108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0x104 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0x100   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79204B3-F5F0-B341-BE0F-EA60F5DC8DB7}"/>
                </a:ext>
              </a:extLst>
            </p:cNvPr>
            <p:cNvGrpSpPr/>
            <p:nvPr/>
          </p:nvGrpSpPr>
          <p:grpSpPr>
            <a:xfrm>
              <a:off x="226830" y="2925019"/>
              <a:ext cx="3504636" cy="3491478"/>
              <a:chOff x="226830" y="2925019"/>
              <a:chExt cx="3504636" cy="3491478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873E2582-FBEE-544B-B1DE-C4655A885E82}"/>
                  </a:ext>
                </a:extLst>
              </p:cNvPr>
              <p:cNvGrpSpPr/>
              <p:nvPr/>
            </p:nvGrpSpPr>
            <p:grpSpPr>
              <a:xfrm>
                <a:off x="586285" y="2925019"/>
                <a:ext cx="3145181" cy="3491478"/>
                <a:chOff x="7027378" y="1215244"/>
                <a:chExt cx="3145181" cy="3491478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6301D15-0F99-FE44-844D-52EFF42B4453}"/>
                    </a:ext>
                  </a:extLst>
                </p:cNvPr>
                <p:cNvSpPr/>
                <p:nvPr/>
              </p:nvSpPr>
              <p:spPr>
                <a:xfrm>
                  <a:off x="8282298" y="1215244"/>
                  <a:ext cx="1890261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1"/>
                      </a:solidFill>
                    </a:rPr>
                    <a:t>1 word content </a:t>
                  </a:r>
                </a:p>
                <a:p>
                  <a:r>
                    <a:rPr lang="en-US" b="1" dirty="0">
                      <a:solidFill>
                        <a:schemeClr val="accent1"/>
                      </a:solidFill>
                    </a:rPr>
                    <a:t>(int = 4 bytes)</a:t>
                  </a:r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95C2B0AC-4EE1-BF4A-BFD5-A506B65BB074}"/>
                    </a:ext>
                  </a:extLst>
                </p:cNvPr>
                <p:cNvGrpSpPr/>
                <p:nvPr/>
              </p:nvGrpSpPr>
              <p:grpSpPr>
                <a:xfrm>
                  <a:off x="7027378" y="1682726"/>
                  <a:ext cx="2605272" cy="3023996"/>
                  <a:chOff x="7027378" y="1682726"/>
                  <a:chExt cx="2605272" cy="3023996"/>
                </a:xfrm>
              </p:grpSpPr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D42068CA-DC7D-8445-A2A7-BCC48D6D7256}"/>
                      </a:ext>
                    </a:extLst>
                  </p:cNvPr>
                  <p:cNvSpPr txBox="1"/>
                  <p:nvPr/>
                </p:nvSpPr>
                <p:spPr>
                  <a:xfrm>
                    <a:off x="8691367" y="3961109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9</a:t>
                    </a:r>
                  </a:p>
                </p:txBody>
              </p: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304B81EC-9562-DD4F-B1FB-0BF93FB7BC80}"/>
                      </a:ext>
                    </a:extLst>
                  </p:cNvPr>
                  <p:cNvSpPr txBox="1"/>
                  <p:nvPr/>
                </p:nvSpPr>
                <p:spPr>
                  <a:xfrm>
                    <a:off x="8689357" y="3584828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8</a:t>
                    </a:r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895EA336-27CA-8C46-ACAA-E082583B614A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3233039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1</a:t>
                    </a:r>
                  </a:p>
                </p:txBody>
              </p: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F78FA969-21A6-9545-9311-B9B76F3C46EA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2863000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9</a:t>
                    </a:r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148F9BB-4465-A94F-9DC5-FCB8BBD291F6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2493668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5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1C02370-AFF8-7A4D-A89B-1F33F406EB55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1" y="2098517"/>
                    <a:ext cx="941283" cy="369332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0x??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C079C81-A6C3-0948-85C9-9D3782519CDD}"/>
                      </a:ext>
                    </a:extLst>
                  </p:cNvPr>
                  <p:cNvSpPr txBox="1"/>
                  <p:nvPr/>
                </p:nvSpPr>
                <p:spPr>
                  <a:xfrm>
                    <a:off x="8689357" y="4337390"/>
                    <a:ext cx="941283" cy="369332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0x??</a:t>
                    </a:r>
                  </a:p>
                </p:txBody>
              </p:sp>
              <p:sp>
                <p:nvSpPr>
                  <p:cNvPr id="14" name="Right Brace 13">
                    <a:extLst>
                      <a:ext uri="{FF2B5EF4-FFF2-40B4-BE49-F238E27FC236}">
                        <a16:creationId xmlns:a16="http://schemas.microsoft.com/office/drawing/2014/main" id="{2809B021-9614-7348-90D2-F1E4231CD7A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964044" y="1400513"/>
                    <a:ext cx="369332" cy="933757"/>
                  </a:xfrm>
                  <a:prstGeom prst="rightBrace">
                    <a:avLst/>
                  </a:prstGeom>
                  <a:ln w="254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4E0D1A5F-6054-F449-B807-6151145DCFC6}"/>
                      </a:ext>
                    </a:extLst>
                  </p:cNvPr>
                  <p:cNvSpPr txBox="1"/>
                  <p:nvPr/>
                </p:nvSpPr>
                <p:spPr>
                  <a:xfrm>
                    <a:off x="7027378" y="1770477"/>
                    <a:ext cx="5693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end</a:t>
                    </a:r>
                  </a:p>
                </p:txBody>
              </p:sp>
              <p:sp>
                <p:nvSpPr>
                  <p:cNvPr id="18" name="Right Arrow 17">
                    <a:extLst>
                      <a:ext uri="{FF2B5EF4-FFF2-40B4-BE49-F238E27FC236}">
                        <a16:creationId xmlns:a16="http://schemas.microsoft.com/office/drawing/2014/main" id="{3413B898-8128-FD45-96E0-11E51A60FE01}"/>
                      </a:ext>
                    </a:extLst>
                  </p:cNvPr>
                  <p:cNvSpPr/>
                  <p:nvPr/>
                </p:nvSpPr>
                <p:spPr>
                  <a:xfrm>
                    <a:off x="7810925" y="2317773"/>
                    <a:ext cx="861107" cy="175895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A3118519-4D5F-624B-B57B-5EE4176D69F4}"/>
                      </a:ext>
                    </a:extLst>
                  </p:cNvPr>
                  <p:cNvSpPr txBox="1"/>
                  <p:nvPr/>
                </p:nvSpPr>
                <p:spPr>
                  <a:xfrm>
                    <a:off x="7027378" y="3640376"/>
                    <a:ext cx="3129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a</a:t>
                    </a:r>
                  </a:p>
                </p:txBody>
              </p:sp>
              <p:sp>
                <p:nvSpPr>
                  <p:cNvPr id="20" name="Right Arrow 19">
                    <a:extLst>
                      <a:ext uri="{FF2B5EF4-FFF2-40B4-BE49-F238E27FC236}">
                        <a16:creationId xmlns:a16="http://schemas.microsoft.com/office/drawing/2014/main" id="{DE1CD4D6-DEAD-8D4F-9330-E4C13F5CC802}"/>
                      </a:ext>
                    </a:extLst>
                  </p:cNvPr>
                  <p:cNvSpPr/>
                  <p:nvPr/>
                </p:nvSpPr>
                <p:spPr>
                  <a:xfrm>
                    <a:off x="7632524" y="4056341"/>
                    <a:ext cx="453932" cy="175895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226F7F7-0946-CA4B-913D-6E5B9719F365}"/>
                  </a:ext>
                </a:extLst>
              </p:cNvPr>
              <p:cNvSpPr txBox="1"/>
              <p:nvPr/>
            </p:nvSpPr>
            <p:spPr>
              <a:xfrm>
                <a:off x="226830" y="5669398"/>
                <a:ext cx="94128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586258D-AC75-2C4D-A0C5-12EB48107174}"/>
                  </a:ext>
                </a:extLst>
              </p:cNvPr>
              <p:cNvSpPr txBox="1"/>
              <p:nvPr/>
            </p:nvSpPr>
            <p:spPr>
              <a:xfrm>
                <a:off x="400985" y="3800883"/>
                <a:ext cx="94128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0x114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CD359A6-E305-0F48-A1E7-F86411D0F3A5}"/>
                  </a:ext>
                </a:extLst>
              </p:cNvPr>
              <p:cNvSpPr txBox="1"/>
              <p:nvPr/>
            </p:nvSpPr>
            <p:spPr>
              <a:xfrm>
                <a:off x="1578741" y="5654667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numb</a:t>
                </a: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8CB8D56-0BE0-5246-979F-DBE442EB06EA}"/>
              </a:ext>
            </a:extLst>
          </p:cNvPr>
          <p:cNvSpPr txBox="1"/>
          <p:nvPr/>
        </p:nvSpPr>
        <p:spPr>
          <a:xfrm>
            <a:off x="3078966" y="603799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B35357-8192-1CA6-351F-392A3F6E04EF}"/>
              </a:ext>
            </a:extLst>
          </p:cNvPr>
          <p:cNvSpPr txBox="1"/>
          <p:nvPr/>
        </p:nvSpPr>
        <p:spPr>
          <a:xfrm>
            <a:off x="9876481" y="4965246"/>
            <a:ext cx="1864613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same as:</a:t>
            </a:r>
          </a:p>
          <a:p>
            <a:r>
              <a:rPr lang="en-US" dirty="0"/>
              <a:t>sum = sum + *a;</a:t>
            </a:r>
          </a:p>
          <a:p>
            <a:r>
              <a:rPr lang="en-US" dirty="0"/>
              <a:t>a++;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EEABD0-8861-2A69-9A85-51AF97C27CBD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7870371" y="5426911"/>
            <a:ext cx="2006110" cy="6110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83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41" grpId="0" animBg="1"/>
      <p:bldP spid="42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FA2DF-4D70-0049-988D-B7888DB68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053" y="115231"/>
            <a:ext cx="11735893" cy="444478"/>
          </a:xfrm>
        </p:spPr>
        <p:txBody>
          <a:bodyPr/>
          <a:lstStyle/>
          <a:p>
            <a:r>
              <a:rPr lang="en-US" dirty="0"/>
              <a:t>Arrays As Parameters, Approach 2: Use a sentinel element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A2E88-DF8B-CC4E-AFC9-E9F203AB17B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39481" y="570720"/>
            <a:ext cx="10599308" cy="825291"/>
          </a:xfrm>
          <a:solidFill>
            <a:schemeClr val="accent4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sentinel</a:t>
            </a:r>
            <a:r>
              <a:rPr lang="en-US" dirty="0"/>
              <a:t> is an element that contains a value that is not part of the normal data range</a:t>
            </a:r>
          </a:p>
          <a:p>
            <a:pPr lvl="1"/>
            <a:r>
              <a:rPr lang="en-US" dirty="0"/>
              <a:t>Forms of 0 are often used (like with strings). Examples: '\0', NULL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AA74426-3E63-264D-BCE2-3007CC9039E5}"/>
              </a:ext>
            </a:extLst>
          </p:cNvPr>
          <p:cNvSpPr/>
          <p:nvPr/>
        </p:nvSpPr>
        <p:spPr bwMode="auto">
          <a:xfrm>
            <a:off x="1028173" y="1482039"/>
            <a:ext cx="10484355" cy="219748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a);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 number of chars in string, not counting \0</a:t>
            </a:r>
            <a:endParaRPr lang="en-US" sz="12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= {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'd'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'e', '\0'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abcde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"Number of chars is: %d\n"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dirty="0">
              <a:solidFill>
                <a:srgbClr val="E2661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8582F2-3B05-364A-AF4A-688B22C49CC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FAA74FE-40AA-0C45-BB97-EDD840237892}"/>
              </a:ext>
            </a:extLst>
          </p:cNvPr>
          <p:cNvGrpSpPr/>
          <p:nvPr/>
        </p:nvGrpSpPr>
        <p:grpSpPr>
          <a:xfrm>
            <a:off x="7559459" y="3321433"/>
            <a:ext cx="4368319" cy="3372688"/>
            <a:chOff x="226830" y="3043809"/>
            <a:chExt cx="4368319" cy="337268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748B3F1-7466-E945-B3EE-30820CFE7B03}"/>
                </a:ext>
              </a:extLst>
            </p:cNvPr>
            <p:cNvSpPr txBox="1"/>
            <p:nvPr/>
          </p:nvSpPr>
          <p:spPr>
            <a:xfrm>
              <a:off x="3115257" y="4180669"/>
              <a:ext cx="1479892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0x104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0x103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0x102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0x101 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0x100   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686378F-F1AB-A34F-B006-350F663A24C0}"/>
                </a:ext>
              </a:extLst>
            </p:cNvPr>
            <p:cNvGrpSpPr/>
            <p:nvPr/>
          </p:nvGrpSpPr>
          <p:grpSpPr>
            <a:xfrm>
              <a:off x="226830" y="3043809"/>
              <a:ext cx="2964727" cy="3372688"/>
              <a:chOff x="226830" y="3043809"/>
              <a:chExt cx="2964727" cy="3372688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0793FB2F-3228-F644-B585-43C20EF732EC}"/>
                  </a:ext>
                </a:extLst>
              </p:cNvPr>
              <p:cNvGrpSpPr/>
              <p:nvPr/>
            </p:nvGrpSpPr>
            <p:grpSpPr>
              <a:xfrm>
                <a:off x="586285" y="3043809"/>
                <a:ext cx="2605272" cy="3372688"/>
                <a:chOff x="7027378" y="1334034"/>
                <a:chExt cx="2605272" cy="3372688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AE4BE2E5-E78D-1A45-A40B-138FCB4B30C5}"/>
                    </a:ext>
                  </a:extLst>
                </p:cNvPr>
                <p:cNvSpPr/>
                <p:nvPr/>
              </p:nvSpPr>
              <p:spPr>
                <a:xfrm>
                  <a:off x="8681831" y="1334034"/>
                  <a:ext cx="85151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1"/>
                      </a:solidFill>
                    </a:rPr>
                    <a:t>1 byte</a:t>
                  </a:r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046088E2-410D-1D45-89D3-3A8F81251BED}"/>
                    </a:ext>
                  </a:extLst>
                </p:cNvPr>
                <p:cNvGrpSpPr/>
                <p:nvPr/>
              </p:nvGrpSpPr>
              <p:grpSpPr>
                <a:xfrm>
                  <a:off x="7027378" y="1682726"/>
                  <a:ext cx="2605272" cy="3023996"/>
                  <a:chOff x="7027378" y="1682726"/>
                  <a:chExt cx="2605272" cy="3023996"/>
                </a:xfrm>
              </p:grpSpPr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5ADF8235-D1AB-B545-84D6-ADA6E3E1FE12}"/>
                      </a:ext>
                    </a:extLst>
                  </p:cNvPr>
                  <p:cNvSpPr txBox="1"/>
                  <p:nvPr/>
                </p:nvSpPr>
                <p:spPr>
                  <a:xfrm>
                    <a:off x="8691367" y="3961109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'a'</a:t>
                    </a:r>
                  </a:p>
                </p:txBody>
              </p: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CCEE1E8A-05EB-8947-8C1B-DFBF4D3001F0}"/>
                      </a:ext>
                    </a:extLst>
                  </p:cNvPr>
                  <p:cNvSpPr txBox="1"/>
                  <p:nvPr/>
                </p:nvSpPr>
                <p:spPr>
                  <a:xfrm>
                    <a:off x="8689357" y="3584828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'b'</a:t>
                    </a:r>
                  </a:p>
                </p:txBody>
              </p: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8646A0A0-CBF6-AB41-8150-15ECC8B4B7C6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3233039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'c'</a:t>
                    </a:r>
                  </a:p>
                </p:txBody>
              </p:sp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4F7E17C6-4D9F-3F4E-AD27-8D6602847D1D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2863000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'd'</a:t>
                    </a:r>
                  </a:p>
                </p:txBody>
              </p: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02F63F53-EA6A-2A47-B742-7E402959A9ED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2493668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'e'</a:t>
                    </a:r>
                  </a:p>
                </p:txBody>
              </p: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C069D0CA-F136-CD44-9D7C-10720128620E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1" y="2098517"/>
                    <a:ext cx="941283" cy="369332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'\0'</a:t>
                    </a:r>
                  </a:p>
                </p:txBody>
              </p:sp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C7589AAD-09A1-B046-912B-C8C6ECFB1114}"/>
                      </a:ext>
                    </a:extLst>
                  </p:cNvPr>
                  <p:cNvSpPr txBox="1"/>
                  <p:nvPr/>
                </p:nvSpPr>
                <p:spPr>
                  <a:xfrm>
                    <a:off x="8689357" y="4337390"/>
                    <a:ext cx="941283" cy="369332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0x??</a:t>
                    </a:r>
                  </a:p>
                </p:txBody>
              </p:sp>
              <p:sp>
                <p:nvSpPr>
                  <p:cNvPr id="53" name="Right Brace 52">
                    <a:extLst>
                      <a:ext uri="{FF2B5EF4-FFF2-40B4-BE49-F238E27FC236}">
                        <a16:creationId xmlns:a16="http://schemas.microsoft.com/office/drawing/2014/main" id="{24DA156A-8698-B748-833F-1D05124E1CF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964044" y="1400513"/>
                    <a:ext cx="369332" cy="933757"/>
                  </a:xfrm>
                  <a:prstGeom prst="rightBrace">
                    <a:avLst/>
                  </a:prstGeom>
                  <a:ln w="254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BA0853DB-5C0B-954D-B905-F3E353D6EC7A}"/>
                      </a:ext>
                    </a:extLst>
                  </p:cNvPr>
                  <p:cNvSpPr txBox="1"/>
                  <p:nvPr/>
                </p:nvSpPr>
                <p:spPr>
                  <a:xfrm>
                    <a:off x="7027378" y="1770477"/>
                    <a:ext cx="3129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p</a:t>
                    </a:r>
                  </a:p>
                </p:txBody>
              </p:sp>
              <p:sp>
                <p:nvSpPr>
                  <p:cNvPr id="55" name="Right Arrow 54">
                    <a:extLst>
                      <a:ext uri="{FF2B5EF4-FFF2-40B4-BE49-F238E27FC236}">
                        <a16:creationId xmlns:a16="http://schemas.microsoft.com/office/drawing/2014/main" id="{B4865226-F205-3F4E-882C-53D2B1DF94CB}"/>
                      </a:ext>
                    </a:extLst>
                  </p:cNvPr>
                  <p:cNvSpPr/>
                  <p:nvPr/>
                </p:nvSpPr>
                <p:spPr>
                  <a:xfrm>
                    <a:off x="7810925" y="2317773"/>
                    <a:ext cx="861107" cy="175895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7FE12A5E-AE57-3D4C-999A-3ED78A4FEA72}"/>
                      </a:ext>
                    </a:extLst>
                  </p:cNvPr>
                  <p:cNvSpPr txBox="1"/>
                  <p:nvPr/>
                </p:nvSpPr>
                <p:spPr>
                  <a:xfrm>
                    <a:off x="7027378" y="3640376"/>
                    <a:ext cx="3000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s</a:t>
                    </a:r>
                  </a:p>
                </p:txBody>
              </p:sp>
              <p:sp>
                <p:nvSpPr>
                  <p:cNvPr id="57" name="Right Arrow 56">
                    <a:extLst>
                      <a:ext uri="{FF2B5EF4-FFF2-40B4-BE49-F238E27FC236}">
                        <a16:creationId xmlns:a16="http://schemas.microsoft.com/office/drawing/2014/main" id="{EA8BEBE9-7CF6-2B46-873F-1D71B2A759F9}"/>
                      </a:ext>
                    </a:extLst>
                  </p:cNvPr>
                  <p:cNvSpPr/>
                  <p:nvPr/>
                </p:nvSpPr>
                <p:spPr>
                  <a:xfrm>
                    <a:off x="7632524" y="4056341"/>
                    <a:ext cx="453932" cy="175895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2BD18AC-D1E5-4747-ADFE-43997A6BFCB8}"/>
                  </a:ext>
                </a:extLst>
              </p:cNvPr>
              <p:cNvSpPr txBox="1"/>
              <p:nvPr/>
            </p:nvSpPr>
            <p:spPr>
              <a:xfrm>
                <a:off x="226830" y="5669398"/>
                <a:ext cx="94128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14E9158-8E29-A448-B82B-0866DD7B0C12}"/>
                  </a:ext>
                </a:extLst>
              </p:cNvPr>
              <p:cNvSpPr txBox="1"/>
              <p:nvPr/>
            </p:nvSpPr>
            <p:spPr>
              <a:xfrm>
                <a:off x="400985" y="3800883"/>
                <a:ext cx="94128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0x105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0A47114-315E-3743-BB7C-157A5EA7D316}"/>
                  </a:ext>
                </a:extLst>
              </p:cNvPr>
              <p:cNvSpPr txBox="1"/>
              <p:nvPr/>
            </p:nvSpPr>
            <p:spPr>
              <a:xfrm>
                <a:off x="1704602" y="5685418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buf</a:t>
                </a:r>
                <a:endParaRPr lang="en-US" dirty="0"/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E74BA53-D9D4-9341-83D9-1CB0AD2D8555}"/>
              </a:ext>
            </a:extLst>
          </p:cNvPr>
          <p:cNvSpPr txBox="1"/>
          <p:nvPr/>
        </p:nvSpPr>
        <p:spPr>
          <a:xfrm>
            <a:off x="10507125" y="6301623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8A3ED94-7170-F6D6-4706-9DEF83298139}"/>
              </a:ext>
            </a:extLst>
          </p:cNvPr>
          <p:cNvSpPr/>
          <p:nvPr/>
        </p:nvSpPr>
        <p:spPr bwMode="auto">
          <a:xfrm>
            <a:off x="910983" y="3806524"/>
            <a:ext cx="6258513" cy="288759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Assumes parameter is a terminated string */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*s)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char *p = s;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(p == NULL)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return 0;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while (*p++)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(p – s - 1);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366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2" grpId="0"/>
      <p:bldP spid="30" grpId="0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E34F8-B558-DE47-BB67-7A380A24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19999"/>
            <a:ext cx="11783021" cy="715294"/>
          </a:xfrm>
        </p:spPr>
        <p:txBody>
          <a:bodyPr/>
          <a:lstStyle/>
          <a:p>
            <a:r>
              <a:rPr lang="en-US" dirty="0"/>
              <a:t>Reference: Some String Routines in </a:t>
            </a:r>
            <a:r>
              <a:rPr lang="en-US" dirty="0" err="1"/>
              <a:t>libc</a:t>
            </a:r>
            <a:r>
              <a:rPr lang="en-US" dirty="0"/>
              <a:t> (#include &lt;</a:t>
            </a:r>
            <a:r>
              <a:rPr lang="en-US" dirty="0" err="1"/>
              <a:t>string.h</a:t>
            </a:r>
            <a:r>
              <a:rPr lang="en-US" dirty="0"/>
              <a:t>&gt;)</a:t>
            </a: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C2991F89-A1CE-9F4E-8B06-4E52020CF191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1021724"/>
          <a:ext cx="11582400" cy="5535168"/>
        </p:xfrm>
        <a:graphic>
          <a:graphicData uri="http://schemas.openxmlformats.org/drawingml/2006/table">
            <a:tbl>
              <a:tblPr/>
              <a:tblGrid>
                <a:gridCol w="3574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7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8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Function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Description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strlen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returns the # of chars in a C string (before null-terminating character).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strcmp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str1, str2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strncmp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str1, str2, 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compares two strings; returns 0 if identical, &lt;0 if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str1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comes before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str2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in alphabet, &gt;0 if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str1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comes after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str2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in alphabet.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strncmp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stops comparing after at most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characters.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2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strchr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strrchr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character search: returns a pointer to the first occurrence of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in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, or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NULL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if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was not found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 </a:t>
                      </a: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strrchr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find the last occurrence.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haystack, needle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string search: returns a pointer to the start of the first occurrence of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needle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haystack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, or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NULL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if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needle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was not found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haystack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strcpy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strncpy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copies characters in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to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, including null-terminating character.  Assumes enough space in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  Strings must not overlap. 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trncpy</a:t>
                      </a: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stops after at most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chars, and </a:t>
                      </a:r>
                      <a:r>
                        <a:rPr kumimoji="0" lang="en-US" altLang="x-none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does not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add null-terminating char.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strcat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strncat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concatenate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onto the end of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 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trncat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stops concatenating after at most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 characters.  </a:t>
                      </a:r>
                      <a:r>
                        <a:rPr kumimoji="0" lang="en-US" altLang="x-none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Always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adds a null-terminating character.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9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strspn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accept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strcspn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reject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strspn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returns the length of the initial part of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which contains </a:t>
                      </a:r>
                      <a:r>
                        <a:rPr kumimoji="0" lang="en-US" altLang="x-none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only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characters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accept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 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trcspn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returns the length of the initial part of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which does </a:t>
                      </a:r>
                      <a:r>
                        <a:rPr kumimoji="0" lang="en-US" altLang="x-none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not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contain any characters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reject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2036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68A1A2-CCF7-EE48-A062-A08E39305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" y="252177"/>
            <a:ext cx="11906250" cy="522047"/>
          </a:xfrm>
        </p:spPr>
        <p:txBody>
          <a:bodyPr/>
          <a:lstStyle/>
          <a:p>
            <a:r>
              <a:rPr lang="en-US" dirty="0"/>
              <a:t>Do not overuse </a:t>
            </a:r>
            <a:r>
              <a:rPr lang="en-US" dirty="0" err="1"/>
              <a:t>strlen</a:t>
            </a:r>
            <a:r>
              <a:rPr lang="en-US" dirty="0"/>
              <a:t>()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118DFC8-5D9B-994B-85BE-98F74D935DA3}"/>
              </a:ext>
            </a:extLst>
          </p:cNvPr>
          <p:cNvSpPr txBox="1">
            <a:spLocks/>
          </p:cNvSpPr>
          <p:nvPr/>
        </p:nvSpPr>
        <p:spPr>
          <a:xfrm>
            <a:off x="910485" y="1232976"/>
            <a:ext cx="9474486" cy="16943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 string library function </a:t>
            </a:r>
            <a:r>
              <a:rPr lang="en-US" sz="24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calculates string length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at runtime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Do not overuse </a:t>
            </a:r>
            <a:r>
              <a:rPr lang="en-US" sz="2400" b="1" dirty="0" err="1">
                <a:solidFill>
                  <a:srgbClr val="FF0000"/>
                </a:solidFill>
              </a:rPr>
              <a:t>strlen</a:t>
            </a:r>
            <a:r>
              <a:rPr lang="en-US" sz="2400" b="1" dirty="0">
                <a:solidFill>
                  <a:srgbClr val="FF0000"/>
                </a:solidFill>
              </a:rPr>
              <a:t>(), as it walks the array each time called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8E9D7F-6FEF-8A4D-A616-FD3B3560D0A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26156852-256D-D747-9AFA-9D98ADCD9ADB}"/>
                  </a:ext>
                </a:extLst>
              </p:cNvPr>
              <p:cNvSpPr/>
              <p:nvPr/>
            </p:nvSpPr>
            <p:spPr bwMode="auto">
              <a:xfrm>
                <a:off x="292437" y="3294240"/>
                <a:ext cx="5645584" cy="3233236"/>
              </a:xfrm>
              <a:prstGeom prst="roundRect">
                <a:avLst>
                  <a:gd name="adj" fmla="val 15691"/>
                </a:avLst>
              </a:prstGeom>
              <a:solidFill>
                <a:schemeClr val="bg1">
                  <a:lumMod val="9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</a:t>
                </a:r>
                <a:r>
                  <a:rPr lang="en-US" dirty="0" err="1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count_e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(char *s)  </a:t>
                </a:r>
                <a:r>
                  <a:rPr lang="en-US" b="1" i="1" dirty="0">
                    <a:solidFill>
                      <a:srgbClr val="2C895B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2C895B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2C895B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2C895B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i="1" dirty="0">
                    <a:solidFill>
                      <a:srgbClr val="2C895B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 !!!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{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int count = 0;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if (s == NULL)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	return 0;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for (int j = 0; j &lt; </a:t>
                </a:r>
                <a:r>
                  <a:rPr lang="en-US" dirty="0" err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strlen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(s)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; </a:t>
                </a:r>
                <a:r>
                  <a:rPr lang="en-US" dirty="0" err="1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j++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 {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    if (s[j] == 'e')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	    count++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}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return count ;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}</a:t>
                </a:r>
              </a:p>
            </p:txBody>
          </p:sp>
        </mc:Choice>
        <mc:Fallback xmlns="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26156852-256D-D747-9AFA-9D98ADCD9A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2437" y="3294240"/>
                <a:ext cx="5645584" cy="3233236"/>
              </a:xfrm>
              <a:prstGeom prst="roundRect">
                <a:avLst>
                  <a:gd name="adj" fmla="val 15691"/>
                </a:avLst>
              </a:prstGeom>
              <a:blipFill>
                <a:blip r:embed="rId2"/>
                <a:stretch>
                  <a:fillRect b="-3488"/>
                </a:stretch>
              </a:blip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A2D4692-33C0-754C-873E-089BE63F833D}"/>
              </a:ext>
            </a:extLst>
          </p:cNvPr>
          <p:cNvSpPr/>
          <p:nvPr/>
        </p:nvSpPr>
        <p:spPr bwMode="auto">
          <a:xfrm>
            <a:off x="6955019" y="3215893"/>
            <a:ext cx="4840686" cy="3389930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count_e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*s)  </a:t>
            </a:r>
            <a:r>
              <a:rPr lang="en-US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o(n) !!!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int count = 0;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(s == NULL)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while (*s) {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if (*s++ == 'e')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count++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count 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2D51E136-B312-FB42-9CEE-2745CB2F257B}"/>
              </a:ext>
            </a:extLst>
          </p:cNvPr>
          <p:cNvSpPr/>
          <p:nvPr/>
        </p:nvSpPr>
        <p:spPr>
          <a:xfrm>
            <a:off x="6217920" y="4731601"/>
            <a:ext cx="457200" cy="3886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8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 animBg="1"/>
      <p:bldP spid="15" grpId="0" animBg="1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F612-97C1-1B41-A19B-CF3E015D7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299" y="25201"/>
            <a:ext cx="10515600" cy="511501"/>
          </a:xfrm>
        </p:spPr>
        <p:txBody>
          <a:bodyPr/>
          <a:lstStyle/>
          <a:p>
            <a:r>
              <a:rPr lang="en-US" dirty="0"/>
              <a:t>The NULL Constant and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A0B5C-2EFE-384E-B74C-02616C3391B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11758" y="719582"/>
            <a:ext cx="11916102" cy="584258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5"/>
                </a:solidFill>
              </a:rPr>
              <a:t>NULL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7030A0"/>
                </a:solidFill>
              </a:rPr>
              <a:t>is a constant </a:t>
            </a:r>
            <a:r>
              <a:rPr lang="en-US" sz="2400" dirty="0"/>
              <a:t>that </a:t>
            </a:r>
            <a:r>
              <a:rPr lang="en-US" sz="2400" b="1" dirty="0">
                <a:solidFill>
                  <a:srgbClr val="2C895B"/>
                </a:solidFill>
              </a:rPr>
              <a:t>evaluates to zero (0)</a:t>
            </a:r>
          </a:p>
          <a:p>
            <a:r>
              <a:rPr lang="en-US" sz="2400" dirty="0"/>
              <a:t>You </a:t>
            </a:r>
            <a:r>
              <a:rPr lang="en-US" sz="2400" dirty="0">
                <a:solidFill>
                  <a:schemeClr val="accent5"/>
                </a:solidFill>
              </a:rPr>
              <a:t>assign a pointer variable to contain NULL </a:t>
            </a:r>
            <a:r>
              <a:rPr lang="en-US" sz="2400" dirty="0"/>
              <a:t>to </a:t>
            </a:r>
            <a:r>
              <a:rPr lang="en-US" sz="2400" dirty="0">
                <a:solidFill>
                  <a:srgbClr val="F37440"/>
                </a:solidFill>
              </a:rPr>
              <a:t>indicate that the pointer does not point at anything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A pointer variable </a:t>
            </a:r>
            <a:r>
              <a:rPr lang="en-US" sz="2400" dirty="0"/>
              <a:t>with </a:t>
            </a:r>
            <a:r>
              <a:rPr lang="en-US" sz="2400" dirty="0">
                <a:solidFill>
                  <a:srgbClr val="7030A0"/>
                </a:solidFill>
              </a:rPr>
              <a:t>a value of NULL </a:t>
            </a:r>
            <a:r>
              <a:rPr lang="en-US" sz="2400" dirty="0"/>
              <a:t>is called a </a:t>
            </a:r>
            <a:r>
              <a:rPr lang="en-US" sz="2400" dirty="0">
                <a:solidFill>
                  <a:schemeClr val="accent5"/>
                </a:solidFill>
              </a:rPr>
              <a:t>“NULL pointer” (invalid address!) 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Memory location 0 (address is 0) is not a valid memory address in any C program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Dereferencing NULL at runtime will cause a program fault (segmentation fault)!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6CB22B-DB14-8E42-989F-437ED26A77D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159B96F-E711-E7A9-D981-67AC5E342763}"/>
              </a:ext>
            </a:extLst>
          </p:cNvPr>
          <p:cNvSpPr/>
          <p:nvPr/>
        </p:nvSpPr>
        <p:spPr bwMode="auto">
          <a:xfrm>
            <a:off x="535489" y="4279907"/>
            <a:ext cx="11121022" cy="199524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NULL;</a:t>
            </a:r>
          </a:p>
          <a:p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p;	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segmentation fault! */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*(int *)900000 = 25;	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cast 900000 to a pointer */</a:t>
            </a:r>
          </a:p>
          <a:p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/* if writeable address space, it works */</a:t>
            </a:r>
          </a:p>
          <a:p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/* that memory location just changed */</a:t>
            </a:r>
          </a:p>
        </p:txBody>
      </p:sp>
    </p:spTree>
    <p:extLst>
      <p:ext uri="{BB962C8B-B14F-4D97-AF65-F5344CB8AC3E}">
        <p14:creationId xmlns:p14="http://schemas.microsoft.com/office/powerpoint/2010/main" val="244837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DE9469-4312-670F-9553-C5D59BF57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520" y="193040"/>
            <a:ext cx="6471920" cy="647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749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F612-97C1-1B41-A19B-CF3E015D7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299" y="25201"/>
            <a:ext cx="10515600" cy="511501"/>
          </a:xfrm>
        </p:spPr>
        <p:txBody>
          <a:bodyPr/>
          <a:lstStyle/>
          <a:p>
            <a:r>
              <a:rPr lang="en-US" dirty="0"/>
              <a:t>Using the NULL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A0B5C-2EFE-384E-B74C-02616C3391B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11758" y="979072"/>
            <a:ext cx="11616020" cy="506944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Many functions </a:t>
            </a:r>
            <a:r>
              <a:rPr lang="en-US" sz="2400" dirty="0">
                <a:solidFill>
                  <a:srgbClr val="2C895B"/>
                </a:solidFill>
              </a:rPr>
              <a:t>return NULL to indicate an error has occurred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NULL is considered </a:t>
            </a:r>
            <a:r>
              <a:rPr lang="en-US" sz="2400" dirty="0">
                <a:solidFill>
                  <a:srgbClr val="FF0000"/>
                </a:solidFill>
              </a:rPr>
              <a:t>“false” </a:t>
            </a:r>
            <a:r>
              <a:rPr lang="en-US" sz="2400" dirty="0"/>
              <a:t>when used in a Boolean context</a:t>
            </a:r>
          </a:p>
          <a:p>
            <a:pPr lvl="1"/>
            <a:r>
              <a:rPr lang="en-US" sz="2400" b="1" dirty="0">
                <a:solidFill>
                  <a:schemeClr val="accent5"/>
                </a:solidFill>
              </a:rPr>
              <a:t>Remember: false expressions </a:t>
            </a:r>
            <a:r>
              <a:rPr lang="en-US" sz="2400" dirty="0"/>
              <a:t>in C are </a:t>
            </a:r>
            <a:r>
              <a:rPr lang="en-US" sz="2400" dirty="0">
                <a:solidFill>
                  <a:schemeClr val="accent5"/>
                </a:solidFill>
              </a:rPr>
              <a:t>defined to be zero </a:t>
            </a:r>
            <a:r>
              <a:rPr lang="en-US" sz="2400" i="1" dirty="0">
                <a:solidFill>
                  <a:schemeClr val="accent5"/>
                </a:solidFill>
              </a:rPr>
              <a:t>or </a:t>
            </a:r>
            <a:r>
              <a:rPr lang="en-US" sz="2400" dirty="0">
                <a:solidFill>
                  <a:schemeClr val="accent5"/>
                </a:solidFill>
              </a:rPr>
              <a:t>NULL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The following two are equivalent (</a:t>
            </a:r>
            <a:r>
              <a:rPr lang="en-US" sz="2400" dirty="0">
                <a:solidFill>
                  <a:schemeClr val="accent5"/>
                </a:solidFill>
              </a:rPr>
              <a:t>the second one is preferred for readability</a:t>
            </a:r>
            <a:r>
              <a:rPr lang="en-US" sz="2400" dirty="0"/>
              <a:t>):</a:t>
            </a:r>
          </a:p>
          <a:p>
            <a:pPr marL="342900" indent="-342900">
              <a:lnSpc>
                <a:spcPct val="100000"/>
              </a:lnSpc>
            </a:pPr>
            <a:endParaRPr lang="en-US" sz="2400" dirty="0">
              <a:solidFill>
                <a:schemeClr val="accent5"/>
              </a:solidFill>
            </a:endParaRPr>
          </a:p>
          <a:p>
            <a:pPr marL="342900" indent="-342900">
              <a:lnSpc>
                <a:spcPct val="100000"/>
              </a:lnSpc>
            </a:pP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A2DCA1-ED91-994B-85B2-10D7A3A2E87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4584948-ACD2-EF43-AD6E-11AF712C42C4}"/>
              </a:ext>
            </a:extLst>
          </p:cNvPr>
          <p:cNvSpPr/>
          <p:nvPr/>
        </p:nvSpPr>
        <p:spPr bwMode="auto">
          <a:xfrm>
            <a:off x="3299823" y="5022680"/>
            <a:ext cx="3381763" cy="8551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(p) ...</a:t>
            </a:r>
            <a:b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(p != NULL) ...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7B641F8-642F-E9E2-B387-8238528A9C98}"/>
              </a:ext>
            </a:extLst>
          </p:cNvPr>
          <p:cNvSpPr/>
          <p:nvPr/>
        </p:nvSpPr>
        <p:spPr bwMode="auto">
          <a:xfrm>
            <a:off x="417318" y="1722110"/>
            <a:ext cx="11357363" cy="14885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these are all equivalent */</a:t>
            </a:r>
          </a:p>
          <a:p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NULL; </a:t>
            </a:r>
          </a:p>
          <a:p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)0;  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cast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 to a pointer type</a:t>
            </a:r>
          </a:p>
          <a:p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(void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)0; 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automatically gets converted to the correct type</a:t>
            </a:r>
          </a:p>
        </p:txBody>
      </p:sp>
    </p:spTree>
    <p:extLst>
      <p:ext uri="{BB962C8B-B14F-4D97-AF65-F5344CB8AC3E}">
        <p14:creationId xmlns:p14="http://schemas.microsoft.com/office/powerpoint/2010/main" val="6228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5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85C40A-DC55-924F-8AF4-744B873D26C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2372" y="2418591"/>
            <a:ext cx="11749628" cy="430562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fontAlgn="auto">
              <a:spcAft>
                <a:spcPts val="0"/>
              </a:spcAft>
              <a:buFont typeface="Wingdings" charset="2"/>
              <a:buNone/>
              <a:defRPr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fgets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array[ ], int size, FILE *stream)</a:t>
            </a:r>
            <a:endParaRPr lang="en-US" sz="800" b="1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is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a pointer (address) to an </a:t>
            </a:r>
            <a:r>
              <a:rPr lang="en-US" sz="2000" b="1" dirty="0">
                <a:solidFill>
                  <a:schemeClr val="accent1"/>
                </a:solidFill>
              </a:rPr>
              <a:t>array of char</a:t>
            </a:r>
            <a:endParaRPr lang="en-US" sz="2000" b="1" dirty="0"/>
          </a:p>
          <a:p>
            <a:pPr fontAlgn="auto">
              <a:spcAft>
                <a:spcPts val="0"/>
              </a:spcAft>
              <a:defRPr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reads in at most </a:t>
            </a:r>
            <a:r>
              <a:rPr lang="en-US" sz="2000" b="1" dirty="0">
                <a:solidFill>
                  <a:srgbClr val="0070C0"/>
                </a:solidFill>
              </a:rPr>
              <a:t>one less than </a:t>
            </a:r>
            <a:r>
              <a:rPr lang="en-US" sz="2000" b="1" i="1" dirty="0">
                <a:solidFill>
                  <a:srgbClr val="FF0000"/>
                </a:solidFill>
              </a:rPr>
              <a:t>size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 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characters from </a:t>
            </a:r>
            <a:r>
              <a:rPr lang="en-US" sz="2000" b="1" i="1" dirty="0">
                <a:solidFill>
                  <a:srgbClr val="FF0000"/>
                </a:solidFill>
              </a:rPr>
              <a:t>stream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 and stores them into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array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Reading stops after an 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 or a newline '\n'</a:t>
            </a:r>
          </a:p>
          <a:p>
            <a:pPr lvl="1">
              <a:defRPr/>
            </a:pPr>
            <a:r>
              <a:rPr lang="en-US" sz="2000" dirty="0">
                <a:solidFill>
                  <a:schemeClr val="accent1"/>
                </a:solidFill>
              </a:rPr>
              <a:t>If a newline ('\n') is read, it is stored into the buffer</a:t>
            </a:r>
          </a:p>
          <a:p>
            <a:pPr lvl="1">
              <a:defRPr/>
            </a:pPr>
            <a:r>
              <a:rPr lang="en-US" sz="2000" b="1" dirty="0">
                <a:solidFill>
                  <a:schemeClr val="accent1"/>
                </a:solidFill>
              </a:rPr>
              <a:t>A terminating null byte ('\0') is always stored after the last character in the buffer</a:t>
            </a:r>
            <a:endParaRPr lang="en-US" sz="2000" dirty="0"/>
          </a:p>
          <a:p>
            <a:pPr>
              <a:defRPr/>
            </a:pPr>
            <a:endParaRPr lang="en-US" sz="2000" dirty="0"/>
          </a:p>
          <a:p>
            <a:pPr lvl="3">
              <a:defRPr/>
            </a:pPr>
            <a:endParaRPr lang="en-US" sz="1000" dirty="0"/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Returns a </a:t>
            </a:r>
            <a:r>
              <a:rPr lang="en-US" sz="2000" b="1" dirty="0">
                <a:solidFill>
                  <a:srgbClr val="FF0000"/>
                </a:solidFill>
              </a:rPr>
              <a:t>NULL at end of file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(or a read failure), otherwise a pointer to array (pointers later…)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See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 3 </a:t>
            </a:r>
            <a:r>
              <a:rPr lang="en-US" sz="20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endParaRPr lang="en-US" sz="2000" b="1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3F0D91-E215-FF4E-939B-66E980E9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3329"/>
            <a:ext cx="10515600" cy="381045"/>
          </a:xfrm>
        </p:spPr>
        <p:txBody>
          <a:bodyPr/>
          <a:lstStyle/>
          <a:p>
            <a:r>
              <a:rPr lang="en-US" dirty="0"/>
              <a:t>Simple String IO - Reading</a:t>
            </a:r>
          </a:p>
        </p:txBody>
      </p:sp>
      <p:grpSp>
        <p:nvGrpSpPr>
          <p:cNvPr id="4" name="Group 55">
            <a:extLst>
              <a:ext uri="{FF2B5EF4-FFF2-40B4-BE49-F238E27FC236}">
                <a16:creationId xmlns:a16="http://schemas.microsoft.com/office/drawing/2014/main" id="{93672AFB-27F0-9F43-9082-7AFB5DFA3A14}"/>
              </a:ext>
            </a:extLst>
          </p:cNvPr>
          <p:cNvGrpSpPr>
            <a:grpSpLocks/>
          </p:cNvGrpSpPr>
          <p:nvPr/>
        </p:nvGrpSpPr>
        <p:grpSpPr bwMode="auto">
          <a:xfrm>
            <a:off x="998854" y="5182795"/>
            <a:ext cx="7315200" cy="457200"/>
            <a:chOff x="576" y="2496"/>
            <a:chExt cx="4981" cy="288"/>
          </a:xfrm>
        </p:grpSpPr>
        <p:grpSp>
          <p:nvGrpSpPr>
            <p:cNvPr id="5" name="Group 45">
              <a:extLst>
                <a:ext uri="{FF2B5EF4-FFF2-40B4-BE49-F238E27FC236}">
                  <a16:creationId xmlns:a16="http://schemas.microsoft.com/office/drawing/2014/main" id="{17CD5680-2A52-684D-A203-C66A911588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2496"/>
              <a:ext cx="2767" cy="288"/>
              <a:chOff x="533400" y="3048000"/>
              <a:chExt cx="8297733" cy="685800"/>
            </a:xfrm>
          </p:grpSpPr>
          <p:sp>
            <p:nvSpPr>
              <p:cNvPr id="14" name="Rectangle 7">
                <a:extLst>
                  <a:ext uri="{FF2B5EF4-FFF2-40B4-BE49-F238E27FC236}">
                    <a16:creationId xmlns:a16="http://schemas.microsoft.com/office/drawing/2014/main" id="{B450D81C-3FED-624F-A7B2-B73880BAE5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3048000"/>
                <a:ext cx="830133" cy="6858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r>
                  <a:rPr lang="en-US" altLang="en-US" sz="2800">
                    <a:solidFill>
                      <a:schemeClr val="tx1">
                        <a:lumMod val="50000"/>
                      </a:schemeClr>
                    </a:solidFill>
                  </a:rPr>
                  <a:t>t</a:t>
                </a:r>
              </a:p>
            </p:txBody>
          </p:sp>
          <p:sp>
            <p:nvSpPr>
              <p:cNvPr id="15" name="Rectangle 8">
                <a:extLst>
                  <a:ext uri="{FF2B5EF4-FFF2-40B4-BE49-F238E27FC236}">
                    <a16:creationId xmlns:a16="http://schemas.microsoft.com/office/drawing/2014/main" id="{CD807903-3F93-BF4B-9C07-93C4FF5F6C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2400" y="3048000"/>
                <a:ext cx="830133" cy="6858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r>
                  <a:rPr lang="en-US" altLang="en-US" sz="2800">
                    <a:solidFill>
                      <a:schemeClr val="tx1">
                        <a:lumMod val="50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16" name="Rectangle 9">
                <a:extLst>
                  <a:ext uri="{FF2B5EF4-FFF2-40B4-BE49-F238E27FC236}">
                    <a16:creationId xmlns:a16="http://schemas.microsoft.com/office/drawing/2014/main" id="{950DE4D7-9B89-4442-B984-4E0A981D7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2267" y="3048000"/>
                <a:ext cx="830133" cy="6858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r>
                  <a:rPr lang="en-US" altLang="en-US" sz="2800">
                    <a:solidFill>
                      <a:schemeClr val="tx1">
                        <a:lumMod val="50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17" name="Rectangle 10">
                <a:extLst>
                  <a:ext uri="{FF2B5EF4-FFF2-40B4-BE49-F238E27FC236}">
                    <a16:creationId xmlns:a16="http://schemas.microsoft.com/office/drawing/2014/main" id="{C0F562C7-29F8-0540-9C14-922382ADD8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2133" y="3048000"/>
                <a:ext cx="830133" cy="6858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endParaRPr lang="en-US" altLang="en-US" sz="280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Rectangle 11">
                <a:extLst>
                  <a:ext uri="{FF2B5EF4-FFF2-40B4-BE49-F238E27FC236}">
                    <a16:creationId xmlns:a16="http://schemas.microsoft.com/office/drawing/2014/main" id="{0B3B81DA-364C-4D47-8F3E-8959B7FEC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2000" y="3048000"/>
                <a:ext cx="830133" cy="6858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r>
                  <a:rPr lang="en-US" altLang="en-US" sz="2800">
                    <a:solidFill>
                      <a:schemeClr val="tx1">
                        <a:lumMod val="50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19" name="Rectangle 12">
                <a:extLst>
                  <a:ext uri="{FF2B5EF4-FFF2-40B4-BE49-F238E27FC236}">
                    <a16:creationId xmlns:a16="http://schemas.microsoft.com/office/drawing/2014/main" id="{2C742289-FD37-A04C-87FA-0AA93E247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3667" y="3048000"/>
                <a:ext cx="828333" cy="6858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r>
                  <a:rPr lang="en-US" altLang="en-US" sz="2800">
                    <a:solidFill>
                      <a:schemeClr val="tx1">
                        <a:lumMod val="50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20" name="Rectangle 13">
                <a:extLst>
                  <a:ext uri="{FF2B5EF4-FFF2-40B4-BE49-F238E27FC236}">
                    <a16:creationId xmlns:a16="http://schemas.microsoft.com/office/drawing/2014/main" id="{90754A79-A734-7049-AF1A-89B830FE32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3533" y="3048000"/>
                <a:ext cx="830133" cy="6858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r>
                  <a:rPr lang="en-US" altLang="en-US" sz="2800">
                    <a:solidFill>
                      <a:schemeClr val="tx1">
                        <a:lumMod val="50000"/>
                      </a:schemeClr>
                    </a:solidFill>
                  </a:rPr>
                  <a:t>h</a:t>
                </a:r>
              </a:p>
            </p:txBody>
          </p:sp>
          <p:sp>
            <p:nvSpPr>
              <p:cNvPr id="21" name="Rectangle 14">
                <a:extLst>
                  <a:ext uri="{FF2B5EF4-FFF2-40B4-BE49-F238E27FC236}">
                    <a16:creationId xmlns:a16="http://schemas.microsoft.com/office/drawing/2014/main" id="{22C6497D-DEEE-ED45-9B51-C830A1DD17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2534" y="3048000"/>
                <a:ext cx="828333" cy="6858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endParaRPr lang="en-US" altLang="en-US" sz="280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Rectangle 15">
                <a:extLst>
                  <a:ext uri="{FF2B5EF4-FFF2-40B4-BE49-F238E27FC236}">
                    <a16:creationId xmlns:a16="http://schemas.microsoft.com/office/drawing/2014/main" id="{A34E3434-8FDD-BD42-A765-BD5B049893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0867" y="3048000"/>
                <a:ext cx="830133" cy="6858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r>
                  <a:rPr lang="en-US" altLang="en-US" sz="2800">
                    <a:solidFill>
                      <a:schemeClr val="tx1">
                        <a:lumMod val="50000"/>
                      </a:schemeClr>
                    </a:solidFill>
                  </a:rPr>
                  <a:t>a</a:t>
                </a:r>
              </a:p>
            </p:txBody>
          </p:sp>
          <p:sp>
            <p:nvSpPr>
              <p:cNvPr id="23" name="Rectangle 15">
                <a:extLst>
                  <a:ext uri="{FF2B5EF4-FFF2-40B4-BE49-F238E27FC236}">
                    <a16:creationId xmlns:a16="http://schemas.microsoft.com/office/drawing/2014/main" id="{D48F334D-7E99-BA46-A6DD-F9461F0E80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01000" y="3048000"/>
                <a:ext cx="830133" cy="6858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endParaRPr lang="en-US" altLang="en-US" sz="280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28096A7C-94D3-0E40-A090-A81743132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3" y="2496"/>
              <a:ext cx="277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chemeClr val="tx1">
                      <a:lumMod val="50000"/>
                    </a:schemeClr>
                  </a:solidFill>
                </a:rPr>
                <a:t>s</a:t>
              </a:r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5F0234B5-EBF5-D44C-9C0A-C2D06EFB1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" y="2496"/>
              <a:ext cx="277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chemeClr val="tx1">
                      <a:lumMod val="50000"/>
                    </a:schemeClr>
                  </a:solidFill>
                </a:rPr>
                <a:t>\n</a:t>
              </a:r>
            </a:p>
          </p:txBody>
        </p:sp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B5453C34-6632-D547-BBA3-191C6364E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" y="2496"/>
              <a:ext cx="277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chemeClr val="tx1">
                      <a:lumMod val="50000"/>
                    </a:schemeClr>
                  </a:solidFill>
                </a:rPr>
                <a:t>g</a:t>
              </a:r>
            </a:p>
          </p:txBody>
        </p:sp>
        <p:sp>
          <p:nvSpPr>
            <p:cNvPr id="9" name="Rectangle 10">
              <a:extLst>
                <a:ext uri="{FF2B5EF4-FFF2-40B4-BE49-F238E27FC236}">
                  <a16:creationId xmlns:a16="http://schemas.microsoft.com/office/drawing/2014/main" id="{8AD1A7B8-C8A0-EB4F-8B3E-710F1CEB4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0" y="2496"/>
              <a:ext cx="276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chemeClr val="tx1">
                      <a:lumMod val="50000"/>
                    </a:schemeClr>
                  </a:solidFill>
                </a:rPr>
                <a:t>n</a:t>
              </a:r>
            </a:p>
          </p:txBody>
        </p:sp>
        <p:sp>
          <p:nvSpPr>
            <p:cNvPr id="10" name="Rectangle 11">
              <a:extLst>
                <a:ext uri="{FF2B5EF4-FFF2-40B4-BE49-F238E27FC236}">
                  <a16:creationId xmlns:a16="http://schemas.microsoft.com/office/drawing/2014/main" id="{C4D29838-8165-064E-99AF-8CF8AE553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3" y="2496"/>
              <a:ext cx="277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chemeClr val="tx1">
                      <a:lumMod val="50000"/>
                    </a:schemeClr>
                  </a:solidFill>
                </a:rPr>
                <a:t>i</a:t>
              </a:r>
            </a:p>
          </p:txBody>
        </p:sp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3CB3C351-E212-1844-A8B3-00D560A08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" y="2496"/>
              <a:ext cx="276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chemeClr val="tx1">
                      <a:lumMod val="50000"/>
                    </a:schemeClr>
                  </a:solidFill>
                </a:rPr>
                <a:t>r</a:t>
              </a:r>
            </a:p>
          </p:txBody>
        </p:sp>
        <p:sp>
          <p:nvSpPr>
            <p:cNvPr id="12" name="Rectangle 13">
              <a:extLst>
                <a:ext uri="{FF2B5EF4-FFF2-40B4-BE49-F238E27FC236}">
                  <a16:creationId xmlns:a16="http://schemas.microsoft.com/office/drawing/2014/main" id="{7B847CC3-10AB-AD49-A02E-35862FCB6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0" y="2496"/>
              <a:ext cx="277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chemeClr val="tx1">
                      <a:lumMod val="50000"/>
                    </a:schemeClr>
                  </a:solidFill>
                </a:rPr>
                <a:t>t</a:t>
              </a:r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2D5E34B-BF0A-BA48-8752-8344D40BD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" y="2496"/>
              <a:ext cx="277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chemeClr val="tx1">
                      <a:lumMod val="50000"/>
                    </a:schemeClr>
                  </a:solidFill>
                </a:rPr>
                <a:t>\0</a:t>
              </a:r>
            </a:p>
          </p:txBody>
        </p:sp>
      </p:grpSp>
      <p:graphicFrame>
        <p:nvGraphicFramePr>
          <p:cNvPr id="27" name="Group 4">
            <a:extLst>
              <a:ext uri="{FF2B5EF4-FFF2-40B4-BE49-F238E27FC236}">
                <a16:creationId xmlns:a16="http://schemas.microsoft.com/office/drawing/2014/main" id="{EF9B40D2-1FF1-9E4C-8DE8-34EE4550BB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6197848"/>
              </p:ext>
            </p:extLst>
          </p:nvPr>
        </p:nvGraphicFramePr>
        <p:xfrm>
          <a:off x="1441921" y="427048"/>
          <a:ext cx="8809924" cy="2011680"/>
        </p:xfrm>
        <a:graphic>
          <a:graphicData uri="http://schemas.openxmlformats.org/drawingml/2006/table">
            <a:tbl>
              <a:tblPr/>
              <a:tblGrid>
                <a:gridCol w="2748050">
                  <a:extLst>
                    <a:ext uri="{9D8B030D-6E8A-4147-A177-3AD203B41FA5}">
                      <a16:colId xmlns:a16="http://schemas.microsoft.com/office/drawing/2014/main" val="1695198898"/>
                    </a:ext>
                  </a:extLst>
                </a:gridCol>
                <a:gridCol w="6061874">
                  <a:extLst>
                    <a:ext uri="{9D8B030D-6E8A-4147-A177-3AD203B41FA5}">
                      <a16:colId xmlns:a16="http://schemas.microsoft.com/office/drawing/2014/main" val="3806342213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Example Function Calls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343136"/>
                  </a:ext>
                </a:extLst>
              </a:tr>
              <a:tr h="726165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 a string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#include &lt;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stdio.h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char *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strpt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b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lang="en-US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20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myStr</a:t>
                      </a:r>
                      <a:r>
                        <a:rPr lang="en-US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[BFSZ];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strptr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fgets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myStr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BFSZ, stdin);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560327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AB776916-DB3B-B14F-9726-A50297EA5D8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9FA0EF-321C-A045-B389-BEC88FD310AE}"/>
              </a:ext>
            </a:extLst>
          </p:cNvPr>
          <p:cNvSpPr txBox="1"/>
          <p:nvPr/>
        </p:nvSpPr>
        <p:spPr>
          <a:xfrm>
            <a:off x="7703842" y="872707"/>
            <a:ext cx="3403530" cy="923330"/>
          </a:xfrm>
          <a:prstGeom prst="rect">
            <a:avLst/>
          </a:prstGeom>
          <a:solidFill>
            <a:schemeClr val="bg1"/>
          </a:solidFill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must pass the size of the array so </a:t>
            </a:r>
            <a:r>
              <a:rPr lang="en-US" dirty="0" err="1">
                <a:solidFill>
                  <a:srgbClr val="0070C0"/>
                </a:solidFill>
              </a:rPr>
              <a:t>fgets</a:t>
            </a:r>
            <a:r>
              <a:rPr lang="en-US" dirty="0">
                <a:solidFill>
                  <a:srgbClr val="0070C0"/>
                </a:solidFill>
              </a:rPr>
              <a:t>() knows how much space there is</a:t>
            </a: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842740EF-2212-7E4B-B97B-633C8DBE8524}"/>
              </a:ext>
            </a:extLst>
          </p:cNvPr>
          <p:cNvSpPr/>
          <p:nvPr/>
        </p:nvSpPr>
        <p:spPr>
          <a:xfrm>
            <a:off x="7928149" y="1834786"/>
            <a:ext cx="96811" cy="2712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0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2B3D2-C8D9-4177-EBE5-0F825997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returns from a function call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59B59D2-D17B-266A-BFAD-9F78F03727A4}"/>
              </a:ext>
            </a:extLst>
          </p:cNvPr>
          <p:cNvSpPr/>
          <p:nvPr/>
        </p:nvSpPr>
        <p:spPr bwMode="auto">
          <a:xfrm>
            <a:off x="6418929" y="1164550"/>
            <a:ext cx="5046643" cy="452889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#define BUFSZ 512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*next(char *);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main()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char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[BUFSZ];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char *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while 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fgets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BUFSZ, stdin) != NULL)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%s\n",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if ((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next(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 != NULL)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("after: %s\n",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else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("no comma found\n");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4E19E63-3229-2A07-E69C-8E7789DD1BBE}"/>
              </a:ext>
            </a:extLst>
          </p:cNvPr>
          <p:cNvSpPr/>
          <p:nvPr/>
        </p:nvSpPr>
        <p:spPr bwMode="auto">
          <a:xfrm>
            <a:off x="861767" y="1924452"/>
            <a:ext cx="5046643" cy="275534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*next(char *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if 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NULL)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return NULL;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while ((*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'\0') &amp;&amp; (*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','))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if (*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',')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return ++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 NULL;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 </a:t>
            </a:r>
          </a:p>
        </p:txBody>
      </p:sp>
    </p:spTree>
    <p:extLst>
      <p:ext uri="{BB962C8B-B14F-4D97-AF65-F5344CB8AC3E}">
        <p14:creationId xmlns:p14="http://schemas.microsoft.com/office/powerpoint/2010/main" val="1036387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6EF07-90E4-D74B-A950-25B81BC02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11" y="151890"/>
            <a:ext cx="12212140" cy="404608"/>
          </a:xfrm>
        </p:spPr>
        <p:txBody>
          <a:bodyPr/>
          <a:lstStyle/>
          <a:p>
            <a:r>
              <a:rPr lang="en-US" dirty="0"/>
              <a:t>Returning a Pointer To a Local Variable (Dangling Pointer)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7CC40-DA54-FE4B-985B-3C96E512051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79043" y="551953"/>
            <a:ext cx="11678443" cy="239032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There are many situations where </a:t>
            </a:r>
            <a:r>
              <a:rPr lang="en-US" dirty="0">
                <a:solidFill>
                  <a:srgbClr val="2C895B"/>
                </a:solidFill>
              </a:rPr>
              <a:t>a function will return a pointer</a:t>
            </a:r>
            <a:r>
              <a:rPr lang="en-US" dirty="0"/>
              <a:t>, but </a:t>
            </a:r>
            <a:r>
              <a:rPr lang="en-US" dirty="0">
                <a:solidFill>
                  <a:srgbClr val="2C895B"/>
                </a:solidFill>
              </a:rPr>
              <a:t>a function must never return a pointer to a memory location </a:t>
            </a:r>
            <a:r>
              <a:rPr lang="en-US" dirty="0"/>
              <a:t>that is </a:t>
            </a:r>
            <a:r>
              <a:rPr lang="en-US" dirty="0">
                <a:solidFill>
                  <a:srgbClr val="FF0000"/>
                </a:solidFill>
              </a:rPr>
              <a:t>no longer valid </a:t>
            </a:r>
            <a:r>
              <a:rPr lang="en-US" dirty="0">
                <a:solidFill>
                  <a:schemeClr val="tx2"/>
                </a:solidFill>
              </a:rPr>
              <a:t>such as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Address of a </a:t>
            </a:r>
            <a:r>
              <a:rPr lang="en-US" dirty="0">
                <a:solidFill>
                  <a:srgbClr val="2C895B"/>
                </a:solidFill>
              </a:rPr>
              <a:t>passed parameter copy </a:t>
            </a:r>
            <a:r>
              <a:rPr lang="en-US" dirty="0"/>
              <a:t>as the caller may or will deallocate it after the call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Address of a </a:t>
            </a:r>
            <a:r>
              <a:rPr lang="en-US" dirty="0">
                <a:solidFill>
                  <a:srgbClr val="2C895B"/>
                </a:solidFill>
              </a:rPr>
              <a:t>local variable (automatic) </a:t>
            </a:r>
            <a:r>
              <a:rPr lang="en-US" dirty="0"/>
              <a:t>that is invalid on function return </a:t>
            </a:r>
          </a:p>
          <a:p>
            <a:r>
              <a:rPr lang="en-US" dirty="0"/>
              <a:t>These errors are called a </a:t>
            </a:r>
            <a:r>
              <a:rPr lang="en-US" dirty="0">
                <a:solidFill>
                  <a:srgbClr val="FF0000"/>
                </a:solidFill>
              </a:rPr>
              <a:t>dangling pointer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94E327-3D17-FE48-8E2F-83C9A03C42B3}"/>
              </a:ext>
            </a:extLst>
          </p:cNvPr>
          <p:cNvGrpSpPr/>
          <p:nvPr/>
        </p:nvGrpSpPr>
        <p:grpSpPr>
          <a:xfrm>
            <a:off x="643505" y="3007114"/>
            <a:ext cx="7434956" cy="1235154"/>
            <a:chOff x="643505" y="3007114"/>
            <a:chExt cx="7434956" cy="123515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4E18258-93D3-A642-BD5F-958BD731C1A5}"/>
                </a:ext>
              </a:extLst>
            </p:cNvPr>
            <p:cNvGrpSpPr/>
            <p:nvPr/>
          </p:nvGrpSpPr>
          <p:grpSpPr>
            <a:xfrm>
              <a:off x="643505" y="3007114"/>
              <a:ext cx="7434956" cy="1235154"/>
              <a:chOff x="131075" y="607151"/>
              <a:chExt cx="7434956" cy="1235154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8BFE96DD-DDDC-714A-B522-D3EB881B5696}"/>
                  </a:ext>
                </a:extLst>
              </p:cNvPr>
              <p:cNvSpPr/>
              <p:nvPr/>
            </p:nvSpPr>
            <p:spPr bwMode="auto">
              <a:xfrm>
                <a:off x="3417025" y="607151"/>
                <a:ext cx="4149006" cy="1235154"/>
              </a:xfrm>
              <a:prstGeom prst="roundRect">
                <a:avLst>
                  <a:gd name="adj" fmla="val 5733"/>
                </a:avLst>
              </a:prstGeom>
              <a:solidFill>
                <a:schemeClr val="bg1">
                  <a:lumMod val="95000"/>
                </a:schemeClr>
              </a:solidFill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*</a:t>
                </a:r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bad_idea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(int n) 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{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return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&amp;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n; </a:t>
                </a:r>
                <a:r>
                  <a:rPr lang="en-US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NEVER do this 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} 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75FB7CB-191F-9A4F-92FB-E1C0FACBC5EB}"/>
                  </a:ext>
                </a:extLst>
              </p:cNvPr>
              <p:cNvSpPr txBox="1"/>
              <p:nvPr/>
            </p:nvSpPr>
            <p:spPr>
              <a:xfrm>
                <a:off x="131075" y="607151"/>
                <a:ext cx="2614464" cy="1200329"/>
              </a:xfrm>
              <a:prstGeom prst="rect">
                <a:avLst/>
              </a:prstGeom>
              <a:noFill/>
              <a:ln w="317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rgbClr val="0070C0"/>
                    </a:solidFill>
                  </a:rPr>
                  <a:t>n is a parameter with the scope of </a:t>
                </a:r>
                <a:r>
                  <a:rPr lang="en-US" dirty="0" err="1">
                    <a:solidFill>
                      <a:srgbClr val="0070C0"/>
                    </a:solidFill>
                  </a:rPr>
                  <a:t>bad_idea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pPr algn="r"/>
                <a:r>
                  <a:rPr lang="en-US" dirty="0">
                    <a:solidFill>
                      <a:srgbClr val="0070C0"/>
                    </a:solidFill>
                  </a:rPr>
                  <a:t>it is no longer valid after the function returns </a:t>
                </a:r>
              </a:p>
            </p:txBody>
          </p:sp>
        </p:grpSp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E077CCF6-B606-E94E-BD21-2B2CA63C169F}"/>
                </a:ext>
              </a:extLst>
            </p:cNvPr>
            <p:cNvSpPr/>
            <p:nvPr/>
          </p:nvSpPr>
          <p:spPr>
            <a:xfrm>
              <a:off x="3299792" y="3419341"/>
              <a:ext cx="583096" cy="2053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9CCBD76-6ACC-694D-A3AF-9367A6E51133}"/>
              </a:ext>
            </a:extLst>
          </p:cNvPr>
          <p:cNvGrpSpPr/>
          <p:nvPr/>
        </p:nvGrpSpPr>
        <p:grpSpPr>
          <a:xfrm>
            <a:off x="639931" y="4617433"/>
            <a:ext cx="7438530" cy="2031325"/>
            <a:chOff x="639931" y="4617433"/>
            <a:chExt cx="7438530" cy="203132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1775BBA-F1AD-7743-927C-A20980F25898}"/>
                </a:ext>
              </a:extLst>
            </p:cNvPr>
            <p:cNvGrpSpPr/>
            <p:nvPr/>
          </p:nvGrpSpPr>
          <p:grpSpPr>
            <a:xfrm>
              <a:off x="639931" y="4617433"/>
              <a:ext cx="7438530" cy="2031325"/>
              <a:chOff x="6964360" y="1317246"/>
              <a:chExt cx="7438530" cy="2031325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73AC7E-F9C5-524A-92E7-A03B13E6907F}"/>
                  </a:ext>
                </a:extLst>
              </p:cNvPr>
              <p:cNvSpPr txBox="1"/>
              <p:nvPr/>
            </p:nvSpPr>
            <p:spPr>
              <a:xfrm>
                <a:off x="6964360" y="1317246"/>
                <a:ext cx="2614464" cy="2031325"/>
              </a:xfrm>
              <a:prstGeom prst="rect">
                <a:avLst/>
              </a:prstGeom>
              <a:noFill/>
              <a:ln w="34925">
                <a:solidFill>
                  <a:srgbClr val="F3753F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37440"/>
                    </a:solidFill>
                  </a:rPr>
                  <a:t>a is an automatic (local) with a scope and </a:t>
                </a:r>
                <a:r>
                  <a:rPr lang="en-US" b="1" u="sng" dirty="0">
                    <a:solidFill>
                      <a:srgbClr val="F37440"/>
                    </a:solidFill>
                  </a:rPr>
                  <a:t>lifetime</a:t>
                </a:r>
                <a:r>
                  <a:rPr lang="en-US" dirty="0">
                    <a:solidFill>
                      <a:srgbClr val="F37440"/>
                    </a:solidFill>
                  </a:rPr>
                  <a:t> within bad_idea2</a:t>
                </a:r>
              </a:p>
              <a:p>
                <a:r>
                  <a:rPr lang="en-US" dirty="0">
                    <a:solidFill>
                      <a:srgbClr val="F37440"/>
                    </a:solidFill>
                  </a:rPr>
                  <a:t>a is no longer a valid location after the function returns </a:t>
                </a:r>
                <a:endParaRPr lang="en-US" sz="2000" dirty="0"/>
              </a:p>
            </p:txBody>
          </p:sp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CBE40729-4456-024E-B65F-F3DCD9CF73DA}"/>
                  </a:ext>
                </a:extLst>
              </p:cNvPr>
              <p:cNvSpPr/>
              <p:nvPr/>
            </p:nvSpPr>
            <p:spPr bwMode="auto">
              <a:xfrm>
                <a:off x="10165494" y="1521209"/>
                <a:ext cx="4237396" cy="1520190"/>
              </a:xfrm>
              <a:prstGeom prst="roundRect">
                <a:avLst>
                  <a:gd name="adj" fmla="val 5733"/>
                </a:avLst>
              </a:prstGeom>
              <a:solidFill>
                <a:schemeClr val="bg1">
                  <a:lumMod val="95000"/>
                </a:schemeClr>
              </a:solidFill>
              <a:ln w="34925" cap="flat" cmpd="sng" algn="ctr">
                <a:solidFill>
                  <a:srgbClr val="F3753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*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bad_idea2(int n) 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{ 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int a = n * n;</a:t>
                </a:r>
                <a:b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return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&amp;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a; </a:t>
                </a:r>
                <a:r>
                  <a:rPr lang="en-US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NEVER do this 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} </a:t>
                </a:r>
              </a:p>
            </p:txBody>
          </p:sp>
        </p:grp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5A1B8CA7-9C0C-394C-BF74-5D91534A4D12}"/>
                </a:ext>
              </a:extLst>
            </p:cNvPr>
            <p:cNvSpPr/>
            <p:nvPr/>
          </p:nvSpPr>
          <p:spPr>
            <a:xfrm>
              <a:off x="3244553" y="5478816"/>
              <a:ext cx="583096" cy="205350"/>
            </a:xfrm>
            <a:prstGeom prst="rightArrow">
              <a:avLst/>
            </a:prstGeom>
            <a:solidFill>
              <a:srgbClr val="F37440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8FDFB53-A5ED-8D4A-BDF8-45D815D7CA68}"/>
              </a:ext>
            </a:extLst>
          </p:cNvPr>
          <p:cNvSpPr/>
          <p:nvPr/>
        </p:nvSpPr>
        <p:spPr bwMode="auto">
          <a:xfrm>
            <a:off x="8452110" y="3267214"/>
            <a:ext cx="3540887" cy="323040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34925" cap="flat" cmpd="sng" algn="ctr">
            <a:solidFill>
              <a:srgbClr val="2C895B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is ok to do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 is </a:t>
            </a:r>
            <a:r>
              <a:rPr lang="en-US" b="1" i="1" u="sng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dangling</a:t>
            </a:r>
          </a:p>
          <a:p>
            <a:r>
              <a:rPr lang="en-US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pointer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ok(int n)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= n * n;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ok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2D1BA2-FF01-8A4A-A746-A8BE62FC68D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5166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17" grpId="0" animBg="1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04FDC-012A-4C44-AC7B-5839BE866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422357" cy="575468"/>
          </a:xfrm>
        </p:spPr>
        <p:txBody>
          <a:bodyPr/>
          <a:lstStyle/>
          <a:p>
            <a:r>
              <a:rPr lang="en-US" dirty="0"/>
              <a:t>Copying Strings: Use the Sentinel; </a:t>
            </a:r>
            <a:r>
              <a:rPr lang="en-US" dirty="0" err="1"/>
              <a:t>libc</a:t>
            </a:r>
            <a:r>
              <a:rPr lang="en-US" dirty="0"/>
              <a:t>:  </a:t>
            </a:r>
            <a:r>
              <a:rPr lang="en-US" dirty="0" err="1"/>
              <a:t>strncpy</a:t>
            </a:r>
            <a:r>
              <a:rPr lang="en-US" dirty="0"/>
              <a:t>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72FDA7-2DFB-6C4E-B599-48BD0BBBA87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41D84D4-976D-244B-9C99-27362F044B83}"/>
              </a:ext>
            </a:extLst>
          </p:cNvPr>
          <p:cNvSpPr/>
          <p:nvPr/>
        </p:nvSpPr>
        <p:spPr bwMode="auto">
          <a:xfrm>
            <a:off x="2309280" y="3621024"/>
            <a:ext cx="7814636" cy="312580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(char *s0, char *s1, 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*str = s0;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((s0 == NULL) || (s1 == NULL))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return NULL;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((*s0++ = *s1++)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//watch short circuit here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 str;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AB86D7F-F6B9-2A47-83EC-AEDB86B094F9}"/>
              </a:ext>
            </a:extLst>
          </p:cNvPr>
          <p:cNvSpPr/>
          <p:nvPr/>
        </p:nvSpPr>
        <p:spPr bwMode="auto">
          <a:xfrm>
            <a:off x="2857680" y="1488034"/>
            <a:ext cx="7266236" cy="1898599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adds a length limit on copy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str1[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(int)(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str1[0]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(str1,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\0 copied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(str1,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\0 not copied</a:t>
            </a:r>
          </a:p>
        </p:txBody>
      </p:sp>
      <p:graphicFrame>
        <p:nvGraphicFramePr>
          <p:cNvPr id="12" name="Group 63">
            <a:extLst>
              <a:ext uri="{FF2B5EF4-FFF2-40B4-BE49-F238E27FC236}">
                <a16:creationId xmlns:a16="http://schemas.microsoft.com/office/drawing/2014/main" id="{18A6EB82-15B0-BE47-B988-A9F0615AC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944114"/>
              </p:ext>
            </p:extLst>
          </p:nvPr>
        </p:nvGraphicFramePr>
        <p:xfrm>
          <a:off x="3029231" y="587800"/>
          <a:ext cx="5354219" cy="830263"/>
        </p:xfrm>
        <a:graphic>
          <a:graphicData uri="http://schemas.openxmlformats.org/drawingml/2006/table">
            <a:tbl>
              <a:tblPr/>
              <a:tblGrid>
                <a:gridCol w="966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9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31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char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0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A6710-AC2F-344A-9944-73242F33F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91201"/>
          </a:xfrm>
        </p:spPr>
        <p:txBody>
          <a:bodyPr/>
          <a:lstStyle/>
          <a:p>
            <a:r>
              <a:rPr lang="en-US" dirty="0"/>
              <a:t>String Literals (Read-Only) in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46BAE-1940-4649-A4CE-AAA30C93218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6893" y="716776"/>
            <a:ext cx="11398213" cy="579235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0070C0"/>
                </a:solidFill>
              </a:rPr>
              <a:t>When strings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in </a:t>
            </a:r>
            <a:r>
              <a:rPr lang="en-US" sz="2200" dirty="0">
                <a:solidFill>
                  <a:srgbClr val="0070C0"/>
                </a:solidFill>
              </a:rPr>
              <a:t>quotations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200" i="1" dirty="0">
                <a:solidFill>
                  <a:schemeClr val="tx1">
                    <a:lumMod val="50000"/>
                  </a:schemeClr>
                </a:solidFill>
              </a:rPr>
              <a:t>e.g.,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"string") are </a:t>
            </a:r>
            <a:r>
              <a:rPr lang="en-US" sz="2200" b="1" dirty="0">
                <a:solidFill>
                  <a:srgbClr val="7030A0"/>
                </a:solidFill>
              </a:rPr>
              <a:t>part of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an </a:t>
            </a:r>
            <a:r>
              <a:rPr lang="en-US" sz="2200" b="1" dirty="0">
                <a:solidFill>
                  <a:schemeClr val="accent1"/>
                </a:solidFill>
              </a:rPr>
              <a:t>expression</a:t>
            </a:r>
            <a:r>
              <a:rPr lang="en-US" sz="2200" b="1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200" i="1" dirty="0">
                <a:solidFill>
                  <a:schemeClr val="tx1">
                    <a:lumMod val="50000"/>
                  </a:schemeClr>
                </a:solidFill>
              </a:rPr>
              <a:t>i.e., </a:t>
            </a:r>
            <a:r>
              <a:rPr lang="en-US" sz="2200" i="1" dirty="0">
                <a:solidFill>
                  <a:srgbClr val="FF0000"/>
                </a:solidFill>
              </a:rPr>
              <a:t>not </a:t>
            </a:r>
            <a:r>
              <a:rPr lang="en-US" sz="2200" dirty="0">
                <a:solidFill>
                  <a:srgbClr val="FF0000"/>
                </a:solidFill>
              </a:rPr>
              <a:t>part of an </a:t>
            </a:r>
            <a:r>
              <a:rPr lang="en-US" sz="2200" i="1" dirty="0">
                <a:solidFill>
                  <a:srgbClr val="FF0000"/>
                </a:solidFill>
              </a:rPr>
              <a:t>array initialization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) they are called </a:t>
            </a:r>
            <a:r>
              <a:rPr lang="en-US" sz="2200" b="1" i="1" dirty="0">
                <a:solidFill>
                  <a:schemeClr val="accent1"/>
                </a:solidFill>
              </a:rPr>
              <a:t>string literals</a:t>
            </a:r>
            <a:endParaRPr lang="en-US" sz="22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What is a </a:t>
            </a:r>
            <a:r>
              <a:rPr lang="en-US" sz="2200" b="1" i="1" dirty="0">
                <a:solidFill>
                  <a:schemeClr val="accent1"/>
                </a:solidFill>
              </a:rPr>
              <a:t>string literal:</a:t>
            </a:r>
            <a:endParaRPr lang="en-US" sz="2200" b="1" dirty="0"/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Is a </a:t>
            </a:r>
            <a:r>
              <a:rPr lang="en-US" sz="2200" dirty="0">
                <a:solidFill>
                  <a:srgbClr val="2C895B"/>
                </a:solidFill>
              </a:rPr>
              <a:t>null-terminated string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in a </a:t>
            </a:r>
            <a:r>
              <a:rPr lang="en-US" sz="2200" b="1" u="sng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char array 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Located in the </a:t>
            </a:r>
            <a:r>
              <a:rPr lang="en-US" sz="2200" b="1" dirty="0">
                <a:solidFill>
                  <a:srgbClr val="FF0000"/>
                </a:solidFill>
              </a:rPr>
              <a:t>read-only data </a:t>
            </a:r>
            <a:r>
              <a:rPr lang="en-US" sz="2200" dirty="0">
                <a:solidFill>
                  <a:srgbClr val="FF0000"/>
                </a:solidFill>
              </a:rPr>
              <a:t>segment of memory</a:t>
            </a:r>
            <a:endParaRPr lang="en-US" sz="2200" dirty="0"/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Is </a:t>
            </a:r>
            <a:r>
              <a:rPr lang="en-US" sz="2200" dirty="0">
                <a:solidFill>
                  <a:srgbClr val="F37440"/>
                </a:solidFill>
              </a:rPr>
              <a:t>not assigned a variable name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by the compiler, so it is only accessible by the location in memory where it is stored</a:t>
            </a:r>
          </a:p>
          <a:p>
            <a:r>
              <a:rPr lang="en-US" sz="2200" b="1" dirty="0">
                <a:solidFill>
                  <a:schemeClr val="accent1"/>
                </a:solidFill>
              </a:rPr>
              <a:t>String literals </a:t>
            </a:r>
            <a:r>
              <a:rPr lang="en-US" sz="2200" dirty="0">
                <a:solidFill>
                  <a:schemeClr val="tx2"/>
                </a:solidFill>
              </a:rPr>
              <a:t>are a type of </a:t>
            </a:r>
            <a:r>
              <a:rPr lang="en-US" sz="2200" b="1" i="1" dirty="0">
                <a:solidFill>
                  <a:srgbClr val="2C895B"/>
                </a:solidFill>
              </a:rPr>
              <a:t>anonymous variable</a:t>
            </a:r>
          </a:p>
          <a:p>
            <a:pPr lvl="1"/>
            <a:r>
              <a:rPr lang="en-US" sz="2200" dirty="0"/>
              <a:t>M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emory containing </a:t>
            </a:r>
            <a:r>
              <a:rPr lang="en-US" sz="2200" dirty="0">
                <a:solidFill>
                  <a:srgbClr val="0070C0"/>
                </a:solidFill>
              </a:rPr>
              <a:t>data without a name bound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to them (only the address is known)</a:t>
            </a:r>
          </a:p>
          <a:p>
            <a:r>
              <a:rPr lang="en-US" sz="2200" dirty="0"/>
              <a:t>The </a:t>
            </a:r>
            <a:r>
              <a:rPr lang="en-US" sz="2200" i="1" dirty="0">
                <a:solidFill>
                  <a:schemeClr val="accent1"/>
                </a:solidFill>
              </a:rPr>
              <a:t>string literal </a:t>
            </a:r>
            <a:r>
              <a:rPr lang="en-US" sz="2200" dirty="0">
                <a:solidFill>
                  <a:srgbClr val="F37440"/>
                </a:solidFill>
              </a:rPr>
              <a:t>in the </a:t>
            </a:r>
            <a:r>
              <a:rPr lang="en-US" sz="2200" dirty="0" err="1">
                <a:solidFill>
                  <a:srgbClr val="F37440"/>
                </a:solidFill>
              </a:rPr>
              <a:t>printf</a:t>
            </a:r>
            <a:r>
              <a:rPr lang="en-US" sz="2200" dirty="0">
                <a:solidFill>
                  <a:srgbClr val="F37440"/>
                </a:solidFill>
              </a:rPr>
              <a:t>()'s,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are replaced with the </a:t>
            </a:r>
            <a:r>
              <a:rPr lang="en-US" sz="2200" dirty="0">
                <a:solidFill>
                  <a:srgbClr val="0070C0"/>
                </a:solidFill>
              </a:rPr>
              <a:t>starting address of the corresponding array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(first or [0] element) when the code is compiled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1F097E-DDBD-4E49-9BA3-B03B80FB06A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5ADA68C-429F-8D4A-9EC1-7E491DDBE902}"/>
              </a:ext>
            </a:extLst>
          </p:cNvPr>
          <p:cNvSpPr/>
          <p:nvPr/>
        </p:nvSpPr>
        <p:spPr bwMode="auto">
          <a:xfrm>
            <a:off x="1929710" y="1696622"/>
            <a:ext cx="6991266" cy="805953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literal\n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literal %s\n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 literal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 </a:t>
            </a:r>
          </a:p>
        </p:txBody>
      </p:sp>
    </p:spTree>
    <p:extLst>
      <p:ext uri="{BB962C8B-B14F-4D97-AF65-F5344CB8AC3E}">
        <p14:creationId xmlns:p14="http://schemas.microsoft.com/office/powerpoint/2010/main" val="218640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8AB38BD-EF36-D043-A91C-3CFABFD6938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90831" y="712270"/>
            <a:ext cx="11799737" cy="592431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accent3"/>
                </a:solidFill>
                <a:cs typeface="Courier New" panose="02070309020205020404" pitchFamily="49" charset="0"/>
              </a:rPr>
              <a:t>mess1</a:t>
            </a:r>
            <a:r>
              <a:rPr lang="en-US" sz="2200" dirty="0"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is a </a:t>
            </a:r>
            <a:r>
              <a:rPr lang="en-US" sz="2200" b="1" dirty="0">
                <a:solidFill>
                  <a:srgbClr val="FF0000"/>
                </a:solidFill>
                <a:cs typeface="Courier New" panose="02070309020205020404" pitchFamily="49" charset="0"/>
              </a:rPr>
              <a:t>mutable</a:t>
            </a:r>
            <a:r>
              <a:rPr lang="en-US" sz="2200" dirty="0">
                <a:solidFill>
                  <a:srgbClr val="FF0000"/>
                </a:solidFill>
                <a:cs typeface="Courier New" panose="02070309020205020404" pitchFamily="49" charset="0"/>
              </a:rPr>
              <a:t> array (type is char [ ])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with enough space to hold the string + ’\0</a:t>
            </a:r>
            <a:r>
              <a:rPr lang="en-US" sz="2200" dirty="0">
                <a:solidFill>
                  <a:schemeClr val="tx2"/>
                </a:solidFill>
              </a:rPr>
              <a:t>’  </a:t>
            </a:r>
          </a:p>
          <a:p>
            <a:pPr marL="354012" lvl="1" indent="0">
              <a:buNone/>
            </a:pPr>
            <a:endParaRPr lang="en-US" sz="3600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200" dirty="0">
              <a:solidFill>
                <a:schemeClr val="accent5"/>
              </a:solidFill>
              <a:cs typeface="Courier New" panose="02070309020205020404" pitchFamily="49" charset="0"/>
            </a:endParaRPr>
          </a:p>
          <a:p>
            <a:r>
              <a:rPr lang="en-US" sz="2200" dirty="0">
                <a:solidFill>
                  <a:schemeClr val="accent5"/>
                </a:solidFill>
                <a:cs typeface="Courier New" panose="02070309020205020404" pitchFamily="49" charset="0"/>
              </a:rPr>
              <a:t>mess2 </a:t>
            </a:r>
            <a:r>
              <a:rPr lang="en-US" sz="2200" dirty="0">
                <a:solidFill>
                  <a:schemeClr val="accent6"/>
                </a:solidFill>
                <a:cs typeface="Courier New" panose="02070309020205020404" pitchFamily="49" charset="0"/>
              </a:rPr>
              <a:t>is a </a:t>
            </a:r>
            <a:r>
              <a:rPr lang="en-US" sz="2200" b="1" dirty="0">
                <a:solidFill>
                  <a:schemeClr val="accent5"/>
                </a:solidFill>
                <a:cs typeface="Courier New" panose="02070309020205020404" pitchFamily="49" charset="0"/>
              </a:rPr>
              <a:t>pointer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 to an </a:t>
            </a:r>
            <a:r>
              <a:rPr lang="en-US" sz="2200" b="1" dirty="0">
                <a:solidFill>
                  <a:srgbClr val="FF0000"/>
                </a:solidFill>
                <a:cs typeface="Courier New" panose="02070309020205020404" pitchFamily="49" charset="0"/>
              </a:rPr>
              <a:t>immutable</a:t>
            </a:r>
            <a:r>
              <a:rPr lang="en-US" sz="2200" dirty="0">
                <a:solidFill>
                  <a:srgbClr val="FF0000"/>
                </a:solidFill>
                <a:cs typeface="Courier New" panose="02070309020205020404" pitchFamily="49" charset="0"/>
              </a:rPr>
              <a:t> array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with space to hold the string + ’\0</a:t>
            </a:r>
            <a:r>
              <a:rPr lang="en-US" sz="2200" dirty="0">
                <a:solidFill>
                  <a:schemeClr val="tx2"/>
                </a:solidFill>
              </a:rPr>
              <a:t>’ </a:t>
            </a:r>
          </a:p>
          <a:p>
            <a:endParaRPr lang="en-US" sz="2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F37440"/>
              </a:solidFill>
            </a:endParaRPr>
          </a:p>
          <a:p>
            <a:r>
              <a:rPr lang="en-US" sz="2200" dirty="0">
                <a:solidFill>
                  <a:srgbClr val="F37440"/>
                </a:solidFill>
              </a:rPr>
              <a:t>mess3</a:t>
            </a:r>
            <a:r>
              <a:rPr lang="en-US" sz="2200" dirty="0">
                <a:solidFill>
                  <a:schemeClr val="accent6"/>
                </a:solidFill>
              </a:rPr>
              <a:t> is a </a:t>
            </a:r>
            <a:r>
              <a:rPr lang="en-US" sz="2200" dirty="0">
                <a:solidFill>
                  <a:schemeClr val="accent1"/>
                </a:solidFill>
              </a:rPr>
              <a:t>pointer</a:t>
            </a:r>
            <a:r>
              <a:rPr lang="en-US" sz="2200" dirty="0">
                <a:solidFill>
                  <a:schemeClr val="accent6"/>
                </a:solidFill>
              </a:rPr>
              <a:t> to a mutable array</a:t>
            </a:r>
          </a:p>
          <a:p>
            <a:endParaRPr lang="en-US" sz="2200" dirty="0">
              <a:solidFill>
                <a:schemeClr val="accent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8B85B-41EE-0349-A6C3-4561795A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876" y="56991"/>
            <a:ext cx="10515600" cy="499503"/>
          </a:xfrm>
        </p:spPr>
        <p:txBody>
          <a:bodyPr/>
          <a:lstStyle/>
          <a:p>
            <a:r>
              <a:rPr lang="en-US" dirty="0"/>
              <a:t>String Literals, Mutable and Immutable arrays - 1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1EAD05C7-123F-2C4C-8D03-E28FCF50CF87}"/>
              </a:ext>
            </a:extLst>
          </p:cNvPr>
          <p:cNvSpPr/>
          <p:nvPr/>
        </p:nvSpPr>
        <p:spPr bwMode="auto">
          <a:xfrm>
            <a:off x="1531416" y="1109948"/>
            <a:ext cx="8278628" cy="793051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"Hello World";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*(mess1 + 5) = '\0';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shortens string to "Hello"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FA1C494-55D8-EF4B-94CF-B1690E993B27}"/>
              </a:ext>
            </a:extLst>
          </p:cNvPr>
          <p:cNvSpPr/>
          <p:nvPr/>
        </p:nvSpPr>
        <p:spPr bwMode="auto">
          <a:xfrm>
            <a:off x="769189" y="2843661"/>
            <a:ext cx="10951097" cy="70467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"Hello World";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"Hello World" read only string literal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</a:t>
            </a:r>
            <a:r>
              <a:rPr lang="en-US" sz="20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mess2 is a pointer NOT an array!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DEB096-28AF-824C-A778-2DB3A980CBD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37BA742-70CF-096C-7809-B6ED489AF2C6}"/>
              </a:ext>
            </a:extLst>
          </p:cNvPr>
          <p:cNvSpPr/>
          <p:nvPr/>
        </p:nvSpPr>
        <p:spPr bwMode="auto">
          <a:xfrm>
            <a:off x="201432" y="4636721"/>
            <a:ext cx="8634455" cy="70467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mess3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{"Hello World"};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mutable string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*(mess3 + 1)  = '\0';		   // ok</a:t>
            </a:r>
            <a:endParaRPr lang="en-US" sz="2000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24179E-05DD-67B0-E1FB-57ABA5B0C0A8}"/>
              </a:ext>
            </a:extLst>
          </p:cNvPr>
          <p:cNvSpPr txBox="1"/>
          <p:nvPr/>
        </p:nvSpPr>
        <p:spPr>
          <a:xfrm>
            <a:off x="5225250" y="1965450"/>
            <a:ext cx="18309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 World\0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0B64C0-DE31-32DE-B839-CDDDDACED3F9}"/>
              </a:ext>
            </a:extLst>
          </p:cNvPr>
          <p:cNvSpPr txBox="1"/>
          <p:nvPr/>
        </p:nvSpPr>
        <p:spPr>
          <a:xfrm>
            <a:off x="4168550" y="1970689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mess1[ ]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6C52B30-7124-1606-2CCA-D475EA4859CB}"/>
              </a:ext>
            </a:extLst>
          </p:cNvPr>
          <p:cNvGrpSpPr/>
          <p:nvPr/>
        </p:nvGrpSpPr>
        <p:grpSpPr>
          <a:xfrm>
            <a:off x="2915631" y="3678933"/>
            <a:ext cx="7229635" cy="400834"/>
            <a:chOff x="2915631" y="3678933"/>
            <a:chExt cx="7229635" cy="40083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7F7BC3A-D651-E444-6A34-875CE456B82A}"/>
                </a:ext>
              </a:extLst>
            </p:cNvPr>
            <p:cNvSpPr txBox="1"/>
            <p:nvPr/>
          </p:nvSpPr>
          <p:spPr>
            <a:xfrm>
              <a:off x="4920343" y="3699158"/>
              <a:ext cx="18309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Hello World\0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41E262-7682-DC0A-9995-55B39090F744}"/>
                </a:ext>
              </a:extLst>
            </p:cNvPr>
            <p:cNvSpPr txBox="1"/>
            <p:nvPr/>
          </p:nvSpPr>
          <p:spPr>
            <a:xfrm>
              <a:off x="2915631" y="3695131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</a:rPr>
                <a:t>mess2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778D89-7B28-1DF6-5609-D9CF3100DE4C}"/>
                </a:ext>
              </a:extLst>
            </p:cNvPr>
            <p:cNvSpPr txBox="1"/>
            <p:nvPr/>
          </p:nvSpPr>
          <p:spPr>
            <a:xfrm>
              <a:off x="3759155" y="3710435"/>
              <a:ext cx="6509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55A4403-88AC-0EAC-E5CD-E31DA862EB05}"/>
                </a:ext>
              </a:extLst>
            </p:cNvPr>
            <p:cNvCxnSpPr>
              <a:cxnSpLocks/>
            </p:cNvCxnSpPr>
            <p:nvPr/>
          </p:nvCxnSpPr>
          <p:spPr>
            <a:xfrm>
              <a:off x="4166883" y="3912888"/>
              <a:ext cx="753460" cy="0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B94A4E3-2CAE-229A-E106-C96C5C02857F}"/>
                </a:ext>
              </a:extLst>
            </p:cNvPr>
            <p:cNvGrpSpPr/>
            <p:nvPr/>
          </p:nvGrpSpPr>
          <p:grpSpPr>
            <a:xfrm>
              <a:off x="6751293" y="3678933"/>
              <a:ext cx="3393973" cy="369332"/>
              <a:chOff x="3253751" y="3637123"/>
              <a:chExt cx="3393973" cy="369332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38BD70B-94C1-E991-44EA-496D1B2F066A}"/>
                  </a:ext>
                </a:extLst>
              </p:cNvPr>
              <p:cNvSpPr txBox="1"/>
              <p:nvPr/>
            </p:nvSpPr>
            <p:spPr>
              <a:xfrm>
                <a:off x="4060244" y="3637123"/>
                <a:ext cx="2587480" cy="369332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read only string literal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9359ABB3-D636-D73E-9691-AF33BB8431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3751" y="3833592"/>
                <a:ext cx="815457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D7A5848-0501-2F98-868D-A18A4EFE47AA}"/>
              </a:ext>
            </a:extLst>
          </p:cNvPr>
          <p:cNvGrpSpPr/>
          <p:nvPr/>
        </p:nvGrpSpPr>
        <p:grpSpPr>
          <a:xfrm>
            <a:off x="8835887" y="4561669"/>
            <a:ext cx="3154681" cy="707886"/>
            <a:chOff x="4060867" y="3639076"/>
            <a:chExt cx="3154681" cy="7078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198246-874F-D2CC-623E-5517221F32C4}"/>
                </a:ext>
              </a:extLst>
            </p:cNvPr>
            <p:cNvSpPr txBox="1"/>
            <p:nvPr/>
          </p:nvSpPr>
          <p:spPr>
            <a:xfrm>
              <a:off x="4485639" y="3639076"/>
              <a:ext cx="2729909" cy="707886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using the cast </a:t>
              </a:r>
              <a:r>
                <a:rPr lang="en-US" sz="2000" dirty="0">
                  <a:solidFill>
                    <a:srgbClr val="7030A0"/>
                  </a:solidFill>
                </a:rPr>
                <a:t>(char []) </a:t>
              </a:r>
              <a:r>
                <a:rPr lang="en-US" sz="2000" dirty="0">
                  <a:solidFill>
                    <a:srgbClr val="FF0000"/>
                  </a:solidFill>
                </a:rPr>
                <a:t>makes it mutable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9334E39-CC77-D488-DFAD-D7F565D5EC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0867" y="3962242"/>
              <a:ext cx="448157" cy="0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42E1A4B-8865-058E-E77F-463D5D254D6D}"/>
              </a:ext>
            </a:extLst>
          </p:cNvPr>
          <p:cNvGrpSpPr/>
          <p:nvPr/>
        </p:nvGrpSpPr>
        <p:grpSpPr>
          <a:xfrm>
            <a:off x="2915631" y="5706586"/>
            <a:ext cx="6532996" cy="398984"/>
            <a:chOff x="2915631" y="5706586"/>
            <a:chExt cx="6532996" cy="39898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B17CC82-4C3C-D543-0E67-4C4BEDFA953D}"/>
                </a:ext>
              </a:extLst>
            </p:cNvPr>
            <p:cNvSpPr txBox="1"/>
            <p:nvPr/>
          </p:nvSpPr>
          <p:spPr>
            <a:xfrm>
              <a:off x="4920343" y="5724961"/>
              <a:ext cx="18309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Hello World\0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1BB8111-0C72-5AF4-2330-82AD3E7D09D8}"/>
                </a:ext>
              </a:extLst>
            </p:cNvPr>
            <p:cNvSpPr txBox="1"/>
            <p:nvPr/>
          </p:nvSpPr>
          <p:spPr>
            <a:xfrm>
              <a:off x="2915631" y="5720934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</a:rPr>
                <a:t>mess3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5737F2-085C-EE95-7614-C09C83BF0DDA}"/>
                </a:ext>
              </a:extLst>
            </p:cNvPr>
            <p:cNvSpPr txBox="1"/>
            <p:nvPr/>
          </p:nvSpPr>
          <p:spPr>
            <a:xfrm>
              <a:off x="3759155" y="5736238"/>
              <a:ext cx="6509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242D87C-387A-6706-61DC-4B81B2FF318A}"/>
                </a:ext>
              </a:extLst>
            </p:cNvPr>
            <p:cNvCxnSpPr>
              <a:cxnSpLocks/>
            </p:cNvCxnSpPr>
            <p:nvPr/>
          </p:nvCxnSpPr>
          <p:spPr>
            <a:xfrm>
              <a:off x="4166883" y="5938691"/>
              <a:ext cx="753460" cy="0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C058454-18C9-F263-FCC5-AAB8A98656D0}"/>
                </a:ext>
              </a:extLst>
            </p:cNvPr>
            <p:cNvGrpSpPr/>
            <p:nvPr/>
          </p:nvGrpSpPr>
          <p:grpSpPr>
            <a:xfrm>
              <a:off x="6751293" y="5706586"/>
              <a:ext cx="2697334" cy="369332"/>
              <a:chOff x="3253751" y="3637123"/>
              <a:chExt cx="2697334" cy="369332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79A27D9-3C87-0F69-AC6E-097A0A82D71E}"/>
                  </a:ext>
                </a:extLst>
              </p:cNvPr>
              <p:cNvSpPr txBox="1"/>
              <p:nvPr/>
            </p:nvSpPr>
            <p:spPr>
              <a:xfrm>
                <a:off x="4060244" y="3637123"/>
                <a:ext cx="1890841" cy="369332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mutable string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089A163-1C46-C8C3-FDFE-560E85C59D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3751" y="3833592"/>
                <a:ext cx="815457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2929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animBg="1"/>
      <p:bldP spid="50" grpId="0" animBg="1"/>
      <p:bldP spid="9" grpId="0" animBg="1"/>
      <p:bldP spid="7" grpId="0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5BEF4-AFA3-5048-ABBE-217B2C569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0"/>
            <a:ext cx="10515600" cy="549851"/>
          </a:xfrm>
        </p:spPr>
        <p:txBody>
          <a:bodyPr/>
          <a:lstStyle/>
          <a:p>
            <a:r>
              <a:rPr lang="en-US" dirty="0"/>
              <a:t>2D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1D7F7-602D-364A-AFD3-69CF4B37011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10989" y="649395"/>
            <a:ext cx="7500003" cy="171741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Generic (uniform) 2D array format:  </a:t>
            </a:r>
            <a:br>
              <a:rPr lang="en-US" sz="2400" dirty="0"/>
            </a:br>
            <a:r>
              <a:rPr lang="en-US" sz="20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name[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{{values},…,{values}};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solidFill>
                  <a:schemeClr val="accent5"/>
                </a:solidFill>
              </a:rPr>
              <a:t>allocates a single, </a:t>
            </a:r>
            <a:r>
              <a:rPr lang="en-US" sz="2000" u="sng" dirty="0">
                <a:solidFill>
                  <a:schemeClr val="accent5"/>
                </a:solidFill>
              </a:rPr>
              <a:t>contiguous</a:t>
            </a:r>
            <a:r>
              <a:rPr lang="en-US" sz="2000" dirty="0">
                <a:solidFill>
                  <a:schemeClr val="accent5"/>
                </a:solidFill>
              </a:rPr>
              <a:t> block of memory</a:t>
            </a:r>
          </a:p>
          <a:p>
            <a:pPr lvl="1"/>
            <a:r>
              <a:rPr lang="en-US" sz="2000" dirty="0"/>
              <a:t>The array is organized in </a:t>
            </a:r>
            <a:r>
              <a:rPr lang="en-US" sz="2000" b="1" i="1" dirty="0">
                <a:solidFill>
                  <a:srgbClr val="0070C0"/>
                </a:solidFill>
              </a:rPr>
              <a:t>row-major</a:t>
            </a:r>
            <a:r>
              <a:rPr lang="en-US" sz="2000" i="1" dirty="0"/>
              <a:t> format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277C28F-68B6-9F4F-92FF-E92820EC0211}"/>
              </a:ext>
            </a:extLst>
          </p:cNvPr>
          <p:cNvSpPr/>
          <p:nvPr/>
        </p:nvSpPr>
        <p:spPr bwMode="auto">
          <a:xfrm>
            <a:off x="641232" y="2466351"/>
            <a:ext cx="7122246" cy="4172624"/>
          </a:xfrm>
          <a:prstGeom prst="roundRect">
            <a:avLst>
              <a:gd name="adj" fmla="val 889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2-row, 3-column array of char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matrix[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endParaRPr lang="en-US" sz="2000" i="1" dirty="0">
              <a:solidFill>
                <a:srgbClr val="5A5A5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2-row, 5-column (row length) array of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ints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Must specify row length, compiler counts rows</a:t>
            </a:r>
          </a:p>
          <a:p>
            <a:endParaRPr lang="en-US" sz="20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grid[][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= {</a:t>
            </a:r>
          </a:p>
          <a:p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</a:p>
          <a:p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grid[1][2] using pointers is *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grid + 1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+ 2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209DD94-C2F4-194B-A8E1-D41E386F1CDF}"/>
              </a:ext>
            </a:extLst>
          </p:cNvPr>
          <p:cNvGrpSpPr/>
          <p:nvPr/>
        </p:nvGrpSpPr>
        <p:grpSpPr>
          <a:xfrm>
            <a:off x="3748798" y="1521648"/>
            <a:ext cx="8169674" cy="5117327"/>
            <a:chOff x="3748798" y="1521648"/>
            <a:chExt cx="8169674" cy="511732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C5040C-5660-ED46-972F-094B7713AE75}"/>
                </a:ext>
              </a:extLst>
            </p:cNvPr>
            <p:cNvSpPr txBox="1"/>
            <p:nvPr/>
          </p:nvSpPr>
          <p:spPr>
            <a:xfrm>
              <a:off x="9320966" y="5961108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81FBB5D-8261-0C47-A72A-0308C1755744}"/>
                </a:ext>
              </a:extLst>
            </p:cNvPr>
            <p:cNvSpPr txBox="1"/>
            <p:nvPr/>
          </p:nvSpPr>
          <p:spPr>
            <a:xfrm>
              <a:off x="9320966" y="5591069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556EE7-D13E-5E42-A85B-E32787F0063D}"/>
                </a:ext>
              </a:extLst>
            </p:cNvPr>
            <p:cNvSpPr txBox="1"/>
            <p:nvPr/>
          </p:nvSpPr>
          <p:spPr>
            <a:xfrm>
              <a:off x="9320966" y="5233038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9B0F15A-88F7-4742-BA7A-78CA0B21C687}"/>
                </a:ext>
              </a:extLst>
            </p:cNvPr>
            <p:cNvSpPr txBox="1"/>
            <p:nvPr/>
          </p:nvSpPr>
          <p:spPr>
            <a:xfrm>
              <a:off x="9320966" y="4862999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8CF014-32F3-7D40-A4A3-874283A10D24}"/>
                </a:ext>
              </a:extLst>
            </p:cNvPr>
            <p:cNvSpPr txBox="1"/>
            <p:nvPr/>
          </p:nvSpPr>
          <p:spPr>
            <a:xfrm>
              <a:off x="9320966" y="4493667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A3FE5F5-BCE1-2349-9080-7FD3A919EE2A}"/>
                </a:ext>
              </a:extLst>
            </p:cNvPr>
            <p:cNvSpPr txBox="1"/>
            <p:nvPr/>
          </p:nvSpPr>
          <p:spPr>
            <a:xfrm>
              <a:off x="9320966" y="4123628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6D48D29-FC92-D54D-BA57-89D0DC00100E}"/>
                </a:ext>
              </a:extLst>
            </p:cNvPr>
            <p:cNvSpPr txBox="1"/>
            <p:nvPr/>
          </p:nvSpPr>
          <p:spPr>
            <a:xfrm>
              <a:off x="9320966" y="3754650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A32DD97-70B4-B240-8612-5ECC61503088}"/>
                </a:ext>
              </a:extLst>
            </p:cNvPr>
            <p:cNvSpPr txBox="1"/>
            <p:nvPr/>
          </p:nvSpPr>
          <p:spPr>
            <a:xfrm>
              <a:off x="9320966" y="3384611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D4077D-1B03-D748-A421-B1F11EACDED5}"/>
                </a:ext>
              </a:extLst>
            </p:cNvPr>
            <p:cNvSpPr txBox="1"/>
            <p:nvPr/>
          </p:nvSpPr>
          <p:spPr>
            <a:xfrm>
              <a:off x="9320966" y="3014572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49E48A4-0048-CD40-AABA-6429F75C530A}"/>
                </a:ext>
              </a:extLst>
            </p:cNvPr>
            <p:cNvSpPr txBox="1"/>
            <p:nvPr/>
          </p:nvSpPr>
          <p:spPr>
            <a:xfrm>
              <a:off x="9320966" y="2644533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5B5676-9B2E-8641-B4C0-193FC72E2EEB}"/>
                </a:ext>
              </a:extLst>
            </p:cNvPr>
            <p:cNvSpPr txBox="1"/>
            <p:nvPr/>
          </p:nvSpPr>
          <p:spPr>
            <a:xfrm>
              <a:off x="9320966" y="2281205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?</a:t>
              </a:r>
            </a:p>
          </p:txBody>
        </p:sp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42FB09E5-0B5D-9C46-A7FF-A891AED34BA9}"/>
                </a:ext>
              </a:extLst>
            </p:cNvPr>
            <p:cNvSpPr/>
            <p:nvPr/>
          </p:nvSpPr>
          <p:spPr>
            <a:xfrm rot="16200000">
              <a:off x="9766285" y="1426145"/>
              <a:ext cx="396719" cy="1258492"/>
            </a:xfrm>
            <a:prstGeom prst="rightBrac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F4907CA-DB01-CF43-85AB-3E7041E47DD3}"/>
                </a:ext>
              </a:extLst>
            </p:cNvPr>
            <p:cNvSpPr/>
            <p:nvPr/>
          </p:nvSpPr>
          <p:spPr>
            <a:xfrm>
              <a:off x="8885403" y="1521648"/>
              <a:ext cx="24865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1 word (int = 4 bytes)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C7FF1BD-7BD1-1F42-96E3-150BB9439D50}"/>
                </a:ext>
              </a:extLst>
            </p:cNvPr>
            <p:cNvSpPr txBox="1"/>
            <p:nvPr/>
          </p:nvSpPr>
          <p:spPr>
            <a:xfrm>
              <a:off x="10632114" y="595602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0x0000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9EAC0F6-1189-054E-BD85-8EAA98DA571E}"/>
                </a:ext>
              </a:extLst>
            </p:cNvPr>
            <p:cNvSpPr txBox="1"/>
            <p:nvPr/>
          </p:nvSpPr>
          <p:spPr>
            <a:xfrm>
              <a:off x="10609485" y="5577318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0x0004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10A4BE6-3AE6-9F45-9D95-32AC6CDCCA8E}"/>
                </a:ext>
              </a:extLst>
            </p:cNvPr>
            <p:cNvSpPr txBox="1"/>
            <p:nvPr/>
          </p:nvSpPr>
          <p:spPr>
            <a:xfrm>
              <a:off x="10579459" y="5218580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0x0008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C737CE6-5DDB-3841-94B7-460541AED391}"/>
                </a:ext>
              </a:extLst>
            </p:cNvPr>
            <p:cNvSpPr txBox="1"/>
            <p:nvPr/>
          </p:nvSpPr>
          <p:spPr>
            <a:xfrm>
              <a:off x="10600800" y="4870377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0x000c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14A226A-4B59-B140-8D1B-95777B46E45A}"/>
                </a:ext>
              </a:extLst>
            </p:cNvPr>
            <p:cNvSpPr txBox="1"/>
            <p:nvPr/>
          </p:nvSpPr>
          <p:spPr>
            <a:xfrm>
              <a:off x="10594066" y="4465661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0x0010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E2F2077-6E7A-CD49-A649-8652974AD81F}"/>
                </a:ext>
              </a:extLst>
            </p:cNvPr>
            <p:cNvSpPr txBox="1"/>
            <p:nvPr/>
          </p:nvSpPr>
          <p:spPr>
            <a:xfrm>
              <a:off x="10586328" y="4088951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0x0014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F4F4BA1-B3C0-594F-B857-0D50DCFD51DF}"/>
                </a:ext>
              </a:extLst>
            </p:cNvPr>
            <p:cNvSpPr/>
            <p:nvPr/>
          </p:nvSpPr>
          <p:spPr>
            <a:xfrm>
              <a:off x="10608498" y="2127001"/>
              <a:ext cx="13099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</a:rPr>
                <a:t>high memory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1F0C440-FCDC-B245-A4DD-BACFAF10EAD2}"/>
                </a:ext>
              </a:extLst>
            </p:cNvPr>
            <p:cNvSpPr/>
            <p:nvPr/>
          </p:nvSpPr>
          <p:spPr>
            <a:xfrm>
              <a:off x="10579459" y="6331198"/>
              <a:ext cx="123142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</a:rPr>
                <a:t>low memory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49CF7FD-04F6-FB43-9AAD-39015DF06962}"/>
                </a:ext>
              </a:extLst>
            </p:cNvPr>
            <p:cNvGrpSpPr/>
            <p:nvPr/>
          </p:nvGrpSpPr>
          <p:grpSpPr>
            <a:xfrm>
              <a:off x="3748798" y="2619934"/>
              <a:ext cx="5588632" cy="3705420"/>
              <a:chOff x="3976030" y="2505077"/>
              <a:chExt cx="5588632" cy="370542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1FCBB090-BE9D-0943-944B-FD4497F06C74}"/>
                  </a:ext>
                </a:extLst>
              </p:cNvPr>
              <p:cNvGrpSpPr/>
              <p:nvPr/>
            </p:nvGrpSpPr>
            <p:grpSpPr>
              <a:xfrm>
                <a:off x="3976030" y="4378103"/>
                <a:ext cx="3719938" cy="757300"/>
                <a:chOff x="3976030" y="4378103"/>
                <a:chExt cx="3719938" cy="757300"/>
              </a:xfrm>
            </p:grpSpPr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F284C26-3168-A347-95CD-A6BD194D4381}"/>
                    </a:ext>
                  </a:extLst>
                </p:cNvPr>
                <p:cNvSpPr txBox="1"/>
                <p:nvPr/>
              </p:nvSpPr>
              <p:spPr>
                <a:xfrm>
                  <a:off x="3976030" y="4756753"/>
                  <a:ext cx="735808" cy="36933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[0][0]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1003026-289E-C247-88B3-6A1E01134014}"/>
                    </a:ext>
                  </a:extLst>
                </p:cNvPr>
                <p:cNvSpPr txBox="1"/>
                <p:nvPr/>
              </p:nvSpPr>
              <p:spPr>
                <a:xfrm>
                  <a:off x="4728801" y="4756753"/>
                  <a:ext cx="735808" cy="36933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[0][1]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20C1142-E34A-A04D-8A48-BE49EFCB08DF}"/>
                    </a:ext>
                  </a:extLst>
                </p:cNvPr>
                <p:cNvSpPr txBox="1"/>
                <p:nvPr/>
              </p:nvSpPr>
              <p:spPr>
                <a:xfrm>
                  <a:off x="5472135" y="4766071"/>
                  <a:ext cx="735808" cy="36933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[0][2]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4D4E78C-F98A-8248-9B32-3D15942DE1DD}"/>
                    </a:ext>
                  </a:extLst>
                </p:cNvPr>
                <p:cNvSpPr txBox="1"/>
                <p:nvPr/>
              </p:nvSpPr>
              <p:spPr>
                <a:xfrm>
                  <a:off x="3981816" y="4387421"/>
                  <a:ext cx="735808" cy="36933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[1][0]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5E063AF-B34A-D541-A2F8-DA00C142AEA5}"/>
                    </a:ext>
                  </a:extLst>
                </p:cNvPr>
                <p:cNvSpPr txBox="1"/>
                <p:nvPr/>
              </p:nvSpPr>
              <p:spPr>
                <a:xfrm>
                  <a:off x="4734587" y="4387421"/>
                  <a:ext cx="735808" cy="36933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[1][1]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39351BA-4134-D040-8AD8-0FC366468024}"/>
                    </a:ext>
                  </a:extLst>
                </p:cNvPr>
                <p:cNvSpPr txBox="1"/>
                <p:nvPr/>
              </p:nvSpPr>
              <p:spPr>
                <a:xfrm>
                  <a:off x="5477921" y="4387421"/>
                  <a:ext cx="735808" cy="36933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[1][2]</a:t>
                  </a: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502E5934-799C-9A46-BA6D-DE40964834CD}"/>
                    </a:ext>
                  </a:extLst>
                </p:cNvPr>
                <p:cNvSpPr txBox="1"/>
                <p:nvPr/>
              </p:nvSpPr>
              <p:spPr>
                <a:xfrm>
                  <a:off x="6208412" y="4766071"/>
                  <a:ext cx="735808" cy="36933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[0][3]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179B1EE-31BD-0F48-85B5-DE6A72ADEF99}"/>
                    </a:ext>
                  </a:extLst>
                </p:cNvPr>
                <p:cNvSpPr txBox="1"/>
                <p:nvPr/>
              </p:nvSpPr>
              <p:spPr>
                <a:xfrm>
                  <a:off x="6214198" y="4387421"/>
                  <a:ext cx="735808" cy="36933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[1][3]</a:t>
                  </a: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67964AA-45BC-8840-9753-4D61834EC479}"/>
                    </a:ext>
                  </a:extLst>
                </p:cNvPr>
                <p:cNvSpPr txBox="1"/>
                <p:nvPr/>
              </p:nvSpPr>
              <p:spPr>
                <a:xfrm>
                  <a:off x="6954374" y="4756753"/>
                  <a:ext cx="735808" cy="36933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[0][4]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E20F252-DF49-6D45-9E32-80C46DD7D516}"/>
                    </a:ext>
                  </a:extLst>
                </p:cNvPr>
                <p:cNvSpPr txBox="1"/>
                <p:nvPr/>
              </p:nvSpPr>
              <p:spPr>
                <a:xfrm>
                  <a:off x="6960160" y="4378103"/>
                  <a:ext cx="735808" cy="36933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[1][4]</a:t>
                  </a: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E462EB64-ED26-6448-B838-2314A80F32AA}"/>
                  </a:ext>
                </a:extLst>
              </p:cNvPr>
              <p:cNvGrpSpPr/>
              <p:nvPr/>
            </p:nvGrpSpPr>
            <p:grpSpPr>
              <a:xfrm>
                <a:off x="8329010" y="2505077"/>
                <a:ext cx="1235652" cy="3705420"/>
                <a:chOff x="8329010" y="2505077"/>
                <a:chExt cx="1235652" cy="3705420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8C5D887-61FF-184F-ABC8-F983104C827C}"/>
                    </a:ext>
                  </a:extLst>
                </p:cNvPr>
                <p:cNvSpPr txBox="1"/>
                <p:nvPr/>
              </p:nvSpPr>
              <p:spPr>
                <a:xfrm>
                  <a:off x="8366854" y="5841165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grid[0][0]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24A1BCF-51B1-004B-8B56-233D10D2A4F3}"/>
                    </a:ext>
                  </a:extLst>
                </p:cNvPr>
                <p:cNvSpPr txBox="1"/>
                <p:nvPr/>
              </p:nvSpPr>
              <p:spPr>
                <a:xfrm>
                  <a:off x="8353386" y="5476865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grid[0][1]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19F2FB9-7533-654E-8305-6308124B2DAC}"/>
                    </a:ext>
                  </a:extLst>
                </p:cNvPr>
                <p:cNvSpPr txBox="1"/>
                <p:nvPr/>
              </p:nvSpPr>
              <p:spPr>
                <a:xfrm>
                  <a:off x="8337909" y="5102447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grid[0][2]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17561A0-0DE9-2742-AD67-5F874DEB51F1}"/>
                    </a:ext>
                  </a:extLst>
                </p:cNvPr>
                <p:cNvSpPr txBox="1"/>
                <p:nvPr/>
              </p:nvSpPr>
              <p:spPr>
                <a:xfrm>
                  <a:off x="8345013" y="3999049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grid[1][0]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A062F53-9974-694F-BE12-96E4AFF9A1D7}"/>
                    </a:ext>
                  </a:extLst>
                </p:cNvPr>
                <p:cNvSpPr txBox="1"/>
                <p:nvPr/>
              </p:nvSpPr>
              <p:spPr>
                <a:xfrm>
                  <a:off x="8351747" y="3632233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grid[1][1]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16C1A73F-8D1C-4C47-863D-CE353A5BF0F3}"/>
                    </a:ext>
                  </a:extLst>
                </p:cNvPr>
                <p:cNvSpPr txBox="1"/>
                <p:nvPr/>
              </p:nvSpPr>
              <p:spPr>
                <a:xfrm>
                  <a:off x="8354718" y="3251823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grid[1][2]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4BFD8157-8597-534B-AB95-8C4F6ABF655D}"/>
                    </a:ext>
                  </a:extLst>
                </p:cNvPr>
                <p:cNvSpPr txBox="1"/>
                <p:nvPr/>
              </p:nvSpPr>
              <p:spPr>
                <a:xfrm>
                  <a:off x="8347458" y="4723288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grid[0][3]</a:t>
                  </a: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1EB6F5DA-E90D-8648-BEE8-D09BC3B7A5A1}"/>
                    </a:ext>
                  </a:extLst>
                </p:cNvPr>
                <p:cNvSpPr txBox="1"/>
                <p:nvPr/>
              </p:nvSpPr>
              <p:spPr>
                <a:xfrm>
                  <a:off x="8331981" y="4348870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grid[0][4]</a:t>
                  </a: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C0239AD9-8D88-CB49-B481-1B4631A72B77}"/>
                    </a:ext>
                  </a:extLst>
                </p:cNvPr>
                <p:cNvSpPr txBox="1"/>
                <p:nvPr/>
              </p:nvSpPr>
              <p:spPr>
                <a:xfrm>
                  <a:off x="8329010" y="2885487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grid[1][3]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4A99D430-6B40-D245-AA8D-36EC8E89D286}"/>
                    </a:ext>
                  </a:extLst>
                </p:cNvPr>
                <p:cNvSpPr txBox="1"/>
                <p:nvPr/>
              </p:nvSpPr>
              <p:spPr>
                <a:xfrm>
                  <a:off x="8331981" y="2505077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grid[1][4]</a:t>
                  </a:r>
                </a:p>
              </p:txBody>
            </p:sp>
          </p:grp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7286E39-1010-8F4B-95E3-2D2B286B8DC5}"/>
                </a:ext>
              </a:extLst>
            </p:cNvPr>
            <p:cNvSpPr txBox="1"/>
            <p:nvPr/>
          </p:nvSpPr>
          <p:spPr>
            <a:xfrm>
              <a:off x="10579458" y="3712011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0x0018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E35BAFE-2141-0148-A86D-9EA757F560E3}"/>
                </a:ext>
              </a:extLst>
            </p:cNvPr>
            <p:cNvSpPr txBox="1"/>
            <p:nvPr/>
          </p:nvSpPr>
          <p:spPr>
            <a:xfrm>
              <a:off x="10594066" y="3391985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0x001c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6463A92-31D9-BE4A-91EA-0AFBD4740E05}"/>
                </a:ext>
              </a:extLst>
            </p:cNvPr>
            <p:cNvSpPr txBox="1"/>
            <p:nvPr/>
          </p:nvSpPr>
          <p:spPr>
            <a:xfrm>
              <a:off x="10586328" y="3000063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0x0020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8C18438-4A1F-AB43-BC9E-D22C80A8A26F}"/>
                </a:ext>
              </a:extLst>
            </p:cNvPr>
            <p:cNvSpPr txBox="1"/>
            <p:nvPr/>
          </p:nvSpPr>
          <p:spPr>
            <a:xfrm>
              <a:off x="10597120" y="2630704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0x0024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F0320C2C-1F33-034A-A713-C6F7481716C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7725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95949F-8583-C84D-ABF0-0C233BEEE5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16982" y="613681"/>
            <a:ext cx="11806103" cy="596296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accent1"/>
                </a:solidFill>
              </a:rPr>
              <a:t>2D array of chars  (where rows </a:t>
            </a:r>
            <a:r>
              <a:rPr lang="en-US" sz="2400" dirty="0">
                <a:solidFill>
                  <a:srgbClr val="2C895B"/>
                </a:solidFill>
              </a:rPr>
              <a:t>may include </a:t>
            </a:r>
            <a:r>
              <a:rPr lang="en-US" sz="2400" dirty="0">
                <a:solidFill>
                  <a:schemeClr val="accent1"/>
                </a:solidFill>
              </a:rPr>
              <a:t>strings)</a:t>
            </a:r>
            <a:endParaRPr lang="en-US" sz="2400" dirty="0"/>
          </a:p>
          <a:p>
            <a:r>
              <a:rPr lang="en-US" sz="2400" dirty="0"/>
              <a:t>Each row has </a:t>
            </a:r>
            <a:r>
              <a:rPr lang="en-US" sz="2400" dirty="0">
                <a:solidFill>
                  <a:schemeClr val="accent1"/>
                </a:solidFill>
              </a:rPr>
              <a:t>the same fixed number of memory allocated </a:t>
            </a:r>
            <a:endParaRPr lang="en-US" sz="2400" dirty="0"/>
          </a:p>
          <a:p>
            <a:r>
              <a:rPr lang="en-US" sz="2400" dirty="0"/>
              <a:t>All the rows are the same length regardless of the actual string length)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The column size must be large enough for the longest string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char aos2d[3][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 = {"my", "two dimensional", "char array"};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AE1230-5953-BE4C-9EB8-C61F935F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39" y="155827"/>
            <a:ext cx="11188149" cy="468643"/>
          </a:xfrm>
        </p:spPr>
        <p:txBody>
          <a:bodyPr/>
          <a:lstStyle/>
          <a:p>
            <a:r>
              <a:rPr lang="en-US" dirty="0"/>
              <a:t>2D Array of Char (where elements may contain strings)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5273A1-7D96-8149-BD8D-2D5CD7486374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F106A7F-745A-6D4F-A5A5-BD558E2877BD}"/>
              </a:ext>
            </a:extLst>
          </p:cNvPr>
          <p:cNvGraphicFramePr>
            <a:graphicFrameLocks noGrp="1"/>
          </p:cNvGraphicFramePr>
          <p:nvPr/>
        </p:nvGraphicFramePr>
        <p:xfrm>
          <a:off x="1375727" y="3428905"/>
          <a:ext cx="1057292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060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716759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419724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351696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661632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  <a:gridCol w="330487">
                  <a:extLst>
                    <a:ext uri="{9D8B030D-6E8A-4147-A177-3AD203B41FA5}">
                      <a16:colId xmlns:a16="http://schemas.microsoft.com/office/drawing/2014/main" val="670834056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407368849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2233514160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3515846658"/>
                    </a:ext>
                  </a:extLst>
                </a:gridCol>
                <a:gridCol w="383968">
                  <a:extLst>
                    <a:ext uri="{9D8B030D-6E8A-4147-A177-3AD203B41FA5}">
                      <a16:colId xmlns:a16="http://schemas.microsoft.com/office/drawing/2014/main" val="2204027495"/>
                    </a:ext>
                  </a:extLst>
                </a:gridCol>
                <a:gridCol w="464695">
                  <a:extLst>
                    <a:ext uri="{9D8B030D-6E8A-4147-A177-3AD203B41FA5}">
                      <a16:colId xmlns:a16="http://schemas.microsoft.com/office/drawing/2014/main" val="4294899710"/>
                    </a:ext>
                  </a:extLst>
                </a:gridCol>
                <a:gridCol w="382249">
                  <a:extLst>
                    <a:ext uri="{9D8B030D-6E8A-4147-A177-3AD203B41FA5}">
                      <a16:colId xmlns:a16="http://schemas.microsoft.com/office/drawing/2014/main" val="3346798851"/>
                    </a:ext>
                  </a:extLst>
                </a:gridCol>
                <a:gridCol w="367259">
                  <a:extLst>
                    <a:ext uri="{9D8B030D-6E8A-4147-A177-3AD203B41FA5}">
                      <a16:colId xmlns:a16="http://schemas.microsoft.com/office/drawing/2014/main" val="1774054506"/>
                    </a:ext>
                  </a:extLst>
                </a:gridCol>
                <a:gridCol w="419725">
                  <a:extLst>
                    <a:ext uri="{9D8B030D-6E8A-4147-A177-3AD203B41FA5}">
                      <a16:colId xmlns:a16="http://schemas.microsoft.com/office/drawing/2014/main" val="2038246531"/>
                    </a:ext>
                  </a:extLst>
                </a:gridCol>
                <a:gridCol w="344773">
                  <a:extLst>
                    <a:ext uri="{9D8B030D-6E8A-4147-A177-3AD203B41FA5}">
                      <a16:colId xmlns:a16="http://schemas.microsoft.com/office/drawing/2014/main" val="2087663954"/>
                    </a:ext>
                  </a:extLst>
                </a:gridCol>
                <a:gridCol w="769353">
                  <a:extLst>
                    <a:ext uri="{9D8B030D-6E8A-4147-A177-3AD203B41FA5}">
                      <a16:colId xmlns:a16="http://schemas.microsoft.com/office/drawing/2014/main" val="3626352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639639B8-AC1E-E44A-ABB4-9348D7A0C058}"/>
              </a:ext>
            </a:extLst>
          </p:cNvPr>
          <p:cNvGrpSpPr/>
          <p:nvPr/>
        </p:nvGrpSpPr>
        <p:grpSpPr>
          <a:xfrm>
            <a:off x="126010" y="3442898"/>
            <a:ext cx="1361897" cy="1098527"/>
            <a:chOff x="188955" y="3704798"/>
            <a:chExt cx="1361897" cy="109852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69FE95D-A863-5E40-A0E4-486BBBB0C88A}"/>
                </a:ext>
              </a:extLst>
            </p:cNvPr>
            <p:cNvSpPr txBox="1"/>
            <p:nvPr/>
          </p:nvSpPr>
          <p:spPr>
            <a:xfrm>
              <a:off x="188955" y="4433993"/>
              <a:ext cx="13189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aos2d[0]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97532F-6124-A343-A1CE-59A64CA27242}"/>
                </a:ext>
              </a:extLst>
            </p:cNvPr>
            <p:cNvSpPr txBox="1"/>
            <p:nvPr/>
          </p:nvSpPr>
          <p:spPr>
            <a:xfrm>
              <a:off x="188955" y="4088122"/>
              <a:ext cx="13189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aos2d[1]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38EA96-8E87-A743-A254-6205AB641549}"/>
                </a:ext>
              </a:extLst>
            </p:cNvPr>
            <p:cNvSpPr txBox="1"/>
            <p:nvPr/>
          </p:nvSpPr>
          <p:spPr>
            <a:xfrm>
              <a:off x="231860" y="3704798"/>
              <a:ext cx="13189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aos2d[2]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E1BD652-AD6D-BA3F-358A-2616C0ACD182}"/>
              </a:ext>
            </a:extLst>
          </p:cNvPr>
          <p:cNvGrpSpPr/>
          <p:nvPr/>
        </p:nvGrpSpPr>
        <p:grpSpPr>
          <a:xfrm>
            <a:off x="246366" y="2868297"/>
            <a:ext cx="11863819" cy="2285942"/>
            <a:chOff x="328181" y="3809070"/>
            <a:chExt cx="11863819" cy="228594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B4CF58-13FA-F832-5F02-67E4E67D6FFE}"/>
                </a:ext>
              </a:extLst>
            </p:cNvPr>
            <p:cNvSpPr txBox="1"/>
            <p:nvPr/>
          </p:nvSpPr>
          <p:spPr>
            <a:xfrm>
              <a:off x="357039" y="5350427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low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memory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1AD9C0-77D9-9BF6-0239-CBC20987BCD0}"/>
                </a:ext>
              </a:extLst>
            </p:cNvPr>
            <p:cNvSpPr txBox="1"/>
            <p:nvPr/>
          </p:nvSpPr>
          <p:spPr>
            <a:xfrm>
              <a:off x="11173773" y="5448681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high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memory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6F86BFF-392D-FA71-5267-4F409DDCD489}"/>
                </a:ext>
              </a:extLst>
            </p:cNvPr>
            <p:cNvSpPr txBox="1"/>
            <p:nvPr/>
          </p:nvSpPr>
          <p:spPr>
            <a:xfrm>
              <a:off x="328181" y="3809070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high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memory</a:t>
              </a:r>
            </a:p>
          </p:txBody>
        </p:sp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6655F8C-3EE6-714E-D995-CF77FDA881A9}"/>
              </a:ext>
            </a:extLst>
          </p:cNvPr>
          <p:cNvSpPr/>
          <p:nvPr/>
        </p:nvSpPr>
        <p:spPr bwMode="auto">
          <a:xfrm>
            <a:off x="2285162" y="4607170"/>
            <a:ext cx="8353529" cy="1881498"/>
          </a:xfrm>
          <a:prstGeom prst="roundRect">
            <a:avLst>
              <a:gd name="adj" fmla="val 889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ROWS 3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[ROWS][22] = { "my", "two dimensional", "char array"};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(*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)[22]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points at a row of 22 chars </a:t>
            </a:r>
            <a:b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ROWS;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("%s\n", *(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79909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95949F-8583-C84D-ABF0-0C233BEEE5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58405" y="597355"/>
            <a:ext cx="11919414" cy="570184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accent1"/>
                </a:solidFill>
              </a:rPr>
              <a:t>2D </a:t>
            </a:r>
            <a:r>
              <a:rPr lang="en-US" sz="2200" dirty="0">
                <a:solidFill>
                  <a:schemeClr val="accent1"/>
                </a:solidFill>
              </a:rPr>
              <a:t>char arrays </a:t>
            </a:r>
            <a:r>
              <a:rPr lang="en-US" sz="2200" dirty="0"/>
              <a:t>are an </a:t>
            </a:r>
            <a:r>
              <a:rPr lang="en-US" sz="2200" dirty="0">
                <a:solidFill>
                  <a:schemeClr val="accent1"/>
                </a:solidFill>
              </a:rPr>
              <a:t>inefficient way to store strings </a:t>
            </a:r>
            <a:r>
              <a:rPr lang="en-US" sz="2200" dirty="0"/>
              <a:t>(wastes memory) </a:t>
            </a:r>
            <a:r>
              <a:rPr lang="en-US" sz="2200" dirty="0">
                <a:solidFill>
                  <a:schemeClr val="accent1"/>
                </a:solidFill>
              </a:rPr>
              <a:t>unless</a:t>
            </a:r>
            <a:r>
              <a:rPr lang="en-US" sz="2200" dirty="0"/>
              <a:t> all the strings are similar lengths, so </a:t>
            </a:r>
            <a:r>
              <a:rPr lang="en-US" sz="2200" dirty="0">
                <a:solidFill>
                  <a:schemeClr val="accent1"/>
                </a:solidFill>
              </a:rPr>
              <a:t>2D char arrays </a:t>
            </a:r>
            <a:r>
              <a:rPr lang="en-US" sz="2200" i="1" dirty="0">
                <a:solidFill>
                  <a:schemeClr val="accent1"/>
                </a:solidFill>
              </a:rPr>
              <a:t>are rarely used </a:t>
            </a:r>
            <a:r>
              <a:rPr lang="en-US" sz="2200" dirty="0">
                <a:solidFill>
                  <a:schemeClr val="accent1"/>
                </a:solidFill>
              </a:rPr>
              <a:t>with string elements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An array of pointers </a:t>
            </a:r>
            <a:r>
              <a:rPr lang="en-US" sz="2200" dirty="0"/>
              <a:t>is </a:t>
            </a:r>
            <a:r>
              <a:rPr lang="en-US" sz="2200" dirty="0">
                <a:solidFill>
                  <a:schemeClr val="accent1"/>
                </a:solidFill>
              </a:rPr>
              <a:t>common for strings as </a:t>
            </a:r>
            <a:r>
              <a:rPr lang="en-US" sz="2200" i="1" dirty="0">
                <a:solidFill>
                  <a:schemeClr val="accent1"/>
                </a:solidFill>
              </a:rPr>
              <a:t>"rows" </a:t>
            </a:r>
            <a:r>
              <a:rPr lang="en-US" sz="2200" dirty="0">
                <a:solidFill>
                  <a:schemeClr val="accent1"/>
                </a:solidFill>
              </a:rPr>
              <a:t>can very in length</a:t>
            </a:r>
            <a:r>
              <a:rPr lang="en-US" sz="2200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char *</a:t>
            </a:r>
            <a:r>
              <a:rPr lang="en-US" sz="2200" dirty="0" err="1"/>
              <a:t>aos</a:t>
            </a:r>
            <a:r>
              <a:rPr lang="en-US" sz="2200" dirty="0"/>
              <a:t>[3];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		</a:t>
            </a:r>
            <a:br>
              <a:rPr lang="en-US" sz="2200" dirty="0"/>
            </a:br>
            <a:r>
              <a:rPr lang="en-US" sz="2200" dirty="0"/>
              <a:t>	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aos</a:t>
            </a:r>
            <a:r>
              <a:rPr lang="en-US" sz="2200" dirty="0"/>
              <a:t> is an </a:t>
            </a:r>
            <a:r>
              <a:rPr lang="en-US" sz="2200" dirty="0">
                <a:solidFill>
                  <a:schemeClr val="accent3"/>
                </a:solidFill>
              </a:rPr>
              <a:t>array of pointers</a:t>
            </a:r>
            <a:r>
              <a:rPr lang="en-US" sz="2200" dirty="0"/>
              <a:t>; each pointer points at a</a:t>
            </a:r>
            <a:r>
              <a:rPr lang="en-US" sz="2200" dirty="0">
                <a:solidFill>
                  <a:srgbClr val="FF0000"/>
                </a:solidFill>
              </a:rPr>
              <a:t> character array (also a string here)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Not a 2D array</a:t>
            </a:r>
            <a:r>
              <a:rPr lang="en-US" sz="2400" dirty="0"/>
              <a:t>, but any char can be accessed as if it was in a 2D array of chars</a:t>
            </a:r>
          </a:p>
          <a:p>
            <a:pPr lvl="1"/>
            <a:r>
              <a:rPr lang="en-US" sz="2200" dirty="0"/>
              <a:t>When I was learning, this was the most confusing syntax aspects of 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AE1230-5953-BE4C-9EB8-C61F935F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925" y="128712"/>
            <a:ext cx="11188149" cy="468643"/>
          </a:xfrm>
        </p:spPr>
        <p:txBody>
          <a:bodyPr/>
          <a:lstStyle/>
          <a:p>
            <a:r>
              <a:rPr lang="en-US" dirty="0"/>
              <a:t>Pointer Array to Strings (This is NOT a 2D array)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EDD4D-5AD0-1C4C-8A60-D9CAEB7C1F8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2ABA2DF-211F-1C4F-8BF4-9D8C08F2DBE6}"/>
              </a:ext>
            </a:extLst>
          </p:cNvPr>
          <p:cNvGraphicFramePr>
            <a:graphicFrameLocks noGrp="1"/>
          </p:cNvGraphicFramePr>
          <p:nvPr/>
        </p:nvGraphicFramePr>
        <p:xfrm>
          <a:off x="2483391" y="4287465"/>
          <a:ext cx="178109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47917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8525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2CD370-B32C-3F44-8FD3-700AAE02EA75}"/>
              </a:ext>
            </a:extLst>
          </p:cNvPr>
          <p:cNvGraphicFramePr>
            <a:graphicFrameLocks noGrp="1"/>
          </p:cNvGraphicFramePr>
          <p:nvPr/>
        </p:nvGraphicFramePr>
        <p:xfrm>
          <a:off x="2483391" y="3429000"/>
          <a:ext cx="968732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333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55070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329959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587306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  <a:gridCol w="293361">
                  <a:extLst>
                    <a:ext uri="{9D8B030D-6E8A-4147-A177-3AD203B41FA5}">
                      <a16:colId xmlns:a16="http://schemas.microsoft.com/office/drawing/2014/main" val="670834056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407368849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23351416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515846658"/>
                    </a:ext>
                  </a:extLst>
                </a:gridCol>
                <a:gridCol w="320589">
                  <a:extLst>
                    <a:ext uri="{9D8B030D-6E8A-4147-A177-3AD203B41FA5}">
                      <a16:colId xmlns:a16="http://schemas.microsoft.com/office/drawing/2014/main" val="2204027495"/>
                    </a:ext>
                  </a:extLst>
                </a:gridCol>
                <a:gridCol w="560077">
                  <a:extLst>
                    <a:ext uri="{9D8B030D-6E8A-4147-A177-3AD203B41FA5}">
                      <a16:colId xmlns:a16="http://schemas.microsoft.com/office/drawing/2014/main" val="429489971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346798851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774054506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0382465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7663954"/>
                    </a:ext>
                  </a:extLst>
                </a:gridCol>
                <a:gridCol w="672387">
                  <a:extLst>
                    <a:ext uri="{9D8B030D-6E8A-4147-A177-3AD203B41FA5}">
                      <a16:colId xmlns:a16="http://schemas.microsoft.com/office/drawing/2014/main" val="3626352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B3BD824D-51F1-B04C-A0FB-A1DED6BF504A}"/>
              </a:ext>
            </a:extLst>
          </p:cNvPr>
          <p:cNvGraphicFramePr>
            <a:graphicFrameLocks noGrp="1"/>
          </p:cNvGraphicFramePr>
          <p:nvPr/>
        </p:nvGraphicFramePr>
        <p:xfrm>
          <a:off x="2483391" y="2513695"/>
          <a:ext cx="620996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493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29699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377287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527108578"/>
                    </a:ext>
                  </a:extLst>
                </a:gridCol>
                <a:gridCol w="671546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6CC1D751-7631-3D4E-AA33-2026F567C014}"/>
              </a:ext>
            </a:extLst>
          </p:cNvPr>
          <p:cNvGraphicFramePr>
            <a:graphicFrameLocks noGrp="1"/>
          </p:cNvGraphicFramePr>
          <p:nvPr/>
        </p:nvGraphicFramePr>
        <p:xfrm>
          <a:off x="1150306" y="2989593"/>
          <a:ext cx="547917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B45E00FA-2B2F-AD46-B839-E85925030218}"/>
              </a:ext>
            </a:extLst>
          </p:cNvPr>
          <p:cNvGrpSpPr/>
          <p:nvPr/>
        </p:nvGrpSpPr>
        <p:grpSpPr>
          <a:xfrm>
            <a:off x="1439444" y="2699115"/>
            <a:ext cx="1043947" cy="1773770"/>
            <a:chOff x="1439444" y="2699115"/>
            <a:chExt cx="1043947" cy="177377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389545C-A9FD-354D-9E9D-BAE8A278ADAA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1439444" y="3915483"/>
              <a:ext cx="1043947" cy="55740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C0875AF-6F47-E549-B908-8AD1BB41975C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1439444" y="3614352"/>
              <a:ext cx="1043947" cy="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B601B52-F740-4447-A870-73F7F040BAB6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 flipV="1">
              <a:off x="1439444" y="2699115"/>
              <a:ext cx="1043947" cy="53695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D324470-5BF1-3C44-BB73-D5F9BA75E1D9}"/>
              </a:ext>
            </a:extLst>
          </p:cNvPr>
          <p:cNvGrpSpPr/>
          <p:nvPr/>
        </p:nvGrpSpPr>
        <p:grpSpPr>
          <a:xfrm>
            <a:off x="365138" y="2989593"/>
            <a:ext cx="821696" cy="1097237"/>
            <a:chOff x="200479" y="2805224"/>
            <a:chExt cx="821696" cy="109723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1DC7D0-40D2-4741-83AF-4F956CFB8530}"/>
                </a:ext>
              </a:extLst>
            </p:cNvPr>
            <p:cNvSpPr txBox="1"/>
            <p:nvPr/>
          </p:nvSpPr>
          <p:spPr>
            <a:xfrm>
              <a:off x="209132" y="2805224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[2]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E21CB1D-6F7B-7646-B950-9BF4A0724985}"/>
                </a:ext>
              </a:extLst>
            </p:cNvPr>
            <p:cNvSpPr txBox="1"/>
            <p:nvPr/>
          </p:nvSpPr>
          <p:spPr>
            <a:xfrm>
              <a:off x="201459" y="317743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6D8CCC-FE38-F844-913B-5467D6F7587E}"/>
                </a:ext>
              </a:extLst>
            </p:cNvPr>
            <p:cNvSpPr txBox="1"/>
            <p:nvPr/>
          </p:nvSpPr>
          <p:spPr>
            <a:xfrm>
              <a:off x="200479" y="353312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[0]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A33018F-3314-9447-1CF2-6B7EB1B372AF}"/>
              </a:ext>
            </a:extLst>
          </p:cNvPr>
          <p:cNvGrpSpPr/>
          <p:nvPr/>
        </p:nvGrpSpPr>
        <p:grpSpPr>
          <a:xfrm>
            <a:off x="2024408" y="3889643"/>
            <a:ext cx="2851218" cy="385348"/>
            <a:chOff x="2024408" y="3889643"/>
            <a:chExt cx="2851218" cy="3853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3426D8-C80C-7E14-121D-95F27B6267F5}"/>
                </a:ext>
              </a:extLst>
            </p:cNvPr>
            <p:cNvSpPr txBox="1"/>
            <p:nvPr/>
          </p:nvSpPr>
          <p:spPr>
            <a:xfrm>
              <a:off x="2024408" y="3905659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[0][0]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A30C953-1EC3-BFC4-26BC-A70DC2DA30A4}"/>
                </a:ext>
              </a:extLst>
            </p:cNvPr>
            <p:cNvSpPr txBox="1"/>
            <p:nvPr/>
          </p:nvSpPr>
          <p:spPr>
            <a:xfrm>
              <a:off x="3806102" y="3889643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[0][2]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8242102-15C9-B328-65E2-566290C738BD}"/>
              </a:ext>
            </a:extLst>
          </p:cNvPr>
          <p:cNvGrpSpPr/>
          <p:nvPr/>
        </p:nvGrpSpPr>
        <p:grpSpPr>
          <a:xfrm>
            <a:off x="2032013" y="2821951"/>
            <a:ext cx="6994011" cy="400793"/>
            <a:chOff x="2032013" y="2821951"/>
            <a:chExt cx="6994011" cy="40079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DD64D21-6461-35B9-F721-E9E68AD3CA94}"/>
                </a:ext>
              </a:extLst>
            </p:cNvPr>
            <p:cNvSpPr txBox="1"/>
            <p:nvPr/>
          </p:nvSpPr>
          <p:spPr>
            <a:xfrm>
              <a:off x="2032013" y="2853412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[2][0]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7075208-D729-9E5C-8CE2-D57556993D95}"/>
                </a:ext>
              </a:extLst>
            </p:cNvPr>
            <p:cNvSpPr txBox="1"/>
            <p:nvPr/>
          </p:nvSpPr>
          <p:spPr>
            <a:xfrm>
              <a:off x="7845380" y="2821951"/>
              <a:ext cx="1180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[2][11]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701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AEDAF-10E5-0B42-9BD7-74A90392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840" y="272731"/>
            <a:ext cx="10515600" cy="543748"/>
          </a:xfrm>
        </p:spPr>
        <p:txBody>
          <a:bodyPr/>
          <a:lstStyle/>
          <a:p>
            <a:r>
              <a:rPr lang="en-US" dirty="0"/>
              <a:t>Fast Ways to Traverse an Array: Use a Limit Pointer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664D4A3B-08D9-C845-8776-62FD6340006D}"/>
              </a:ext>
            </a:extLst>
          </p:cNvPr>
          <p:cNvSpPr/>
          <p:nvPr/>
        </p:nvSpPr>
        <p:spPr bwMode="auto">
          <a:xfrm>
            <a:off x="309920" y="1101956"/>
            <a:ext cx="7340442" cy="545343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indent="-103188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x[] = {0xd4c3b2a1, 0xd4c3b200, 0x12345684};</a:t>
            </a:r>
          </a:p>
          <a:p>
            <a:pPr indent="-103188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(int)(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-103188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-103188"/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x; 			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//or &amp;x[0]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xptr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("%#x\n", *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2EB7138-840C-3C4D-AEF3-893D454CF383}"/>
              </a:ext>
            </a:extLst>
          </p:cNvPr>
          <p:cNvSpPr txBox="1"/>
          <p:nvPr/>
        </p:nvSpPr>
        <p:spPr>
          <a:xfrm>
            <a:off x="9405911" y="566104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3A40757-CD65-8143-A55A-C3F941C483E8}"/>
              </a:ext>
            </a:extLst>
          </p:cNvPr>
          <p:cNvSpPr txBox="1"/>
          <p:nvPr/>
        </p:nvSpPr>
        <p:spPr>
          <a:xfrm>
            <a:off x="10639354" y="5306392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0x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9AA8A37-A4C3-8E49-A310-09CFCB7E4985}"/>
              </a:ext>
            </a:extLst>
          </p:cNvPr>
          <p:cNvSpPr txBox="1"/>
          <p:nvPr/>
        </p:nvSpPr>
        <p:spPr>
          <a:xfrm>
            <a:off x="10670345" y="4563588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032C9F8-DDC5-D840-AE35-0F6740605AF9}"/>
              </a:ext>
            </a:extLst>
          </p:cNvPr>
          <p:cNvSpPr txBox="1"/>
          <p:nvPr/>
        </p:nvSpPr>
        <p:spPr>
          <a:xfrm>
            <a:off x="10670345" y="4942652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ABB419F-B0DD-1F47-8CD1-9AAAF23A582F}"/>
              </a:ext>
            </a:extLst>
          </p:cNvPr>
          <p:cNvSpPr txBox="1"/>
          <p:nvPr/>
        </p:nvSpPr>
        <p:spPr>
          <a:xfrm>
            <a:off x="10670345" y="4206055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0x12345683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84752D3-4589-A64C-AD67-EBF2C9E04242}"/>
              </a:ext>
            </a:extLst>
          </p:cNvPr>
          <p:cNvSpPr txBox="1"/>
          <p:nvPr/>
        </p:nvSpPr>
        <p:spPr>
          <a:xfrm>
            <a:off x="10670345" y="5691820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0x1234567f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13FF8A1-3F55-D148-B4E7-D006864CCAD3}"/>
              </a:ext>
            </a:extLst>
          </p:cNvPr>
          <p:cNvSpPr txBox="1"/>
          <p:nvPr/>
        </p:nvSpPr>
        <p:spPr>
          <a:xfrm>
            <a:off x="10670345" y="3826993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A190BD0-7A1B-C940-BA4E-BBA05A843B40}"/>
              </a:ext>
            </a:extLst>
          </p:cNvPr>
          <p:cNvSpPr txBox="1"/>
          <p:nvPr/>
        </p:nvSpPr>
        <p:spPr>
          <a:xfrm>
            <a:off x="10670345" y="3091001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0x12345686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4BB9CB6-E764-4049-BBEC-369C6507A179}"/>
              </a:ext>
            </a:extLst>
          </p:cNvPr>
          <p:cNvSpPr txBox="1"/>
          <p:nvPr/>
        </p:nvSpPr>
        <p:spPr>
          <a:xfrm>
            <a:off x="10670345" y="2321385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0x12345688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661F4E8-21F8-D047-B64C-6A36E17C0CE1}"/>
              </a:ext>
            </a:extLst>
          </p:cNvPr>
          <p:cNvSpPr txBox="1"/>
          <p:nvPr/>
        </p:nvSpPr>
        <p:spPr>
          <a:xfrm>
            <a:off x="10670345" y="2700449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0x12345687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4F23D7E-CE7E-A546-977D-C8B5D2E90548}"/>
              </a:ext>
            </a:extLst>
          </p:cNvPr>
          <p:cNvSpPr txBox="1"/>
          <p:nvPr/>
        </p:nvSpPr>
        <p:spPr>
          <a:xfrm>
            <a:off x="10670345" y="1963852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0x12345689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0464BD8-712A-AF4C-8165-3E6F0A678137}"/>
              </a:ext>
            </a:extLst>
          </p:cNvPr>
          <p:cNvSpPr txBox="1"/>
          <p:nvPr/>
        </p:nvSpPr>
        <p:spPr>
          <a:xfrm>
            <a:off x="10670345" y="3449617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0x12345685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F476414-6087-884B-A851-2EC6C0B1DF20}"/>
              </a:ext>
            </a:extLst>
          </p:cNvPr>
          <p:cNvSpPr txBox="1"/>
          <p:nvPr/>
        </p:nvSpPr>
        <p:spPr>
          <a:xfrm>
            <a:off x="10670345" y="1575583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0x1234568a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985E7D1-31CC-7843-99A4-404AD037773E}"/>
              </a:ext>
            </a:extLst>
          </p:cNvPr>
          <p:cNvSpPr txBox="1"/>
          <p:nvPr/>
        </p:nvSpPr>
        <p:spPr>
          <a:xfrm>
            <a:off x="10670345" y="1193999"/>
            <a:ext cx="1334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0x1234568b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F996013-E9E9-0B48-910C-D8B40A06CF79}"/>
              </a:ext>
            </a:extLst>
          </p:cNvPr>
          <p:cNvSpPr txBox="1"/>
          <p:nvPr/>
        </p:nvSpPr>
        <p:spPr>
          <a:xfrm>
            <a:off x="9405911" y="529100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35D6DF5-B02F-514E-89C2-D60CB4FDAE9D}"/>
              </a:ext>
            </a:extLst>
          </p:cNvPr>
          <p:cNvSpPr txBox="1"/>
          <p:nvPr/>
        </p:nvSpPr>
        <p:spPr>
          <a:xfrm>
            <a:off x="9396376" y="493297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87938CC-D7A3-AC47-89C3-2A8D085762CA}"/>
              </a:ext>
            </a:extLst>
          </p:cNvPr>
          <p:cNvSpPr txBox="1"/>
          <p:nvPr/>
        </p:nvSpPr>
        <p:spPr>
          <a:xfrm>
            <a:off x="9396376" y="456293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C91069-115F-9E40-A313-DF12DD304B1F}"/>
              </a:ext>
            </a:extLst>
          </p:cNvPr>
          <p:cNvSpPr txBox="1"/>
          <p:nvPr/>
        </p:nvSpPr>
        <p:spPr>
          <a:xfrm>
            <a:off x="9396376" y="4193601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407DFBB-3F55-4145-A10E-625CFDFBF0F5}"/>
              </a:ext>
            </a:extLst>
          </p:cNvPr>
          <p:cNvSpPr txBox="1"/>
          <p:nvPr/>
        </p:nvSpPr>
        <p:spPr>
          <a:xfrm>
            <a:off x="9396376" y="382356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FDF8F2E-FEEB-AA42-BD63-91A0A5E0CD7D}"/>
              </a:ext>
            </a:extLst>
          </p:cNvPr>
          <p:cNvSpPr txBox="1"/>
          <p:nvPr/>
        </p:nvSpPr>
        <p:spPr>
          <a:xfrm>
            <a:off x="9403902" y="3454584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09B19BD-7F34-D440-BF38-33FAE90FBE78}"/>
              </a:ext>
            </a:extLst>
          </p:cNvPr>
          <p:cNvSpPr txBox="1"/>
          <p:nvPr/>
        </p:nvSpPr>
        <p:spPr>
          <a:xfrm>
            <a:off x="9403902" y="308454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DFEAD43-8056-F04B-997D-0F94575890AD}"/>
              </a:ext>
            </a:extLst>
          </p:cNvPr>
          <p:cNvSpPr txBox="1"/>
          <p:nvPr/>
        </p:nvSpPr>
        <p:spPr>
          <a:xfrm>
            <a:off x="9411853" y="271450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A539764-1051-924A-9B35-DAA0051D1E89}"/>
              </a:ext>
            </a:extLst>
          </p:cNvPr>
          <p:cNvSpPr txBox="1"/>
          <p:nvPr/>
        </p:nvSpPr>
        <p:spPr>
          <a:xfrm>
            <a:off x="9411853" y="2344467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EFDFB9F-1C33-2B45-B569-CBACA35FC68C}"/>
              </a:ext>
            </a:extLst>
          </p:cNvPr>
          <p:cNvSpPr txBox="1"/>
          <p:nvPr/>
        </p:nvSpPr>
        <p:spPr>
          <a:xfrm>
            <a:off x="9411853" y="198113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F495486-EC0B-5140-8203-966493B7C009}"/>
              </a:ext>
            </a:extLst>
          </p:cNvPr>
          <p:cNvSpPr txBox="1"/>
          <p:nvPr/>
        </p:nvSpPr>
        <p:spPr>
          <a:xfrm>
            <a:off x="9411853" y="1611100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C0641AD-76B3-194D-B65A-B8FA78497BE0}"/>
              </a:ext>
            </a:extLst>
          </p:cNvPr>
          <p:cNvSpPr txBox="1"/>
          <p:nvPr/>
        </p:nvSpPr>
        <p:spPr>
          <a:xfrm>
            <a:off x="9403902" y="1235411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2468A2B-2584-6A4B-812C-2048EF23F7C8}"/>
              </a:ext>
            </a:extLst>
          </p:cNvPr>
          <p:cNvSpPr txBox="1"/>
          <p:nvPr/>
        </p:nvSpPr>
        <p:spPr>
          <a:xfrm>
            <a:off x="10669195" y="830671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0x1234568c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EF635E6-3057-B744-8171-681BFA1CF2DA}"/>
              </a:ext>
            </a:extLst>
          </p:cNvPr>
          <p:cNvSpPr txBox="1"/>
          <p:nvPr/>
        </p:nvSpPr>
        <p:spPr>
          <a:xfrm>
            <a:off x="9402752" y="87208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D70EB36-6C5E-4C4F-BBCC-D99D64804156}"/>
              </a:ext>
            </a:extLst>
          </p:cNvPr>
          <p:cNvGrpSpPr/>
          <p:nvPr/>
        </p:nvGrpSpPr>
        <p:grpSpPr>
          <a:xfrm>
            <a:off x="9402318" y="4179985"/>
            <a:ext cx="1297067" cy="1491587"/>
            <a:chOff x="7864863" y="4787831"/>
            <a:chExt cx="1297067" cy="1491587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1B4CAD8-331B-9847-A062-20525BCC5E1A}"/>
                </a:ext>
              </a:extLst>
            </p:cNvPr>
            <p:cNvSpPr txBox="1"/>
            <p:nvPr/>
          </p:nvSpPr>
          <p:spPr>
            <a:xfrm>
              <a:off x="7874398" y="5910086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BA3B8D3-7FDF-0744-BBD3-F52313728B4C}"/>
                </a:ext>
              </a:extLst>
            </p:cNvPr>
            <p:cNvSpPr txBox="1"/>
            <p:nvPr/>
          </p:nvSpPr>
          <p:spPr>
            <a:xfrm>
              <a:off x="7867646" y="5531936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918EEDA3-A075-764F-8FF7-1A4596F44129}"/>
                </a:ext>
              </a:extLst>
            </p:cNvPr>
            <p:cNvSpPr txBox="1"/>
            <p:nvPr/>
          </p:nvSpPr>
          <p:spPr>
            <a:xfrm>
              <a:off x="7870805" y="5152163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B858F8C-9E96-6940-9157-C202A535B545}"/>
                </a:ext>
              </a:extLst>
            </p:cNvPr>
            <p:cNvSpPr txBox="1"/>
            <p:nvPr/>
          </p:nvSpPr>
          <p:spPr>
            <a:xfrm>
              <a:off x="7864863" y="4787831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C8D95BBA-D63A-5D4B-AADE-F274A10C711A}"/>
              </a:ext>
            </a:extLst>
          </p:cNvPr>
          <p:cNvGrpSpPr/>
          <p:nvPr/>
        </p:nvGrpSpPr>
        <p:grpSpPr>
          <a:xfrm>
            <a:off x="9406825" y="1211286"/>
            <a:ext cx="1297067" cy="1491587"/>
            <a:chOff x="7876140" y="1420771"/>
            <a:chExt cx="1297067" cy="1491587"/>
          </a:xfrm>
        </p:grpSpPr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E0528F05-15FF-2A46-BE70-7F67D815127A}"/>
                </a:ext>
              </a:extLst>
            </p:cNvPr>
            <p:cNvSpPr txBox="1"/>
            <p:nvPr/>
          </p:nvSpPr>
          <p:spPr>
            <a:xfrm>
              <a:off x="7885675" y="2543026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6E79FFCD-7775-D24A-8EA5-F2D0EF58757F}"/>
                </a:ext>
              </a:extLst>
            </p:cNvPr>
            <p:cNvSpPr txBox="1"/>
            <p:nvPr/>
          </p:nvSpPr>
          <p:spPr>
            <a:xfrm>
              <a:off x="7878923" y="2164876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5EA0E4C-72F6-2E4D-B095-EF69DDCB806A}"/>
                </a:ext>
              </a:extLst>
            </p:cNvPr>
            <p:cNvSpPr txBox="1"/>
            <p:nvPr/>
          </p:nvSpPr>
          <p:spPr>
            <a:xfrm>
              <a:off x="7882082" y="1785103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200C9DA-202F-AF46-9C56-8D2ABABB7E63}"/>
                </a:ext>
              </a:extLst>
            </p:cNvPr>
            <p:cNvSpPr txBox="1"/>
            <p:nvPr/>
          </p:nvSpPr>
          <p:spPr>
            <a:xfrm>
              <a:off x="7876140" y="1420771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71" name="Right Brace 170">
            <a:extLst>
              <a:ext uri="{FF2B5EF4-FFF2-40B4-BE49-F238E27FC236}">
                <a16:creationId xmlns:a16="http://schemas.microsoft.com/office/drawing/2014/main" id="{B6A9D216-D1F5-924E-B53A-F41569DCFCEB}"/>
              </a:ext>
            </a:extLst>
          </p:cNvPr>
          <p:cNvSpPr/>
          <p:nvPr/>
        </p:nvSpPr>
        <p:spPr>
          <a:xfrm rot="5400000">
            <a:off x="9833027" y="5567447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C3F43A82-BBE7-9943-8BCA-FB0B443CA79D}"/>
              </a:ext>
            </a:extLst>
          </p:cNvPr>
          <p:cNvSpPr/>
          <p:nvPr/>
        </p:nvSpPr>
        <p:spPr>
          <a:xfrm>
            <a:off x="9634368" y="6352482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 byte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37268F9-50D2-BC4C-933C-100CC97781B0}"/>
              </a:ext>
            </a:extLst>
          </p:cNvPr>
          <p:cNvGrpSpPr/>
          <p:nvPr/>
        </p:nvGrpSpPr>
        <p:grpSpPr>
          <a:xfrm>
            <a:off x="9388425" y="2674377"/>
            <a:ext cx="1297067" cy="1491587"/>
            <a:chOff x="7864863" y="4787831"/>
            <a:chExt cx="1297067" cy="1491587"/>
          </a:xfrm>
          <a:solidFill>
            <a:schemeClr val="bg2">
              <a:lumMod val="90000"/>
            </a:schemeClr>
          </a:solidFill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80C7DE89-BFD2-9747-9EF7-C8F68F0D6D68}"/>
                </a:ext>
              </a:extLst>
            </p:cNvPr>
            <p:cNvSpPr txBox="1"/>
            <p:nvPr/>
          </p:nvSpPr>
          <p:spPr>
            <a:xfrm>
              <a:off x="7874398" y="5910086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</a:t>
              </a:r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CF5CD394-C536-B74C-9E8B-3AE29B5F6D62}"/>
                </a:ext>
              </a:extLst>
            </p:cNvPr>
            <p:cNvSpPr txBox="1"/>
            <p:nvPr/>
          </p:nvSpPr>
          <p:spPr>
            <a:xfrm>
              <a:off x="7867646" y="5531936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99DE571-E898-4A4F-9DA6-E26E0923C8C8}"/>
                </a:ext>
              </a:extLst>
            </p:cNvPr>
            <p:cNvSpPr txBox="1"/>
            <p:nvPr/>
          </p:nvSpPr>
          <p:spPr>
            <a:xfrm>
              <a:off x="7870805" y="5152163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87FE75BD-7332-AD46-BD10-79C4E3CB151C}"/>
                </a:ext>
              </a:extLst>
            </p:cNvPr>
            <p:cNvSpPr txBox="1"/>
            <p:nvPr/>
          </p:nvSpPr>
          <p:spPr>
            <a:xfrm>
              <a:off x="7864863" y="4787831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85BFFC41-9EBF-FC41-AB86-F2EEF17EAA4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E395B878-3EB7-9042-A6CD-4B6DE0FAF70A}"/>
              </a:ext>
            </a:extLst>
          </p:cNvPr>
          <p:cNvSpPr/>
          <p:nvPr/>
        </p:nvSpPr>
        <p:spPr bwMode="auto">
          <a:xfrm>
            <a:off x="4540809" y="5006392"/>
            <a:ext cx="2188509" cy="1384402"/>
          </a:xfrm>
          <a:prstGeom prst="roundRect">
            <a:avLst>
              <a:gd name="adj" fmla="val 15691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% ./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0xd4c3b2a1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0xd4c3b200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0x12345684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F25E29E-4F9C-F24D-A839-FDFA7DA45E7F}"/>
              </a:ext>
            </a:extLst>
          </p:cNvPr>
          <p:cNvGrpSpPr/>
          <p:nvPr/>
        </p:nvGrpSpPr>
        <p:grpSpPr>
          <a:xfrm>
            <a:off x="8174478" y="946324"/>
            <a:ext cx="910404" cy="338554"/>
            <a:chOff x="8736819" y="5693719"/>
            <a:chExt cx="910404" cy="338554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59D90E7-46D0-6B48-8327-A86CCC2C9D53}"/>
                </a:ext>
              </a:extLst>
            </p:cNvPr>
            <p:cNvSpPr txBox="1"/>
            <p:nvPr/>
          </p:nvSpPr>
          <p:spPr>
            <a:xfrm>
              <a:off x="8736819" y="5693719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xpt</a:t>
              </a:r>
              <a:endParaRPr lang="en-US" sz="1600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457DA61-F092-244F-804E-98D24649F5E9}"/>
                </a:ext>
              </a:extLst>
            </p:cNvPr>
            <p:cNvSpPr/>
            <p:nvPr/>
          </p:nvSpPr>
          <p:spPr>
            <a:xfrm>
              <a:off x="9270197" y="5693719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Right Arrow 67">
            <a:extLst>
              <a:ext uri="{FF2B5EF4-FFF2-40B4-BE49-F238E27FC236}">
                <a16:creationId xmlns:a16="http://schemas.microsoft.com/office/drawing/2014/main" id="{A065427D-4C81-F84B-BA75-50B6F3713BDA}"/>
              </a:ext>
            </a:extLst>
          </p:cNvPr>
          <p:cNvSpPr/>
          <p:nvPr/>
        </p:nvSpPr>
        <p:spPr>
          <a:xfrm>
            <a:off x="8806329" y="1094616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47FFD8D-89D0-F141-B504-54F3E6E47DD5}"/>
              </a:ext>
            </a:extLst>
          </p:cNvPr>
          <p:cNvGrpSpPr/>
          <p:nvPr/>
        </p:nvGrpSpPr>
        <p:grpSpPr>
          <a:xfrm>
            <a:off x="8149086" y="5411284"/>
            <a:ext cx="910404" cy="338554"/>
            <a:chOff x="8736819" y="5693719"/>
            <a:chExt cx="910404" cy="338554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2B435DA-48B7-CE48-8F3B-529252C24AB7}"/>
                </a:ext>
              </a:extLst>
            </p:cNvPr>
            <p:cNvSpPr txBox="1"/>
            <p:nvPr/>
          </p:nvSpPr>
          <p:spPr>
            <a:xfrm>
              <a:off x="8736819" y="5693719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ptr</a:t>
              </a:r>
              <a:endParaRPr lang="en-US" sz="1600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A992FD8-1538-FF44-9024-F59BC38070EF}"/>
                </a:ext>
              </a:extLst>
            </p:cNvPr>
            <p:cNvSpPr/>
            <p:nvPr/>
          </p:nvSpPr>
          <p:spPr>
            <a:xfrm>
              <a:off x="9270197" y="5693719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Right Arrow 71">
            <a:extLst>
              <a:ext uri="{FF2B5EF4-FFF2-40B4-BE49-F238E27FC236}">
                <a16:creationId xmlns:a16="http://schemas.microsoft.com/office/drawing/2014/main" id="{26A0F48C-CF0B-904C-ABCA-8F642BA5DE0B}"/>
              </a:ext>
            </a:extLst>
          </p:cNvPr>
          <p:cNvSpPr/>
          <p:nvPr/>
        </p:nvSpPr>
        <p:spPr>
          <a:xfrm>
            <a:off x="8780937" y="5559576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-Down Arrow 5">
            <a:extLst>
              <a:ext uri="{FF2B5EF4-FFF2-40B4-BE49-F238E27FC236}">
                <a16:creationId xmlns:a16="http://schemas.microsoft.com/office/drawing/2014/main" id="{C3C3E07C-62FD-D94B-9763-1194F75B9BC8}"/>
              </a:ext>
            </a:extLst>
          </p:cNvPr>
          <p:cNvSpPr/>
          <p:nvPr/>
        </p:nvSpPr>
        <p:spPr>
          <a:xfrm>
            <a:off x="9163959" y="1284878"/>
            <a:ext cx="172206" cy="427729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AB9E1F-9071-2544-9EB6-A5831AC04BBA}"/>
              </a:ext>
            </a:extLst>
          </p:cNvPr>
          <p:cNvSpPr txBox="1"/>
          <p:nvPr/>
        </p:nvSpPr>
        <p:spPr>
          <a:xfrm>
            <a:off x="458676" y="3830335"/>
            <a:ext cx="3127412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2"/>
                </a:solidFill>
              </a:rPr>
              <a:t>xpt</a:t>
            </a:r>
            <a:r>
              <a:rPr lang="en-US" sz="2000" dirty="0">
                <a:solidFill>
                  <a:schemeClr val="tx2"/>
                </a:solidFill>
              </a:rPr>
              <a:t> is a </a:t>
            </a:r>
            <a:r>
              <a:rPr lang="en-US" sz="2000" b="1" dirty="0">
                <a:solidFill>
                  <a:srgbClr val="0070C0"/>
                </a:solidFill>
              </a:rPr>
              <a:t>loop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b="1" dirty="0">
                <a:solidFill>
                  <a:schemeClr val="accent1"/>
                </a:solidFill>
              </a:rPr>
              <a:t>limit pointer</a:t>
            </a:r>
          </a:p>
          <a:p>
            <a:r>
              <a:rPr lang="en-US" sz="2000" dirty="0">
                <a:solidFill>
                  <a:schemeClr val="tx2"/>
                </a:solidFill>
              </a:rPr>
              <a:t>it </a:t>
            </a:r>
            <a:r>
              <a:rPr lang="en-US" sz="2000" dirty="0">
                <a:solidFill>
                  <a:srgbClr val="2C895B"/>
                </a:solidFill>
              </a:rPr>
              <a:t>points </a:t>
            </a:r>
            <a:r>
              <a:rPr lang="en-US" sz="2000" b="1" dirty="0">
                <a:solidFill>
                  <a:srgbClr val="2C895B"/>
                </a:solidFill>
              </a:rPr>
              <a:t>1 element past </a:t>
            </a:r>
            <a:r>
              <a:rPr lang="en-US" sz="2000" dirty="0">
                <a:solidFill>
                  <a:srgbClr val="2C895B"/>
                </a:solidFill>
              </a:rPr>
              <a:t>the end of the array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022D307-6362-5E4A-A833-EFACF9ED2C9E}"/>
              </a:ext>
            </a:extLst>
          </p:cNvPr>
          <p:cNvCxnSpPr>
            <a:cxnSpLocks/>
          </p:cNvCxnSpPr>
          <p:nvPr/>
        </p:nvCxnSpPr>
        <p:spPr>
          <a:xfrm flipV="1">
            <a:off x="861889" y="3551386"/>
            <a:ext cx="0" cy="252019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8C33DC7-6201-57C2-7561-EFC347B6B9CC}"/>
              </a:ext>
            </a:extLst>
          </p:cNvPr>
          <p:cNvSpPr txBox="1"/>
          <p:nvPr/>
        </p:nvSpPr>
        <p:spPr>
          <a:xfrm>
            <a:off x="6426371" y="2350681"/>
            <a:ext cx="2590774" cy="120032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= 3;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actual space used =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(*x);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= 12</a:t>
            </a:r>
          </a:p>
        </p:txBody>
      </p:sp>
    </p:spTree>
    <p:extLst>
      <p:ext uri="{BB962C8B-B14F-4D97-AF65-F5344CB8AC3E}">
        <p14:creationId xmlns:p14="http://schemas.microsoft.com/office/powerpoint/2010/main" val="110157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8AB38BD-EF36-D043-A91C-3CFABFD6938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90831" y="705013"/>
            <a:ext cx="11799737" cy="592431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7030A0"/>
                </a:solidFill>
              </a:rPr>
              <a:t>mess4</a:t>
            </a:r>
            <a:r>
              <a:rPr lang="en-US" sz="2200" dirty="0">
                <a:solidFill>
                  <a:schemeClr val="tx2"/>
                </a:solidFill>
              </a:rPr>
              <a:t> is an </a:t>
            </a:r>
            <a:r>
              <a:rPr lang="en-US" sz="2200" dirty="0">
                <a:solidFill>
                  <a:schemeClr val="accent1"/>
                </a:solidFill>
              </a:rPr>
              <a:t>array of pointers </a:t>
            </a:r>
            <a:r>
              <a:rPr lang="en-US" sz="2200" dirty="0">
                <a:solidFill>
                  <a:schemeClr val="tx2"/>
                </a:solidFill>
              </a:rPr>
              <a:t>to immutable arrays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r>
              <a:rPr lang="en-US" sz="2200" dirty="0">
                <a:solidFill>
                  <a:srgbClr val="0070C0"/>
                </a:solidFill>
              </a:rPr>
              <a:t>mess5 </a:t>
            </a:r>
            <a:r>
              <a:rPr lang="en-US" sz="2200" dirty="0">
                <a:solidFill>
                  <a:schemeClr val="tx2"/>
                </a:solidFill>
              </a:rPr>
              <a:t>is an </a:t>
            </a:r>
            <a:r>
              <a:rPr lang="en-US" sz="2200" dirty="0">
                <a:solidFill>
                  <a:schemeClr val="accent1"/>
                </a:solidFill>
              </a:rPr>
              <a:t>array of pointers</a:t>
            </a:r>
            <a:r>
              <a:rPr lang="en-US" sz="2200" dirty="0">
                <a:solidFill>
                  <a:schemeClr val="tx2"/>
                </a:solidFill>
              </a:rPr>
              <a:t> to mutable arrays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8B85B-41EE-0349-A6C3-4561795A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876" y="56991"/>
            <a:ext cx="10515600" cy="499503"/>
          </a:xfrm>
        </p:spPr>
        <p:txBody>
          <a:bodyPr/>
          <a:lstStyle/>
          <a:p>
            <a:r>
              <a:rPr lang="en-US" dirty="0"/>
              <a:t>String Literals, Mutable and Immutable arrays - 2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DEB096-28AF-824C-A778-2DB3A980CBD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5245FEB-81C4-AEBF-0AE2-D73FD582DF25}"/>
              </a:ext>
            </a:extLst>
          </p:cNvPr>
          <p:cNvSpPr/>
          <p:nvPr/>
        </p:nvSpPr>
        <p:spPr bwMode="auto">
          <a:xfrm>
            <a:off x="1447809" y="1212261"/>
            <a:ext cx="8114084" cy="70467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mess4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[] = {"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Hello","World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"};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immutable string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*(*mess4 + 1)  = '\0';		 </a:t>
            </a:r>
            <a:r>
              <a:rPr lang="en-US" sz="20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bus error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7A53EA7-03B1-F7A7-7F85-DB93FC27684F}"/>
              </a:ext>
            </a:extLst>
          </p:cNvPr>
          <p:cNvSpPr/>
          <p:nvPr/>
        </p:nvSpPr>
        <p:spPr bwMode="auto">
          <a:xfrm>
            <a:off x="583446" y="4099270"/>
            <a:ext cx="9743467" cy="897381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mess5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[] = { 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{"Hello"}, 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{"World"}};</a:t>
            </a:r>
            <a:endParaRPr lang="en-US" sz="22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*(*mess5 + 1)  = '\0';			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OK!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sz="2200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C33167-610F-5F2B-9C1A-EA5A159CC1BD}"/>
              </a:ext>
            </a:extLst>
          </p:cNvPr>
          <p:cNvGrpSpPr/>
          <p:nvPr/>
        </p:nvGrpSpPr>
        <p:grpSpPr>
          <a:xfrm>
            <a:off x="8809226" y="1212261"/>
            <a:ext cx="3181342" cy="1200329"/>
            <a:chOff x="3253751" y="3364071"/>
            <a:chExt cx="3181342" cy="12003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98C24DE-09FB-0B59-D9D2-97B730CC6A21}"/>
                </a:ext>
              </a:extLst>
            </p:cNvPr>
            <p:cNvSpPr txBox="1"/>
            <p:nvPr/>
          </p:nvSpPr>
          <p:spPr>
            <a:xfrm>
              <a:off x="4069208" y="3364071"/>
              <a:ext cx="2365885" cy="120032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Bus error: </a:t>
              </a:r>
              <a:r>
                <a:rPr lang="en-US" dirty="0">
                  <a:solidFill>
                    <a:srgbClr val="0070C0"/>
                  </a:solidFill>
                </a:rPr>
                <a:t>writing </a:t>
              </a:r>
              <a:r>
                <a:rPr lang="en-US" dirty="0">
                  <a:solidFill>
                    <a:srgbClr val="00B050"/>
                  </a:solidFill>
                </a:rPr>
                <a:t>read only memory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Seg fault: </a:t>
              </a:r>
              <a:r>
                <a:rPr lang="en-US" dirty="0">
                  <a:solidFill>
                    <a:srgbClr val="0070C0"/>
                  </a:solidFill>
                </a:rPr>
                <a:t>writing </a:t>
              </a:r>
              <a:r>
                <a:rPr lang="en-US" dirty="0">
                  <a:solidFill>
                    <a:srgbClr val="7030A0"/>
                  </a:solidFill>
                </a:rPr>
                <a:t>unallocated memory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43E37EB-29D2-2F70-A62C-14B939F0FA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53751" y="3833592"/>
              <a:ext cx="815457" cy="0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6E077AA-5881-4926-7C55-CA4394742E13}"/>
              </a:ext>
            </a:extLst>
          </p:cNvPr>
          <p:cNvGrpSpPr/>
          <p:nvPr/>
        </p:nvGrpSpPr>
        <p:grpSpPr>
          <a:xfrm>
            <a:off x="2176357" y="2116048"/>
            <a:ext cx="6565121" cy="1003373"/>
            <a:chOff x="2176357" y="2116048"/>
            <a:chExt cx="6565121" cy="100337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D7EF38E-9FF6-C650-F477-A97E2C85EFDC}"/>
                </a:ext>
              </a:extLst>
            </p:cNvPr>
            <p:cNvGrpSpPr/>
            <p:nvPr/>
          </p:nvGrpSpPr>
          <p:grpSpPr>
            <a:xfrm>
              <a:off x="5347505" y="2738828"/>
              <a:ext cx="3393973" cy="369332"/>
              <a:chOff x="3253751" y="3637123"/>
              <a:chExt cx="3393973" cy="369332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D002EA5-1385-AC3F-893E-D752E67E0442}"/>
                  </a:ext>
                </a:extLst>
              </p:cNvPr>
              <p:cNvSpPr txBox="1"/>
              <p:nvPr/>
            </p:nvSpPr>
            <p:spPr>
              <a:xfrm>
                <a:off x="4060244" y="3637123"/>
                <a:ext cx="2587480" cy="369332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read only string literal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9B9E9C8A-51A6-0497-4EA9-C076D79DB2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3751" y="3833592"/>
                <a:ext cx="815457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81AB738-977A-CAD4-21CA-A6FB74EA819D}"/>
                </a:ext>
              </a:extLst>
            </p:cNvPr>
            <p:cNvSpPr txBox="1"/>
            <p:nvPr/>
          </p:nvSpPr>
          <p:spPr>
            <a:xfrm>
              <a:off x="4201883" y="2116048"/>
              <a:ext cx="10711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World\0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E6B849C-A2F9-D90A-A586-C6EC110FEAE4}"/>
                </a:ext>
              </a:extLst>
            </p:cNvPr>
            <p:cNvSpPr txBox="1"/>
            <p:nvPr/>
          </p:nvSpPr>
          <p:spPr>
            <a:xfrm>
              <a:off x="2176357" y="2611296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mess4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C0260A9-B542-A737-A1F9-AF5C460D32CA}"/>
                </a:ext>
              </a:extLst>
            </p:cNvPr>
            <p:cNvSpPr txBox="1"/>
            <p:nvPr/>
          </p:nvSpPr>
          <p:spPr>
            <a:xfrm>
              <a:off x="3040696" y="2208381"/>
              <a:ext cx="6509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C98F1B3-7CE7-AC86-5BC3-5EE41D1E57E3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 flipV="1">
              <a:off x="3366170" y="2300714"/>
              <a:ext cx="835713" cy="115884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95F3661-292A-A9B7-DE94-C11C281D9157}"/>
                </a:ext>
              </a:extLst>
            </p:cNvPr>
            <p:cNvSpPr txBox="1"/>
            <p:nvPr/>
          </p:nvSpPr>
          <p:spPr>
            <a:xfrm>
              <a:off x="3040696" y="2577713"/>
              <a:ext cx="6509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540C5B1-044F-87D3-5BCB-52D0C0724C9F}"/>
                </a:ext>
              </a:extLst>
            </p:cNvPr>
            <p:cNvSpPr txBox="1"/>
            <p:nvPr/>
          </p:nvSpPr>
          <p:spPr>
            <a:xfrm>
              <a:off x="4201883" y="2750089"/>
              <a:ext cx="10711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Hello\0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2C26F93-0697-A164-50A8-40FA1E1C4762}"/>
                </a:ext>
              </a:extLst>
            </p:cNvPr>
            <p:cNvCxnSpPr>
              <a:cxnSpLocks/>
            </p:cNvCxnSpPr>
            <p:nvPr/>
          </p:nvCxnSpPr>
          <p:spPr>
            <a:xfrm>
              <a:off x="3366170" y="2738828"/>
              <a:ext cx="835713" cy="195927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646C6AC-79E8-B7E1-2178-5B065FEB14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73010" y="2291402"/>
              <a:ext cx="880988" cy="545389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42901E3-B5F4-7DE8-DA09-AB399879C5F4}"/>
              </a:ext>
            </a:extLst>
          </p:cNvPr>
          <p:cNvGrpSpPr/>
          <p:nvPr/>
        </p:nvGrpSpPr>
        <p:grpSpPr>
          <a:xfrm>
            <a:off x="2176357" y="5149614"/>
            <a:ext cx="5810600" cy="1003373"/>
            <a:chOff x="2176357" y="5149614"/>
            <a:chExt cx="5810600" cy="100337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DD31F63-983A-9148-BBBF-9922E67DBACB}"/>
                </a:ext>
              </a:extLst>
            </p:cNvPr>
            <p:cNvSpPr txBox="1"/>
            <p:nvPr/>
          </p:nvSpPr>
          <p:spPr>
            <a:xfrm>
              <a:off x="4201883" y="5149614"/>
              <a:ext cx="10711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World\0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A3F820D-A037-2912-A7E9-DBDEBC64B5BC}"/>
                </a:ext>
              </a:extLst>
            </p:cNvPr>
            <p:cNvSpPr txBox="1"/>
            <p:nvPr/>
          </p:nvSpPr>
          <p:spPr>
            <a:xfrm>
              <a:off x="2176357" y="5644862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mess5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B587769-46BE-DB79-F576-447E5088CE94}"/>
                </a:ext>
              </a:extLst>
            </p:cNvPr>
            <p:cNvSpPr txBox="1"/>
            <p:nvPr/>
          </p:nvSpPr>
          <p:spPr>
            <a:xfrm>
              <a:off x="3040696" y="5241947"/>
              <a:ext cx="6509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19C05EC-245A-87AA-5E94-E4593B9791B7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 flipV="1">
              <a:off x="3366170" y="5334280"/>
              <a:ext cx="835713" cy="115884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58DD278-9369-ADA6-EF77-AE5AC733DA77}"/>
                </a:ext>
              </a:extLst>
            </p:cNvPr>
            <p:cNvSpPr txBox="1"/>
            <p:nvPr/>
          </p:nvSpPr>
          <p:spPr>
            <a:xfrm>
              <a:off x="3040696" y="5611279"/>
              <a:ext cx="6509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1866D43-CD31-6B28-BF6A-E1A1FBE68B19}"/>
                </a:ext>
              </a:extLst>
            </p:cNvPr>
            <p:cNvSpPr txBox="1"/>
            <p:nvPr/>
          </p:nvSpPr>
          <p:spPr>
            <a:xfrm>
              <a:off x="4201883" y="5783655"/>
              <a:ext cx="10711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Hello\0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D880C47-DA26-83BE-16FB-A8742066BEE0}"/>
                </a:ext>
              </a:extLst>
            </p:cNvPr>
            <p:cNvCxnSpPr>
              <a:cxnSpLocks/>
            </p:cNvCxnSpPr>
            <p:nvPr/>
          </p:nvCxnSpPr>
          <p:spPr>
            <a:xfrm>
              <a:off x="3366170" y="5772394"/>
              <a:ext cx="835713" cy="195927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3B780C0-3786-A761-E460-7FA1F7B3ABFE}"/>
                </a:ext>
              </a:extLst>
            </p:cNvPr>
            <p:cNvGrpSpPr/>
            <p:nvPr/>
          </p:nvGrpSpPr>
          <p:grpSpPr>
            <a:xfrm>
              <a:off x="5289623" y="5714514"/>
              <a:ext cx="2697334" cy="369332"/>
              <a:chOff x="3253751" y="3637123"/>
              <a:chExt cx="2697334" cy="369332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6F091D1-FB65-ED7C-B583-619B9CD67916}"/>
                  </a:ext>
                </a:extLst>
              </p:cNvPr>
              <p:cNvSpPr txBox="1"/>
              <p:nvPr/>
            </p:nvSpPr>
            <p:spPr>
              <a:xfrm>
                <a:off x="4060244" y="3637123"/>
                <a:ext cx="1890841" cy="369332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mutable string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E86B04BF-F217-629C-15E3-44CEA18089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3751" y="3833592"/>
                <a:ext cx="815457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FCCB7E6-3F7E-C8CB-7F5F-D762541ADB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39317" y="5334280"/>
              <a:ext cx="840186" cy="461665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608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animBg="1"/>
      <p:bldP spid="7" grpId="0"/>
      <p:bldP spid="3" grpId="0" animBg="1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F1E4FB-F894-4C48-A248-38880F6A5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16" y="-125933"/>
            <a:ext cx="10515600" cy="715294"/>
          </a:xfrm>
        </p:spPr>
        <p:txBody>
          <a:bodyPr/>
          <a:lstStyle/>
          <a:p>
            <a:r>
              <a:rPr lang="en-US" dirty="0"/>
              <a:t>Pointer Array to Mutable Strings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B1745F-7C75-8F44-A505-74355D8BBB7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07996" y="680668"/>
            <a:ext cx="4307390" cy="216799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Make an </a:t>
            </a:r>
            <a:r>
              <a:rPr lang="en-US" sz="2200" dirty="0">
                <a:solidFill>
                  <a:srgbClr val="2C895B"/>
                </a:solidFill>
              </a:rPr>
              <a:t>array of pointers </a:t>
            </a:r>
            <a:r>
              <a:rPr lang="en-US" sz="2200" dirty="0"/>
              <a:t>to </a:t>
            </a:r>
            <a:r>
              <a:rPr lang="en-US" sz="2200" dirty="0">
                <a:solidFill>
                  <a:srgbClr val="FF0000"/>
                </a:solidFill>
              </a:rPr>
              <a:t>mutable strings </a:t>
            </a:r>
            <a:r>
              <a:rPr lang="en-US" sz="2200" dirty="0"/>
              <a:t>requires using a </a:t>
            </a:r>
            <a:r>
              <a:rPr lang="en-US" sz="2200" dirty="0">
                <a:solidFill>
                  <a:srgbClr val="7030A0"/>
                </a:solidFill>
              </a:rPr>
              <a:t>cast to an array (char [ ]) </a:t>
            </a:r>
          </a:p>
          <a:p>
            <a:r>
              <a:rPr lang="en-US" sz="2200" dirty="0"/>
              <a:t>Add a NULL sentinel at the end to indicate the end of the array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6766AB2-1051-AF47-AC43-A2A9B762B4C0}"/>
              </a:ext>
            </a:extLst>
          </p:cNvPr>
          <p:cNvSpPr/>
          <p:nvPr/>
        </p:nvSpPr>
        <p:spPr bwMode="auto">
          <a:xfrm>
            <a:off x="723322" y="2943173"/>
            <a:ext cx="7630319" cy="3618992"/>
          </a:xfrm>
          <a:prstGeom prst="roundRect">
            <a:avLst>
              <a:gd name="adj" fmla="val 889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("%c\n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*(*(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+ 1) + 1));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while (*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("%s\n", 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  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prints string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for (int j = 0;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*(*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j);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(*(*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j));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 in string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  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('\n');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  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9DC8C-32EC-2C4A-A014-150D3CE12847}"/>
              </a:ext>
            </a:extLst>
          </p:cNvPr>
          <p:cNvSpPr txBox="1"/>
          <p:nvPr/>
        </p:nvSpPr>
        <p:spPr>
          <a:xfrm>
            <a:off x="8655957" y="4546396"/>
            <a:ext cx="1750878" cy="21236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Menlo" panose="020B0609030804020204" pitchFamily="49" charset="0"/>
              </a:rPr>
              <a:t>%./</a:t>
            </a:r>
            <a:r>
              <a:rPr lang="en-US" sz="2000" dirty="0" err="1">
                <a:solidFill>
                  <a:schemeClr val="tx2"/>
                </a:solidFill>
                <a:latin typeface="Menlo" panose="020B0609030804020204" pitchFamily="49" charset="0"/>
              </a:rPr>
              <a:t>a.out</a:t>
            </a:r>
            <a:endParaRPr lang="en-US" sz="2000" dirty="0">
              <a:solidFill>
                <a:schemeClr val="tx2"/>
              </a:solidFill>
              <a:latin typeface="Menlo" panose="020B0609030804020204" pitchFamily="49" charset="0"/>
            </a:endParaRPr>
          </a:p>
          <a:p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</a:p>
          <a:p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abcde</a:t>
            </a:r>
            <a:endParaRPr lang="en-US" sz="2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abcde</a:t>
            </a:r>
            <a:endParaRPr lang="en-US" sz="22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fgh</a:t>
            </a:r>
            <a:endParaRPr lang="en-US" sz="2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fgh</a:t>
            </a:r>
            <a:endParaRPr lang="en-US" sz="22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347D19-38FE-DE4E-9FB1-71DA658EA51B}"/>
              </a:ext>
            </a:extLst>
          </p:cNvPr>
          <p:cNvSpPr txBox="1"/>
          <p:nvPr/>
        </p:nvSpPr>
        <p:spPr>
          <a:xfrm>
            <a:off x="10210701" y="3931237"/>
            <a:ext cx="42467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89387F-56C2-A443-9D37-F4D337432753}"/>
              </a:ext>
            </a:extLst>
          </p:cNvPr>
          <p:cNvSpPr txBox="1"/>
          <p:nvPr/>
        </p:nvSpPr>
        <p:spPr>
          <a:xfrm>
            <a:off x="8944006" y="3184871"/>
            <a:ext cx="92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low </a:t>
            </a:r>
          </a:p>
          <a:p>
            <a:r>
              <a:rPr lang="en-US" sz="1600" dirty="0"/>
              <a:t>memory</a:t>
            </a: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3C16D86B-E842-9E47-9755-FAD0A156BE78}"/>
              </a:ext>
            </a:extLst>
          </p:cNvPr>
          <p:cNvGraphicFramePr>
            <a:graphicFrameLocks noGrp="1"/>
          </p:cNvGraphicFramePr>
          <p:nvPr/>
        </p:nvGraphicFramePr>
        <p:xfrm>
          <a:off x="8983479" y="2386159"/>
          <a:ext cx="547917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E451953D-8915-A243-8A5A-353A36EBE8EF}"/>
              </a:ext>
            </a:extLst>
          </p:cNvPr>
          <p:cNvSpPr txBox="1"/>
          <p:nvPr/>
        </p:nvSpPr>
        <p:spPr>
          <a:xfrm>
            <a:off x="8187311" y="238766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aos</a:t>
            </a:r>
            <a:r>
              <a:rPr lang="en-US" dirty="0"/>
              <a:t>[1]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E47659-47D5-214F-85C2-D772174ED28F}"/>
              </a:ext>
            </a:extLst>
          </p:cNvPr>
          <p:cNvSpPr txBox="1"/>
          <p:nvPr/>
        </p:nvSpPr>
        <p:spPr>
          <a:xfrm>
            <a:off x="8259527" y="274779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aos</a:t>
            </a:r>
            <a:r>
              <a:rPr lang="en-US" dirty="0"/>
              <a:t>[0]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AA8B43-A8AD-554F-9D5F-23D3FB100D5B}"/>
              </a:ext>
            </a:extLst>
          </p:cNvPr>
          <p:cNvSpPr txBox="1"/>
          <p:nvPr/>
        </p:nvSpPr>
        <p:spPr>
          <a:xfrm>
            <a:off x="10210701" y="3564998"/>
            <a:ext cx="42467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9BCF26-B492-9549-908F-AE4CEAB2068A}"/>
              </a:ext>
            </a:extLst>
          </p:cNvPr>
          <p:cNvSpPr txBox="1"/>
          <p:nvPr/>
        </p:nvSpPr>
        <p:spPr>
          <a:xfrm>
            <a:off x="10210330" y="3219903"/>
            <a:ext cx="42467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6B4A9C-51A0-5A4D-A2D6-25E2F6207616}"/>
              </a:ext>
            </a:extLst>
          </p:cNvPr>
          <p:cNvSpPr txBox="1"/>
          <p:nvPr/>
        </p:nvSpPr>
        <p:spPr>
          <a:xfrm>
            <a:off x="10210330" y="2850571"/>
            <a:ext cx="42467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454613-192F-6846-91AC-EA2105B11E59}"/>
              </a:ext>
            </a:extLst>
          </p:cNvPr>
          <p:cNvSpPr txBox="1"/>
          <p:nvPr/>
        </p:nvSpPr>
        <p:spPr>
          <a:xfrm>
            <a:off x="10210330" y="2479332"/>
            <a:ext cx="42467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E75D268-D6B3-AE4F-8417-5CC1DCD58625}"/>
              </a:ext>
            </a:extLst>
          </p:cNvPr>
          <p:cNvSpPr txBox="1"/>
          <p:nvPr/>
        </p:nvSpPr>
        <p:spPr>
          <a:xfrm>
            <a:off x="10210700" y="2122119"/>
            <a:ext cx="4246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\0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ED4ECD8-6B4D-9745-AAA0-8C96F7FC4DA2}"/>
              </a:ext>
            </a:extLst>
          </p:cNvPr>
          <p:cNvSpPr txBox="1"/>
          <p:nvPr/>
        </p:nvSpPr>
        <p:spPr>
          <a:xfrm>
            <a:off x="10210701" y="1371328"/>
            <a:ext cx="42468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7C3072-2B44-444C-AD71-D03C79A4215E}"/>
              </a:ext>
            </a:extLst>
          </p:cNvPr>
          <p:cNvSpPr txBox="1"/>
          <p:nvPr/>
        </p:nvSpPr>
        <p:spPr>
          <a:xfrm>
            <a:off x="10210701" y="996536"/>
            <a:ext cx="42468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3E5E09-B719-1546-B84F-B5C2BFDA03EB}"/>
              </a:ext>
            </a:extLst>
          </p:cNvPr>
          <p:cNvSpPr txBox="1"/>
          <p:nvPr/>
        </p:nvSpPr>
        <p:spPr>
          <a:xfrm>
            <a:off x="10210701" y="625256"/>
            <a:ext cx="42468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03086F-E277-444D-9707-CBCF36FEFA6A}"/>
              </a:ext>
            </a:extLst>
          </p:cNvPr>
          <p:cNvSpPr txBox="1"/>
          <p:nvPr/>
        </p:nvSpPr>
        <p:spPr>
          <a:xfrm>
            <a:off x="10211072" y="268325"/>
            <a:ext cx="42468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\0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57DA1AB-2544-B44A-9E2F-4247B335BD24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9232758" y="1555994"/>
            <a:ext cx="977943" cy="1066953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F40F575-BE6B-E149-B681-29D51AAB97D6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9257113" y="2943173"/>
            <a:ext cx="953588" cy="117273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0E318D5-B3B0-A74B-A8F1-E1E28AC5186A}"/>
              </a:ext>
            </a:extLst>
          </p:cNvPr>
          <p:cNvSpPr txBox="1"/>
          <p:nvPr/>
        </p:nvSpPr>
        <p:spPr>
          <a:xfrm>
            <a:off x="10644230" y="284047"/>
            <a:ext cx="1290738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+3</a:t>
            </a:r>
          </a:p>
          <a:p>
            <a:endParaRPr lang="en-US" sz="700" dirty="0"/>
          </a:p>
          <a:p>
            <a:r>
              <a:rPr lang="en-US" sz="1600" dirty="0"/>
              <a:t>+2</a:t>
            </a:r>
          </a:p>
          <a:p>
            <a:endParaRPr lang="en-US" sz="700" dirty="0"/>
          </a:p>
          <a:p>
            <a:r>
              <a:rPr lang="en-US" sz="1600" dirty="0"/>
              <a:t>+1</a:t>
            </a:r>
          </a:p>
          <a:p>
            <a:endParaRPr lang="en-US" sz="1600" dirty="0"/>
          </a:p>
          <a:p>
            <a:r>
              <a:rPr lang="en-US" sz="1600" dirty="0"/>
              <a:t>low memory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59AA9A-5DAA-4142-937B-603E84B43668}"/>
              </a:ext>
            </a:extLst>
          </p:cNvPr>
          <p:cNvSpPr txBox="1"/>
          <p:nvPr/>
        </p:nvSpPr>
        <p:spPr>
          <a:xfrm>
            <a:off x="10644230" y="2147917"/>
            <a:ext cx="1290738" cy="2323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+5</a:t>
            </a:r>
          </a:p>
          <a:p>
            <a:endParaRPr lang="en-US" sz="800" dirty="0"/>
          </a:p>
          <a:p>
            <a:r>
              <a:rPr lang="en-US" sz="1600" dirty="0"/>
              <a:t>+4</a:t>
            </a:r>
          </a:p>
          <a:p>
            <a:endParaRPr lang="en-US" sz="900" dirty="0"/>
          </a:p>
          <a:p>
            <a:r>
              <a:rPr lang="en-US" sz="1600" dirty="0"/>
              <a:t>+3</a:t>
            </a:r>
          </a:p>
          <a:p>
            <a:endParaRPr lang="en-US" sz="700" dirty="0"/>
          </a:p>
          <a:p>
            <a:r>
              <a:rPr lang="en-US" sz="1600" dirty="0"/>
              <a:t>+2</a:t>
            </a:r>
          </a:p>
          <a:p>
            <a:endParaRPr lang="en-US" sz="700" dirty="0"/>
          </a:p>
          <a:p>
            <a:r>
              <a:rPr lang="en-US" sz="1600" dirty="0"/>
              <a:t>+1</a:t>
            </a:r>
          </a:p>
          <a:p>
            <a:endParaRPr lang="en-US" sz="1600" dirty="0"/>
          </a:p>
          <a:p>
            <a:r>
              <a:rPr lang="en-US" sz="1600" dirty="0"/>
              <a:t>low memory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A6E78F9-5426-AA4C-892A-540929D67F7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5D9FDF7-CF92-864E-853D-7451E81A27ED}"/>
              </a:ext>
            </a:extLst>
          </p:cNvPr>
          <p:cNvSpPr/>
          <p:nvPr/>
        </p:nvSpPr>
        <p:spPr bwMode="auto">
          <a:xfrm>
            <a:off x="4732150" y="552914"/>
            <a:ext cx="3472036" cy="2070033"/>
          </a:xfrm>
          <a:prstGeom prst="roundRect">
            <a:avLst>
              <a:gd name="adj" fmla="val 889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[] =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"},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"},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*)  {NULL}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9AA799-E620-B047-B171-22C40376763B}"/>
              </a:ext>
            </a:extLst>
          </p:cNvPr>
          <p:cNvSpPr txBox="1"/>
          <p:nvPr/>
        </p:nvSpPr>
        <p:spPr>
          <a:xfrm>
            <a:off x="7896803" y="3517807"/>
            <a:ext cx="63548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ptc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D52A2E-1FED-5E40-AD63-1543CB9BBC95}"/>
              </a:ext>
            </a:extLst>
          </p:cNvPr>
          <p:cNvCxnSpPr>
            <a:cxnSpLocks/>
          </p:cNvCxnSpPr>
          <p:nvPr/>
        </p:nvCxnSpPr>
        <p:spPr>
          <a:xfrm flipV="1">
            <a:off x="8523560" y="3117129"/>
            <a:ext cx="459919" cy="563908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98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4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95949F-8583-C84D-ABF0-0C233BEEE5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85939" y="655773"/>
            <a:ext cx="11919414" cy="589369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		</a:t>
            </a:r>
            <a:br>
              <a:rPr lang="en-US" sz="2200" dirty="0"/>
            </a:br>
            <a:r>
              <a:rPr lang="en-US" sz="2200" dirty="0"/>
              <a:t>How to access: </a:t>
            </a:r>
            <a:r>
              <a:rPr lang="en-US" sz="22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[1][1] </a:t>
            </a:r>
            <a:r>
              <a:rPr lang="en-US" sz="2200" dirty="0"/>
              <a:t>is 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*(*(</a:t>
            </a:r>
            <a:r>
              <a:rPr lang="en-US" sz="22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+ 1) + 1) </a:t>
            </a:r>
            <a:r>
              <a:rPr lang="en-US" sz="2200" dirty="0"/>
              <a:t>which contains '</a:t>
            </a:r>
            <a:r>
              <a:rPr lang="en-US" sz="2200" b="1" dirty="0">
                <a:solidFill>
                  <a:srgbClr val="FF0000"/>
                </a:solidFill>
              </a:rPr>
              <a:t>n</a:t>
            </a:r>
            <a:r>
              <a:rPr lang="en-US" sz="2200" dirty="0"/>
              <a:t>’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/>
              <a:t>its address is 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(*(</a:t>
            </a:r>
            <a:r>
              <a:rPr lang="en-US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+ 1)</a:t>
            </a:r>
            <a:endParaRPr lang="en-US" sz="2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AE1230-5953-BE4C-9EB8-C61F935F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925" y="128712"/>
            <a:ext cx="11188149" cy="468643"/>
          </a:xfrm>
        </p:spPr>
        <p:txBody>
          <a:bodyPr/>
          <a:lstStyle/>
          <a:p>
            <a:r>
              <a:rPr lang="en-US" dirty="0"/>
              <a:t>Pointer Array to Strings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EDD4D-5AD0-1C4C-8A60-D9CAEB7C1F8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2ABA2DF-211F-1C4F-8BF4-9D8C08F2DBE6}"/>
              </a:ext>
            </a:extLst>
          </p:cNvPr>
          <p:cNvGraphicFramePr>
            <a:graphicFrameLocks noGrp="1"/>
          </p:cNvGraphicFramePr>
          <p:nvPr/>
        </p:nvGraphicFramePr>
        <p:xfrm>
          <a:off x="2851425" y="2484964"/>
          <a:ext cx="178109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47917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8525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2CD370-B32C-3F44-8FD3-700AAE02EA75}"/>
              </a:ext>
            </a:extLst>
          </p:cNvPr>
          <p:cNvGraphicFramePr>
            <a:graphicFrameLocks noGrp="1"/>
          </p:cNvGraphicFramePr>
          <p:nvPr/>
        </p:nvGraphicFramePr>
        <p:xfrm>
          <a:off x="2881702" y="2043065"/>
          <a:ext cx="6916347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6103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664920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555110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343415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340968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476103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476103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476103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476103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476103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635015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  <a:gridCol w="317191">
                  <a:extLst>
                    <a:ext uri="{9D8B030D-6E8A-4147-A177-3AD203B41FA5}">
                      <a16:colId xmlns:a16="http://schemas.microsoft.com/office/drawing/2014/main" val="670834056"/>
                    </a:ext>
                  </a:extLst>
                </a:gridCol>
                <a:gridCol w="476103">
                  <a:extLst>
                    <a:ext uri="{9D8B030D-6E8A-4147-A177-3AD203B41FA5}">
                      <a16:colId xmlns:a16="http://schemas.microsoft.com/office/drawing/2014/main" val="407368849"/>
                    </a:ext>
                  </a:extLst>
                </a:gridCol>
                <a:gridCol w="727007">
                  <a:extLst>
                    <a:ext uri="{9D8B030D-6E8A-4147-A177-3AD203B41FA5}">
                      <a16:colId xmlns:a16="http://schemas.microsoft.com/office/drawing/2014/main" val="3626352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6CC1D751-7631-3D4E-AA33-2026F567C014}"/>
              </a:ext>
            </a:extLst>
          </p:cNvPr>
          <p:cNvGraphicFramePr>
            <a:graphicFrameLocks noGrp="1"/>
          </p:cNvGraphicFramePr>
          <p:nvPr/>
        </p:nvGraphicFramePr>
        <p:xfrm>
          <a:off x="1562265" y="2032818"/>
          <a:ext cx="547917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B45E00FA-2B2F-AD46-B839-E85925030218}"/>
              </a:ext>
            </a:extLst>
          </p:cNvPr>
          <p:cNvGrpSpPr/>
          <p:nvPr/>
        </p:nvGrpSpPr>
        <p:grpSpPr>
          <a:xfrm>
            <a:off x="1837756" y="2228417"/>
            <a:ext cx="1043947" cy="380305"/>
            <a:chOff x="1837756" y="2228417"/>
            <a:chExt cx="1043947" cy="380305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389545C-A9FD-354D-9E9D-BAE8A278ADAA}"/>
                </a:ext>
              </a:extLst>
            </p:cNvPr>
            <p:cNvCxnSpPr>
              <a:cxnSpLocks/>
            </p:cNvCxnSpPr>
            <p:nvPr/>
          </p:nvCxnSpPr>
          <p:spPr>
            <a:xfrm>
              <a:off x="1919437" y="2608578"/>
              <a:ext cx="962266" cy="14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C0875AF-6F47-E549-B908-8AD1BB41975C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1837756" y="2228417"/>
              <a:ext cx="1043946" cy="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D324470-5BF1-3C44-BB73-D5F9BA75E1D9}"/>
              </a:ext>
            </a:extLst>
          </p:cNvPr>
          <p:cNvGrpSpPr/>
          <p:nvPr/>
        </p:nvGrpSpPr>
        <p:grpSpPr>
          <a:xfrm>
            <a:off x="763450" y="1975873"/>
            <a:ext cx="814023" cy="725022"/>
            <a:chOff x="200479" y="3177439"/>
            <a:chExt cx="814023" cy="72502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E21CB1D-6F7B-7646-B950-9BF4A0724985}"/>
                </a:ext>
              </a:extLst>
            </p:cNvPr>
            <p:cNvSpPr txBox="1"/>
            <p:nvPr/>
          </p:nvSpPr>
          <p:spPr>
            <a:xfrm>
              <a:off x="201459" y="317743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7030A0"/>
                  </a:solidFill>
                </a:rPr>
                <a:t>aos</a:t>
              </a:r>
              <a:r>
                <a:rPr lang="en-US" dirty="0">
                  <a:solidFill>
                    <a:srgbClr val="7030A0"/>
                  </a:solidFill>
                </a:rPr>
                <a:t>[1]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6D8CCC-FE38-F844-913B-5467D6F7587E}"/>
                </a:ext>
              </a:extLst>
            </p:cNvPr>
            <p:cNvSpPr txBox="1"/>
            <p:nvPr/>
          </p:nvSpPr>
          <p:spPr>
            <a:xfrm>
              <a:off x="200479" y="353312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7030A0"/>
                  </a:solidFill>
                </a:rPr>
                <a:t>aos</a:t>
              </a:r>
              <a:r>
                <a:rPr lang="en-US" dirty="0">
                  <a:solidFill>
                    <a:srgbClr val="7030A0"/>
                  </a:solidFill>
                </a:rPr>
                <a:t>[0]</a:t>
              </a:r>
            </a:p>
          </p:txBody>
        </p:sp>
      </p:grp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FE5AAA47-73EC-6C1B-9523-E85A3916591A}"/>
              </a:ext>
            </a:extLst>
          </p:cNvPr>
          <p:cNvGraphicFramePr>
            <a:graphicFrameLocks noGrp="1"/>
          </p:cNvGraphicFramePr>
          <p:nvPr/>
        </p:nvGraphicFramePr>
        <p:xfrm>
          <a:off x="3287493" y="3814090"/>
          <a:ext cx="547917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EDA6C4D-0601-BF61-2B66-96DD998956A5}"/>
              </a:ext>
            </a:extLst>
          </p:cNvPr>
          <p:cNvGraphicFramePr>
            <a:graphicFrameLocks noGrp="1"/>
          </p:cNvGraphicFramePr>
          <p:nvPr/>
        </p:nvGraphicFramePr>
        <p:xfrm>
          <a:off x="5169898" y="3834921"/>
          <a:ext cx="3040542" cy="3353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0135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760135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950672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569600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</a:tblGrid>
              <a:tr h="335389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</a:tbl>
          </a:graphicData>
        </a:graphic>
      </p:graphicFrame>
      <p:grpSp>
        <p:nvGrpSpPr>
          <p:cNvPr id="49" name="Group 48">
            <a:extLst>
              <a:ext uri="{FF2B5EF4-FFF2-40B4-BE49-F238E27FC236}">
                <a16:creationId xmlns:a16="http://schemas.microsoft.com/office/drawing/2014/main" id="{8AF346BE-72DB-E634-AF32-AF4F2992D959}"/>
              </a:ext>
            </a:extLst>
          </p:cNvPr>
          <p:cNvGrpSpPr/>
          <p:nvPr/>
        </p:nvGrpSpPr>
        <p:grpSpPr>
          <a:xfrm>
            <a:off x="2535893" y="3829359"/>
            <a:ext cx="817853" cy="691342"/>
            <a:chOff x="1843693" y="4219985"/>
            <a:chExt cx="817853" cy="69134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4A1F146-C243-D250-9D7F-E1D60D2F5F97}"/>
                </a:ext>
              </a:extLst>
            </p:cNvPr>
            <p:cNvSpPr txBox="1"/>
            <p:nvPr/>
          </p:nvSpPr>
          <p:spPr>
            <a:xfrm>
              <a:off x="1843693" y="4219985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aos+1</a:t>
              </a:r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D70AD87-468B-C098-B06A-E6AC5536395E}"/>
                </a:ext>
              </a:extLst>
            </p:cNvPr>
            <p:cNvSpPr txBox="1"/>
            <p:nvPr/>
          </p:nvSpPr>
          <p:spPr>
            <a:xfrm>
              <a:off x="2059934" y="4541995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</a:t>
              </a:r>
              <a:endParaRPr lang="en-US" dirty="0"/>
            </a:p>
          </p:txBody>
        </p:sp>
      </p:grpSp>
      <p:graphicFrame>
        <p:nvGraphicFramePr>
          <p:cNvPr id="29" name="Table 5">
            <a:extLst>
              <a:ext uri="{FF2B5EF4-FFF2-40B4-BE49-F238E27FC236}">
                <a16:creationId xmlns:a16="http://schemas.microsoft.com/office/drawing/2014/main" id="{9A8C6B5D-2110-B436-C4E3-F827F65247B2}"/>
              </a:ext>
            </a:extLst>
          </p:cNvPr>
          <p:cNvGraphicFramePr>
            <a:graphicFrameLocks noGrp="1"/>
          </p:cNvGraphicFramePr>
          <p:nvPr/>
        </p:nvGraphicFramePr>
        <p:xfrm>
          <a:off x="4463208" y="5630574"/>
          <a:ext cx="178109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47917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8525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</a:tbl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7A12980-8F33-FD12-11F7-15AB86950780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546023" y="4337590"/>
            <a:ext cx="917185" cy="14784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97D27A-FD03-1E53-C151-1ADAE24F57C6}"/>
              </a:ext>
            </a:extLst>
          </p:cNvPr>
          <p:cNvGrpSpPr/>
          <p:nvPr/>
        </p:nvGrpSpPr>
        <p:grpSpPr>
          <a:xfrm>
            <a:off x="4223591" y="5105779"/>
            <a:ext cx="2781472" cy="1447583"/>
            <a:chOff x="4236291" y="5105779"/>
            <a:chExt cx="2781472" cy="144758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CD6382A-9A4D-8F85-8F24-09C330E749A7}"/>
                </a:ext>
              </a:extLst>
            </p:cNvPr>
            <p:cNvSpPr txBox="1"/>
            <p:nvPr/>
          </p:nvSpPr>
          <p:spPr>
            <a:xfrm>
              <a:off x="4236291" y="6184030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**</a:t>
              </a:r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</a:t>
              </a:r>
              <a:endParaRPr lang="en-US" dirty="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6343497-E041-E541-B20B-9294E33AC1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049" y="6013750"/>
              <a:ext cx="0" cy="2409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C915725-9475-8F5B-2885-25E6E07CD540}"/>
                </a:ext>
              </a:extLst>
            </p:cNvPr>
            <p:cNvSpPr txBox="1"/>
            <p:nvPr/>
          </p:nvSpPr>
          <p:spPr>
            <a:xfrm>
              <a:off x="4915863" y="5105779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</a:t>
              </a:r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</a:t>
              </a:r>
              <a:endParaRPr lang="en-US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F4F1B93-1436-A618-F471-55770F9B6EB6}"/>
                </a:ext>
              </a:extLst>
            </p:cNvPr>
            <p:cNvCxnSpPr>
              <a:cxnSpLocks/>
            </p:cNvCxnSpPr>
            <p:nvPr/>
          </p:nvCxnSpPr>
          <p:spPr>
            <a:xfrm>
              <a:off x="5229873" y="5443573"/>
              <a:ext cx="0" cy="1870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4E6873C-6C9F-5DCE-E3C5-3C5F3874840F}"/>
                </a:ext>
              </a:extLst>
            </p:cNvPr>
            <p:cNvSpPr txBox="1"/>
            <p:nvPr/>
          </p:nvSpPr>
          <p:spPr>
            <a:xfrm>
              <a:off x="5440087" y="6176708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</a:t>
              </a:r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+ 2)</a:t>
              </a:r>
              <a:endParaRPr lang="en-US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4C5B942-D3D5-8CE1-9BBD-EE7424EB13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1845" y="6006428"/>
              <a:ext cx="0" cy="2409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0538D59-EF54-25CE-8C22-085D8DB40B20}"/>
              </a:ext>
            </a:extLst>
          </p:cNvPr>
          <p:cNvGrpSpPr/>
          <p:nvPr/>
        </p:nvGrpSpPr>
        <p:grpSpPr>
          <a:xfrm>
            <a:off x="3581667" y="3315890"/>
            <a:ext cx="6323442" cy="1443073"/>
            <a:chOff x="2863002" y="3308945"/>
            <a:chExt cx="6323442" cy="144307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F6FE86-6B64-0929-D61E-F1AC5796F345}"/>
                </a:ext>
              </a:extLst>
            </p:cNvPr>
            <p:cNvSpPr txBox="1"/>
            <p:nvPr/>
          </p:nvSpPr>
          <p:spPr>
            <a:xfrm rot="21440690">
              <a:off x="3080621" y="3370697"/>
              <a:ext cx="13244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*(aos+1)</a:t>
              </a:r>
            </a:p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(address)</a:t>
              </a:r>
              <a:endParaRPr lang="en-US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C9875E8-9222-EBF5-F743-E0230B134A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3002" y="3980103"/>
              <a:ext cx="1576803" cy="517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695CEFD-80D0-BBB0-FDE1-305AA02ACC51}"/>
                </a:ext>
              </a:extLst>
            </p:cNvPr>
            <p:cNvSpPr txBox="1"/>
            <p:nvPr/>
          </p:nvSpPr>
          <p:spPr>
            <a:xfrm>
              <a:off x="4490448" y="3348370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 *(aos+1) + 1)</a:t>
              </a:r>
              <a:endParaRPr lang="en-US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D7D2871-B672-4A15-6EC7-4596D0410CF2}"/>
                </a:ext>
              </a:extLst>
            </p:cNvPr>
            <p:cNvCxnSpPr>
              <a:cxnSpLocks/>
            </p:cNvCxnSpPr>
            <p:nvPr/>
          </p:nvCxnSpPr>
          <p:spPr>
            <a:xfrm>
              <a:off x="5590198" y="3678271"/>
              <a:ext cx="0" cy="1870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CC3464A-0979-EE1C-9E11-BE17D9F8CE54}"/>
                </a:ext>
              </a:extLst>
            </p:cNvPr>
            <p:cNvSpPr txBox="1"/>
            <p:nvPr/>
          </p:nvSpPr>
          <p:spPr>
            <a:xfrm>
              <a:off x="4236291" y="4382686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**(aos+1)</a:t>
              </a:r>
              <a:endParaRPr lang="en-US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910325D-F05C-DB98-CDD4-81561A8B5C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3778" y="4167740"/>
              <a:ext cx="0" cy="2409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1510401-AFC3-4FC6-1FD5-FEBB8FADDDC2}"/>
                </a:ext>
              </a:extLst>
            </p:cNvPr>
            <p:cNvSpPr txBox="1"/>
            <p:nvPr/>
          </p:nvSpPr>
          <p:spPr>
            <a:xfrm>
              <a:off x="6052980" y="4336035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 *(aos+1) + 2)</a:t>
              </a:r>
              <a:endParaRPr lang="en-US" dirty="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E185687-EFB2-26CD-6B6C-A85E7FDCD7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4738" y="4165755"/>
              <a:ext cx="0" cy="2409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24BA974-8288-9D5F-80ED-854A2FA12DFB}"/>
                </a:ext>
              </a:extLst>
            </p:cNvPr>
            <p:cNvSpPr txBox="1"/>
            <p:nvPr/>
          </p:nvSpPr>
          <p:spPr>
            <a:xfrm>
              <a:off x="6975582" y="3308945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 *(aos+1) + 3)</a:t>
              </a:r>
              <a:endParaRPr lang="en-US" dirty="0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733161B-7C5F-42C9-84BF-BA82628CBBCF}"/>
                </a:ext>
              </a:extLst>
            </p:cNvPr>
            <p:cNvCxnSpPr>
              <a:cxnSpLocks/>
            </p:cNvCxnSpPr>
            <p:nvPr/>
          </p:nvCxnSpPr>
          <p:spPr>
            <a:xfrm>
              <a:off x="7353168" y="3663693"/>
              <a:ext cx="0" cy="1870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B05C198-B075-DB72-01FD-900BF2ED5347}"/>
              </a:ext>
            </a:extLst>
          </p:cNvPr>
          <p:cNvSpPr txBox="1"/>
          <p:nvPr/>
        </p:nvSpPr>
        <p:spPr>
          <a:xfrm rot="3240158">
            <a:off x="3102507" y="5016711"/>
            <a:ext cx="1324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(address)</a:t>
            </a:r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4AA31B0-A343-3AE4-26BF-7FE503362EC6}"/>
              </a:ext>
            </a:extLst>
          </p:cNvPr>
          <p:cNvGrpSpPr/>
          <p:nvPr/>
        </p:nvGrpSpPr>
        <p:grpSpPr>
          <a:xfrm>
            <a:off x="339359" y="2700895"/>
            <a:ext cx="2412775" cy="3595068"/>
            <a:chOff x="352497" y="2711732"/>
            <a:chExt cx="2412775" cy="359506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A07AF5-5DE4-356E-B3DC-16AB7B97CD93}"/>
                </a:ext>
              </a:extLst>
            </p:cNvPr>
            <p:cNvSpPr txBox="1"/>
            <p:nvPr/>
          </p:nvSpPr>
          <p:spPr>
            <a:xfrm>
              <a:off x="352497" y="5383470"/>
              <a:ext cx="2341028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Notice that the first elements address is the array name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89EE993-1BA9-C196-389F-479E8EA1DBEB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 flipH="1" flipV="1">
              <a:off x="1183110" y="2711732"/>
              <a:ext cx="49349" cy="2613320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A1085A6-7625-206E-D360-6A9D4F5130EE}"/>
                </a:ext>
              </a:extLst>
            </p:cNvPr>
            <p:cNvCxnSpPr>
              <a:cxnSpLocks/>
              <a:endCxn id="33" idx="1"/>
            </p:cNvCxnSpPr>
            <p:nvPr/>
          </p:nvCxnSpPr>
          <p:spPr>
            <a:xfrm flipV="1">
              <a:off x="1523011" y="4346872"/>
              <a:ext cx="1242261" cy="1036598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19CB4B86-8814-37EA-3393-B5650284D388}"/>
              </a:ext>
            </a:extLst>
          </p:cNvPr>
          <p:cNvSpPr txBox="1"/>
          <p:nvPr/>
        </p:nvSpPr>
        <p:spPr>
          <a:xfrm>
            <a:off x="9172719" y="741918"/>
            <a:ext cx="29051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aos+2 is not shown due to space limits on the slide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7C0C2A-A96F-3DF4-7460-14A704FAE494}"/>
              </a:ext>
            </a:extLst>
          </p:cNvPr>
          <p:cNvSpPr txBox="1"/>
          <p:nvPr/>
        </p:nvSpPr>
        <p:spPr>
          <a:xfrm>
            <a:off x="9041805" y="4429704"/>
            <a:ext cx="2499761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',')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or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(**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== ','</a:t>
            </a:r>
          </a:p>
        </p:txBody>
      </p:sp>
    </p:spTree>
    <p:extLst>
      <p:ext uri="{BB962C8B-B14F-4D97-AF65-F5344CB8AC3E}">
        <p14:creationId xmlns:p14="http://schemas.microsoft.com/office/powerpoint/2010/main" val="427421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8" grpId="0"/>
      <p:bldP spid="53" grpId="0" animBg="1"/>
      <p:bldP spid="5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AEF07D-6BF8-5D8E-8EFA-4D77CBD08F4E}"/>
              </a:ext>
            </a:extLst>
          </p:cNvPr>
          <p:cNvSpPr/>
          <p:nvPr/>
        </p:nvSpPr>
        <p:spPr>
          <a:xfrm>
            <a:off x="898939" y="3524824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1D910-21A8-9542-BE61-9816F6BD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91" y="81831"/>
            <a:ext cx="11139645" cy="425130"/>
          </a:xfrm>
        </p:spPr>
        <p:txBody>
          <a:bodyPr/>
          <a:lstStyle/>
          <a:p>
            <a:r>
              <a:rPr lang="en-US" dirty="0"/>
              <a:t>main() Command line arguments: </a:t>
            </a:r>
            <a:r>
              <a:rPr lang="en-US" dirty="0" err="1"/>
              <a:t>argc</a:t>
            </a:r>
            <a:r>
              <a:rPr lang="en-US" dirty="0"/>
              <a:t>, 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115" name="Content Placeholder 114">
            <a:extLst>
              <a:ext uri="{FF2B5EF4-FFF2-40B4-BE49-F238E27FC236}">
                <a16:creationId xmlns:a16="http://schemas.microsoft.com/office/drawing/2014/main" id="{FCD35ED6-9D1A-F14B-8D5B-E3ED2DC49DA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68992" y="508023"/>
            <a:ext cx="11139644" cy="256588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354012" indent="-342900"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  <a:cs typeface="Consolas" panose="020B0609020204030204" pitchFamily="49" charset="0"/>
              </a:rPr>
              <a:t>Arguments are passed to main() as a pointer to an array of pointers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or 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[])</a:t>
            </a:r>
          </a:p>
          <a:p>
            <a:pPr marL="11112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Conceptually: % 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 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 ….</a:t>
            </a:r>
          </a:p>
          <a:p>
            <a:pPr marL="354012" indent="-342900">
              <a:lnSpc>
                <a:spcPct val="100000"/>
              </a:lnSpc>
            </a:pP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/>
              <a:t>is the number of VALID elements (they point at something) </a:t>
            </a:r>
          </a:p>
          <a:p>
            <a:pPr marL="354012" indent="-342900">
              <a:lnSpc>
                <a:spcPct val="100000"/>
              </a:lnSpc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</a:t>
            </a:r>
            <a:r>
              <a:rPr lang="en-US" sz="2000" b="1" dirty="0">
                <a:solidFill>
                  <a:schemeClr val="tx2"/>
                </a:solidFill>
                <a:cs typeface="Courier New" panose="02070309020205020404" pitchFamily="49" charset="0"/>
              </a:rPr>
              <a:t>usually </a:t>
            </a:r>
            <a:r>
              <a:rPr lang="en-US" sz="2000" dirty="0">
                <a:cs typeface="Courier New" panose="02070309020205020404" pitchFamily="49" charset="0"/>
              </a:rPr>
              <a:t>is the </a:t>
            </a:r>
            <a:r>
              <a:rPr lang="en-US" sz="2000" dirty="0">
                <a:solidFill>
                  <a:srgbClr val="7030A0"/>
                </a:solidFill>
              </a:rPr>
              <a:t>name</a:t>
            </a:r>
            <a:r>
              <a:rPr lang="en-US" sz="2000" dirty="0"/>
              <a:t> of the executable file (% </a:t>
            </a:r>
            <a:r>
              <a:rPr lang="en-US" sz="2000" dirty="0">
                <a:solidFill>
                  <a:srgbClr val="7030A0"/>
                </a:solidFill>
              </a:rPr>
              <a:t>./vim </a:t>
            </a:r>
            <a:r>
              <a:rPr lang="en-US" sz="2000" dirty="0" err="1"/>
              <a:t>file.c</a:t>
            </a:r>
            <a:r>
              <a:rPr lang="en-US" sz="2000" dirty="0"/>
              <a:t>)</a:t>
            </a:r>
          </a:p>
          <a:p>
            <a:pPr marL="354012" indent="-342900">
              <a:lnSpc>
                <a:spcPct val="100000"/>
              </a:lnSpc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/>
              <a:t> always contains a NULL (0)  sentinel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(or **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000" dirty="0">
                <a:solidFill>
                  <a:srgbClr val="0070C0"/>
                </a:solidFill>
              </a:rPr>
              <a:t>elements point at </a:t>
            </a:r>
            <a:r>
              <a:rPr lang="en-US" sz="2000" b="1" dirty="0">
                <a:solidFill>
                  <a:srgbClr val="0070C0"/>
                </a:solidFill>
              </a:rPr>
              <a:t>mutable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strings</a:t>
            </a:r>
            <a:r>
              <a:rPr lang="en-US" sz="2000" dirty="0">
                <a:solidFill>
                  <a:srgbClr val="0070C0"/>
                </a:solidFill>
              </a:rPr>
              <a:t>!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913133-5933-E14E-B1BD-DC47C068875B}"/>
              </a:ext>
            </a:extLst>
          </p:cNvPr>
          <p:cNvSpPr txBox="1"/>
          <p:nvPr/>
        </p:nvSpPr>
        <p:spPr>
          <a:xfrm>
            <a:off x="26974" y="4210839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A2838E-E9F6-7F41-8A41-140862B98FF9}"/>
              </a:ext>
            </a:extLst>
          </p:cNvPr>
          <p:cNvSpPr txBox="1"/>
          <p:nvPr/>
        </p:nvSpPr>
        <p:spPr>
          <a:xfrm>
            <a:off x="30011" y="3869299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7C928C-B33A-E748-ACFC-34C7FAB66B60}"/>
              </a:ext>
            </a:extLst>
          </p:cNvPr>
          <p:cNvSpPr/>
          <p:nvPr/>
        </p:nvSpPr>
        <p:spPr>
          <a:xfrm>
            <a:off x="910651" y="3869300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FCA512-89A2-6C4D-B3E4-7524EA6E4F16}"/>
              </a:ext>
            </a:extLst>
          </p:cNvPr>
          <p:cNvSpPr txBox="1"/>
          <p:nvPr/>
        </p:nvSpPr>
        <p:spPr>
          <a:xfrm>
            <a:off x="5553" y="3532850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51ADC5-CF25-7C4D-AA95-B20FBF8AB93C}"/>
              </a:ext>
            </a:extLst>
          </p:cNvPr>
          <p:cNvSpPr/>
          <p:nvPr/>
        </p:nvSpPr>
        <p:spPr>
          <a:xfrm>
            <a:off x="909776" y="4225194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C6F7EE2-08ED-F94F-919E-EC106E8B6C8E}"/>
              </a:ext>
            </a:extLst>
          </p:cNvPr>
          <p:cNvSpPr txBox="1"/>
          <p:nvPr/>
        </p:nvSpPr>
        <p:spPr>
          <a:xfrm>
            <a:off x="71243" y="6228442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DD9301F-9683-FB46-8D49-FF5EFA9C7C49}"/>
              </a:ext>
            </a:extLst>
          </p:cNvPr>
          <p:cNvSpPr/>
          <p:nvPr/>
        </p:nvSpPr>
        <p:spPr>
          <a:xfrm>
            <a:off x="749636" y="6223229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9C6AE2-C34F-4641-9852-204119F9BDEA}"/>
              </a:ext>
            </a:extLst>
          </p:cNvPr>
          <p:cNvSpPr txBox="1"/>
          <p:nvPr/>
        </p:nvSpPr>
        <p:spPr>
          <a:xfrm>
            <a:off x="71243" y="5766726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6500BFF-DC5C-4049-B6C3-D6EF820D209E}"/>
              </a:ext>
            </a:extLst>
          </p:cNvPr>
          <p:cNvSpPr/>
          <p:nvPr/>
        </p:nvSpPr>
        <p:spPr>
          <a:xfrm>
            <a:off x="749636" y="576151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C64616-041F-364C-B33B-2E1CDEA6BE84}"/>
              </a:ext>
            </a:extLst>
          </p:cNvPr>
          <p:cNvSpPr txBox="1"/>
          <p:nvPr/>
        </p:nvSpPr>
        <p:spPr>
          <a:xfrm>
            <a:off x="1192777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795566-379C-8812-4B7A-84AAB90F5F7A}"/>
              </a:ext>
            </a:extLst>
          </p:cNvPr>
          <p:cNvSpPr txBox="1"/>
          <p:nvPr/>
        </p:nvSpPr>
        <p:spPr>
          <a:xfrm>
            <a:off x="4125883" y="3517308"/>
            <a:ext cx="298992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 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(space between c and 3)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4FF4B0-D656-DEB7-8E40-6CE642C7045E}"/>
              </a:ext>
            </a:extLst>
          </p:cNvPr>
          <p:cNvSpPr txBox="1"/>
          <p:nvPr/>
        </p:nvSpPr>
        <p:spPr>
          <a:xfrm>
            <a:off x="0" y="3204427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2185A9-B2C3-B30E-1CB9-697E8754667D}"/>
              </a:ext>
            </a:extLst>
          </p:cNvPr>
          <p:cNvSpPr/>
          <p:nvPr/>
        </p:nvSpPr>
        <p:spPr>
          <a:xfrm>
            <a:off x="896509" y="3146486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878226-EC01-B134-B503-FEAEBCAE7458}"/>
              </a:ext>
            </a:extLst>
          </p:cNvPr>
          <p:cNvCxnSpPr>
            <a:cxnSpLocks/>
          </p:cNvCxnSpPr>
          <p:nvPr/>
        </p:nvCxnSpPr>
        <p:spPr>
          <a:xfrm flipV="1">
            <a:off x="989873" y="4574556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467191-C8DA-70F9-F368-B4DCFF553B01}"/>
              </a:ext>
            </a:extLst>
          </p:cNvPr>
          <p:cNvCxnSpPr>
            <a:cxnSpLocks/>
          </p:cNvCxnSpPr>
          <p:nvPr/>
        </p:nvCxnSpPr>
        <p:spPr>
          <a:xfrm>
            <a:off x="1545100" y="4466522"/>
            <a:ext cx="634321" cy="188345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A01D81E-CE7C-5491-5344-B05549E5599B}"/>
              </a:ext>
            </a:extLst>
          </p:cNvPr>
          <p:cNvCxnSpPr>
            <a:cxnSpLocks/>
          </p:cNvCxnSpPr>
          <p:nvPr/>
        </p:nvCxnSpPr>
        <p:spPr>
          <a:xfrm>
            <a:off x="1366717" y="4061575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898EEE-3AED-5D23-0B6E-59FFE08611BD}"/>
              </a:ext>
            </a:extLst>
          </p:cNvPr>
          <p:cNvCxnSpPr>
            <a:cxnSpLocks/>
          </p:cNvCxnSpPr>
          <p:nvPr/>
        </p:nvCxnSpPr>
        <p:spPr>
          <a:xfrm>
            <a:off x="1366717" y="3710247"/>
            <a:ext cx="1401940" cy="225336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C5D6AA1-0625-AC61-9512-5B4AC11783DC}"/>
              </a:ext>
            </a:extLst>
          </p:cNvPr>
          <p:cNvSpPr txBox="1"/>
          <p:nvPr/>
        </p:nvSpPr>
        <p:spPr>
          <a:xfrm>
            <a:off x="7325236" y="4236982"/>
            <a:ext cx="460254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("%s\n", *(argv+0));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("%s\n", *(argv+1));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("%s\n", *(argv+2));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D06AA9E-2D7E-2764-F685-522F19A6FEF3}"/>
              </a:ext>
            </a:extLst>
          </p:cNvPr>
          <p:cNvSpPr/>
          <p:nvPr/>
        </p:nvSpPr>
        <p:spPr>
          <a:xfrm>
            <a:off x="2179421" y="632605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E699AAB-8683-697B-8F56-8795663D1904}"/>
              </a:ext>
            </a:extLst>
          </p:cNvPr>
          <p:cNvSpPr/>
          <p:nvPr/>
        </p:nvSpPr>
        <p:spPr>
          <a:xfrm>
            <a:off x="2545641" y="632605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D324857-384E-1CC6-E22C-231DE4795D7E}"/>
              </a:ext>
            </a:extLst>
          </p:cNvPr>
          <p:cNvSpPr/>
          <p:nvPr/>
        </p:nvSpPr>
        <p:spPr>
          <a:xfrm>
            <a:off x="2934417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5D9B9D5-B0EA-EF55-D9DC-EAD2B47DDC0C}"/>
              </a:ext>
            </a:extLst>
          </p:cNvPr>
          <p:cNvSpPr/>
          <p:nvPr/>
        </p:nvSpPr>
        <p:spPr>
          <a:xfrm>
            <a:off x="3323193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8518172-BA40-19C3-C5A9-BCB293D85002}"/>
              </a:ext>
            </a:extLst>
          </p:cNvPr>
          <p:cNvSpPr/>
          <p:nvPr/>
        </p:nvSpPr>
        <p:spPr>
          <a:xfrm>
            <a:off x="3711969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4E01925-9DF5-556B-B8E4-3CAC6F33B2BB}"/>
              </a:ext>
            </a:extLst>
          </p:cNvPr>
          <p:cNvSpPr/>
          <p:nvPr/>
        </p:nvSpPr>
        <p:spPr>
          <a:xfrm>
            <a:off x="4100745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D197801-C674-5750-7238-CEFFF761097F}"/>
              </a:ext>
            </a:extLst>
          </p:cNvPr>
          <p:cNvSpPr/>
          <p:nvPr/>
        </p:nvSpPr>
        <p:spPr>
          <a:xfrm>
            <a:off x="4489521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B58DCF-591C-5979-48B4-D933BF3D9223}"/>
              </a:ext>
            </a:extLst>
          </p:cNvPr>
          <p:cNvSpPr/>
          <p:nvPr/>
        </p:nvSpPr>
        <p:spPr>
          <a:xfrm>
            <a:off x="4878297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47ADED6-83AB-2820-513D-AC7902C6B5BF}"/>
              </a:ext>
            </a:extLst>
          </p:cNvPr>
          <p:cNvSpPr/>
          <p:nvPr/>
        </p:nvSpPr>
        <p:spPr>
          <a:xfrm>
            <a:off x="5259554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53001E2-F5D9-786B-E5BD-12F565573F8B}"/>
              </a:ext>
            </a:extLst>
          </p:cNvPr>
          <p:cNvSpPr/>
          <p:nvPr/>
        </p:nvSpPr>
        <p:spPr>
          <a:xfrm>
            <a:off x="5638767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30924C8-9086-EE8D-7ED4-3ABD35D80E07}"/>
              </a:ext>
            </a:extLst>
          </p:cNvPr>
          <p:cNvSpPr/>
          <p:nvPr/>
        </p:nvSpPr>
        <p:spPr>
          <a:xfrm>
            <a:off x="2726901" y="506453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45EEDEA-401B-5D87-0DD5-5A3AC88F92B8}"/>
              </a:ext>
            </a:extLst>
          </p:cNvPr>
          <p:cNvSpPr/>
          <p:nvPr/>
        </p:nvSpPr>
        <p:spPr>
          <a:xfrm>
            <a:off x="3108158" y="506453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B5011CF-32B2-78F8-BBB2-A9F33D76AD78}"/>
              </a:ext>
            </a:extLst>
          </p:cNvPr>
          <p:cNvSpPr/>
          <p:nvPr/>
        </p:nvSpPr>
        <p:spPr>
          <a:xfrm>
            <a:off x="3487371" y="506453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CAC63AC-AF3F-47D4-85DD-FB34A4B05496}"/>
              </a:ext>
            </a:extLst>
          </p:cNvPr>
          <p:cNvSpPr/>
          <p:nvPr/>
        </p:nvSpPr>
        <p:spPr>
          <a:xfrm>
            <a:off x="2821754" y="370360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0061A6B-14B6-AB74-85EE-E391C5C07AD4}"/>
              </a:ext>
            </a:extLst>
          </p:cNvPr>
          <p:cNvSpPr/>
          <p:nvPr/>
        </p:nvSpPr>
        <p:spPr>
          <a:xfrm>
            <a:off x="3200967" y="370360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DC5B440-AC59-9BFF-7965-B2F28DFB70BC}"/>
              </a:ext>
            </a:extLst>
          </p:cNvPr>
          <p:cNvGrpSpPr/>
          <p:nvPr/>
        </p:nvGrpSpPr>
        <p:grpSpPr>
          <a:xfrm>
            <a:off x="2370050" y="5566671"/>
            <a:ext cx="3819114" cy="759381"/>
            <a:chOff x="2370050" y="5566671"/>
            <a:chExt cx="3819114" cy="759381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022DC8B-68FE-07D1-E2AC-5A1A8716B38A}"/>
                </a:ext>
              </a:extLst>
            </p:cNvPr>
            <p:cNvSpPr txBox="1"/>
            <p:nvPr/>
          </p:nvSpPr>
          <p:spPr>
            <a:xfrm>
              <a:off x="4738126" y="5566671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[0][8]</a:t>
              </a:r>
              <a:endParaRPr 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D4A8FB3-9A77-FF28-072C-139CF96264E1}"/>
                </a:ext>
              </a:extLst>
            </p:cNvPr>
            <p:cNvSpPr txBox="1"/>
            <p:nvPr/>
          </p:nvSpPr>
          <p:spPr>
            <a:xfrm>
              <a:off x="2414564" y="5663965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[0][0]</a:t>
              </a:r>
              <a:endParaRPr lang="en-US" dirty="0"/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EEDB628-14C9-8C99-7CB0-72C5040D0417}"/>
                </a:ext>
              </a:extLst>
            </p:cNvPr>
            <p:cNvCxnSpPr>
              <a:cxnSpLocks/>
              <a:endCxn id="70" idx="0"/>
            </p:cNvCxnSpPr>
            <p:nvPr/>
          </p:nvCxnSpPr>
          <p:spPr>
            <a:xfrm flipH="1">
              <a:off x="2370050" y="5976851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CC77701E-3016-14F6-B91D-B66D919500F7}"/>
                </a:ext>
              </a:extLst>
            </p:cNvPr>
            <p:cNvCxnSpPr>
              <a:cxnSpLocks/>
              <a:endCxn id="78" idx="0"/>
            </p:cNvCxnSpPr>
            <p:nvPr/>
          </p:nvCxnSpPr>
          <p:spPr>
            <a:xfrm>
              <a:off x="5191422" y="5840742"/>
              <a:ext cx="258761" cy="48222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522EA81-FAFE-B99B-9FF6-0C5A80C7EAA5}"/>
              </a:ext>
            </a:extLst>
          </p:cNvPr>
          <p:cNvGrpSpPr/>
          <p:nvPr/>
        </p:nvGrpSpPr>
        <p:grpSpPr>
          <a:xfrm>
            <a:off x="2986450" y="3053874"/>
            <a:ext cx="1495552" cy="662087"/>
            <a:chOff x="2986450" y="3053874"/>
            <a:chExt cx="1495552" cy="662087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2261967-94B2-7B5C-25FA-91F808AB77F4}"/>
                </a:ext>
              </a:extLst>
            </p:cNvPr>
            <p:cNvSpPr txBox="1"/>
            <p:nvPr/>
          </p:nvSpPr>
          <p:spPr>
            <a:xfrm>
              <a:off x="3030964" y="3053874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[2][0]</a:t>
              </a:r>
              <a:endParaRPr lang="en-US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ACEB37DC-E3EF-7017-B50C-87A93B9E04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6450" y="3366760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7A704DF-4070-52BC-DAC5-9FB13F4AEA96}"/>
              </a:ext>
            </a:extLst>
          </p:cNvPr>
          <p:cNvGrpSpPr/>
          <p:nvPr/>
        </p:nvGrpSpPr>
        <p:grpSpPr>
          <a:xfrm>
            <a:off x="3271160" y="4403400"/>
            <a:ext cx="1495552" cy="662087"/>
            <a:chOff x="3271160" y="4403400"/>
            <a:chExt cx="1495552" cy="66208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35EEC79-EFDE-D892-51FB-8D800142E61E}"/>
                </a:ext>
              </a:extLst>
            </p:cNvPr>
            <p:cNvSpPr txBox="1"/>
            <p:nvPr/>
          </p:nvSpPr>
          <p:spPr>
            <a:xfrm>
              <a:off x="3315674" y="4403400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[1][1]</a:t>
              </a:r>
              <a:endParaRPr lang="en-US" dirty="0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C02C0850-10EE-D2D1-D58B-A64381750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1160" y="4716286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46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uiExpand="1" build="p" animBg="1"/>
      <p:bldP spid="9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AEF07D-6BF8-5D8E-8EFA-4D77CBD08F4E}"/>
              </a:ext>
            </a:extLst>
          </p:cNvPr>
          <p:cNvSpPr/>
          <p:nvPr/>
        </p:nvSpPr>
        <p:spPr>
          <a:xfrm>
            <a:off x="1057822" y="1016379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1D910-21A8-9542-BE61-9816F6BD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53284"/>
          </a:xfrm>
        </p:spPr>
        <p:txBody>
          <a:bodyPr/>
          <a:lstStyle/>
          <a:p>
            <a:r>
              <a:rPr lang="en-US" dirty="0"/>
              <a:t>main() Command line arguments: </a:t>
            </a:r>
            <a:r>
              <a:rPr lang="en-US" dirty="0" err="1"/>
              <a:t>argc</a:t>
            </a:r>
            <a:r>
              <a:rPr lang="en-US" dirty="0"/>
              <a:t>, 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54C38B-9824-390C-22AE-77FA09A7149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02189" y="2843581"/>
            <a:ext cx="5578760" cy="398916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[0][0]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**(argv+0)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**(argv+0)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endParaRPr lang="en-US" sz="24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[0][8]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*(*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+ 8)</a:t>
            </a:r>
          </a:p>
          <a:p>
            <a:pPr marL="0" indent="0">
              <a:buNone/>
            </a:pPr>
            <a:endParaRPr lang="en-US" sz="24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**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endParaRPr lang="en-US" sz="24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*(pt+8)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*(*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+ 8)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913133-5933-E14E-B1BD-DC47C068875B}"/>
              </a:ext>
            </a:extLst>
          </p:cNvPr>
          <p:cNvSpPr txBox="1"/>
          <p:nvPr/>
        </p:nvSpPr>
        <p:spPr>
          <a:xfrm>
            <a:off x="185857" y="1702394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A2838E-E9F6-7F41-8A41-140862B98FF9}"/>
              </a:ext>
            </a:extLst>
          </p:cNvPr>
          <p:cNvSpPr txBox="1"/>
          <p:nvPr/>
        </p:nvSpPr>
        <p:spPr>
          <a:xfrm>
            <a:off x="188894" y="1360854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7C928C-B33A-E748-ACFC-34C7FAB66B60}"/>
              </a:ext>
            </a:extLst>
          </p:cNvPr>
          <p:cNvSpPr/>
          <p:nvPr/>
        </p:nvSpPr>
        <p:spPr>
          <a:xfrm>
            <a:off x="1069534" y="1360855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FCA512-89A2-6C4D-B3E4-7524EA6E4F16}"/>
              </a:ext>
            </a:extLst>
          </p:cNvPr>
          <p:cNvSpPr txBox="1"/>
          <p:nvPr/>
        </p:nvSpPr>
        <p:spPr>
          <a:xfrm>
            <a:off x="164436" y="1024405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51ADC5-CF25-7C4D-AA95-B20FBF8AB93C}"/>
              </a:ext>
            </a:extLst>
          </p:cNvPr>
          <p:cNvSpPr/>
          <p:nvPr/>
        </p:nvSpPr>
        <p:spPr>
          <a:xfrm>
            <a:off x="1068659" y="1716749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C6F7EE2-08ED-F94F-919E-EC106E8B6C8E}"/>
              </a:ext>
            </a:extLst>
          </p:cNvPr>
          <p:cNvSpPr txBox="1"/>
          <p:nvPr/>
        </p:nvSpPr>
        <p:spPr>
          <a:xfrm>
            <a:off x="230126" y="3719997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DD9301F-9683-FB46-8D49-FF5EFA9C7C49}"/>
              </a:ext>
            </a:extLst>
          </p:cNvPr>
          <p:cNvSpPr/>
          <p:nvPr/>
        </p:nvSpPr>
        <p:spPr>
          <a:xfrm>
            <a:off x="908519" y="371478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9C6AE2-C34F-4641-9852-204119F9BDEA}"/>
              </a:ext>
            </a:extLst>
          </p:cNvPr>
          <p:cNvSpPr txBox="1"/>
          <p:nvPr/>
        </p:nvSpPr>
        <p:spPr>
          <a:xfrm>
            <a:off x="230126" y="3258281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6500BFF-DC5C-4049-B6C3-D6EF820D209E}"/>
              </a:ext>
            </a:extLst>
          </p:cNvPr>
          <p:cNvSpPr/>
          <p:nvPr/>
        </p:nvSpPr>
        <p:spPr>
          <a:xfrm>
            <a:off x="908519" y="325306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C64616-041F-364C-B33B-2E1CDEA6BE84}"/>
              </a:ext>
            </a:extLst>
          </p:cNvPr>
          <p:cNvSpPr txBox="1"/>
          <p:nvPr/>
        </p:nvSpPr>
        <p:spPr>
          <a:xfrm>
            <a:off x="1192777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795566-379C-8812-4B7A-84AAB90F5F7A}"/>
              </a:ext>
            </a:extLst>
          </p:cNvPr>
          <p:cNvSpPr txBox="1"/>
          <p:nvPr/>
        </p:nvSpPr>
        <p:spPr>
          <a:xfrm>
            <a:off x="4284766" y="1008863"/>
            <a:ext cx="298992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 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(space between c and 3)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4FF4B0-D656-DEB7-8E40-6CE642C7045E}"/>
              </a:ext>
            </a:extLst>
          </p:cNvPr>
          <p:cNvSpPr txBox="1"/>
          <p:nvPr/>
        </p:nvSpPr>
        <p:spPr>
          <a:xfrm>
            <a:off x="158883" y="695982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2185A9-B2C3-B30E-1CB9-697E8754667D}"/>
              </a:ext>
            </a:extLst>
          </p:cNvPr>
          <p:cNvSpPr/>
          <p:nvPr/>
        </p:nvSpPr>
        <p:spPr>
          <a:xfrm>
            <a:off x="1055392" y="638041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878226-EC01-B134-B503-FEAEBCAE7458}"/>
              </a:ext>
            </a:extLst>
          </p:cNvPr>
          <p:cNvCxnSpPr>
            <a:cxnSpLocks/>
          </p:cNvCxnSpPr>
          <p:nvPr/>
        </p:nvCxnSpPr>
        <p:spPr>
          <a:xfrm flipV="1">
            <a:off x="1148756" y="2066111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467191-C8DA-70F9-F368-B4DCFF553B01}"/>
              </a:ext>
            </a:extLst>
          </p:cNvPr>
          <p:cNvCxnSpPr>
            <a:cxnSpLocks/>
          </p:cNvCxnSpPr>
          <p:nvPr/>
        </p:nvCxnSpPr>
        <p:spPr>
          <a:xfrm>
            <a:off x="1703983" y="1958077"/>
            <a:ext cx="634321" cy="188345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A01D81E-CE7C-5491-5344-B05549E5599B}"/>
              </a:ext>
            </a:extLst>
          </p:cNvPr>
          <p:cNvCxnSpPr>
            <a:cxnSpLocks/>
          </p:cNvCxnSpPr>
          <p:nvPr/>
        </p:nvCxnSpPr>
        <p:spPr>
          <a:xfrm>
            <a:off x="1525600" y="1553130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898EEE-3AED-5D23-0B6E-59FFE08611BD}"/>
              </a:ext>
            </a:extLst>
          </p:cNvPr>
          <p:cNvCxnSpPr>
            <a:cxnSpLocks/>
          </p:cNvCxnSpPr>
          <p:nvPr/>
        </p:nvCxnSpPr>
        <p:spPr>
          <a:xfrm>
            <a:off x="1525600" y="1201802"/>
            <a:ext cx="1401940" cy="225336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9D06AA9E-2D7E-2764-F685-522F19A6FEF3}"/>
              </a:ext>
            </a:extLst>
          </p:cNvPr>
          <p:cNvSpPr/>
          <p:nvPr/>
        </p:nvSpPr>
        <p:spPr>
          <a:xfrm>
            <a:off x="2338304" y="381760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E699AAB-8683-697B-8F56-8795663D1904}"/>
              </a:ext>
            </a:extLst>
          </p:cNvPr>
          <p:cNvSpPr/>
          <p:nvPr/>
        </p:nvSpPr>
        <p:spPr>
          <a:xfrm>
            <a:off x="2704524" y="381760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D324857-384E-1CC6-E22C-231DE4795D7E}"/>
              </a:ext>
            </a:extLst>
          </p:cNvPr>
          <p:cNvSpPr/>
          <p:nvPr/>
        </p:nvSpPr>
        <p:spPr>
          <a:xfrm>
            <a:off x="3093300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5D9B9D5-B0EA-EF55-D9DC-EAD2B47DDC0C}"/>
              </a:ext>
            </a:extLst>
          </p:cNvPr>
          <p:cNvSpPr/>
          <p:nvPr/>
        </p:nvSpPr>
        <p:spPr>
          <a:xfrm>
            <a:off x="3482076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8518172-BA40-19C3-C5A9-BCB293D85002}"/>
              </a:ext>
            </a:extLst>
          </p:cNvPr>
          <p:cNvSpPr/>
          <p:nvPr/>
        </p:nvSpPr>
        <p:spPr>
          <a:xfrm>
            <a:off x="3870852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4E01925-9DF5-556B-B8E4-3CAC6F33B2BB}"/>
              </a:ext>
            </a:extLst>
          </p:cNvPr>
          <p:cNvSpPr/>
          <p:nvPr/>
        </p:nvSpPr>
        <p:spPr>
          <a:xfrm>
            <a:off x="4259628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D197801-C674-5750-7238-CEFFF761097F}"/>
              </a:ext>
            </a:extLst>
          </p:cNvPr>
          <p:cNvSpPr/>
          <p:nvPr/>
        </p:nvSpPr>
        <p:spPr>
          <a:xfrm>
            <a:off x="4648404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B58DCF-591C-5979-48B4-D933BF3D9223}"/>
              </a:ext>
            </a:extLst>
          </p:cNvPr>
          <p:cNvSpPr/>
          <p:nvPr/>
        </p:nvSpPr>
        <p:spPr>
          <a:xfrm>
            <a:off x="5037180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47ADED6-83AB-2820-513D-AC7902C6B5BF}"/>
              </a:ext>
            </a:extLst>
          </p:cNvPr>
          <p:cNvSpPr/>
          <p:nvPr/>
        </p:nvSpPr>
        <p:spPr>
          <a:xfrm>
            <a:off x="5418437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53001E2-F5D9-786B-E5BD-12F565573F8B}"/>
              </a:ext>
            </a:extLst>
          </p:cNvPr>
          <p:cNvSpPr/>
          <p:nvPr/>
        </p:nvSpPr>
        <p:spPr>
          <a:xfrm>
            <a:off x="5797650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30924C8-9086-EE8D-7ED4-3ABD35D80E07}"/>
              </a:ext>
            </a:extLst>
          </p:cNvPr>
          <p:cNvSpPr/>
          <p:nvPr/>
        </p:nvSpPr>
        <p:spPr>
          <a:xfrm>
            <a:off x="2885784" y="255608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45EEDEA-401B-5D87-0DD5-5A3AC88F92B8}"/>
              </a:ext>
            </a:extLst>
          </p:cNvPr>
          <p:cNvSpPr/>
          <p:nvPr/>
        </p:nvSpPr>
        <p:spPr>
          <a:xfrm>
            <a:off x="3267041" y="255608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B5011CF-32B2-78F8-BBB2-A9F33D76AD78}"/>
              </a:ext>
            </a:extLst>
          </p:cNvPr>
          <p:cNvSpPr/>
          <p:nvPr/>
        </p:nvSpPr>
        <p:spPr>
          <a:xfrm>
            <a:off x="3646254" y="255608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CAC63AC-AF3F-47D4-85DD-FB34A4B05496}"/>
              </a:ext>
            </a:extLst>
          </p:cNvPr>
          <p:cNvSpPr/>
          <p:nvPr/>
        </p:nvSpPr>
        <p:spPr>
          <a:xfrm>
            <a:off x="2980637" y="119515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0061A6B-14B6-AB74-85EE-E391C5C07AD4}"/>
              </a:ext>
            </a:extLst>
          </p:cNvPr>
          <p:cNvSpPr/>
          <p:nvPr/>
        </p:nvSpPr>
        <p:spPr>
          <a:xfrm>
            <a:off x="3359850" y="119515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DC5B440-AC59-9BFF-7965-B2F28DFB70BC}"/>
              </a:ext>
            </a:extLst>
          </p:cNvPr>
          <p:cNvGrpSpPr/>
          <p:nvPr/>
        </p:nvGrpSpPr>
        <p:grpSpPr>
          <a:xfrm>
            <a:off x="2539087" y="3065254"/>
            <a:ext cx="3310933" cy="776278"/>
            <a:chOff x="2528933" y="3041329"/>
            <a:chExt cx="3310933" cy="776278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022DC8B-68FE-07D1-E2AC-5A1A8716B38A}"/>
                </a:ext>
              </a:extLst>
            </p:cNvPr>
            <p:cNvSpPr txBox="1"/>
            <p:nvPr/>
          </p:nvSpPr>
          <p:spPr>
            <a:xfrm>
              <a:off x="4388828" y="3041329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[0][8]</a:t>
              </a:r>
              <a:endParaRPr 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D4A8FB3-9A77-FF28-072C-139CF96264E1}"/>
                </a:ext>
              </a:extLst>
            </p:cNvPr>
            <p:cNvSpPr txBox="1"/>
            <p:nvPr/>
          </p:nvSpPr>
          <p:spPr>
            <a:xfrm>
              <a:off x="2724721" y="3194148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[0][0]</a:t>
              </a:r>
              <a:endParaRPr lang="en-US" dirty="0"/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EEDB628-14C9-8C99-7CB0-72C5040D0417}"/>
                </a:ext>
              </a:extLst>
            </p:cNvPr>
            <p:cNvCxnSpPr>
              <a:cxnSpLocks/>
              <a:endCxn id="70" idx="0"/>
            </p:cNvCxnSpPr>
            <p:nvPr/>
          </p:nvCxnSpPr>
          <p:spPr>
            <a:xfrm flipH="1">
              <a:off x="2528933" y="3468406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CC77701E-3016-14F6-B91D-B66D919500F7}"/>
                </a:ext>
              </a:extLst>
            </p:cNvPr>
            <p:cNvCxnSpPr>
              <a:cxnSpLocks/>
              <a:endCxn id="78" idx="0"/>
            </p:cNvCxnSpPr>
            <p:nvPr/>
          </p:nvCxnSpPr>
          <p:spPr>
            <a:xfrm>
              <a:off x="5350305" y="3332297"/>
              <a:ext cx="258761" cy="48222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522EA81-FAFE-B99B-9FF6-0C5A80C7EAA5}"/>
              </a:ext>
            </a:extLst>
          </p:cNvPr>
          <p:cNvGrpSpPr/>
          <p:nvPr/>
        </p:nvGrpSpPr>
        <p:grpSpPr>
          <a:xfrm>
            <a:off x="3145333" y="545429"/>
            <a:ext cx="3521748" cy="662087"/>
            <a:chOff x="2986450" y="3053874"/>
            <a:chExt cx="3521748" cy="662087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2261967-94B2-7B5C-25FA-91F808AB77F4}"/>
                </a:ext>
              </a:extLst>
            </p:cNvPr>
            <p:cNvSpPr txBox="1"/>
            <p:nvPr/>
          </p:nvSpPr>
          <p:spPr>
            <a:xfrm>
              <a:off x="3030964" y="3053874"/>
              <a:ext cx="3477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[2][0] or **(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+ 2)</a:t>
              </a:r>
              <a:endParaRPr lang="en-US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ACEB37DC-E3EF-7017-B50C-87A93B9E04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6450" y="3366760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7A704DF-4070-52BC-DAC5-9FB13F4AEA96}"/>
              </a:ext>
            </a:extLst>
          </p:cNvPr>
          <p:cNvGrpSpPr/>
          <p:nvPr/>
        </p:nvGrpSpPr>
        <p:grpSpPr>
          <a:xfrm>
            <a:off x="3430043" y="1894955"/>
            <a:ext cx="4028297" cy="662087"/>
            <a:chOff x="3271160" y="4403400"/>
            <a:chExt cx="4028297" cy="66208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35EEC79-EFDE-D892-51FB-8D800142E61E}"/>
                </a:ext>
              </a:extLst>
            </p:cNvPr>
            <p:cNvSpPr txBox="1"/>
            <p:nvPr/>
          </p:nvSpPr>
          <p:spPr>
            <a:xfrm>
              <a:off x="3315674" y="4403400"/>
              <a:ext cx="39837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[1][1] or *(*(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+ 1)+1)</a:t>
              </a:r>
              <a:endParaRPr lang="en-US" dirty="0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C02C0850-10EE-D2D1-D58B-A64381750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1160" y="4716286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646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9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1D910-21A8-9542-BE61-9816F6BD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91" y="81831"/>
            <a:ext cx="11139645" cy="425130"/>
          </a:xfrm>
        </p:spPr>
        <p:txBody>
          <a:bodyPr/>
          <a:lstStyle/>
          <a:p>
            <a:r>
              <a:rPr lang="en-US" dirty="0"/>
              <a:t>Printing </a:t>
            </a:r>
            <a:r>
              <a:rPr lang="en-US" dirty="0" err="1"/>
              <a:t>argv</a:t>
            </a:r>
            <a:r>
              <a:rPr lang="en-US" dirty="0"/>
              <a:t> char at a time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E42CF2B-D32F-7246-ABB2-48AD6F40D1BB}"/>
              </a:ext>
            </a:extLst>
          </p:cNvPr>
          <p:cNvSpPr/>
          <p:nvPr/>
        </p:nvSpPr>
        <p:spPr bwMode="auto">
          <a:xfrm>
            <a:off x="7055144" y="4203672"/>
            <a:ext cx="4669365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main(int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char **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char 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while ((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++) != NULL)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while (*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!= '\0')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   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++);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('\n');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C64616-041F-364C-B33B-2E1CDEA6BE84}"/>
              </a:ext>
            </a:extLst>
          </p:cNvPr>
          <p:cNvSpPr txBox="1"/>
          <p:nvPr/>
        </p:nvSpPr>
        <p:spPr>
          <a:xfrm>
            <a:off x="1192777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CCC3B252-BD6D-44F8-0106-A02DAA859672}"/>
              </a:ext>
            </a:extLst>
          </p:cNvPr>
          <p:cNvSpPr/>
          <p:nvPr/>
        </p:nvSpPr>
        <p:spPr bwMode="auto">
          <a:xfrm>
            <a:off x="678698" y="4312019"/>
            <a:ext cx="5690139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main(int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[])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for (int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 != NULL;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    for (int j = 0;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][j] != '\0';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   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][j]);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('\n');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064F7A-D72F-3FD0-B4F1-73CFF5B1F00C}"/>
              </a:ext>
            </a:extLst>
          </p:cNvPr>
          <p:cNvSpPr/>
          <p:nvPr/>
        </p:nvSpPr>
        <p:spPr>
          <a:xfrm>
            <a:off x="3315028" y="1005318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C3B8B2-744D-F3AB-9B38-265392DAB38A}"/>
              </a:ext>
            </a:extLst>
          </p:cNvPr>
          <p:cNvSpPr txBox="1"/>
          <p:nvPr/>
        </p:nvSpPr>
        <p:spPr>
          <a:xfrm>
            <a:off x="2443063" y="1691333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33F72D-BABF-2278-F9C7-1571B3A38264}"/>
              </a:ext>
            </a:extLst>
          </p:cNvPr>
          <p:cNvSpPr txBox="1"/>
          <p:nvPr/>
        </p:nvSpPr>
        <p:spPr>
          <a:xfrm>
            <a:off x="2446100" y="1349793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AEACFA6-0C5C-FA6D-5B41-6ABF0A0279D1}"/>
              </a:ext>
            </a:extLst>
          </p:cNvPr>
          <p:cNvSpPr/>
          <p:nvPr/>
        </p:nvSpPr>
        <p:spPr>
          <a:xfrm>
            <a:off x="3326740" y="1349794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B292FC-C979-4736-5BDE-3A3F2945F10A}"/>
              </a:ext>
            </a:extLst>
          </p:cNvPr>
          <p:cNvSpPr txBox="1"/>
          <p:nvPr/>
        </p:nvSpPr>
        <p:spPr>
          <a:xfrm>
            <a:off x="2421642" y="1013344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C180CA-5A2F-49EE-68E0-C4AC71F36761}"/>
              </a:ext>
            </a:extLst>
          </p:cNvPr>
          <p:cNvSpPr/>
          <p:nvPr/>
        </p:nvSpPr>
        <p:spPr>
          <a:xfrm>
            <a:off x="3325865" y="1705688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BD4058-C3D0-8A9F-0542-A08EA6EBECAB}"/>
              </a:ext>
            </a:extLst>
          </p:cNvPr>
          <p:cNvSpPr txBox="1"/>
          <p:nvPr/>
        </p:nvSpPr>
        <p:spPr>
          <a:xfrm>
            <a:off x="2487332" y="3708936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FC3561-7788-E5D7-1240-3D3E583A72BD}"/>
              </a:ext>
            </a:extLst>
          </p:cNvPr>
          <p:cNvSpPr/>
          <p:nvPr/>
        </p:nvSpPr>
        <p:spPr>
          <a:xfrm>
            <a:off x="3165725" y="370372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785A7D-9AFF-427E-7B6A-3A0788FECB7A}"/>
              </a:ext>
            </a:extLst>
          </p:cNvPr>
          <p:cNvSpPr txBox="1"/>
          <p:nvPr/>
        </p:nvSpPr>
        <p:spPr>
          <a:xfrm>
            <a:off x="2487332" y="3247220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3EDB4C0-FEB5-90EC-77F4-3194CA828552}"/>
              </a:ext>
            </a:extLst>
          </p:cNvPr>
          <p:cNvSpPr/>
          <p:nvPr/>
        </p:nvSpPr>
        <p:spPr>
          <a:xfrm>
            <a:off x="3165725" y="324200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A1B778-1699-6996-F4E0-450510D944DA}"/>
              </a:ext>
            </a:extLst>
          </p:cNvPr>
          <p:cNvSpPr txBox="1"/>
          <p:nvPr/>
        </p:nvSpPr>
        <p:spPr>
          <a:xfrm>
            <a:off x="6541972" y="997802"/>
            <a:ext cx="298992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 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(space between c and 3)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313636-D5CC-E26A-0341-F0C11C0E44AF}"/>
              </a:ext>
            </a:extLst>
          </p:cNvPr>
          <p:cNvSpPr txBox="1"/>
          <p:nvPr/>
        </p:nvSpPr>
        <p:spPr>
          <a:xfrm>
            <a:off x="2416089" y="684921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3380EC-3554-2F70-CFD2-CE9E4ED33CAB}"/>
              </a:ext>
            </a:extLst>
          </p:cNvPr>
          <p:cNvSpPr/>
          <p:nvPr/>
        </p:nvSpPr>
        <p:spPr>
          <a:xfrm>
            <a:off x="3312598" y="626980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0DA7DE6-D29F-7634-52B8-9DE0D8F9A992}"/>
              </a:ext>
            </a:extLst>
          </p:cNvPr>
          <p:cNvCxnSpPr>
            <a:cxnSpLocks/>
          </p:cNvCxnSpPr>
          <p:nvPr/>
        </p:nvCxnSpPr>
        <p:spPr>
          <a:xfrm flipV="1">
            <a:off x="3405962" y="2055050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3FAAC15-464D-9CED-D2F0-9E02F1497376}"/>
              </a:ext>
            </a:extLst>
          </p:cNvPr>
          <p:cNvCxnSpPr>
            <a:cxnSpLocks/>
          </p:cNvCxnSpPr>
          <p:nvPr/>
        </p:nvCxnSpPr>
        <p:spPr>
          <a:xfrm>
            <a:off x="3961189" y="1947016"/>
            <a:ext cx="634321" cy="188345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F5EDBA1-0C56-A1B3-8F67-4A7A0022E77C}"/>
              </a:ext>
            </a:extLst>
          </p:cNvPr>
          <p:cNvCxnSpPr>
            <a:cxnSpLocks/>
          </p:cNvCxnSpPr>
          <p:nvPr/>
        </p:nvCxnSpPr>
        <p:spPr>
          <a:xfrm>
            <a:off x="3782806" y="1542069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62AC0E5-0BB9-42A1-A01F-F9526366C147}"/>
              </a:ext>
            </a:extLst>
          </p:cNvPr>
          <p:cNvCxnSpPr>
            <a:cxnSpLocks/>
          </p:cNvCxnSpPr>
          <p:nvPr/>
        </p:nvCxnSpPr>
        <p:spPr>
          <a:xfrm>
            <a:off x="3782806" y="1190741"/>
            <a:ext cx="1401940" cy="225336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D73FA7D4-B522-0451-0CEE-5D620ADC87D9}"/>
              </a:ext>
            </a:extLst>
          </p:cNvPr>
          <p:cNvSpPr/>
          <p:nvPr/>
        </p:nvSpPr>
        <p:spPr>
          <a:xfrm>
            <a:off x="4595510" y="380654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68C6F2-3F57-F459-A541-47657CE9D976}"/>
              </a:ext>
            </a:extLst>
          </p:cNvPr>
          <p:cNvSpPr/>
          <p:nvPr/>
        </p:nvSpPr>
        <p:spPr>
          <a:xfrm>
            <a:off x="4961730" y="380654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9AA615A-C2CF-3585-C53E-FDD046C21A36}"/>
              </a:ext>
            </a:extLst>
          </p:cNvPr>
          <p:cNvSpPr/>
          <p:nvPr/>
        </p:nvSpPr>
        <p:spPr>
          <a:xfrm>
            <a:off x="5350506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4A28BA0-A5F0-DECE-7AF8-1FE35EAF75D4}"/>
              </a:ext>
            </a:extLst>
          </p:cNvPr>
          <p:cNvSpPr/>
          <p:nvPr/>
        </p:nvSpPr>
        <p:spPr>
          <a:xfrm>
            <a:off x="5739282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6687588-D4A2-39E8-12DA-BD4DE6A00A48}"/>
              </a:ext>
            </a:extLst>
          </p:cNvPr>
          <p:cNvSpPr/>
          <p:nvPr/>
        </p:nvSpPr>
        <p:spPr>
          <a:xfrm>
            <a:off x="6128058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940C1FA-5947-9752-8B13-9C6D754C1538}"/>
              </a:ext>
            </a:extLst>
          </p:cNvPr>
          <p:cNvSpPr/>
          <p:nvPr/>
        </p:nvSpPr>
        <p:spPr>
          <a:xfrm>
            <a:off x="6516834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29A0257-F356-7002-E8FA-11EFBE33807A}"/>
              </a:ext>
            </a:extLst>
          </p:cNvPr>
          <p:cNvSpPr/>
          <p:nvPr/>
        </p:nvSpPr>
        <p:spPr>
          <a:xfrm>
            <a:off x="6905610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E4AD597-8A06-8CA2-AD52-359E3A8ECC44}"/>
              </a:ext>
            </a:extLst>
          </p:cNvPr>
          <p:cNvSpPr/>
          <p:nvPr/>
        </p:nvSpPr>
        <p:spPr>
          <a:xfrm>
            <a:off x="7294386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ADAC273-F88D-991F-B1CB-81E8EDE81228}"/>
              </a:ext>
            </a:extLst>
          </p:cNvPr>
          <p:cNvSpPr/>
          <p:nvPr/>
        </p:nvSpPr>
        <p:spPr>
          <a:xfrm>
            <a:off x="7675643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FF3486-3452-E268-1C29-0732E9D7A414}"/>
              </a:ext>
            </a:extLst>
          </p:cNvPr>
          <p:cNvSpPr/>
          <p:nvPr/>
        </p:nvSpPr>
        <p:spPr>
          <a:xfrm>
            <a:off x="8054856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19EE4D9-DDEA-3546-0FC7-DE3C6328F772}"/>
              </a:ext>
            </a:extLst>
          </p:cNvPr>
          <p:cNvSpPr/>
          <p:nvPr/>
        </p:nvSpPr>
        <p:spPr>
          <a:xfrm>
            <a:off x="5142990" y="254502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ED64079-C7A4-FB82-30B9-8AC880E4CC35}"/>
              </a:ext>
            </a:extLst>
          </p:cNvPr>
          <p:cNvSpPr/>
          <p:nvPr/>
        </p:nvSpPr>
        <p:spPr>
          <a:xfrm>
            <a:off x="5524247" y="254502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465FFAB-5B19-0A3A-98D7-58AD0FD9A0D6}"/>
              </a:ext>
            </a:extLst>
          </p:cNvPr>
          <p:cNvSpPr/>
          <p:nvPr/>
        </p:nvSpPr>
        <p:spPr>
          <a:xfrm>
            <a:off x="5903460" y="254502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279EB2-38C3-40C1-588B-0EE0CEB1482F}"/>
              </a:ext>
            </a:extLst>
          </p:cNvPr>
          <p:cNvSpPr/>
          <p:nvPr/>
        </p:nvSpPr>
        <p:spPr>
          <a:xfrm>
            <a:off x="5237843" y="118409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83E9878-D0B1-241B-D486-6182DFD9AF96}"/>
              </a:ext>
            </a:extLst>
          </p:cNvPr>
          <p:cNvSpPr/>
          <p:nvPr/>
        </p:nvSpPr>
        <p:spPr>
          <a:xfrm>
            <a:off x="5617056" y="118409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70E0E84-EF91-79E9-D3CA-AA09ACBED7A1}"/>
              </a:ext>
            </a:extLst>
          </p:cNvPr>
          <p:cNvGrpSpPr/>
          <p:nvPr/>
        </p:nvGrpSpPr>
        <p:grpSpPr>
          <a:xfrm>
            <a:off x="4562070" y="3081508"/>
            <a:ext cx="3595967" cy="790174"/>
            <a:chOff x="2686702" y="3044963"/>
            <a:chExt cx="3595967" cy="790174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6980C67-31F5-18B5-2EE5-8EEE27C94D3C}"/>
                </a:ext>
              </a:extLst>
            </p:cNvPr>
            <p:cNvSpPr txBox="1"/>
            <p:nvPr/>
          </p:nvSpPr>
          <p:spPr>
            <a:xfrm>
              <a:off x="4831631" y="3044963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[0][8]</a:t>
              </a:r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EAAEB0C-82C5-8CB0-CBF8-BC2E4CF177CA}"/>
                </a:ext>
              </a:extLst>
            </p:cNvPr>
            <p:cNvSpPr txBox="1"/>
            <p:nvPr/>
          </p:nvSpPr>
          <p:spPr>
            <a:xfrm>
              <a:off x="2686702" y="3145917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[0][0]</a:t>
              </a:r>
              <a:endParaRPr lang="en-US" dirty="0"/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0AC1046-CD44-2DBD-15DE-283EB4D711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6043" y="3457568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7EB351A-90DF-E989-8FAE-EFABC3A38847}"/>
                </a:ext>
              </a:extLst>
            </p:cNvPr>
            <p:cNvCxnSpPr>
              <a:cxnSpLocks/>
            </p:cNvCxnSpPr>
            <p:nvPr/>
          </p:nvCxnSpPr>
          <p:spPr>
            <a:xfrm>
              <a:off x="5471725" y="3352908"/>
              <a:ext cx="258761" cy="48222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5A7B306-2693-42EF-70BB-64C452599BBC}"/>
              </a:ext>
            </a:extLst>
          </p:cNvPr>
          <p:cNvGrpSpPr/>
          <p:nvPr/>
        </p:nvGrpSpPr>
        <p:grpSpPr>
          <a:xfrm>
            <a:off x="5402539" y="534368"/>
            <a:ext cx="3521748" cy="662087"/>
            <a:chOff x="2986450" y="3053874"/>
            <a:chExt cx="3521748" cy="662087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5A82B6C-2AEE-05F8-AA53-702E968EB014}"/>
                </a:ext>
              </a:extLst>
            </p:cNvPr>
            <p:cNvSpPr txBox="1"/>
            <p:nvPr/>
          </p:nvSpPr>
          <p:spPr>
            <a:xfrm>
              <a:off x="3030964" y="3053874"/>
              <a:ext cx="3477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[2][0] or **(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+ 2)</a:t>
              </a:r>
              <a:endParaRPr lang="en-US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A9D5CCB-8427-338C-F55F-F6ADAF679B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6450" y="3366760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84FFD60-88BA-3F23-7AE8-762DCAA4742D}"/>
              </a:ext>
            </a:extLst>
          </p:cNvPr>
          <p:cNvGrpSpPr/>
          <p:nvPr/>
        </p:nvGrpSpPr>
        <p:grpSpPr>
          <a:xfrm>
            <a:off x="5687249" y="1883894"/>
            <a:ext cx="4028297" cy="662087"/>
            <a:chOff x="3271160" y="4403400"/>
            <a:chExt cx="4028297" cy="662087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05ECCCE-FBA6-1EB8-A1BA-BFC3561557DB}"/>
                </a:ext>
              </a:extLst>
            </p:cNvPr>
            <p:cNvSpPr txBox="1"/>
            <p:nvPr/>
          </p:nvSpPr>
          <p:spPr>
            <a:xfrm>
              <a:off x="3315674" y="4403400"/>
              <a:ext cx="39837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[1][1] or *(*(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+ 1)+1)</a:t>
              </a:r>
              <a:endParaRPr lang="en-US" dirty="0"/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4BFB40B-62A4-AA55-9FAB-0BDCDC2B91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1160" y="4716286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625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6" grpId="0"/>
      <p:bldP spid="3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1D910-21A8-9542-BE61-9816F6BD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91" y="81831"/>
            <a:ext cx="11139645" cy="425130"/>
          </a:xfrm>
        </p:spPr>
        <p:txBody>
          <a:bodyPr/>
          <a:lstStyle/>
          <a:p>
            <a:r>
              <a:rPr lang="en-US" dirty="0"/>
              <a:t>main() Command line arguments: </a:t>
            </a:r>
            <a:r>
              <a:rPr lang="en-US" dirty="0" err="1"/>
              <a:t>argc</a:t>
            </a:r>
            <a:r>
              <a:rPr lang="en-US" dirty="0"/>
              <a:t>, 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C64616-041F-364C-B33B-2E1CDEA6BE84}"/>
              </a:ext>
            </a:extLst>
          </p:cNvPr>
          <p:cNvSpPr txBox="1"/>
          <p:nvPr/>
        </p:nvSpPr>
        <p:spPr>
          <a:xfrm>
            <a:off x="1192777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064F7A-D72F-3FD0-B4F1-73CFF5B1F00C}"/>
              </a:ext>
            </a:extLst>
          </p:cNvPr>
          <p:cNvSpPr/>
          <p:nvPr/>
        </p:nvSpPr>
        <p:spPr>
          <a:xfrm>
            <a:off x="836922" y="1201795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C3B8B2-744D-F3AB-9B38-265392DAB38A}"/>
              </a:ext>
            </a:extLst>
          </p:cNvPr>
          <p:cNvSpPr txBox="1"/>
          <p:nvPr/>
        </p:nvSpPr>
        <p:spPr>
          <a:xfrm>
            <a:off x="-35043" y="1887810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33F72D-BABF-2278-F9C7-1571B3A38264}"/>
              </a:ext>
            </a:extLst>
          </p:cNvPr>
          <p:cNvSpPr txBox="1"/>
          <p:nvPr/>
        </p:nvSpPr>
        <p:spPr>
          <a:xfrm>
            <a:off x="-32006" y="1546270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AEACFA6-0C5C-FA6D-5B41-6ABF0A0279D1}"/>
              </a:ext>
            </a:extLst>
          </p:cNvPr>
          <p:cNvSpPr/>
          <p:nvPr/>
        </p:nvSpPr>
        <p:spPr>
          <a:xfrm>
            <a:off x="848634" y="1546271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B292FC-C979-4736-5BDE-3A3F2945F10A}"/>
              </a:ext>
            </a:extLst>
          </p:cNvPr>
          <p:cNvSpPr txBox="1"/>
          <p:nvPr/>
        </p:nvSpPr>
        <p:spPr>
          <a:xfrm>
            <a:off x="-56464" y="1209821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C180CA-5A2F-49EE-68E0-C4AC71F36761}"/>
              </a:ext>
            </a:extLst>
          </p:cNvPr>
          <p:cNvSpPr/>
          <p:nvPr/>
        </p:nvSpPr>
        <p:spPr>
          <a:xfrm>
            <a:off x="847759" y="1902165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BD4058-C3D0-8A9F-0542-A08EA6EBECAB}"/>
              </a:ext>
            </a:extLst>
          </p:cNvPr>
          <p:cNvSpPr txBox="1"/>
          <p:nvPr/>
        </p:nvSpPr>
        <p:spPr>
          <a:xfrm>
            <a:off x="91755" y="3911641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FC3561-7788-E5D7-1240-3D3E583A72BD}"/>
              </a:ext>
            </a:extLst>
          </p:cNvPr>
          <p:cNvSpPr/>
          <p:nvPr/>
        </p:nvSpPr>
        <p:spPr>
          <a:xfrm>
            <a:off x="770148" y="390642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785A7D-9AFF-427E-7B6A-3A0788FECB7A}"/>
              </a:ext>
            </a:extLst>
          </p:cNvPr>
          <p:cNvSpPr txBox="1"/>
          <p:nvPr/>
        </p:nvSpPr>
        <p:spPr>
          <a:xfrm>
            <a:off x="91755" y="3449925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3EDB4C0-FEB5-90EC-77F4-3194CA828552}"/>
              </a:ext>
            </a:extLst>
          </p:cNvPr>
          <p:cNvSpPr/>
          <p:nvPr/>
        </p:nvSpPr>
        <p:spPr>
          <a:xfrm>
            <a:off x="770148" y="344471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A1B778-1699-6996-F4E0-450510D944DA}"/>
              </a:ext>
            </a:extLst>
          </p:cNvPr>
          <p:cNvSpPr txBox="1"/>
          <p:nvPr/>
        </p:nvSpPr>
        <p:spPr>
          <a:xfrm>
            <a:off x="788344" y="4550494"/>
            <a:ext cx="298992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 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(space between c and 3)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313636-D5CC-E26A-0341-F0C11C0E44AF}"/>
              </a:ext>
            </a:extLst>
          </p:cNvPr>
          <p:cNvSpPr txBox="1"/>
          <p:nvPr/>
        </p:nvSpPr>
        <p:spPr>
          <a:xfrm>
            <a:off x="-62017" y="881398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3380EC-3554-2F70-CFD2-CE9E4ED33CAB}"/>
              </a:ext>
            </a:extLst>
          </p:cNvPr>
          <p:cNvSpPr/>
          <p:nvPr/>
        </p:nvSpPr>
        <p:spPr>
          <a:xfrm>
            <a:off x="834492" y="823457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0DA7DE6-D29F-7634-52B8-9DE0D8F9A992}"/>
              </a:ext>
            </a:extLst>
          </p:cNvPr>
          <p:cNvCxnSpPr>
            <a:cxnSpLocks/>
          </p:cNvCxnSpPr>
          <p:nvPr/>
        </p:nvCxnSpPr>
        <p:spPr>
          <a:xfrm flipV="1">
            <a:off x="927856" y="2251527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3FAAC15-464D-9CED-D2F0-9E02F1497376}"/>
              </a:ext>
            </a:extLst>
          </p:cNvPr>
          <p:cNvCxnSpPr>
            <a:cxnSpLocks/>
          </p:cNvCxnSpPr>
          <p:nvPr/>
        </p:nvCxnSpPr>
        <p:spPr>
          <a:xfrm>
            <a:off x="1304700" y="2080371"/>
            <a:ext cx="812704" cy="1946577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F5EDBA1-0C56-A1B3-8F67-4A7A0022E77C}"/>
              </a:ext>
            </a:extLst>
          </p:cNvPr>
          <p:cNvCxnSpPr>
            <a:cxnSpLocks/>
          </p:cNvCxnSpPr>
          <p:nvPr/>
        </p:nvCxnSpPr>
        <p:spPr>
          <a:xfrm>
            <a:off x="1304700" y="1738546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62AC0E5-0BB9-42A1-A01F-F9526366C147}"/>
              </a:ext>
            </a:extLst>
          </p:cNvPr>
          <p:cNvCxnSpPr>
            <a:cxnSpLocks/>
          </p:cNvCxnSpPr>
          <p:nvPr/>
        </p:nvCxnSpPr>
        <p:spPr>
          <a:xfrm>
            <a:off x="1304700" y="1387218"/>
            <a:ext cx="1401940" cy="225336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D73FA7D4-B522-0451-0CEE-5D620ADC87D9}"/>
              </a:ext>
            </a:extLst>
          </p:cNvPr>
          <p:cNvSpPr/>
          <p:nvPr/>
        </p:nvSpPr>
        <p:spPr>
          <a:xfrm>
            <a:off x="2117404" y="400302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68C6F2-3F57-F459-A541-47657CE9D976}"/>
              </a:ext>
            </a:extLst>
          </p:cNvPr>
          <p:cNvSpPr/>
          <p:nvPr/>
        </p:nvSpPr>
        <p:spPr>
          <a:xfrm>
            <a:off x="2483624" y="400302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9AA615A-C2CF-3585-C53E-FDD046C21A36}"/>
              </a:ext>
            </a:extLst>
          </p:cNvPr>
          <p:cNvSpPr/>
          <p:nvPr/>
        </p:nvSpPr>
        <p:spPr>
          <a:xfrm>
            <a:off x="2872400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4A28BA0-A5F0-DECE-7AF8-1FE35EAF75D4}"/>
              </a:ext>
            </a:extLst>
          </p:cNvPr>
          <p:cNvSpPr/>
          <p:nvPr/>
        </p:nvSpPr>
        <p:spPr>
          <a:xfrm>
            <a:off x="3261176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6687588-D4A2-39E8-12DA-BD4DE6A00A48}"/>
              </a:ext>
            </a:extLst>
          </p:cNvPr>
          <p:cNvSpPr/>
          <p:nvPr/>
        </p:nvSpPr>
        <p:spPr>
          <a:xfrm>
            <a:off x="3649952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940C1FA-5947-9752-8B13-9C6D754C1538}"/>
              </a:ext>
            </a:extLst>
          </p:cNvPr>
          <p:cNvSpPr/>
          <p:nvPr/>
        </p:nvSpPr>
        <p:spPr>
          <a:xfrm>
            <a:off x="4038728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29A0257-F356-7002-E8FA-11EFBE33807A}"/>
              </a:ext>
            </a:extLst>
          </p:cNvPr>
          <p:cNvSpPr/>
          <p:nvPr/>
        </p:nvSpPr>
        <p:spPr>
          <a:xfrm>
            <a:off x="4427504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E4AD597-8A06-8CA2-AD52-359E3A8ECC44}"/>
              </a:ext>
            </a:extLst>
          </p:cNvPr>
          <p:cNvSpPr/>
          <p:nvPr/>
        </p:nvSpPr>
        <p:spPr>
          <a:xfrm>
            <a:off x="4816280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ADAC273-F88D-991F-B1CB-81E8EDE81228}"/>
              </a:ext>
            </a:extLst>
          </p:cNvPr>
          <p:cNvSpPr/>
          <p:nvPr/>
        </p:nvSpPr>
        <p:spPr>
          <a:xfrm>
            <a:off x="5197537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FF3486-3452-E268-1C29-0732E9D7A414}"/>
              </a:ext>
            </a:extLst>
          </p:cNvPr>
          <p:cNvSpPr/>
          <p:nvPr/>
        </p:nvSpPr>
        <p:spPr>
          <a:xfrm>
            <a:off x="5576750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19EE4D9-DDEA-3546-0FC7-DE3C6328F772}"/>
              </a:ext>
            </a:extLst>
          </p:cNvPr>
          <p:cNvSpPr/>
          <p:nvPr/>
        </p:nvSpPr>
        <p:spPr>
          <a:xfrm>
            <a:off x="2664884" y="274150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ED64079-C7A4-FB82-30B9-8AC880E4CC35}"/>
              </a:ext>
            </a:extLst>
          </p:cNvPr>
          <p:cNvSpPr/>
          <p:nvPr/>
        </p:nvSpPr>
        <p:spPr>
          <a:xfrm>
            <a:off x="3046141" y="274150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465FFAB-5B19-0A3A-98D7-58AD0FD9A0D6}"/>
              </a:ext>
            </a:extLst>
          </p:cNvPr>
          <p:cNvSpPr/>
          <p:nvPr/>
        </p:nvSpPr>
        <p:spPr>
          <a:xfrm>
            <a:off x="3425354" y="274150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279EB2-38C3-40C1-588B-0EE0CEB1482F}"/>
              </a:ext>
            </a:extLst>
          </p:cNvPr>
          <p:cNvSpPr/>
          <p:nvPr/>
        </p:nvSpPr>
        <p:spPr>
          <a:xfrm>
            <a:off x="2759737" y="138057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83E9878-D0B1-241B-D486-6182DFD9AF96}"/>
              </a:ext>
            </a:extLst>
          </p:cNvPr>
          <p:cNvSpPr/>
          <p:nvPr/>
        </p:nvSpPr>
        <p:spPr>
          <a:xfrm>
            <a:off x="3138950" y="138057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70E0E84-EF91-79E9-D3CA-AA09ACBED7A1}"/>
              </a:ext>
            </a:extLst>
          </p:cNvPr>
          <p:cNvGrpSpPr/>
          <p:nvPr/>
        </p:nvGrpSpPr>
        <p:grpSpPr>
          <a:xfrm>
            <a:off x="2101498" y="3327461"/>
            <a:ext cx="3284618" cy="859185"/>
            <a:chOff x="2686702" y="3087047"/>
            <a:chExt cx="3284618" cy="859185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6980C67-31F5-18B5-2EE5-8EEE27C94D3C}"/>
                </a:ext>
              </a:extLst>
            </p:cNvPr>
            <p:cNvSpPr txBox="1"/>
            <p:nvPr/>
          </p:nvSpPr>
          <p:spPr>
            <a:xfrm>
              <a:off x="4013733" y="3087047"/>
              <a:ext cx="1957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+ 8)</a:t>
              </a:r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EAAEB0C-82C5-8CB0-CBF8-BC2E4CF177CA}"/>
                </a:ext>
              </a:extLst>
            </p:cNvPr>
            <p:cNvSpPr txBox="1"/>
            <p:nvPr/>
          </p:nvSpPr>
          <p:spPr>
            <a:xfrm>
              <a:off x="2686702" y="3145917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endParaRPr lang="en-US" dirty="0"/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0AC1046-CD44-2DBD-15DE-283EB4D711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3861" y="3457568"/>
              <a:ext cx="263607" cy="488664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7EB351A-90DF-E989-8FAE-EFABC3A38847}"/>
                </a:ext>
              </a:extLst>
            </p:cNvPr>
            <p:cNvCxnSpPr>
              <a:cxnSpLocks/>
            </p:cNvCxnSpPr>
            <p:nvPr/>
          </p:nvCxnSpPr>
          <p:spPr>
            <a:xfrm>
              <a:off x="5691945" y="3410327"/>
              <a:ext cx="229436" cy="46881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5A7B306-2693-42EF-70BB-64C452599BBC}"/>
              </a:ext>
            </a:extLst>
          </p:cNvPr>
          <p:cNvGrpSpPr/>
          <p:nvPr/>
        </p:nvGrpSpPr>
        <p:grpSpPr>
          <a:xfrm>
            <a:off x="2968947" y="730845"/>
            <a:ext cx="1704313" cy="802344"/>
            <a:chOff x="3030964" y="3053874"/>
            <a:chExt cx="1704313" cy="802344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5A82B6C-2AEE-05F8-AA53-702E968EB014}"/>
                </a:ext>
              </a:extLst>
            </p:cNvPr>
            <p:cNvSpPr txBox="1"/>
            <p:nvPr/>
          </p:nvSpPr>
          <p:spPr>
            <a:xfrm>
              <a:off x="3030964" y="3053874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+ 2)</a:t>
              </a:r>
              <a:endParaRPr lang="en-US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A9D5CCB-8427-338C-F55F-F6ADAF679B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0964" y="3366760"/>
              <a:ext cx="236911" cy="489458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84FFD60-88BA-3F23-7AE8-762DCAA4742D}"/>
              </a:ext>
            </a:extLst>
          </p:cNvPr>
          <p:cNvGrpSpPr/>
          <p:nvPr/>
        </p:nvGrpSpPr>
        <p:grpSpPr>
          <a:xfrm>
            <a:off x="3253657" y="2080371"/>
            <a:ext cx="2464136" cy="800107"/>
            <a:chOff x="3315674" y="4403400"/>
            <a:chExt cx="2464136" cy="800107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05ECCCE-FBA6-1EB8-A1BA-BFC3561557DB}"/>
                </a:ext>
              </a:extLst>
            </p:cNvPr>
            <p:cNvSpPr txBox="1"/>
            <p:nvPr/>
          </p:nvSpPr>
          <p:spPr>
            <a:xfrm>
              <a:off x="3315674" y="4403400"/>
              <a:ext cx="2464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 + 1)</a:t>
              </a:r>
              <a:endParaRPr lang="en-US" dirty="0"/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4BFB40B-62A4-AA55-9FAB-0BDCDC2B91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23193" y="4716286"/>
              <a:ext cx="229392" cy="48722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E39990F-D5E9-FD0B-D870-89DCBBFCAF60}"/>
              </a:ext>
            </a:extLst>
          </p:cNvPr>
          <p:cNvSpPr txBox="1"/>
          <p:nvPr/>
        </p:nvSpPr>
        <p:spPr>
          <a:xfrm>
            <a:off x="6204014" y="1980422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877AC1-955B-FBA5-8670-3228797D9AAA}"/>
              </a:ext>
            </a:extLst>
          </p:cNvPr>
          <p:cNvSpPr txBox="1"/>
          <p:nvPr/>
        </p:nvSpPr>
        <p:spPr>
          <a:xfrm>
            <a:off x="6207051" y="1638882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BC7614-E51F-22CB-99D2-CBB6F22B8C5B}"/>
              </a:ext>
            </a:extLst>
          </p:cNvPr>
          <p:cNvSpPr/>
          <p:nvPr/>
        </p:nvSpPr>
        <p:spPr>
          <a:xfrm>
            <a:off x="7087691" y="1638883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86D097-DBCE-CD3B-25EC-6500B70CEF58}"/>
              </a:ext>
            </a:extLst>
          </p:cNvPr>
          <p:cNvSpPr txBox="1"/>
          <p:nvPr/>
        </p:nvSpPr>
        <p:spPr>
          <a:xfrm>
            <a:off x="6182593" y="1302433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47F7E5-A468-3C0D-41DD-A7FF86823E68}"/>
              </a:ext>
            </a:extLst>
          </p:cNvPr>
          <p:cNvSpPr/>
          <p:nvPr/>
        </p:nvSpPr>
        <p:spPr>
          <a:xfrm>
            <a:off x="7086816" y="1994777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715802-02D4-A9AF-06F7-6715BFFA5689}"/>
              </a:ext>
            </a:extLst>
          </p:cNvPr>
          <p:cNvSpPr txBox="1"/>
          <p:nvPr/>
        </p:nvSpPr>
        <p:spPr>
          <a:xfrm>
            <a:off x="6248283" y="3998025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C58B75-BCA7-11E8-5CB5-86B635DB37A8}"/>
              </a:ext>
            </a:extLst>
          </p:cNvPr>
          <p:cNvSpPr/>
          <p:nvPr/>
        </p:nvSpPr>
        <p:spPr>
          <a:xfrm>
            <a:off x="6926676" y="399281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6CE896-EFE6-9EAA-A8B1-F91087C557C3}"/>
              </a:ext>
            </a:extLst>
          </p:cNvPr>
          <p:cNvSpPr txBox="1"/>
          <p:nvPr/>
        </p:nvSpPr>
        <p:spPr>
          <a:xfrm>
            <a:off x="6248283" y="3536309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6244C3-0AD4-CF21-BA28-39058D24477E}"/>
              </a:ext>
            </a:extLst>
          </p:cNvPr>
          <p:cNvSpPr/>
          <p:nvPr/>
        </p:nvSpPr>
        <p:spPr>
          <a:xfrm>
            <a:off x="6926676" y="353109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A5694B-EC14-DEBD-047F-AA93B0DE008B}"/>
              </a:ext>
            </a:extLst>
          </p:cNvPr>
          <p:cNvSpPr txBox="1"/>
          <p:nvPr/>
        </p:nvSpPr>
        <p:spPr>
          <a:xfrm>
            <a:off x="7027401" y="4643106"/>
            <a:ext cx="3389069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(No space between c and 3)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99F241-E98A-0751-7C85-A7029243E118}"/>
              </a:ext>
            </a:extLst>
          </p:cNvPr>
          <p:cNvSpPr/>
          <p:nvPr/>
        </p:nvSpPr>
        <p:spPr>
          <a:xfrm>
            <a:off x="7081532" y="1273408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5AD368-EF6E-91FA-B2AF-2B68EE0E32A2}"/>
              </a:ext>
            </a:extLst>
          </p:cNvPr>
          <p:cNvCxnSpPr>
            <a:cxnSpLocks/>
          </p:cNvCxnSpPr>
          <p:nvPr/>
        </p:nvCxnSpPr>
        <p:spPr>
          <a:xfrm flipV="1">
            <a:off x="7166913" y="2344139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2694BB-6B4F-2C6A-3A55-6913BB358837}"/>
              </a:ext>
            </a:extLst>
          </p:cNvPr>
          <p:cNvCxnSpPr>
            <a:cxnSpLocks/>
          </p:cNvCxnSpPr>
          <p:nvPr/>
        </p:nvCxnSpPr>
        <p:spPr>
          <a:xfrm>
            <a:off x="7491549" y="2143493"/>
            <a:ext cx="864912" cy="1976067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2495FF0-6A0C-C6D1-2AA0-907FA327A083}"/>
              </a:ext>
            </a:extLst>
          </p:cNvPr>
          <p:cNvCxnSpPr>
            <a:cxnSpLocks/>
          </p:cNvCxnSpPr>
          <p:nvPr/>
        </p:nvCxnSpPr>
        <p:spPr>
          <a:xfrm>
            <a:off x="7543757" y="1831158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0C2A044-B4B5-345D-D07D-2C0CAFB96F12}"/>
              </a:ext>
            </a:extLst>
          </p:cNvPr>
          <p:cNvSpPr/>
          <p:nvPr/>
        </p:nvSpPr>
        <p:spPr>
          <a:xfrm>
            <a:off x="8356461" y="409563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6C95113-D7F7-9849-EA00-E29864837E9E}"/>
              </a:ext>
            </a:extLst>
          </p:cNvPr>
          <p:cNvSpPr/>
          <p:nvPr/>
        </p:nvSpPr>
        <p:spPr>
          <a:xfrm>
            <a:off x="8722681" y="409563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FF3CF7-15A5-AF72-0C18-7353222C19F1}"/>
              </a:ext>
            </a:extLst>
          </p:cNvPr>
          <p:cNvSpPr/>
          <p:nvPr/>
        </p:nvSpPr>
        <p:spPr>
          <a:xfrm>
            <a:off x="9111457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794E1C4-921C-987E-E807-244872C62BA7}"/>
              </a:ext>
            </a:extLst>
          </p:cNvPr>
          <p:cNvSpPr/>
          <p:nvPr/>
        </p:nvSpPr>
        <p:spPr>
          <a:xfrm>
            <a:off x="9500233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546E70-1863-1487-ED9E-A5152F656F8D}"/>
              </a:ext>
            </a:extLst>
          </p:cNvPr>
          <p:cNvSpPr/>
          <p:nvPr/>
        </p:nvSpPr>
        <p:spPr>
          <a:xfrm>
            <a:off x="9889009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24267FB-CAE7-B783-ACD7-48FB475BA5D5}"/>
              </a:ext>
            </a:extLst>
          </p:cNvPr>
          <p:cNvSpPr/>
          <p:nvPr/>
        </p:nvSpPr>
        <p:spPr>
          <a:xfrm>
            <a:off x="10277785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C6D193E-A3C1-710E-D2E2-D5D2F7DA51BF}"/>
              </a:ext>
            </a:extLst>
          </p:cNvPr>
          <p:cNvSpPr/>
          <p:nvPr/>
        </p:nvSpPr>
        <p:spPr>
          <a:xfrm>
            <a:off x="10666561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865993D-F981-734B-D786-7609FB189CB4}"/>
              </a:ext>
            </a:extLst>
          </p:cNvPr>
          <p:cNvSpPr/>
          <p:nvPr/>
        </p:nvSpPr>
        <p:spPr>
          <a:xfrm>
            <a:off x="11055337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67A89FD-9FEF-B1E5-121C-655B6071C66C}"/>
              </a:ext>
            </a:extLst>
          </p:cNvPr>
          <p:cNvSpPr/>
          <p:nvPr/>
        </p:nvSpPr>
        <p:spPr>
          <a:xfrm>
            <a:off x="11436594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0DD01E6-BAC7-CFEB-E03E-BA7B47497F71}"/>
              </a:ext>
            </a:extLst>
          </p:cNvPr>
          <p:cNvSpPr/>
          <p:nvPr/>
        </p:nvSpPr>
        <p:spPr>
          <a:xfrm>
            <a:off x="11815807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09BB52C-177B-3A03-FD47-48E3299163E1}"/>
              </a:ext>
            </a:extLst>
          </p:cNvPr>
          <p:cNvSpPr/>
          <p:nvPr/>
        </p:nvSpPr>
        <p:spPr>
          <a:xfrm>
            <a:off x="8903941" y="283411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343EBF9-5C2F-EE12-4DB6-D4B6E6973B8D}"/>
              </a:ext>
            </a:extLst>
          </p:cNvPr>
          <p:cNvSpPr/>
          <p:nvPr/>
        </p:nvSpPr>
        <p:spPr>
          <a:xfrm>
            <a:off x="9285198" y="283411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7BD270E-0403-7B61-09D7-1FD72278F73F}"/>
              </a:ext>
            </a:extLst>
          </p:cNvPr>
          <p:cNvSpPr/>
          <p:nvPr/>
        </p:nvSpPr>
        <p:spPr>
          <a:xfrm>
            <a:off x="10020085" y="282634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2CBE2D2-92CE-401A-8B41-4212B00C21C6}"/>
              </a:ext>
            </a:extLst>
          </p:cNvPr>
          <p:cNvSpPr/>
          <p:nvPr/>
        </p:nvSpPr>
        <p:spPr>
          <a:xfrm>
            <a:off x="9649772" y="282510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6710231-C889-2807-C4AC-B3CCB07D95AC}"/>
              </a:ext>
            </a:extLst>
          </p:cNvPr>
          <p:cNvGrpSpPr/>
          <p:nvPr/>
        </p:nvGrpSpPr>
        <p:grpSpPr>
          <a:xfrm>
            <a:off x="8323021" y="3419515"/>
            <a:ext cx="3351483" cy="830680"/>
            <a:chOff x="2686702" y="3093881"/>
            <a:chExt cx="3351483" cy="830680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15F9115-33DA-896E-94D7-C56B2507EEA7}"/>
                </a:ext>
              </a:extLst>
            </p:cNvPr>
            <p:cNvSpPr txBox="1"/>
            <p:nvPr/>
          </p:nvSpPr>
          <p:spPr>
            <a:xfrm>
              <a:off x="4333872" y="3093881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+ 8)</a:t>
              </a:r>
              <a:endParaRPr lang="en-US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C4D847E-833D-8B9B-D7E6-F2132A7CE7D8}"/>
                </a:ext>
              </a:extLst>
            </p:cNvPr>
            <p:cNvSpPr txBox="1"/>
            <p:nvPr/>
          </p:nvSpPr>
          <p:spPr>
            <a:xfrm>
              <a:off x="2686702" y="3145917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endParaRPr lang="en-US" dirty="0"/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31A8E1BE-D74B-0C9A-C285-3872175BB7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13321" y="3457568"/>
              <a:ext cx="254147" cy="466993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2989E971-41A7-F199-132E-6A765CD353C9}"/>
                </a:ext>
              </a:extLst>
            </p:cNvPr>
            <p:cNvCxnSpPr>
              <a:cxnSpLocks/>
            </p:cNvCxnSpPr>
            <p:nvPr/>
          </p:nvCxnSpPr>
          <p:spPr>
            <a:xfrm>
              <a:off x="5879066" y="3461196"/>
              <a:ext cx="93251" cy="450992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3E89AF4-7AEB-B37D-AD0D-51BFFCC6B728}"/>
              </a:ext>
            </a:extLst>
          </p:cNvPr>
          <p:cNvGrpSpPr/>
          <p:nvPr/>
        </p:nvGrpSpPr>
        <p:grpSpPr>
          <a:xfrm>
            <a:off x="9492714" y="2172983"/>
            <a:ext cx="2210862" cy="772691"/>
            <a:chOff x="3315674" y="4403400"/>
            <a:chExt cx="2210862" cy="772691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667C586-6CBD-FB94-51E7-8E12C5175630}"/>
                </a:ext>
              </a:extLst>
            </p:cNvPr>
            <p:cNvSpPr txBox="1"/>
            <p:nvPr/>
          </p:nvSpPr>
          <p:spPr>
            <a:xfrm>
              <a:off x="3315674" y="4403400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+ 1)+2)</a:t>
              </a:r>
              <a:endParaRPr lang="en-US" dirty="0"/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465959F0-7871-873B-5126-DB2AD865E9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1969" y="4702897"/>
              <a:ext cx="231585" cy="473194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514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C7213-458C-3145-8795-8F6E64E14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138112"/>
            <a:ext cx="10515600" cy="511764"/>
          </a:xfrm>
        </p:spPr>
        <p:txBody>
          <a:bodyPr/>
          <a:lstStyle/>
          <a:p>
            <a:r>
              <a:rPr lang="en-US" dirty="0"/>
              <a:t>Pointers to Functions (Function Pointers)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3EB3E-483E-DB41-B289-C39638D70CA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01650" y="660035"/>
            <a:ext cx="10871200" cy="580382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Similar in concept to an array name, a </a:t>
            </a:r>
            <a:r>
              <a:rPr lang="en-US" dirty="0">
                <a:solidFill>
                  <a:schemeClr val="accent5"/>
                </a:solidFill>
              </a:rPr>
              <a:t>function name ends up being the address of the first instruction in a function</a:t>
            </a:r>
          </a:p>
          <a:p>
            <a:r>
              <a:rPr lang="en-US" dirty="0"/>
              <a:t>A function pointer variable contains the address of a function</a:t>
            </a:r>
          </a:p>
          <a:p>
            <a:r>
              <a:rPr lang="en-US" dirty="0"/>
              <a:t>Generic format: </a:t>
            </a:r>
          </a:p>
          <a:p>
            <a:pPr lvl="2"/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Looks like a function prototype with extra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in front of name</a:t>
            </a:r>
          </a:p>
          <a:p>
            <a:pPr lvl="1"/>
            <a:r>
              <a:rPr lang="en-US" dirty="0"/>
              <a:t>Why are parentheses around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(*name)</a:t>
            </a:r>
            <a:r>
              <a:rPr lang="en-US" dirty="0"/>
              <a:t> needed?</a:t>
            </a:r>
          </a:p>
          <a:p>
            <a:pPr lvl="1"/>
            <a:endParaRPr lang="en-US" dirty="0"/>
          </a:p>
          <a:p>
            <a:pPr marL="354012" lvl="1" indent="0">
              <a:buNone/>
            </a:pPr>
            <a:endParaRPr lang="en-US" dirty="0"/>
          </a:p>
          <a:p>
            <a:pPr lvl="2"/>
            <a:r>
              <a:rPr lang="en-US" dirty="0"/>
              <a:t>Above says name is a function returning a pointer to </a:t>
            </a:r>
            <a:r>
              <a:rPr lang="en-US" dirty="0" err="1"/>
              <a:t>returnType</a:t>
            </a:r>
            <a:endParaRPr lang="en-US" dirty="0"/>
          </a:p>
          <a:p>
            <a:r>
              <a:rPr lang="en-US" dirty="0"/>
              <a:t>Using the function:</a:t>
            </a:r>
          </a:p>
          <a:p>
            <a:pPr marL="0" indent="0">
              <a:buNone/>
            </a:pPr>
            <a:endParaRPr lang="en-US" dirty="0"/>
          </a:p>
          <a:p>
            <a:pPr marL="354012" lvl="1" indent="0">
              <a:buNone/>
            </a:pPr>
            <a:r>
              <a:rPr lang="en-US" dirty="0">
                <a:solidFill>
                  <a:schemeClr val="accent5"/>
                </a:solidFill>
              </a:rPr>
              <a:t>Calls the pointed-to function with the given arguments and returns the return value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DE6FAA8-564B-DF4A-B9C4-1958C8BBA91D}"/>
              </a:ext>
            </a:extLst>
          </p:cNvPr>
          <p:cNvSpPr/>
          <p:nvPr/>
        </p:nvSpPr>
        <p:spPr bwMode="auto">
          <a:xfrm>
            <a:off x="2804635" y="2080022"/>
            <a:ext cx="5710715" cy="457200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returnType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name)(</a:t>
            </a:r>
            <a:r>
              <a:rPr lang="en-US" sz="20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…, </a:t>
            </a:r>
            <a:r>
              <a:rPr lang="en-US" sz="2000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b="1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90C9C5-F1DA-484F-BC46-1CE14A5515A8}"/>
              </a:ext>
            </a:extLst>
          </p:cNvPr>
          <p:cNvSpPr/>
          <p:nvPr/>
        </p:nvSpPr>
        <p:spPr bwMode="auto">
          <a:xfrm>
            <a:off x="1756885" y="3550238"/>
            <a:ext cx="6568082" cy="457200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returnType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name(</a:t>
            </a:r>
            <a:r>
              <a:rPr lang="en-US" sz="20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…, </a:t>
            </a:r>
            <a:r>
              <a:rPr lang="en-US" sz="2000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//wrong</a:t>
            </a:r>
            <a:endParaRPr lang="en-US" sz="2000" b="1" dirty="0">
              <a:solidFill>
                <a:srgbClr val="00B050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FDAA3E8-6A72-C746-90D9-C8A767FD5696}"/>
              </a:ext>
            </a:extLst>
          </p:cNvPr>
          <p:cNvGrpSpPr/>
          <p:nvPr/>
        </p:nvGrpSpPr>
        <p:grpSpPr>
          <a:xfrm>
            <a:off x="2386324" y="5020454"/>
            <a:ext cx="6917701" cy="457200"/>
            <a:chOff x="2337968" y="5080910"/>
            <a:chExt cx="6917701" cy="45720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86297ECB-014D-C64C-930E-D10E283B8039}"/>
                </a:ext>
              </a:extLst>
            </p:cNvPr>
            <p:cNvSpPr/>
            <p:nvPr/>
          </p:nvSpPr>
          <p:spPr bwMode="auto">
            <a:xfrm>
              <a:off x="2337968" y="5080910"/>
              <a:ext cx="3599281" cy="457200"/>
            </a:xfrm>
            <a:prstGeom prst="round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(*name)(arg1, …, </a:t>
              </a:r>
              <a:r>
                <a:rPr lang="en-US" sz="2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argN</a:t>
              </a: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2000" b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CE847298-B961-524A-A251-039E26FAB0B8}"/>
                </a:ext>
              </a:extLst>
            </p:cNvPr>
            <p:cNvSpPr/>
            <p:nvPr/>
          </p:nvSpPr>
          <p:spPr bwMode="auto">
            <a:xfrm>
              <a:off x="6096000" y="5080910"/>
              <a:ext cx="3159669" cy="457200"/>
            </a:xfrm>
            <a:prstGeom prst="round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name(arg1, …, </a:t>
              </a:r>
              <a:r>
                <a:rPr lang="en-US" sz="2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argN</a:t>
              </a: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2000" b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920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ED215-703A-0346-9B84-37EEC56CB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10" y="51588"/>
            <a:ext cx="6379414" cy="592931"/>
          </a:xfrm>
        </p:spPr>
        <p:txBody>
          <a:bodyPr/>
          <a:lstStyle/>
          <a:p>
            <a:r>
              <a:rPr lang="en-US" dirty="0"/>
              <a:t>Pointers to Function Example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82E5134-E536-2744-8CB0-D247D5B4DD62}"/>
              </a:ext>
            </a:extLst>
          </p:cNvPr>
          <p:cNvSpPr/>
          <p:nvPr/>
        </p:nvSpPr>
        <p:spPr bwMode="auto">
          <a:xfrm>
            <a:off x="306101" y="4702825"/>
            <a:ext cx="6887117" cy="20040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array_update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f,a,len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(*f)() to each array element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array_update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(*f)(int),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*a,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for (int *p = a; p &lt; a +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++p)  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*p =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f(*p);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1B5B821-80FC-774F-B63B-830971D44217}"/>
              </a:ext>
            </a:extLst>
          </p:cNvPr>
          <p:cNvSpPr/>
          <p:nvPr/>
        </p:nvSpPr>
        <p:spPr bwMode="auto">
          <a:xfrm>
            <a:off x="8310784" y="2670548"/>
            <a:ext cx="3057790" cy="23431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add1(int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E334571-118B-5041-8234-577E0793B557}"/>
              </a:ext>
            </a:extLst>
          </p:cNvPr>
          <p:cNvSpPr/>
          <p:nvPr/>
        </p:nvSpPr>
        <p:spPr bwMode="auto">
          <a:xfrm>
            <a:off x="320949" y="644519"/>
            <a:ext cx="6150275" cy="391214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array[] = {4, 8, 15, 16, 23, 42};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(array)/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(array[0]);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print_array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(array,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array_update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add1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array,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print_array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(array,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array_update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array,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print_array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(array,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EXIT_SUCCESS;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104B70E-B01F-9A4B-BC12-5F73F34A11C6}"/>
              </a:ext>
            </a:extLst>
          </p:cNvPr>
          <p:cNvSpPr/>
          <p:nvPr/>
        </p:nvSpPr>
        <p:spPr bwMode="auto">
          <a:xfrm>
            <a:off x="8351763" y="5476213"/>
            <a:ext cx="3224058" cy="12843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%./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4 8 15 16 23 42 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5 9 16 17 24 43 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25 81 256 289 576 1849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F635E51-0187-E646-89DD-2F02C721D657}"/>
              </a:ext>
            </a:extLst>
          </p:cNvPr>
          <p:cNvSpPr/>
          <p:nvPr/>
        </p:nvSpPr>
        <p:spPr bwMode="auto">
          <a:xfrm>
            <a:off x="6915702" y="602716"/>
            <a:ext cx="5012076" cy="182736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print_array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*a, int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*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a +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(int *p = a; p &lt;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endpt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++p)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(”%d ”, *p);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(”\n”);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FF1EE0-930D-5D44-9EA0-3F1641075F1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2962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29F3C-8120-A44A-BC22-37112D25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buffer overflow: common security flaw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70235-7794-7C45-8549-7003EAB96BD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85101" y="1075006"/>
            <a:ext cx="11013585" cy="213650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A </a:t>
            </a:r>
            <a:r>
              <a:rPr lang="en-US" sz="2200" dirty="0">
                <a:solidFill>
                  <a:srgbClr val="0070C0"/>
                </a:solidFill>
              </a:rPr>
              <a:t>buffer overflow </a:t>
            </a:r>
            <a:r>
              <a:rPr lang="en-US" sz="2200" dirty="0"/>
              <a:t>occurs when data is written </a:t>
            </a:r>
            <a:r>
              <a:rPr lang="en-US" sz="2200" dirty="0">
                <a:solidFill>
                  <a:srgbClr val="0070C0"/>
                </a:solidFill>
              </a:rPr>
              <a:t>outside the boundaries </a:t>
            </a:r>
            <a:r>
              <a:rPr lang="en-US" sz="2200" dirty="0"/>
              <a:t>of the </a:t>
            </a:r>
            <a:r>
              <a:rPr lang="en-US" sz="2200" dirty="0">
                <a:solidFill>
                  <a:srgbClr val="0070C0"/>
                </a:solidFill>
              </a:rPr>
              <a:t>memory allocated to target variable </a:t>
            </a:r>
            <a:r>
              <a:rPr lang="en-US" sz="2200" dirty="0"/>
              <a:t>(or target buffer)</a:t>
            </a:r>
          </a:p>
          <a:p>
            <a:pPr>
              <a:lnSpc>
                <a:spcPct val="100000"/>
              </a:lnSpc>
            </a:pP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 is a very </a:t>
            </a:r>
            <a:r>
              <a:rPr lang="en-US" sz="2000" i="1" dirty="0">
                <a:solidFill>
                  <a:schemeClr val="accent1"/>
                </a:solidFill>
              </a:rPr>
              <a:t>common source of buffer overrun security flaws</a:t>
            </a:r>
            <a:r>
              <a:rPr lang="en-US" sz="2000" dirty="0"/>
              <a:t>: </a:t>
            </a:r>
          </a:p>
          <a:p>
            <a:pPr lvl="1"/>
            <a:r>
              <a:rPr lang="en-US" sz="1800" dirty="0"/>
              <a:t>always ensure that the </a:t>
            </a:r>
            <a:r>
              <a:rPr lang="en-US" sz="1800" dirty="0">
                <a:solidFill>
                  <a:srgbClr val="0070C0"/>
                </a:solidFill>
              </a:rPr>
              <a:t>destination array is </a:t>
            </a:r>
            <a:r>
              <a:rPr lang="en-US" sz="1800" b="1" dirty="0">
                <a:solidFill>
                  <a:srgbClr val="0070C0"/>
                </a:solidFill>
              </a:rPr>
              <a:t>large enough </a:t>
            </a:r>
            <a:r>
              <a:rPr lang="en-US" sz="1800" dirty="0"/>
              <a:t>(and don’t forget the null terminator) </a:t>
            </a:r>
          </a:p>
          <a:p>
            <a:pPr>
              <a:lnSpc>
                <a:spcPct val="100000"/>
              </a:lnSpc>
            </a:pP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can cause </a:t>
            </a:r>
            <a:r>
              <a:rPr lang="en-US" sz="2000" dirty="0">
                <a:solidFill>
                  <a:schemeClr val="accent1"/>
                </a:solidFill>
              </a:rPr>
              <a:t>problems when the </a:t>
            </a:r>
            <a:r>
              <a:rPr lang="en-US" sz="2000" b="1" i="1" dirty="0">
                <a:solidFill>
                  <a:schemeClr val="accent1"/>
                </a:solidFill>
              </a:rPr>
              <a:t>destination</a:t>
            </a:r>
            <a:r>
              <a:rPr lang="en-US" sz="2000" dirty="0">
                <a:solidFill>
                  <a:schemeClr val="accent1"/>
                </a:solidFill>
              </a:rPr>
              <a:t> and </a:t>
            </a:r>
            <a:r>
              <a:rPr lang="en-US" sz="2000" b="1" dirty="0">
                <a:solidFill>
                  <a:schemeClr val="accent1"/>
                </a:solidFill>
              </a:rPr>
              <a:t>source</a:t>
            </a:r>
            <a:r>
              <a:rPr lang="en-US" sz="2000" dirty="0">
                <a:solidFill>
                  <a:schemeClr val="accent1"/>
                </a:solidFill>
              </a:rPr>
              <a:t> regions </a:t>
            </a:r>
            <a:r>
              <a:rPr lang="en-US" sz="2000" b="1" i="1" dirty="0">
                <a:solidFill>
                  <a:schemeClr val="accent1"/>
                </a:solidFill>
              </a:rPr>
              <a:t>overlap</a:t>
            </a:r>
          </a:p>
          <a:p>
            <a:endParaRPr lang="en-US" sz="2200" dirty="0"/>
          </a:p>
          <a:p>
            <a:endParaRPr lang="en-US" sz="2200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31AB38F7-323A-634C-9436-DA0D443DA079}"/>
              </a:ext>
            </a:extLst>
          </p:cNvPr>
          <p:cNvGrpSpPr>
            <a:grpSpLocks/>
          </p:cNvGrpSpPr>
          <p:nvPr/>
        </p:nvGrpSpPr>
        <p:grpSpPr bwMode="auto">
          <a:xfrm>
            <a:off x="2870200" y="5322570"/>
            <a:ext cx="5867400" cy="533400"/>
            <a:chOff x="528" y="2544"/>
            <a:chExt cx="3696" cy="336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F1B7600F-A228-2A41-B129-7808B65E4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544"/>
              <a:ext cx="336" cy="336"/>
            </a:xfrm>
            <a:prstGeom prst="rect">
              <a:avLst/>
            </a:prstGeom>
            <a:solidFill>
              <a:schemeClr val="accent3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BA5BD424-7598-CB4E-B58D-051434B07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544"/>
              <a:ext cx="336" cy="336"/>
            </a:xfrm>
            <a:prstGeom prst="rect">
              <a:avLst/>
            </a:prstGeom>
            <a:solidFill>
              <a:schemeClr val="accent3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7D48EE50-2AEF-564F-9C62-B22074AA7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544"/>
              <a:ext cx="336" cy="336"/>
            </a:xfrm>
            <a:prstGeom prst="rect">
              <a:avLst/>
            </a:prstGeom>
            <a:solidFill>
              <a:schemeClr val="accent3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32F32BE9-6DF9-A742-AE5D-188C44711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544"/>
              <a:ext cx="336" cy="336"/>
            </a:xfrm>
            <a:prstGeom prst="rect">
              <a:avLst/>
            </a:prstGeom>
            <a:solidFill>
              <a:schemeClr val="accent3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97C6CE30-846F-B243-95C9-CC00AD5C8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544"/>
              <a:ext cx="336" cy="336"/>
            </a:xfrm>
            <a:prstGeom prst="rect">
              <a:avLst/>
            </a:prstGeom>
            <a:solidFill>
              <a:schemeClr val="accent3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A718CFA4-D9D2-834E-9B66-AF0883107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544"/>
              <a:ext cx="336" cy="336"/>
            </a:xfrm>
            <a:prstGeom prst="rect">
              <a:avLst/>
            </a:prstGeom>
            <a:solidFill>
              <a:schemeClr val="accent3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1FA9B845-93A1-DB4B-8B92-DC05526BC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544"/>
              <a:ext cx="336" cy="336"/>
            </a:xfrm>
            <a:prstGeom prst="rect">
              <a:avLst/>
            </a:prstGeom>
            <a:solidFill>
              <a:schemeClr val="accent3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59D34598-16BF-2D4E-8C94-B90A4CBC5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544"/>
              <a:ext cx="336" cy="336"/>
            </a:xfrm>
            <a:prstGeom prst="rect">
              <a:avLst/>
            </a:prstGeom>
            <a:solidFill>
              <a:schemeClr val="accent3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9E1B074B-DC61-6347-B8CE-1CEF00F02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544"/>
              <a:ext cx="336" cy="336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DF5109AC-56DF-0640-9618-73E08F1B1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544"/>
              <a:ext cx="336" cy="336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23F5A6BA-8309-814A-A0E7-53606EDE4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544"/>
              <a:ext cx="336" cy="336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" name="Line 16">
            <a:extLst>
              <a:ext uri="{FF2B5EF4-FFF2-40B4-BE49-F238E27FC236}">
                <a16:creationId xmlns:a16="http://schemas.microsoft.com/office/drawing/2014/main" id="{C1659CF1-D1AF-0449-A5ED-CA1E381D92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30550" y="456057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9B912484-CD00-374F-96C6-5A7DDA600D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10450" y="4560570"/>
            <a:ext cx="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id="{C2B8C383-22FC-B745-8725-FB23053B05F6}"/>
              </a:ext>
            </a:extLst>
          </p:cNvPr>
          <p:cNvGrpSpPr>
            <a:grpSpLocks/>
          </p:cNvGrpSpPr>
          <p:nvPr/>
        </p:nvGrpSpPr>
        <p:grpSpPr bwMode="auto">
          <a:xfrm>
            <a:off x="1727200" y="4027170"/>
            <a:ext cx="7010400" cy="717550"/>
            <a:chOff x="576" y="3360"/>
            <a:chExt cx="4416" cy="452"/>
          </a:xfrm>
        </p:grpSpPr>
        <p:grpSp>
          <p:nvGrpSpPr>
            <p:cNvPr id="19" name="Group 19">
              <a:extLst>
                <a:ext uri="{FF2B5EF4-FFF2-40B4-BE49-F238E27FC236}">
                  <a16:creationId xmlns:a16="http://schemas.microsoft.com/office/drawing/2014/main" id="{A55F86A7-712B-8D44-B7B5-913007EB20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3360"/>
              <a:ext cx="3696" cy="336"/>
              <a:chOff x="528" y="2544"/>
              <a:chExt cx="3696" cy="336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08F8B2D-38E1-664C-9D26-4FD027CA8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7ED1E05-967D-7C47-9F36-EA670D04C4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CF61E56-699E-C148-B0C5-2A9BE5B5E7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8610FBB-5C65-744F-952A-29CEE5202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2C99A22-EEA5-5644-A112-1C0057E6BE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584E08B-79B4-7B43-A275-F93E0D092C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65971AA-4E78-0341-AD4F-071D536166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3093B32-F37E-FC45-96FC-DAB7CA91C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329F993-261B-9C4D-9BA4-0BB4038BB6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C2A6558-5ED2-D148-995D-5ECAC15DB5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5D0A0B7-E580-9846-B03A-75E7D8328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" name="Text Box 31">
              <a:extLst>
                <a:ext uri="{FF2B5EF4-FFF2-40B4-BE49-F238E27FC236}">
                  <a16:creationId xmlns:a16="http://schemas.microsoft.com/office/drawing/2014/main" id="{D1FFF72A-DB45-BC4B-B81B-E32364218B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3408"/>
              <a:ext cx="66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en-US" b="1">
                  <a:latin typeface="Arial" panose="020B0604020202020204" pitchFamily="34" charset="0"/>
                </a:rPr>
                <a:t>Source</a:t>
              </a:r>
            </a:p>
            <a:p>
              <a:pPr algn="ctr" eaLnBrk="1" hangingPunct="1"/>
              <a:r>
                <a:rPr lang="en-US" altLang="en-US" b="1">
                  <a:latin typeface="Arial" panose="020B0604020202020204" pitchFamily="34" charset="0"/>
                </a:rPr>
                <a:t>Memory</a:t>
              </a:r>
            </a:p>
          </p:txBody>
        </p:sp>
      </p:grpSp>
      <p:sp>
        <p:nvSpPr>
          <p:cNvPr id="32" name="AutoShape 32">
            <a:extLst>
              <a:ext uri="{FF2B5EF4-FFF2-40B4-BE49-F238E27FC236}">
                <a16:creationId xmlns:a16="http://schemas.microsoft.com/office/drawing/2014/main" id="{5D6DD995-5B67-504D-9897-D0DF11208EE4}"/>
              </a:ext>
            </a:extLst>
          </p:cNvPr>
          <p:cNvSpPr>
            <a:spLocks/>
          </p:cNvSpPr>
          <p:nvPr/>
        </p:nvSpPr>
        <p:spPr bwMode="auto">
          <a:xfrm rot="16200000">
            <a:off x="7651750" y="5384483"/>
            <a:ext cx="571500" cy="1600200"/>
          </a:xfrm>
          <a:prstGeom prst="leftBrace">
            <a:avLst>
              <a:gd name="adj1" fmla="val 2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AutoShape 33">
            <a:extLst>
              <a:ext uri="{FF2B5EF4-FFF2-40B4-BE49-F238E27FC236}">
                <a16:creationId xmlns:a16="http://schemas.microsoft.com/office/drawing/2014/main" id="{C06F922C-FDBB-214B-8965-3B036D7F212D}"/>
              </a:ext>
            </a:extLst>
          </p:cNvPr>
          <p:cNvSpPr>
            <a:spLocks/>
          </p:cNvSpPr>
          <p:nvPr/>
        </p:nvSpPr>
        <p:spPr bwMode="auto">
          <a:xfrm rot="16200000">
            <a:off x="4718050" y="4050983"/>
            <a:ext cx="571500" cy="4267200"/>
          </a:xfrm>
          <a:prstGeom prst="leftBrace">
            <a:avLst>
              <a:gd name="adj1" fmla="val 62222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4">
            <a:extLst>
              <a:ext uri="{FF2B5EF4-FFF2-40B4-BE49-F238E27FC236}">
                <a16:creationId xmlns:a16="http://schemas.microsoft.com/office/drawing/2014/main" id="{AC27EF79-DCBD-194B-B5E8-DF55B5413E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4425" y="456057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35">
            <a:extLst>
              <a:ext uri="{FF2B5EF4-FFF2-40B4-BE49-F238E27FC236}">
                <a16:creationId xmlns:a16="http://schemas.microsoft.com/office/drawing/2014/main" id="{00082A19-775C-A048-9F34-BE29DFE19B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19575" y="456057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36">
            <a:extLst>
              <a:ext uri="{FF2B5EF4-FFF2-40B4-BE49-F238E27FC236}">
                <a16:creationId xmlns:a16="http://schemas.microsoft.com/office/drawing/2014/main" id="{88B704CF-908E-7E47-BB65-5BE44D706E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1225" y="456057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37">
            <a:extLst>
              <a:ext uri="{FF2B5EF4-FFF2-40B4-BE49-F238E27FC236}">
                <a16:creationId xmlns:a16="http://schemas.microsoft.com/office/drawing/2014/main" id="{EF1FA4D9-C794-DE4C-A815-953B01C010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86375" y="456057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38">
            <a:extLst>
              <a:ext uri="{FF2B5EF4-FFF2-40B4-BE49-F238E27FC236}">
                <a16:creationId xmlns:a16="http://schemas.microsoft.com/office/drawing/2014/main" id="{E10CC48D-4915-A54D-A4B8-58762308BC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88025" y="456057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39">
            <a:extLst>
              <a:ext uri="{FF2B5EF4-FFF2-40B4-BE49-F238E27FC236}">
                <a16:creationId xmlns:a16="http://schemas.microsoft.com/office/drawing/2014/main" id="{BD4CD0C1-A3AB-6340-B4CA-E18E1C5AE6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43650" y="456057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40">
            <a:extLst>
              <a:ext uri="{FF2B5EF4-FFF2-40B4-BE49-F238E27FC236}">
                <a16:creationId xmlns:a16="http://schemas.microsoft.com/office/drawing/2014/main" id="{11751C40-F1FC-114D-8860-9016DC2A30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08800" y="456057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41">
            <a:extLst>
              <a:ext uri="{FF2B5EF4-FFF2-40B4-BE49-F238E27FC236}">
                <a16:creationId xmlns:a16="http://schemas.microsoft.com/office/drawing/2014/main" id="{717DA8C2-E4A7-2E40-B834-CCABB9CF35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75600" y="4560570"/>
            <a:ext cx="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42">
            <a:extLst>
              <a:ext uri="{FF2B5EF4-FFF2-40B4-BE49-F238E27FC236}">
                <a16:creationId xmlns:a16="http://schemas.microsoft.com/office/drawing/2014/main" id="{13A377CF-D2E7-CA40-9859-E093454464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09000" y="4560570"/>
            <a:ext cx="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Text Box 43">
            <a:extLst>
              <a:ext uri="{FF2B5EF4-FFF2-40B4-BE49-F238E27FC236}">
                <a16:creationId xmlns:a16="http://schemas.microsoft.com/office/drawing/2014/main" id="{1423229B-36F0-164F-9713-849A8B77E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00" y="6389370"/>
            <a:ext cx="2851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600" b="1">
                <a:latin typeface="Arial" panose="020B0604020202020204" pitchFamily="34" charset="0"/>
              </a:rPr>
              <a:t>Allocated Memory (8 Bytes)</a:t>
            </a:r>
          </a:p>
        </p:txBody>
      </p:sp>
      <p:sp>
        <p:nvSpPr>
          <p:cNvPr id="44" name="AutoShape 44">
            <a:extLst>
              <a:ext uri="{FF2B5EF4-FFF2-40B4-BE49-F238E27FC236}">
                <a16:creationId xmlns:a16="http://schemas.microsoft.com/office/drawing/2014/main" id="{17175515-974D-4844-A42A-892DE91A6B3D}"/>
              </a:ext>
            </a:extLst>
          </p:cNvPr>
          <p:cNvSpPr>
            <a:spLocks/>
          </p:cNvSpPr>
          <p:nvPr/>
        </p:nvSpPr>
        <p:spPr bwMode="auto">
          <a:xfrm rot="5400000">
            <a:off x="5575300" y="864870"/>
            <a:ext cx="457200" cy="5867400"/>
          </a:xfrm>
          <a:prstGeom prst="leftBrace">
            <a:avLst>
              <a:gd name="adj1" fmla="val 106944"/>
              <a:gd name="adj2" fmla="val 499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 Box 45">
            <a:extLst>
              <a:ext uri="{FF2B5EF4-FFF2-40B4-BE49-F238E27FC236}">
                <a16:creationId xmlns:a16="http://schemas.microsoft.com/office/drawing/2014/main" id="{CAC90E30-2EAE-6743-BAFB-98B9AF210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7600" y="3265170"/>
            <a:ext cx="1765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600" b="1">
                <a:latin typeface="Arial" panose="020B0604020202020204" pitchFamily="34" charset="0"/>
              </a:rPr>
              <a:t>11 Bytes of Data</a:t>
            </a:r>
          </a:p>
        </p:txBody>
      </p:sp>
      <p:sp>
        <p:nvSpPr>
          <p:cNvPr id="46" name="Text Box 46">
            <a:extLst>
              <a:ext uri="{FF2B5EF4-FFF2-40B4-BE49-F238E27FC236}">
                <a16:creationId xmlns:a16="http://schemas.microsoft.com/office/drawing/2014/main" id="{01BC86A7-F77A-DF40-9998-5B8B94E06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3800" y="4560570"/>
            <a:ext cx="1263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b="1">
                <a:latin typeface="Arial" panose="020B0604020202020204" pitchFamily="34" charset="0"/>
              </a:rPr>
              <a:t>Copy </a:t>
            </a:r>
          </a:p>
          <a:p>
            <a:pPr algn="ctr" eaLnBrk="1" hangingPunct="1"/>
            <a:r>
              <a:rPr lang="en-US" altLang="en-US" b="1">
                <a:latin typeface="Arial" panose="020B0604020202020204" pitchFamily="34" charset="0"/>
              </a:rPr>
              <a:t>Operation</a:t>
            </a:r>
          </a:p>
        </p:txBody>
      </p:sp>
      <p:sp>
        <p:nvSpPr>
          <p:cNvPr id="47" name="Text Box 48">
            <a:extLst>
              <a:ext uri="{FF2B5EF4-FFF2-40B4-BE49-F238E27FC236}">
                <a16:creationId xmlns:a16="http://schemas.microsoft.com/office/drawing/2014/main" id="{D9030FA6-6072-384C-A472-C41824D91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9800" y="6313170"/>
            <a:ext cx="1563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600" b="1">
                <a:latin typeface="Arial" panose="020B0604020202020204" pitchFamily="34" charset="0"/>
              </a:rPr>
              <a:t>Other Memory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FBC9F4-05D7-5840-9BB4-99408452291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00522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59371C-06DA-2641-9677-FCE3121F5EC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72857" y="598276"/>
            <a:ext cx="6184120" cy="178402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++ -- pre and post increment combined with pointers can </a:t>
            </a:r>
            <a:r>
              <a:rPr lang="en-US" dirty="0">
                <a:solidFill>
                  <a:schemeClr val="accent1"/>
                </a:solidFill>
              </a:rPr>
              <a:t>create code that is complex, hard to read and difficult to maintain</a:t>
            </a:r>
          </a:p>
          <a:p>
            <a:r>
              <a:rPr lang="en-US" dirty="0"/>
              <a:t>Use () to help readability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6384A-B69B-6A43-AEBA-C45601029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57" y="158346"/>
            <a:ext cx="10515600" cy="496128"/>
          </a:xfrm>
        </p:spPr>
        <p:txBody>
          <a:bodyPr/>
          <a:lstStyle/>
          <a:p>
            <a:r>
              <a:rPr lang="en-US" dirty="0"/>
              <a:t>C Precedence and Pointers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5598EA-BF69-A247-9A1A-5575703AA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766" y="99467"/>
            <a:ext cx="4936735" cy="6659066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0E0F86DF-E3AB-114C-B214-F982A94010C5}"/>
              </a:ext>
            </a:extLst>
          </p:cNvPr>
          <p:cNvSpPr/>
          <p:nvPr/>
        </p:nvSpPr>
        <p:spPr>
          <a:xfrm>
            <a:off x="6679406" y="289702"/>
            <a:ext cx="400360" cy="2057400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A3C391-A6F9-91BA-3ECC-B16CEA41A99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9930D0C-62CD-54BA-0746-13E9A9337203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66299076"/>
              </p:ext>
            </p:extLst>
          </p:nvPr>
        </p:nvGraphicFramePr>
        <p:xfrm>
          <a:off x="76428" y="2478458"/>
          <a:ext cx="6941153" cy="4358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05207">
                  <a:extLst>
                    <a:ext uri="{9D8B030D-6E8A-4147-A177-3AD203B41FA5}">
                      <a16:colId xmlns:a16="http://schemas.microsoft.com/office/drawing/2014/main" val="2565008770"/>
                    </a:ext>
                  </a:extLst>
                </a:gridCol>
                <a:gridCol w="1438836">
                  <a:extLst>
                    <a:ext uri="{9D8B030D-6E8A-4147-A177-3AD203B41FA5}">
                      <a16:colId xmlns:a16="http://schemas.microsoft.com/office/drawing/2014/main" val="1740525454"/>
                    </a:ext>
                  </a:extLst>
                </a:gridCol>
                <a:gridCol w="4597110">
                  <a:extLst>
                    <a:ext uri="{9D8B030D-6E8A-4147-A177-3AD203B41FA5}">
                      <a16:colId xmlns:a16="http://schemas.microsoft.com/office/drawing/2014/main" val="3116180703"/>
                    </a:ext>
                  </a:extLst>
                </a:gridCol>
              </a:tblGrid>
              <a:tr h="376547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With Parentheses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Meaning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424562"/>
                  </a:ext>
                </a:extLst>
              </a:tr>
              <a:tr h="60826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*p++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*(p++)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Both"/>
                      </a:pP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The </a:t>
                      </a:r>
                      <a:r>
                        <a:rPr lang="en-US" sz="1600" b="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Rvalue</a:t>
                      </a: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is the object that p points at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increment pointer p to next element</a:t>
                      </a:r>
                    </a:p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++ is higher than 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2363674"/>
                  </a:ext>
                </a:extLst>
              </a:tr>
              <a:tr h="43509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(*p)++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accent6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Both"/>
                      </a:pPr>
                      <a:r>
                        <a:rPr lang="en-US" sz="1600" b="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Rvalue</a:t>
                      </a: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is the object that p points at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increment the object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919584"/>
                  </a:ext>
                </a:extLst>
              </a:tr>
              <a:tr h="60826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*++p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*(++p)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Both"/>
                      </a:pP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Increment pointer p first to the next element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b="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Rvalue</a:t>
                      </a: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is the object that the incremented pointer points at</a:t>
                      </a:r>
                    </a:p>
                    <a:p>
                      <a:endParaRPr lang="en-US" sz="1600" b="0" dirty="0">
                        <a:solidFill>
                          <a:schemeClr val="accent6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4950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++*p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++(*p)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Rvalue</a:t>
                      </a: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is the incremented value of the object that p points 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243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34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1FC03-952D-044E-A72D-E20D38E29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43396"/>
            <a:ext cx="11547598" cy="461101"/>
          </a:xfrm>
        </p:spPr>
        <p:txBody>
          <a:bodyPr/>
          <a:lstStyle/>
          <a:p>
            <a:r>
              <a:rPr lang="en-US" dirty="0" err="1"/>
              <a:t>strcpy</a:t>
            </a:r>
            <a:r>
              <a:rPr lang="en-US" dirty="0"/>
              <a:t>() buffer overflow: over-write of an adjacent variable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C2696AD-1631-8344-AC5E-CC45727B778D}"/>
              </a:ext>
            </a:extLst>
          </p:cNvPr>
          <p:cNvSpPr/>
          <p:nvPr/>
        </p:nvSpPr>
        <p:spPr bwMode="auto">
          <a:xfrm>
            <a:off x="162911" y="552164"/>
            <a:ext cx="7677076" cy="3667286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 main(void)		/* file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s1[]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"before";</a:t>
            </a:r>
          </a:p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char r2[4] = "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xyz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s2[]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"after";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("s2: %s\nr2: %s\nr2:%s\n", s2, r2, s1);</a:t>
            </a:r>
          </a:p>
          <a:p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(r2,"hello"); </a:t>
            </a:r>
            <a:r>
              <a:rPr lang="en-US" i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length &gt; buffer size</a:t>
            </a:r>
          </a:p>
          <a:p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("\ns2:%s\nr2: %s\nr2:%s\n",s2,r2,s1);    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EXIT_SUCCESS;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aphicFrame>
        <p:nvGraphicFramePr>
          <p:cNvPr id="10" name="Group 63">
            <a:extLst>
              <a:ext uri="{FF2B5EF4-FFF2-40B4-BE49-F238E27FC236}">
                <a16:creationId xmlns:a16="http://schemas.microsoft.com/office/drawing/2014/main" id="{3E1C73F9-10A2-C741-980E-798D2942ABEE}"/>
              </a:ext>
            </a:extLst>
          </p:cNvPr>
          <p:cNvGraphicFramePr>
            <a:graphicFrameLocks noGrp="1"/>
          </p:cNvGraphicFramePr>
          <p:nvPr/>
        </p:nvGraphicFramePr>
        <p:xfrm>
          <a:off x="134006" y="4267118"/>
          <a:ext cx="11923987" cy="879136"/>
        </p:xfrm>
        <a:graphic>
          <a:graphicData uri="http://schemas.openxmlformats.org/drawingml/2006/table">
            <a:tbl>
              <a:tblPr/>
              <a:tblGrid>
                <a:gridCol w="701411">
                  <a:extLst>
                    <a:ext uri="{9D8B030D-6E8A-4147-A177-3AD203B41FA5}">
                      <a16:colId xmlns:a16="http://schemas.microsoft.com/office/drawing/2014/main" val="3542051567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1074198974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4194286031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3794492007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1177723285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990227050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110540263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1862252364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226831461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16714704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1373928830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3684369480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89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s2[0]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s2[2]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s2[3]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s2[4]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s2[5]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r2[0]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r2[1]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r2[2]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r2[3]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s1[0]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s1[2]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s1[3]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s1[4]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s1[5]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s1[6]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8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'a'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'f'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't'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'x'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'y'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'z'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'b'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'f'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B4EE721-6509-3944-A4F2-FD50546EF18D}"/>
              </a:ext>
            </a:extLst>
          </p:cNvPr>
          <p:cNvSpPr txBox="1"/>
          <p:nvPr/>
        </p:nvSpPr>
        <p:spPr>
          <a:xfrm>
            <a:off x="70562" y="5306495"/>
            <a:ext cx="1149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low memory</a:t>
            </a:r>
          </a:p>
          <a:p>
            <a:r>
              <a:rPr lang="en-US" sz="1400" dirty="0">
                <a:solidFill>
                  <a:srgbClr val="0070C0"/>
                </a:solidFill>
              </a:rPr>
              <a:t>address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E25411-A9C2-F244-89A1-B11B661512A2}"/>
              </a:ext>
            </a:extLst>
          </p:cNvPr>
          <p:cNvSpPr txBox="1"/>
          <p:nvPr/>
        </p:nvSpPr>
        <p:spPr>
          <a:xfrm>
            <a:off x="10880832" y="5377356"/>
            <a:ext cx="1218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high memory</a:t>
            </a:r>
          </a:p>
          <a:p>
            <a:r>
              <a:rPr lang="en-US" sz="1400" dirty="0">
                <a:solidFill>
                  <a:srgbClr val="0070C0"/>
                </a:solidFill>
              </a:rPr>
              <a:t>address</a:t>
            </a:r>
          </a:p>
        </p:txBody>
      </p:sp>
      <p:graphicFrame>
        <p:nvGraphicFramePr>
          <p:cNvPr id="14" name="Group 63">
            <a:extLst>
              <a:ext uri="{FF2B5EF4-FFF2-40B4-BE49-F238E27FC236}">
                <a16:creationId xmlns:a16="http://schemas.microsoft.com/office/drawing/2014/main" id="{6AF91EB0-263F-D940-9E49-BE8BF193A035}"/>
              </a:ext>
            </a:extLst>
          </p:cNvPr>
          <p:cNvGraphicFramePr>
            <a:graphicFrameLocks noGrp="1"/>
          </p:cNvGraphicFramePr>
          <p:nvPr/>
        </p:nvGraphicFramePr>
        <p:xfrm>
          <a:off x="162910" y="5738203"/>
          <a:ext cx="11923987" cy="879136"/>
        </p:xfrm>
        <a:graphic>
          <a:graphicData uri="http://schemas.openxmlformats.org/drawingml/2006/table">
            <a:tbl>
              <a:tblPr/>
              <a:tblGrid>
                <a:gridCol w="701411">
                  <a:extLst>
                    <a:ext uri="{9D8B030D-6E8A-4147-A177-3AD203B41FA5}">
                      <a16:colId xmlns:a16="http://schemas.microsoft.com/office/drawing/2014/main" val="3542051567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1074198974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4194286031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3794492007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1177723285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990227050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110540263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1862252364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226831461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16714704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1373928830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3684369480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89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s2[0]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s2[2]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s2[3]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s2[4]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s2[5]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r2[0]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r2[1]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r2[2]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r2[3]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s1[0]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s1[2]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s1[3]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s1[4]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s1[5]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s1[6]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8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'a'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'f'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't'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'f'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Up Arrow 14">
            <a:extLst>
              <a:ext uri="{FF2B5EF4-FFF2-40B4-BE49-F238E27FC236}">
                <a16:creationId xmlns:a16="http://schemas.microsoft.com/office/drawing/2014/main" id="{DEC4D4B4-012A-DE47-A87C-E964FCA227DD}"/>
              </a:ext>
            </a:extLst>
          </p:cNvPr>
          <p:cNvSpPr/>
          <p:nvPr/>
        </p:nvSpPr>
        <p:spPr>
          <a:xfrm>
            <a:off x="11676993" y="5205127"/>
            <a:ext cx="115614" cy="2027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E5C1E0E7-A6DC-DF43-BAD7-18A6ED35836B}"/>
              </a:ext>
            </a:extLst>
          </p:cNvPr>
          <p:cNvSpPr/>
          <p:nvPr/>
        </p:nvSpPr>
        <p:spPr>
          <a:xfrm>
            <a:off x="366662" y="5165878"/>
            <a:ext cx="115614" cy="2027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B8D01E-6AA5-FA4C-966A-6B8D27EC7C8A}"/>
              </a:ext>
            </a:extLst>
          </p:cNvPr>
          <p:cNvSpPr txBox="1"/>
          <p:nvPr/>
        </p:nvSpPr>
        <p:spPr>
          <a:xfrm>
            <a:off x="4600304" y="5165878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 </a:t>
            </a:r>
            <a:r>
              <a:rPr lang="en-US" dirty="0" err="1"/>
              <a:t>strcpy</a:t>
            </a:r>
            <a:r>
              <a:rPr lang="en-US" dirty="0"/>
              <a:t>() overflow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4F4AF4-BC8A-B04C-AB5B-1D01DE0F6B04}"/>
              </a:ext>
            </a:extLst>
          </p:cNvPr>
          <p:cNvSpPr txBox="1"/>
          <p:nvPr/>
        </p:nvSpPr>
        <p:spPr>
          <a:xfrm>
            <a:off x="4587766" y="6568118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</a:t>
            </a:r>
            <a:r>
              <a:rPr lang="en-US" dirty="0" err="1"/>
              <a:t>strcpy</a:t>
            </a:r>
            <a:r>
              <a:rPr lang="en-US" dirty="0"/>
              <a:t>() overflow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D9062C8-45AD-2948-99D6-38F6FA0B7C6C}"/>
              </a:ext>
            </a:extLst>
          </p:cNvPr>
          <p:cNvSpPr/>
          <p:nvPr/>
        </p:nvSpPr>
        <p:spPr bwMode="auto">
          <a:xfrm>
            <a:off x="8045791" y="1569469"/>
            <a:ext cx="2440871" cy="248179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s2: after</a:t>
            </a:r>
          </a:p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r2: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  <a:endParaRPr lang="en-US" sz="2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s1: before</a:t>
            </a:r>
          </a:p>
          <a:p>
            <a:endParaRPr lang="en-US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s2: after</a:t>
            </a:r>
          </a:p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r2: hello</a:t>
            </a:r>
          </a:p>
          <a:p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s1: 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7BEDF0-0E37-444B-9A6A-C9557C8F95C5}"/>
              </a:ext>
            </a:extLst>
          </p:cNvPr>
          <p:cNvSpPr txBox="1"/>
          <p:nvPr/>
        </p:nvSpPr>
        <p:spPr>
          <a:xfrm>
            <a:off x="4147430" y="1277081"/>
            <a:ext cx="2499726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these are mutable arrays, not literals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E4F65C-199C-3149-BC99-3EB6583BDC86}"/>
              </a:ext>
            </a:extLst>
          </p:cNvPr>
          <p:cNvSpPr txBox="1"/>
          <p:nvPr/>
        </p:nvSpPr>
        <p:spPr>
          <a:xfrm>
            <a:off x="8530523" y="807587"/>
            <a:ext cx="307638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compile on pi-cluster with</a:t>
            </a:r>
          </a:p>
          <a:p>
            <a:r>
              <a:rPr lang="en-US" dirty="0" err="1">
                <a:solidFill>
                  <a:srgbClr val="0070C0"/>
                </a:solidFill>
              </a:rPr>
              <a:t>gcc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test.c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7A17E5-C274-7548-8C75-408286AF5A1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21981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" grpId="0" animBg="1"/>
      <p:bldP spid="2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CCF512-9C42-CF4B-B66C-DBEB567CABF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3449" y="782101"/>
            <a:ext cx="8398041" cy="566851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Heap: “pool” of memory that is available to a program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Managed by C runtime library </a:t>
            </a:r>
            <a:r>
              <a:rPr lang="en-US" sz="2200" dirty="0"/>
              <a:t>and </a:t>
            </a:r>
            <a:r>
              <a:rPr lang="en-US" sz="2200" dirty="0">
                <a:solidFill>
                  <a:srgbClr val="0070C0"/>
                </a:solidFill>
              </a:rPr>
              <a:t>linked to your code</a:t>
            </a:r>
            <a:r>
              <a:rPr lang="en-US" sz="2200" dirty="0"/>
              <a:t>; </a:t>
            </a:r>
            <a:r>
              <a:rPr lang="en-US" sz="2200" b="1" dirty="0"/>
              <a:t> not managed by the OS</a:t>
            </a:r>
          </a:p>
          <a:p>
            <a:r>
              <a:rPr lang="en-US" sz="2200" dirty="0"/>
              <a:t>Heap memory is </a:t>
            </a:r>
            <a:r>
              <a:rPr lang="en-US" sz="2200" b="1" dirty="0"/>
              <a:t>dynamically </a:t>
            </a:r>
            <a:r>
              <a:rPr lang="en-US" sz="2200" i="1" dirty="0">
                <a:solidFill>
                  <a:srgbClr val="F3753F"/>
                </a:solidFill>
              </a:rPr>
              <a:t>"borrowed"</a:t>
            </a:r>
            <a:r>
              <a:rPr lang="en-US" sz="2200" i="1" dirty="0"/>
              <a:t>  or "</a:t>
            </a:r>
            <a:r>
              <a:rPr lang="en-US" sz="2200" i="1" dirty="0">
                <a:solidFill>
                  <a:srgbClr val="FF0000"/>
                </a:solidFill>
              </a:rPr>
              <a:t>allocated"</a:t>
            </a:r>
            <a:r>
              <a:rPr lang="en-US" sz="2200" i="1" dirty="0"/>
              <a:t> </a:t>
            </a:r>
            <a:r>
              <a:rPr lang="en-US" sz="2200" dirty="0"/>
              <a:t>by</a:t>
            </a:r>
            <a:r>
              <a:rPr lang="en-US" sz="2200" i="1" dirty="0"/>
              <a:t> </a:t>
            </a:r>
            <a:r>
              <a:rPr lang="en-US" sz="2200" dirty="0">
                <a:solidFill>
                  <a:srgbClr val="0070C0"/>
                </a:solidFill>
              </a:rPr>
              <a:t>calling a library </a:t>
            </a:r>
            <a:r>
              <a:rPr lang="en-US" sz="2200" dirty="0"/>
              <a:t>function</a:t>
            </a:r>
          </a:p>
          <a:p>
            <a:r>
              <a:rPr lang="en-US" sz="2200" dirty="0"/>
              <a:t>When heap memory is no longer needed, it is </a:t>
            </a:r>
            <a:r>
              <a:rPr lang="en-US" sz="2200" i="1" dirty="0">
                <a:solidFill>
                  <a:srgbClr val="2C895B"/>
                </a:solidFill>
              </a:rPr>
              <a:t>"returned" </a:t>
            </a:r>
            <a:r>
              <a:rPr lang="en-US" sz="2200" i="1" dirty="0"/>
              <a:t>or </a:t>
            </a:r>
            <a:r>
              <a:rPr lang="en-US" sz="2200" i="1" dirty="0">
                <a:solidFill>
                  <a:srgbClr val="FF0000"/>
                </a:solidFill>
              </a:rPr>
              <a:t>deallocated</a:t>
            </a:r>
            <a:r>
              <a:rPr lang="en-US" sz="2200" i="1" dirty="0"/>
              <a:t>  for </a:t>
            </a:r>
            <a:r>
              <a:rPr lang="en-US" sz="2200" b="1" dirty="0">
                <a:solidFill>
                  <a:srgbClr val="2C895B"/>
                </a:solidFill>
              </a:rPr>
              <a:t>reuse</a:t>
            </a:r>
            <a:endParaRPr lang="en-US" sz="2200" dirty="0">
              <a:solidFill>
                <a:srgbClr val="2C895B"/>
              </a:solidFill>
            </a:endParaRPr>
          </a:p>
          <a:p>
            <a:r>
              <a:rPr lang="en-US" sz="2200" dirty="0">
                <a:solidFill>
                  <a:srgbClr val="0070C0"/>
                </a:solidFill>
              </a:rPr>
              <a:t>Heap memory has a lifetime from allocation until it is deallocated</a:t>
            </a:r>
          </a:p>
          <a:p>
            <a:pPr lvl="1"/>
            <a:r>
              <a:rPr lang="en-US" sz="2200" dirty="0">
                <a:solidFill>
                  <a:schemeClr val="accent3"/>
                </a:solidFill>
              </a:rPr>
              <a:t>Lifetime is independent of the scope it is allocated in </a:t>
            </a:r>
            <a:r>
              <a:rPr lang="en-US" sz="2200" dirty="0"/>
              <a:t>(it is like a static variable)</a:t>
            </a:r>
          </a:p>
          <a:p>
            <a:r>
              <a:rPr lang="en-US" sz="2200" dirty="0"/>
              <a:t>If </a:t>
            </a:r>
            <a:r>
              <a:rPr lang="en-US" sz="2200" dirty="0">
                <a:solidFill>
                  <a:srgbClr val="0070C0"/>
                </a:solidFill>
              </a:rPr>
              <a:t>too much memory has already been allocated</a:t>
            </a:r>
            <a:r>
              <a:rPr lang="en-US" sz="2200" dirty="0"/>
              <a:t>, the library will attempt to borrow additional memory from the OS and will fail, returning a NULL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C079BB-F530-1A4F-A394-ACBB62E52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7054597" cy="533536"/>
          </a:xfrm>
        </p:spPr>
        <p:txBody>
          <a:bodyPr/>
          <a:lstStyle/>
          <a:p>
            <a:r>
              <a:rPr lang="en-US" dirty="0"/>
              <a:t>The Heap Memory Segment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F45FA8-A793-2745-9331-1093F4325FE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F7AC507-4D02-B24A-8224-FEB908BE2BF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60391" y="572659"/>
            <a:ext cx="2526189" cy="59690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endParaRPr lang="en-US" b="0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A4BCCC-0DFE-BF47-B497-687C251EEF70}"/>
              </a:ext>
            </a:extLst>
          </p:cNvPr>
          <p:cNvSpPr/>
          <p:nvPr/>
        </p:nvSpPr>
        <p:spPr bwMode="auto">
          <a:xfrm>
            <a:off x="9160391" y="520299"/>
            <a:ext cx="2526189" cy="523604"/>
          </a:xfrm>
          <a:prstGeom prst="rect">
            <a:avLst/>
          </a:prstGeom>
          <a:solidFill>
            <a:srgbClr val="CC0066">
              <a:alpha val="6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OS kernel [protected]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E3D96C-7625-CC45-96D0-8721DDB2E0DC}"/>
              </a:ext>
            </a:extLst>
          </p:cNvPr>
          <p:cNvSpPr/>
          <p:nvPr/>
        </p:nvSpPr>
        <p:spPr bwMode="auto">
          <a:xfrm>
            <a:off x="9157612" y="1410426"/>
            <a:ext cx="2526189" cy="523604"/>
          </a:xfrm>
          <a:prstGeom prst="rect">
            <a:avLst/>
          </a:prstGeom>
          <a:solidFill>
            <a:srgbClr val="FFCA86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Stack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33511C-E24C-8244-82B2-42E0FA601F8B}"/>
              </a:ext>
            </a:extLst>
          </p:cNvPr>
          <p:cNvSpPr/>
          <p:nvPr/>
        </p:nvSpPr>
        <p:spPr bwMode="auto">
          <a:xfrm>
            <a:off x="9157611" y="3531023"/>
            <a:ext cx="2526189" cy="523604"/>
          </a:xfrm>
          <a:prstGeom prst="rect">
            <a:avLst/>
          </a:prstGeom>
          <a:solidFill>
            <a:srgbClr val="ED917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Heap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FB2A0C-DFAD-B04B-AACD-69692E96F138}"/>
              </a:ext>
            </a:extLst>
          </p:cNvPr>
          <p:cNvSpPr/>
          <p:nvPr/>
        </p:nvSpPr>
        <p:spPr bwMode="auto">
          <a:xfrm>
            <a:off x="9157611" y="4195276"/>
            <a:ext cx="2526189" cy="337950"/>
          </a:xfrm>
          <a:prstGeom prst="rect">
            <a:avLst/>
          </a:prstGeom>
          <a:solidFill>
            <a:srgbClr val="C9DEAE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BSS</a:t>
            </a:r>
            <a:endParaRPr lang="en-US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F3D583-F61C-6648-9A25-B9253D0097BE}"/>
              </a:ext>
            </a:extLst>
          </p:cNvPr>
          <p:cNvSpPr/>
          <p:nvPr/>
        </p:nvSpPr>
        <p:spPr bwMode="auto">
          <a:xfrm>
            <a:off x="9160391" y="4937823"/>
            <a:ext cx="2526189" cy="471244"/>
          </a:xfrm>
          <a:prstGeom prst="rect">
            <a:avLst/>
          </a:prstGeom>
          <a:solidFill>
            <a:srgbClr val="FFFFB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Read Only Data</a:t>
            </a:r>
            <a:endParaRPr lang="en-US" i="1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C138B7-F967-BF48-B931-701446DE4DF6}"/>
              </a:ext>
            </a:extLst>
          </p:cNvPr>
          <p:cNvCxnSpPr/>
          <p:nvPr/>
        </p:nvCxnSpPr>
        <p:spPr bwMode="auto">
          <a:xfrm>
            <a:off x="10420706" y="1934030"/>
            <a:ext cx="0" cy="41888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5A6381-9906-E945-B119-A7967C3D120F}"/>
              </a:ext>
            </a:extLst>
          </p:cNvPr>
          <p:cNvCxnSpPr/>
          <p:nvPr/>
        </p:nvCxnSpPr>
        <p:spPr bwMode="auto">
          <a:xfrm>
            <a:off x="10420705" y="3112140"/>
            <a:ext cx="0" cy="41888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78932-D779-8943-AECD-B6D1F864068E}"/>
              </a:ext>
            </a:extLst>
          </p:cNvPr>
          <p:cNvSpPr/>
          <p:nvPr/>
        </p:nvSpPr>
        <p:spPr bwMode="auto">
          <a:xfrm>
            <a:off x="9160389" y="5409067"/>
            <a:ext cx="2526189" cy="11326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Text</a:t>
            </a:r>
            <a:endParaRPr lang="en-US" i="1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447600-92DD-7F4D-B4F8-661726146477}"/>
              </a:ext>
            </a:extLst>
          </p:cNvPr>
          <p:cNvSpPr/>
          <p:nvPr/>
        </p:nvSpPr>
        <p:spPr bwMode="auto">
          <a:xfrm>
            <a:off x="9157611" y="4533226"/>
            <a:ext cx="2526189" cy="33795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Data </a:t>
            </a:r>
            <a:endParaRPr lang="en-US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1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 animBg="1"/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D3D89-1547-F246-99F1-83D12D409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714" y="190290"/>
            <a:ext cx="10515600" cy="306099"/>
          </a:xfrm>
        </p:spPr>
        <p:txBody>
          <a:bodyPr/>
          <a:lstStyle/>
          <a:p>
            <a:r>
              <a:rPr lang="en-US" dirty="0"/>
              <a:t>Heap Dynamic Memory Allocation Library Functions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29790EA1-7D2A-F74F-8A51-8D107E3C1103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213164" y="574766"/>
          <a:ext cx="9765671" cy="28300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08359">
                  <a:extLst>
                    <a:ext uri="{9D8B030D-6E8A-4147-A177-3AD203B41FA5}">
                      <a16:colId xmlns:a16="http://schemas.microsoft.com/office/drawing/2014/main" val="2565008770"/>
                    </a:ext>
                  </a:extLst>
                </a:gridCol>
                <a:gridCol w="4616101">
                  <a:extLst>
                    <a:ext uri="{9D8B030D-6E8A-4147-A177-3AD203B41FA5}">
                      <a16:colId xmlns:a16="http://schemas.microsoft.com/office/drawing/2014/main" val="3116180703"/>
                    </a:ext>
                  </a:extLst>
                </a:gridCol>
                <a:gridCol w="2341211">
                  <a:extLst>
                    <a:ext uri="{9D8B030D-6E8A-4147-A177-3AD203B41FA5}">
                      <a16:colId xmlns:a16="http://schemas.microsoft.com/office/drawing/2014/main" val="2489619946"/>
                    </a:ext>
                  </a:extLst>
                </a:gridCol>
              </a:tblGrid>
              <a:tr h="49638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1800" b="1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stdlib.h</a:t>
                      </a:r>
                      <a:r>
                        <a:rPr lang="en-US" sz="18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Clears memory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660099"/>
                  </a:ext>
                </a:extLst>
              </a:tr>
              <a:tr h="58341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*malloc(…)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size_t</a:t>
                      </a:r>
                      <a:r>
                        <a:rPr lang="en-US" sz="20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72262"/>
                  </a:ext>
                </a:extLst>
              </a:tr>
              <a:tr h="58341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*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calloc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(…)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size_t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nmemb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size_t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memsize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1424562"/>
                  </a:ext>
                </a:extLst>
              </a:tr>
              <a:tr h="58341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*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realloc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(…)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*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ptr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size_size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2363674"/>
                  </a:ext>
                </a:extLst>
              </a:tr>
              <a:tr h="58341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free(...)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*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ptr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919584"/>
                  </a:ext>
                </a:extLst>
              </a:tr>
            </a:tbl>
          </a:graphicData>
        </a:graphic>
      </p:graphicFrame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7818F791-E654-DB4A-BFCE-181B6670209E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327961" y="3575655"/>
            <a:ext cx="11599817" cy="28300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* </a:t>
            </a:r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means these library functions return a pointer to </a:t>
            </a:r>
            <a:r>
              <a:rPr lang="en-US" sz="2000" dirty="0">
                <a:solidFill>
                  <a:srgbClr val="2C895B"/>
                </a:solidFill>
                <a:cs typeface="Courier New" panose="02070309020205020404" pitchFamily="49" charset="0"/>
              </a:rPr>
              <a:t>generic (untyped) memory 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Be careful with void * pointers and pointer math as void * points at untyped memory (not allowed in C, but allowed in </a:t>
            </a:r>
            <a:r>
              <a:rPr lang="en-US" sz="2000" dirty="0" err="1">
                <a:solidFill>
                  <a:schemeClr val="accent2"/>
                </a:solidFill>
                <a:cs typeface="Courier New" panose="02070309020205020404" pitchFamily="49" charset="0"/>
              </a:rPr>
              <a:t>gcc</a:t>
            </a:r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). The assignment to a typed pointer </a:t>
            </a:r>
            <a:r>
              <a:rPr lang="en-US" sz="2000" i="1" dirty="0">
                <a:solidFill>
                  <a:schemeClr val="accent2"/>
                </a:solidFill>
                <a:cs typeface="Courier New" panose="02070309020205020404" pitchFamily="49" charset="0"/>
              </a:rPr>
              <a:t>"converts" </a:t>
            </a:r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it from a void *</a:t>
            </a:r>
          </a:p>
          <a:p>
            <a:r>
              <a:rPr lang="en-US" sz="2000" b="1" dirty="0" err="1">
                <a:solidFill>
                  <a:schemeClr val="accent2"/>
                </a:solidFill>
              </a:rPr>
              <a:t>size_t</a:t>
            </a:r>
            <a:r>
              <a:rPr lang="en-US" sz="2000" b="1" dirty="0">
                <a:solidFill>
                  <a:schemeClr val="accent2"/>
                </a:solidFill>
              </a:rPr>
              <a:t> is </a:t>
            </a:r>
            <a:r>
              <a:rPr lang="en-US" sz="2000" dirty="0">
                <a:solidFill>
                  <a:schemeClr val="accent2"/>
                </a:solidFill>
              </a:rPr>
              <a:t>an </a:t>
            </a:r>
            <a:r>
              <a:rPr lang="en-US" sz="2000" dirty="0">
                <a:solidFill>
                  <a:srgbClr val="0070C0"/>
                </a:solidFill>
              </a:rPr>
              <a:t>unsigned integer data type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2"/>
                </a:solidFill>
              </a:rPr>
              <a:t>the result of a </a:t>
            </a:r>
            <a:r>
              <a:rPr lang="en-US" sz="2000" dirty="0" err="1">
                <a:solidFill>
                  <a:srgbClr val="2C895B"/>
                </a:solidFill>
              </a:rPr>
              <a:t>sizeof</a:t>
            </a:r>
            <a:r>
              <a:rPr lang="en-US" sz="2000" dirty="0">
                <a:solidFill>
                  <a:srgbClr val="2C895B"/>
                </a:solidFill>
              </a:rPr>
              <a:t>()</a:t>
            </a:r>
            <a:r>
              <a:rPr lang="en-US" sz="2000" dirty="0">
                <a:solidFill>
                  <a:schemeClr val="accent2"/>
                </a:solidFill>
              </a:rPr>
              <a:t> operator </a:t>
            </a:r>
          </a:p>
          <a:p>
            <a:endParaRPr lang="en-US" sz="2000" b="1" dirty="0">
              <a:solidFill>
                <a:schemeClr val="accent2"/>
              </a:solidFill>
            </a:endParaRPr>
          </a:p>
          <a:p>
            <a:r>
              <a:rPr lang="en-US" sz="2000" b="1" dirty="0">
                <a:solidFill>
                  <a:schemeClr val="accent2"/>
                </a:solidFill>
              </a:rPr>
              <a:t>please read: % man 3 malloc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31FB66-BEC8-1048-B298-DD576217FA6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C36A91D-3E50-1F4A-8939-7E87CD29E296}"/>
              </a:ext>
            </a:extLst>
          </p:cNvPr>
          <p:cNvSpPr/>
          <p:nvPr/>
        </p:nvSpPr>
        <p:spPr bwMode="auto">
          <a:xfrm>
            <a:off x="549125" y="5258128"/>
            <a:ext cx="10171328" cy="44060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malloc(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* 100);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an array of 100 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ints</a:t>
            </a:r>
            <a:endParaRPr lang="en-US" sz="20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26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9178A-67DE-8D45-8075-3D754E0FA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81" y="0"/>
            <a:ext cx="2961486" cy="589722"/>
          </a:xfrm>
        </p:spPr>
        <p:txBody>
          <a:bodyPr/>
          <a:lstStyle/>
          <a:p>
            <a:r>
              <a:rPr lang="en-US" sz="3200" dirty="0"/>
              <a:t>Use of Malloc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75524-6B09-FB47-9B90-4B01BE40259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45393" y="554687"/>
            <a:ext cx="12063045" cy="226657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*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size)</a:t>
            </a:r>
          </a:p>
          <a:p>
            <a:pPr lvl="1"/>
            <a:r>
              <a:rPr lang="en-US" sz="2000" dirty="0"/>
              <a:t>Returns a pointer to a </a:t>
            </a:r>
            <a:r>
              <a:rPr lang="en-US" sz="2000" b="1" dirty="0">
                <a:solidFill>
                  <a:srgbClr val="0070C0"/>
                </a:solidFill>
              </a:rPr>
              <a:t>contiguous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block</a:t>
            </a:r>
            <a:r>
              <a:rPr lang="en-US" sz="2000" dirty="0"/>
              <a:t> of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000" dirty="0"/>
              <a:t> bytes </a:t>
            </a:r>
            <a:r>
              <a:rPr lang="en-US" sz="2000" b="1" dirty="0">
                <a:solidFill>
                  <a:srgbClr val="0070C0"/>
                </a:solidFill>
              </a:rPr>
              <a:t>of </a:t>
            </a:r>
            <a:r>
              <a:rPr lang="en-US" sz="2000" b="1" u="sng" dirty="0">
                <a:solidFill>
                  <a:srgbClr val="C00000"/>
                </a:solidFill>
              </a:rPr>
              <a:t>uninitialized</a:t>
            </a:r>
            <a:r>
              <a:rPr lang="en-US" sz="2000" b="1" dirty="0">
                <a:solidFill>
                  <a:srgbClr val="0070C0"/>
                </a:solidFill>
              </a:rPr>
              <a:t> memory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from the heap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The block is </a:t>
            </a:r>
            <a:r>
              <a:rPr lang="en-US" sz="2000" b="1" dirty="0">
                <a:solidFill>
                  <a:srgbClr val="0070C0"/>
                </a:solidFill>
              </a:rPr>
              <a:t>aligned </a:t>
            </a:r>
            <a:r>
              <a:rPr lang="en-GB" sz="2000" b="1" dirty="0">
                <a:solidFill>
                  <a:srgbClr val="0070C0"/>
                </a:solidFill>
              </a:rPr>
              <a:t>to an 8-byte (arm32) or 16-byte (64-bit arm/intel) boundary</a:t>
            </a:r>
          </a:p>
          <a:p>
            <a:pPr lvl="2">
              <a:lnSpc>
                <a:spcPct val="100000"/>
              </a:lnSpc>
            </a:pPr>
            <a:r>
              <a:rPr lang="en-GB" sz="2000" dirty="0">
                <a:solidFill>
                  <a:schemeClr val="accent1"/>
                </a:solidFill>
              </a:rPr>
              <a:t>returns  </a:t>
            </a:r>
            <a:r>
              <a:rPr lang="en-GB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GB" sz="2000" dirty="0">
                <a:solidFill>
                  <a:schemeClr val="accent1"/>
                </a:solidFill>
              </a:rPr>
              <a:t> if allocation </a:t>
            </a:r>
            <a:r>
              <a:rPr lang="en-GB" sz="2000" dirty="0"/>
              <a:t>failed (also sets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GB" sz="2000" dirty="0"/>
              <a:t>) </a:t>
            </a:r>
            <a:r>
              <a:rPr lang="en-GB" sz="2000" b="1" dirty="0">
                <a:solidFill>
                  <a:srgbClr val="FF0000"/>
                </a:solidFill>
              </a:rPr>
              <a:t>always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b="1" dirty="0">
                <a:solidFill>
                  <a:srgbClr val="FF0000"/>
                </a:solidFill>
              </a:rPr>
              <a:t>CHECK for NULL RETURN!</a:t>
            </a:r>
            <a:endParaRPr lang="en-US" sz="2000" b="1" dirty="0">
              <a:solidFill>
                <a:srgbClr val="FF0000"/>
              </a:solidFill>
            </a:endParaRPr>
          </a:p>
          <a:p>
            <a:pPr lvl="1"/>
            <a:r>
              <a:rPr lang="en-US" sz="2000" dirty="0"/>
              <a:t>Blocks </a:t>
            </a:r>
            <a:r>
              <a:rPr lang="en-US" sz="2000" dirty="0">
                <a:solidFill>
                  <a:srgbClr val="0070C0"/>
                </a:solidFill>
              </a:rPr>
              <a:t>returned on different calls to malloc() </a:t>
            </a:r>
            <a:r>
              <a:rPr lang="en-US" sz="2000" dirty="0">
                <a:solidFill>
                  <a:srgbClr val="2C895B"/>
                </a:solidFill>
              </a:rPr>
              <a:t>are not necessarily adjacent</a:t>
            </a:r>
          </a:p>
          <a:p>
            <a:pPr lvl="1"/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GB" sz="2000" b="1" dirty="0"/>
              <a:t> </a:t>
            </a:r>
            <a:r>
              <a:rPr lang="en-GB" sz="2000" dirty="0"/>
              <a:t>is implicitly cast into any pointer type on assignment to a pointer variable</a:t>
            </a:r>
            <a:endParaRPr lang="en-US" sz="20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7C7ED99-59E5-B54C-A663-B613722C9FD1}"/>
              </a:ext>
            </a:extLst>
          </p:cNvPr>
          <p:cNvSpPr/>
          <p:nvPr/>
        </p:nvSpPr>
        <p:spPr bwMode="auto">
          <a:xfrm>
            <a:off x="1126135" y="3041239"/>
            <a:ext cx="9190897" cy="357878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		// need this for malloc()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endParaRPr lang="en-US" sz="20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getbuf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char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ALWAYS CHECK THE RETURN VALUE FROM MALLOC!!!! */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if ((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== NULL)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(stderr, "Unable to malloc memory");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NULL;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   </a:t>
            </a:r>
            <a:r>
              <a:rPr lang="en-US" sz="2000" i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the calling function must free memory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874B2F-7B4F-7749-AD6D-9F2B29E27B6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3039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 animBg="1"/>
      <p:bldP spid="4" grpId="0" animBg="1"/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9178A-67DE-8D45-8075-3D754E0FA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81" y="0"/>
            <a:ext cx="2961486" cy="589722"/>
          </a:xfrm>
        </p:spPr>
        <p:txBody>
          <a:bodyPr/>
          <a:lstStyle/>
          <a:p>
            <a:r>
              <a:rPr lang="en-US" sz="3200" dirty="0"/>
              <a:t>Use of Malloc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75524-6B09-FB47-9B90-4B01BE40259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45393" y="554687"/>
            <a:ext cx="12063045" cy="226657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*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size)</a:t>
            </a:r>
          </a:p>
          <a:p>
            <a:pPr lvl="1"/>
            <a:r>
              <a:rPr lang="en-US" sz="2000" dirty="0"/>
              <a:t>Returns a pointer to a </a:t>
            </a:r>
            <a:r>
              <a:rPr lang="en-US" sz="2000" b="1" dirty="0">
                <a:solidFill>
                  <a:srgbClr val="0070C0"/>
                </a:solidFill>
              </a:rPr>
              <a:t>contiguous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block</a:t>
            </a:r>
            <a:r>
              <a:rPr lang="en-US" sz="2000" dirty="0"/>
              <a:t> of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000" dirty="0"/>
              <a:t> bytes </a:t>
            </a:r>
            <a:r>
              <a:rPr lang="en-US" sz="2000" b="1" dirty="0">
                <a:solidFill>
                  <a:srgbClr val="0070C0"/>
                </a:solidFill>
              </a:rPr>
              <a:t>of </a:t>
            </a:r>
            <a:r>
              <a:rPr lang="en-US" sz="2000" b="1" u="sng" dirty="0">
                <a:solidFill>
                  <a:srgbClr val="C00000"/>
                </a:solidFill>
              </a:rPr>
              <a:t>uninitialized</a:t>
            </a:r>
            <a:r>
              <a:rPr lang="en-US" sz="2000" b="1" dirty="0">
                <a:solidFill>
                  <a:srgbClr val="0070C0"/>
                </a:solidFill>
              </a:rPr>
              <a:t> memory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from the heap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The block is </a:t>
            </a:r>
            <a:r>
              <a:rPr lang="en-US" sz="2000" b="1" dirty="0">
                <a:solidFill>
                  <a:srgbClr val="0070C0"/>
                </a:solidFill>
              </a:rPr>
              <a:t>aligned </a:t>
            </a:r>
            <a:r>
              <a:rPr lang="en-GB" sz="2000" b="1" dirty="0">
                <a:solidFill>
                  <a:srgbClr val="0070C0"/>
                </a:solidFill>
              </a:rPr>
              <a:t>to an 8-byte (arm32) or 16-byte (64-bit arm/intel) boundary</a:t>
            </a:r>
          </a:p>
          <a:p>
            <a:pPr lvl="2">
              <a:lnSpc>
                <a:spcPct val="100000"/>
              </a:lnSpc>
            </a:pPr>
            <a:r>
              <a:rPr lang="en-GB" sz="2000" dirty="0">
                <a:solidFill>
                  <a:schemeClr val="accent1"/>
                </a:solidFill>
              </a:rPr>
              <a:t>returns  </a:t>
            </a:r>
            <a:r>
              <a:rPr lang="en-GB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GB" sz="2000" dirty="0">
                <a:solidFill>
                  <a:schemeClr val="accent1"/>
                </a:solidFill>
              </a:rPr>
              <a:t> if allocation </a:t>
            </a:r>
            <a:r>
              <a:rPr lang="en-GB" sz="2000" dirty="0"/>
              <a:t>failed (also sets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GB" sz="2000" dirty="0"/>
              <a:t>) </a:t>
            </a:r>
            <a:r>
              <a:rPr lang="en-GB" sz="2000" b="1" dirty="0">
                <a:solidFill>
                  <a:srgbClr val="FF0000"/>
                </a:solidFill>
              </a:rPr>
              <a:t>always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b="1" dirty="0">
                <a:solidFill>
                  <a:srgbClr val="FF0000"/>
                </a:solidFill>
              </a:rPr>
              <a:t>CHECK for NULL RETURN!</a:t>
            </a:r>
            <a:endParaRPr lang="en-US" sz="2000" b="1" dirty="0">
              <a:solidFill>
                <a:srgbClr val="FF0000"/>
              </a:solidFill>
            </a:endParaRPr>
          </a:p>
          <a:p>
            <a:pPr lvl="1"/>
            <a:r>
              <a:rPr lang="en-US" sz="2000" dirty="0"/>
              <a:t>Blocks </a:t>
            </a:r>
            <a:r>
              <a:rPr lang="en-US" sz="2000" dirty="0">
                <a:solidFill>
                  <a:srgbClr val="0070C0"/>
                </a:solidFill>
              </a:rPr>
              <a:t>returned on different calls to malloc() </a:t>
            </a:r>
            <a:r>
              <a:rPr lang="en-US" sz="2000" dirty="0">
                <a:solidFill>
                  <a:srgbClr val="2C895B"/>
                </a:solidFill>
              </a:rPr>
              <a:t>are not necessarily adjacent</a:t>
            </a:r>
          </a:p>
          <a:p>
            <a:pPr lvl="1"/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GB" sz="2000" b="1" dirty="0"/>
              <a:t> </a:t>
            </a:r>
            <a:r>
              <a:rPr lang="en-GB" sz="2000" dirty="0"/>
              <a:t>is implicitly cast into any pointer type on assignment to a pointer variable</a:t>
            </a:r>
            <a:endParaRPr lang="en-US" sz="20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7C7ED99-59E5-B54C-A663-B613722C9FD1}"/>
              </a:ext>
            </a:extLst>
          </p:cNvPr>
          <p:cNvSpPr/>
          <p:nvPr/>
        </p:nvSpPr>
        <p:spPr bwMode="auto">
          <a:xfrm>
            <a:off x="1126135" y="3041239"/>
            <a:ext cx="9190897" cy="357878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		// need this for malloc()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endParaRPr lang="en-US" sz="20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getbuf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char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ALWAYS CHECK THE RETURN VALUE FROM MALLOC!!!! */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if ((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== NULL)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(stderr, "Unable to malloc memory");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NULL;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   </a:t>
            </a:r>
            <a:r>
              <a:rPr lang="en-US" sz="2000" i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the calling function must free memory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874B2F-7B4F-7749-AD6D-9F2B29E27B6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2613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 animBg="1"/>
      <p:bldP spid="4" grpId="0" animBg="1"/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F66E0-2279-2242-A469-0B44C7057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0"/>
            <a:ext cx="10515600" cy="548640"/>
          </a:xfrm>
        </p:spPr>
        <p:txBody>
          <a:bodyPr/>
          <a:lstStyle/>
          <a:p>
            <a:r>
              <a:rPr lang="en-US" dirty="0"/>
              <a:t>Using and Freeing Heap Memory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25BB1-784F-A744-ADDF-15F8BD3C74B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548640"/>
            <a:ext cx="11466802" cy="301224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(void *p)</a:t>
            </a:r>
          </a:p>
          <a:p>
            <a:pPr lvl="1"/>
            <a:r>
              <a:rPr lang="en-US" sz="2200" dirty="0"/>
              <a:t>Deallocates the </a:t>
            </a:r>
            <a:r>
              <a:rPr lang="en-US" sz="2200" dirty="0">
                <a:solidFill>
                  <a:schemeClr val="accent1"/>
                </a:solidFill>
              </a:rPr>
              <a:t>whole block pointed to by </a:t>
            </a:r>
            <a:r>
              <a:rPr lang="en-US" sz="2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to the pool of available memory</a:t>
            </a:r>
          </a:p>
          <a:p>
            <a:pPr lvl="1"/>
            <a:r>
              <a:rPr lang="en-US" sz="2200" dirty="0"/>
              <a:t>Freed memory is used in future allocation (</a:t>
            </a:r>
            <a:r>
              <a:rPr lang="en-US" sz="2200" dirty="0">
                <a:solidFill>
                  <a:srgbClr val="FF0000"/>
                </a:solidFill>
              </a:rPr>
              <a:t>expect the contents to change after freed</a:t>
            </a:r>
            <a:r>
              <a:rPr lang="en-US" sz="2200" dirty="0"/>
              <a:t>)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Pointer </a:t>
            </a:r>
            <a:r>
              <a:rPr lang="en-US" sz="22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200" dirty="0">
                <a:solidFill>
                  <a:schemeClr val="accent1"/>
                </a:solidFill>
              </a:rPr>
              <a:t> must be the same address as </a:t>
            </a:r>
            <a:r>
              <a:rPr lang="en-US" sz="2200" i="1" dirty="0">
                <a:solidFill>
                  <a:srgbClr val="FF0000"/>
                </a:solidFill>
              </a:rPr>
              <a:t>originally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i="1" dirty="0">
                <a:solidFill>
                  <a:srgbClr val="FF0000"/>
                </a:solidFill>
              </a:rPr>
              <a:t>returned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chemeClr val="accent1"/>
                </a:solidFill>
              </a:rPr>
              <a:t>by one of the heap allocation routines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malloc(),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200" dirty="0"/>
          </a:p>
          <a:p>
            <a:pPr lvl="1"/>
            <a:r>
              <a:rPr lang="en-US" sz="2200" dirty="0"/>
              <a:t>Pointer argument to free() is not changed by the call to free()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Defensive programming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F3753F"/>
                </a:solidFill>
              </a:rPr>
              <a:t>set the pointer to NULL </a:t>
            </a:r>
            <a:r>
              <a:rPr lang="en-US" sz="2400" dirty="0">
                <a:solidFill>
                  <a:schemeClr val="accent1"/>
                </a:solidFill>
              </a:rPr>
              <a:t>after passing it to free()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B56E4DD-8A0B-EB47-B500-9EBDBAB94A9E}"/>
              </a:ext>
            </a:extLst>
          </p:cNvPr>
          <p:cNvSpPr/>
          <p:nvPr/>
        </p:nvSpPr>
        <p:spPr bwMode="auto">
          <a:xfrm>
            <a:off x="834887" y="3560886"/>
            <a:ext cx="10769738" cy="326207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#define COLCNT 1024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endptr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getbuf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(COLCNT);    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not lose </a:t>
            </a:r>
            <a:r>
              <a:rPr lang="en-US" sz="20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!, NULL check not shown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endptr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+ COLCNT;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while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endptr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 = 'a';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fill each array element with 'a'</a:t>
            </a:r>
          </a:p>
          <a:p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 memory to the heap</a:t>
            </a:r>
          </a:p>
          <a:p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NULL;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NULL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282DE3-F422-354E-996B-826D5253BAF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2072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 animBg="1"/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78AD-F69C-F347-9A56-A06C4A90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484" y="141110"/>
            <a:ext cx="10515600" cy="494510"/>
          </a:xfrm>
        </p:spPr>
        <p:txBody>
          <a:bodyPr/>
          <a:lstStyle/>
          <a:p>
            <a:r>
              <a:rPr lang="en-US" dirty="0"/>
              <a:t>Heap Memory "Leaks"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024CE-72FC-F748-A395-0513FB18762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53765" y="978321"/>
            <a:ext cx="11674014" cy="528836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memory leak </a:t>
            </a:r>
            <a:r>
              <a:rPr lang="en-US" dirty="0"/>
              <a:t>is when you </a:t>
            </a:r>
            <a:r>
              <a:rPr lang="en-US" b="1" dirty="0">
                <a:solidFill>
                  <a:schemeClr val="accent1"/>
                </a:solidFill>
              </a:rPr>
              <a:t>allocate memory </a:t>
            </a:r>
            <a:r>
              <a:rPr lang="en-US" dirty="0">
                <a:solidFill>
                  <a:schemeClr val="accent1"/>
                </a:solidFill>
              </a:rPr>
              <a:t>on the heap, </a:t>
            </a:r>
            <a:r>
              <a:rPr lang="en-US" b="1" dirty="0">
                <a:solidFill>
                  <a:schemeClr val="accent1"/>
                </a:solidFill>
              </a:rPr>
              <a:t>but never free it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sz="32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Best practice: </a:t>
            </a:r>
            <a:r>
              <a:rPr lang="en-US" dirty="0"/>
              <a:t>free up memory </a:t>
            </a:r>
            <a:r>
              <a:rPr lang="en-US" dirty="0">
                <a:solidFill>
                  <a:srgbClr val="0070C0"/>
                </a:solidFill>
              </a:rPr>
              <a:t>you allocated </a:t>
            </a:r>
            <a:r>
              <a:rPr lang="en-US" dirty="0"/>
              <a:t>when you no longer need it</a:t>
            </a:r>
          </a:p>
          <a:p>
            <a:pPr lvl="1"/>
            <a:r>
              <a:rPr lang="en-US" dirty="0"/>
              <a:t> If you keep allocating memory, you may run out of memory in the heap!</a:t>
            </a:r>
          </a:p>
          <a:p>
            <a:r>
              <a:rPr lang="en-US" dirty="0">
                <a:solidFill>
                  <a:srgbClr val="0070C0"/>
                </a:solidFill>
              </a:rPr>
              <a:t>Memory leaks </a:t>
            </a:r>
            <a:r>
              <a:rPr lang="en-US" dirty="0"/>
              <a:t>may cause </a:t>
            </a:r>
            <a:r>
              <a:rPr lang="en-US" dirty="0">
                <a:solidFill>
                  <a:srgbClr val="C00000"/>
                </a:solidFill>
              </a:rPr>
              <a:t>long running programs to fault </a:t>
            </a:r>
            <a:r>
              <a:rPr lang="en-US" dirty="0"/>
              <a:t>when they </a:t>
            </a:r>
            <a:r>
              <a:rPr lang="en-US" dirty="0">
                <a:solidFill>
                  <a:srgbClr val="F3753F"/>
                </a:solidFill>
              </a:rPr>
              <a:t>exhaust OS memory limits</a:t>
            </a:r>
          </a:p>
          <a:p>
            <a:r>
              <a:rPr lang="en-US" dirty="0" err="1">
                <a:solidFill>
                  <a:srgbClr val="F37440"/>
                </a:solidFill>
              </a:rPr>
              <a:t>Valgrind</a:t>
            </a:r>
            <a:r>
              <a:rPr lang="en-US" dirty="0"/>
              <a:t> is a tool for finding memory leaks (not pre-installed in all </a:t>
            </a:r>
            <a:r>
              <a:rPr lang="en-US" dirty="0" err="1"/>
              <a:t>linux</a:t>
            </a:r>
            <a:r>
              <a:rPr lang="en-US" dirty="0"/>
              <a:t> distributions though!)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7C2387D-33E2-254E-B2CD-DB930E5F31DF}"/>
              </a:ext>
            </a:extLst>
          </p:cNvPr>
          <p:cNvSpPr/>
          <p:nvPr/>
        </p:nvSpPr>
        <p:spPr bwMode="auto">
          <a:xfrm>
            <a:off x="1410969" y="1532190"/>
            <a:ext cx="9370059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leaky_memory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(void)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char *bytes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(BLKSZ *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(*bytes));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code that never deallocates the memory */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return;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70A1E3-9838-1C40-85DE-5373B486EFE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7480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78AD-F69C-F347-9A56-A06C4A90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816" y="1025696"/>
            <a:ext cx="4834340" cy="1045314"/>
          </a:xfrm>
        </p:spPr>
        <p:txBody>
          <a:bodyPr/>
          <a:lstStyle/>
          <a:p>
            <a:r>
              <a:rPr lang="en-US" dirty="0" err="1"/>
              <a:t>Valgrind</a:t>
            </a:r>
            <a:r>
              <a:rPr lang="en-US" dirty="0"/>
              <a:t> – Finding Buffer Overflows and Memory leaks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7C2387D-33E2-254E-B2CD-DB930E5F31DF}"/>
              </a:ext>
            </a:extLst>
          </p:cNvPr>
          <p:cNvSpPr/>
          <p:nvPr/>
        </p:nvSpPr>
        <p:spPr bwMode="auto">
          <a:xfrm>
            <a:off x="152188" y="324911"/>
            <a:ext cx="7138628" cy="294536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1 #define SZ 50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2 #include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3 int main(void)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4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5     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6     if ((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malloc(SZ 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))) == NULL)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7         return EXIT_FAILURE;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8  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*(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SZ) = 'A';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9    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10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70A1E3-9838-1C40-85DE-5373B486EFE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6DCCD9A-E9A7-261C-FB2A-D6A5883C8BB5}"/>
              </a:ext>
            </a:extLst>
          </p:cNvPr>
          <p:cNvSpPr/>
          <p:nvPr/>
        </p:nvSpPr>
        <p:spPr bwMode="auto">
          <a:xfrm>
            <a:off x="268224" y="3429000"/>
            <a:ext cx="8168640" cy="313539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valgrind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-q --leak-check=full --leak-resolution=med -s ./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valgexample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Invalid write of size 1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 0x10444: main (valg.c:8)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Address 0x49d305a is 0 bytes after a block of size 50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alloc'd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at 0x484A760: malloc (vg_replace_malloc.c:381)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 0x1041B: main (valg.c:6)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 bytes in 1 blocks are definitely lost in loss record 1 of 1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at 0x484A760: malloc (vg_replace_malloc.c:381)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by 0x1041B: main (valg.c:6)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SUMMARY: 2 errors from 2 contexts (suppressed: 0 from 0)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950962-C62B-377F-9723-94755E1A57C1}"/>
              </a:ext>
            </a:extLst>
          </p:cNvPr>
          <p:cNvGrpSpPr/>
          <p:nvPr/>
        </p:nvGrpSpPr>
        <p:grpSpPr>
          <a:xfrm>
            <a:off x="4781264" y="3670256"/>
            <a:ext cx="6820966" cy="646331"/>
            <a:chOff x="-2240953" y="3960458"/>
            <a:chExt cx="6820966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D3F8FD-3374-CF96-3647-2CDB2B085713}"/>
                </a:ext>
              </a:extLst>
            </p:cNvPr>
            <p:cNvSpPr txBox="1"/>
            <p:nvPr/>
          </p:nvSpPr>
          <p:spPr>
            <a:xfrm>
              <a:off x="1740194" y="3960458"/>
              <a:ext cx="2839819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Writing outside of allocated buffer space</a:t>
              </a:r>
              <a:endParaRPr lang="en-US" sz="1800" b="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53E75ED-5791-C0AC-787E-5EA4B10ABA78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-2240953" y="4283624"/>
              <a:ext cx="3981147" cy="135258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2229B0-494D-8C68-7401-6AD11F91199F}"/>
              </a:ext>
            </a:extLst>
          </p:cNvPr>
          <p:cNvGrpSpPr/>
          <p:nvPr/>
        </p:nvGrpSpPr>
        <p:grpSpPr>
          <a:xfrm>
            <a:off x="8213132" y="5115287"/>
            <a:ext cx="3210772" cy="369332"/>
            <a:chOff x="-2219568" y="4194736"/>
            <a:chExt cx="3210772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5D925DA-4DD7-A23C-52F7-9C7DF8F77680}"/>
                </a:ext>
              </a:extLst>
            </p:cNvPr>
            <p:cNvSpPr txBox="1"/>
            <p:nvPr/>
          </p:nvSpPr>
          <p:spPr>
            <a:xfrm>
              <a:off x="-1044659" y="4194736"/>
              <a:ext cx="203586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Memory not freed</a:t>
              </a:r>
              <a:endParaRPr lang="en-US" sz="1800" b="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25067A1-6676-80D1-E4BA-E381B6ECC1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219568" y="4379402"/>
              <a:ext cx="1098557" cy="89092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992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78AD-F69C-F347-9A56-A06C4A90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90" y="254724"/>
            <a:ext cx="10515600" cy="547191"/>
          </a:xfrm>
        </p:spPr>
        <p:txBody>
          <a:bodyPr/>
          <a:lstStyle/>
          <a:p>
            <a:r>
              <a:rPr lang="en-US" dirty="0"/>
              <a:t>More Dangling Pointers: Reusing "freed"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024CE-72FC-F748-A395-0513FB18762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1898" y="997639"/>
            <a:ext cx="11623542" cy="533204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0070C0"/>
                </a:solidFill>
              </a:rPr>
              <a:t>When a pointer points to a memory location that is no longer “valid”</a:t>
            </a:r>
          </a:p>
          <a:p>
            <a:r>
              <a:rPr lang="en-US" sz="2200" dirty="0"/>
              <a:t>Really hard to debug as the use of the return pointers may not generate a seg fault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dangling_freed_heap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>
                <a:solidFill>
                  <a:srgbClr val="0070C0"/>
                </a:solidFill>
                <a:cs typeface="Consolas" panose="020B0609020204030204" pitchFamily="49" charset="0"/>
              </a:rPr>
              <a:t>type code </a:t>
            </a:r>
            <a:r>
              <a:rPr lang="en-US" sz="2200" dirty="0"/>
              <a:t>often causes the allocators (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malloc()</a:t>
            </a:r>
            <a:r>
              <a:rPr lang="en-US" sz="2200" dirty="0"/>
              <a:t>and friends) to </a:t>
            </a:r>
            <a:r>
              <a:rPr lang="en-US" sz="2200" b="1" dirty="0">
                <a:solidFill>
                  <a:srgbClr val="0070C0"/>
                </a:solidFill>
              </a:rPr>
              <a:t>seg fault</a:t>
            </a:r>
          </a:p>
          <a:p>
            <a:pPr lvl="1"/>
            <a:r>
              <a:rPr lang="en-US" sz="2200" dirty="0"/>
              <a:t>Because it corrupts data structures the heap code uses to manage the memory pool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7C2387D-33E2-254E-B2CD-DB930E5F31DF}"/>
              </a:ext>
            </a:extLst>
          </p:cNvPr>
          <p:cNvSpPr/>
          <p:nvPr/>
        </p:nvSpPr>
        <p:spPr bwMode="auto">
          <a:xfrm>
            <a:off x="2012969" y="2194898"/>
            <a:ext cx="7039591" cy="231195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dangling_freed_heap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(void)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char *buff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(BLKSZ *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(*buff));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free(buff);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buff;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5CEA7D-F7E9-674A-BDE0-8A60A5250B4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7418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6C5B9-0D51-CE1C-4465-21E2662AB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strdup</a:t>
            </a:r>
            <a:r>
              <a:rPr lang="en-US" dirty="0"/>
              <a:t>(): Allocate Space and Copy a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AC11A4-B8AF-F42D-686D-F1FF83C54F39}"/>
              </a:ext>
            </a:extLst>
          </p:cNvPr>
          <p:cNvSpPr txBox="1"/>
          <p:nvPr/>
        </p:nvSpPr>
        <p:spPr>
          <a:xfrm>
            <a:off x="1288110" y="1523059"/>
            <a:ext cx="10034547" cy="38625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400" dirty="0" err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2400" dirty="0">
                <a:solidFill>
                  <a:schemeClr val="tx2"/>
                </a:solidFill>
              </a:rPr>
              <a:t> is a function that returns a </a:t>
            </a:r>
            <a:r>
              <a:rPr lang="en-US" sz="2400" b="1" dirty="0">
                <a:solidFill>
                  <a:schemeClr val="tx2"/>
                </a:solidFill>
              </a:rPr>
              <a:t>null-terminated</a:t>
            </a:r>
            <a:r>
              <a:rPr lang="en-US" sz="2400" dirty="0">
                <a:solidFill>
                  <a:schemeClr val="tx2"/>
                </a:solidFill>
              </a:rPr>
              <a:t>, heap-allocated string copy of the provided 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Alternative: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400" dirty="0">
                <a:solidFill>
                  <a:schemeClr val="tx2"/>
                </a:solidFill>
              </a:rPr>
              <a:t> and copy the string 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*str =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"Hello, world!"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*str =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'h'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solidFill>
                <a:srgbClr val="F3744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free(str);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 = NULL;</a:t>
            </a:r>
          </a:p>
        </p:txBody>
      </p:sp>
    </p:spTree>
    <p:extLst>
      <p:ext uri="{BB962C8B-B14F-4D97-AF65-F5344CB8AC3E}">
        <p14:creationId xmlns:p14="http://schemas.microsoft.com/office/powerpoint/2010/main" val="3774082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6384A-B69B-6A43-AEBA-C45601029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57" y="158346"/>
            <a:ext cx="10515600" cy="496128"/>
          </a:xfrm>
        </p:spPr>
        <p:txBody>
          <a:bodyPr/>
          <a:lstStyle/>
          <a:p>
            <a:r>
              <a:rPr lang="en-US" dirty="0"/>
              <a:t>Example of a hard-to-understand pointer statement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D28738-068D-B54D-9EA8-2F51F1A8712D}"/>
              </a:ext>
            </a:extLst>
          </p:cNvPr>
          <p:cNvSpPr/>
          <p:nvPr/>
        </p:nvSpPr>
        <p:spPr bwMode="auto">
          <a:xfrm>
            <a:off x="372857" y="1115145"/>
            <a:ext cx="5210240" cy="981410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array[] = {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5, 7, 9, 11, 13};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array;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x;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88EEF88-4552-184C-BC83-73D74ACA987D}"/>
              </a:ext>
            </a:extLst>
          </p:cNvPr>
          <p:cNvSpPr/>
          <p:nvPr/>
        </p:nvSpPr>
        <p:spPr bwMode="auto">
          <a:xfrm>
            <a:off x="750350" y="2940960"/>
            <a:ext cx="4455253" cy="482332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yuck!!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49FCF0-65BF-F74C-B6FD-507227BC6FF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EE29AE7-9CB0-C91D-7F1A-24A8280FEB16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680756" y="994089"/>
          <a:ext cx="6247022" cy="275265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22371">
                  <a:extLst>
                    <a:ext uri="{9D8B030D-6E8A-4147-A177-3AD203B41FA5}">
                      <a16:colId xmlns:a16="http://schemas.microsoft.com/office/drawing/2014/main" val="2565008770"/>
                    </a:ext>
                  </a:extLst>
                </a:gridCol>
                <a:gridCol w="1238316">
                  <a:extLst>
                    <a:ext uri="{9D8B030D-6E8A-4147-A177-3AD203B41FA5}">
                      <a16:colId xmlns:a16="http://schemas.microsoft.com/office/drawing/2014/main" val="1740525454"/>
                    </a:ext>
                  </a:extLst>
                </a:gridCol>
                <a:gridCol w="4186335">
                  <a:extLst>
                    <a:ext uri="{9D8B030D-6E8A-4147-A177-3AD203B41FA5}">
                      <a16:colId xmlns:a16="http://schemas.microsoft.com/office/drawing/2014/main" val="3116180703"/>
                    </a:ext>
                  </a:extLst>
                </a:gridCol>
              </a:tblGrid>
              <a:tr h="376547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Alternate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Meaning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424562"/>
                  </a:ext>
                </a:extLst>
              </a:tr>
              <a:tr h="608268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*p++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*(p++)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accent6"/>
                          </a:solidFill>
                          <a:latin typeface="+mn-lt"/>
                          <a:cs typeface="Courier New" panose="02070309020205020404" pitchFamily="49" charset="0"/>
                        </a:rPr>
                        <a:t>The </a:t>
                      </a:r>
                      <a:r>
                        <a:rPr lang="en-US" sz="1400" b="0" dirty="0" err="1">
                          <a:solidFill>
                            <a:schemeClr val="accent6"/>
                          </a:solidFill>
                          <a:latin typeface="+mn-lt"/>
                          <a:cs typeface="Courier New" panose="02070309020205020404" pitchFamily="49" charset="0"/>
                        </a:rPr>
                        <a:t>Rvalue</a:t>
                      </a:r>
                      <a:r>
                        <a:rPr lang="en-US" sz="1400" b="0" dirty="0">
                          <a:solidFill>
                            <a:schemeClr val="accent6"/>
                          </a:solidFill>
                          <a:latin typeface="+mn-lt"/>
                          <a:cs typeface="Courier New" panose="02070309020205020404" pitchFamily="49" charset="0"/>
                        </a:rPr>
                        <a:t> is the object that p points at; then increment pointer p to next element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2363674"/>
                  </a:ext>
                </a:extLst>
              </a:tr>
              <a:tr h="43509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(*p)++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accent6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accent6"/>
                          </a:solidFill>
                          <a:latin typeface="+mn-lt"/>
                          <a:cs typeface="Courier New" panose="02070309020205020404" pitchFamily="49" charset="0"/>
                        </a:rPr>
                        <a:t>The </a:t>
                      </a:r>
                      <a:r>
                        <a:rPr lang="en-US" sz="1400" b="0" dirty="0" err="1">
                          <a:solidFill>
                            <a:schemeClr val="accent6"/>
                          </a:solidFill>
                          <a:latin typeface="+mn-lt"/>
                          <a:cs typeface="Courier New" panose="02070309020205020404" pitchFamily="49" charset="0"/>
                        </a:rPr>
                        <a:t>Rvalue</a:t>
                      </a:r>
                      <a:r>
                        <a:rPr lang="en-US" sz="1400" b="0" dirty="0">
                          <a:solidFill>
                            <a:schemeClr val="accent6"/>
                          </a:solidFill>
                          <a:latin typeface="+mn-lt"/>
                          <a:cs typeface="Courier New" panose="02070309020205020404" pitchFamily="49" charset="0"/>
                        </a:rPr>
                        <a:t> is the object that p points at; then increment the object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919584"/>
                  </a:ext>
                </a:extLst>
              </a:tr>
              <a:tr h="608268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*++p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*(++p)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accent6"/>
                          </a:solidFill>
                          <a:latin typeface="+mn-lt"/>
                          <a:cs typeface="Courier New" panose="02070309020205020404" pitchFamily="49" charset="0"/>
                        </a:rPr>
                        <a:t>Increment pointer p first to the next element; the </a:t>
                      </a:r>
                      <a:r>
                        <a:rPr lang="en-US" sz="1400" b="0" dirty="0" err="1">
                          <a:solidFill>
                            <a:schemeClr val="accent6"/>
                          </a:solidFill>
                          <a:latin typeface="+mn-lt"/>
                          <a:cs typeface="Courier New" panose="02070309020205020404" pitchFamily="49" charset="0"/>
                        </a:rPr>
                        <a:t>Rvalue</a:t>
                      </a:r>
                      <a:r>
                        <a:rPr lang="en-US" sz="1400" b="0" dirty="0">
                          <a:solidFill>
                            <a:schemeClr val="accent6"/>
                          </a:solidFill>
                          <a:latin typeface="+mn-lt"/>
                          <a:cs typeface="Courier New" panose="02070309020205020404" pitchFamily="49" charset="0"/>
                        </a:rPr>
                        <a:t> is the object that the incremented pointer points 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4950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++*p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++(*p)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accent6"/>
                          </a:solidFill>
                          <a:latin typeface="+mn-lt"/>
                          <a:cs typeface="Courier New" panose="02070309020205020404" pitchFamily="49" charset="0"/>
                        </a:rPr>
                        <a:t>The </a:t>
                      </a:r>
                      <a:r>
                        <a:rPr lang="en-US" sz="1400" b="0" dirty="0" err="1">
                          <a:solidFill>
                            <a:schemeClr val="accent6"/>
                          </a:solidFill>
                          <a:latin typeface="+mn-lt"/>
                          <a:cs typeface="Courier New" panose="02070309020205020404" pitchFamily="49" charset="0"/>
                        </a:rPr>
                        <a:t>Rvalue</a:t>
                      </a:r>
                      <a:r>
                        <a:rPr lang="en-US" sz="1400" b="0" dirty="0">
                          <a:solidFill>
                            <a:schemeClr val="accent6"/>
                          </a:solidFill>
                          <a:latin typeface="+mn-lt"/>
                          <a:cs typeface="Courier New" panose="02070309020205020404" pitchFamily="49" charset="0"/>
                        </a:rPr>
                        <a:t> is the incremented value of the object that p points 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24311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B2A4C51F-2828-ABE9-013C-2136D99483DF}"/>
              </a:ext>
            </a:extLst>
          </p:cNvPr>
          <p:cNvSpPr txBox="1"/>
          <p:nvPr/>
        </p:nvSpPr>
        <p:spPr>
          <a:xfrm>
            <a:off x="1377471" y="4530840"/>
            <a:ext cx="7656263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Same as the one line above */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     // x =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3; 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*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  // (*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)++ is array[0]= 2 + 1;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 +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    //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&amp;array[1] = now points at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89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21" grpId="0"/>
      <p:bldP spid="17" grpId="0" uiExpand="1" build="p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16FD5-965D-9540-9674-F38F9A95E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76967"/>
            <a:ext cx="10515600" cy="494856"/>
          </a:xfrm>
        </p:spPr>
        <p:txBody>
          <a:bodyPr/>
          <a:lstStyle/>
          <a:p>
            <a:r>
              <a:rPr lang="en-US" dirty="0" err="1"/>
              <a:t>Calloc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C1C5D-9D8C-AC41-8BD9-65A684591F7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7305" y="565496"/>
            <a:ext cx="11363426" cy="618133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elementCnt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elementSize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/>
              <a:t>variant of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malloc()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/>
              <a:t>but </a:t>
            </a:r>
            <a:r>
              <a:rPr lang="en-US" sz="2200" dirty="0">
                <a:solidFill>
                  <a:srgbClr val="0070C0"/>
                </a:solidFill>
              </a:rPr>
              <a:t>zeros out </a:t>
            </a:r>
            <a:r>
              <a:rPr lang="en-US" sz="2200" dirty="0"/>
              <a:t>every byte of memory </a:t>
            </a:r>
            <a:r>
              <a:rPr lang="en-US" sz="2200" dirty="0">
                <a:solidFill>
                  <a:srgbClr val="0070C0"/>
                </a:solidFill>
              </a:rPr>
              <a:t>before</a:t>
            </a:r>
            <a:r>
              <a:rPr lang="en-US" sz="2200" dirty="0"/>
              <a:t> returning a pointer to it </a:t>
            </a:r>
            <a:r>
              <a:rPr lang="en-US" sz="2200" dirty="0">
                <a:solidFill>
                  <a:srgbClr val="FF0000"/>
                </a:solidFill>
              </a:rPr>
              <a:t>(so this has a runtime cost!)</a:t>
            </a:r>
            <a:endParaRPr lang="en-US" sz="2200" b="1" dirty="0">
              <a:solidFill>
                <a:srgbClr val="FF0000"/>
              </a:solidFill>
            </a:endParaRP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First parameter </a:t>
            </a:r>
            <a:r>
              <a:rPr lang="en-US" sz="2200" dirty="0"/>
              <a:t>is the number of elements you would like to allocate space for</a:t>
            </a:r>
          </a:p>
          <a:p>
            <a:pPr lvl="1"/>
            <a:r>
              <a:rPr lang="en-US" sz="2200" dirty="0">
                <a:solidFill>
                  <a:srgbClr val="00B050"/>
                </a:solidFill>
              </a:rPr>
              <a:t>Second parameter </a:t>
            </a:r>
            <a:r>
              <a:rPr lang="en-US" sz="2200" dirty="0"/>
              <a:t>is the size of each element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r>
              <a:rPr lang="en-US" sz="2200" dirty="0"/>
              <a:t>Originally designed to allocate arrays but works for any memory allocation  </a:t>
            </a:r>
          </a:p>
          <a:p>
            <a:pPr lvl="1"/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200" dirty="0">
                <a:solidFill>
                  <a:srgbClr val="0070C0"/>
                </a:solidFill>
              </a:rPr>
              <a:t>multiplies the two parameters together for the total size</a:t>
            </a:r>
          </a:p>
          <a:p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200" dirty="0">
                <a:solidFill>
                  <a:srgbClr val="0070C0"/>
                </a:solidFill>
              </a:rPr>
              <a:t>is more expensive at runtime </a:t>
            </a:r>
            <a:r>
              <a:rPr lang="en-US" sz="2200" dirty="0"/>
              <a:t>(uses both </a:t>
            </a:r>
            <a:r>
              <a:rPr lang="en-US" sz="2200" dirty="0" err="1"/>
              <a:t>cpu</a:t>
            </a:r>
            <a:r>
              <a:rPr lang="en-US" sz="2200" dirty="0"/>
              <a:t> and memory bandwidth) than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malloc() </a:t>
            </a:r>
            <a:r>
              <a:rPr lang="en-US" sz="2200" dirty="0"/>
              <a:t>because it must zero out memory it allocates at runtime</a:t>
            </a:r>
          </a:p>
          <a:p>
            <a:r>
              <a:rPr lang="en-US" sz="2200" dirty="0">
                <a:solidFill>
                  <a:schemeClr val="tx2"/>
                </a:solidFill>
              </a:rPr>
              <a:t>Use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>
                <a:solidFill>
                  <a:srgbClr val="2C895B"/>
                </a:solidFill>
              </a:rPr>
              <a:t>only when you need the buffer</a:t>
            </a:r>
            <a:r>
              <a:rPr lang="en-US" sz="2200" dirty="0">
                <a:solidFill>
                  <a:schemeClr val="tx2"/>
                </a:solidFill>
              </a:rPr>
              <a:t> to be </a:t>
            </a:r>
            <a:r>
              <a:rPr lang="en-US" sz="2200" dirty="0">
                <a:solidFill>
                  <a:srgbClr val="0070C0"/>
                </a:solidFill>
              </a:rPr>
              <a:t>zero filled </a:t>
            </a:r>
            <a:r>
              <a:rPr lang="en-US" sz="2200" dirty="0">
                <a:solidFill>
                  <a:srgbClr val="FF0000"/>
                </a:solidFill>
              </a:rPr>
              <a:t>prior to FIRST use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07857D3-92C2-3E48-8A18-05781EAFB13E}"/>
              </a:ext>
            </a:extLst>
          </p:cNvPr>
          <p:cNvSpPr/>
          <p:nvPr/>
        </p:nvSpPr>
        <p:spPr bwMode="auto">
          <a:xfrm>
            <a:off x="1949956" y="2851596"/>
            <a:ext cx="7991087" cy="149692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10-element array of pointers to char, zero filled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dirty="0">
              <a:solidFill>
                <a:srgbClr val="E2661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handle the error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20F6DE-49F7-9746-BAB7-2A6108CBB7F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0219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D70200-CF49-32FD-B83A-C5198C78D6C3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8C6296-9637-5FDE-4CE7-C4ADA35DE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4904466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BE53F-0339-D049-B857-5DCD78B58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316465" cy="559352"/>
          </a:xfrm>
        </p:spPr>
        <p:txBody>
          <a:bodyPr/>
          <a:lstStyle/>
          <a:p>
            <a:r>
              <a:rPr lang="en-US" dirty="0"/>
              <a:t>Memory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ABE9F-E22F-5C46-9566-B73325DFFA5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6218" y="679351"/>
            <a:ext cx="11591560" cy="588281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70C0"/>
                </a:solidFill>
              </a:rPr>
              <a:t>Since memory addresses are implemented in hardware using binary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The</a:t>
            </a:r>
            <a:r>
              <a:rPr lang="en-US" sz="2200" b="1" dirty="0">
                <a:solidFill>
                  <a:srgbClr val="0070C0"/>
                </a:solidFill>
              </a:rPr>
              <a:t> Size (number of byte sized cells)</a:t>
            </a:r>
            <a:r>
              <a:rPr lang="en-US" sz="2200" dirty="0">
                <a:solidFill>
                  <a:srgbClr val="0070C0"/>
                </a:solidFill>
              </a:rPr>
              <a:t> of Memory is </a:t>
            </a:r>
            <a:r>
              <a:rPr lang="en-US" sz="2200" dirty="0">
                <a:solidFill>
                  <a:schemeClr val="tx2"/>
                </a:solidFill>
              </a:rPr>
              <a:t>specified in </a:t>
            </a:r>
            <a:r>
              <a:rPr lang="en-US" sz="2200" b="1" dirty="0">
                <a:solidFill>
                  <a:srgbClr val="0070C0"/>
                </a:solidFill>
              </a:rPr>
              <a:t>powers of 2</a:t>
            </a:r>
          </a:p>
          <a:p>
            <a:r>
              <a:rPr lang="en-US" sz="2400" dirty="0">
                <a:solidFill>
                  <a:srgbClr val="0070C0"/>
                </a:solidFill>
              </a:rPr>
              <a:t>Memory size/capacity </a:t>
            </a:r>
            <a:r>
              <a:rPr lang="en-US" sz="2400" dirty="0"/>
              <a:t>in </a:t>
            </a:r>
            <a:r>
              <a:rPr lang="en-US" sz="2400" b="1" dirty="0">
                <a:solidFill>
                  <a:srgbClr val="0070C0"/>
                </a:solidFill>
              </a:rPr>
              <a:t>bytes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2"/>
                </a:solidFill>
              </a:rPr>
              <a:t>is specified by the</a:t>
            </a:r>
            <a:r>
              <a:rPr lang="en-US" sz="2400" dirty="0"/>
              <a:t> “</a:t>
            </a:r>
            <a:r>
              <a:rPr lang="en-US" sz="2400" dirty="0">
                <a:solidFill>
                  <a:srgbClr val="FF0000"/>
                </a:solidFill>
              </a:rPr>
              <a:t>Number of bits" </a:t>
            </a:r>
            <a:r>
              <a:rPr lang="en-US" sz="2400" dirty="0">
                <a:solidFill>
                  <a:srgbClr val="0070C0"/>
                </a:solidFill>
              </a:rPr>
              <a:t>in an address</a:t>
            </a:r>
            <a:endParaRPr lang="en-US" sz="2400" dirty="0">
              <a:solidFill>
                <a:schemeClr val="tx2"/>
              </a:solidFill>
            </a:endParaRP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32 bits of address =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baseline="30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 =</a:t>
            </a:r>
            <a:r>
              <a:rPr lang="en-US" sz="2400" dirty="0">
                <a:solidFill>
                  <a:schemeClr val="tx2"/>
                </a:solidFill>
              </a:rPr>
              <a:t>  4,294,967,296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Address Range is 0 to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baseline="30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2"/>
                </a:solidFill>
              </a:rPr>
              <a:t>– 1 (unsigned)</a:t>
            </a:r>
          </a:p>
          <a:p>
            <a:pPr lvl="3"/>
            <a:endParaRPr lang="en-US" sz="2200" dirty="0">
              <a:solidFill>
                <a:schemeClr val="tx2"/>
              </a:solidFill>
            </a:endParaRPr>
          </a:p>
          <a:p>
            <a:r>
              <a:rPr lang="en-US" sz="2600" dirty="0">
                <a:solidFill>
                  <a:schemeClr val="tx2"/>
                </a:solidFill>
              </a:rPr>
              <a:t>Shorthand notation for address size (Memory Capacity)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KB =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baseline="30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lang="en-US" sz="2400" dirty="0">
                <a:solidFill>
                  <a:srgbClr val="0070C0"/>
                </a:solidFill>
              </a:rPr>
              <a:t> (K=1024) kilobyte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MB 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baseline="30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 </a:t>
            </a:r>
            <a:r>
              <a:rPr lang="en-US" sz="2400" dirty="0">
                <a:solidFill>
                  <a:srgbClr val="0070C0"/>
                </a:solidFill>
              </a:rPr>
              <a:t>  megabyte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GB 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baseline="30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 </a:t>
            </a:r>
            <a:r>
              <a:rPr lang="en-US" sz="2400" dirty="0">
                <a:solidFill>
                  <a:srgbClr val="0070C0"/>
                </a:solidFill>
              </a:rPr>
              <a:t>  gigabyte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TB =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baseline="30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  </a:t>
            </a:r>
            <a:r>
              <a:rPr lang="en-US" sz="2400" dirty="0">
                <a:solidFill>
                  <a:srgbClr val="0070C0"/>
                </a:solidFill>
              </a:rPr>
              <a:t>terabyte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PB =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baseline="30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  </a:t>
            </a:r>
            <a:r>
              <a:rPr lang="en-US" sz="2400" dirty="0">
                <a:solidFill>
                  <a:srgbClr val="0070C0"/>
                </a:solidFill>
              </a:rPr>
              <a:t>petabyte</a:t>
            </a:r>
            <a:endParaRPr lang="en-US" sz="2400" b="1" baseline="30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D0F647-39A6-834B-B222-A4C20216C8C2}"/>
              </a:ext>
            </a:extLst>
          </p:cNvPr>
          <p:cNvSpPr txBox="1"/>
          <p:nvPr/>
        </p:nvSpPr>
        <p:spPr>
          <a:xfrm>
            <a:off x="11796700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30" name="Picture 2" descr="DDR5 vs DDR4 - All the Design Challenges &amp; Advantages - Rambus">
            <a:extLst>
              <a:ext uri="{FF2B5EF4-FFF2-40B4-BE49-F238E27FC236}">
                <a16:creationId xmlns:a16="http://schemas.microsoft.com/office/drawing/2014/main" id="{79275A1A-CD16-4746-BCD7-C0D814EC5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34049" y="3948710"/>
            <a:ext cx="5905173" cy="236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CB37E39-3616-8747-B03A-66DB978492DB}"/>
              </a:ext>
            </a:extLst>
          </p:cNvPr>
          <p:cNvSpPr txBox="1"/>
          <p:nvPr/>
        </p:nvSpPr>
        <p:spPr>
          <a:xfrm>
            <a:off x="6266937" y="5826745"/>
            <a:ext cx="1406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Data Bits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F92C55-4878-9C4A-A65E-32F0BC884533}"/>
              </a:ext>
            </a:extLst>
          </p:cNvPr>
          <p:cNvSpPr txBox="1"/>
          <p:nvPr/>
        </p:nvSpPr>
        <p:spPr>
          <a:xfrm>
            <a:off x="9437003" y="5829254"/>
            <a:ext cx="1406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Data Bits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D6C549-E98B-294C-857B-D38EEB0950C0}"/>
              </a:ext>
            </a:extLst>
          </p:cNvPr>
          <p:cNvSpPr txBox="1"/>
          <p:nvPr/>
        </p:nvSpPr>
        <p:spPr>
          <a:xfrm>
            <a:off x="7673746" y="5664355"/>
            <a:ext cx="162577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Address Bits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80BF75-7E86-544C-98A9-F6E7F8E19AC5}"/>
              </a:ext>
            </a:extLst>
          </p:cNvPr>
          <p:cNvSpPr txBox="1"/>
          <p:nvPr/>
        </p:nvSpPr>
        <p:spPr>
          <a:xfrm>
            <a:off x="9476447" y="3548600"/>
            <a:ext cx="196277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Memory </a:t>
            </a:r>
            <a:r>
              <a:rPr lang="en-US" sz="2000" dirty="0" err="1"/>
              <a:t>dimm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3989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570B3-E937-BD48-B2BD-F2FDF5736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0720"/>
          </a:xfrm>
        </p:spPr>
        <p:txBody>
          <a:bodyPr/>
          <a:lstStyle/>
          <a:p>
            <a:r>
              <a:rPr lang="en-US" dirty="0"/>
              <a:t>Fixed size types in C (later addition to 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2ACFB-459C-FE47-A20C-1132FD4E828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2406" y="770524"/>
            <a:ext cx="11435372" cy="549711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Sometimes programs need to be </a:t>
            </a:r>
            <a:r>
              <a:rPr lang="en-US" sz="2400" dirty="0">
                <a:solidFill>
                  <a:srgbClr val="0070C0"/>
                </a:solidFill>
              </a:rPr>
              <a:t>written for a particular range of integers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or for </a:t>
            </a:r>
            <a:r>
              <a:rPr lang="en-US" sz="2400" dirty="0">
                <a:solidFill>
                  <a:srgbClr val="0070C0"/>
                </a:solidFill>
              </a:rPr>
              <a:t>a particular size of storage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70C0"/>
                </a:solidFill>
              </a:rPr>
              <a:t>regardless of what machine the program runs on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In the file 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stdint.h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the following </a:t>
            </a:r>
            <a:r>
              <a:rPr lang="en-US" sz="2400" dirty="0">
                <a:solidFill>
                  <a:srgbClr val="0070C0"/>
                </a:solidFill>
              </a:rPr>
              <a:t>fixed size types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are defined for use in these situations: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A2DA2E-5103-094A-B966-1927F006F99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3B978FB-DD15-C14E-97A6-FB7A0C5ED045}"/>
              </a:ext>
            </a:extLst>
          </p:cNvPr>
          <p:cNvGraphicFramePr>
            <a:graphicFrameLocks noGrp="1"/>
          </p:cNvGraphicFramePr>
          <p:nvPr/>
        </p:nvGraphicFramePr>
        <p:xfrm>
          <a:off x="2699725" y="2603721"/>
          <a:ext cx="7020733" cy="3503763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906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1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2652">
                  <a:extLst>
                    <a:ext uri="{9D8B030D-6E8A-4147-A177-3AD203B41FA5}">
                      <a16:colId xmlns:a16="http://schemas.microsoft.com/office/drawing/2014/main" val="2506892054"/>
                    </a:ext>
                  </a:extLst>
                </a:gridCol>
              </a:tblGrid>
              <a:tr h="1261355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Signed 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Unsigned 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Exact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int8_t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uint8_t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 bits (1 byte)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int16_t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uint16_t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16 bits (2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int32_t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uint32_t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32 bits (4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int64_t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uint64_t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64 bits (8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015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19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71AE-54E3-7949-9AF8-A25815407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43972"/>
          </a:xfrm>
        </p:spPr>
        <p:txBody>
          <a:bodyPr/>
          <a:lstStyle/>
          <a:p>
            <a:r>
              <a:rPr lang="en-US" dirty="0"/>
              <a:t>Defining Strings: Initialization Equivalents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BC927-6D1F-8E4F-9332-9BD22E14D6E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63146" y="1856133"/>
            <a:ext cx="9465708" cy="97850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F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ollowing definitions create </a:t>
            </a:r>
            <a:r>
              <a:rPr lang="en-US" sz="2400" b="1" dirty="0">
                <a:solidFill>
                  <a:schemeClr val="accent1"/>
                </a:solidFill>
              </a:rPr>
              <a:t>equivalent</a:t>
            </a:r>
            <a:r>
              <a:rPr lang="en-US" sz="2400" dirty="0">
                <a:solidFill>
                  <a:schemeClr val="accent1"/>
                </a:solidFill>
              </a:rPr>
              <a:t> 4-character arrays</a:t>
            </a:r>
          </a:p>
          <a:p>
            <a:pPr lvl="1"/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These are all strings as they all include a null ('\0') terminator</a:t>
            </a:r>
            <a:br>
              <a:rPr lang="en-US" sz="2000" dirty="0">
                <a:solidFill>
                  <a:srgbClr val="00B050"/>
                </a:solidFill>
              </a:rPr>
            </a:b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5F09BF-17B1-794E-8ED1-620AFFF327F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02AE6DD-C7E1-F848-B473-2BAD48235F43}"/>
              </a:ext>
            </a:extLst>
          </p:cNvPr>
          <p:cNvSpPr/>
          <p:nvPr/>
        </p:nvSpPr>
        <p:spPr bwMode="auto">
          <a:xfrm>
            <a:off x="776587" y="3286760"/>
            <a:ext cx="10917043" cy="2396409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{'c', 'a', 't', '\0'};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b[4]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{'c', 'a', 't', 0}; 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c[4]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{'c', 'a', 't'};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missing initial value defaults to 0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d[4]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 99, 97, 116, 0};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99 = 'c', 97 = 'a', 116 = 't'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e[4]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"cat"; 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f[4]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"cat\0";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literal has 5 chars; array f string</a:t>
            </a:r>
          </a:p>
          <a:p>
            <a:pPr marL="342900" lvl="1" indent="0">
              <a:buNone/>
            </a:pP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   // length is 3</a:t>
            </a:r>
          </a:p>
        </p:txBody>
      </p:sp>
    </p:spTree>
    <p:extLst>
      <p:ext uri="{BB962C8B-B14F-4D97-AF65-F5344CB8AC3E}">
        <p14:creationId xmlns:p14="http://schemas.microsoft.com/office/powerpoint/2010/main" val="51742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665F8-6A92-114D-869A-02FCCD4AE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93187"/>
          </a:xfrm>
        </p:spPr>
        <p:txBody>
          <a:bodyPr/>
          <a:lstStyle/>
          <a:p>
            <a:r>
              <a:rPr lang="en-US" dirty="0"/>
              <a:t>Pointer Practice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899770-B63A-1546-80B5-4B6299BE696D}"/>
              </a:ext>
            </a:extLst>
          </p:cNvPr>
          <p:cNvSpPr txBox="1">
            <a:spLocks/>
          </p:cNvSpPr>
          <p:nvPr/>
        </p:nvSpPr>
        <p:spPr>
          <a:xfrm>
            <a:off x="708846" y="618654"/>
            <a:ext cx="11081535" cy="61085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endParaRPr lang="en-US" sz="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x = 5;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y = 2;</a:t>
            </a: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x;</a:t>
            </a: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endParaRPr lang="en-US" sz="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y = 1 +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y);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4F7F9060-4D2D-404D-A755-1D75F63ED614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2730714" y="613186"/>
            <a:ext cx="5091766" cy="731520"/>
          </a:xfrm>
          <a:prstGeom prst="wedgeRoundRectCallout">
            <a:avLst>
              <a:gd name="adj1" fmla="val -59008"/>
              <a:gd name="adj2" fmla="val -11384"/>
              <a:gd name="adj3" fmla="val 1666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Declares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variable,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which is a pointer to </a:t>
            </a:r>
            <a:b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b="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contains the address of) an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ea typeface="Anonymous Pro" panose="020606090302020005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memory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1C727925-67B6-994A-B634-CDC65B3F3C67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2772220" y="1684643"/>
            <a:ext cx="5050260" cy="1001509"/>
          </a:xfrm>
          <a:prstGeom prst="wedgeRoundRectCallout">
            <a:avLst>
              <a:gd name="adj1" fmla="val -58723"/>
              <a:gd name="adj2" fmla="val 11565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Declares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two variables,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that contain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ea typeface="Anonymous Pro" panose="020606090302020005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2000" b="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initializes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them to 5 and 2, respectively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93DBD3C8-F8BA-D34C-A507-AF314F16CA0F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2824580" y="3026089"/>
            <a:ext cx="4160843" cy="725301"/>
          </a:xfrm>
          <a:prstGeom prst="wedgeRoundRectCallout">
            <a:avLst>
              <a:gd name="adj1" fmla="val -66519"/>
              <a:gd name="adj2" fmla="val -9617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contain the address of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points to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”)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174279E5-5558-E949-ACEA-E1574CB0A417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3572003" y="3964630"/>
            <a:ext cx="4114800" cy="1381530"/>
          </a:xfrm>
          <a:prstGeom prst="wedgeRoundRectCallout">
            <a:avLst>
              <a:gd name="adj1" fmla="val -65841"/>
              <a:gd name="adj2" fmla="val -1133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“1 plus the value stored at the address held by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 Because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points to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this is equivalent to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1 + 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endParaRPr lang="en-US" sz="2000" b="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04F1999E-F963-7F40-969A-79C88403AF0D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870171" y="5022388"/>
            <a:ext cx="2446691" cy="411480"/>
          </a:xfrm>
          <a:prstGeom prst="wedgeRoundRectCallout">
            <a:avLst>
              <a:gd name="adj1" fmla="val 16668"/>
              <a:gd name="adj2" fmla="val -138828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“Dereference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6EA9F587-AC4E-DE46-9213-8278ABF52F0F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3316862" y="5505533"/>
            <a:ext cx="4457328" cy="1071151"/>
          </a:xfrm>
          <a:prstGeom prst="wedgeRoundRectCallout">
            <a:avLst>
              <a:gd name="adj1" fmla="val -68268"/>
              <a:gd name="adj2" fmla="val 282"/>
              <a:gd name="adj3" fmla="val 16667"/>
            </a:avLst>
          </a:prstGeom>
          <a:solidFill>
            <a:srgbClr val="FF648F">
              <a:alpha val="2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 x = y; The * and &amp; cancel each other. 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 the address of y and then get the contents pointed by that address</a:t>
            </a:r>
            <a:endParaRPr lang="en-US" sz="2000" b="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b="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1959282-B6CF-D34D-BFE3-E5EFCF51F044}"/>
              </a:ext>
            </a:extLst>
          </p:cNvPr>
          <p:cNvGrpSpPr/>
          <p:nvPr/>
        </p:nvGrpSpPr>
        <p:grpSpPr>
          <a:xfrm>
            <a:off x="7942792" y="2697002"/>
            <a:ext cx="3111414" cy="1254501"/>
            <a:chOff x="7942792" y="2697002"/>
            <a:chExt cx="3111414" cy="125450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1A8B2D-BCDA-824F-8A17-84E486C48A5B}"/>
                </a:ext>
              </a:extLst>
            </p:cNvPr>
            <p:cNvSpPr txBox="1"/>
            <p:nvPr/>
          </p:nvSpPr>
          <p:spPr>
            <a:xfrm>
              <a:off x="8600738" y="2697002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F0A9788-568F-D140-8A7C-008280D5C8D8}"/>
                </a:ext>
              </a:extLst>
            </p:cNvPr>
            <p:cNvSpPr txBox="1"/>
            <p:nvPr/>
          </p:nvSpPr>
          <p:spPr>
            <a:xfrm>
              <a:off x="10043363" y="3076787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5CEC919-7675-6B44-941A-3DC2C7070C1F}"/>
                </a:ext>
              </a:extLst>
            </p:cNvPr>
            <p:cNvSpPr txBox="1"/>
            <p:nvPr/>
          </p:nvSpPr>
          <p:spPr>
            <a:xfrm>
              <a:off x="9768768" y="289859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70C897F-2E0C-5340-AD9E-1088C62FF523}"/>
                </a:ext>
              </a:extLst>
            </p:cNvPr>
            <p:cNvSpPr txBox="1"/>
            <p:nvPr/>
          </p:nvSpPr>
          <p:spPr>
            <a:xfrm>
              <a:off x="8427978" y="3052586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2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97DF809-3FC4-0040-8BB2-D16F558CDC0F}"/>
                </a:ext>
              </a:extLst>
            </p:cNvPr>
            <p:cNvSpPr txBox="1"/>
            <p:nvPr/>
          </p:nvSpPr>
          <p:spPr>
            <a:xfrm>
              <a:off x="9729778" y="3551393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6D5BCF4-4DB5-E04A-8BDD-F19FEB30AE35}"/>
                </a:ext>
              </a:extLst>
            </p:cNvPr>
            <p:cNvSpPr txBox="1"/>
            <p:nvPr/>
          </p:nvSpPr>
          <p:spPr>
            <a:xfrm>
              <a:off x="10058526" y="3538175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5379067-937F-6240-97B6-013B3C54E406}"/>
                </a:ext>
              </a:extLst>
            </p:cNvPr>
            <p:cNvSpPr txBox="1"/>
            <p:nvPr/>
          </p:nvSpPr>
          <p:spPr>
            <a:xfrm>
              <a:off x="7942792" y="3093717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ptr</a:t>
              </a:r>
              <a:endParaRPr lang="en-US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695E3B1-8E00-404D-A5D6-D4B6F01E483B}"/>
                </a:ext>
              </a:extLst>
            </p:cNvPr>
            <p:cNvCxnSpPr>
              <a:cxnSpLocks/>
            </p:cNvCxnSpPr>
            <p:nvPr/>
          </p:nvCxnSpPr>
          <p:spPr>
            <a:xfrm>
              <a:off x="8957423" y="3278166"/>
              <a:ext cx="1070098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917F4EB-BBB8-2046-846E-7A99877C3E18}"/>
              </a:ext>
            </a:extLst>
          </p:cNvPr>
          <p:cNvGrpSpPr/>
          <p:nvPr/>
        </p:nvGrpSpPr>
        <p:grpSpPr>
          <a:xfrm>
            <a:off x="7942792" y="735651"/>
            <a:ext cx="1480866" cy="441241"/>
            <a:chOff x="7942792" y="735651"/>
            <a:chExt cx="1480866" cy="44124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9323E0-20BB-FA43-8282-BC9AB3A0ABF5}"/>
                </a:ext>
              </a:extLst>
            </p:cNvPr>
            <p:cNvSpPr txBox="1"/>
            <p:nvPr/>
          </p:nvSpPr>
          <p:spPr>
            <a:xfrm>
              <a:off x="8427978" y="735651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2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50C17B1-E6BE-5940-B289-1C0FA6706C9B}"/>
                </a:ext>
              </a:extLst>
            </p:cNvPr>
            <p:cNvSpPr txBox="1"/>
            <p:nvPr/>
          </p:nvSpPr>
          <p:spPr>
            <a:xfrm>
              <a:off x="7942792" y="776782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ptr</a:t>
              </a:r>
              <a:endParaRPr lang="en-US" sz="2000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3E4EF22-3BF6-DD47-B4FC-1A17783F4712}"/>
              </a:ext>
            </a:extLst>
          </p:cNvPr>
          <p:cNvGrpSpPr/>
          <p:nvPr/>
        </p:nvGrpSpPr>
        <p:grpSpPr>
          <a:xfrm>
            <a:off x="8025905" y="1625543"/>
            <a:ext cx="2107284" cy="913010"/>
            <a:chOff x="8129622" y="1652536"/>
            <a:chExt cx="2107284" cy="9130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083E150-B771-E94C-8C93-22B6593817AE}"/>
                </a:ext>
              </a:extLst>
            </p:cNvPr>
            <p:cNvSpPr txBox="1"/>
            <p:nvPr/>
          </p:nvSpPr>
          <p:spPr>
            <a:xfrm>
              <a:off x="8511655" y="1704048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C400EF4-484C-4B42-982C-599E252D4F06}"/>
                </a:ext>
              </a:extLst>
            </p:cNvPr>
            <p:cNvSpPr txBox="1"/>
            <p:nvPr/>
          </p:nvSpPr>
          <p:spPr>
            <a:xfrm>
              <a:off x="8129622" y="166568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61724A-8744-1249-BA82-7EC9B874C751}"/>
                </a:ext>
              </a:extLst>
            </p:cNvPr>
            <p:cNvSpPr txBox="1"/>
            <p:nvPr/>
          </p:nvSpPr>
          <p:spPr>
            <a:xfrm>
              <a:off x="8144915" y="208104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1A67A83-2D0A-C54C-BF55-7B4A798092F9}"/>
                </a:ext>
              </a:extLst>
            </p:cNvPr>
            <p:cNvSpPr txBox="1"/>
            <p:nvPr/>
          </p:nvSpPr>
          <p:spPr>
            <a:xfrm>
              <a:off x="8526818" y="2165436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25B0109-93FF-D844-8BEB-2CF673893ADC}"/>
                </a:ext>
              </a:extLst>
            </p:cNvPr>
            <p:cNvSpPr txBox="1"/>
            <p:nvPr/>
          </p:nvSpPr>
          <p:spPr>
            <a:xfrm>
              <a:off x="9510425" y="1652536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DB48DF7-AB06-8145-BA4A-FD4BC73553CC}"/>
                </a:ext>
              </a:extLst>
            </p:cNvPr>
            <p:cNvSpPr txBox="1"/>
            <p:nvPr/>
          </p:nvSpPr>
          <p:spPr>
            <a:xfrm>
              <a:off x="9510425" y="2105283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C76C5C7-E655-C44C-934C-B36D0BCD8DB8}"/>
              </a:ext>
            </a:extLst>
          </p:cNvPr>
          <p:cNvGrpSpPr/>
          <p:nvPr/>
        </p:nvGrpSpPr>
        <p:grpSpPr>
          <a:xfrm>
            <a:off x="7915907" y="4119519"/>
            <a:ext cx="3829421" cy="1277958"/>
            <a:chOff x="7915907" y="4119519"/>
            <a:chExt cx="3829421" cy="127795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9A600F-3F6F-E745-B6D4-056E444B3E0B}"/>
                </a:ext>
              </a:extLst>
            </p:cNvPr>
            <p:cNvSpPr txBox="1"/>
            <p:nvPr/>
          </p:nvSpPr>
          <p:spPr>
            <a:xfrm>
              <a:off x="10989245" y="448780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3C029EC-FA21-D648-BD69-9B7732B1648D}"/>
                </a:ext>
              </a:extLst>
            </p:cNvPr>
            <p:cNvSpPr txBox="1"/>
            <p:nvPr/>
          </p:nvSpPr>
          <p:spPr>
            <a:xfrm>
              <a:off x="10016478" y="4512003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761E8A6-D11A-4543-93AB-B8E7FA0871C9}"/>
                </a:ext>
              </a:extLst>
            </p:cNvPr>
            <p:cNvSpPr txBox="1"/>
            <p:nvPr/>
          </p:nvSpPr>
          <p:spPr>
            <a:xfrm>
              <a:off x="9741883" y="4333807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1D7590A-80A1-7048-9021-5BA9192D96F6}"/>
                </a:ext>
              </a:extLst>
            </p:cNvPr>
            <p:cNvSpPr txBox="1"/>
            <p:nvPr/>
          </p:nvSpPr>
          <p:spPr>
            <a:xfrm>
              <a:off x="8401093" y="4487802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2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8B7326D-62BB-AA41-B9DB-3EB3A318F450}"/>
                </a:ext>
              </a:extLst>
            </p:cNvPr>
            <p:cNvSpPr txBox="1"/>
            <p:nvPr/>
          </p:nvSpPr>
          <p:spPr>
            <a:xfrm>
              <a:off x="9702893" y="4997367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521FB5-F554-514D-8353-05ABEB847E84}"/>
                </a:ext>
              </a:extLst>
            </p:cNvPr>
            <p:cNvSpPr txBox="1"/>
            <p:nvPr/>
          </p:nvSpPr>
          <p:spPr>
            <a:xfrm>
              <a:off x="10054789" y="4997367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020766F-FD82-544C-97B5-9D4BD1FF89EA}"/>
                </a:ext>
              </a:extLst>
            </p:cNvPr>
            <p:cNvSpPr txBox="1"/>
            <p:nvPr/>
          </p:nvSpPr>
          <p:spPr>
            <a:xfrm>
              <a:off x="7915907" y="4528933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ptr</a:t>
              </a:r>
              <a:endParaRPr lang="en-US" sz="20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57172E4-37E9-CC49-B94B-CF8AAAD5B009}"/>
                </a:ext>
              </a:extLst>
            </p:cNvPr>
            <p:cNvCxnSpPr>
              <a:cxnSpLocks/>
            </p:cNvCxnSpPr>
            <p:nvPr/>
          </p:nvCxnSpPr>
          <p:spPr>
            <a:xfrm>
              <a:off x="8930538" y="4713382"/>
              <a:ext cx="1070098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44B6240-C8AD-2E4A-A71B-8EA742BAD115}"/>
                </a:ext>
              </a:extLst>
            </p:cNvPr>
            <p:cNvSpPr txBox="1"/>
            <p:nvPr/>
          </p:nvSpPr>
          <p:spPr>
            <a:xfrm>
              <a:off x="8610558" y="4119519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3DB5878-8798-884E-A09B-7940BF31BA9F}"/>
                </a:ext>
              </a:extLst>
            </p:cNvPr>
            <p:cNvSpPr txBox="1"/>
            <p:nvPr/>
          </p:nvSpPr>
          <p:spPr>
            <a:xfrm>
              <a:off x="11018847" y="4939801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BAB3816-C909-DE48-ACA0-57DE1B3ED9F7}"/>
              </a:ext>
            </a:extLst>
          </p:cNvPr>
          <p:cNvGrpSpPr/>
          <p:nvPr/>
        </p:nvGrpSpPr>
        <p:grpSpPr>
          <a:xfrm>
            <a:off x="7854116" y="5636339"/>
            <a:ext cx="3838574" cy="1081909"/>
            <a:chOff x="7854116" y="5636339"/>
            <a:chExt cx="3838574" cy="108190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E04F9C4-8E64-9D4D-8B74-91A178E02112}"/>
                </a:ext>
              </a:extLst>
            </p:cNvPr>
            <p:cNvSpPr txBox="1"/>
            <p:nvPr/>
          </p:nvSpPr>
          <p:spPr>
            <a:xfrm>
              <a:off x="10979017" y="6318138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BC076CF-ED3C-F04C-AAB7-B35E2981AE15}"/>
                </a:ext>
              </a:extLst>
            </p:cNvPr>
            <p:cNvSpPr txBox="1"/>
            <p:nvPr/>
          </p:nvSpPr>
          <p:spPr>
            <a:xfrm>
              <a:off x="9954687" y="5814535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DBFBA6A-D04E-DA46-AACA-681E9F56BD9A}"/>
                </a:ext>
              </a:extLst>
            </p:cNvPr>
            <p:cNvSpPr txBox="1"/>
            <p:nvPr/>
          </p:nvSpPr>
          <p:spPr>
            <a:xfrm>
              <a:off x="9680092" y="5636339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10E0503-25F6-FC4C-B327-F7B7CCEE19A5}"/>
                </a:ext>
              </a:extLst>
            </p:cNvPr>
            <p:cNvSpPr txBox="1"/>
            <p:nvPr/>
          </p:nvSpPr>
          <p:spPr>
            <a:xfrm>
              <a:off x="8339302" y="5790334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2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C0A84EE-D0AE-0548-954F-8B9713988FF2}"/>
                </a:ext>
              </a:extLst>
            </p:cNvPr>
            <p:cNvSpPr txBox="1"/>
            <p:nvPr/>
          </p:nvSpPr>
          <p:spPr>
            <a:xfrm>
              <a:off x="9641102" y="628914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D4CC12A-1327-3A45-A174-88D57BFCC23F}"/>
                </a:ext>
              </a:extLst>
            </p:cNvPr>
            <p:cNvSpPr txBox="1"/>
            <p:nvPr/>
          </p:nvSpPr>
          <p:spPr>
            <a:xfrm>
              <a:off x="9992998" y="6289141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63C357D-E0CB-4E4A-9797-99AFEE83CD05}"/>
                </a:ext>
              </a:extLst>
            </p:cNvPr>
            <p:cNvSpPr txBox="1"/>
            <p:nvPr/>
          </p:nvSpPr>
          <p:spPr>
            <a:xfrm>
              <a:off x="7854116" y="5831465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ptr</a:t>
              </a:r>
              <a:endParaRPr lang="en-US" sz="2000" dirty="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C4B6014-F369-A844-89B9-C7F8D0516125}"/>
                </a:ext>
              </a:extLst>
            </p:cNvPr>
            <p:cNvCxnSpPr>
              <a:cxnSpLocks/>
            </p:cNvCxnSpPr>
            <p:nvPr/>
          </p:nvCxnSpPr>
          <p:spPr>
            <a:xfrm>
              <a:off x="8868747" y="6015914"/>
              <a:ext cx="1070098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1CCEE66-E719-A041-8015-D33608374296}"/>
                </a:ext>
              </a:extLst>
            </p:cNvPr>
            <p:cNvSpPr txBox="1"/>
            <p:nvPr/>
          </p:nvSpPr>
          <p:spPr>
            <a:xfrm>
              <a:off x="10966209" y="5805722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CA6D0162-FBFA-9D48-A993-231A75AC982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9945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4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2C08A-EB6D-0F4C-8225-44D072198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894" y="120000"/>
            <a:ext cx="11816105" cy="351050"/>
          </a:xfrm>
        </p:spPr>
        <p:txBody>
          <a:bodyPr/>
          <a:lstStyle/>
          <a:p>
            <a:r>
              <a:rPr lang="en-US" sz="2800" dirty="0" err="1"/>
              <a:t>strtol</a:t>
            </a:r>
            <a:r>
              <a:rPr lang="en-US" sz="2800" dirty="0"/>
              <a:t>() and </a:t>
            </a:r>
            <a:r>
              <a:rPr lang="en-US" sz="2800" dirty="0" err="1"/>
              <a:t>strtoul</a:t>
            </a:r>
            <a:r>
              <a:rPr lang="en-US" sz="2800" dirty="0"/>
              <a:t>() examples of passing a pointer to a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A38E1-830E-104B-9C90-3EF87BD5665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20454" y="658025"/>
            <a:ext cx="11757365" cy="590414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int </a:t>
            </a:r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strtol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(const char *</a:t>
            </a:r>
            <a:r>
              <a:rPr lang="en-US" sz="2000" b="1" u="sng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 **</a:t>
            </a:r>
            <a:r>
              <a:rPr lang="en-US" sz="2000" b="1" u="sng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endptr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sz="2000" b="1" u="sng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 long int </a:t>
            </a:r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strtoul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(const char *</a:t>
            </a:r>
            <a:r>
              <a:rPr lang="en-US" sz="2000" b="1" u="sng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 **</a:t>
            </a:r>
            <a:r>
              <a:rPr lang="en-US" sz="2000" b="1" u="sng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endptr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sz="2000" b="1" u="sng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cs typeface="Courier New" panose="02070309020205020404" pitchFamily="49" charset="0"/>
              </a:rPr>
              <a:t>reruns the string converted to a long or unsigned long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>
                <a:solidFill>
                  <a:schemeClr val="accent1"/>
                </a:solidFill>
              </a:rPr>
              <a:t>str</a:t>
            </a:r>
            <a:r>
              <a:rPr lang="en-US" sz="2000" dirty="0"/>
              <a:t> pointer to the string to convert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 err="1">
                <a:solidFill>
                  <a:schemeClr val="accent1"/>
                </a:solidFill>
              </a:rPr>
              <a:t>endptr</a:t>
            </a:r>
            <a:r>
              <a:rPr lang="en-US" sz="2000" dirty="0"/>
              <a:t> pass the address of a variable that is a char pointer (output variable)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>
                <a:solidFill>
                  <a:schemeClr val="accent1"/>
                </a:solidFill>
              </a:rPr>
              <a:t>base</a:t>
            </a:r>
            <a:r>
              <a:rPr lang="en-US" sz="2000" dirty="0"/>
              <a:t>: number base used by the string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Example</a:t>
            </a:r>
            <a:r>
              <a:rPr lang="en-US" sz="2000" dirty="0"/>
              <a:t>: string is to contain just positive numbers &gt;= 0 (in ascii) with no extra stuff</a:t>
            </a:r>
          </a:p>
          <a:p>
            <a:r>
              <a:rPr lang="en-US" sz="2000" dirty="0"/>
              <a:t>If the string is not valid, then</a:t>
            </a:r>
          </a:p>
          <a:p>
            <a:pPr lvl="1"/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endptr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'\0' </a:t>
            </a:r>
            <a:r>
              <a:rPr lang="en-US" sz="2000" dirty="0"/>
              <a:t>then string contains more than just numbers (bad input) </a:t>
            </a:r>
          </a:p>
          <a:p>
            <a:pPr lvl="1"/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endptr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/>
              <a:t>stores the address of the first invalid character found in the buffer pointed (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/>
              <a:t>)</a:t>
            </a:r>
          </a:p>
          <a:p>
            <a:r>
              <a:rPr lang="en-US" sz="2000" dirty="0"/>
              <a:t>How to use </a:t>
            </a:r>
            <a:r>
              <a:rPr lang="en-US" sz="2000" dirty="0" err="1">
                <a:solidFill>
                  <a:schemeClr val="accent1"/>
                </a:solidFill>
              </a:rPr>
              <a:t>endptr</a:t>
            </a:r>
            <a:r>
              <a:rPr lang="en-US" sz="2000" dirty="0">
                <a:solidFill>
                  <a:schemeClr val="accent1"/>
                </a:solidFill>
              </a:rPr>
              <a:t> when it </a:t>
            </a:r>
            <a:r>
              <a:rPr lang="en-US" sz="2000" u="sng" dirty="0">
                <a:solidFill>
                  <a:schemeClr val="accent1"/>
                </a:solidFill>
              </a:rPr>
              <a:t>does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u="sng" dirty="0">
                <a:solidFill>
                  <a:schemeClr val="accent1"/>
                </a:solidFill>
              </a:rPr>
              <a:t>not</a:t>
            </a:r>
            <a:r>
              <a:rPr lang="en-US" sz="2000" dirty="0">
                <a:solidFill>
                  <a:schemeClr val="accent1"/>
                </a:solidFill>
              </a:rPr>
              <a:t> contain NULL</a:t>
            </a:r>
            <a:r>
              <a:rPr lang="en-US" sz="2000" dirty="0"/>
              <a:t>:</a:t>
            </a:r>
          </a:p>
          <a:p>
            <a:pPr lvl="1"/>
            <a:r>
              <a:rPr lang="en-US" sz="2000" dirty="0"/>
              <a:t>If there are other conversion errors (you can read the man page) then </a:t>
            </a:r>
            <a:r>
              <a:rPr lang="en-US" sz="2000" dirty="0" err="1"/>
              <a:t>errno</a:t>
            </a:r>
            <a:r>
              <a:rPr lang="en-US" sz="2000" dirty="0"/>
              <a:t> != 0</a:t>
            </a:r>
          </a:p>
          <a:p>
            <a:pPr lvl="1"/>
            <a:r>
              <a:rPr lang="en-US" sz="2000" dirty="0"/>
              <a:t>When conversion is ok, </a:t>
            </a: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sz="2000" dirty="0"/>
              <a:t> is unaltered (always clear it before calling these routines)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5623BA-E229-B544-8069-8B3603AB9F1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1254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2C08A-EB6D-0F4C-8225-44D072198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894" y="120000"/>
            <a:ext cx="11816105" cy="351050"/>
          </a:xfrm>
        </p:spPr>
        <p:txBody>
          <a:bodyPr/>
          <a:lstStyle/>
          <a:p>
            <a:r>
              <a:rPr lang="en-US" sz="2800" dirty="0" err="1"/>
              <a:t>strtol</a:t>
            </a:r>
            <a:r>
              <a:rPr lang="en-US" sz="2800" dirty="0"/>
              <a:t>() and </a:t>
            </a:r>
            <a:r>
              <a:rPr lang="en-US" sz="2800" dirty="0" err="1"/>
              <a:t>strtoul</a:t>
            </a:r>
            <a:r>
              <a:rPr lang="en-US" sz="2800" dirty="0"/>
              <a:t>() examples of passing a pointer to a pointer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2DE3BB-D37F-6E41-A7A2-B2B7B9F576B7}"/>
              </a:ext>
            </a:extLst>
          </p:cNvPr>
          <p:cNvSpPr/>
          <p:nvPr/>
        </p:nvSpPr>
        <p:spPr bwMode="auto">
          <a:xfrm>
            <a:off x="2034130" y="721161"/>
            <a:ext cx="9644064" cy="579572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errno.h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endptr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[] = "33";  // test buffer string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errno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errno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0 (zero)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before each call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(int)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strtol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endptr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10)</a:t>
            </a:r>
          </a:p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check if the string was a proper number</a:t>
            </a:r>
          </a:p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*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entpr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should be at the end of the string == '\0'</a:t>
            </a:r>
          </a:p>
          <a:p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if ((*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endptr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!= '\0') || (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errno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!= 0)) {</a:t>
            </a:r>
          </a:p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handle the error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("%d\n", number);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5623BA-E229-B544-8069-8B3603AB9F1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1495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04FDC-012A-4C44-AC7B-5839BE866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422357" cy="575468"/>
          </a:xfrm>
        </p:spPr>
        <p:txBody>
          <a:bodyPr/>
          <a:lstStyle/>
          <a:p>
            <a:r>
              <a:rPr lang="en-US" dirty="0"/>
              <a:t>Copying Strings: Use the Sentinel; </a:t>
            </a:r>
            <a:r>
              <a:rPr lang="en-US" dirty="0" err="1"/>
              <a:t>libc</a:t>
            </a:r>
            <a:r>
              <a:rPr lang="en-US" dirty="0"/>
              <a:t>: </a:t>
            </a:r>
            <a:r>
              <a:rPr lang="en-US" dirty="0" err="1"/>
              <a:t>strcpy</a:t>
            </a:r>
            <a:r>
              <a:rPr lang="en-US" dirty="0"/>
              <a:t>()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FD026BA-42CF-CF42-8EB1-6A1ED975857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835293"/>
            <a:ext cx="11424516" cy="94004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To </a:t>
            </a:r>
            <a:r>
              <a:rPr lang="en-US" dirty="0">
                <a:solidFill>
                  <a:srgbClr val="0070C0"/>
                </a:solidFill>
              </a:rPr>
              <a:t>copy an array</a:t>
            </a:r>
            <a:r>
              <a:rPr lang="en-US" dirty="0"/>
              <a:t>, you </a:t>
            </a:r>
            <a:r>
              <a:rPr lang="en-US" dirty="0">
                <a:solidFill>
                  <a:srgbClr val="0070C0"/>
                </a:solidFill>
              </a:rPr>
              <a:t>must copy each character </a:t>
            </a:r>
            <a:r>
              <a:rPr lang="en-US" dirty="0">
                <a:solidFill>
                  <a:schemeClr val="tx2"/>
                </a:solidFill>
              </a:rPr>
              <a:t>from source to destination array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Watch overwrites: </a:t>
            </a:r>
            <a:r>
              <a:rPr lang="en-US" dirty="0" err="1"/>
              <a:t>strcpy</a:t>
            </a:r>
            <a:r>
              <a:rPr lang="en-US" dirty="0"/>
              <a:t> assumes the target array size is equal or larger than source array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85E271B-97EA-D744-AF7A-CCF484704B93}"/>
              </a:ext>
            </a:extLst>
          </p:cNvPr>
          <p:cNvSpPr/>
          <p:nvPr/>
        </p:nvSpPr>
        <p:spPr bwMode="auto">
          <a:xfrm>
            <a:off x="3535358" y="3732053"/>
            <a:ext cx="5791521" cy="298595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(char *s0, char *s1)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*str = s0;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((s0 == NULL) || (s1 == NULL))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return NULL;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(*s0++ = *s1++)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 str;  // address of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string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72FDA7-2DFB-6C4E-B599-48BD0BBBA87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E5527B3-4EA6-134F-B0AD-8C869ABA57B2}"/>
              </a:ext>
            </a:extLst>
          </p:cNvPr>
          <p:cNvSpPr/>
          <p:nvPr/>
        </p:nvSpPr>
        <p:spPr bwMode="auto">
          <a:xfrm>
            <a:off x="4257099" y="2812015"/>
            <a:ext cx="3425162" cy="71510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str1[80]; 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(str1, </a:t>
            </a:r>
            <a:r>
              <a:rPr lang="en-US" sz="20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graphicFrame>
        <p:nvGraphicFramePr>
          <p:cNvPr id="12" name="Group 63">
            <a:extLst>
              <a:ext uri="{FF2B5EF4-FFF2-40B4-BE49-F238E27FC236}">
                <a16:creationId xmlns:a16="http://schemas.microsoft.com/office/drawing/2014/main" id="{18A6EB82-15B0-BE47-B988-A9F0615AC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087398"/>
              </p:ext>
            </p:extLst>
          </p:nvPr>
        </p:nvGraphicFramePr>
        <p:xfrm>
          <a:off x="3302422" y="1775336"/>
          <a:ext cx="5354219" cy="830263"/>
        </p:xfrm>
        <a:graphic>
          <a:graphicData uri="http://schemas.openxmlformats.org/drawingml/2006/table">
            <a:tbl>
              <a:tblPr/>
              <a:tblGrid>
                <a:gridCol w="966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9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31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char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586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EF804-41B3-8141-986B-E10433AA3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638" y="87364"/>
            <a:ext cx="7393950" cy="421134"/>
          </a:xfrm>
        </p:spPr>
        <p:txBody>
          <a:bodyPr/>
          <a:lstStyle/>
          <a:p>
            <a:r>
              <a:rPr lang="en-US" dirty="0"/>
              <a:t>C Strings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AC76A-3218-2748-883D-D5CA0E6C035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27292" y="573736"/>
            <a:ext cx="11400486" cy="405805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altLang="x-none" sz="2000" b="1" dirty="0">
                <a:solidFill>
                  <a:schemeClr val="accent1"/>
                </a:solidFill>
              </a:rPr>
              <a:t>C </a:t>
            </a:r>
            <a:r>
              <a:rPr lang="en-US" altLang="x-none" sz="2000" b="1" u="sng" dirty="0">
                <a:solidFill>
                  <a:schemeClr val="accent1"/>
                </a:solidFill>
              </a:rPr>
              <a:t>does not</a:t>
            </a:r>
            <a:r>
              <a:rPr lang="en-US" altLang="x-none" sz="2000" b="1" dirty="0">
                <a:solidFill>
                  <a:schemeClr val="accent1"/>
                </a:solidFill>
              </a:rPr>
              <a:t> </a:t>
            </a:r>
            <a:r>
              <a:rPr lang="en-US" altLang="x-none" sz="2000" dirty="0">
                <a:solidFill>
                  <a:schemeClr val="accent1"/>
                </a:solidFill>
              </a:rPr>
              <a:t>have a </a:t>
            </a:r>
            <a:r>
              <a:rPr lang="en-US" altLang="x-none" sz="2000" b="1" dirty="0">
                <a:solidFill>
                  <a:schemeClr val="accent1"/>
                </a:solidFill>
              </a:rPr>
              <a:t>dedicated type </a:t>
            </a:r>
            <a:r>
              <a:rPr lang="en-US" altLang="x-none" sz="2000" dirty="0">
                <a:solidFill>
                  <a:schemeClr val="accent1"/>
                </a:solidFill>
              </a:rPr>
              <a:t>for strings</a:t>
            </a:r>
          </a:p>
          <a:p>
            <a:r>
              <a:rPr lang="en-US" altLang="x-none" sz="2000" b="1" dirty="0">
                <a:solidFill>
                  <a:schemeClr val="accent1"/>
                </a:solidFill>
              </a:rPr>
              <a:t>Strings are </a:t>
            </a:r>
            <a:r>
              <a:rPr lang="en-US" altLang="x-none" sz="2000" dirty="0">
                <a:solidFill>
                  <a:schemeClr val="tx2"/>
                </a:solidFill>
              </a:rPr>
              <a:t>an </a:t>
            </a:r>
            <a:r>
              <a:rPr lang="en-US" altLang="x-none" sz="2000" b="1" dirty="0">
                <a:solidFill>
                  <a:srgbClr val="00B050"/>
                </a:solidFill>
              </a:rPr>
              <a:t>array of characters</a:t>
            </a:r>
            <a:r>
              <a:rPr lang="en-US" altLang="x-none" sz="2000" dirty="0">
                <a:solidFill>
                  <a:srgbClr val="00B050"/>
                </a:solidFill>
              </a:rPr>
              <a:t> </a:t>
            </a:r>
            <a:r>
              <a:rPr lang="en-US" altLang="x-none" sz="2000" b="1" dirty="0">
                <a:solidFill>
                  <a:schemeClr val="accent1"/>
                </a:solidFill>
              </a:rPr>
              <a:t>terminated by </a:t>
            </a:r>
            <a:r>
              <a:rPr lang="en-US" altLang="x-none" sz="2000" dirty="0">
                <a:solidFill>
                  <a:srgbClr val="FF0000"/>
                </a:solidFill>
              </a:rPr>
              <a:t>a sentinel termination </a:t>
            </a:r>
            <a:r>
              <a:rPr lang="en-US" altLang="x-none" sz="2000" b="1" dirty="0">
                <a:solidFill>
                  <a:srgbClr val="FF0000"/>
                </a:solidFill>
              </a:rPr>
              <a:t>character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'\0'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is the </a:t>
            </a:r>
            <a:r>
              <a:rPr lang="en-US" sz="2000" b="1" dirty="0">
                <a:solidFill>
                  <a:schemeClr val="accent1"/>
                </a:solidFill>
              </a:rPr>
              <a:t>Null termination character; </a:t>
            </a:r>
            <a:r>
              <a:rPr lang="en-US" sz="2000" dirty="0"/>
              <a:t>has the</a:t>
            </a:r>
            <a:r>
              <a:rPr lang="en-US" sz="2000" b="1" dirty="0"/>
              <a:t> value of zero (do not confuse with '0')</a:t>
            </a:r>
          </a:p>
          <a:p>
            <a:r>
              <a:rPr lang="en-US" sz="2000" dirty="0">
                <a:solidFill>
                  <a:schemeClr val="tx2"/>
                </a:solidFill>
              </a:rPr>
              <a:t>An</a:t>
            </a:r>
            <a:r>
              <a:rPr lang="en-US" sz="2000" b="1" dirty="0">
                <a:solidFill>
                  <a:schemeClr val="accent1"/>
                </a:solidFill>
              </a:rPr>
              <a:t> array of chars </a:t>
            </a:r>
            <a:r>
              <a:rPr lang="en-US" sz="2000" dirty="0">
                <a:solidFill>
                  <a:schemeClr val="tx2"/>
                </a:solidFill>
              </a:rPr>
              <a:t>contains</a:t>
            </a:r>
            <a:r>
              <a:rPr lang="en-US" sz="2000" b="1" dirty="0">
                <a:solidFill>
                  <a:schemeClr val="accent1"/>
                </a:solidFill>
              </a:rPr>
              <a:t> a string only </a:t>
            </a:r>
            <a:r>
              <a:rPr lang="en-US" sz="2000" b="1" u="sng" dirty="0">
                <a:solidFill>
                  <a:schemeClr val="accent1"/>
                </a:solidFill>
              </a:rPr>
              <a:t>when</a:t>
            </a:r>
            <a:r>
              <a:rPr lang="en-US" sz="2000" dirty="0"/>
              <a:t> it is terminated by a </a:t>
            </a:r>
            <a:r>
              <a:rPr lang="en-US" sz="2000" dirty="0">
                <a:solidFill>
                  <a:srgbClr val="C00000"/>
                </a:solidFill>
              </a:rPr>
              <a:t>'\0'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Length of a string </a:t>
            </a:r>
            <a:r>
              <a:rPr lang="en-US" sz="2000" dirty="0">
                <a:solidFill>
                  <a:schemeClr val="tx2"/>
                </a:solidFill>
              </a:rPr>
              <a:t>is the </a:t>
            </a:r>
            <a:r>
              <a:rPr lang="en-US" sz="2000" dirty="0">
                <a:solidFill>
                  <a:schemeClr val="accent1"/>
                </a:solidFill>
              </a:rPr>
              <a:t>number of characters </a:t>
            </a:r>
            <a:r>
              <a:rPr lang="en-US" sz="2000" dirty="0">
                <a:solidFill>
                  <a:schemeClr val="tx2"/>
                </a:solidFill>
              </a:rPr>
              <a:t>in it</a:t>
            </a:r>
            <a:r>
              <a:rPr lang="en-US" sz="2000" dirty="0">
                <a:solidFill>
                  <a:schemeClr val="accent1"/>
                </a:solidFill>
              </a:rPr>
              <a:t>, </a:t>
            </a:r>
            <a:r>
              <a:rPr lang="en-US" sz="2000" u="sng" dirty="0">
                <a:solidFill>
                  <a:srgbClr val="0070C0"/>
                </a:solidFill>
              </a:rPr>
              <a:t>not including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the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'\0'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Strings in C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are </a:t>
            </a:r>
            <a:r>
              <a:rPr lang="en-US" sz="2000" b="1" u="sng" dirty="0">
                <a:solidFill>
                  <a:schemeClr val="tx1">
                    <a:lumMod val="50000"/>
                  </a:schemeClr>
                </a:solidFill>
              </a:rPr>
              <a:t>not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objects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No embedded information about them,</a:t>
            </a:r>
            <a:r>
              <a:rPr lang="en-US" sz="2000" dirty="0">
                <a:solidFill>
                  <a:schemeClr val="tx2"/>
                </a:solidFill>
              </a:rPr>
              <a:t> you </a:t>
            </a:r>
            <a:r>
              <a:rPr lang="en-US" sz="2000" dirty="0">
                <a:solidFill>
                  <a:srgbClr val="2C895B"/>
                </a:solidFill>
              </a:rPr>
              <a:t>just have a name </a:t>
            </a:r>
            <a:r>
              <a:rPr lang="en-US" sz="2000" dirty="0">
                <a:solidFill>
                  <a:schemeClr val="tx2"/>
                </a:solidFill>
              </a:rPr>
              <a:t>and a memory</a:t>
            </a:r>
            <a:r>
              <a:rPr lang="en-US" sz="2000" dirty="0">
                <a:solidFill>
                  <a:srgbClr val="FF0000"/>
                </a:solidFill>
              </a:rPr>
              <a:t> location</a:t>
            </a:r>
          </a:p>
          <a:p>
            <a:pPr lvl="1"/>
            <a:r>
              <a:rPr lang="en-US" sz="2000" dirty="0"/>
              <a:t>You </a:t>
            </a:r>
            <a:r>
              <a:rPr lang="en-US" sz="2000" dirty="0">
                <a:solidFill>
                  <a:srgbClr val="0070C0"/>
                </a:solidFill>
              </a:rPr>
              <a:t>cannot use </a:t>
            </a:r>
            <a:r>
              <a:rPr lang="en-US" sz="2000" dirty="0">
                <a:solidFill>
                  <a:srgbClr val="FF0000"/>
                </a:solidFill>
              </a:rPr>
              <a:t>+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FF0000"/>
                </a:solidFill>
              </a:rPr>
              <a:t>+=</a:t>
            </a:r>
            <a:r>
              <a:rPr lang="en-US" sz="2000" dirty="0"/>
              <a:t> to concatenate strings in C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For example, </a:t>
            </a:r>
            <a:r>
              <a:rPr lang="en-US" sz="2000" dirty="0">
                <a:solidFill>
                  <a:srgbClr val="0070C0"/>
                </a:solidFill>
              </a:rPr>
              <a:t>you must </a:t>
            </a:r>
            <a:r>
              <a:rPr lang="en-US" sz="2000" b="1" dirty="0">
                <a:solidFill>
                  <a:srgbClr val="2C895B"/>
                </a:solidFill>
              </a:rPr>
              <a:t>calculate string length </a:t>
            </a:r>
            <a:r>
              <a:rPr lang="en-US" sz="2000" dirty="0">
                <a:solidFill>
                  <a:srgbClr val="0070C0"/>
                </a:solidFill>
              </a:rPr>
              <a:t>using code at runtime looking for the sentinel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5" name="Group 63">
            <a:extLst>
              <a:ext uri="{FF2B5EF4-FFF2-40B4-BE49-F238E27FC236}">
                <a16:creationId xmlns:a16="http://schemas.microsoft.com/office/drawing/2014/main" id="{6606A6C2-535D-6F42-B6D9-24B2803C829B}"/>
              </a:ext>
            </a:extLst>
          </p:cNvPr>
          <p:cNvGraphicFramePr>
            <a:graphicFrameLocks noGrp="1"/>
          </p:cNvGraphicFramePr>
          <p:nvPr/>
        </p:nvGraphicFramePr>
        <p:xfrm>
          <a:off x="2102962" y="5261638"/>
          <a:ext cx="5354219" cy="830263"/>
        </p:xfrm>
        <a:graphic>
          <a:graphicData uri="http://schemas.openxmlformats.org/drawingml/2006/table">
            <a:tbl>
              <a:tblPr/>
              <a:tblGrid>
                <a:gridCol w="966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9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31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char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749F9641-58BB-7349-83C8-720B7A948C34}"/>
              </a:ext>
            </a:extLst>
          </p:cNvPr>
          <p:cNvGrpSpPr/>
          <p:nvPr/>
        </p:nvGrpSpPr>
        <p:grpSpPr>
          <a:xfrm>
            <a:off x="2638520" y="4775054"/>
            <a:ext cx="4756430" cy="729083"/>
            <a:chOff x="6807902" y="93218"/>
            <a:chExt cx="4756430" cy="729083"/>
          </a:xfrm>
        </p:grpSpPr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B477FC85-0C75-0441-AAA5-3051A461857C}"/>
                </a:ext>
              </a:extLst>
            </p:cNvPr>
            <p:cNvSpPr/>
            <p:nvPr/>
          </p:nvSpPr>
          <p:spPr>
            <a:xfrm rot="5400000">
              <a:off x="8871931" y="-1120685"/>
              <a:ext cx="337981" cy="3547992"/>
            </a:xfrm>
            <a:prstGeom prst="leftBrac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6F9CB9-02C7-4D49-A9E7-287AFC80637F}"/>
                </a:ext>
              </a:extLst>
            </p:cNvPr>
            <p:cNvSpPr txBox="1"/>
            <p:nvPr/>
          </p:nvSpPr>
          <p:spPr>
            <a:xfrm>
              <a:off x="6807902" y="93218"/>
              <a:ext cx="47564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length of the string: number of char (= 5)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5D2D5E-858B-AD4B-9AB6-B3B83D628E07}"/>
              </a:ext>
            </a:extLst>
          </p:cNvPr>
          <p:cNvGrpSpPr/>
          <p:nvPr/>
        </p:nvGrpSpPr>
        <p:grpSpPr>
          <a:xfrm>
            <a:off x="2638520" y="6128705"/>
            <a:ext cx="5610831" cy="649835"/>
            <a:chOff x="6757978" y="521835"/>
            <a:chExt cx="5610831" cy="64983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0248325-F478-2A47-A267-F74C938A7C20}"/>
                </a:ext>
              </a:extLst>
            </p:cNvPr>
            <p:cNvSpPr txBox="1"/>
            <p:nvPr/>
          </p:nvSpPr>
          <p:spPr>
            <a:xfrm>
              <a:off x="6757978" y="771560"/>
              <a:ext cx="56108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length (size) of the array </a:t>
              </a:r>
              <a:r>
                <a:rPr lang="en-US" sz="2000" dirty="0">
                  <a:solidFill>
                    <a:schemeClr val="accent3"/>
                  </a:solidFill>
                </a:rPr>
                <a:t>in number of char (= 6)</a:t>
              </a:r>
            </a:p>
          </p:txBody>
        </p: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476F4228-C3CD-C740-BD70-4FBB8045D320}"/>
                </a:ext>
              </a:extLst>
            </p:cNvPr>
            <p:cNvSpPr/>
            <p:nvPr/>
          </p:nvSpPr>
          <p:spPr>
            <a:xfrm rot="16200000">
              <a:off x="9232454" y="-1552376"/>
              <a:ext cx="338554" cy="4486976"/>
            </a:xfrm>
            <a:prstGeom prst="leftBrace">
              <a:avLst/>
            </a:prstGeom>
            <a:ln w="222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EED76ED-1FC8-9342-85DD-6E5C660999C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1343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EF804-41B3-8141-986B-E10433AA3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34" y="229100"/>
            <a:ext cx="7393950" cy="421134"/>
          </a:xfrm>
        </p:spPr>
        <p:txBody>
          <a:bodyPr/>
          <a:lstStyle/>
          <a:p>
            <a:r>
              <a:rPr lang="en-US" dirty="0"/>
              <a:t>C Strings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AC76A-3218-2748-883D-D5CA0E6C035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6734" y="902026"/>
            <a:ext cx="11898531" cy="318308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First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'\0'</a:t>
            </a:r>
            <a:r>
              <a:rPr lang="en-US" sz="2200" b="1" dirty="0">
                <a:solidFill>
                  <a:schemeClr val="accent1"/>
                </a:solidFill>
              </a:rPr>
              <a:t> </a:t>
            </a:r>
            <a:r>
              <a:rPr lang="en-US" sz="2200" b="1" u="sng" dirty="0">
                <a:solidFill>
                  <a:schemeClr val="accent1"/>
                </a:solidFill>
              </a:rPr>
              <a:t>encountered</a:t>
            </a:r>
            <a:r>
              <a:rPr lang="en-US" sz="2200" b="1" dirty="0">
                <a:solidFill>
                  <a:schemeClr val="accent1"/>
                </a:solidFill>
              </a:rPr>
              <a:t> from the start of the string </a:t>
            </a:r>
            <a:r>
              <a:rPr lang="en-US" sz="2200" dirty="0"/>
              <a:t>always indicates the </a:t>
            </a:r>
            <a:r>
              <a:rPr lang="en-US" sz="2200" dirty="0">
                <a:solidFill>
                  <a:schemeClr val="accent1"/>
                </a:solidFill>
              </a:rPr>
              <a:t>end of a string</a:t>
            </a:r>
            <a:endParaRPr lang="en-US" sz="2200" b="1" dirty="0">
              <a:solidFill>
                <a:schemeClr val="accent1"/>
              </a:solidFill>
            </a:endParaRPr>
          </a:p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en-US" sz="2200" dirty="0"/>
              <a:t> </a:t>
            </a:r>
            <a:r>
              <a:rPr lang="en-US" sz="2200" b="1" dirty="0">
                <a:solidFill>
                  <a:schemeClr val="accent1"/>
                </a:solidFill>
              </a:rPr>
              <a:t>'\0' </a:t>
            </a:r>
            <a:r>
              <a:rPr lang="en-US" sz="2200" b="1" dirty="0">
                <a:solidFill>
                  <a:srgbClr val="FF0000"/>
                </a:solidFill>
              </a:rPr>
              <a:t>does not have to be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in the </a:t>
            </a:r>
            <a:r>
              <a:rPr lang="en-US" sz="2200" b="1" dirty="0">
                <a:solidFill>
                  <a:srgbClr val="0070C0"/>
                </a:solidFill>
              </a:rPr>
              <a:t>last element in the space allocated to the array</a:t>
            </a:r>
          </a:p>
          <a:p>
            <a:pPr lvl="1"/>
            <a:r>
              <a:rPr lang="en-US" sz="2200" dirty="0">
                <a:solidFill>
                  <a:srgbClr val="2C895B"/>
                </a:solidFill>
              </a:rPr>
              <a:t>But String</a:t>
            </a:r>
            <a:r>
              <a:rPr lang="en-US" sz="2200" b="1" dirty="0">
                <a:solidFill>
                  <a:srgbClr val="2C895B"/>
                </a:solidFill>
              </a:rPr>
              <a:t> </a:t>
            </a:r>
            <a:r>
              <a:rPr lang="en-US" sz="2200" dirty="0">
                <a:solidFill>
                  <a:srgbClr val="2C895B"/>
                </a:solidFill>
              </a:rPr>
              <a:t>length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is always </a:t>
            </a:r>
            <a:r>
              <a:rPr lang="en-US" sz="2200" dirty="0">
                <a:solidFill>
                  <a:srgbClr val="7030A0"/>
                </a:solidFill>
              </a:rPr>
              <a:t>less than the size of the array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it is contained in</a:t>
            </a:r>
          </a:p>
          <a:p>
            <a:r>
              <a:rPr lang="en-US" sz="2200" dirty="0">
                <a:solidFill>
                  <a:srgbClr val="F37440"/>
                </a:solidFill>
              </a:rPr>
              <a:t>In the example below</a:t>
            </a:r>
            <a:r>
              <a:rPr lang="en-US" sz="2200" dirty="0"/>
              <a:t>, the array </a:t>
            </a:r>
            <a:r>
              <a:rPr lang="en-US" sz="2200" dirty="0" err="1">
                <a:solidFill>
                  <a:srgbClr val="0070C0"/>
                </a:solidFill>
              </a:rPr>
              <a:t>buf</a:t>
            </a:r>
            <a:r>
              <a:rPr lang="en-US" sz="2200" dirty="0">
                <a:solidFill>
                  <a:srgbClr val="0070C0"/>
                </a:solidFill>
              </a:rPr>
              <a:t> contains </a:t>
            </a:r>
            <a:r>
              <a:rPr lang="en-US" sz="2200" u="sng" dirty="0">
                <a:solidFill>
                  <a:srgbClr val="0070C0"/>
                </a:solidFill>
              </a:rPr>
              <a:t>two strings </a:t>
            </a:r>
            <a:r>
              <a:rPr lang="en-US" sz="2200" dirty="0">
                <a:solidFill>
                  <a:srgbClr val="0070C0"/>
                </a:solidFill>
              </a:rPr>
              <a:t>(but only </a:t>
            </a:r>
            <a:r>
              <a:rPr lang="en-US" sz="2200" i="1" dirty="0">
                <a:solidFill>
                  <a:schemeClr val="accent3"/>
                </a:solidFill>
              </a:rPr>
              <a:t>cat</a:t>
            </a:r>
            <a:r>
              <a:rPr lang="en-US" sz="2200" dirty="0">
                <a:solidFill>
                  <a:srgbClr val="0070C0"/>
                </a:solidFill>
              </a:rPr>
              <a:t> is seen as the string)</a:t>
            </a:r>
            <a:endParaRPr lang="en-US" sz="2200" u="sng" dirty="0">
              <a:solidFill>
                <a:srgbClr val="0070C0"/>
              </a:solidFill>
            </a:endParaRP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One string starts at </a:t>
            </a:r>
            <a:r>
              <a:rPr lang="en-US" sz="2200" dirty="0">
                <a:solidFill>
                  <a:srgbClr val="2C895B"/>
                </a:solidFill>
              </a:rPr>
              <a:t>&amp;(</a:t>
            </a:r>
            <a:r>
              <a:rPr lang="en-US" sz="2200" dirty="0" err="1">
                <a:solidFill>
                  <a:srgbClr val="2C895B"/>
                </a:solidFill>
              </a:rPr>
              <a:t>buf</a:t>
            </a:r>
            <a:r>
              <a:rPr lang="en-US" sz="2200" dirty="0">
                <a:solidFill>
                  <a:srgbClr val="2C895B"/>
                </a:solidFill>
              </a:rPr>
              <a:t>[0])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is  </a:t>
            </a:r>
            <a:r>
              <a:rPr lang="en-US" sz="2200" dirty="0">
                <a:solidFill>
                  <a:srgbClr val="F37440"/>
                </a:solidFill>
              </a:rPr>
              <a:t>"cat"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with a </a:t>
            </a:r>
            <a:r>
              <a:rPr lang="en-US" sz="2200" dirty="0">
                <a:solidFill>
                  <a:schemeClr val="accent5"/>
                </a:solidFill>
              </a:rPr>
              <a:t>string length </a:t>
            </a:r>
            <a:r>
              <a:rPr lang="en-US" sz="2200" dirty="0">
                <a:solidFill>
                  <a:schemeClr val="tx2"/>
                </a:solidFill>
              </a:rPr>
              <a:t>of</a:t>
            </a:r>
            <a:r>
              <a:rPr lang="en-US" sz="2200" dirty="0">
                <a:solidFill>
                  <a:schemeClr val="accent5"/>
                </a:solidFill>
              </a:rPr>
              <a:t> 3</a:t>
            </a:r>
          </a:p>
          <a:p>
            <a:pPr lvl="1"/>
            <a:r>
              <a:rPr lang="en-US" sz="2200" dirty="0"/>
              <a:t>The other string starts at </a:t>
            </a:r>
            <a:r>
              <a:rPr lang="en-US" sz="2200" dirty="0">
                <a:solidFill>
                  <a:srgbClr val="2C895B"/>
                </a:solidFill>
              </a:rPr>
              <a:t>&amp;(b[4])</a:t>
            </a:r>
            <a:r>
              <a:rPr lang="en-US" sz="2200" dirty="0"/>
              <a:t> is </a:t>
            </a:r>
            <a:r>
              <a:rPr lang="en-US" sz="2200" dirty="0">
                <a:solidFill>
                  <a:srgbClr val="F37440"/>
                </a:solidFill>
              </a:rPr>
              <a:t>"o" </a:t>
            </a:r>
            <a:r>
              <a:rPr lang="en-US" sz="2200" dirty="0"/>
              <a:t>with a </a:t>
            </a:r>
            <a:r>
              <a:rPr lang="en-US" sz="2200" dirty="0">
                <a:solidFill>
                  <a:schemeClr val="accent5"/>
                </a:solidFill>
              </a:rPr>
              <a:t>string length </a:t>
            </a:r>
            <a:r>
              <a:rPr lang="en-US" sz="2200" dirty="0">
                <a:solidFill>
                  <a:schemeClr val="tx2"/>
                </a:solidFill>
              </a:rPr>
              <a:t>of</a:t>
            </a:r>
            <a:r>
              <a:rPr lang="en-US" sz="2200" dirty="0">
                <a:solidFill>
                  <a:schemeClr val="accent5"/>
                </a:solidFill>
              </a:rPr>
              <a:t> 1</a:t>
            </a:r>
          </a:p>
          <a:p>
            <a:pPr lvl="1"/>
            <a:r>
              <a:rPr lang="en-US" sz="2200" dirty="0">
                <a:solidFill>
                  <a:srgbClr val="F37440"/>
                </a:solidFill>
              </a:rPr>
              <a:t>"o"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has two bytes: </a:t>
            </a:r>
            <a:r>
              <a:rPr lang="en-US" sz="2200" dirty="0">
                <a:solidFill>
                  <a:srgbClr val="F37440"/>
                </a:solidFill>
              </a:rPr>
              <a:t>'o'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and </a:t>
            </a:r>
            <a:r>
              <a:rPr lang="en-US" sz="2200" dirty="0">
                <a:solidFill>
                  <a:srgbClr val="F37440"/>
                </a:solidFill>
              </a:rPr>
              <a:t>'\0'</a:t>
            </a:r>
          </a:p>
        </p:txBody>
      </p:sp>
      <p:graphicFrame>
        <p:nvGraphicFramePr>
          <p:cNvPr id="14" name="Group 63">
            <a:extLst>
              <a:ext uri="{FF2B5EF4-FFF2-40B4-BE49-F238E27FC236}">
                <a16:creationId xmlns:a16="http://schemas.microsoft.com/office/drawing/2014/main" id="{B99434BB-4726-A446-A79E-CB988D010F3C}"/>
              </a:ext>
            </a:extLst>
          </p:cNvPr>
          <p:cNvGraphicFramePr>
            <a:graphicFrameLocks noGrp="1"/>
          </p:cNvGraphicFramePr>
          <p:nvPr/>
        </p:nvGraphicFramePr>
        <p:xfrm>
          <a:off x="3059845" y="4719233"/>
          <a:ext cx="5501540" cy="1249363"/>
        </p:xfrm>
        <a:graphic>
          <a:graphicData uri="http://schemas.openxmlformats.org/drawingml/2006/table">
            <a:tbl>
              <a:tblPr/>
              <a:tblGrid>
                <a:gridCol w="861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8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79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5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49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endParaRPr kumimoji="0" lang="en-US" altLang="x-none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'c'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'a'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't'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0x63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0x6f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420703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988D1F52-1811-F942-BF35-BE670E522420}"/>
              </a:ext>
            </a:extLst>
          </p:cNvPr>
          <p:cNvGrpSpPr/>
          <p:nvPr/>
        </p:nvGrpSpPr>
        <p:grpSpPr>
          <a:xfrm>
            <a:off x="1671593" y="4269324"/>
            <a:ext cx="4641460" cy="708035"/>
            <a:chOff x="4914819" y="114841"/>
            <a:chExt cx="4641460" cy="708035"/>
          </a:xfrm>
        </p:grpSpPr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3FE52692-5233-4749-864A-6FB7AD49430E}"/>
                </a:ext>
              </a:extLst>
            </p:cNvPr>
            <p:cNvSpPr/>
            <p:nvPr/>
          </p:nvSpPr>
          <p:spPr>
            <a:xfrm rot="5400000">
              <a:off x="8242326" y="-491078"/>
              <a:ext cx="338554" cy="2289353"/>
            </a:xfrm>
            <a:prstGeom prst="leftBrac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A48358-937E-5948-8028-90C4B26416AB}"/>
                </a:ext>
              </a:extLst>
            </p:cNvPr>
            <p:cNvSpPr txBox="1"/>
            <p:nvPr/>
          </p:nvSpPr>
          <p:spPr>
            <a:xfrm>
              <a:off x="4914819" y="114841"/>
              <a:ext cx="41168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string length: number of char (= 3)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243B63F-F62B-B44B-8C53-6859DC3516A5}"/>
              </a:ext>
            </a:extLst>
          </p:cNvPr>
          <p:cNvGrpSpPr/>
          <p:nvPr/>
        </p:nvGrpSpPr>
        <p:grpSpPr>
          <a:xfrm>
            <a:off x="3323072" y="6051048"/>
            <a:ext cx="5610831" cy="719588"/>
            <a:chOff x="6603585" y="934478"/>
            <a:chExt cx="5610831" cy="71958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79E07DE-4A77-B448-A962-F5DEEED5F4FA}"/>
                </a:ext>
              </a:extLst>
            </p:cNvPr>
            <p:cNvSpPr txBox="1"/>
            <p:nvPr/>
          </p:nvSpPr>
          <p:spPr>
            <a:xfrm>
              <a:off x="6603585" y="1253956"/>
              <a:ext cx="56108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3"/>
                  </a:solidFill>
                </a:rPr>
                <a:t>length (size) of the array in number of char (= 6)</a:t>
              </a:r>
            </a:p>
          </p:txBody>
        </p:sp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ED27F35A-5B48-784F-992D-AD75760121F7}"/>
                </a:ext>
              </a:extLst>
            </p:cNvPr>
            <p:cNvSpPr/>
            <p:nvPr/>
          </p:nvSpPr>
          <p:spPr>
            <a:xfrm rot="16200000">
              <a:off x="9239724" y="-1139733"/>
              <a:ext cx="338554" cy="4486976"/>
            </a:xfrm>
            <a:prstGeom prst="leftBrace">
              <a:avLst/>
            </a:prstGeom>
            <a:ln w="222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EED76ED-1FC8-9342-85DD-6E5C660999C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100936A-B6EC-0740-8E48-E0CB36C8D042}"/>
              </a:ext>
            </a:extLst>
          </p:cNvPr>
          <p:cNvGrpSpPr/>
          <p:nvPr/>
        </p:nvGrpSpPr>
        <p:grpSpPr>
          <a:xfrm>
            <a:off x="6220771" y="4298608"/>
            <a:ext cx="4046301" cy="678751"/>
            <a:chOff x="5469646" y="4421516"/>
            <a:chExt cx="4046301" cy="678751"/>
          </a:xfrm>
        </p:grpSpPr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4857C680-187E-244F-BE81-17FE5DCBB1C7}"/>
                </a:ext>
              </a:extLst>
            </p:cNvPr>
            <p:cNvSpPr/>
            <p:nvPr/>
          </p:nvSpPr>
          <p:spPr>
            <a:xfrm rot="5400000">
              <a:off x="6556540" y="4581048"/>
              <a:ext cx="338554" cy="699884"/>
            </a:xfrm>
            <a:prstGeom prst="leftBrac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0479B0C-8522-A74C-B8B3-84A17AE8BEC5}"/>
                </a:ext>
              </a:extLst>
            </p:cNvPr>
            <p:cNvSpPr txBox="1"/>
            <p:nvPr/>
          </p:nvSpPr>
          <p:spPr>
            <a:xfrm>
              <a:off x="5469646" y="4421516"/>
              <a:ext cx="40463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7030A0"/>
                  </a:solidFill>
                </a:rPr>
                <a:t>string length: number of char (= 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987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71AE-54E3-7949-9AF8-A25815407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43972"/>
          </a:xfrm>
        </p:spPr>
        <p:txBody>
          <a:bodyPr/>
          <a:lstStyle/>
          <a:p>
            <a:r>
              <a:rPr lang="en-US" dirty="0"/>
              <a:t>Defining Strings: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BC927-6D1F-8E4F-9332-9BD22E14D6E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7443" y="1282262"/>
            <a:ext cx="11880376" cy="145042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When you </a:t>
            </a:r>
            <a:r>
              <a:rPr lang="en-US" sz="2400" dirty="0">
                <a:solidFill>
                  <a:schemeClr val="accent1"/>
                </a:solidFill>
              </a:rPr>
              <a:t>combine </a:t>
            </a:r>
            <a:r>
              <a:rPr lang="en-US" sz="2400" dirty="0">
                <a:solidFill>
                  <a:schemeClr val="tx2"/>
                </a:solidFill>
              </a:rPr>
              <a:t>the</a:t>
            </a:r>
            <a:r>
              <a:rPr lang="en-US" sz="2400" dirty="0">
                <a:solidFill>
                  <a:schemeClr val="accent1"/>
                </a:solidFill>
              </a:rPr>
              <a:t> automatic length definition for arrays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with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1"/>
                </a:solidFill>
              </a:rPr>
              <a:t>double quote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(") </a:t>
            </a:r>
            <a:r>
              <a:rPr lang="en-US" sz="2400" b="1" dirty="0">
                <a:solidFill>
                  <a:srgbClr val="0070C0"/>
                </a:solidFill>
              </a:rPr>
              <a:t>initialization</a:t>
            </a:r>
            <a:endParaRPr lang="en-US" sz="2400" dirty="0"/>
          </a:p>
          <a:p>
            <a:pPr lvl="1"/>
            <a:r>
              <a:rPr lang="en-US" sz="2400" dirty="0"/>
              <a:t>C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ompiler automatically </a:t>
            </a:r>
            <a:r>
              <a:rPr lang="en-US" sz="2400" dirty="0">
                <a:solidFill>
                  <a:schemeClr val="accent1"/>
                </a:solidFill>
              </a:rPr>
              <a:t>adds the null terminator</a:t>
            </a:r>
            <a:r>
              <a:rPr lang="en-US" sz="2400" dirty="0"/>
              <a:t>  '\0'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for you 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5F09BF-17B1-794E-8ED1-620AFFF327F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E6707B0-3720-E547-93DB-0553C4D96C56}"/>
              </a:ext>
            </a:extLst>
          </p:cNvPr>
          <p:cNvSpPr/>
          <p:nvPr/>
        </p:nvSpPr>
        <p:spPr bwMode="auto">
          <a:xfrm>
            <a:off x="155812" y="3184879"/>
            <a:ext cx="11880376" cy="1891700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{'c', 'a', 't', '\0'}; 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b[]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"cat";  		    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compiler calculates size, adds '\0' 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c[] =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{'c', 'a', 't',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'\0',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'a, 'b'}; 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array size 6, first string length 3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empty[]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"";  	    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empty string – contains '\0' 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	     // string length = 0</a:t>
            </a:r>
          </a:p>
        </p:txBody>
      </p:sp>
    </p:spTree>
    <p:extLst>
      <p:ext uri="{BB962C8B-B14F-4D97-AF65-F5344CB8AC3E}">
        <p14:creationId xmlns:p14="http://schemas.microsoft.com/office/powerpoint/2010/main" val="186482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47E2-09ED-1E46-B02E-AF1AC64A1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60803"/>
            <a:ext cx="10515600" cy="483738"/>
          </a:xfrm>
        </p:spPr>
        <p:txBody>
          <a:bodyPr/>
          <a:lstStyle/>
          <a:p>
            <a:r>
              <a:rPr lang="en-US" dirty="0"/>
              <a:t>Background: Different Ways to Pass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94ED4-8AB6-1B4C-9C88-2F897F6D3E0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482" y="1057241"/>
            <a:ext cx="10768559" cy="490877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2400" b="1" dirty="0">
                <a:solidFill>
                  <a:srgbClr val="0070C0"/>
                </a:solidFill>
              </a:rPr>
              <a:t>Call-by-reference (or pass by reference)</a:t>
            </a:r>
          </a:p>
          <a:p>
            <a:pPr lvl="1"/>
            <a:r>
              <a:rPr lang="en-US" sz="2400" dirty="0"/>
              <a:t>Parameter in the called function is an </a:t>
            </a:r>
            <a:r>
              <a:rPr lang="en-US" sz="2400" b="1" i="1" u="sng" dirty="0"/>
              <a:t>alias</a:t>
            </a:r>
            <a:r>
              <a:rPr lang="en-US" sz="2400" dirty="0"/>
              <a:t> (</a:t>
            </a:r>
            <a:r>
              <a:rPr lang="en-US" sz="2400" dirty="0">
                <a:solidFill>
                  <a:schemeClr val="accent5"/>
                </a:solidFill>
              </a:rPr>
              <a:t>references the same memory location</a:t>
            </a:r>
            <a:r>
              <a:rPr lang="en-US" sz="2400" dirty="0"/>
              <a:t>) for the supplied argument</a:t>
            </a:r>
          </a:p>
          <a:p>
            <a:pPr lvl="1"/>
            <a:r>
              <a:rPr lang="en-US" sz="2400" dirty="0"/>
              <a:t>Modifying the parameter modifies the calling argument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2400" b="1" dirty="0">
                <a:solidFill>
                  <a:schemeClr val="accent5"/>
                </a:solidFill>
              </a:rPr>
              <a:t>Call-by-value</a:t>
            </a:r>
            <a:r>
              <a:rPr lang="en-US" sz="2400" dirty="0">
                <a:solidFill>
                  <a:schemeClr val="accent5"/>
                </a:solidFill>
              </a:rPr>
              <a:t>  (or pass by value) (C)</a:t>
            </a:r>
            <a:endParaRPr lang="en-US" sz="2400" dirty="0"/>
          </a:p>
          <a:p>
            <a:pPr lvl="1"/>
            <a:r>
              <a:rPr lang="en-US" sz="2400" dirty="0"/>
              <a:t>What </a:t>
            </a:r>
            <a:r>
              <a:rPr lang="en-US" sz="2400" b="1" dirty="0">
                <a:solidFill>
                  <a:schemeClr val="accent3"/>
                </a:solidFill>
              </a:rPr>
              <a:t>Called</a:t>
            </a:r>
            <a:r>
              <a:rPr lang="en-US" sz="2400" dirty="0"/>
              <a:t> Function Does</a:t>
            </a:r>
          </a:p>
          <a:p>
            <a:pPr lvl="2"/>
            <a:r>
              <a:rPr lang="en-US" sz="2400" dirty="0">
                <a:solidFill>
                  <a:schemeClr val="accent1"/>
                </a:solidFill>
              </a:rPr>
              <a:t>Passed Parameters </a:t>
            </a:r>
            <a:r>
              <a:rPr lang="en-US" sz="2400" dirty="0">
                <a:solidFill>
                  <a:schemeClr val="tx2"/>
                </a:solidFill>
              </a:rPr>
              <a:t>are used </a:t>
            </a:r>
            <a:r>
              <a:rPr lang="en-US" sz="2400" dirty="0">
                <a:solidFill>
                  <a:schemeClr val="accent1"/>
                </a:solidFill>
              </a:rPr>
              <a:t>like local variables</a:t>
            </a:r>
          </a:p>
          <a:p>
            <a:pPr lvl="2"/>
            <a:r>
              <a:rPr lang="en-US" sz="2400" dirty="0">
                <a:solidFill>
                  <a:srgbClr val="F37440"/>
                </a:solidFill>
              </a:rPr>
              <a:t>Modifying </a:t>
            </a:r>
            <a:r>
              <a:rPr lang="en-US" sz="2400" dirty="0">
                <a:solidFill>
                  <a:schemeClr val="tx2"/>
                </a:solidFill>
              </a:rPr>
              <a:t>the</a:t>
            </a:r>
            <a:r>
              <a:rPr lang="en-US" sz="2400" dirty="0">
                <a:solidFill>
                  <a:srgbClr val="F37440"/>
                </a:solidFill>
              </a:rPr>
              <a:t> passed parameter </a:t>
            </a:r>
            <a:r>
              <a:rPr lang="en-US" sz="2400" dirty="0">
                <a:solidFill>
                  <a:schemeClr val="tx2"/>
                </a:solidFill>
              </a:rPr>
              <a:t>in the </a:t>
            </a:r>
            <a:r>
              <a:rPr lang="en-US" sz="2400" dirty="0">
                <a:solidFill>
                  <a:srgbClr val="F37440"/>
                </a:solidFill>
              </a:rPr>
              <a:t>function </a:t>
            </a:r>
            <a:r>
              <a:rPr lang="en-US" sz="2400" dirty="0">
                <a:solidFill>
                  <a:schemeClr val="tx2"/>
                </a:solidFill>
              </a:rPr>
              <a:t>is</a:t>
            </a:r>
            <a:r>
              <a:rPr lang="en-US" sz="2400" dirty="0">
                <a:solidFill>
                  <a:srgbClr val="F37440"/>
                </a:solidFill>
              </a:rPr>
              <a:t> allowed </a:t>
            </a:r>
            <a:r>
              <a:rPr lang="en-US" sz="2400" dirty="0">
                <a:solidFill>
                  <a:schemeClr val="tx2"/>
                </a:solidFill>
              </a:rPr>
              <a:t>just like a</a:t>
            </a:r>
            <a:r>
              <a:rPr lang="en-US" sz="2400" dirty="0">
                <a:solidFill>
                  <a:srgbClr val="F37440"/>
                </a:solidFill>
              </a:rPr>
              <a:t> </a:t>
            </a:r>
            <a:r>
              <a:rPr lang="en-US" sz="2400" dirty="0">
                <a:solidFill>
                  <a:srgbClr val="2C895B"/>
                </a:solidFill>
              </a:rPr>
              <a:t>local variable</a:t>
            </a:r>
          </a:p>
          <a:p>
            <a:pPr lvl="2"/>
            <a:r>
              <a:rPr lang="en-US" sz="2400" dirty="0"/>
              <a:t>So, writing to the parameter, </a:t>
            </a:r>
            <a:r>
              <a:rPr lang="en-US" sz="2400" b="1" i="1" u="sng" dirty="0"/>
              <a:t>only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37440"/>
                </a:solidFill>
              </a:rPr>
              <a:t>changes the </a:t>
            </a:r>
            <a:r>
              <a:rPr lang="en-US" sz="2400" b="1" i="1" u="sng" dirty="0">
                <a:solidFill>
                  <a:srgbClr val="F37440"/>
                </a:solidFill>
              </a:rPr>
              <a:t>copy</a:t>
            </a:r>
            <a:endParaRPr lang="en-US" sz="2400" b="1" i="1" u="sng" dirty="0"/>
          </a:p>
          <a:p>
            <a:pPr marL="344487" indent="-342900"/>
            <a:r>
              <a:rPr lang="en-US" sz="2400" dirty="0"/>
              <a:t>The </a:t>
            </a:r>
            <a:r>
              <a:rPr lang="en-US" sz="2400" dirty="0">
                <a:solidFill>
                  <a:srgbClr val="0070C0"/>
                </a:solidFill>
              </a:rPr>
              <a:t>return value from a function</a:t>
            </a:r>
            <a:r>
              <a:rPr lang="en-US" sz="2400" dirty="0"/>
              <a:t> in C is </a:t>
            </a:r>
            <a:r>
              <a:rPr lang="en-US" sz="2400" b="1" dirty="0">
                <a:solidFill>
                  <a:srgbClr val="0070C0"/>
                </a:solidFill>
              </a:rPr>
              <a:t>by value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5811C-1355-8E4E-B727-D2182601E8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1096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 animBg="1"/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51830</TotalTime>
  <Words>9444</Words>
  <Application>Microsoft Macintosh PowerPoint</Application>
  <PresentationFormat>Widescreen</PresentationFormat>
  <Paragraphs>1695</Paragraphs>
  <Slides>58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8" baseType="lpstr">
      <vt:lpstr>Arial</vt:lpstr>
      <vt:lpstr>Arial Regular</vt:lpstr>
      <vt:lpstr>Calibri</vt:lpstr>
      <vt:lpstr>Cambria Math</vt:lpstr>
      <vt:lpstr>CMU Bright</vt:lpstr>
      <vt:lpstr>Consolas</vt:lpstr>
      <vt:lpstr>Courier New</vt:lpstr>
      <vt:lpstr>Menlo</vt:lpstr>
      <vt:lpstr>Wingdings</vt:lpstr>
      <vt:lpstr>Theme1</vt:lpstr>
      <vt:lpstr>PowerPoint Presentation</vt:lpstr>
      <vt:lpstr>PowerPoint Presentation</vt:lpstr>
      <vt:lpstr>Fast Ways to Traverse an Array: Use a Limit Pointer</vt:lpstr>
      <vt:lpstr>C Precedence and Pointers</vt:lpstr>
      <vt:lpstr>Example of a hard-to-understand pointer statement</vt:lpstr>
      <vt:lpstr>C Strings - 1</vt:lpstr>
      <vt:lpstr>C Strings - 2</vt:lpstr>
      <vt:lpstr>Defining Strings: Initialization</vt:lpstr>
      <vt:lpstr>Background: Different Ways to Pass Parameters</vt:lpstr>
      <vt:lpstr>Passing Parameters – Call by Value Example</vt:lpstr>
      <vt:lpstr>Output Parameters (Mimics Call by Reference)</vt:lpstr>
      <vt:lpstr>Example Using Output Parameters</vt:lpstr>
      <vt:lpstr>Array Parameters: Call-By-Value or Call-By-Reference?</vt:lpstr>
      <vt:lpstr>Arrays As Parameters: What is the size of the array?</vt:lpstr>
      <vt:lpstr>Arrays As Parameters, Approach 1: Pass the size</vt:lpstr>
      <vt:lpstr>Arrays As Parameters, Approach 2: Use a sentinel element</vt:lpstr>
      <vt:lpstr>Reference: Some String Routines in libc (#include &lt;string.h&gt;)</vt:lpstr>
      <vt:lpstr>Do not overuse strlen()</vt:lpstr>
      <vt:lpstr>The NULL Constant and Pointers</vt:lpstr>
      <vt:lpstr>Using the NULL Pointer</vt:lpstr>
      <vt:lpstr>Simple String IO - Reading</vt:lpstr>
      <vt:lpstr>Pointer returns from a function call</vt:lpstr>
      <vt:lpstr>Returning a Pointer To a Local Variable (Dangling Pointer) </vt:lpstr>
      <vt:lpstr>Copying Strings: Use the Sentinel; libc:  strncpy()</vt:lpstr>
      <vt:lpstr>String Literals (Read-Only) in Expressions</vt:lpstr>
      <vt:lpstr>String Literals, Mutable and Immutable arrays - 1</vt:lpstr>
      <vt:lpstr>2D Arrays</vt:lpstr>
      <vt:lpstr>2D Array of Char (where elements may contain strings)</vt:lpstr>
      <vt:lpstr>Pointer Array to Strings (This is NOT a 2D array)</vt:lpstr>
      <vt:lpstr>String Literals, Mutable and Immutable arrays - 2</vt:lpstr>
      <vt:lpstr>Pointer Array to Mutable Strings</vt:lpstr>
      <vt:lpstr>Pointer Array to Strings</vt:lpstr>
      <vt:lpstr>main() Command line arguments: argc, argv</vt:lpstr>
      <vt:lpstr>main() Command line arguments: argc, argv</vt:lpstr>
      <vt:lpstr>Printing argv char at a time</vt:lpstr>
      <vt:lpstr>main() Command line arguments: argc, argv</vt:lpstr>
      <vt:lpstr>Pointers to Functions (Function Pointers)</vt:lpstr>
      <vt:lpstr>Pointers to Function Example</vt:lpstr>
      <vt:lpstr>string buffer overflow: common security flaw</vt:lpstr>
      <vt:lpstr>strcpy() buffer overflow: over-write of an adjacent variable</vt:lpstr>
      <vt:lpstr>The Heap Memory Segment</vt:lpstr>
      <vt:lpstr>Heap Dynamic Memory Allocation Library Functions</vt:lpstr>
      <vt:lpstr>Use of Malloc</vt:lpstr>
      <vt:lpstr>Use of Malloc</vt:lpstr>
      <vt:lpstr>Using and Freeing Heap Memory </vt:lpstr>
      <vt:lpstr>Heap Memory "Leaks"</vt:lpstr>
      <vt:lpstr>Valgrind – Finding Buffer Overflows and Memory leaks</vt:lpstr>
      <vt:lpstr>More Dangling Pointers: Reusing "freed" memory</vt:lpstr>
      <vt:lpstr>strdup(): Allocate Space and Copy a String</vt:lpstr>
      <vt:lpstr>Calloc()</vt:lpstr>
      <vt:lpstr>Extra Slides</vt:lpstr>
      <vt:lpstr>Memory Size</vt:lpstr>
      <vt:lpstr>Fixed size types in C (later addition to C)</vt:lpstr>
      <vt:lpstr>Defining Strings: Initialization Equivalents</vt:lpstr>
      <vt:lpstr>Pointer Practice </vt:lpstr>
      <vt:lpstr>strtol() and strtoul() examples of passing a pointer to a pointer</vt:lpstr>
      <vt:lpstr>strtol() and strtoul() examples of passing a pointer to a pointer</vt:lpstr>
      <vt:lpstr>Copying Strings: Use the Sentinel; libc: strcpy()</vt:lpstr>
    </vt:vector>
  </TitlesOfParts>
  <Manager/>
  <Company>Teradata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/>
  <cp:lastModifiedBy>Keith Muller</cp:lastModifiedBy>
  <cp:revision>2509</cp:revision>
  <cp:lastPrinted>2024-04-22T20:07:15Z</cp:lastPrinted>
  <dcterms:created xsi:type="dcterms:W3CDTF">2018-10-05T16:35:28Z</dcterms:created>
  <dcterms:modified xsi:type="dcterms:W3CDTF">2024-04-22T21:51:32Z</dcterms:modified>
  <cp:category/>
</cp:coreProperties>
</file>