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69"/>
  </p:notesMasterIdLst>
  <p:handoutMasterIdLst>
    <p:handoutMasterId r:id="rId70"/>
  </p:handoutMasterIdLst>
  <p:sldIdLst>
    <p:sldId id="2727" r:id="rId2"/>
    <p:sldId id="3091" r:id="rId3"/>
    <p:sldId id="3131" r:id="rId4"/>
    <p:sldId id="3101" r:id="rId5"/>
    <p:sldId id="3122" r:id="rId6"/>
    <p:sldId id="3102" r:id="rId7"/>
    <p:sldId id="3103" r:id="rId8"/>
    <p:sldId id="3104" r:id="rId9"/>
    <p:sldId id="3123" r:id="rId10"/>
    <p:sldId id="3105" r:id="rId11"/>
    <p:sldId id="3106" r:id="rId12"/>
    <p:sldId id="3107" r:id="rId13"/>
    <p:sldId id="3108" r:id="rId14"/>
    <p:sldId id="3109" r:id="rId15"/>
    <p:sldId id="3128" r:id="rId16"/>
    <p:sldId id="3112" r:id="rId17"/>
    <p:sldId id="3113" r:id="rId18"/>
    <p:sldId id="2936" r:id="rId19"/>
    <p:sldId id="2978" r:id="rId20"/>
    <p:sldId id="3130" r:id="rId21"/>
    <p:sldId id="3133" r:id="rId22"/>
    <p:sldId id="3121" r:id="rId23"/>
    <p:sldId id="3134" r:id="rId24"/>
    <p:sldId id="3129" r:id="rId25"/>
    <p:sldId id="3120" r:id="rId26"/>
    <p:sldId id="2924" r:id="rId27"/>
    <p:sldId id="2963" r:id="rId28"/>
    <p:sldId id="3066" r:id="rId29"/>
    <p:sldId id="2494" r:id="rId30"/>
    <p:sldId id="563" r:id="rId31"/>
    <p:sldId id="565" r:id="rId32"/>
    <p:sldId id="564" r:id="rId33"/>
    <p:sldId id="569" r:id="rId34"/>
    <p:sldId id="566" r:id="rId35"/>
    <p:sldId id="571" r:id="rId36"/>
    <p:sldId id="570" r:id="rId37"/>
    <p:sldId id="573" r:id="rId38"/>
    <p:sldId id="572" r:id="rId39"/>
    <p:sldId id="3034" r:id="rId40"/>
    <p:sldId id="3035" r:id="rId41"/>
    <p:sldId id="3036" r:id="rId42"/>
    <p:sldId id="3037" r:id="rId43"/>
    <p:sldId id="578" r:id="rId44"/>
    <p:sldId id="579" r:id="rId45"/>
    <p:sldId id="2529" r:id="rId46"/>
    <p:sldId id="2972" r:id="rId47"/>
    <p:sldId id="2630" r:id="rId48"/>
    <p:sldId id="3051" r:id="rId49"/>
    <p:sldId id="3052" r:id="rId50"/>
    <p:sldId id="2498" r:id="rId51"/>
    <p:sldId id="3040" r:id="rId52"/>
    <p:sldId id="3041" r:id="rId53"/>
    <p:sldId id="3042" r:id="rId54"/>
    <p:sldId id="3077" r:id="rId55"/>
    <p:sldId id="3054" r:id="rId56"/>
    <p:sldId id="3079" r:id="rId57"/>
    <p:sldId id="3056" r:id="rId58"/>
    <p:sldId id="3055" r:id="rId59"/>
    <p:sldId id="3058" r:id="rId60"/>
    <p:sldId id="3059" r:id="rId61"/>
    <p:sldId id="3060" r:id="rId62"/>
    <p:sldId id="3061" r:id="rId63"/>
    <p:sldId id="3062" r:id="rId64"/>
    <p:sldId id="3080" r:id="rId65"/>
    <p:sldId id="2158" r:id="rId66"/>
    <p:sldId id="2970" r:id="rId67"/>
    <p:sldId id="3047"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895B"/>
    <a:srgbClr val="FF648F"/>
    <a:srgbClr val="F37440"/>
    <a:srgbClr val="F3753F"/>
    <a:srgbClr val="F3E9D5"/>
    <a:srgbClr val="738260"/>
    <a:srgbClr val="788965"/>
    <a:srgbClr val="D0D0D0"/>
    <a:srgbClr val="D3D3D3"/>
    <a:srgbClr val="D8D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68"/>
    <p:restoredTop sz="97532"/>
  </p:normalViewPr>
  <p:slideViewPr>
    <p:cSldViewPr snapToGrid="0" snapToObjects="1">
      <p:cViewPr varScale="1">
        <p:scale>
          <a:sx n="125" d="100"/>
          <a:sy n="125" d="100"/>
        </p:scale>
        <p:origin x="1208" y="176"/>
      </p:cViewPr>
      <p:guideLst>
        <p:guide orient="horz" pos="2136"/>
        <p:guide pos="3840"/>
      </p:guideLst>
    </p:cSldViewPr>
  </p:slideViewPr>
  <p:outlineViewPr>
    <p:cViewPr>
      <p:scale>
        <a:sx n="33" d="100"/>
        <a:sy n="33" d="100"/>
      </p:scale>
      <p:origin x="0" y="-1376"/>
    </p:cViewPr>
  </p:outlin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113" d="100"/>
          <a:sy n="113" d="100"/>
        </p:scale>
        <p:origin x="5008"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5/25/24</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5/25/24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19</a:t>
            </a:fld>
            <a:endParaRPr lang="en-US"/>
          </a:p>
        </p:txBody>
      </p:sp>
    </p:spTree>
    <p:extLst>
      <p:ext uri="{BB962C8B-B14F-4D97-AF65-F5344CB8AC3E}">
        <p14:creationId xmlns:p14="http://schemas.microsoft.com/office/powerpoint/2010/main" val="357805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48</a:t>
            </a:fld>
            <a:endParaRPr lang="en-US"/>
          </a:p>
        </p:txBody>
      </p:sp>
    </p:spTree>
    <p:extLst>
      <p:ext uri="{BB962C8B-B14F-4D97-AF65-F5344CB8AC3E}">
        <p14:creationId xmlns:p14="http://schemas.microsoft.com/office/powerpoint/2010/main" val="3100313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50</a:t>
            </a:fld>
            <a:endParaRPr lang="en-US"/>
          </a:p>
        </p:txBody>
      </p:sp>
    </p:spTree>
    <p:extLst>
      <p:ext uri="{BB962C8B-B14F-4D97-AF65-F5344CB8AC3E}">
        <p14:creationId xmlns:p14="http://schemas.microsoft.com/office/powerpoint/2010/main" val="4215621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65</a:t>
            </a:fld>
            <a:endParaRPr lang="en-US"/>
          </a:p>
        </p:txBody>
      </p:sp>
    </p:spTree>
    <p:extLst>
      <p:ext uri="{BB962C8B-B14F-4D97-AF65-F5344CB8AC3E}">
        <p14:creationId xmlns:p14="http://schemas.microsoft.com/office/powerpoint/2010/main" val="686006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1">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D51453-C9BA-A44E-1598-D2CDE5BFB4C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2001" cy="6909218"/>
          </a:xfrm>
          <a:prstGeom prst="rect">
            <a:avLst/>
          </a:prstGeom>
        </p:spPr>
      </p:pic>
    </p:spTree>
    <p:extLst>
      <p:ext uri="{BB962C8B-B14F-4D97-AF65-F5344CB8AC3E}">
        <p14:creationId xmlns:p14="http://schemas.microsoft.com/office/powerpoint/2010/main" val="192169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tx1">
                    <a:lumMod val="50000"/>
                  </a:schemeClr>
                </a:solidFill>
              </a:defRPr>
            </a:lvl1pPr>
            <a:lvl2pPr marL="461963" indent="-222250">
              <a:lnSpc>
                <a:spcPct val="90000"/>
              </a:lnSpc>
              <a:spcBef>
                <a:spcPts val="500"/>
              </a:spcBef>
              <a:tabLst/>
              <a:defRPr sz="1800">
                <a:solidFill>
                  <a:schemeClr val="tx1">
                    <a:lumMod val="50000"/>
                  </a:schemeClr>
                </a:solidFill>
              </a:defRPr>
            </a:lvl2pPr>
            <a:lvl3pPr marL="690563" indent="-177800">
              <a:lnSpc>
                <a:spcPct val="90000"/>
              </a:lnSpc>
              <a:spcBef>
                <a:spcPts val="500"/>
              </a:spcBef>
              <a:tabLst/>
              <a:defRPr>
                <a:solidFill>
                  <a:schemeClr val="tx1">
                    <a:lumMod val="50000"/>
                  </a:schemeClr>
                </a:solidFill>
              </a:defRPr>
            </a:lvl3pPr>
          </a:lstStyle>
          <a:p>
            <a:pPr lvl="0"/>
            <a:r>
              <a:rPr lang="en-US" dirty="0"/>
              <a:t>Edit Master text styles</a:t>
            </a:r>
          </a:p>
          <a:p>
            <a:pPr lvl="1"/>
            <a:r>
              <a:rPr lang="en-US" dirty="0"/>
              <a:t>Second level</a:t>
            </a:r>
          </a:p>
          <a:p>
            <a:pPr lvl="2"/>
            <a:r>
              <a:rPr lang="en-US" dirty="0"/>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tx1">
                    <a:lumMod val="50000"/>
                  </a:schemeClr>
                </a:solidFill>
              </a:defRPr>
            </a:lvl1pPr>
            <a:lvl2pPr marL="461963" indent="-222250">
              <a:lnSpc>
                <a:spcPct val="90000"/>
              </a:lnSpc>
              <a:spcBef>
                <a:spcPts val="500"/>
              </a:spcBef>
              <a:tabLst/>
              <a:defRPr sz="1800">
                <a:solidFill>
                  <a:schemeClr val="tx1">
                    <a:lumMod val="50000"/>
                  </a:schemeClr>
                </a:solidFill>
              </a:defRPr>
            </a:lvl2pPr>
            <a:lvl3pPr marL="690563" indent="-177800">
              <a:lnSpc>
                <a:spcPct val="90000"/>
              </a:lnSpc>
              <a:spcBef>
                <a:spcPts val="500"/>
              </a:spcBef>
              <a:tabLst/>
              <a:defRPr>
                <a:solidFill>
                  <a:schemeClr val="tx1">
                    <a:lumMod val="50000"/>
                  </a:schemeClr>
                </a:solidFill>
              </a:defRPr>
            </a:lvl3pPr>
          </a:lstStyle>
          <a:p>
            <a:pPr lvl="0"/>
            <a:r>
              <a:rPr lang="en-US" dirty="0"/>
              <a:t>Edit Master text styles</a:t>
            </a:r>
          </a:p>
          <a:p>
            <a:pPr lvl="1"/>
            <a:r>
              <a:rPr lang="en-US" dirty="0"/>
              <a:t>Second level</a:t>
            </a:r>
          </a:p>
          <a:p>
            <a:pPr lvl="2"/>
            <a:r>
              <a:rPr lang="en-US" dirty="0"/>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tx1">
                    <a:lumMod val="50000"/>
                  </a:schemeClr>
                </a:solidFill>
              </a:defRPr>
            </a:lvl1pPr>
            <a:lvl2pPr marL="461963" indent="-222250">
              <a:lnSpc>
                <a:spcPct val="90000"/>
              </a:lnSpc>
              <a:spcBef>
                <a:spcPts val="500"/>
              </a:spcBef>
              <a:tabLst/>
              <a:defRPr sz="1800">
                <a:solidFill>
                  <a:schemeClr val="tx1">
                    <a:lumMod val="50000"/>
                  </a:schemeClr>
                </a:solidFill>
              </a:defRPr>
            </a:lvl2pPr>
            <a:lvl3pPr marL="690563" indent="-177800">
              <a:lnSpc>
                <a:spcPct val="90000"/>
              </a:lnSpc>
              <a:spcBef>
                <a:spcPts val="500"/>
              </a:spcBef>
              <a:tabLst/>
              <a:defRPr>
                <a:solidFill>
                  <a:schemeClr val="tx1">
                    <a:lumMod val="50000"/>
                  </a:schemeClr>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1437030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134336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03993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98" r:id="rId1"/>
    <p:sldLayoutId id="2147483768" r:id="rId2"/>
    <p:sldLayoutId id="2147483769" r:id="rId3"/>
    <p:sldLayoutId id="2147483774" r:id="rId4"/>
    <p:sldLayoutId id="2147483794" r:id="rId5"/>
    <p:sldLayoutId id="2147483778" r:id="rId6"/>
    <p:sldLayoutId id="2147483800" r:id="rId7"/>
    <p:sldLayoutId id="2147483801" r:id="rId8"/>
    <p:sldLayoutId id="2147483802" r:id="rId9"/>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1.xml.rels><?xml version="1.0" encoding="UTF-8" standalone="yes"?>
<Relationships xmlns="http://schemas.openxmlformats.org/package/2006/relationships"><Relationship Id="rId26" Type="http://schemas.openxmlformats.org/officeDocument/2006/relationships/tags" Target="../tags/tag38.xml"/><Relationship Id="rId21" Type="http://schemas.openxmlformats.org/officeDocument/2006/relationships/tags" Target="../tags/tag33.xml"/><Relationship Id="rId42" Type="http://schemas.openxmlformats.org/officeDocument/2006/relationships/tags" Target="../tags/tag54.xml"/><Relationship Id="rId47" Type="http://schemas.openxmlformats.org/officeDocument/2006/relationships/tags" Target="../tags/tag59.xml"/><Relationship Id="rId63" Type="http://schemas.openxmlformats.org/officeDocument/2006/relationships/tags" Target="../tags/tag75.xml"/><Relationship Id="rId68" Type="http://schemas.openxmlformats.org/officeDocument/2006/relationships/tags" Target="../tags/tag80.xml"/><Relationship Id="rId7" Type="http://schemas.openxmlformats.org/officeDocument/2006/relationships/tags" Target="../tags/tag19.xml"/><Relationship Id="rId2" Type="http://schemas.openxmlformats.org/officeDocument/2006/relationships/tags" Target="../tags/tag14.xml"/><Relationship Id="rId16" Type="http://schemas.openxmlformats.org/officeDocument/2006/relationships/tags" Target="../tags/tag28.xml"/><Relationship Id="rId29" Type="http://schemas.openxmlformats.org/officeDocument/2006/relationships/tags" Target="../tags/tag41.xml"/><Relationship Id="rId11" Type="http://schemas.openxmlformats.org/officeDocument/2006/relationships/tags" Target="../tags/tag23.xml"/><Relationship Id="rId24" Type="http://schemas.openxmlformats.org/officeDocument/2006/relationships/tags" Target="../tags/tag36.xml"/><Relationship Id="rId32" Type="http://schemas.openxmlformats.org/officeDocument/2006/relationships/tags" Target="../tags/tag44.xml"/><Relationship Id="rId37" Type="http://schemas.openxmlformats.org/officeDocument/2006/relationships/tags" Target="../tags/tag49.xml"/><Relationship Id="rId40" Type="http://schemas.openxmlformats.org/officeDocument/2006/relationships/tags" Target="../tags/tag52.xml"/><Relationship Id="rId45" Type="http://schemas.openxmlformats.org/officeDocument/2006/relationships/tags" Target="../tags/tag57.xml"/><Relationship Id="rId53" Type="http://schemas.openxmlformats.org/officeDocument/2006/relationships/tags" Target="../tags/tag65.xml"/><Relationship Id="rId58" Type="http://schemas.openxmlformats.org/officeDocument/2006/relationships/tags" Target="../tags/tag70.xml"/><Relationship Id="rId66" Type="http://schemas.openxmlformats.org/officeDocument/2006/relationships/tags" Target="../tags/tag78.xml"/><Relationship Id="rId5" Type="http://schemas.openxmlformats.org/officeDocument/2006/relationships/tags" Target="../tags/tag17.xml"/><Relationship Id="rId61" Type="http://schemas.openxmlformats.org/officeDocument/2006/relationships/tags" Target="../tags/tag73.xml"/><Relationship Id="rId19" Type="http://schemas.openxmlformats.org/officeDocument/2006/relationships/tags" Target="../tags/tag31.xml"/><Relationship Id="rId14" Type="http://schemas.openxmlformats.org/officeDocument/2006/relationships/tags" Target="../tags/tag26.xml"/><Relationship Id="rId22" Type="http://schemas.openxmlformats.org/officeDocument/2006/relationships/tags" Target="../tags/tag34.xml"/><Relationship Id="rId27" Type="http://schemas.openxmlformats.org/officeDocument/2006/relationships/tags" Target="../tags/tag39.xml"/><Relationship Id="rId30" Type="http://schemas.openxmlformats.org/officeDocument/2006/relationships/tags" Target="../tags/tag42.xml"/><Relationship Id="rId35" Type="http://schemas.openxmlformats.org/officeDocument/2006/relationships/tags" Target="../tags/tag47.xml"/><Relationship Id="rId43" Type="http://schemas.openxmlformats.org/officeDocument/2006/relationships/tags" Target="../tags/tag55.xml"/><Relationship Id="rId48" Type="http://schemas.openxmlformats.org/officeDocument/2006/relationships/tags" Target="../tags/tag60.xml"/><Relationship Id="rId56" Type="http://schemas.openxmlformats.org/officeDocument/2006/relationships/tags" Target="../tags/tag68.xml"/><Relationship Id="rId64" Type="http://schemas.openxmlformats.org/officeDocument/2006/relationships/tags" Target="../tags/tag76.xml"/><Relationship Id="rId69" Type="http://schemas.openxmlformats.org/officeDocument/2006/relationships/tags" Target="../tags/tag81.xml"/><Relationship Id="rId8" Type="http://schemas.openxmlformats.org/officeDocument/2006/relationships/tags" Target="../tags/tag20.xml"/><Relationship Id="rId51" Type="http://schemas.openxmlformats.org/officeDocument/2006/relationships/tags" Target="../tags/tag63.xml"/><Relationship Id="rId3" Type="http://schemas.openxmlformats.org/officeDocument/2006/relationships/tags" Target="../tags/tag15.xml"/><Relationship Id="rId12" Type="http://schemas.openxmlformats.org/officeDocument/2006/relationships/tags" Target="../tags/tag24.xml"/><Relationship Id="rId17" Type="http://schemas.openxmlformats.org/officeDocument/2006/relationships/tags" Target="../tags/tag29.xml"/><Relationship Id="rId25" Type="http://schemas.openxmlformats.org/officeDocument/2006/relationships/tags" Target="../tags/tag37.xml"/><Relationship Id="rId33" Type="http://schemas.openxmlformats.org/officeDocument/2006/relationships/tags" Target="../tags/tag45.xml"/><Relationship Id="rId38" Type="http://schemas.openxmlformats.org/officeDocument/2006/relationships/tags" Target="../tags/tag50.xml"/><Relationship Id="rId46" Type="http://schemas.openxmlformats.org/officeDocument/2006/relationships/tags" Target="../tags/tag58.xml"/><Relationship Id="rId59" Type="http://schemas.openxmlformats.org/officeDocument/2006/relationships/tags" Target="../tags/tag71.xml"/><Relationship Id="rId67" Type="http://schemas.openxmlformats.org/officeDocument/2006/relationships/tags" Target="../tags/tag79.xml"/><Relationship Id="rId20" Type="http://schemas.openxmlformats.org/officeDocument/2006/relationships/tags" Target="../tags/tag32.xml"/><Relationship Id="rId41" Type="http://schemas.openxmlformats.org/officeDocument/2006/relationships/tags" Target="../tags/tag53.xml"/><Relationship Id="rId54" Type="http://schemas.openxmlformats.org/officeDocument/2006/relationships/tags" Target="../tags/tag66.xml"/><Relationship Id="rId62" Type="http://schemas.openxmlformats.org/officeDocument/2006/relationships/tags" Target="../tags/tag74.xml"/><Relationship Id="rId70" Type="http://schemas.openxmlformats.org/officeDocument/2006/relationships/slideLayout" Target="../slideLayouts/slideLayout4.xml"/><Relationship Id="rId1" Type="http://schemas.openxmlformats.org/officeDocument/2006/relationships/tags" Target="../tags/tag13.xml"/><Relationship Id="rId6" Type="http://schemas.openxmlformats.org/officeDocument/2006/relationships/tags" Target="../tags/tag18.xml"/><Relationship Id="rId15" Type="http://schemas.openxmlformats.org/officeDocument/2006/relationships/tags" Target="../tags/tag27.xml"/><Relationship Id="rId23" Type="http://schemas.openxmlformats.org/officeDocument/2006/relationships/tags" Target="../tags/tag35.xml"/><Relationship Id="rId28" Type="http://schemas.openxmlformats.org/officeDocument/2006/relationships/tags" Target="../tags/tag40.xml"/><Relationship Id="rId36" Type="http://schemas.openxmlformats.org/officeDocument/2006/relationships/tags" Target="../tags/tag48.xml"/><Relationship Id="rId49" Type="http://schemas.openxmlformats.org/officeDocument/2006/relationships/tags" Target="../tags/tag61.xml"/><Relationship Id="rId57" Type="http://schemas.openxmlformats.org/officeDocument/2006/relationships/tags" Target="../tags/tag69.xml"/><Relationship Id="rId10" Type="http://schemas.openxmlformats.org/officeDocument/2006/relationships/tags" Target="../tags/tag22.xml"/><Relationship Id="rId31" Type="http://schemas.openxmlformats.org/officeDocument/2006/relationships/tags" Target="../tags/tag43.xml"/><Relationship Id="rId44" Type="http://schemas.openxmlformats.org/officeDocument/2006/relationships/tags" Target="../tags/tag56.xml"/><Relationship Id="rId52" Type="http://schemas.openxmlformats.org/officeDocument/2006/relationships/tags" Target="../tags/tag64.xml"/><Relationship Id="rId60" Type="http://schemas.openxmlformats.org/officeDocument/2006/relationships/tags" Target="../tags/tag72.xml"/><Relationship Id="rId65" Type="http://schemas.openxmlformats.org/officeDocument/2006/relationships/tags" Target="../tags/tag77.xml"/><Relationship Id="rId4" Type="http://schemas.openxmlformats.org/officeDocument/2006/relationships/tags" Target="../tags/tag16.xml"/><Relationship Id="rId9" Type="http://schemas.openxmlformats.org/officeDocument/2006/relationships/tags" Target="../tags/tag21.xml"/><Relationship Id="rId13" Type="http://schemas.openxmlformats.org/officeDocument/2006/relationships/tags" Target="../tags/tag25.xml"/><Relationship Id="rId18" Type="http://schemas.openxmlformats.org/officeDocument/2006/relationships/tags" Target="../tags/tag30.xml"/><Relationship Id="rId39" Type="http://schemas.openxmlformats.org/officeDocument/2006/relationships/tags" Target="../tags/tag51.xml"/><Relationship Id="rId34" Type="http://schemas.openxmlformats.org/officeDocument/2006/relationships/tags" Target="../tags/tag46.xml"/><Relationship Id="rId50" Type="http://schemas.openxmlformats.org/officeDocument/2006/relationships/tags" Target="../tags/tag62.xml"/><Relationship Id="rId55" Type="http://schemas.openxmlformats.org/officeDocument/2006/relationships/tags" Target="../tags/tag6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8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4"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4"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tags" Target="../tags/tag135.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9"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8" Type="http://schemas.openxmlformats.org/officeDocument/2006/relationships/tags" Target="../tags/tag143.xml"/><Relationship Id="rId3" Type="http://schemas.openxmlformats.org/officeDocument/2006/relationships/tags" Target="../tags/tag138.xml"/><Relationship Id="rId7" Type="http://schemas.openxmlformats.org/officeDocument/2006/relationships/tags" Target="../tags/tag142.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9"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8" Type="http://schemas.openxmlformats.org/officeDocument/2006/relationships/tags" Target="../tags/tag151.xml"/><Relationship Id="rId3" Type="http://schemas.openxmlformats.org/officeDocument/2006/relationships/tags" Target="../tags/tag146.xml"/><Relationship Id="rId7" Type="http://schemas.openxmlformats.org/officeDocument/2006/relationships/tags" Target="../tags/tag150.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9"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5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43497DF9-C4DB-FD9B-579F-F57544787613}"/>
              </a:ext>
            </a:extLst>
          </p:cNvPr>
          <p:cNvSpPr txBox="1">
            <a:spLocks/>
          </p:cNvSpPr>
          <p:nvPr/>
        </p:nvSpPr>
        <p:spPr>
          <a:xfrm>
            <a:off x="4563353" y="106104"/>
            <a:ext cx="3065293" cy="529901"/>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3" name="Text Placeholder 3">
            <a:extLst>
              <a:ext uri="{FF2B5EF4-FFF2-40B4-BE49-F238E27FC236}">
                <a16:creationId xmlns:a16="http://schemas.microsoft.com/office/drawing/2014/main" id="{5B5CA933-6659-DB1B-58D4-6C967621FD01}"/>
              </a:ext>
            </a:extLst>
          </p:cNvPr>
          <p:cNvSpPr txBox="1">
            <a:spLocks/>
          </p:cNvSpPr>
          <p:nvPr/>
        </p:nvSpPr>
        <p:spPr>
          <a:xfrm>
            <a:off x="132080" y="6312861"/>
            <a:ext cx="1872474" cy="439035"/>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4" name="Text Placeholder 3">
            <a:extLst>
              <a:ext uri="{FF2B5EF4-FFF2-40B4-BE49-F238E27FC236}">
                <a16:creationId xmlns:a16="http://schemas.microsoft.com/office/drawing/2014/main" id="{E5228254-9A0D-0FCB-9486-F59C1E8AD825}"/>
              </a:ext>
            </a:extLst>
          </p:cNvPr>
          <p:cNvSpPr txBox="1">
            <a:spLocks/>
          </p:cNvSpPr>
          <p:nvPr/>
        </p:nvSpPr>
        <p:spPr>
          <a:xfrm>
            <a:off x="5319206" y="1492341"/>
            <a:ext cx="1914714" cy="439035"/>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- 16</a:t>
            </a:r>
          </a:p>
        </p:txBody>
      </p:sp>
      <p:sp>
        <p:nvSpPr>
          <p:cNvPr id="6" name="Text Placeholder 3">
            <a:extLst>
              <a:ext uri="{FF2B5EF4-FFF2-40B4-BE49-F238E27FC236}">
                <a16:creationId xmlns:a16="http://schemas.microsoft.com/office/drawing/2014/main" id="{8A5DF4B8-3B21-471C-AB4D-656E238C2999}"/>
              </a:ext>
            </a:extLst>
          </p:cNvPr>
          <p:cNvSpPr txBox="1">
            <a:spLocks/>
          </p:cNvSpPr>
          <p:nvPr/>
        </p:nvSpPr>
        <p:spPr>
          <a:xfrm>
            <a:off x="2323113" y="799377"/>
            <a:ext cx="7522623" cy="439035"/>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7" name="Text Placeholder 3">
            <a:extLst>
              <a:ext uri="{FF2B5EF4-FFF2-40B4-BE49-F238E27FC236}">
                <a16:creationId xmlns:a16="http://schemas.microsoft.com/office/drawing/2014/main" id="{80D7BEAD-585D-AF13-F52C-2E855CB10A6F}"/>
              </a:ext>
            </a:extLst>
          </p:cNvPr>
          <p:cNvSpPr txBox="1">
            <a:spLocks/>
          </p:cNvSpPr>
          <p:nvPr/>
        </p:nvSpPr>
        <p:spPr>
          <a:xfrm>
            <a:off x="132080" y="106104"/>
            <a:ext cx="1781034" cy="333167"/>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2.14</a:t>
            </a:r>
          </a:p>
        </p:txBody>
      </p:sp>
      <p:sp>
        <p:nvSpPr>
          <p:cNvPr id="5" name="Text Placeholder 3">
            <a:extLst>
              <a:ext uri="{FF2B5EF4-FFF2-40B4-BE49-F238E27FC236}">
                <a16:creationId xmlns:a16="http://schemas.microsoft.com/office/drawing/2014/main" id="{DF1EEA5E-B691-DA45-CC86-2D7470363650}"/>
              </a:ext>
            </a:extLst>
          </p:cNvPr>
          <p:cNvSpPr txBox="1">
            <a:spLocks/>
          </p:cNvSpPr>
          <p:nvPr/>
        </p:nvSpPr>
        <p:spPr>
          <a:xfrm>
            <a:off x="9038202" y="6408357"/>
            <a:ext cx="311256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Colossus </a:t>
            </a:r>
            <a:r>
              <a:rPr lang="en-US" sz="2400" dirty="0" err="1">
                <a:solidFill>
                  <a:schemeClr val="bg1"/>
                </a:solidFill>
              </a:rPr>
              <a:t>MkII</a:t>
            </a:r>
            <a:r>
              <a:rPr lang="en-US" sz="2400" dirty="0">
                <a:solidFill>
                  <a:schemeClr val="bg1"/>
                </a:solidFill>
              </a:rPr>
              <a:t> - 1944</a:t>
            </a:r>
          </a:p>
        </p:txBody>
      </p:sp>
    </p:spTree>
    <p:extLst>
      <p:ext uri="{BB962C8B-B14F-4D97-AF65-F5344CB8AC3E}">
        <p14:creationId xmlns:p14="http://schemas.microsoft.com/office/powerpoint/2010/main" val="4161750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ldrsb</a:t>
            </a:r>
            <a:r>
              <a:rPr lang="en-US" sz="2800" dirty="0">
                <a:solidFill>
                  <a:schemeClr val="tx2"/>
                </a:solidFill>
              </a:rPr>
              <a:t> r1, [r0]</a:t>
            </a:r>
          </a:p>
          <a:p>
            <a:pPr algn="ctr"/>
            <a:r>
              <a:rPr lang="en-US" sz="2400" dirty="0">
                <a:solidFill>
                  <a:schemeClr val="tx2"/>
                </a:solidFill>
              </a:rPr>
              <a:t>load 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903085" cy="646331"/>
          </a:xfrm>
          <a:prstGeom prst="rect">
            <a:avLst/>
          </a:prstGeom>
          <a:noFill/>
        </p:spPr>
        <p:txBody>
          <a:bodyPr wrap="none" rtlCol="0">
            <a:spAutoFit/>
          </a:bodyPr>
          <a:lstStyle/>
          <a:p>
            <a:r>
              <a:rPr lang="en-US" dirty="0"/>
              <a:t>0x81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3260191" y="2735889"/>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5357210" y="102275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0000001</a:t>
            </a:r>
          </a:p>
        </p:txBody>
      </p:sp>
      <p:sp>
        <p:nvSpPr>
          <p:cNvPr id="21" name="Up Arrow 20">
            <a:extLst>
              <a:ext uri="{FF2B5EF4-FFF2-40B4-BE49-F238E27FC236}">
                <a16:creationId xmlns:a16="http://schemas.microsoft.com/office/drawing/2014/main" id="{D5BE404C-EF21-0A64-C09E-C997025CFB96}"/>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725FF16C-AA65-43BB-24F7-9B53E1DA58D4}"/>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F0F17AC-FF83-AB98-C1D3-672638152229}"/>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9D0F53C-F2AF-A7F7-7AA7-6C8A954AE79D}"/>
              </a:ext>
            </a:extLst>
          </p:cNvPr>
          <p:cNvSpPr txBox="1"/>
          <p:nvPr/>
        </p:nvSpPr>
        <p:spPr>
          <a:xfrm>
            <a:off x="2652989" y="2407617"/>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5" name="TextBox 24">
            <a:extLst>
              <a:ext uri="{FF2B5EF4-FFF2-40B4-BE49-F238E27FC236}">
                <a16:creationId xmlns:a16="http://schemas.microsoft.com/office/drawing/2014/main" id="{CAABE3F1-DED8-B231-7EB6-926A7B9BDBA0}"/>
              </a:ext>
            </a:extLst>
          </p:cNvPr>
          <p:cNvSpPr txBox="1"/>
          <p:nvPr/>
        </p:nvSpPr>
        <p:spPr>
          <a:xfrm>
            <a:off x="3529870" y="24238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6" name="TextBox 25">
            <a:extLst>
              <a:ext uri="{FF2B5EF4-FFF2-40B4-BE49-F238E27FC236}">
                <a16:creationId xmlns:a16="http://schemas.microsoft.com/office/drawing/2014/main" id="{2ABB93F3-F913-035E-F85A-4B171C0CFBCE}"/>
              </a:ext>
            </a:extLst>
          </p:cNvPr>
          <p:cNvSpPr txBox="1"/>
          <p:nvPr/>
        </p:nvSpPr>
        <p:spPr>
          <a:xfrm>
            <a:off x="4457841" y="24165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cxnSp>
        <p:nvCxnSpPr>
          <p:cNvPr id="27" name="Straight Arrow Connector 26">
            <a:extLst>
              <a:ext uri="{FF2B5EF4-FFF2-40B4-BE49-F238E27FC236}">
                <a16:creationId xmlns:a16="http://schemas.microsoft.com/office/drawing/2014/main" id="{749A20C1-0811-C249-75B9-FEC773E089A3}"/>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7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p>
          <a:p>
            <a:pPr algn="ctr"/>
            <a:r>
              <a:rPr lang="en-US" sz="24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813317" cy="646331"/>
          </a:xfrm>
          <a:prstGeom prst="rect">
            <a:avLst/>
          </a:prstGeom>
          <a:noFill/>
        </p:spPr>
        <p:txBody>
          <a:bodyPr wrap="none" rtlCol="0">
            <a:spAutoFit/>
          </a:bodyPr>
          <a:lstStyle/>
          <a:p>
            <a:r>
              <a:rPr lang="en-US" dirty="0"/>
              <a:t>0x81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904955CE-0762-252A-C614-912B47B7EAD3}"/>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86C97F6-0BBB-240D-61A8-A8B92DE993C3}"/>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E73E5D6-CAC6-FFF3-F6D4-FD2399B02F44}"/>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4F72BF3-A2E8-E37E-FE3E-5A12CFB76A37}"/>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6" name="TextBox 25">
            <a:extLst>
              <a:ext uri="{FF2B5EF4-FFF2-40B4-BE49-F238E27FC236}">
                <a16:creationId xmlns:a16="http://schemas.microsoft.com/office/drawing/2014/main" id="{10D2ABD1-D0FF-8575-3CDC-60DF9271C0AA}"/>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42521204-D65A-24CA-D023-C021E1F330C4}"/>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346174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75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07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67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 – Storing different byte</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858252" y="1079818"/>
            <a:ext cx="9149175" cy="4583157"/>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353811" y="5646308"/>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582429" y="2605047"/>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849410" y="2628858"/>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600716" y="2283149"/>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838621" y="338368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838621" y="368825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838621" y="399281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9" name="Rectangle 78">
            <a:extLst>
              <a:ext uri="{FF2B5EF4-FFF2-40B4-BE49-F238E27FC236}">
                <a16:creationId xmlns:a16="http://schemas.microsoft.com/office/drawing/2014/main" id="{E2F9B4EA-5BFA-BE52-C294-7C36571BD944}"/>
              </a:ext>
            </a:extLst>
          </p:cNvPr>
          <p:cNvSpPr/>
          <p:nvPr/>
        </p:nvSpPr>
        <p:spPr>
          <a:xfrm>
            <a:off x="6838621" y="430490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856874" y="2917134"/>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455208" y="5288001"/>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774177" y="4304901"/>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780269" y="3947075"/>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739523" y="3653876"/>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745615" y="3296050"/>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838621" y="29673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838621" y="488907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955746" y="3881541"/>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488672" y="4957169"/>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856874" y="4466603"/>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323A7EB6-419F-9B0C-B0BB-F8AC959F943D}"/>
              </a:ext>
            </a:extLst>
          </p:cNvPr>
          <p:cNvGrpSpPr/>
          <p:nvPr/>
        </p:nvGrpSpPr>
        <p:grpSpPr>
          <a:xfrm>
            <a:off x="2582429" y="1669361"/>
            <a:ext cx="3742224" cy="312089"/>
            <a:chOff x="1085950" y="2250436"/>
            <a:chExt cx="3742224" cy="312089"/>
          </a:xfrm>
        </p:grpSpPr>
        <p:sp>
          <p:nvSpPr>
            <p:cNvPr id="4" name="Rectangle 3">
              <a:extLst>
                <a:ext uri="{FF2B5EF4-FFF2-40B4-BE49-F238E27FC236}">
                  <a16:creationId xmlns:a16="http://schemas.microsoft.com/office/drawing/2014/main" id="{3B50C4E7-9ABA-32DC-B1C0-3683DD535A90}"/>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5" name="Rectangle 4">
              <a:extLst>
                <a:ext uri="{FF2B5EF4-FFF2-40B4-BE49-F238E27FC236}">
                  <a16:creationId xmlns:a16="http://schemas.microsoft.com/office/drawing/2014/main" id="{C87DD0C4-8FDA-DA4F-DC05-5D930FA91E4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6" name="Rectangle 5">
              <a:extLst>
                <a:ext uri="{FF2B5EF4-FFF2-40B4-BE49-F238E27FC236}">
                  <a16:creationId xmlns:a16="http://schemas.microsoft.com/office/drawing/2014/main" id="{BC49C85A-7C39-7912-EFDC-A3362856F002}"/>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20" name="Rectangle 19">
              <a:extLst>
                <a:ext uri="{FF2B5EF4-FFF2-40B4-BE49-F238E27FC236}">
                  <a16:creationId xmlns:a16="http://schemas.microsoft.com/office/drawing/2014/main" id="{EB7995B7-6A99-3842-664C-AE2ACB0A821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21" name="TextBox 20">
            <a:extLst>
              <a:ext uri="{FF2B5EF4-FFF2-40B4-BE49-F238E27FC236}">
                <a16:creationId xmlns:a16="http://schemas.microsoft.com/office/drawing/2014/main" id="{31109FCE-AB71-7B7F-54FE-46EED1BF1437}"/>
              </a:ext>
            </a:extLst>
          </p:cNvPr>
          <p:cNvSpPr txBox="1"/>
          <p:nvPr/>
        </p:nvSpPr>
        <p:spPr>
          <a:xfrm>
            <a:off x="2600716" y="1347463"/>
            <a:ext cx="389850" cy="369332"/>
          </a:xfrm>
          <a:prstGeom prst="rect">
            <a:avLst/>
          </a:prstGeom>
          <a:noFill/>
        </p:spPr>
        <p:txBody>
          <a:bodyPr wrap="none" rtlCol="0">
            <a:spAutoFit/>
          </a:bodyPr>
          <a:lstStyle/>
          <a:p>
            <a:r>
              <a:rPr lang="en-US" dirty="0">
                <a:solidFill>
                  <a:srgbClr val="0070C0"/>
                </a:solidFill>
              </a:rPr>
              <a:t>r2</a:t>
            </a:r>
          </a:p>
        </p:txBody>
      </p:sp>
      <p:sp>
        <p:nvSpPr>
          <p:cNvPr id="23" name="TextBox 22">
            <a:extLst>
              <a:ext uri="{FF2B5EF4-FFF2-40B4-BE49-F238E27FC236}">
                <a16:creationId xmlns:a16="http://schemas.microsoft.com/office/drawing/2014/main" id="{FF4FF8AF-BF6D-C42D-E782-6E725B152AD0}"/>
              </a:ext>
            </a:extLst>
          </p:cNvPr>
          <p:cNvSpPr txBox="1"/>
          <p:nvPr/>
        </p:nvSpPr>
        <p:spPr>
          <a:xfrm>
            <a:off x="992563" y="2200962"/>
            <a:ext cx="1287532" cy="369332"/>
          </a:xfrm>
          <a:prstGeom prst="rect">
            <a:avLst/>
          </a:prstGeom>
          <a:noFill/>
        </p:spPr>
        <p:txBody>
          <a:bodyPr wrap="none" rtlCol="0">
            <a:spAutoFit/>
          </a:bodyPr>
          <a:lstStyle/>
          <a:p>
            <a:r>
              <a:rPr lang="en-US" dirty="0" err="1">
                <a:solidFill>
                  <a:srgbClr val="0070C0"/>
                </a:solidFill>
              </a:rPr>
              <a:t>lsr</a:t>
            </a:r>
            <a:r>
              <a:rPr lang="en-US" dirty="0">
                <a:solidFill>
                  <a:srgbClr val="0070C0"/>
                </a:solidFill>
              </a:rPr>
              <a:t> r1, r2, 8</a:t>
            </a:r>
          </a:p>
        </p:txBody>
      </p:sp>
      <p:cxnSp>
        <p:nvCxnSpPr>
          <p:cNvPr id="24" name="Straight Arrow Connector 23">
            <a:extLst>
              <a:ext uri="{FF2B5EF4-FFF2-40B4-BE49-F238E27FC236}">
                <a16:creationId xmlns:a16="http://schemas.microsoft.com/office/drawing/2014/main" id="{7C196C4A-460B-9A59-72C2-042787983490}"/>
              </a:ext>
            </a:extLst>
          </p:cNvPr>
          <p:cNvCxnSpPr>
            <a:cxnSpLocks/>
          </p:cNvCxnSpPr>
          <p:nvPr/>
        </p:nvCxnSpPr>
        <p:spPr>
          <a:xfrm flipH="1" flipV="1">
            <a:off x="3129717" y="1981448"/>
            <a:ext cx="728825" cy="623599"/>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D1B89CC-0BBF-697D-58FF-30332869E659}"/>
              </a:ext>
            </a:extLst>
          </p:cNvPr>
          <p:cNvCxnSpPr>
            <a:cxnSpLocks/>
          </p:cNvCxnSpPr>
          <p:nvPr/>
        </p:nvCxnSpPr>
        <p:spPr>
          <a:xfrm flipH="1" flipV="1">
            <a:off x="4166902" y="1958339"/>
            <a:ext cx="728825" cy="623599"/>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A6568B9-B75B-BBFA-5C2E-1040CB7E9B3B}"/>
              </a:ext>
            </a:extLst>
          </p:cNvPr>
          <p:cNvCxnSpPr>
            <a:cxnSpLocks/>
          </p:cNvCxnSpPr>
          <p:nvPr/>
        </p:nvCxnSpPr>
        <p:spPr>
          <a:xfrm flipH="1" flipV="1">
            <a:off x="5015096" y="2004558"/>
            <a:ext cx="728825" cy="623599"/>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837924C-37E7-102D-2BF8-74D0354B585C}"/>
              </a:ext>
            </a:extLst>
          </p:cNvPr>
          <p:cNvSpPr txBox="1"/>
          <p:nvPr/>
        </p:nvSpPr>
        <p:spPr>
          <a:xfrm>
            <a:off x="1524236" y="1645661"/>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cxnSp>
        <p:nvCxnSpPr>
          <p:cNvPr id="29" name="Straight Arrow Connector 28">
            <a:extLst>
              <a:ext uri="{FF2B5EF4-FFF2-40B4-BE49-F238E27FC236}">
                <a16:creationId xmlns:a16="http://schemas.microsoft.com/office/drawing/2014/main" id="{643B8A49-834C-09FB-4DE7-54C3F4A15412}"/>
              </a:ext>
            </a:extLst>
          </p:cNvPr>
          <p:cNvCxnSpPr>
            <a:cxnSpLocks/>
          </p:cNvCxnSpPr>
          <p:nvPr/>
        </p:nvCxnSpPr>
        <p:spPr>
          <a:xfrm flipH="1" flipV="1">
            <a:off x="2184572" y="1995921"/>
            <a:ext cx="451775" cy="65656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6EFF640-1E49-2290-939D-BB9D60CF0486}"/>
              </a:ext>
            </a:extLst>
          </p:cNvPr>
          <p:cNvSpPr txBox="1"/>
          <p:nvPr/>
        </p:nvSpPr>
        <p:spPr>
          <a:xfrm>
            <a:off x="4417006" y="1071199"/>
            <a:ext cx="5412700" cy="369332"/>
          </a:xfrm>
          <a:prstGeom prst="rect">
            <a:avLst/>
          </a:prstGeom>
          <a:noFill/>
        </p:spPr>
        <p:txBody>
          <a:bodyPr wrap="none" rtlCol="0">
            <a:spAutoFit/>
          </a:bodyPr>
          <a:lstStyle/>
          <a:p>
            <a:r>
              <a:rPr lang="en-US" dirty="0">
                <a:solidFill>
                  <a:srgbClr val="0070C0"/>
                </a:solidFill>
              </a:rPr>
              <a:t>We want store this byte to memory location 0x1000</a:t>
            </a:r>
          </a:p>
        </p:txBody>
      </p:sp>
      <p:sp>
        <p:nvSpPr>
          <p:cNvPr id="32" name="Down Arrow 31">
            <a:extLst>
              <a:ext uri="{FF2B5EF4-FFF2-40B4-BE49-F238E27FC236}">
                <a16:creationId xmlns:a16="http://schemas.microsoft.com/office/drawing/2014/main" id="{C5C482EA-DAC8-A57B-A31A-57B320153CBD}"/>
              </a:ext>
            </a:extLst>
          </p:cNvPr>
          <p:cNvSpPr/>
          <p:nvPr/>
        </p:nvSpPr>
        <p:spPr>
          <a:xfrm>
            <a:off x="4895727" y="1432564"/>
            <a:ext cx="277852" cy="2485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95F6E61-8D15-DDD5-BE07-786917C16C34}"/>
              </a:ext>
            </a:extLst>
          </p:cNvPr>
          <p:cNvSpPr txBox="1"/>
          <p:nvPr/>
        </p:nvSpPr>
        <p:spPr>
          <a:xfrm>
            <a:off x="847300" y="3059668"/>
            <a:ext cx="2518638" cy="369332"/>
          </a:xfrm>
          <a:prstGeom prst="rect">
            <a:avLst/>
          </a:prstGeom>
          <a:noFill/>
        </p:spPr>
        <p:txBody>
          <a:bodyPr wrap="none" rtlCol="0">
            <a:spAutoFit/>
          </a:bodyPr>
          <a:lstStyle/>
          <a:p>
            <a:r>
              <a:rPr lang="en-US" dirty="0">
                <a:solidFill>
                  <a:srgbClr val="0070C0"/>
                </a:solidFill>
              </a:rPr>
              <a:t>you could also do a </a:t>
            </a:r>
            <a:r>
              <a:rPr lang="en-US" dirty="0" err="1">
                <a:solidFill>
                  <a:srgbClr val="0070C0"/>
                </a:solidFill>
              </a:rPr>
              <a:t>ror</a:t>
            </a:r>
            <a:endParaRPr lang="en-US" dirty="0">
              <a:solidFill>
                <a:srgbClr val="0070C0"/>
              </a:solidFill>
            </a:endParaRPr>
          </a:p>
        </p:txBody>
      </p:sp>
    </p:spTree>
    <p:extLst>
      <p:ext uri="{BB962C8B-B14F-4D97-AF65-F5344CB8AC3E}">
        <p14:creationId xmlns:p14="http://schemas.microsoft.com/office/powerpoint/2010/main" val="391795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using </a:t>
            </a:r>
            <a:r>
              <a:rPr lang="en-US" dirty="0" err="1"/>
              <a:t>ldr</a:t>
            </a:r>
            <a:r>
              <a:rPr lang="en-US" dirty="0"/>
              <a:t>/str: array copy</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418974" y="827638"/>
            <a:ext cx="5731195" cy="494061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 int *, int);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{1, 2, 3, 4, 5, 6};</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SZ;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FBEC35A7-5AA9-9920-5857-0B1A2EA61BC5}"/>
              </a:ext>
            </a:extLst>
          </p:cNvPr>
          <p:cNvSpPr/>
          <p:nvPr/>
        </p:nvSpPr>
        <p:spPr bwMode="auto">
          <a:xfrm>
            <a:off x="6168289" y="1715492"/>
            <a:ext cx="5604737"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*end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    if (</a:t>
            </a:r>
            <a:r>
              <a:rPr lang="en-US" dirty="0" err="1">
                <a:solidFill>
                  <a:srgbClr val="000000"/>
                </a:solidFill>
                <a:latin typeface="Menlo" panose="020B0609030804020204" pitchFamily="49" charset="0"/>
              </a:rPr>
              <a:t>cnt</a:t>
            </a:r>
            <a:r>
              <a:rPr lang="en-US" dirty="0">
                <a:solidFill>
                  <a:srgbClr val="000000"/>
                </a:solidFill>
                <a:latin typeface="Menlo" panose="020B0609030804020204" pitchFamily="49" charset="0"/>
              </a:rPr>
              <a:t> &lt;= 0)</a:t>
            </a: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    </a:t>
            </a:r>
            <a:r>
              <a:rPr lang="en-US" dirty="0">
                <a:solidFill>
                  <a:srgbClr val="000000"/>
                </a:solidFill>
                <a:latin typeface="Menlo" panose="020B0609030804020204" pitchFamily="49" charset="0"/>
              </a:rPr>
              <a:t>do {</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 while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&lt; end);</a:t>
            </a: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105914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705441" y="1132946"/>
            <a:ext cx="6222337" cy="414885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a:t>
            </a:r>
            <a:r>
              <a:rPr lang="en-US" sz="1600" dirty="0">
                <a:solidFill>
                  <a:srgbClr val="00B050"/>
                </a:solidFill>
                <a:effectLst/>
                <a:latin typeface="Menlo" panose="020B0609030804020204" pitchFamily="49" charset="0"/>
              </a:rPr>
              <a:t>2</a:t>
            </a:r>
            <a:r>
              <a:rPr lang="en-US" sz="1600" dirty="0">
                <a:solidFill>
                  <a:srgbClr val="000000"/>
                </a:solidFill>
                <a:effectLst/>
                <a:latin typeface="Menlo" panose="020B0609030804020204" pitchFamily="49" charset="0"/>
              </a:rPr>
              <a:t>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add     r3, r0, r2 // loop term pointer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4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r1, r1, 4  // </a:t>
            </a:r>
            <a:r>
              <a:rPr lang="en-US" sz="1600" dirty="0" err="1">
                <a:solidFill>
                  <a:srgbClr val="000000"/>
                </a:solidFill>
                <a:effectLst/>
                <a:latin typeface="Menlo" panose="020B0609030804020204" pitchFamily="49" charset="0"/>
              </a:rPr>
              <a:t>dst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r0, r3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 &lt; term pointer?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773978" y="629102"/>
            <a:ext cx="4548793"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term pointer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79025" y="3154546"/>
            <a:ext cx="2092331" cy="743363"/>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726230" y="4572394"/>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Tree>
    <p:extLst>
      <p:ext uri="{BB962C8B-B14F-4D97-AF65-F5344CB8AC3E}">
        <p14:creationId xmlns:p14="http://schemas.microsoft.com/office/powerpoint/2010/main" val="191025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222394" y="1132946"/>
            <a:ext cx="6876562" cy="338875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2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4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1" y="-75579"/>
            <a:ext cx="8328685" cy="715294"/>
          </a:xfrm>
        </p:spPr>
        <p:txBody>
          <a:bodyPr/>
          <a:lstStyle/>
          <a:p>
            <a:r>
              <a:rPr lang="en-US" dirty="0"/>
              <a:t>Base Register + Register Offset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609469" y="695420"/>
            <a:ext cx="4162057"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counter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11862" y="2785799"/>
            <a:ext cx="1299410" cy="771450"/>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660675" y="3744621"/>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
        <p:nvSpPr>
          <p:cNvPr id="5" name="TextBox 4">
            <a:extLst>
              <a:ext uri="{FF2B5EF4-FFF2-40B4-BE49-F238E27FC236}">
                <a16:creationId xmlns:a16="http://schemas.microsoft.com/office/drawing/2014/main" id="{BA0685B6-6FC7-C89A-EDEC-37CCC0A88346}"/>
              </a:ext>
            </a:extLst>
          </p:cNvPr>
          <p:cNvSpPr txBox="1"/>
          <p:nvPr/>
        </p:nvSpPr>
        <p:spPr>
          <a:xfrm>
            <a:off x="6950596" y="4991845"/>
            <a:ext cx="2214215" cy="646331"/>
          </a:xfrm>
          <a:prstGeom prst="rect">
            <a:avLst/>
          </a:prstGeom>
          <a:solidFill>
            <a:schemeClr val="accent4">
              <a:lumMod val="20000"/>
              <a:lumOff val="80000"/>
            </a:schemeClr>
          </a:solidFill>
          <a:ln>
            <a:solidFill>
              <a:srgbClr val="0070C0"/>
            </a:solidFill>
          </a:ln>
        </p:spPr>
        <p:txBody>
          <a:bodyPr wrap="square" rtlCol="0">
            <a:spAutoFit/>
          </a:bodyPr>
          <a:lstStyle/>
          <a:p>
            <a:r>
              <a:rPr lang="en-US" dirty="0"/>
              <a:t>one increment covers both arrays</a:t>
            </a:r>
          </a:p>
        </p:txBody>
      </p:sp>
    </p:spTree>
    <p:extLst>
      <p:ext uri="{BB962C8B-B14F-4D97-AF65-F5344CB8AC3E}">
        <p14:creationId xmlns:p14="http://schemas.microsoft.com/office/powerpoint/2010/main" val="8774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496577" y="79997"/>
            <a:ext cx="10515600" cy="413989"/>
          </a:xfrm>
        </p:spPr>
        <p:txBody>
          <a:bodyPr/>
          <a:lstStyle/>
          <a:p>
            <a:r>
              <a:rPr lang="en-US" dirty="0"/>
              <a:t>Base Register + Register Offset With chars</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3292" y="1243727"/>
            <a:ext cx="5747744" cy="437054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(char *, char *, int);</a:t>
            </a: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a:t>
            </a:r>
          </a:p>
          <a:p>
            <a:r>
              <a:rPr lang="en-US" dirty="0">
                <a:solidFill>
                  <a:srgbClr val="000000"/>
                </a:solidFill>
                <a:latin typeface="Menlo" panose="020B0609030804020204" pitchFamily="49" charset="0"/>
              </a:rPr>
              <a:t>	</a:t>
            </a:r>
            <a:r>
              <a:rPr lang="en-US" dirty="0">
                <a:solidFill>
                  <a:srgbClr val="000000"/>
                </a:solidFill>
                <a:effectLst/>
                <a:latin typeface="Menlo" panose="020B0609030804020204" pitchFamily="49" charset="0"/>
              </a:rPr>
              <a:t>{'a', 'b', 'c', 'd', 'e', '\0'};</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p>
          <a:p>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("%s\n",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5BE0EE95-EDB2-993A-B4D4-C57A7CBCE64A}"/>
              </a:ext>
            </a:extLst>
          </p:cNvPr>
          <p:cNvSpPr/>
          <p:nvPr/>
        </p:nvSpPr>
        <p:spPr bwMode="auto">
          <a:xfrm>
            <a:off x="5640196" y="1388105"/>
            <a:ext cx="6437623"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strb</a:t>
            </a:r>
            <a:r>
              <a:rPr lang="en-US" sz="1600" dirty="0">
                <a:solidFill>
                  <a:srgbClr val="000000"/>
                </a:solidFill>
                <a:effectLst/>
                <a:latin typeface="Menlo" panose="020B0609030804020204" pitchFamily="49" charset="0"/>
              </a:rPr>
              <a:t>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1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Tree>
    <p:extLst>
      <p:ext uri="{BB962C8B-B14F-4D97-AF65-F5344CB8AC3E}">
        <p14:creationId xmlns:p14="http://schemas.microsoft.com/office/powerpoint/2010/main" val="34888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EE0A6E-DF4E-B396-3A20-D3B25A2B8C35}"/>
              </a:ext>
            </a:extLst>
          </p:cNvPr>
          <p:cNvPicPr>
            <a:picLocks noChangeAspect="1"/>
          </p:cNvPicPr>
          <p:nvPr/>
        </p:nvPicPr>
        <p:blipFill>
          <a:blip r:embed="rId2"/>
          <a:stretch>
            <a:fillRect/>
          </a:stretch>
        </p:blipFill>
        <p:spPr>
          <a:xfrm>
            <a:off x="2834640" y="167640"/>
            <a:ext cx="6192520" cy="6192520"/>
          </a:xfrm>
          <a:prstGeom prst="rect">
            <a:avLst/>
          </a:prstGeom>
        </p:spPr>
      </p:pic>
    </p:spTree>
    <p:extLst>
      <p:ext uri="{BB962C8B-B14F-4D97-AF65-F5344CB8AC3E}">
        <p14:creationId xmlns:p14="http://schemas.microsoft.com/office/powerpoint/2010/main" val="2538749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8BD489-17FD-B6A4-6E5D-65E821BA8B7E}"/>
              </a:ext>
            </a:extLst>
          </p:cNvPr>
          <p:cNvSpPr>
            <a:spLocks noGrp="1"/>
          </p:cNvSpPr>
          <p:nvPr>
            <p:ph type="title"/>
          </p:nvPr>
        </p:nvSpPr>
        <p:spPr>
          <a:xfrm>
            <a:off x="473746" y="-48895"/>
            <a:ext cx="11459918" cy="715294"/>
          </a:xfrm>
        </p:spPr>
        <p:txBody>
          <a:bodyPr/>
          <a:lstStyle/>
          <a:p>
            <a:r>
              <a:rPr lang="en-US" dirty="0"/>
              <a:t>What is the conceptual difference between .</a:t>
            </a:r>
            <a:r>
              <a:rPr lang="en-US" dirty="0" err="1"/>
              <a:t>bss</a:t>
            </a:r>
            <a:r>
              <a:rPr lang="en-US" dirty="0"/>
              <a:t> and .data?</a:t>
            </a:r>
          </a:p>
        </p:txBody>
      </p:sp>
      <p:sp>
        <p:nvSpPr>
          <p:cNvPr id="5" name="Content Placeholder 4">
            <a:extLst>
              <a:ext uri="{FF2B5EF4-FFF2-40B4-BE49-F238E27FC236}">
                <a16:creationId xmlns:a16="http://schemas.microsoft.com/office/drawing/2014/main" id="{88EF53DF-EED3-CAA5-1B6D-C1A188B0AA8B}"/>
              </a:ext>
            </a:extLst>
          </p:cNvPr>
          <p:cNvSpPr>
            <a:spLocks noGrp="1"/>
          </p:cNvSpPr>
          <p:nvPr>
            <p:ph sz="quarter" idx="17"/>
          </p:nvPr>
        </p:nvSpPr>
        <p:spPr>
          <a:xfrm>
            <a:off x="285943" y="1225811"/>
            <a:ext cx="5643957" cy="3012174"/>
          </a:xfrm>
          <a:solidFill>
            <a:schemeClr val="accent4">
              <a:lumMod val="20000"/>
              <a:lumOff val="80000"/>
            </a:schemeClr>
          </a:solidFill>
          <a:ln>
            <a:solidFill>
              <a:schemeClr val="accent1"/>
            </a:solidFill>
          </a:ln>
        </p:spPr>
        <p:txBody>
          <a:bodyPr/>
          <a:lstStyle/>
          <a:p>
            <a:pPr>
              <a:lnSpc>
                <a:spcPct val="100000"/>
              </a:lnSpc>
            </a:pPr>
            <a:r>
              <a:rPr lang="en-US" sz="1800" dirty="0"/>
              <a:t>All static variables that do not specify an initial value default to an initial value of 0 and are placed in .</a:t>
            </a:r>
            <a:r>
              <a:rPr lang="en-US" sz="1800" dirty="0" err="1"/>
              <a:t>bss</a:t>
            </a:r>
            <a:r>
              <a:rPr lang="en-US" sz="1800" dirty="0"/>
              <a:t> segment</a:t>
            </a:r>
          </a:p>
          <a:p>
            <a:pPr>
              <a:lnSpc>
                <a:spcPct val="100000"/>
              </a:lnSpc>
            </a:pPr>
            <a:r>
              <a:rPr lang="en-US" sz="1800" dirty="0"/>
              <a:t>To save file system space in the executable file (the </a:t>
            </a:r>
            <a:r>
              <a:rPr lang="en-US" sz="1800" dirty="0" err="1"/>
              <a:t>a.out</a:t>
            </a:r>
            <a:r>
              <a:rPr lang="en-US" sz="1800" dirty="0"/>
              <a:t> file) the assembler collapses these .</a:t>
            </a:r>
            <a:r>
              <a:rPr lang="en-US" sz="1800" dirty="0" err="1"/>
              <a:t>bss</a:t>
            </a:r>
            <a:r>
              <a:rPr lang="en-US" sz="1800" dirty="0"/>
              <a:t> variables to a location and size "table"</a:t>
            </a:r>
          </a:p>
          <a:p>
            <a:pPr>
              <a:lnSpc>
                <a:spcPct val="100000"/>
              </a:lnSpc>
            </a:pPr>
            <a:r>
              <a:rPr lang="en-US" sz="1800" dirty="0"/>
              <a:t>.data segment variables use the same space in the executable file as they have in memory</a:t>
            </a:r>
          </a:p>
          <a:p>
            <a:pPr>
              <a:lnSpc>
                <a:spcPct val="100000"/>
              </a:lnSpc>
            </a:pPr>
            <a:r>
              <a:rPr lang="en-US" sz="1800" dirty="0"/>
              <a:t>.section .</a:t>
            </a:r>
            <a:r>
              <a:rPr lang="en-US" sz="1800" dirty="0" err="1"/>
              <a:t>rodata</a:t>
            </a:r>
            <a:r>
              <a:rPr lang="en-US" sz="1800" dirty="0"/>
              <a:t> is handled the same as .data</a:t>
            </a:r>
          </a:p>
        </p:txBody>
      </p:sp>
      <p:sp>
        <p:nvSpPr>
          <p:cNvPr id="6" name="Rectangle 5">
            <a:extLst>
              <a:ext uri="{FF2B5EF4-FFF2-40B4-BE49-F238E27FC236}">
                <a16:creationId xmlns:a16="http://schemas.microsoft.com/office/drawing/2014/main" id="{957FE4A7-1625-F6C7-94B3-8231659568A1}"/>
              </a:ext>
            </a:extLst>
          </p:cNvPr>
          <p:cNvSpPr/>
          <p:nvPr/>
        </p:nvSpPr>
        <p:spPr bwMode="auto">
          <a:xfrm>
            <a:off x="9546147" y="1905284"/>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7" name="Rectangle 6">
            <a:extLst>
              <a:ext uri="{FF2B5EF4-FFF2-40B4-BE49-F238E27FC236}">
                <a16:creationId xmlns:a16="http://schemas.microsoft.com/office/drawing/2014/main" id="{6FC9B536-F8E8-6D71-A38C-C89FB09A541C}"/>
              </a:ext>
            </a:extLst>
          </p:cNvPr>
          <p:cNvSpPr/>
          <p:nvPr/>
        </p:nvSpPr>
        <p:spPr bwMode="auto">
          <a:xfrm>
            <a:off x="9546146" y="706470"/>
            <a:ext cx="2526189" cy="352166"/>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endParaRPr lang="en-US" dirty="0">
              <a:solidFill>
                <a:schemeClr val="accent6"/>
              </a:solidFill>
              <a:ea typeface="CMU Bright" panose="02000603000000000000" pitchFamily="2" charset="0"/>
              <a:cs typeface="Calibri" panose="020F0502020204030204" pitchFamily="34" charset="0"/>
            </a:endParaRPr>
          </a:p>
        </p:txBody>
      </p:sp>
      <p:cxnSp>
        <p:nvCxnSpPr>
          <p:cNvPr id="9" name="Straight Arrow Connector 8">
            <a:extLst>
              <a:ext uri="{FF2B5EF4-FFF2-40B4-BE49-F238E27FC236}">
                <a16:creationId xmlns:a16="http://schemas.microsoft.com/office/drawing/2014/main" id="{CC9A2C6D-B795-B107-1556-A9607B23C007}"/>
              </a:ext>
            </a:extLst>
          </p:cNvPr>
          <p:cNvCxnSpPr>
            <a:cxnSpLocks/>
            <a:endCxn id="18" idx="1"/>
          </p:cNvCxnSpPr>
          <p:nvPr/>
        </p:nvCxnSpPr>
        <p:spPr bwMode="auto">
          <a:xfrm flipV="1">
            <a:off x="6741112" y="1257957"/>
            <a:ext cx="2805035" cy="532249"/>
          </a:xfrm>
          <a:prstGeom prst="straightConnector1">
            <a:avLst/>
          </a:prstGeom>
          <a:noFill/>
          <a:ln w="63500" cap="flat" cmpd="sng" algn="ctr">
            <a:solidFill>
              <a:srgbClr val="00B050"/>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7DD8752E-206D-9AFB-F2D8-3983F5FB50F3}"/>
              </a:ext>
            </a:extLst>
          </p:cNvPr>
          <p:cNvCxnSpPr>
            <a:cxnSpLocks/>
          </p:cNvCxnSpPr>
          <p:nvPr/>
        </p:nvCxnSpPr>
        <p:spPr bwMode="auto">
          <a:xfrm flipV="1">
            <a:off x="6988028" y="2249622"/>
            <a:ext cx="2102564" cy="3098"/>
          </a:xfrm>
          <a:prstGeom prst="straightConnector1">
            <a:avLst/>
          </a:prstGeom>
          <a:noFill/>
          <a:ln w="63500" cap="flat" cmpd="sng" algn="ctr">
            <a:solidFill>
              <a:srgbClr val="0070C0"/>
            </a:solidFill>
            <a:prstDash val="solid"/>
            <a:round/>
            <a:headEnd type="none" w="med" len="med"/>
            <a:tailEnd type="triangle"/>
          </a:ln>
          <a:effectLst/>
        </p:spPr>
      </p:cxnSp>
      <p:sp>
        <p:nvSpPr>
          <p:cNvPr id="11" name="Rectangle 1036">
            <a:extLst>
              <a:ext uri="{FF2B5EF4-FFF2-40B4-BE49-F238E27FC236}">
                <a16:creationId xmlns:a16="http://schemas.microsoft.com/office/drawing/2014/main" id="{E34671A8-653B-CAB5-B003-654B098DBF18}"/>
              </a:ext>
            </a:extLst>
          </p:cNvPr>
          <p:cNvSpPr>
            <a:spLocks noChangeArrowheads="1"/>
          </p:cNvSpPr>
          <p:nvPr/>
        </p:nvSpPr>
        <p:spPr bwMode="auto">
          <a:xfrm>
            <a:off x="6102980" y="2142156"/>
            <a:ext cx="2057400" cy="533400"/>
          </a:xfrm>
          <a:prstGeom prst="rect">
            <a:avLst/>
          </a:prstGeom>
          <a:solidFill>
            <a:srgbClr val="99CCFF"/>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Text</a:t>
            </a:r>
          </a:p>
        </p:txBody>
      </p:sp>
      <p:sp>
        <p:nvSpPr>
          <p:cNvPr id="12" name="Rectangle 1037">
            <a:extLst>
              <a:ext uri="{FF2B5EF4-FFF2-40B4-BE49-F238E27FC236}">
                <a16:creationId xmlns:a16="http://schemas.microsoft.com/office/drawing/2014/main" id="{70BBD93E-3F2A-C0DF-ACA8-BED4B3E38664}"/>
              </a:ext>
            </a:extLst>
          </p:cNvPr>
          <p:cNvSpPr>
            <a:spLocks noChangeArrowheads="1"/>
          </p:cNvSpPr>
          <p:nvPr/>
        </p:nvSpPr>
        <p:spPr bwMode="auto">
          <a:xfrm>
            <a:off x="6102980" y="2698568"/>
            <a:ext cx="2057400" cy="609600"/>
          </a:xfrm>
          <a:prstGeom prst="rect">
            <a:avLst/>
          </a:prstGeom>
          <a:solidFill>
            <a:srgbClr val="FF9933"/>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Symbol table</a:t>
            </a:r>
          </a:p>
        </p:txBody>
      </p:sp>
      <p:sp>
        <p:nvSpPr>
          <p:cNvPr id="14" name="Text Box 8">
            <a:extLst>
              <a:ext uri="{FF2B5EF4-FFF2-40B4-BE49-F238E27FC236}">
                <a16:creationId xmlns:a16="http://schemas.microsoft.com/office/drawing/2014/main" id="{DD6E65C2-64DA-6EC7-FF03-19DB7B25DCD2}"/>
              </a:ext>
            </a:extLst>
          </p:cNvPr>
          <p:cNvSpPr txBox="1">
            <a:spLocks noChangeArrowheads="1"/>
          </p:cNvSpPr>
          <p:nvPr/>
        </p:nvSpPr>
        <p:spPr bwMode="auto">
          <a:xfrm>
            <a:off x="6183366" y="835293"/>
            <a:ext cx="1933302" cy="369332"/>
          </a:xfrm>
          <a:prstGeom prst="rect">
            <a:avLst/>
          </a:prstGeom>
          <a:solidFill>
            <a:schemeClr val="accent1">
              <a:lumMod val="20000"/>
              <a:lumOff val="80000"/>
            </a:schemeClr>
          </a:solidFill>
          <a:ln w="28575">
            <a:solidFill>
              <a:schemeClr val="accent1"/>
            </a:solidFill>
            <a:miter lim="800000"/>
            <a:headEnd/>
            <a:tailEnd/>
          </a:ln>
        </p:spPr>
        <p:txBody>
          <a:bodyPr wrap="square">
            <a:spAutoFit/>
          </a:bodyPr>
          <a:lstStyle/>
          <a:p>
            <a:pPr algn="ctr"/>
            <a:r>
              <a:rPr lang="en-US" b="1" dirty="0" err="1">
                <a:solidFill>
                  <a:srgbClr val="000000"/>
                </a:solidFill>
                <a:latin typeface="Calibri" pitchFamily="34" charset="0"/>
              </a:rPr>
              <a:t>a.out</a:t>
            </a:r>
            <a:r>
              <a:rPr lang="en-US" b="1" dirty="0">
                <a:solidFill>
                  <a:srgbClr val="000000"/>
                </a:solidFill>
                <a:latin typeface="Calibri" pitchFamily="34" charset="0"/>
              </a:rPr>
              <a:t> executable</a:t>
            </a:r>
          </a:p>
        </p:txBody>
      </p:sp>
      <p:sp>
        <p:nvSpPr>
          <p:cNvPr id="15" name="Left Brace 14">
            <a:extLst>
              <a:ext uri="{FF2B5EF4-FFF2-40B4-BE49-F238E27FC236}">
                <a16:creationId xmlns:a16="http://schemas.microsoft.com/office/drawing/2014/main" id="{4C068D6C-7F1D-FA0E-F524-5D6C4BB6DDD0}"/>
              </a:ext>
            </a:extLst>
          </p:cNvPr>
          <p:cNvSpPr/>
          <p:nvPr/>
        </p:nvSpPr>
        <p:spPr>
          <a:xfrm>
            <a:off x="9156486" y="1534303"/>
            <a:ext cx="408486" cy="141785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037">
            <a:extLst>
              <a:ext uri="{FF2B5EF4-FFF2-40B4-BE49-F238E27FC236}">
                <a16:creationId xmlns:a16="http://schemas.microsoft.com/office/drawing/2014/main" id="{20BFA68D-31A8-8450-3044-5D1ED7893F75}"/>
              </a:ext>
            </a:extLst>
          </p:cNvPr>
          <p:cNvSpPr>
            <a:spLocks noChangeArrowheads="1"/>
          </p:cNvSpPr>
          <p:nvPr/>
        </p:nvSpPr>
        <p:spPr bwMode="auto">
          <a:xfrm>
            <a:off x="6121317" y="1335626"/>
            <a:ext cx="2057400" cy="253483"/>
          </a:xfrm>
          <a:prstGeom prst="rect">
            <a:avLst/>
          </a:prstGeom>
          <a:solidFill>
            <a:schemeClr val="accent4">
              <a:lumMod val="20000"/>
              <a:lumOff val="80000"/>
            </a:schemeClr>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Header - Description </a:t>
            </a:r>
          </a:p>
        </p:txBody>
      </p:sp>
      <p:cxnSp>
        <p:nvCxnSpPr>
          <p:cNvPr id="17" name="Straight Arrow Connector 16">
            <a:extLst>
              <a:ext uri="{FF2B5EF4-FFF2-40B4-BE49-F238E27FC236}">
                <a16:creationId xmlns:a16="http://schemas.microsoft.com/office/drawing/2014/main" id="{50999EE3-C7D0-D100-ED11-6823186D48B1}"/>
              </a:ext>
            </a:extLst>
          </p:cNvPr>
          <p:cNvCxnSpPr>
            <a:cxnSpLocks/>
            <a:endCxn id="7" idx="1"/>
          </p:cNvCxnSpPr>
          <p:nvPr/>
        </p:nvCxnSpPr>
        <p:spPr bwMode="auto">
          <a:xfrm flipV="1">
            <a:off x="8219247" y="882553"/>
            <a:ext cx="1326899" cy="564600"/>
          </a:xfrm>
          <a:prstGeom prst="straightConnector1">
            <a:avLst/>
          </a:prstGeom>
          <a:noFill/>
          <a:ln w="63500" cap="flat" cmpd="sng" algn="ctr">
            <a:solidFill>
              <a:srgbClr val="FFC000"/>
            </a:solidFill>
            <a:prstDash val="solid"/>
            <a:round/>
            <a:headEnd type="none" w="med" len="med"/>
            <a:tailEnd type="triangle"/>
          </a:ln>
          <a:effectLst/>
        </p:spPr>
      </p:cxnSp>
      <p:sp>
        <p:nvSpPr>
          <p:cNvPr id="18" name="Rectangle 17">
            <a:extLst>
              <a:ext uri="{FF2B5EF4-FFF2-40B4-BE49-F238E27FC236}">
                <a16:creationId xmlns:a16="http://schemas.microsoft.com/office/drawing/2014/main" id="{31004BFD-143D-0B1C-4D9F-02FAAEB02817}"/>
              </a:ext>
            </a:extLst>
          </p:cNvPr>
          <p:cNvSpPr/>
          <p:nvPr/>
        </p:nvSpPr>
        <p:spPr bwMode="auto">
          <a:xfrm>
            <a:off x="9546147" y="1081874"/>
            <a:ext cx="2526189" cy="352166"/>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p:txBody>
      </p:sp>
      <p:sp>
        <p:nvSpPr>
          <p:cNvPr id="19" name="Rectangle 18">
            <a:extLst>
              <a:ext uri="{FF2B5EF4-FFF2-40B4-BE49-F238E27FC236}">
                <a16:creationId xmlns:a16="http://schemas.microsoft.com/office/drawing/2014/main" id="{BA34456E-25D9-90E4-1DA0-6B828C581CD2}"/>
              </a:ext>
            </a:extLst>
          </p:cNvPr>
          <p:cNvSpPr/>
          <p:nvPr/>
        </p:nvSpPr>
        <p:spPr bwMode="auto">
          <a:xfrm>
            <a:off x="9546147" y="1434040"/>
            <a:ext cx="2526189" cy="471244"/>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sp>
        <p:nvSpPr>
          <p:cNvPr id="21" name="Rounded Rectangle 20">
            <a:extLst>
              <a:ext uri="{FF2B5EF4-FFF2-40B4-BE49-F238E27FC236}">
                <a16:creationId xmlns:a16="http://schemas.microsoft.com/office/drawing/2014/main" id="{9AED6716-6C4A-0437-637F-12F56CE622E5}"/>
              </a:ext>
            </a:extLst>
          </p:cNvPr>
          <p:cNvSpPr/>
          <p:nvPr/>
        </p:nvSpPr>
        <p:spPr bwMode="auto">
          <a:xfrm>
            <a:off x="432574" y="4475276"/>
            <a:ext cx="3860219" cy="18685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 these are .</a:t>
            </a:r>
            <a:r>
              <a:rPr lang="en-US" sz="1600" dirty="0" err="1">
                <a:solidFill>
                  <a:schemeClr val="tx2"/>
                </a:solidFill>
                <a:latin typeface="Consolas" panose="020B0609020204030204" pitchFamily="49" charset="0"/>
                <a:cs typeface="Consolas" panose="020B0609020204030204" pitchFamily="49" charset="0"/>
              </a:rPr>
              <a:t>bss</a:t>
            </a:r>
            <a:r>
              <a:rPr lang="en-US" sz="1600" dirty="0">
                <a:solidFill>
                  <a:schemeClr val="tx2"/>
                </a:solidFill>
                <a:latin typeface="Consolas" panose="020B0609020204030204" pitchFamily="49" charset="0"/>
                <a:cs typeface="Consolas" panose="020B0609020204030204" pitchFamily="49" charset="0"/>
              </a:rPr>
              <a:t> variables</a:t>
            </a:r>
          </a:p>
          <a:p>
            <a:r>
              <a:rPr lang="en-US" sz="1600" dirty="0">
                <a:solidFill>
                  <a:schemeClr val="tx2"/>
                </a:solidFill>
                <a:latin typeface="Consolas" panose="020B0609020204030204" pitchFamily="49" charset="0"/>
                <a:cs typeface="Consolas" panose="020B0609020204030204" pitchFamily="49" charset="0"/>
              </a:rPr>
              <a:t>int buf1[4096];</a:t>
            </a:r>
          </a:p>
          <a:p>
            <a:r>
              <a:rPr lang="en-US" sz="1600" dirty="0">
                <a:solidFill>
                  <a:schemeClr val="tx2"/>
                </a:solidFill>
                <a:latin typeface="Consolas" panose="020B0609020204030204" pitchFamily="49" charset="0"/>
                <a:cs typeface="Consolas" panose="020B0609020204030204" pitchFamily="49" charset="0"/>
              </a:rPr>
              <a:t>int buf2[4096];</a:t>
            </a:r>
          </a:p>
          <a:p>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these are .data variables</a:t>
            </a:r>
          </a:p>
          <a:p>
            <a:r>
              <a:rPr lang="en-US" sz="1600" dirty="0">
                <a:solidFill>
                  <a:schemeClr val="tx2"/>
                </a:solidFill>
                <a:latin typeface="Consolas" panose="020B0609020204030204" pitchFamily="49" charset="0"/>
                <a:cs typeface="Consolas" panose="020B0609020204030204" pitchFamily="49" charset="0"/>
              </a:rPr>
              <a:t>int table[] = {1,2};</a:t>
            </a:r>
          </a:p>
          <a:p>
            <a:r>
              <a:rPr lang="en-US" sz="1600" dirty="0">
                <a:solidFill>
                  <a:schemeClr val="tx2"/>
                </a:solidFill>
                <a:latin typeface="Consolas" panose="020B0609020204030204" pitchFamily="49" charset="0"/>
                <a:cs typeface="Consolas" panose="020B0609020204030204" pitchFamily="49" charset="0"/>
              </a:rPr>
              <a:t>char string[] ="CSE30!!";</a:t>
            </a:r>
          </a:p>
        </p:txBody>
      </p:sp>
      <p:sp>
        <p:nvSpPr>
          <p:cNvPr id="32" name="Rectangle 12">
            <a:extLst>
              <a:ext uri="{FF2B5EF4-FFF2-40B4-BE49-F238E27FC236}">
                <a16:creationId xmlns:a16="http://schemas.microsoft.com/office/drawing/2014/main" id="{F9B92D74-7A21-D79D-5205-207231CF14C8}"/>
              </a:ext>
            </a:extLst>
          </p:cNvPr>
          <p:cNvSpPr>
            <a:spLocks noChangeArrowheads="1"/>
          </p:cNvSpPr>
          <p:nvPr>
            <p:custDataLst>
              <p:tags r:id="rId1"/>
            </p:custDataLst>
          </p:nvPr>
        </p:nvSpPr>
        <p:spPr bwMode="auto">
          <a:xfrm>
            <a:off x="5731547" y="5864280"/>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'\0'</a:t>
            </a:r>
          </a:p>
        </p:txBody>
      </p:sp>
      <p:sp>
        <p:nvSpPr>
          <p:cNvPr id="33" name="Rectangle 13">
            <a:extLst>
              <a:ext uri="{FF2B5EF4-FFF2-40B4-BE49-F238E27FC236}">
                <a16:creationId xmlns:a16="http://schemas.microsoft.com/office/drawing/2014/main" id="{BD16FAA6-4AC6-03AD-0B5C-4F9CD57830CE}"/>
              </a:ext>
            </a:extLst>
          </p:cNvPr>
          <p:cNvSpPr>
            <a:spLocks noChangeArrowheads="1"/>
          </p:cNvSpPr>
          <p:nvPr>
            <p:custDataLst>
              <p:tags r:id="rId2"/>
            </p:custDataLst>
          </p:nvPr>
        </p:nvSpPr>
        <p:spPr bwMode="auto">
          <a:xfrm>
            <a:off x="7575970" y="58866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'0'</a:t>
            </a:r>
          </a:p>
        </p:txBody>
      </p:sp>
      <p:sp>
        <p:nvSpPr>
          <p:cNvPr id="34" name="Rectangle 39">
            <a:extLst>
              <a:ext uri="{FF2B5EF4-FFF2-40B4-BE49-F238E27FC236}">
                <a16:creationId xmlns:a16="http://schemas.microsoft.com/office/drawing/2014/main" id="{D5D66D3D-6608-2F20-79DE-E8A3403EF063}"/>
              </a:ext>
            </a:extLst>
          </p:cNvPr>
          <p:cNvSpPr>
            <a:spLocks noChangeArrowheads="1"/>
          </p:cNvSpPr>
          <p:nvPr>
            <p:custDataLst>
              <p:tags r:id="rId3"/>
            </p:custDataLst>
          </p:nvPr>
        </p:nvSpPr>
        <p:spPr bwMode="auto">
          <a:xfrm>
            <a:off x="5731605" y="61914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'3'</a:t>
            </a:r>
          </a:p>
        </p:txBody>
      </p:sp>
      <p:sp>
        <p:nvSpPr>
          <p:cNvPr id="35" name="Rectangle 41">
            <a:extLst>
              <a:ext uri="{FF2B5EF4-FFF2-40B4-BE49-F238E27FC236}">
                <a16:creationId xmlns:a16="http://schemas.microsoft.com/office/drawing/2014/main" id="{2A509067-1802-212F-4526-E62602E7E0DE}"/>
              </a:ext>
            </a:extLst>
          </p:cNvPr>
          <p:cNvSpPr>
            <a:spLocks noChangeArrowheads="1"/>
          </p:cNvSpPr>
          <p:nvPr>
            <p:custDataLst>
              <p:tags r:id="rId4"/>
            </p:custDataLst>
          </p:nvPr>
        </p:nvSpPr>
        <p:spPr bwMode="auto">
          <a:xfrm>
            <a:off x="6359170" y="61914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'E'</a:t>
            </a:r>
          </a:p>
        </p:txBody>
      </p:sp>
      <p:sp>
        <p:nvSpPr>
          <p:cNvPr id="36" name="Rectangle 43">
            <a:extLst>
              <a:ext uri="{FF2B5EF4-FFF2-40B4-BE49-F238E27FC236}">
                <a16:creationId xmlns:a16="http://schemas.microsoft.com/office/drawing/2014/main" id="{91EE389E-5281-3741-78C8-857A918B41DC}"/>
              </a:ext>
            </a:extLst>
          </p:cNvPr>
          <p:cNvSpPr>
            <a:spLocks noChangeArrowheads="1"/>
          </p:cNvSpPr>
          <p:nvPr>
            <p:custDataLst>
              <p:tags r:id="rId5"/>
            </p:custDataLst>
          </p:nvPr>
        </p:nvSpPr>
        <p:spPr bwMode="auto">
          <a:xfrm>
            <a:off x="6986735" y="61914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'S'</a:t>
            </a:r>
          </a:p>
        </p:txBody>
      </p:sp>
      <p:sp>
        <p:nvSpPr>
          <p:cNvPr id="37" name="Rectangle 45">
            <a:extLst>
              <a:ext uri="{FF2B5EF4-FFF2-40B4-BE49-F238E27FC236}">
                <a16:creationId xmlns:a16="http://schemas.microsoft.com/office/drawing/2014/main" id="{CC0C4598-0F0B-03ED-144C-FDFE8B818E9F}"/>
              </a:ext>
            </a:extLst>
          </p:cNvPr>
          <p:cNvSpPr>
            <a:spLocks noChangeArrowheads="1"/>
          </p:cNvSpPr>
          <p:nvPr>
            <p:custDataLst>
              <p:tags r:id="rId6"/>
            </p:custDataLst>
          </p:nvPr>
        </p:nvSpPr>
        <p:spPr bwMode="auto">
          <a:xfrm>
            <a:off x="7609647" y="61914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sz="1400" b="0" dirty="0">
                <a:solidFill>
                  <a:schemeClr val="accent6"/>
                </a:solidFill>
                <a:latin typeface="Roboto Regular" charset="0"/>
                <a:cs typeface="Roboto Regular" charset="0"/>
              </a:rPr>
              <a:t>'C'</a:t>
            </a:r>
          </a:p>
        </p:txBody>
      </p:sp>
      <p:sp>
        <p:nvSpPr>
          <p:cNvPr id="38" name="Rectangle 1036">
            <a:extLst>
              <a:ext uri="{FF2B5EF4-FFF2-40B4-BE49-F238E27FC236}">
                <a16:creationId xmlns:a16="http://schemas.microsoft.com/office/drawing/2014/main" id="{89D681F0-90DF-FCE0-DE27-0C9FA4BB3E25}"/>
              </a:ext>
            </a:extLst>
          </p:cNvPr>
          <p:cNvSpPr>
            <a:spLocks noChangeArrowheads="1"/>
          </p:cNvSpPr>
          <p:nvPr/>
        </p:nvSpPr>
        <p:spPr bwMode="auto">
          <a:xfrm>
            <a:off x="6114544" y="1590362"/>
            <a:ext cx="2057400" cy="533400"/>
          </a:xfrm>
          <a:prstGeom prst="rect">
            <a:avLst/>
          </a:prstGeom>
          <a:solidFill>
            <a:srgbClr val="92D050"/>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Data</a:t>
            </a:r>
          </a:p>
        </p:txBody>
      </p:sp>
      <p:sp>
        <p:nvSpPr>
          <p:cNvPr id="39" name="Rectangle 12">
            <a:extLst>
              <a:ext uri="{FF2B5EF4-FFF2-40B4-BE49-F238E27FC236}">
                <a16:creationId xmlns:a16="http://schemas.microsoft.com/office/drawing/2014/main" id="{84503A16-442B-F0F5-2E7F-5A99FCF3A2C3}"/>
              </a:ext>
            </a:extLst>
          </p:cNvPr>
          <p:cNvSpPr>
            <a:spLocks noChangeArrowheads="1"/>
          </p:cNvSpPr>
          <p:nvPr>
            <p:custDataLst>
              <p:tags r:id="rId7"/>
            </p:custDataLst>
          </p:nvPr>
        </p:nvSpPr>
        <p:spPr bwMode="auto">
          <a:xfrm>
            <a:off x="6338747" y="5875462"/>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a:t>
            </a:r>
          </a:p>
        </p:txBody>
      </p:sp>
      <p:sp>
        <p:nvSpPr>
          <p:cNvPr id="40" name="Rectangle 12">
            <a:extLst>
              <a:ext uri="{FF2B5EF4-FFF2-40B4-BE49-F238E27FC236}">
                <a16:creationId xmlns:a16="http://schemas.microsoft.com/office/drawing/2014/main" id="{B6D53339-332E-3CA6-C20E-518F9708AC0E}"/>
              </a:ext>
            </a:extLst>
          </p:cNvPr>
          <p:cNvSpPr>
            <a:spLocks noChangeArrowheads="1"/>
          </p:cNvSpPr>
          <p:nvPr>
            <p:custDataLst>
              <p:tags r:id="rId8"/>
            </p:custDataLst>
          </p:nvPr>
        </p:nvSpPr>
        <p:spPr bwMode="auto">
          <a:xfrm>
            <a:off x="6974807" y="5875462"/>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a:t>
            </a:r>
          </a:p>
        </p:txBody>
      </p:sp>
      <p:sp>
        <p:nvSpPr>
          <p:cNvPr id="41" name="Rectangle 13">
            <a:extLst>
              <a:ext uri="{FF2B5EF4-FFF2-40B4-BE49-F238E27FC236}">
                <a16:creationId xmlns:a16="http://schemas.microsoft.com/office/drawing/2014/main" id="{B4D419A0-4C0E-DA33-5D97-E2C0148F1AB0}"/>
              </a:ext>
            </a:extLst>
          </p:cNvPr>
          <p:cNvSpPr>
            <a:spLocks noChangeArrowheads="1"/>
          </p:cNvSpPr>
          <p:nvPr>
            <p:custDataLst>
              <p:tags r:id="rId9"/>
            </p:custDataLst>
          </p:nvPr>
        </p:nvSpPr>
        <p:spPr bwMode="auto">
          <a:xfrm>
            <a:off x="5731547" y="5576253"/>
            <a:ext cx="2454023" cy="304800"/>
          </a:xfrm>
          <a:prstGeom prst="rect">
            <a:avLst/>
          </a:prstGeom>
          <a:solidFill>
            <a:srgbClr val="92D050"/>
          </a:solidFill>
          <a:ln w="25400">
            <a:solidFill>
              <a:schemeClr val="accent6"/>
            </a:solidFill>
            <a:miter lim="800000"/>
            <a:headEnd/>
            <a:tailEnd/>
          </a:ln>
        </p:spPr>
        <p:txBody>
          <a:bodyPr wrap="none" anchor="ctr"/>
          <a:lstStyle/>
          <a:p>
            <a:pPr algn="ctr"/>
            <a:r>
              <a:rPr lang="en-US" dirty="0">
                <a:solidFill>
                  <a:schemeClr val="accent6"/>
                </a:solidFill>
                <a:latin typeface="Roboto Regular" charset="0"/>
                <a:cs typeface="Roboto Regular" charset="0"/>
              </a:rPr>
              <a:t>1</a:t>
            </a:r>
            <a:endParaRPr lang="en-US" b="0" dirty="0">
              <a:solidFill>
                <a:schemeClr val="accent6"/>
              </a:solidFill>
              <a:latin typeface="Roboto Regular" charset="0"/>
              <a:cs typeface="Roboto Regular" charset="0"/>
            </a:endParaRPr>
          </a:p>
        </p:txBody>
      </p:sp>
      <p:sp>
        <p:nvSpPr>
          <p:cNvPr id="42" name="Rectangle 13">
            <a:extLst>
              <a:ext uri="{FF2B5EF4-FFF2-40B4-BE49-F238E27FC236}">
                <a16:creationId xmlns:a16="http://schemas.microsoft.com/office/drawing/2014/main" id="{F0BFB6FC-2BC5-47E7-2B68-D80C5185B826}"/>
              </a:ext>
            </a:extLst>
          </p:cNvPr>
          <p:cNvSpPr>
            <a:spLocks noChangeArrowheads="1"/>
          </p:cNvSpPr>
          <p:nvPr>
            <p:custDataLst>
              <p:tags r:id="rId10"/>
            </p:custDataLst>
          </p:nvPr>
        </p:nvSpPr>
        <p:spPr bwMode="auto">
          <a:xfrm>
            <a:off x="5731546" y="5256286"/>
            <a:ext cx="2454023" cy="304800"/>
          </a:xfrm>
          <a:prstGeom prst="rect">
            <a:avLst/>
          </a:prstGeom>
          <a:solidFill>
            <a:srgbClr val="92D050"/>
          </a:solidFill>
          <a:ln w="25400">
            <a:solidFill>
              <a:schemeClr val="accent6"/>
            </a:solidFill>
            <a:miter lim="800000"/>
            <a:headEnd/>
            <a:tailEnd/>
          </a:ln>
        </p:spPr>
        <p:txBody>
          <a:bodyPr wrap="none" anchor="ctr"/>
          <a:lstStyle/>
          <a:p>
            <a:pPr algn="ctr"/>
            <a:r>
              <a:rPr lang="en-US" dirty="0">
                <a:solidFill>
                  <a:schemeClr val="accent6"/>
                </a:solidFill>
                <a:latin typeface="Roboto Regular" charset="0"/>
                <a:cs typeface="Roboto Regular" charset="0"/>
              </a:rPr>
              <a:t>2</a:t>
            </a:r>
            <a:endParaRPr lang="en-US" b="0" dirty="0">
              <a:solidFill>
                <a:schemeClr val="accent6"/>
              </a:solidFill>
              <a:latin typeface="Roboto Regular" charset="0"/>
              <a:cs typeface="Roboto Regular" charset="0"/>
            </a:endParaRPr>
          </a:p>
        </p:txBody>
      </p:sp>
      <p:sp>
        <p:nvSpPr>
          <p:cNvPr id="45" name="Rectangle 13">
            <a:extLst>
              <a:ext uri="{FF2B5EF4-FFF2-40B4-BE49-F238E27FC236}">
                <a16:creationId xmlns:a16="http://schemas.microsoft.com/office/drawing/2014/main" id="{C2DAE090-F527-9FAD-702D-A11B55B182FA}"/>
              </a:ext>
            </a:extLst>
          </p:cNvPr>
          <p:cNvSpPr>
            <a:spLocks noChangeArrowheads="1"/>
          </p:cNvSpPr>
          <p:nvPr>
            <p:custDataLst>
              <p:tags r:id="rId11"/>
            </p:custDataLst>
          </p:nvPr>
        </p:nvSpPr>
        <p:spPr bwMode="auto">
          <a:xfrm>
            <a:off x="5717612" y="4613347"/>
            <a:ext cx="2454023" cy="304800"/>
          </a:xfrm>
          <a:prstGeom prst="rect">
            <a:avLst/>
          </a:prstGeom>
          <a:solidFill>
            <a:schemeClr val="accent4">
              <a:lumMod val="20000"/>
              <a:lumOff val="80000"/>
            </a:schemeClr>
          </a:solidFill>
          <a:ln w="25400">
            <a:solidFill>
              <a:schemeClr val="accent6"/>
            </a:solidFill>
            <a:miter lim="800000"/>
            <a:headEnd/>
            <a:tailEnd/>
          </a:ln>
        </p:spPr>
        <p:txBody>
          <a:bodyPr wrap="none" anchor="ctr"/>
          <a:lstStyle/>
          <a:p>
            <a:pPr algn="ctr"/>
            <a:r>
              <a:rPr lang="en-US" dirty="0">
                <a:solidFill>
                  <a:schemeClr val="accent6"/>
                </a:solidFill>
                <a:latin typeface="Roboto Regular" charset="0"/>
                <a:cs typeface="Roboto Regular" charset="0"/>
              </a:rPr>
              <a:t>buf2 address size</a:t>
            </a:r>
          </a:p>
        </p:txBody>
      </p:sp>
      <p:sp>
        <p:nvSpPr>
          <p:cNvPr id="46" name="Rectangle 13">
            <a:extLst>
              <a:ext uri="{FF2B5EF4-FFF2-40B4-BE49-F238E27FC236}">
                <a16:creationId xmlns:a16="http://schemas.microsoft.com/office/drawing/2014/main" id="{792B6B95-7C62-6803-BB77-DE6670F6455A}"/>
              </a:ext>
            </a:extLst>
          </p:cNvPr>
          <p:cNvSpPr>
            <a:spLocks noChangeArrowheads="1"/>
          </p:cNvSpPr>
          <p:nvPr>
            <p:custDataLst>
              <p:tags r:id="rId12"/>
            </p:custDataLst>
          </p:nvPr>
        </p:nvSpPr>
        <p:spPr bwMode="auto">
          <a:xfrm>
            <a:off x="5722822" y="4933314"/>
            <a:ext cx="2454023" cy="304800"/>
          </a:xfrm>
          <a:prstGeom prst="rect">
            <a:avLst/>
          </a:prstGeom>
          <a:solidFill>
            <a:schemeClr val="accent4">
              <a:lumMod val="20000"/>
              <a:lumOff val="80000"/>
            </a:schemeClr>
          </a:solidFill>
          <a:ln w="25400">
            <a:solidFill>
              <a:schemeClr val="accent6"/>
            </a:solidFill>
            <a:miter lim="800000"/>
            <a:headEnd/>
            <a:tailEnd/>
          </a:ln>
        </p:spPr>
        <p:txBody>
          <a:bodyPr wrap="none" anchor="ctr"/>
          <a:lstStyle/>
          <a:p>
            <a:pPr algn="ctr"/>
            <a:r>
              <a:rPr lang="en-US" dirty="0">
                <a:solidFill>
                  <a:schemeClr val="accent6"/>
                </a:solidFill>
                <a:latin typeface="Roboto Regular" charset="0"/>
                <a:cs typeface="Roboto Regular" charset="0"/>
              </a:rPr>
              <a:t>buf1 address size</a:t>
            </a:r>
          </a:p>
        </p:txBody>
      </p:sp>
      <p:sp>
        <p:nvSpPr>
          <p:cNvPr id="47" name="TextBox 46">
            <a:extLst>
              <a:ext uri="{FF2B5EF4-FFF2-40B4-BE49-F238E27FC236}">
                <a16:creationId xmlns:a16="http://schemas.microsoft.com/office/drawing/2014/main" id="{3D47B58C-8115-F3A1-2363-8D2D5CE7F0DE}"/>
              </a:ext>
            </a:extLst>
          </p:cNvPr>
          <p:cNvSpPr txBox="1"/>
          <p:nvPr/>
        </p:nvSpPr>
        <p:spPr>
          <a:xfrm>
            <a:off x="6189195" y="6452468"/>
            <a:ext cx="1659429" cy="369332"/>
          </a:xfrm>
          <a:prstGeom prst="rect">
            <a:avLst/>
          </a:prstGeom>
          <a:noFill/>
        </p:spPr>
        <p:txBody>
          <a:bodyPr wrap="none" rtlCol="0">
            <a:spAutoFit/>
          </a:bodyPr>
          <a:lstStyle/>
          <a:p>
            <a:r>
              <a:rPr lang="en-US" dirty="0"/>
              <a:t>executable file</a:t>
            </a:r>
          </a:p>
        </p:txBody>
      </p:sp>
      <p:sp>
        <p:nvSpPr>
          <p:cNvPr id="48" name="Right Brace 47">
            <a:extLst>
              <a:ext uri="{FF2B5EF4-FFF2-40B4-BE49-F238E27FC236}">
                <a16:creationId xmlns:a16="http://schemas.microsoft.com/office/drawing/2014/main" id="{CC69D55A-9300-A6DE-6AFE-FD1E38F44880}"/>
              </a:ext>
            </a:extLst>
          </p:cNvPr>
          <p:cNvSpPr/>
          <p:nvPr/>
        </p:nvSpPr>
        <p:spPr>
          <a:xfrm>
            <a:off x="2128947" y="4816305"/>
            <a:ext cx="272226" cy="594542"/>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C1167B40-F5A5-C6D5-980D-95F635C752DD}"/>
              </a:ext>
            </a:extLst>
          </p:cNvPr>
          <p:cNvCxnSpPr>
            <a:cxnSpLocks/>
          </p:cNvCxnSpPr>
          <p:nvPr/>
        </p:nvCxnSpPr>
        <p:spPr bwMode="auto">
          <a:xfrm flipV="1">
            <a:off x="2401173" y="4933314"/>
            <a:ext cx="3252751" cy="180262"/>
          </a:xfrm>
          <a:prstGeom prst="straightConnector1">
            <a:avLst/>
          </a:prstGeom>
          <a:noFill/>
          <a:ln w="63500" cap="flat" cmpd="sng" algn="ctr">
            <a:solidFill>
              <a:srgbClr val="0070C0"/>
            </a:solidFill>
            <a:prstDash val="solid"/>
            <a:round/>
            <a:headEnd type="none" w="med" len="med"/>
            <a:tailEnd type="triangle"/>
          </a:ln>
          <a:effectLst/>
        </p:spPr>
      </p:cxnSp>
      <p:sp>
        <p:nvSpPr>
          <p:cNvPr id="51" name="TextBox 50">
            <a:extLst>
              <a:ext uri="{FF2B5EF4-FFF2-40B4-BE49-F238E27FC236}">
                <a16:creationId xmlns:a16="http://schemas.microsoft.com/office/drawing/2014/main" id="{8728D0B5-05D4-33BE-A34B-DC6F37B776CE}"/>
              </a:ext>
            </a:extLst>
          </p:cNvPr>
          <p:cNvSpPr txBox="1"/>
          <p:nvPr/>
        </p:nvSpPr>
        <p:spPr>
          <a:xfrm rot="21418050">
            <a:off x="2749058" y="4973444"/>
            <a:ext cx="2896764" cy="307777"/>
          </a:xfrm>
          <a:prstGeom prst="rect">
            <a:avLst/>
          </a:prstGeom>
          <a:noFill/>
        </p:spPr>
        <p:txBody>
          <a:bodyPr wrap="square" rtlCol="0">
            <a:spAutoFit/>
          </a:bodyPr>
          <a:lstStyle/>
          <a:p>
            <a:r>
              <a:rPr lang="en-US" sz="1400" dirty="0"/>
              <a:t>just big enough for address, size</a:t>
            </a:r>
          </a:p>
        </p:txBody>
      </p:sp>
      <p:sp>
        <p:nvSpPr>
          <p:cNvPr id="52" name="Right Brace 51">
            <a:extLst>
              <a:ext uri="{FF2B5EF4-FFF2-40B4-BE49-F238E27FC236}">
                <a16:creationId xmlns:a16="http://schemas.microsoft.com/office/drawing/2014/main" id="{F297094B-3E01-8B92-BFEA-4A02E385863A}"/>
              </a:ext>
            </a:extLst>
          </p:cNvPr>
          <p:cNvSpPr/>
          <p:nvPr/>
        </p:nvSpPr>
        <p:spPr>
          <a:xfrm>
            <a:off x="3249681" y="5721904"/>
            <a:ext cx="272226" cy="594542"/>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BB907227-2E4B-E617-71F1-AA1E15D7A877}"/>
              </a:ext>
            </a:extLst>
          </p:cNvPr>
          <p:cNvCxnSpPr>
            <a:cxnSpLocks/>
            <a:endCxn id="32" idx="1"/>
          </p:cNvCxnSpPr>
          <p:nvPr/>
        </p:nvCxnSpPr>
        <p:spPr bwMode="auto">
          <a:xfrm flipV="1">
            <a:off x="3521907" y="6016680"/>
            <a:ext cx="2209640" cy="2495"/>
          </a:xfrm>
          <a:prstGeom prst="straightConnector1">
            <a:avLst/>
          </a:prstGeom>
          <a:noFill/>
          <a:ln w="63500" cap="flat" cmpd="sng" algn="ctr">
            <a:solidFill>
              <a:srgbClr val="0070C0"/>
            </a:solidFill>
            <a:prstDash val="solid"/>
            <a:round/>
            <a:headEnd type="none" w="med" len="med"/>
            <a:tailEnd type="triangle"/>
          </a:ln>
          <a:effectLst/>
        </p:spPr>
      </p:cxnSp>
      <p:sp>
        <p:nvSpPr>
          <p:cNvPr id="55" name="TextBox 54">
            <a:extLst>
              <a:ext uri="{FF2B5EF4-FFF2-40B4-BE49-F238E27FC236}">
                <a16:creationId xmlns:a16="http://schemas.microsoft.com/office/drawing/2014/main" id="{58BBDE51-60C7-C3F4-3B0B-82F340A6C6F3}"/>
              </a:ext>
            </a:extLst>
          </p:cNvPr>
          <p:cNvSpPr txBox="1"/>
          <p:nvPr/>
        </p:nvSpPr>
        <p:spPr>
          <a:xfrm>
            <a:off x="4251304" y="5948561"/>
            <a:ext cx="1202844" cy="523220"/>
          </a:xfrm>
          <a:prstGeom prst="rect">
            <a:avLst/>
          </a:prstGeom>
          <a:noFill/>
        </p:spPr>
        <p:txBody>
          <a:bodyPr wrap="square" rtlCol="0">
            <a:spAutoFit/>
          </a:bodyPr>
          <a:lstStyle/>
          <a:p>
            <a:r>
              <a:rPr lang="en-US" sz="1400" dirty="0"/>
              <a:t>same size as specified</a:t>
            </a:r>
          </a:p>
        </p:txBody>
      </p:sp>
      <p:sp>
        <p:nvSpPr>
          <p:cNvPr id="56" name="Rectangle 55">
            <a:extLst>
              <a:ext uri="{FF2B5EF4-FFF2-40B4-BE49-F238E27FC236}">
                <a16:creationId xmlns:a16="http://schemas.microsoft.com/office/drawing/2014/main" id="{26A03B4A-8133-BB24-9D85-632C9A9975E9}"/>
              </a:ext>
            </a:extLst>
          </p:cNvPr>
          <p:cNvSpPr/>
          <p:nvPr/>
        </p:nvSpPr>
        <p:spPr bwMode="auto">
          <a:xfrm>
            <a:off x="9275311" y="5249003"/>
            <a:ext cx="2526189" cy="1275279"/>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same size as </a:t>
            </a:r>
            <a:r>
              <a:rPr lang="en-US" dirty="0" err="1">
                <a:solidFill>
                  <a:schemeClr val="accent6"/>
                </a:solidFill>
                <a:ea typeface="CMU Bright" panose="02000603000000000000" pitchFamily="2" charset="0"/>
                <a:cs typeface="Calibri" panose="020F0502020204030204" pitchFamily="34" charset="0"/>
              </a:rPr>
              <a:t>a.out</a:t>
            </a:r>
            <a:endParaRPr lang="en-US" dirty="0">
              <a:solidFill>
                <a:schemeClr val="accent6"/>
              </a:solidFill>
              <a:ea typeface="CMU Bright" panose="02000603000000000000" pitchFamily="2" charset="0"/>
              <a:cs typeface="Calibri" panose="020F0502020204030204" pitchFamily="34" charset="0"/>
            </a:endParaRPr>
          </a:p>
        </p:txBody>
      </p:sp>
      <p:sp>
        <p:nvSpPr>
          <p:cNvPr id="60" name="Rectangle 59">
            <a:extLst>
              <a:ext uri="{FF2B5EF4-FFF2-40B4-BE49-F238E27FC236}">
                <a16:creationId xmlns:a16="http://schemas.microsoft.com/office/drawing/2014/main" id="{C29D611E-2744-2266-3244-8F51FEDA8687}"/>
              </a:ext>
            </a:extLst>
          </p:cNvPr>
          <p:cNvSpPr/>
          <p:nvPr/>
        </p:nvSpPr>
        <p:spPr bwMode="auto">
          <a:xfrm>
            <a:off x="9285877" y="3141249"/>
            <a:ext cx="2526189" cy="2096865"/>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buf2</a:t>
            </a:r>
          </a:p>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p>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expanded size</a:t>
            </a:r>
          </a:p>
          <a:p>
            <a:pPr marL="0" marR="0" indent="0" algn="ctr" defTabSz="914400" rtl="0" eaLnBrk="0" fontAlgn="base" latinLnBrk="0" hangingPunct="0">
              <a:lnSpc>
                <a:spcPct val="100000"/>
              </a:lnSpc>
              <a:spcBef>
                <a:spcPct val="0"/>
              </a:spcBef>
              <a:spcAft>
                <a:spcPct val="0"/>
              </a:spcAft>
              <a:buClrTx/>
              <a:buSzTx/>
              <a:buFontTx/>
              <a:buNone/>
              <a:tabLst/>
            </a:pPr>
            <a:endParaRPr lang="en-US" i="1" dirty="0">
              <a:solidFill>
                <a:schemeClr val="accent6"/>
              </a:solidFill>
              <a:ea typeface="CMU Bright" panose="02000603000000000000" pitchFamily="2" charset="0"/>
              <a:cs typeface="Calibri" panose="020F0502020204030204" pitchFamily="34" charset="0"/>
            </a:endParaRPr>
          </a:p>
          <a:p>
            <a:pPr marL="0" marR="0" indent="0"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buf1</a:t>
            </a:r>
            <a:endParaRPr lang="en-US" dirty="0">
              <a:solidFill>
                <a:schemeClr val="accent6"/>
              </a:solidFill>
              <a:ea typeface="CMU Bright" panose="02000603000000000000" pitchFamily="2" charset="0"/>
              <a:cs typeface="Calibri" panose="020F0502020204030204" pitchFamily="34" charset="0"/>
            </a:endParaRPr>
          </a:p>
        </p:txBody>
      </p:sp>
      <p:cxnSp>
        <p:nvCxnSpPr>
          <p:cNvPr id="61" name="Straight Arrow Connector 60">
            <a:extLst>
              <a:ext uri="{FF2B5EF4-FFF2-40B4-BE49-F238E27FC236}">
                <a16:creationId xmlns:a16="http://schemas.microsoft.com/office/drawing/2014/main" id="{B4D7D7FE-F024-291C-3A09-3C1FCC66B221}"/>
              </a:ext>
            </a:extLst>
          </p:cNvPr>
          <p:cNvCxnSpPr>
            <a:cxnSpLocks/>
            <a:endCxn id="56" idx="1"/>
          </p:cNvCxnSpPr>
          <p:nvPr/>
        </p:nvCxnSpPr>
        <p:spPr bwMode="auto">
          <a:xfrm>
            <a:off x="8203515" y="5864280"/>
            <a:ext cx="1071796" cy="22363"/>
          </a:xfrm>
          <a:prstGeom prst="straightConnector1">
            <a:avLst/>
          </a:prstGeom>
          <a:noFill/>
          <a:ln w="63500" cap="flat" cmpd="sng" algn="ctr">
            <a:solidFill>
              <a:srgbClr val="0070C0"/>
            </a:solidFill>
            <a:prstDash val="solid"/>
            <a:round/>
            <a:headEnd type="none" w="med" len="med"/>
            <a:tailEnd type="triangle"/>
          </a:ln>
          <a:effectLst/>
        </p:spPr>
      </p:cxnSp>
      <p:cxnSp>
        <p:nvCxnSpPr>
          <p:cNvPr id="63" name="Straight Arrow Connector 62">
            <a:extLst>
              <a:ext uri="{FF2B5EF4-FFF2-40B4-BE49-F238E27FC236}">
                <a16:creationId xmlns:a16="http://schemas.microsoft.com/office/drawing/2014/main" id="{FBE58B34-3C27-0C62-6EBC-889910DE6161}"/>
              </a:ext>
            </a:extLst>
          </p:cNvPr>
          <p:cNvCxnSpPr>
            <a:cxnSpLocks/>
          </p:cNvCxnSpPr>
          <p:nvPr/>
        </p:nvCxnSpPr>
        <p:spPr bwMode="auto">
          <a:xfrm flipV="1">
            <a:off x="8190397" y="4442760"/>
            <a:ext cx="1084914" cy="455425"/>
          </a:xfrm>
          <a:prstGeom prst="straightConnector1">
            <a:avLst/>
          </a:prstGeom>
          <a:noFill/>
          <a:ln w="63500" cap="flat" cmpd="sng" algn="ctr">
            <a:solidFill>
              <a:srgbClr val="0070C0"/>
            </a:solidFill>
            <a:prstDash val="solid"/>
            <a:round/>
            <a:headEnd type="none" w="med" len="med"/>
            <a:tailEnd type="triangle"/>
          </a:ln>
          <a:effectLst/>
        </p:spPr>
      </p:cxnSp>
      <p:sp>
        <p:nvSpPr>
          <p:cNvPr id="65" name="TextBox 64">
            <a:extLst>
              <a:ext uri="{FF2B5EF4-FFF2-40B4-BE49-F238E27FC236}">
                <a16:creationId xmlns:a16="http://schemas.microsoft.com/office/drawing/2014/main" id="{CA675FFF-7038-83F4-3889-1FA6881BEDC8}"/>
              </a:ext>
            </a:extLst>
          </p:cNvPr>
          <p:cNvSpPr txBox="1"/>
          <p:nvPr/>
        </p:nvSpPr>
        <p:spPr>
          <a:xfrm>
            <a:off x="9812571" y="6496243"/>
            <a:ext cx="2121093" cy="369332"/>
          </a:xfrm>
          <a:prstGeom prst="rect">
            <a:avLst/>
          </a:prstGeom>
          <a:noFill/>
        </p:spPr>
        <p:txBody>
          <a:bodyPr wrap="none" rtlCol="0">
            <a:spAutoFit/>
          </a:bodyPr>
          <a:lstStyle/>
          <a:p>
            <a:r>
              <a:rPr lang="en-US" dirty="0"/>
              <a:t>low main </a:t>
            </a:r>
            <a:r>
              <a:rPr lang="en-US" dirty="0" err="1"/>
              <a:t>mameory</a:t>
            </a:r>
            <a:endParaRPr lang="en-US" dirty="0"/>
          </a:p>
        </p:txBody>
      </p:sp>
    </p:spTree>
    <p:extLst>
      <p:ext uri="{BB962C8B-B14F-4D97-AF65-F5344CB8AC3E}">
        <p14:creationId xmlns:p14="http://schemas.microsoft.com/office/powerpoint/2010/main" val="1009799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B2798C66-7FE9-A146-9496-61A77BE2F705}"/>
              </a:ext>
            </a:extLst>
          </p:cNvPr>
          <p:cNvSpPr>
            <a:spLocks noGrp="1"/>
          </p:cNvSpPr>
          <p:nvPr>
            <p:ph sz="quarter" idx="15"/>
          </p:nvPr>
        </p:nvSpPr>
        <p:spPr>
          <a:xfrm>
            <a:off x="691615" y="637045"/>
            <a:ext cx="5190830" cy="1169102"/>
          </a:xfrm>
          <a:solidFill>
            <a:schemeClr val="accent4">
              <a:lumMod val="20000"/>
              <a:lumOff val="80000"/>
            </a:schemeClr>
          </a:solidFill>
          <a:ln>
            <a:solidFill>
              <a:srgbClr val="0070C0"/>
            </a:solidFill>
          </a:ln>
        </p:spPr>
        <p:txBody>
          <a:bodyPr/>
          <a:lstStyle/>
          <a:p>
            <a:pPr marL="0" indent="0">
              <a:buNone/>
            </a:pPr>
            <a:r>
              <a:rPr lang="en-US" sz="1800" dirty="0">
                <a:cs typeface="Courier New" panose="02070309020205020404" pitchFamily="49" charset="0"/>
              </a:rPr>
              <a:t>Use .align directive to force the assembler to align the address of the next variable defined after the .align</a:t>
            </a:r>
            <a:endParaRPr lang="en-US" sz="1800"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702F083C-5883-1542-B1C1-805881149022}"/>
              </a:ext>
            </a:extLst>
          </p:cNvPr>
          <p:cNvSpPr>
            <a:spLocks noGrp="1"/>
          </p:cNvSpPr>
          <p:nvPr>
            <p:ph type="title"/>
          </p:nvPr>
        </p:nvSpPr>
        <p:spPr>
          <a:xfrm>
            <a:off x="0" y="167989"/>
            <a:ext cx="11691756" cy="394111"/>
          </a:xfrm>
        </p:spPr>
        <p:txBody>
          <a:bodyPr/>
          <a:lstStyle/>
          <a:p>
            <a:r>
              <a:rPr lang="en-US" dirty="0"/>
              <a:t>Variable Alignment In .data, .</a:t>
            </a:r>
            <a:r>
              <a:rPr lang="en-US" dirty="0" err="1"/>
              <a:t>bss</a:t>
            </a:r>
            <a:r>
              <a:rPr lang="en-US" dirty="0"/>
              <a:t> and .section .</a:t>
            </a:r>
            <a:r>
              <a:rPr lang="en-US" dirty="0" err="1"/>
              <a:t>rodata</a:t>
            </a:r>
            <a:endParaRPr lang="en-US" dirty="0"/>
          </a:p>
        </p:txBody>
      </p:sp>
      <p:sp>
        <p:nvSpPr>
          <p:cNvPr id="10" name="Rectangle 9">
            <a:extLst>
              <a:ext uri="{FF2B5EF4-FFF2-40B4-BE49-F238E27FC236}">
                <a16:creationId xmlns:a16="http://schemas.microsoft.com/office/drawing/2014/main" id="{6E5DF88C-5476-DC44-A301-44CA0308512A}"/>
              </a:ext>
            </a:extLst>
          </p:cNvPr>
          <p:cNvSpPr/>
          <p:nvPr/>
        </p:nvSpPr>
        <p:spPr>
          <a:xfrm>
            <a:off x="2749342" y="2028015"/>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20" name="Rectangle 119">
            <a:extLst>
              <a:ext uri="{FF2B5EF4-FFF2-40B4-BE49-F238E27FC236}">
                <a16:creationId xmlns:a16="http://schemas.microsoft.com/office/drawing/2014/main" id="{EE901B5A-F2E2-1745-8348-1C2CE7E81A82}"/>
              </a:ext>
            </a:extLst>
          </p:cNvPr>
          <p:cNvSpPr/>
          <p:nvPr/>
        </p:nvSpPr>
        <p:spPr>
          <a:xfrm>
            <a:off x="2252875" y="251635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121" name="Rectangle 120">
            <a:extLst>
              <a:ext uri="{FF2B5EF4-FFF2-40B4-BE49-F238E27FC236}">
                <a16:creationId xmlns:a16="http://schemas.microsoft.com/office/drawing/2014/main" id="{2894D733-5D16-C24E-970F-3F7DB9E27103}"/>
              </a:ext>
            </a:extLst>
          </p:cNvPr>
          <p:cNvSpPr/>
          <p:nvPr/>
        </p:nvSpPr>
        <p:spPr>
          <a:xfrm>
            <a:off x="1205359" y="318365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
        <p:nvSpPr>
          <p:cNvPr id="124" name="TextBox 123">
            <a:extLst>
              <a:ext uri="{FF2B5EF4-FFF2-40B4-BE49-F238E27FC236}">
                <a16:creationId xmlns:a16="http://schemas.microsoft.com/office/drawing/2014/main" id="{F576A299-A1DD-A444-91C9-148DC93FF7D1}"/>
              </a:ext>
            </a:extLst>
          </p:cNvPr>
          <p:cNvSpPr txBox="1"/>
          <p:nvPr/>
        </p:nvSpPr>
        <p:spPr>
          <a:xfrm>
            <a:off x="234988" y="3244334"/>
            <a:ext cx="889987" cy="369332"/>
          </a:xfrm>
          <a:prstGeom prst="rect">
            <a:avLst/>
          </a:prstGeom>
          <a:noFill/>
        </p:spPr>
        <p:txBody>
          <a:bodyPr wrap="none" rtlCol="0">
            <a:spAutoFit/>
          </a:bodyPr>
          <a:lstStyle/>
          <a:p>
            <a:r>
              <a:rPr lang="en-US" dirty="0"/>
              <a:t>integer</a:t>
            </a:r>
          </a:p>
        </p:txBody>
      </p:sp>
      <p:sp>
        <p:nvSpPr>
          <p:cNvPr id="125" name="TextBox 124">
            <a:extLst>
              <a:ext uri="{FF2B5EF4-FFF2-40B4-BE49-F238E27FC236}">
                <a16:creationId xmlns:a16="http://schemas.microsoft.com/office/drawing/2014/main" id="{8749FCC8-0B0F-CF44-9BDB-3B1C78FA1A78}"/>
              </a:ext>
            </a:extLst>
          </p:cNvPr>
          <p:cNvSpPr txBox="1"/>
          <p:nvPr/>
        </p:nvSpPr>
        <p:spPr>
          <a:xfrm>
            <a:off x="1570159" y="2516412"/>
            <a:ext cx="697627" cy="369332"/>
          </a:xfrm>
          <a:prstGeom prst="rect">
            <a:avLst/>
          </a:prstGeom>
          <a:noFill/>
        </p:spPr>
        <p:txBody>
          <a:bodyPr wrap="none" rtlCol="0">
            <a:spAutoFit/>
          </a:bodyPr>
          <a:lstStyle/>
          <a:p>
            <a:r>
              <a:rPr lang="en-US" dirty="0"/>
              <a:t>short</a:t>
            </a:r>
          </a:p>
        </p:txBody>
      </p:sp>
      <p:sp>
        <p:nvSpPr>
          <p:cNvPr id="126" name="TextBox 125">
            <a:extLst>
              <a:ext uri="{FF2B5EF4-FFF2-40B4-BE49-F238E27FC236}">
                <a16:creationId xmlns:a16="http://schemas.microsoft.com/office/drawing/2014/main" id="{1682A367-1AC7-ED44-8828-4C4909612AB5}"/>
              </a:ext>
            </a:extLst>
          </p:cNvPr>
          <p:cNvSpPr txBox="1"/>
          <p:nvPr/>
        </p:nvSpPr>
        <p:spPr>
          <a:xfrm>
            <a:off x="2139401" y="2002808"/>
            <a:ext cx="633507" cy="369332"/>
          </a:xfrm>
          <a:prstGeom prst="rect">
            <a:avLst/>
          </a:prstGeom>
          <a:noFill/>
        </p:spPr>
        <p:txBody>
          <a:bodyPr wrap="none" rtlCol="0">
            <a:spAutoFit/>
          </a:bodyPr>
          <a:lstStyle/>
          <a:p>
            <a:r>
              <a:rPr lang="en-US" dirty="0"/>
              <a:t>char</a:t>
            </a:r>
          </a:p>
        </p:txBody>
      </p:sp>
      <p:sp>
        <p:nvSpPr>
          <p:cNvPr id="165" name="TextBox 164">
            <a:extLst>
              <a:ext uri="{FF2B5EF4-FFF2-40B4-BE49-F238E27FC236}">
                <a16:creationId xmlns:a16="http://schemas.microsoft.com/office/drawing/2014/main" id="{26161DC5-8628-7345-B250-87FAC28EB3F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44" name="Rectangle 32">
            <a:extLst>
              <a:ext uri="{FF2B5EF4-FFF2-40B4-BE49-F238E27FC236}">
                <a16:creationId xmlns:a16="http://schemas.microsoft.com/office/drawing/2014/main" id="{A2814E09-7A90-BEBA-7D05-1F6E9C3D57E0}"/>
              </a:ext>
            </a:extLst>
          </p:cNvPr>
          <p:cNvSpPr>
            <a:spLocks noChangeArrowheads="1"/>
          </p:cNvSpPr>
          <p:nvPr>
            <p:custDataLst>
              <p:tags r:id="rId1"/>
            </p:custDataLst>
          </p:nvPr>
        </p:nvSpPr>
        <p:spPr bwMode="auto">
          <a:xfrm>
            <a:off x="6807648" y="15576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5" name="Rectangle 33">
            <a:extLst>
              <a:ext uri="{FF2B5EF4-FFF2-40B4-BE49-F238E27FC236}">
                <a16:creationId xmlns:a16="http://schemas.microsoft.com/office/drawing/2014/main" id="{66E538D0-4FC4-691F-98FF-BAD6A6111771}"/>
              </a:ext>
            </a:extLst>
          </p:cNvPr>
          <p:cNvSpPr>
            <a:spLocks noChangeArrowheads="1"/>
          </p:cNvSpPr>
          <p:nvPr>
            <p:custDataLst>
              <p:tags r:id="rId2"/>
            </p:custDataLst>
          </p:nvPr>
        </p:nvSpPr>
        <p:spPr bwMode="auto">
          <a:xfrm>
            <a:off x="6807648" y="27768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6" name="Rectangle 34">
            <a:extLst>
              <a:ext uri="{FF2B5EF4-FFF2-40B4-BE49-F238E27FC236}">
                <a16:creationId xmlns:a16="http://schemas.microsoft.com/office/drawing/2014/main" id="{8D0A5CC7-865A-16D6-5D92-E754FDE86508}"/>
              </a:ext>
            </a:extLst>
          </p:cNvPr>
          <p:cNvSpPr>
            <a:spLocks noChangeArrowheads="1"/>
          </p:cNvSpPr>
          <p:nvPr>
            <p:custDataLst>
              <p:tags r:id="rId3"/>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7" name="Rectangle 35">
            <a:extLst>
              <a:ext uri="{FF2B5EF4-FFF2-40B4-BE49-F238E27FC236}">
                <a16:creationId xmlns:a16="http://schemas.microsoft.com/office/drawing/2014/main" id="{490BAD06-6E32-F1E2-F8E9-E1573AC4D817}"/>
              </a:ext>
            </a:extLst>
          </p:cNvPr>
          <p:cNvSpPr>
            <a:spLocks noChangeArrowheads="1"/>
          </p:cNvSpPr>
          <p:nvPr>
            <p:custDataLst>
              <p:tags r:id="rId4"/>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31" name="Text Box 36">
            <a:extLst>
              <a:ext uri="{FF2B5EF4-FFF2-40B4-BE49-F238E27FC236}">
                <a16:creationId xmlns:a16="http://schemas.microsoft.com/office/drawing/2014/main" id="{60ABA258-5AA2-033F-04B8-8B30EC17235B}"/>
              </a:ext>
            </a:extLst>
          </p:cNvPr>
          <p:cNvSpPr txBox="1">
            <a:spLocks noChangeArrowheads="1"/>
          </p:cNvSpPr>
          <p:nvPr>
            <p:custDataLst>
              <p:tags r:id="rId5"/>
            </p:custDataLst>
          </p:nvPr>
        </p:nvSpPr>
        <p:spPr bwMode="auto">
          <a:xfrm>
            <a:off x="6696720" y="902132"/>
            <a:ext cx="747769"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4</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bytes</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54" name="Rectangle 2">
            <a:extLst>
              <a:ext uri="{FF2B5EF4-FFF2-40B4-BE49-F238E27FC236}">
                <a16:creationId xmlns:a16="http://schemas.microsoft.com/office/drawing/2014/main" id="{E03A79A5-DCA8-3D7F-410B-925CE6640438}"/>
              </a:ext>
            </a:extLst>
          </p:cNvPr>
          <p:cNvSpPr>
            <a:spLocks noChangeArrowheads="1"/>
          </p:cNvSpPr>
          <p:nvPr>
            <p:custDataLst>
              <p:tags r:id="rId6"/>
            </p:custDataLst>
          </p:nvPr>
        </p:nvSpPr>
        <p:spPr bwMode="auto">
          <a:xfrm>
            <a:off x="10552691" y="1569525"/>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5" name="Rectangle 3">
            <a:extLst>
              <a:ext uri="{FF2B5EF4-FFF2-40B4-BE49-F238E27FC236}">
                <a16:creationId xmlns:a16="http://schemas.microsoft.com/office/drawing/2014/main" id="{6051F292-55AA-A772-C1A9-3F3188F5DDD8}"/>
              </a:ext>
            </a:extLst>
          </p:cNvPr>
          <p:cNvSpPr>
            <a:spLocks noChangeArrowheads="1"/>
          </p:cNvSpPr>
          <p:nvPr>
            <p:custDataLst>
              <p:tags r:id="rId7"/>
            </p:custDataLst>
          </p:nvPr>
        </p:nvSpPr>
        <p:spPr bwMode="auto">
          <a:xfrm>
            <a:off x="10552691" y="1858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6" name="Rectangle 4">
            <a:extLst>
              <a:ext uri="{FF2B5EF4-FFF2-40B4-BE49-F238E27FC236}">
                <a16:creationId xmlns:a16="http://schemas.microsoft.com/office/drawing/2014/main" id="{B0F55640-6EF3-96F3-7AEC-50D29682E480}"/>
              </a:ext>
            </a:extLst>
          </p:cNvPr>
          <p:cNvSpPr>
            <a:spLocks noChangeArrowheads="1"/>
          </p:cNvSpPr>
          <p:nvPr>
            <p:custDataLst>
              <p:tags r:id="rId8"/>
            </p:custDataLst>
          </p:nvPr>
        </p:nvSpPr>
        <p:spPr bwMode="auto">
          <a:xfrm>
            <a:off x="10552691" y="2162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7" name="Rectangle 5">
            <a:extLst>
              <a:ext uri="{FF2B5EF4-FFF2-40B4-BE49-F238E27FC236}">
                <a16:creationId xmlns:a16="http://schemas.microsoft.com/office/drawing/2014/main" id="{626137A5-B0C1-5F1E-8691-6BDDFC1A838B}"/>
              </a:ext>
            </a:extLst>
          </p:cNvPr>
          <p:cNvSpPr>
            <a:spLocks noChangeArrowheads="1"/>
          </p:cNvSpPr>
          <p:nvPr>
            <p:custDataLst>
              <p:tags r:id="rId9"/>
            </p:custDataLst>
          </p:nvPr>
        </p:nvSpPr>
        <p:spPr bwMode="auto">
          <a:xfrm>
            <a:off x="10552691" y="2467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8" name="Rectangle 6">
            <a:extLst>
              <a:ext uri="{FF2B5EF4-FFF2-40B4-BE49-F238E27FC236}">
                <a16:creationId xmlns:a16="http://schemas.microsoft.com/office/drawing/2014/main" id="{F5CF2C4F-8128-92A5-1521-7094F4CF8410}"/>
              </a:ext>
            </a:extLst>
          </p:cNvPr>
          <p:cNvSpPr>
            <a:spLocks noChangeArrowheads="1"/>
          </p:cNvSpPr>
          <p:nvPr>
            <p:custDataLst>
              <p:tags r:id="rId10"/>
            </p:custDataLst>
          </p:nvPr>
        </p:nvSpPr>
        <p:spPr bwMode="auto">
          <a:xfrm>
            <a:off x="10552691" y="2772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9" name="Rectangle 7">
            <a:extLst>
              <a:ext uri="{FF2B5EF4-FFF2-40B4-BE49-F238E27FC236}">
                <a16:creationId xmlns:a16="http://schemas.microsoft.com/office/drawing/2014/main" id="{3D095C64-7A4F-523C-3A04-15BEF5B99755}"/>
              </a:ext>
            </a:extLst>
          </p:cNvPr>
          <p:cNvSpPr>
            <a:spLocks noChangeArrowheads="1"/>
          </p:cNvSpPr>
          <p:nvPr>
            <p:custDataLst>
              <p:tags r:id="rId11"/>
            </p:custDataLst>
          </p:nvPr>
        </p:nvSpPr>
        <p:spPr bwMode="auto">
          <a:xfrm>
            <a:off x="10552691" y="3077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0" name="Rectangle 8">
            <a:extLst>
              <a:ext uri="{FF2B5EF4-FFF2-40B4-BE49-F238E27FC236}">
                <a16:creationId xmlns:a16="http://schemas.microsoft.com/office/drawing/2014/main" id="{F3134352-974C-3285-AFAF-5E00289C4490}"/>
              </a:ext>
            </a:extLst>
          </p:cNvPr>
          <p:cNvSpPr>
            <a:spLocks noChangeArrowheads="1"/>
          </p:cNvSpPr>
          <p:nvPr>
            <p:custDataLst>
              <p:tags r:id="rId12"/>
            </p:custDataLst>
          </p:nvPr>
        </p:nvSpPr>
        <p:spPr bwMode="auto">
          <a:xfrm>
            <a:off x="10552691" y="3382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1" name="Rectangle 9">
            <a:extLst>
              <a:ext uri="{FF2B5EF4-FFF2-40B4-BE49-F238E27FC236}">
                <a16:creationId xmlns:a16="http://schemas.microsoft.com/office/drawing/2014/main" id="{89B706CE-1631-C018-3380-FAB290867C7D}"/>
              </a:ext>
            </a:extLst>
          </p:cNvPr>
          <p:cNvSpPr>
            <a:spLocks noChangeArrowheads="1"/>
          </p:cNvSpPr>
          <p:nvPr>
            <p:custDataLst>
              <p:tags r:id="rId13"/>
            </p:custDataLst>
          </p:nvPr>
        </p:nvSpPr>
        <p:spPr bwMode="auto">
          <a:xfrm>
            <a:off x="10552691" y="3686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2" name="Rectangle 10">
            <a:extLst>
              <a:ext uri="{FF2B5EF4-FFF2-40B4-BE49-F238E27FC236}">
                <a16:creationId xmlns:a16="http://schemas.microsoft.com/office/drawing/2014/main" id="{01E0B942-91F4-40EE-C140-6536F7E86A69}"/>
              </a:ext>
            </a:extLst>
          </p:cNvPr>
          <p:cNvSpPr>
            <a:spLocks noChangeArrowheads="1"/>
          </p:cNvSpPr>
          <p:nvPr>
            <p:custDataLst>
              <p:tags r:id="rId14"/>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3" name="Rectangle 11">
            <a:extLst>
              <a:ext uri="{FF2B5EF4-FFF2-40B4-BE49-F238E27FC236}">
                <a16:creationId xmlns:a16="http://schemas.microsoft.com/office/drawing/2014/main" id="{FC57423E-0D45-125E-7F1F-5161E093F4CE}"/>
              </a:ext>
            </a:extLst>
          </p:cNvPr>
          <p:cNvSpPr>
            <a:spLocks noChangeArrowheads="1"/>
          </p:cNvSpPr>
          <p:nvPr>
            <p:custDataLst>
              <p:tags r:id="rId15"/>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4" name="Rectangle 12">
            <a:extLst>
              <a:ext uri="{FF2B5EF4-FFF2-40B4-BE49-F238E27FC236}">
                <a16:creationId xmlns:a16="http://schemas.microsoft.com/office/drawing/2014/main" id="{12E24D00-DFD7-2D26-A495-487717257BE2}"/>
              </a:ext>
            </a:extLst>
          </p:cNvPr>
          <p:cNvSpPr>
            <a:spLocks noChangeArrowheads="1"/>
          </p:cNvSpPr>
          <p:nvPr>
            <p:custDataLst>
              <p:tags r:id="rId16"/>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6" name="Rectangle 13">
            <a:extLst>
              <a:ext uri="{FF2B5EF4-FFF2-40B4-BE49-F238E27FC236}">
                <a16:creationId xmlns:a16="http://schemas.microsoft.com/office/drawing/2014/main" id="{73DBBDDB-BD99-4535-42FC-383136BF2240}"/>
              </a:ext>
            </a:extLst>
          </p:cNvPr>
          <p:cNvSpPr>
            <a:spLocks noChangeArrowheads="1"/>
          </p:cNvSpPr>
          <p:nvPr>
            <p:custDataLst>
              <p:tags r:id="rId17"/>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7" name="Text Box 37">
            <a:extLst>
              <a:ext uri="{FF2B5EF4-FFF2-40B4-BE49-F238E27FC236}">
                <a16:creationId xmlns:a16="http://schemas.microsoft.com/office/drawing/2014/main" id="{2A7799D2-B42E-D8CF-EA96-6BEC3EEAFEA0}"/>
              </a:ext>
            </a:extLst>
          </p:cNvPr>
          <p:cNvSpPr txBox="1">
            <a:spLocks noChangeArrowheads="1"/>
          </p:cNvSpPr>
          <p:nvPr>
            <p:custDataLst>
              <p:tags r:id="rId18"/>
            </p:custDataLst>
          </p:nvPr>
        </p:nvSpPr>
        <p:spPr bwMode="auto">
          <a:xfrm>
            <a:off x="10527699" y="897716"/>
            <a:ext cx="650371"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1</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a:t>
            </a:r>
          </a:p>
        </p:txBody>
      </p:sp>
      <p:sp>
        <p:nvSpPr>
          <p:cNvPr id="168" name="Rectangle 39">
            <a:extLst>
              <a:ext uri="{FF2B5EF4-FFF2-40B4-BE49-F238E27FC236}">
                <a16:creationId xmlns:a16="http://schemas.microsoft.com/office/drawing/2014/main" id="{65D5AC8A-B04D-3AEC-632B-F3842D44E2DD}"/>
              </a:ext>
            </a:extLst>
          </p:cNvPr>
          <p:cNvSpPr>
            <a:spLocks noChangeArrowheads="1"/>
          </p:cNvSpPr>
          <p:nvPr>
            <p:custDataLst>
              <p:tags r:id="rId19"/>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9" name="Rectangle 41">
            <a:extLst>
              <a:ext uri="{FF2B5EF4-FFF2-40B4-BE49-F238E27FC236}">
                <a16:creationId xmlns:a16="http://schemas.microsoft.com/office/drawing/2014/main" id="{111F8312-CB94-DD6C-035F-A198B53D1D58}"/>
              </a:ext>
            </a:extLst>
          </p:cNvPr>
          <p:cNvSpPr>
            <a:spLocks noChangeArrowheads="1"/>
          </p:cNvSpPr>
          <p:nvPr>
            <p:custDataLst>
              <p:tags r:id="rId20"/>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0" name="Rectangle 43">
            <a:extLst>
              <a:ext uri="{FF2B5EF4-FFF2-40B4-BE49-F238E27FC236}">
                <a16:creationId xmlns:a16="http://schemas.microsoft.com/office/drawing/2014/main" id="{DFB9D290-0660-9ABD-0435-DC3AFB74F6F9}"/>
              </a:ext>
            </a:extLst>
          </p:cNvPr>
          <p:cNvSpPr>
            <a:spLocks noChangeArrowheads="1"/>
          </p:cNvSpPr>
          <p:nvPr>
            <p:custDataLst>
              <p:tags r:id="rId21"/>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1" name="Rectangle 45">
            <a:extLst>
              <a:ext uri="{FF2B5EF4-FFF2-40B4-BE49-F238E27FC236}">
                <a16:creationId xmlns:a16="http://schemas.microsoft.com/office/drawing/2014/main" id="{3E0A5F15-4DCB-86A6-607C-B54363934A4B}"/>
              </a:ext>
            </a:extLst>
          </p:cNvPr>
          <p:cNvSpPr>
            <a:spLocks noChangeArrowheads="1"/>
          </p:cNvSpPr>
          <p:nvPr>
            <p:custDataLst>
              <p:tags r:id="rId22"/>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172" name="Rectangle 14">
            <a:extLst>
              <a:ext uri="{FF2B5EF4-FFF2-40B4-BE49-F238E27FC236}">
                <a16:creationId xmlns:a16="http://schemas.microsoft.com/office/drawing/2014/main" id="{F5DFBB7A-5E0B-9569-C14C-D119140FBC83}"/>
              </a:ext>
            </a:extLst>
          </p:cNvPr>
          <p:cNvSpPr>
            <a:spLocks noChangeArrowheads="1"/>
          </p:cNvSpPr>
          <p:nvPr>
            <p:custDataLst>
              <p:tags r:id="rId23"/>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173" name="Rectangle 15">
            <a:extLst>
              <a:ext uri="{FF2B5EF4-FFF2-40B4-BE49-F238E27FC236}">
                <a16:creationId xmlns:a16="http://schemas.microsoft.com/office/drawing/2014/main" id="{0245E018-D2C4-6CE3-EEBE-465B7BB1161D}"/>
              </a:ext>
            </a:extLst>
          </p:cNvPr>
          <p:cNvSpPr>
            <a:spLocks noChangeArrowheads="1"/>
          </p:cNvSpPr>
          <p:nvPr>
            <p:custDataLst>
              <p:tags r:id="rId24"/>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174" name="Rectangle 16">
            <a:extLst>
              <a:ext uri="{FF2B5EF4-FFF2-40B4-BE49-F238E27FC236}">
                <a16:creationId xmlns:a16="http://schemas.microsoft.com/office/drawing/2014/main" id="{32D55285-0A5E-5171-CC0B-11E53645BEE1}"/>
              </a:ext>
            </a:extLst>
          </p:cNvPr>
          <p:cNvSpPr>
            <a:spLocks noChangeArrowheads="1"/>
          </p:cNvSpPr>
          <p:nvPr>
            <p:custDataLst>
              <p:tags r:id="rId25"/>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175" name="Rectangle 17">
            <a:extLst>
              <a:ext uri="{FF2B5EF4-FFF2-40B4-BE49-F238E27FC236}">
                <a16:creationId xmlns:a16="http://schemas.microsoft.com/office/drawing/2014/main" id="{1356B40E-8EAA-F9B4-8BC7-AE574C89904D}"/>
              </a:ext>
            </a:extLst>
          </p:cNvPr>
          <p:cNvSpPr>
            <a:spLocks noChangeArrowheads="1"/>
          </p:cNvSpPr>
          <p:nvPr>
            <p:custDataLst>
              <p:tags r:id="rId26"/>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176" name="Rectangle 18">
            <a:extLst>
              <a:ext uri="{FF2B5EF4-FFF2-40B4-BE49-F238E27FC236}">
                <a16:creationId xmlns:a16="http://schemas.microsoft.com/office/drawing/2014/main" id="{F121EA1D-CA38-555F-2B06-9DE136DDE4BA}"/>
              </a:ext>
            </a:extLst>
          </p:cNvPr>
          <p:cNvSpPr>
            <a:spLocks noChangeArrowheads="1"/>
          </p:cNvSpPr>
          <p:nvPr>
            <p:custDataLst>
              <p:tags r:id="rId27"/>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177" name="Rectangle 19">
            <a:extLst>
              <a:ext uri="{FF2B5EF4-FFF2-40B4-BE49-F238E27FC236}">
                <a16:creationId xmlns:a16="http://schemas.microsoft.com/office/drawing/2014/main" id="{B8AA6D97-E569-20BE-293D-1CA2C1EA5E9F}"/>
              </a:ext>
            </a:extLst>
          </p:cNvPr>
          <p:cNvSpPr>
            <a:spLocks noChangeArrowheads="1"/>
          </p:cNvSpPr>
          <p:nvPr>
            <p:custDataLst>
              <p:tags r:id="rId28"/>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178" name="Rectangle 20">
            <a:extLst>
              <a:ext uri="{FF2B5EF4-FFF2-40B4-BE49-F238E27FC236}">
                <a16:creationId xmlns:a16="http://schemas.microsoft.com/office/drawing/2014/main" id="{CBF511A4-7D28-D0C2-6791-694A6AF67D88}"/>
              </a:ext>
            </a:extLst>
          </p:cNvPr>
          <p:cNvSpPr>
            <a:spLocks noChangeArrowheads="1"/>
          </p:cNvSpPr>
          <p:nvPr>
            <p:custDataLst>
              <p:tags r:id="rId29"/>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79" name="Rectangle 21">
            <a:extLst>
              <a:ext uri="{FF2B5EF4-FFF2-40B4-BE49-F238E27FC236}">
                <a16:creationId xmlns:a16="http://schemas.microsoft.com/office/drawing/2014/main" id="{19D52283-B691-7ABE-4389-91A2DFDC15DA}"/>
              </a:ext>
            </a:extLst>
          </p:cNvPr>
          <p:cNvSpPr>
            <a:spLocks noChangeArrowheads="1"/>
          </p:cNvSpPr>
          <p:nvPr>
            <p:custDataLst>
              <p:tags r:id="rId30"/>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180" name="Rectangle 22">
            <a:extLst>
              <a:ext uri="{FF2B5EF4-FFF2-40B4-BE49-F238E27FC236}">
                <a16:creationId xmlns:a16="http://schemas.microsoft.com/office/drawing/2014/main" id="{D27DF2BB-8BCD-BD7D-FE1E-93E76E3BBABC}"/>
              </a:ext>
            </a:extLst>
          </p:cNvPr>
          <p:cNvSpPr>
            <a:spLocks noChangeArrowheads="1"/>
          </p:cNvSpPr>
          <p:nvPr>
            <p:custDataLst>
              <p:tags r:id="rId31"/>
            </p:custDataLst>
          </p:nvPr>
        </p:nvSpPr>
        <p:spPr bwMode="auto">
          <a:xfrm>
            <a:off x="11208139" y="366577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81" name="Rectangle 23">
            <a:extLst>
              <a:ext uri="{FF2B5EF4-FFF2-40B4-BE49-F238E27FC236}">
                <a16:creationId xmlns:a16="http://schemas.microsoft.com/office/drawing/2014/main" id="{46C1C9A1-24BF-C7E4-120E-2F145B65BB79}"/>
              </a:ext>
            </a:extLst>
          </p:cNvPr>
          <p:cNvSpPr>
            <a:spLocks noChangeArrowheads="1"/>
          </p:cNvSpPr>
          <p:nvPr>
            <p:custDataLst>
              <p:tags r:id="rId32"/>
            </p:custDataLst>
          </p:nvPr>
        </p:nvSpPr>
        <p:spPr bwMode="auto">
          <a:xfrm>
            <a:off x="11208139" y="338806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0x09</a:t>
            </a:r>
          </a:p>
        </p:txBody>
      </p:sp>
      <p:sp>
        <p:nvSpPr>
          <p:cNvPr id="182" name="Rectangle 24">
            <a:extLst>
              <a:ext uri="{FF2B5EF4-FFF2-40B4-BE49-F238E27FC236}">
                <a16:creationId xmlns:a16="http://schemas.microsoft.com/office/drawing/2014/main" id="{6D7C91F2-3490-B7E1-509F-E730886C2D30}"/>
              </a:ext>
            </a:extLst>
          </p:cNvPr>
          <p:cNvSpPr>
            <a:spLocks noChangeArrowheads="1"/>
          </p:cNvSpPr>
          <p:nvPr>
            <p:custDataLst>
              <p:tags r:id="rId33"/>
            </p:custDataLst>
          </p:nvPr>
        </p:nvSpPr>
        <p:spPr bwMode="auto">
          <a:xfrm>
            <a:off x="11208139" y="3078190"/>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83" name="Rectangle 25">
            <a:extLst>
              <a:ext uri="{FF2B5EF4-FFF2-40B4-BE49-F238E27FC236}">
                <a16:creationId xmlns:a16="http://schemas.microsoft.com/office/drawing/2014/main" id="{D4219A80-0A38-07A9-31A9-D2424A91AFFB}"/>
              </a:ext>
            </a:extLst>
          </p:cNvPr>
          <p:cNvSpPr>
            <a:spLocks noChangeArrowheads="1"/>
          </p:cNvSpPr>
          <p:nvPr>
            <p:custDataLst>
              <p:tags r:id="rId34"/>
            </p:custDataLst>
          </p:nvPr>
        </p:nvSpPr>
        <p:spPr bwMode="auto">
          <a:xfrm>
            <a:off x="11208139" y="2768315"/>
            <a:ext cx="65434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0x0B</a:t>
            </a:r>
          </a:p>
        </p:txBody>
      </p:sp>
      <p:sp>
        <p:nvSpPr>
          <p:cNvPr id="184" name="Rectangle 40">
            <a:extLst>
              <a:ext uri="{FF2B5EF4-FFF2-40B4-BE49-F238E27FC236}">
                <a16:creationId xmlns:a16="http://schemas.microsoft.com/office/drawing/2014/main" id="{5AB3C584-4C5E-BBAA-1D54-68BFACCF8ABF}"/>
              </a:ext>
            </a:extLst>
          </p:cNvPr>
          <p:cNvSpPr>
            <a:spLocks noChangeArrowheads="1"/>
          </p:cNvSpPr>
          <p:nvPr>
            <p:custDataLst>
              <p:tags r:id="rId35"/>
            </p:custDataLst>
          </p:nvPr>
        </p:nvSpPr>
        <p:spPr bwMode="auto">
          <a:xfrm>
            <a:off x="11208139" y="2458440"/>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85" name="Rectangle 42">
            <a:extLst>
              <a:ext uri="{FF2B5EF4-FFF2-40B4-BE49-F238E27FC236}">
                <a16:creationId xmlns:a16="http://schemas.microsoft.com/office/drawing/2014/main" id="{588F1125-D97B-2D53-A625-F2446880EAE8}"/>
              </a:ext>
            </a:extLst>
          </p:cNvPr>
          <p:cNvSpPr>
            <a:spLocks noChangeArrowheads="1"/>
          </p:cNvSpPr>
          <p:nvPr>
            <p:custDataLst>
              <p:tags r:id="rId36"/>
            </p:custDataLst>
          </p:nvPr>
        </p:nvSpPr>
        <p:spPr bwMode="auto">
          <a:xfrm>
            <a:off x="11208139" y="2178595"/>
            <a:ext cx="67037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0x0D</a:t>
            </a:r>
          </a:p>
        </p:txBody>
      </p:sp>
      <p:sp>
        <p:nvSpPr>
          <p:cNvPr id="186" name="Rectangle 44">
            <a:extLst>
              <a:ext uri="{FF2B5EF4-FFF2-40B4-BE49-F238E27FC236}">
                <a16:creationId xmlns:a16="http://schemas.microsoft.com/office/drawing/2014/main" id="{CB99EA7A-046F-A8C9-10F7-F1906F85E6FA}"/>
              </a:ext>
            </a:extLst>
          </p:cNvPr>
          <p:cNvSpPr>
            <a:spLocks noChangeArrowheads="1"/>
          </p:cNvSpPr>
          <p:nvPr>
            <p:custDataLst>
              <p:tags r:id="rId37"/>
            </p:custDataLst>
          </p:nvPr>
        </p:nvSpPr>
        <p:spPr bwMode="auto">
          <a:xfrm>
            <a:off x="11208139" y="1852617"/>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87" name="Rectangle 46">
            <a:extLst>
              <a:ext uri="{FF2B5EF4-FFF2-40B4-BE49-F238E27FC236}">
                <a16:creationId xmlns:a16="http://schemas.microsoft.com/office/drawing/2014/main" id="{C26A2C55-E4B5-00EC-FE54-CBA7CFFA3B9A}"/>
              </a:ext>
            </a:extLst>
          </p:cNvPr>
          <p:cNvSpPr>
            <a:spLocks noChangeArrowheads="1"/>
          </p:cNvSpPr>
          <p:nvPr>
            <p:custDataLst>
              <p:tags r:id="rId38"/>
            </p:custDataLst>
          </p:nvPr>
        </p:nvSpPr>
        <p:spPr bwMode="auto">
          <a:xfrm>
            <a:off x="11208139" y="1544481"/>
            <a:ext cx="63030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0x0F</a:t>
            </a:r>
          </a:p>
        </p:txBody>
      </p:sp>
      <p:sp>
        <p:nvSpPr>
          <p:cNvPr id="188" name="Text Box 36">
            <a:extLst>
              <a:ext uri="{FF2B5EF4-FFF2-40B4-BE49-F238E27FC236}">
                <a16:creationId xmlns:a16="http://schemas.microsoft.com/office/drawing/2014/main" id="{7F80B85C-B6E4-7E08-45DB-AB35CAC1DBA8}"/>
              </a:ext>
            </a:extLst>
          </p:cNvPr>
          <p:cNvSpPr txBox="1">
            <a:spLocks noChangeArrowheads="1"/>
          </p:cNvSpPr>
          <p:nvPr>
            <p:custDataLst>
              <p:tags r:id="rId39"/>
            </p:custDataLst>
          </p:nvPr>
        </p:nvSpPr>
        <p:spPr bwMode="auto">
          <a:xfrm>
            <a:off x="10958421" y="56210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90" name="Rectangle 32">
            <a:extLst>
              <a:ext uri="{FF2B5EF4-FFF2-40B4-BE49-F238E27FC236}">
                <a16:creationId xmlns:a16="http://schemas.microsoft.com/office/drawing/2014/main" id="{1FEA8863-9950-598D-35FF-5A29050E73F4}"/>
              </a:ext>
            </a:extLst>
          </p:cNvPr>
          <p:cNvSpPr>
            <a:spLocks noChangeArrowheads="1"/>
          </p:cNvSpPr>
          <p:nvPr>
            <p:custDataLst>
              <p:tags r:id="rId40"/>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1" name="Rectangle 32">
            <a:extLst>
              <a:ext uri="{FF2B5EF4-FFF2-40B4-BE49-F238E27FC236}">
                <a16:creationId xmlns:a16="http://schemas.microsoft.com/office/drawing/2014/main" id="{0841493B-50D6-CC68-E6AB-87F1549829D2}"/>
              </a:ext>
            </a:extLst>
          </p:cNvPr>
          <p:cNvSpPr>
            <a:spLocks noChangeArrowheads="1"/>
          </p:cNvSpPr>
          <p:nvPr>
            <p:custDataLst>
              <p:tags r:id="rId41"/>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2" name="Rectangle 32">
            <a:extLst>
              <a:ext uri="{FF2B5EF4-FFF2-40B4-BE49-F238E27FC236}">
                <a16:creationId xmlns:a16="http://schemas.microsoft.com/office/drawing/2014/main" id="{8565E2FD-A4E9-7C5E-510A-CA95667759BB}"/>
              </a:ext>
            </a:extLst>
          </p:cNvPr>
          <p:cNvSpPr>
            <a:spLocks noChangeArrowheads="1"/>
          </p:cNvSpPr>
          <p:nvPr>
            <p:custDataLst>
              <p:tags r:id="rId42"/>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3" name="Rectangle 32">
            <a:extLst>
              <a:ext uri="{FF2B5EF4-FFF2-40B4-BE49-F238E27FC236}">
                <a16:creationId xmlns:a16="http://schemas.microsoft.com/office/drawing/2014/main" id="{7E1D27AD-DEC1-3264-ADD1-50300BC2B456}"/>
              </a:ext>
            </a:extLst>
          </p:cNvPr>
          <p:cNvSpPr>
            <a:spLocks noChangeArrowheads="1"/>
          </p:cNvSpPr>
          <p:nvPr>
            <p:custDataLst>
              <p:tags r:id="rId43"/>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4" name="Rectangle 32">
            <a:extLst>
              <a:ext uri="{FF2B5EF4-FFF2-40B4-BE49-F238E27FC236}">
                <a16:creationId xmlns:a16="http://schemas.microsoft.com/office/drawing/2014/main" id="{8AD96FA7-5E5F-E118-F54B-3A8856385F2B}"/>
              </a:ext>
            </a:extLst>
          </p:cNvPr>
          <p:cNvSpPr>
            <a:spLocks noChangeArrowheads="1"/>
          </p:cNvSpPr>
          <p:nvPr>
            <p:custDataLst>
              <p:tags r:id="rId44"/>
            </p:custDataLst>
          </p:nvPr>
        </p:nvSpPr>
        <p:spPr bwMode="auto">
          <a:xfrm>
            <a:off x="8642813" y="3401771"/>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5" name="Rectangle 32">
            <a:extLst>
              <a:ext uri="{FF2B5EF4-FFF2-40B4-BE49-F238E27FC236}">
                <a16:creationId xmlns:a16="http://schemas.microsoft.com/office/drawing/2014/main" id="{2CF0DC32-363A-BB7D-FF31-DDFF1BF30419}"/>
              </a:ext>
            </a:extLst>
          </p:cNvPr>
          <p:cNvSpPr>
            <a:spLocks noChangeArrowheads="1"/>
          </p:cNvSpPr>
          <p:nvPr>
            <p:custDataLst>
              <p:tags r:id="rId45"/>
            </p:custDataLst>
          </p:nvPr>
        </p:nvSpPr>
        <p:spPr bwMode="auto">
          <a:xfrm>
            <a:off x="8642813" y="2783273"/>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6" name="Rectangle 32">
            <a:extLst>
              <a:ext uri="{FF2B5EF4-FFF2-40B4-BE49-F238E27FC236}">
                <a16:creationId xmlns:a16="http://schemas.microsoft.com/office/drawing/2014/main" id="{EB5C74E2-4E3F-28AC-B5B7-9402EEF41673}"/>
              </a:ext>
            </a:extLst>
          </p:cNvPr>
          <p:cNvSpPr>
            <a:spLocks noChangeArrowheads="1"/>
          </p:cNvSpPr>
          <p:nvPr>
            <p:custDataLst>
              <p:tags r:id="rId46"/>
            </p:custDataLst>
          </p:nvPr>
        </p:nvSpPr>
        <p:spPr bwMode="auto">
          <a:xfrm>
            <a:off x="8642813" y="2178160"/>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7" name="Rectangle 32">
            <a:extLst>
              <a:ext uri="{FF2B5EF4-FFF2-40B4-BE49-F238E27FC236}">
                <a16:creationId xmlns:a16="http://schemas.microsoft.com/office/drawing/2014/main" id="{DBF487B2-C213-5360-49E5-F78746491E5D}"/>
              </a:ext>
            </a:extLst>
          </p:cNvPr>
          <p:cNvSpPr>
            <a:spLocks noChangeArrowheads="1"/>
          </p:cNvSpPr>
          <p:nvPr>
            <p:custDataLst>
              <p:tags r:id="rId47"/>
            </p:custDataLst>
          </p:nvPr>
        </p:nvSpPr>
        <p:spPr bwMode="auto">
          <a:xfrm>
            <a:off x="8642813" y="158351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8" name="Text Box 36">
            <a:extLst>
              <a:ext uri="{FF2B5EF4-FFF2-40B4-BE49-F238E27FC236}">
                <a16:creationId xmlns:a16="http://schemas.microsoft.com/office/drawing/2014/main" id="{1479B09D-99D7-9608-90E2-11B4DAC3D79F}"/>
              </a:ext>
            </a:extLst>
          </p:cNvPr>
          <p:cNvSpPr txBox="1">
            <a:spLocks noChangeArrowheads="1"/>
          </p:cNvSpPr>
          <p:nvPr>
            <p:custDataLst>
              <p:tags r:id="rId48"/>
            </p:custDataLst>
          </p:nvPr>
        </p:nvSpPr>
        <p:spPr bwMode="auto">
          <a:xfrm>
            <a:off x="8589643" y="887745"/>
            <a:ext cx="751360" cy="707886"/>
          </a:xfrm>
          <a:prstGeom prst="rect">
            <a:avLst/>
          </a:prstGeom>
          <a:noFill/>
          <a:ln w="25400">
            <a:noFill/>
            <a:miter lim="800000"/>
            <a:headEnd/>
            <a:tailEnd/>
          </a:ln>
        </p:spPr>
        <p:txBody>
          <a:bodyPr wrap="none">
            <a:spAutoFit/>
          </a:bodyPr>
          <a:lstStyle/>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2</a:t>
            </a:r>
            <a:endParaRPr lang="en-US" sz="2000" b="0" dirty="0">
              <a:solidFill>
                <a:schemeClr val="tx1">
                  <a:lumMod val="50000"/>
                </a:schemeClr>
              </a:solidFill>
              <a:latin typeface="Calibri" panose="020F0502020204030204" pitchFamily="34" charset="0"/>
              <a:cs typeface="Calibri" panose="020F0502020204030204" pitchFamily="34" charset="0"/>
            </a:endParaRP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Bytes</a:t>
            </a:r>
          </a:p>
        </p:txBody>
      </p:sp>
      <p:sp>
        <p:nvSpPr>
          <p:cNvPr id="200" name="Rectangle 64">
            <a:extLst>
              <a:ext uri="{FF2B5EF4-FFF2-40B4-BE49-F238E27FC236}">
                <a16:creationId xmlns:a16="http://schemas.microsoft.com/office/drawing/2014/main" id="{1E53913B-FAAE-64FD-8D62-D2002BE7494A}"/>
              </a:ext>
            </a:extLst>
          </p:cNvPr>
          <p:cNvSpPr>
            <a:spLocks noChangeArrowheads="1"/>
          </p:cNvSpPr>
          <p:nvPr>
            <p:custDataLst>
              <p:tags r:id="rId49"/>
            </p:custDataLst>
          </p:nvPr>
        </p:nvSpPr>
        <p:spPr bwMode="auto">
          <a:xfrm>
            <a:off x="8647277" y="211208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1" name="Rectangle 65">
            <a:extLst>
              <a:ext uri="{FF2B5EF4-FFF2-40B4-BE49-F238E27FC236}">
                <a16:creationId xmlns:a16="http://schemas.microsoft.com/office/drawing/2014/main" id="{9A9B0B5E-6983-8A6F-97F6-0EFE007949FB}"/>
              </a:ext>
            </a:extLst>
          </p:cNvPr>
          <p:cNvSpPr>
            <a:spLocks noChangeArrowheads="1"/>
          </p:cNvSpPr>
          <p:nvPr>
            <p:custDataLst>
              <p:tags r:id="rId50"/>
            </p:custDataLst>
          </p:nvPr>
        </p:nvSpPr>
        <p:spPr bwMode="auto">
          <a:xfrm>
            <a:off x="8671190" y="27175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2" name="Rectangle 66">
            <a:extLst>
              <a:ext uri="{FF2B5EF4-FFF2-40B4-BE49-F238E27FC236}">
                <a16:creationId xmlns:a16="http://schemas.microsoft.com/office/drawing/2014/main" id="{66E62274-1FB8-DC76-6222-CC2B6F761EA4}"/>
              </a:ext>
            </a:extLst>
          </p:cNvPr>
          <p:cNvSpPr>
            <a:spLocks noChangeArrowheads="1"/>
          </p:cNvSpPr>
          <p:nvPr>
            <p:custDataLst>
              <p:tags r:id="rId51"/>
            </p:custDataLst>
          </p:nvPr>
        </p:nvSpPr>
        <p:spPr bwMode="auto">
          <a:xfrm>
            <a:off x="8654034" y="3342252"/>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3" name="Rectangle 66">
            <a:extLst>
              <a:ext uri="{FF2B5EF4-FFF2-40B4-BE49-F238E27FC236}">
                <a16:creationId xmlns:a16="http://schemas.microsoft.com/office/drawing/2014/main" id="{04E34320-CFAF-A67A-AC89-2357139D4016}"/>
              </a:ext>
            </a:extLst>
          </p:cNvPr>
          <p:cNvSpPr>
            <a:spLocks noChangeArrowheads="1"/>
          </p:cNvSpPr>
          <p:nvPr>
            <p:custDataLst>
              <p:tags r:id="rId52"/>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4" name="Rectangle 66">
            <a:extLst>
              <a:ext uri="{FF2B5EF4-FFF2-40B4-BE49-F238E27FC236}">
                <a16:creationId xmlns:a16="http://schemas.microsoft.com/office/drawing/2014/main" id="{022C8D97-FF96-80CD-D48E-F0F64F82E3F4}"/>
              </a:ext>
            </a:extLst>
          </p:cNvPr>
          <p:cNvSpPr>
            <a:spLocks noChangeArrowheads="1"/>
          </p:cNvSpPr>
          <p:nvPr>
            <p:custDataLst>
              <p:tags r:id="rId53"/>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5" name="Rectangle 66">
            <a:extLst>
              <a:ext uri="{FF2B5EF4-FFF2-40B4-BE49-F238E27FC236}">
                <a16:creationId xmlns:a16="http://schemas.microsoft.com/office/drawing/2014/main" id="{D45A5D10-253C-031C-9CDA-1897B731F8C4}"/>
              </a:ext>
            </a:extLst>
          </p:cNvPr>
          <p:cNvSpPr>
            <a:spLocks noChangeArrowheads="1"/>
          </p:cNvSpPr>
          <p:nvPr>
            <p:custDataLst>
              <p:tags r:id="rId54"/>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6" name="Rectangle 66">
            <a:extLst>
              <a:ext uri="{FF2B5EF4-FFF2-40B4-BE49-F238E27FC236}">
                <a16:creationId xmlns:a16="http://schemas.microsoft.com/office/drawing/2014/main" id="{DA5754B0-1E3E-57C7-347D-E4DA19582D11}"/>
              </a:ext>
            </a:extLst>
          </p:cNvPr>
          <p:cNvSpPr>
            <a:spLocks noChangeArrowheads="1"/>
          </p:cNvSpPr>
          <p:nvPr>
            <p:custDataLst>
              <p:tags r:id="rId55"/>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3" name="Rectangle 14">
            <a:extLst>
              <a:ext uri="{FF2B5EF4-FFF2-40B4-BE49-F238E27FC236}">
                <a16:creationId xmlns:a16="http://schemas.microsoft.com/office/drawing/2014/main" id="{9F6F8D94-1FE7-7D8B-E944-BCE439F7E601}"/>
              </a:ext>
            </a:extLst>
          </p:cNvPr>
          <p:cNvSpPr>
            <a:spLocks noChangeArrowheads="1"/>
          </p:cNvSpPr>
          <p:nvPr>
            <p:custDataLst>
              <p:tags r:id="rId56"/>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 name="Rectangle 16">
            <a:extLst>
              <a:ext uri="{FF2B5EF4-FFF2-40B4-BE49-F238E27FC236}">
                <a16:creationId xmlns:a16="http://schemas.microsoft.com/office/drawing/2014/main" id="{20B352CB-90F2-DABE-B277-2C87097586B6}"/>
              </a:ext>
            </a:extLst>
          </p:cNvPr>
          <p:cNvSpPr>
            <a:spLocks noChangeArrowheads="1"/>
          </p:cNvSpPr>
          <p:nvPr>
            <p:custDataLst>
              <p:tags r:id="rId57"/>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7" name="Rectangle 18">
            <a:extLst>
              <a:ext uri="{FF2B5EF4-FFF2-40B4-BE49-F238E27FC236}">
                <a16:creationId xmlns:a16="http://schemas.microsoft.com/office/drawing/2014/main" id="{44FDA0A7-E2FB-EB47-08A6-4F205421C920}"/>
              </a:ext>
            </a:extLst>
          </p:cNvPr>
          <p:cNvSpPr>
            <a:spLocks noChangeArrowheads="1"/>
          </p:cNvSpPr>
          <p:nvPr>
            <p:custDataLst>
              <p:tags r:id="rId58"/>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9" name="Rectangle 20">
            <a:extLst>
              <a:ext uri="{FF2B5EF4-FFF2-40B4-BE49-F238E27FC236}">
                <a16:creationId xmlns:a16="http://schemas.microsoft.com/office/drawing/2014/main" id="{120B0C56-FB87-9C95-2AB6-821E67BC5332}"/>
              </a:ext>
            </a:extLst>
          </p:cNvPr>
          <p:cNvSpPr>
            <a:spLocks noChangeArrowheads="1"/>
          </p:cNvSpPr>
          <p:nvPr>
            <p:custDataLst>
              <p:tags r:id="rId59"/>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2" name="Rectangle 22">
            <a:extLst>
              <a:ext uri="{FF2B5EF4-FFF2-40B4-BE49-F238E27FC236}">
                <a16:creationId xmlns:a16="http://schemas.microsoft.com/office/drawing/2014/main" id="{0FD24813-2595-81FB-273A-B6027B16F4CE}"/>
              </a:ext>
            </a:extLst>
          </p:cNvPr>
          <p:cNvSpPr>
            <a:spLocks noChangeArrowheads="1"/>
          </p:cNvSpPr>
          <p:nvPr>
            <p:custDataLst>
              <p:tags r:id="rId60"/>
            </p:custDataLst>
          </p:nvPr>
        </p:nvSpPr>
        <p:spPr bwMode="auto">
          <a:xfrm>
            <a:off x="9187577" y="3702341"/>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4" name="Rectangle 24">
            <a:extLst>
              <a:ext uri="{FF2B5EF4-FFF2-40B4-BE49-F238E27FC236}">
                <a16:creationId xmlns:a16="http://schemas.microsoft.com/office/drawing/2014/main" id="{37492854-BE48-F64F-EF09-72480A6D7DB7}"/>
              </a:ext>
            </a:extLst>
          </p:cNvPr>
          <p:cNvSpPr>
            <a:spLocks noChangeArrowheads="1"/>
          </p:cNvSpPr>
          <p:nvPr>
            <p:custDataLst>
              <p:tags r:id="rId61"/>
            </p:custDataLst>
          </p:nvPr>
        </p:nvSpPr>
        <p:spPr bwMode="auto">
          <a:xfrm>
            <a:off x="9187577" y="3114756"/>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6" name="Rectangle 40">
            <a:extLst>
              <a:ext uri="{FF2B5EF4-FFF2-40B4-BE49-F238E27FC236}">
                <a16:creationId xmlns:a16="http://schemas.microsoft.com/office/drawing/2014/main" id="{C67C2A6A-78C1-4DCE-BADB-DBBCCB0C2C17}"/>
              </a:ext>
            </a:extLst>
          </p:cNvPr>
          <p:cNvSpPr>
            <a:spLocks noChangeArrowheads="1"/>
          </p:cNvSpPr>
          <p:nvPr>
            <p:custDataLst>
              <p:tags r:id="rId62"/>
            </p:custDataLst>
          </p:nvPr>
        </p:nvSpPr>
        <p:spPr bwMode="auto">
          <a:xfrm>
            <a:off x="9187577" y="249500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7" name="Rectangle 44">
            <a:extLst>
              <a:ext uri="{FF2B5EF4-FFF2-40B4-BE49-F238E27FC236}">
                <a16:creationId xmlns:a16="http://schemas.microsoft.com/office/drawing/2014/main" id="{C7BE592F-E101-27F0-956A-74DC22E9A878}"/>
              </a:ext>
            </a:extLst>
          </p:cNvPr>
          <p:cNvSpPr>
            <a:spLocks noChangeArrowheads="1"/>
          </p:cNvSpPr>
          <p:nvPr>
            <p:custDataLst>
              <p:tags r:id="rId63"/>
            </p:custDataLst>
          </p:nvPr>
        </p:nvSpPr>
        <p:spPr bwMode="auto">
          <a:xfrm>
            <a:off x="9187577" y="1889183"/>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9" name="TextBox 18">
            <a:extLst>
              <a:ext uri="{FF2B5EF4-FFF2-40B4-BE49-F238E27FC236}">
                <a16:creationId xmlns:a16="http://schemas.microsoft.com/office/drawing/2014/main" id="{0CA01482-5A77-A0DC-36C7-2E3EF40AF531}"/>
              </a:ext>
            </a:extLst>
          </p:cNvPr>
          <p:cNvSpPr txBox="1"/>
          <p:nvPr/>
        </p:nvSpPr>
        <p:spPr>
          <a:xfrm>
            <a:off x="3091893" y="2013912"/>
            <a:ext cx="1441420" cy="369332"/>
          </a:xfrm>
          <a:prstGeom prst="rect">
            <a:avLst/>
          </a:prstGeom>
          <a:noFill/>
        </p:spPr>
        <p:txBody>
          <a:bodyPr wrap="none" rtlCol="0">
            <a:spAutoFit/>
          </a:bodyPr>
          <a:lstStyle/>
          <a:p>
            <a:r>
              <a:rPr lang="en-US" dirty="0"/>
              <a:t>any address</a:t>
            </a:r>
          </a:p>
        </p:txBody>
      </p:sp>
      <p:sp>
        <p:nvSpPr>
          <p:cNvPr id="20" name="TextBox 19">
            <a:extLst>
              <a:ext uri="{FF2B5EF4-FFF2-40B4-BE49-F238E27FC236}">
                <a16:creationId xmlns:a16="http://schemas.microsoft.com/office/drawing/2014/main" id="{A9ED0B33-0605-1745-6EF6-D7A1F308EC3F}"/>
              </a:ext>
            </a:extLst>
          </p:cNvPr>
          <p:cNvSpPr txBox="1"/>
          <p:nvPr/>
        </p:nvSpPr>
        <p:spPr>
          <a:xfrm>
            <a:off x="3155759" y="2578594"/>
            <a:ext cx="2839239" cy="369332"/>
          </a:xfrm>
          <a:prstGeom prst="rect">
            <a:avLst/>
          </a:prstGeom>
          <a:noFill/>
        </p:spPr>
        <p:txBody>
          <a:bodyPr wrap="none" rtlCol="0">
            <a:spAutoFit/>
          </a:bodyPr>
          <a:lstStyle/>
          <a:p>
            <a:r>
              <a:rPr lang="en-US" dirty="0"/>
              <a:t>addresses that end in 0b</a:t>
            </a:r>
            <a:r>
              <a:rPr lang="en-US" dirty="0">
                <a:solidFill>
                  <a:srgbClr val="FF0000"/>
                </a:solidFill>
              </a:rPr>
              <a:t>0</a:t>
            </a:r>
          </a:p>
        </p:txBody>
      </p:sp>
      <p:sp>
        <p:nvSpPr>
          <p:cNvPr id="21" name="TextBox 20">
            <a:extLst>
              <a:ext uri="{FF2B5EF4-FFF2-40B4-BE49-F238E27FC236}">
                <a16:creationId xmlns:a16="http://schemas.microsoft.com/office/drawing/2014/main" id="{2B6A226E-196B-C374-3AAB-6C0AEB34381D}"/>
              </a:ext>
            </a:extLst>
          </p:cNvPr>
          <p:cNvSpPr txBox="1"/>
          <p:nvPr/>
        </p:nvSpPr>
        <p:spPr>
          <a:xfrm>
            <a:off x="3125933" y="3280697"/>
            <a:ext cx="2967479" cy="369332"/>
          </a:xfrm>
          <a:prstGeom prst="rect">
            <a:avLst/>
          </a:prstGeom>
          <a:noFill/>
        </p:spPr>
        <p:txBody>
          <a:bodyPr wrap="none" rtlCol="0">
            <a:spAutoFit/>
          </a:bodyPr>
          <a:lstStyle/>
          <a:p>
            <a:r>
              <a:rPr lang="en-US" dirty="0"/>
              <a:t>addresses that end in 0b</a:t>
            </a:r>
            <a:r>
              <a:rPr lang="en-US" dirty="0">
                <a:solidFill>
                  <a:srgbClr val="FF0000"/>
                </a:solidFill>
              </a:rPr>
              <a:t>00</a:t>
            </a:r>
          </a:p>
        </p:txBody>
      </p:sp>
      <p:sp>
        <p:nvSpPr>
          <p:cNvPr id="22" name="Rectangle 14">
            <a:extLst>
              <a:ext uri="{FF2B5EF4-FFF2-40B4-BE49-F238E27FC236}">
                <a16:creationId xmlns:a16="http://schemas.microsoft.com/office/drawing/2014/main" id="{0937B316-9EA9-3322-AEEC-A943315EC958}"/>
              </a:ext>
            </a:extLst>
          </p:cNvPr>
          <p:cNvSpPr>
            <a:spLocks noChangeArrowheads="1"/>
          </p:cNvSpPr>
          <p:nvPr>
            <p:custDataLst>
              <p:tags r:id="rId64"/>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23" name="Rectangle 18">
            <a:extLst>
              <a:ext uri="{FF2B5EF4-FFF2-40B4-BE49-F238E27FC236}">
                <a16:creationId xmlns:a16="http://schemas.microsoft.com/office/drawing/2014/main" id="{DDC801DC-8DA6-9EFC-0400-A3DBD060542D}"/>
              </a:ext>
            </a:extLst>
          </p:cNvPr>
          <p:cNvSpPr>
            <a:spLocks noChangeArrowheads="1"/>
          </p:cNvSpPr>
          <p:nvPr>
            <p:custDataLst>
              <p:tags r:id="rId65"/>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24" name="Rectangle 22">
            <a:extLst>
              <a:ext uri="{FF2B5EF4-FFF2-40B4-BE49-F238E27FC236}">
                <a16:creationId xmlns:a16="http://schemas.microsoft.com/office/drawing/2014/main" id="{6F01CCE8-4B8A-3D65-4262-1EDFDB140ACC}"/>
              </a:ext>
            </a:extLst>
          </p:cNvPr>
          <p:cNvSpPr>
            <a:spLocks noChangeArrowheads="1"/>
          </p:cNvSpPr>
          <p:nvPr>
            <p:custDataLst>
              <p:tags r:id="rId66"/>
            </p:custDataLst>
          </p:nvPr>
        </p:nvSpPr>
        <p:spPr bwMode="auto">
          <a:xfrm>
            <a:off x="7402442" y="374026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25" name="Rectangle 40">
            <a:extLst>
              <a:ext uri="{FF2B5EF4-FFF2-40B4-BE49-F238E27FC236}">
                <a16:creationId xmlns:a16="http://schemas.microsoft.com/office/drawing/2014/main" id="{7DD3E276-55C6-39E3-F50B-3835EA2F742C}"/>
              </a:ext>
            </a:extLst>
          </p:cNvPr>
          <p:cNvSpPr>
            <a:spLocks noChangeArrowheads="1"/>
          </p:cNvSpPr>
          <p:nvPr>
            <p:custDataLst>
              <p:tags r:id="rId67"/>
            </p:custDataLst>
          </p:nvPr>
        </p:nvSpPr>
        <p:spPr bwMode="auto">
          <a:xfrm>
            <a:off x="7402442" y="253293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26" name="Text Box 36">
            <a:extLst>
              <a:ext uri="{FF2B5EF4-FFF2-40B4-BE49-F238E27FC236}">
                <a16:creationId xmlns:a16="http://schemas.microsoft.com/office/drawing/2014/main" id="{5015BD09-C280-4D0A-9506-E99701ABB2A3}"/>
              </a:ext>
            </a:extLst>
          </p:cNvPr>
          <p:cNvSpPr txBox="1">
            <a:spLocks noChangeArrowheads="1"/>
          </p:cNvSpPr>
          <p:nvPr>
            <p:custDataLst>
              <p:tags r:id="rId68"/>
            </p:custDataLst>
          </p:nvPr>
        </p:nvSpPr>
        <p:spPr bwMode="auto">
          <a:xfrm>
            <a:off x="9175342" y="647563"/>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27" name="Text Box 36">
            <a:extLst>
              <a:ext uri="{FF2B5EF4-FFF2-40B4-BE49-F238E27FC236}">
                <a16:creationId xmlns:a16="http://schemas.microsoft.com/office/drawing/2014/main" id="{8A28324F-AEB9-3225-55F3-762E35CB5D0D}"/>
              </a:ext>
            </a:extLst>
          </p:cNvPr>
          <p:cNvSpPr txBox="1">
            <a:spLocks noChangeArrowheads="1"/>
          </p:cNvSpPr>
          <p:nvPr>
            <p:custDataLst>
              <p:tags r:id="rId69"/>
            </p:custDataLst>
          </p:nvPr>
        </p:nvSpPr>
        <p:spPr bwMode="auto">
          <a:xfrm>
            <a:off x="7251871" y="59745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graphicFrame>
        <p:nvGraphicFramePr>
          <p:cNvPr id="4" name="Table 8">
            <a:extLst>
              <a:ext uri="{FF2B5EF4-FFF2-40B4-BE49-F238E27FC236}">
                <a16:creationId xmlns:a16="http://schemas.microsoft.com/office/drawing/2014/main" id="{AB02447D-0A3E-C807-BC63-73388964781D}"/>
              </a:ext>
            </a:extLst>
          </p:cNvPr>
          <p:cNvGraphicFramePr>
            <a:graphicFrameLocks/>
          </p:cNvGraphicFramePr>
          <p:nvPr/>
        </p:nvGraphicFramePr>
        <p:xfrm>
          <a:off x="300894" y="4279144"/>
          <a:ext cx="6155562" cy="1916843"/>
        </p:xfrm>
        <a:graphic>
          <a:graphicData uri="http://schemas.openxmlformats.org/drawingml/2006/table">
            <a:tbl>
              <a:tblPr firstRow="1">
                <a:tableStyleId>{FABFCF23-3B69-468F-B69F-88F6DE6A72F2}</a:tableStyleId>
              </a:tblPr>
              <a:tblGrid>
                <a:gridCol w="2828177">
                  <a:extLst>
                    <a:ext uri="{9D8B030D-6E8A-4147-A177-3AD203B41FA5}">
                      <a16:colId xmlns:a16="http://schemas.microsoft.com/office/drawing/2014/main" val="2146949649"/>
                    </a:ext>
                  </a:extLst>
                </a:gridCol>
                <a:gridCol w="2038205">
                  <a:extLst>
                    <a:ext uri="{9D8B030D-6E8A-4147-A177-3AD203B41FA5}">
                      <a16:colId xmlns:a16="http://schemas.microsoft.com/office/drawing/2014/main" val="1067220819"/>
                    </a:ext>
                  </a:extLst>
                </a:gridCol>
                <a:gridCol w="1289180">
                  <a:extLst>
                    <a:ext uri="{9D8B030D-6E8A-4147-A177-3AD203B41FA5}">
                      <a16:colId xmlns:a16="http://schemas.microsoft.com/office/drawing/2014/main" val="2342572730"/>
                    </a:ext>
                  </a:extLst>
                </a:gridCol>
              </a:tblGrid>
              <a:tr h="331606">
                <a:tc>
                  <a:txBody>
                    <a:bodyPr/>
                    <a:lstStyle/>
                    <a:p>
                      <a:pPr algn="ctr"/>
                      <a:r>
                        <a:rPr lang="en-US" sz="1600" dirty="0"/>
                        <a:t>SIZE Alignment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Starting Address must end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Align 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31606">
                <a:tc>
                  <a:txBody>
                    <a:bodyPr/>
                    <a:lstStyle/>
                    <a:p>
                      <a:r>
                        <a:rPr lang="en-US" sz="16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0b..</a:t>
                      </a:r>
                      <a:r>
                        <a:rPr lang="en-US" sz="1600" b="0" dirty="0">
                          <a:solidFill>
                            <a:srgbClr val="F37440"/>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7030A0"/>
                          </a:solidFill>
                          <a:latin typeface="Consolas" panose="020B0609020204030204" pitchFamily="49" charset="0"/>
                          <a:cs typeface="Consolas" panose="020B0609020204030204" pitchFamily="49" charset="0"/>
                        </a:rPr>
                        <a:t>.align </a:t>
                      </a:r>
                      <a:r>
                        <a:rPr lang="en-US" sz="1600"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 -4 bytes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FF0000"/>
                          </a:solidFill>
                          <a:latin typeface="Consolas" panose="020B0609020204030204" pitchFamily="49" charset="0"/>
                          <a:cs typeface="Consolas" panose="020B0609020204030204" pitchFamily="49" charset="0"/>
                        </a:rPr>
                        <a:t>pointers, all arrays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0b..</a:t>
                      </a:r>
                      <a:r>
                        <a:rPr lang="en-US" sz="1600" b="0" dirty="0">
                          <a:solidFill>
                            <a:srgbClr val="F37440"/>
                          </a:solidFill>
                          <a:latin typeface="Consolas" panose="020B0609020204030204" pitchFamily="49" charset="0"/>
                          <a:cs typeface="Consolas" panose="020B0609020204030204" pitchFamily="49"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7030A0"/>
                          </a:solidFill>
                          <a:latin typeface="Consolas" panose="020B0609020204030204" pitchFamily="49" charset="0"/>
                          <a:cs typeface="Consolas" panose="020B0609020204030204" pitchFamily="49" charset="0"/>
                        </a:rPr>
                        <a:t>.align </a:t>
                      </a:r>
                      <a:r>
                        <a:rPr lang="en-US" sz="16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sp>
        <p:nvSpPr>
          <p:cNvPr id="8" name="TextBox 7">
            <a:extLst>
              <a:ext uri="{FF2B5EF4-FFF2-40B4-BE49-F238E27FC236}">
                <a16:creationId xmlns:a16="http://schemas.microsoft.com/office/drawing/2014/main" id="{0BF4AA3A-5FF9-A830-EAA9-B7BFDCCA0204}"/>
              </a:ext>
            </a:extLst>
          </p:cNvPr>
          <p:cNvSpPr txBox="1"/>
          <p:nvPr/>
        </p:nvSpPr>
        <p:spPr>
          <a:xfrm>
            <a:off x="8301878" y="6437137"/>
            <a:ext cx="1313912" cy="369332"/>
          </a:xfrm>
          <a:prstGeom prst="rect">
            <a:avLst/>
          </a:prstGeom>
          <a:noFill/>
        </p:spPr>
        <p:txBody>
          <a:bodyPr wrap="square">
            <a:spAutoFit/>
          </a:bodyPr>
          <a:lstStyle/>
          <a:p>
            <a:pPr algn="ctr"/>
            <a:r>
              <a:rPr lang="en-US" sz="1800" b="0" i="0" dirty="0">
                <a:solidFill>
                  <a:srgbClr val="7030A0"/>
                </a:solidFill>
                <a:latin typeface="Consolas" panose="020B0609020204030204" pitchFamily="49" charset="0"/>
                <a:cs typeface="Consolas" panose="020B0609020204030204" pitchFamily="49" charset="0"/>
              </a:rPr>
              <a:t>.align </a:t>
            </a:r>
            <a:r>
              <a:rPr lang="en-US" sz="1800" b="0" i="0" dirty="0">
                <a:solidFill>
                  <a:srgbClr val="F37440"/>
                </a:solidFill>
                <a:latin typeface="Consolas" panose="020B0609020204030204" pitchFamily="49" charset="0"/>
                <a:cs typeface="Consolas" panose="020B0609020204030204" pitchFamily="49" charset="0"/>
              </a:rPr>
              <a:t>1</a:t>
            </a:r>
          </a:p>
        </p:txBody>
      </p:sp>
      <p:sp>
        <p:nvSpPr>
          <p:cNvPr id="11" name="TextBox 10">
            <a:extLst>
              <a:ext uri="{FF2B5EF4-FFF2-40B4-BE49-F238E27FC236}">
                <a16:creationId xmlns:a16="http://schemas.microsoft.com/office/drawing/2014/main" id="{AAA139DA-36B2-0143-80BF-5AB5A38EA917}"/>
              </a:ext>
            </a:extLst>
          </p:cNvPr>
          <p:cNvSpPr txBox="1"/>
          <p:nvPr/>
        </p:nvSpPr>
        <p:spPr>
          <a:xfrm>
            <a:off x="6372521" y="6455842"/>
            <a:ext cx="1313912" cy="369332"/>
          </a:xfrm>
          <a:prstGeom prst="rect">
            <a:avLst/>
          </a:prstGeom>
          <a:noFill/>
        </p:spPr>
        <p:txBody>
          <a:bodyPr wrap="square">
            <a:spAutoFit/>
          </a:bodyPr>
          <a:lstStyle/>
          <a:p>
            <a:pPr algn="ctr"/>
            <a:r>
              <a:rPr lang="en-US" sz="1800" b="0" i="0" dirty="0">
                <a:solidFill>
                  <a:srgbClr val="7030A0"/>
                </a:solidFill>
                <a:latin typeface="Consolas" panose="020B0609020204030204" pitchFamily="49" charset="0"/>
                <a:cs typeface="Consolas" panose="020B0609020204030204" pitchFamily="49" charset="0"/>
              </a:rPr>
              <a:t>.align </a:t>
            </a:r>
            <a:r>
              <a:rPr lang="en-US" sz="1800" b="0" i="0" dirty="0">
                <a:solidFill>
                  <a:srgbClr val="F37440"/>
                </a:solidFill>
                <a:latin typeface="Consolas" panose="020B0609020204030204" pitchFamily="49" charset="0"/>
                <a:cs typeface="Consolas" panose="020B0609020204030204" pitchFamily="49" charset="0"/>
              </a:rPr>
              <a:t>2</a:t>
            </a:r>
          </a:p>
        </p:txBody>
      </p:sp>
      <p:sp>
        <p:nvSpPr>
          <p:cNvPr id="15" name="TextBox 14">
            <a:extLst>
              <a:ext uri="{FF2B5EF4-FFF2-40B4-BE49-F238E27FC236}">
                <a16:creationId xmlns:a16="http://schemas.microsoft.com/office/drawing/2014/main" id="{B68EBC7B-E36D-CD58-A070-5FB8A8554547}"/>
              </a:ext>
            </a:extLst>
          </p:cNvPr>
          <p:cNvSpPr txBox="1"/>
          <p:nvPr/>
        </p:nvSpPr>
        <p:spPr>
          <a:xfrm>
            <a:off x="10337874" y="6437137"/>
            <a:ext cx="1313912" cy="369332"/>
          </a:xfrm>
          <a:prstGeom prst="rect">
            <a:avLst/>
          </a:prstGeom>
          <a:noFill/>
        </p:spPr>
        <p:txBody>
          <a:bodyPr wrap="square">
            <a:spAutoFit/>
          </a:bodyPr>
          <a:lstStyle/>
          <a:p>
            <a:pPr algn="ctr"/>
            <a:r>
              <a:rPr lang="en-US" sz="1800" b="0" i="0" dirty="0">
                <a:solidFill>
                  <a:srgbClr val="7030A0"/>
                </a:solidFill>
                <a:latin typeface="Consolas" panose="020B0609020204030204" pitchFamily="49" charset="0"/>
                <a:cs typeface="Consolas" panose="020B0609020204030204" pitchFamily="49" charset="0"/>
              </a:rPr>
              <a:t>no .align</a:t>
            </a:r>
            <a:endParaRPr lang="en-US" sz="1800" b="0" i="0" dirty="0">
              <a:solidFill>
                <a:srgbClr val="F3744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5003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aphicFrame>
        <p:nvGraphicFramePr>
          <p:cNvPr id="8" name="Table 8">
            <a:extLst>
              <a:ext uri="{FF2B5EF4-FFF2-40B4-BE49-F238E27FC236}">
                <a16:creationId xmlns:a16="http://schemas.microsoft.com/office/drawing/2014/main" id="{61F42195-ACBD-D642-9294-5A33F37CF956}"/>
              </a:ext>
            </a:extLst>
          </p:cNvPr>
          <p:cNvGraphicFramePr>
            <a:graphicFrameLocks noGrp="1"/>
          </p:cNvGraphicFramePr>
          <p:nvPr>
            <p:ph sz="quarter" idx="15"/>
          </p:nvPr>
        </p:nvGraphicFramePr>
        <p:xfrm>
          <a:off x="0" y="558350"/>
          <a:ext cx="12001836" cy="2966720"/>
        </p:xfrm>
        <a:graphic>
          <a:graphicData uri="http://schemas.openxmlformats.org/drawingml/2006/table">
            <a:tbl>
              <a:tblPr firstRow="1">
                <a:tableStyleId>{FABFCF23-3B69-468F-B69F-88F6DE6A72F2}</a:tableStyleId>
              </a:tblPr>
              <a:tblGrid>
                <a:gridCol w="2094046">
                  <a:extLst>
                    <a:ext uri="{9D8B030D-6E8A-4147-A177-3AD203B41FA5}">
                      <a16:colId xmlns:a16="http://schemas.microsoft.com/office/drawing/2014/main" val="2146949649"/>
                    </a:ext>
                  </a:extLst>
                </a:gridCol>
                <a:gridCol w="1081923">
                  <a:extLst>
                    <a:ext uri="{9D8B030D-6E8A-4147-A177-3AD203B41FA5}">
                      <a16:colId xmlns:a16="http://schemas.microsoft.com/office/drawing/2014/main" val="1452114229"/>
                    </a:ext>
                  </a:extLst>
                </a:gridCol>
                <a:gridCol w="1026083">
                  <a:extLst>
                    <a:ext uri="{9D8B030D-6E8A-4147-A177-3AD203B41FA5}">
                      <a16:colId xmlns:a16="http://schemas.microsoft.com/office/drawing/2014/main" val="2342572730"/>
                    </a:ext>
                  </a:extLst>
                </a:gridCol>
                <a:gridCol w="4025469">
                  <a:extLst>
                    <a:ext uri="{9D8B030D-6E8A-4147-A177-3AD203B41FA5}">
                      <a16:colId xmlns:a16="http://schemas.microsoft.com/office/drawing/2014/main" val="296041983"/>
                    </a:ext>
                  </a:extLst>
                </a:gridCol>
                <a:gridCol w="3774315">
                  <a:extLst>
                    <a:ext uri="{9D8B030D-6E8A-4147-A177-3AD203B41FA5}">
                      <a16:colId xmlns:a16="http://schemas.microsoft.com/office/drawing/2014/main" val="3244052736"/>
                    </a:ext>
                  </a:extLst>
                </a:gridCol>
              </a:tblGrid>
              <a:tr h="370840">
                <a:tc>
                  <a:txBody>
                    <a:bodyPr/>
                    <a:lstStyle/>
                    <a:p>
                      <a:pPr algn="ctr"/>
                      <a:r>
                        <a:rPr lang="en-US" sz="1600" dirty="0"/>
                        <a:t>Variable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C static variable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Assembler static variable Definition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87993257"/>
                  </a:ext>
                </a:extLst>
              </a:tr>
              <a:tr h="190045">
                <a:tc>
                  <a:txBody>
                    <a:bodyPr/>
                    <a:lstStyle/>
                    <a:p>
                      <a:r>
                        <a:rPr lang="en-US" sz="1600" b="0" i="0" dirty="0">
                          <a:solidFill>
                            <a:srgbClr val="0070C0"/>
                          </a:solidFill>
                          <a:latin typeface="Consolas" panose="020B0609020204030204" pitchFamily="49" charset="0"/>
                          <a:cs typeface="Consolas" panose="020B0609020204030204" pitchFamily="49" charset="0"/>
                        </a:rPr>
                        <a:t>8-bit char</a:t>
                      </a:r>
                    </a:p>
                    <a:p>
                      <a:r>
                        <a:rPr lang="en-US" sz="1600" b="0" i="0" dirty="0">
                          <a:solidFill>
                            <a:srgbClr val="0070C0"/>
                          </a:solidFill>
                          <a:latin typeface="Consolas" panose="020B0609020204030204" pitchFamily="49" charset="0"/>
                          <a:cs typeface="Consolas" panose="020B0609020204030204" pitchFamily="49" charset="0"/>
                        </a:rPr>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7030A0"/>
                          </a:solidFill>
                          <a:latin typeface="Consolas" panose="020B0609020204030204" pitchFamily="49" charset="0"/>
                          <a:cs typeface="Consolas" panose="020B0609020204030204" pitchFamily="49" charset="0"/>
                        </a:rPr>
                        <a:t>.byte</a:t>
                      </a:r>
                      <a:endParaRPr lang="en-US" sz="1600" b="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char </a:t>
                      </a:r>
                      <a:r>
                        <a:rPr lang="en-US" sz="1600" b="0" dirty="0" err="1">
                          <a:solidFill>
                            <a:schemeClr val="tx2"/>
                          </a:solidFill>
                          <a:latin typeface="Consolas" panose="020B0609020204030204" pitchFamily="49" charset="0"/>
                          <a:cs typeface="Consolas" panose="020B0609020204030204" pitchFamily="49" charset="0"/>
                        </a:rPr>
                        <a:t>chx</a:t>
                      </a:r>
                      <a:r>
                        <a:rPr lang="en-US" sz="1600" b="0" dirty="0">
                          <a:solidFill>
                            <a:schemeClr val="tx2"/>
                          </a:solidFill>
                          <a:latin typeface="Consolas" panose="020B0609020204030204" pitchFamily="49" charset="0"/>
                          <a:cs typeface="Consolas" panose="020B0609020204030204" pitchFamily="49"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string[] </a:t>
                      </a:r>
                      <a:r>
                        <a:rPr lang="en-US" sz="1600" b="0" dirty="0">
                          <a:solidFill>
                            <a:schemeClr val="tx2"/>
                          </a:solidFill>
                          <a:latin typeface="Consolas" panose="020B0609020204030204" pitchFamily="49" charset="0"/>
                          <a:cs typeface="Consolas" panose="020B0609020204030204" pitchFamily="49" charset="0"/>
                        </a:rPr>
                        <a:t>= {'A','B','C',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accent3"/>
                          </a:solidFill>
                          <a:latin typeface="Consolas" panose="020B0609020204030204" pitchFamily="49" charset="0"/>
                          <a:cs typeface="Consolas" panose="020B0609020204030204" pitchFamily="49" charset="0"/>
                        </a:rPr>
                        <a:t>chx</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string</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A','B',0x42,0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785819"/>
                  </a:ext>
                </a:extLst>
              </a:tr>
              <a:tr h="1619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i="0" dirty="0">
                          <a:solidFill>
                            <a:srgbClr val="7030A0"/>
                          </a:solidFill>
                          <a:latin typeface="Consolas" panose="020B0609020204030204" pitchFamily="49" charset="0"/>
                          <a:cs typeface="Consolas" panose="020B0609020204030204" pitchFamily="49" charset="0"/>
                        </a:rPr>
                        <a:t>.short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7030A0"/>
                          </a:solidFill>
                          <a:latin typeface="Consolas" panose="020B0609020204030204" pitchFamily="49" charset="0"/>
                          <a:cs typeface="Consolas" panose="020B0609020204030204" pitchFamily="49" charset="0"/>
                        </a:rPr>
                        <a:t>.align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short length = 0x55aa;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length</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.short </a:t>
                      </a:r>
                      <a:r>
                        <a:rPr lang="en-US" sz="1600" b="0" dirty="0">
                          <a:solidFill>
                            <a:srgbClr val="F37440"/>
                          </a:solidFill>
                          <a:latin typeface="Consolas" panose="020B0609020204030204" pitchFamily="49" charset="0"/>
                          <a:cs typeface="Consolas" panose="020B0609020204030204" pitchFamily="49" charset="0"/>
                        </a:rPr>
                        <a:t>0x55aa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53977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accent1"/>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dirty="0">
                          <a:solidFill>
                            <a:srgbClr val="7030A0"/>
                          </a:solidFill>
                          <a:latin typeface="Consolas" panose="020B0609020204030204" pitchFamily="49" charset="0"/>
                          <a:cs typeface="Consolas" panose="020B0609020204030204" pitchFamily="49" charset="0"/>
                        </a:rPr>
                        <a:t>.align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 = 5;</a:t>
                      </a:r>
                    </a:p>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distptr</a:t>
                      </a:r>
                      <a:r>
                        <a:rPr lang="en-US" sz="1600" b="0" dirty="0">
                          <a:solidFill>
                            <a:schemeClr val="tx2"/>
                          </a:solidFill>
                          <a:latin typeface="Consolas" panose="020B0609020204030204" pitchFamily="49" charset="0"/>
                          <a:cs typeface="Consolas" panose="020B0609020204030204" pitchFamily="49" charset="0"/>
                        </a:rPr>
                        <a:t> = &amp;</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a:t>
                      </a:r>
                    </a:p>
                    <a:p>
                      <a:r>
                        <a:rPr lang="en-US" sz="1600" b="0" dirty="0">
                          <a:solidFill>
                            <a:schemeClr val="tx2"/>
                          </a:solidFill>
                          <a:latin typeface="Consolas" panose="020B0609020204030204" pitchFamily="49" charset="0"/>
                          <a:cs typeface="Consolas" panose="020B0609020204030204" pitchFamily="49" charset="0"/>
                        </a:rPr>
                        <a:t>unsigned int mask = 0xaa55; </a:t>
                      </a:r>
                    </a:p>
                    <a:p>
                      <a:r>
                        <a:rPr lang="en-US" sz="1600" b="0" dirty="0">
                          <a:solidFill>
                            <a:schemeClr val="accent5"/>
                          </a:solidFill>
                          <a:latin typeface="Consolas" panose="020B0609020204030204" pitchFamily="49" charset="0"/>
                          <a:cs typeface="Consolas" panose="020B0609020204030204" pitchFamily="49" charset="0"/>
                        </a:rPr>
                        <a:t>int array[] </a:t>
                      </a:r>
                      <a:r>
                        <a:rPr lang="en-US" sz="1600" b="0" dirty="0">
                          <a:solidFill>
                            <a:schemeClr val="tx2"/>
                          </a:solidFill>
                          <a:latin typeface="Consolas" panose="020B0609020204030204" pitchFamily="49" charset="0"/>
                          <a:cs typeface="Consolas" panose="020B0609020204030204" pitchFamily="49" charset="0"/>
                        </a:rPr>
                        <a:t>= {12,~0x1,0xCD,-1};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err="1">
                          <a:solidFill>
                            <a:schemeClr val="accent3"/>
                          </a:solidFill>
                          <a:latin typeface="Consolas" panose="020B0609020204030204" pitchFamily="49" charset="0"/>
                          <a:cs typeface="Consolas" panose="020B0609020204030204" pitchFamily="49" charset="0"/>
                        </a:rPr>
                        <a:t>dist</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rgbClr val="F37440"/>
                          </a:solidFill>
                          <a:latin typeface="Consolas" panose="020B0609020204030204" pitchFamily="49" charset="0"/>
                          <a:cs typeface="Consolas" panose="020B0609020204030204" pitchFamily="49" charset="0"/>
                        </a:rPr>
                        <a:t>5</a:t>
                      </a:r>
                    </a:p>
                    <a:p>
                      <a:r>
                        <a:rPr lang="en-US" sz="1600" b="0" dirty="0" err="1">
                          <a:solidFill>
                            <a:schemeClr val="accent3"/>
                          </a:solidFill>
                          <a:latin typeface="Consolas" panose="020B0609020204030204" pitchFamily="49" charset="0"/>
                          <a:cs typeface="Consolas" panose="020B0609020204030204" pitchFamily="49" charset="0"/>
                        </a:rPr>
                        <a:t>distptr</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err="1">
                          <a:solidFill>
                            <a:srgbClr val="F37440"/>
                          </a:solidFill>
                          <a:latin typeface="Consolas" panose="020B0609020204030204" pitchFamily="49" charset="0"/>
                          <a:cs typeface="Consolas" panose="020B0609020204030204" pitchFamily="49" charset="0"/>
                        </a:rPr>
                        <a:t>dist</a:t>
                      </a:r>
                      <a:endParaRPr lang="en-US" sz="1600" b="0" dirty="0">
                        <a:solidFill>
                          <a:srgbClr val="F3744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mask: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chemeClr val="accent3"/>
                          </a:solidFill>
                          <a:latin typeface="Consolas" panose="020B0609020204030204" pitchFamily="49" charset="0"/>
                          <a:cs typeface="Consolas" panose="020B0609020204030204" pitchFamily="49" charset="0"/>
                        </a:rPr>
                        <a:t>0xaa55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array</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latin typeface="Consolas" panose="020B0609020204030204" pitchFamily="49" charset="0"/>
                          <a:cs typeface="Consolas" panose="020B0609020204030204" pitchFamily="49" charset="0"/>
                        </a:rPr>
                        <a:t>12,~0x1,0xCD,-3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01616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string with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dirty="0">
                          <a:solidFill>
                            <a:srgbClr val="7030A0"/>
                          </a:solidFill>
                          <a:latin typeface="Consolas" panose="020B0609020204030204" pitchFamily="49" charset="0"/>
                          <a:cs typeface="Consolas" panose="020B06090202040302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class[] </a:t>
                      </a:r>
                      <a:r>
                        <a:rPr lang="en-US" sz="1600" b="0" dirty="0">
                          <a:solidFill>
                            <a:schemeClr val="tx2"/>
                          </a:solidFill>
                          <a:latin typeface="Consolas" panose="020B0609020204030204" pitchFamily="49" charset="0"/>
                          <a:cs typeface="Consolas" panose="020B0609020204030204" pitchFamily="49" charset="0"/>
                        </a:rPr>
                        <a:t>= "cse30";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accent3"/>
                          </a:solidFill>
                          <a:latin typeface="Consolas" panose="020B0609020204030204" pitchFamily="49" charset="0"/>
                          <a:cs typeface="Consolas" panose="020B0609020204030204" pitchFamily="49" charset="0"/>
                        </a:rPr>
                        <a:t>class</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.string </a:t>
                      </a:r>
                      <a:r>
                        <a:rPr lang="en-US" sz="1600" b="0" dirty="0">
                          <a:solidFill>
                            <a:srgbClr val="F37440"/>
                          </a:solidFill>
                          <a:latin typeface="Consolas" panose="020B0609020204030204" pitchFamily="49" charset="0"/>
                          <a:cs typeface="Consolas" panose="020B0609020204030204" pitchFamily="49" charset="0"/>
                        </a:rPr>
                        <a:t>"cse30"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97905467"/>
                  </a:ext>
                </a:extLst>
              </a:tr>
            </a:tbl>
          </a:graphicData>
        </a:graphic>
      </p:graphicFrame>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TextBox 1">
            <a:extLst>
              <a:ext uri="{FF2B5EF4-FFF2-40B4-BE49-F238E27FC236}">
                <a16:creationId xmlns:a16="http://schemas.microsoft.com/office/drawing/2014/main" id="{CF62E33B-8FCA-B34C-63B5-58DA26D563E4}"/>
              </a:ext>
            </a:extLst>
          </p:cNvPr>
          <p:cNvSpPr txBox="1"/>
          <p:nvPr/>
        </p:nvSpPr>
        <p:spPr>
          <a:xfrm>
            <a:off x="1120313" y="3662821"/>
            <a:ext cx="9610323" cy="2800767"/>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chemeClr val="accent1"/>
                </a:solidFill>
                <a:latin typeface="Consolas" panose="020B0609020204030204" pitchFamily="49" charset="0"/>
                <a:cs typeface="Consolas" panose="020B0609020204030204" pitchFamily="49" charset="0"/>
              </a:rPr>
              <a:t>Rule: Place the .</a:t>
            </a:r>
            <a:r>
              <a:rPr lang="en-US" sz="1600" dirty="0">
                <a:solidFill>
                  <a:srgbClr val="7030A0"/>
                </a:solidFill>
                <a:latin typeface="Consolas" panose="020B0609020204030204" pitchFamily="49" charset="0"/>
                <a:cs typeface="Consolas" panose="020B0609020204030204" pitchFamily="49" charset="0"/>
              </a:rPr>
              <a:t>align </a:t>
            </a:r>
            <a:r>
              <a:rPr lang="en-US" sz="1600" dirty="0">
                <a:solidFill>
                  <a:schemeClr val="accent1"/>
                </a:solidFill>
                <a:latin typeface="Consolas" panose="020B0609020204030204" pitchFamily="49" charset="0"/>
                <a:cs typeface="Consolas" panose="020B0609020204030204" pitchFamily="49" charset="0"/>
              </a:rPr>
              <a:t>above the variable</a:t>
            </a:r>
          </a:p>
          <a:p>
            <a:r>
              <a:rPr lang="en-US" sz="1600" dirty="0">
                <a:solidFill>
                  <a:schemeClr val="accent6"/>
                </a:solidFill>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.align 1</a:t>
            </a:r>
          </a:p>
          <a:p>
            <a:r>
              <a:rPr lang="en-US" sz="1600" dirty="0" err="1">
                <a:solidFill>
                  <a:schemeClr val="accent6"/>
                </a:solidFill>
                <a:latin typeface="Consolas" panose="020B0609020204030204" pitchFamily="49" charset="0"/>
                <a:cs typeface="Consolas" panose="020B0609020204030204" pitchFamily="49" charset="0"/>
              </a:rPr>
              <a:t>len</a:t>
            </a:r>
            <a:r>
              <a:rPr lang="en-US" sz="1600" dirty="0">
                <a:solidFill>
                  <a:schemeClr val="accent6"/>
                </a:solidFill>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.short </a:t>
            </a:r>
            <a:r>
              <a:rPr lang="en-US" sz="1600" dirty="0">
                <a:solidFill>
                  <a:schemeClr val="accent6"/>
                </a:solidFill>
                <a:latin typeface="Consolas" panose="020B0609020204030204" pitchFamily="49" charset="0"/>
                <a:cs typeface="Consolas" panose="020B0609020204030204" pitchFamily="49" charset="0"/>
              </a:rPr>
              <a:t>0x55aa</a:t>
            </a:r>
          </a:p>
          <a:p>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Rule: use </a:t>
            </a:r>
            <a:r>
              <a:rPr lang="en-US" sz="1600" dirty="0">
                <a:solidFill>
                  <a:srgbClr val="7030A0"/>
                </a:solidFill>
                <a:latin typeface="Consolas" panose="020B0609020204030204" pitchFamily="49" charset="0"/>
                <a:cs typeface="Consolas" panose="020B0609020204030204" pitchFamily="49" charset="0"/>
              </a:rPr>
              <a:t>.align 2 </a:t>
            </a:r>
            <a:r>
              <a:rPr lang="en-US" sz="1600" dirty="0">
                <a:solidFill>
                  <a:schemeClr val="accent6"/>
                </a:solidFill>
                <a:latin typeface="Consolas" panose="020B0609020204030204" pitchFamily="49" charset="0"/>
                <a:cs typeface="Consolas" panose="020B0609020204030204" pitchFamily="49" charset="0"/>
              </a:rPr>
              <a:t>before every array regardless of type</a:t>
            </a:r>
          </a:p>
          <a:p>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Rule: place variables with explicit initialized values in a </a:t>
            </a:r>
            <a:r>
              <a:rPr lang="en-US" sz="1600" dirty="0">
                <a:solidFill>
                  <a:srgbClr val="FF0000"/>
                </a:solidFill>
                <a:latin typeface="Consolas" panose="020B0609020204030204" pitchFamily="49" charset="0"/>
                <a:cs typeface="Consolas" panose="020B0609020204030204" pitchFamily="49" charset="0"/>
              </a:rPr>
              <a:t>.data </a:t>
            </a:r>
            <a:r>
              <a:rPr lang="en-US" sz="1600" dirty="0">
                <a:solidFill>
                  <a:schemeClr val="accent6"/>
                </a:solidFill>
                <a:latin typeface="Consolas" panose="020B0609020204030204" pitchFamily="49" charset="0"/>
                <a:cs typeface="Consolas" panose="020B0609020204030204" pitchFamily="49" charset="0"/>
              </a:rPr>
              <a:t>segment</a:t>
            </a:r>
          </a:p>
          <a:p>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Rule: place variables with no explicit </a:t>
            </a:r>
            <a:r>
              <a:rPr lang="en-US" sz="1600" dirty="0" err="1">
                <a:solidFill>
                  <a:schemeClr val="accent6"/>
                </a:solidFill>
                <a:latin typeface="Consolas" panose="020B0609020204030204" pitchFamily="49" charset="0"/>
                <a:cs typeface="Consolas" panose="020B0609020204030204" pitchFamily="49" charset="0"/>
              </a:rPr>
              <a:t>initiali</a:t>
            </a:r>
            <a:r>
              <a:rPr lang="en-US" sz="1600" dirty="0">
                <a:solidFill>
                  <a:schemeClr val="accent6"/>
                </a:solidFill>
                <a:latin typeface="Consolas" panose="020B0609020204030204" pitchFamily="49" charset="0"/>
                <a:cs typeface="Consolas" panose="020B0609020204030204" pitchFamily="49" charset="0"/>
              </a:rPr>
              <a:t> value (default to 0) in </a:t>
            </a:r>
            <a:r>
              <a:rPr lang="en-US" sz="1600" dirty="0">
                <a:solidFill>
                  <a:srgbClr val="FF0000"/>
                </a:solidFill>
                <a:latin typeface="Consolas" panose="020B0609020204030204" pitchFamily="49" charset="0"/>
                <a:cs typeface="Consolas" panose="020B0609020204030204" pitchFamily="49" charset="0"/>
              </a:rPr>
              <a:t>.</a:t>
            </a:r>
            <a:r>
              <a:rPr lang="en-US" sz="1600" dirty="0" err="1">
                <a:solidFill>
                  <a:srgbClr val="FF0000"/>
                </a:solidFill>
                <a:latin typeface="Consolas" panose="020B0609020204030204" pitchFamily="49" charset="0"/>
                <a:cs typeface="Consolas" panose="020B0609020204030204" pitchFamily="49" charset="0"/>
              </a:rPr>
              <a:t>bss</a:t>
            </a:r>
            <a:r>
              <a:rPr lang="en-US" sz="1600" dirty="0">
                <a:solidFill>
                  <a:srgbClr val="FF0000"/>
                </a:solidFill>
                <a:latin typeface="Consolas" panose="020B0609020204030204" pitchFamily="49" charset="0"/>
                <a:cs typeface="Consolas" panose="020B0609020204030204" pitchFamily="49" charset="0"/>
              </a:rPr>
              <a:t> </a:t>
            </a:r>
            <a:r>
              <a:rPr lang="en-US" sz="1600" dirty="0">
                <a:solidFill>
                  <a:schemeClr val="accent6"/>
                </a:solidFill>
                <a:latin typeface="Consolas" panose="020B0609020204030204" pitchFamily="49" charset="0"/>
                <a:cs typeface="Consolas" panose="020B0609020204030204" pitchFamily="49" charset="0"/>
              </a:rPr>
              <a:t>segment</a:t>
            </a:r>
          </a:p>
          <a:p>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Rule: place string literals in </a:t>
            </a:r>
            <a:r>
              <a:rPr lang="en-US" sz="1600" dirty="0">
                <a:solidFill>
                  <a:srgbClr val="FF0000"/>
                </a:solidFill>
                <a:latin typeface="Consolas" panose="020B0609020204030204" pitchFamily="49" charset="0"/>
                <a:cs typeface="Consolas" panose="020B0609020204030204" pitchFamily="49" charset="0"/>
              </a:rPr>
              <a:t>.section .</a:t>
            </a:r>
            <a:r>
              <a:rPr lang="en-US" sz="1600" dirty="0" err="1">
                <a:solidFill>
                  <a:srgbClr val="FF0000"/>
                </a:solidFill>
                <a:latin typeface="Consolas" panose="020B0609020204030204" pitchFamily="49" charset="0"/>
                <a:cs typeface="Consolas" panose="020B0609020204030204" pitchFamily="49" charset="0"/>
              </a:rPr>
              <a:t>rodata</a:t>
            </a:r>
            <a:r>
              <a:rPr lang="en-US" sz="1600" dirty="0">
                <a:solidFill>
                  <a:srgbClr val="FF0000"/>
                </a:solidFill>
                <a:latin typeface="Consolas" panose="020B0609020204030204" pitchFamily="49" charset="0"/>
                <a:cs typeface="Consolas" panose="020B0609020204030204" pitchFamily="49" charset="0"/>
              </a:rPr>
              <a:t> </a:t>
            </a:r>
            <a:r>
              <a:rPr lang="en-US" sz="1600" dirty="0">
                <a:solidFill>
                  <a:schemeClr val="accent6"/>
                </a:solidFill>
                <a:latin typeface="Consolas" panose="020B0609020204030204" pitchFamily="49" charset="0"/>
                <a:cs typeface="Consolas" panose="020B0609020204030204" pitchFamily="49" charset="0"/>
              </a:rPr>
              <a:t>and use a local label </a:t>
            </a:r>
            <a:r>
              <a:rPr lang="en-US" sz="1600" dirty="0">
                <a:solidFill>
                  <a:srgbClr val="FF0000"/>
                </a:solidFill>
                <a:latin typeface="Consolas" panose="020B0609020204030204" pitchFamily="49" charset="0"/>
                <a:cs typeface="Consolas" panose="020B0609020204030204" pitchFamily="49" charset="0"/>
              </a:rPr>
              <a:t>(.</a:t>
            </a:r>
            <a:r>
              <a:rPr lang="en-US" sz="1600" dirty="0" err="1">
                <a:solidFill>
                  <a:srgbClr val="FF0000"/>
                </a:solidFill>
                <a:latin typeface="Consolas" panose="020B0609020204030204" pitchFamily="49" charset="0"/>
                <a:cs typeface="Consolas" panose="020B0609020204030204" pitchFamily="49" charset="0"/>
              </a:rPr>
              <a:t>Llabel</a:t>
            </a:r>
            <a:r>
              <a:rPr lang="en-US" sz="1600" dirty="0">
                <a:solidFill>
                  <a:srgbClr val="FF0000"/>
                </a:solidFill>
                <a:latin typeface="Consolas" panose="020B0609020204030204" pitchFamily="49" charset="0"/>
                <a:cs typeface="Consolas" panose="020B0609020204030204" pitchFamily="49" charset="0"/>
              </a:rPr>
              <a:t>:</a:t>
            </a:r>
            <a:r>
              <a:rPr lang="en-US" sz="1600" dirty="0">
                <a:solidFill>
                  <a:schemeClr val="accent6"/>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2580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a:extLst>
              <a:ext uri="{FF2B5EF4-FFF2-40B4-BE49-F238E27FC236}">
                <a16:creationId xmlns:a16="http://schemas.microsoft.com/office/drawing/2014/main" id="{34C0766A-A61E-C48E-9479-1AB6E96B8170}"/>
              </a:ext>
            </a:extLst>
          </p:cNvPr>
          <p:cNvSpPr/>
          <p:nvPr/>
        </p:nvSpPr>
        <p:spPr bwMode="auto">
          <a:xfrm>
            <a:off x="3568304" y="3904766"/>
            <a:ext cx="1882697" cy="12351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rPr>
              <a:t>           .data</a:t>
            </a:r>
          </a:p>
          <a:p>
            <a:r>
              <a:rPr lang="en-US" dirty="0" err="1">
                <a:solidFill>
                  <a:schemeClr val="accent6"/>
                </a:solidFill>
              </a:rPr>
              <a:t>chx</a:t>
            </a:r>
            <a:r>
              <a:rPr lang="en-US" dirty="0">
                <a:solidFill>
                  <a:schemeClr val="accent6"/>
                </a:solidFill>
              </a:rPr>
              <a:t>:    .byte 'A'</a:t>
            </a:r>
          </a:p>
          <a:p>
            <a:r>
              <a:rPr lang="en-US" dirty="0">
                <a:solidFill>
                  <a:schemeClr val="accent6"/>
                </a:solidFill>
              </a:rPr>
              <a:t>          </a:t>
            </a:r>
            <a:r>
              <a:rPr lang="en-US" dirty="0">
                <a:solidFill>
                  <a:srgbClr val="FF0000"/>
                </a:solidFill>
              </a:rPr>
              <a:t>.align 2</a:t>
            </a:r>
          </a:p>
          <a:p>
            <a:r>
              <a:rPr lang="en-US" dirty="0" err="1">
                <a:solidFill>
                  <a:schemeClr val="accent6"/>
                </a:solidFill>
              </a:rPr>
              <a:t>cnt</a:t>
            </a:r>
            <a:r>
              <a:rPr lang="en-US" dirty="0">
                <a:solidFill>
                  <a:schemeClr val="accent6"/>
                </a:solidFill>
              </a:rPr>
              <a:t>:    .word 4</a:t>
            </a:r>
          </a:p>
        </p:txBody>
      </p:sp>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a:t>
            </a:r>
            <a:r>
              <a:rPr lang="en-US" dirty="0"/>
              <a:t>Variables: Why the .align?</a:t>
            </a:r>
          </a:p>
        </p:txBody>
      </p:sp>
      <p:sp>
        <p:nvSpPr>
          <p:cNvPr id="21" name="Rounded Rectangle 20">
            <a:extLst>
              <a:ext uri="{FF2B5EF4-FFF2-40B4-BE49-F238E27FC236}">
                <a16:creationId xmlns:a16="http://schemas.microsoft.com/office/drawing/2014/main" id="{67F132F2-CD31-E7CF-6695-680AFA6B8841}"/>
              </a:ext>
            </a:extLst>
          </p:cNvPr>
          <p:cNvSpPr/>
          <p:nvPr/>
        </p:nvSpPr>
        <p:spPr bwMode="auto">
          <a:xfrm>
            <a:off x="6014234" y="1981967"/>
            <a:ext cx="3471832"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rPr>
              <a:t>label       address     contents</a:t>
            </a:r>
          </a:p>
          <a:p>
            <a:r>
              <a:rPr lang="en-US" dirty="0">
                <a:solidFill>
                  <a:schemeClr val="accent6"/>
                </a:solidFill>
              </a:rPr>
              <a:t> &lt;</a:t>
            </a:r>
            <a:r>
              <a:rPr lang="en-US" dirty="0" err="1">
                <a:solidFill>
                  <a:schemeClr val="accent6"/>
                </a:solidFill>
              </a:rPr>
              <a:t>chx</a:t>
            </a:r>
            <a:r>
              <a:rPr lang="en-US" dirty="0">
                <a:solidFill>
                  <a:schemeClr val="accent6"/>
                </a:solidFill>
              </a:rPr>
              <a:t>&gt;:    12028     00000041</a:t>
            </a:r>
          </a:p>
          <a:p>
            <a:r>
              <a:rPr lang="en-US" dirty="0">
                <a:solidFill>
                  <a:schemeClr val="accent6"/>
                </a:solidFill>
              </a:rPr>
              <a:t> &lt;</a:t>
            </a:r>
            <a:r>
              <a:rPr lang="en-US" dirty="0" err="1">
                <a:solidFill>
                  <a:schemeClr val="accent6"/>
                </a:solidFill>
              </a:rPr>
              <a:t>cnt</a:t>
            </a:r>
            <a:r>
              <a:rPr lang="en-US" dirty="0">
                <a:solidFill>
                  <a:schemeClr val="accent6"/>
                </a:solidFill>
              </a:rPr>
              <a:t>&gt;:     </a:t>
            </a:r>
            <a:r>
              <a:rPr lang="en-US" dirty="0">
                <a:solidFill>
                  <a:srgbClr val="FF0000"/>
                </a:solidFill>
              </a:rPr>
              <a:t>12029</a:t>
            </a:r>
            <a:r>
              <a:rPr lang="en-US" dirty="0">
                <a:solidFill>
                  <a:schemeClr val="accent6"/>
                </a:solidFill>
              </a:rPr>
              <a:t>     00000004</a:t>
            </a:r>
          </a:p>
        </p:txBody>
      </p:sp>
      <p:sp>
        <p:nvSpPr>
          <p:cNvPr id="25" name="Rounded Rectangle 24">
            <a:extLst>
              <a:ext uri="{FF2B5EF4-FFF2-40B4-BE49-F238E27FC236}">
                <a16:creationId xmlns:a16="http://schemas.microsoft.com/office/drawing/2014/main" id="{F617CEC6-1D11-357D-232C-BB7DEE6458EE}"/>
              </a:ext>
            </a:extLst>
          </p:cNvPr>
          <p:cNvSpPr/>
          <p:nvPr/>
        </p:nvSpPr>
        <p:spPr bwMode="auto">
          <a:xfrm>
            <a:off x="3367816" y="2060318"/>
            <a:ext cx="1882697"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rPr>
              <a:t>           .data</a:t>
            </a:r>
          </a:p>
          <a:p>
            <a:r>
              <a:rPr lang="en-US" dirty="0" err="1">
                <a:solidFill>
                  <a:schemeClr val="accent6"/>
                </a:solidFill>
              </a:rPr>
              <a:t>chx</a:t>
            </a:r>
            <a:r>
              <a:rPr lang="en-US" dirty="0">
                <a:solidFill>
                  <a:schemeClr val="accent6"/>
                </a:solidFill>
              </a:rPr>
              <a:t>:    .byte 'A'</a:t>
            </a:r>
          </a:p>
          <a:p>
            <a:r>
              <a:rPr lang="en-US" dirty="0" err="1">
                <a:solidFill>
                  <a:schemeClr val="accent6"/>
                </a:solidFill>
              </a:rPr>
              <a:t>cnt</a:t>
            </a:r>
            <a:r>
              <a:rPr lang="en-US" dirty="0">
                <a:solidFill>
                  <a:schemeClr val="accent6"/>
                </a:solidFill>
              </a:rPr>
              <a:t>:    .word 4</a:t>
            </a:r>
          </a:p>
        </p:txBody>
      </p:sp>
      <p:sp>
        <p:nvSpPr>
          <p:cNvPr id="26" name="Right Arrow 25">
            <a:extLst>
              <a:ext uri="{FF2B5EF4-FFF2-40B4-BE49-F238E27FC236}">
                <a16:creationId xmlns:a16="http://schemas.microsoft.com/office/drawing/2014/main" id="{750A415C-EE5B-47EA-1B34-A38D73A4D135}"/>
              </a:ext>
            </a:extLst>
          </p:cNvPr>
          <p:cNvSpPr/>
          <p:nvPr/>
        </p:nvSpPr>
        <p:spPr>
          <a:xfrm>
            <a:off x="5380601" y="2251530"/>
            <a:ext cx="394055" cy="457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85BFF062-4C46-7CEC-6609-F7C3B977557B}"/>
              </a:ext>
            </a:extLst>
          </p:cNvPr>
          <p:cNvSpPr/>
          <p:nvPr/>
        </p:nvSpPr>
        <p:spPr>
          <a:xfrm>
            <a:off x="5564680" y="4219239"/>
            <a:ext cx="394055" cy="457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E34444A-5E10-6B3A-1CCE-4FEE71B7A3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TextBox 18">
            <a:extLst>
              <a:ext uri="{FF2B5EF4-FFF2-40B4-BE49-F238E27FC236}">
                <a16:creationId xmlns:a16="http://schemas.microsoft.com/office/drawing/2014/main" id="{C42874FE-A604-7F95-2FC2-756F22C057E0}"/>
              </a:ext>
            </a:extLst>
          </p:cNvPr>
          <p:cNvSpPr txBox="1"/>
          <p:nvPr/>
        </p:nvSpPr>
        <p:spPr>
          <a:xfrm>
            <a:off x="6018981" y="1505805"/>
            <a:ext cx="2954655" cy="369332"/>
          </a:xfrm>
          <a:prstGeom prst="rect">
            <a:avLst/>
          </a:prstGeom>
          <a:noFill/>
        </p:spPr>
        <p:txBody>
          <a:bodyPr wrap="none" rtlCol="0">
            <a:spAutoFit/>
          </a:bodyPr>
          <a:lstStyle/>
          <a:p>
            <a:r>
              <a:rPr lang="en-US" dirty="0">
                <a:solidFill>
                  <a:srgbClr val="FF0000"/>
                </a:solidFill>
              </a:rPr>
              <a:t>See </a:t>
            </a:r>
            <a:r>
              <a:rPr lang="en-US" dirty="0" err="1">
                <a:solidFill>
                  <a:srgbClr val="FF0000"/>
                </a:solidFill>
              </a:rPr>
              <a:t>cnt</a:t>
            </a:r>
            <a:r>
              <a:rPr lang="en-US" dirty="0">
                <a:solidFill>
                  <a:srgbClr val="FF0000"/>
                </a:solidFill>
              </a:rPr>
              <a:t> is not word aligned</a:t>
            </a:r>
          </a:p>
        </p:txBody>
      </p:sp>
      <p:sp>
        <p:nvSpPr>
          <p:cNvPr id="20" name="TextBox 19">
            <a:extLst>
              <a:ext uri="{FF2B5EF4-FFF2-40B4-BE49-F238E27FC236}">
                <a16:creationId xmlns:a16="http://schemas.microsoft.com/office/drawing/2014/main" id="{5EF72B0C-0272-2C6C-B541-74C86ACE631D}"/>
              </a:ext>
            </a:extLst>
          </p:cNvPr>
          <p:cNvSpPr txBox="1"/>
          <p:nvPr/>
        </p:nvSpPr>
        <p:spPr>
          <a:xfrm>
            <a:off x="6189794" y="3669304"/>
            <a:ext cx="2569934" cy="369332"/>
          </a:xfrm>
          <a:prstGeom prst="rect">
            <a:avLst/>
          </a:prstGeom>
          <a:noFill/>
        </p:spPr>
        <p:txBody>
          <a:bodyPr wrap="none" rtlCol="0">
            <a:spAutoFit/>
          </a:bodyPr>
          <a:lstStyle/>
          <a:p>
            <a:r>
              <a:rPr lang="en-US" dirty="0">
                <a:solidFill>
                  <a:srgbClr val="FF0000"/>
                </a:solidFill>
              </a:rPr>
              <a:t>See </a:t>
            </a:r>
            <a:r>
              <a:rPr lang="en-US" dirty="0" err="1">
                <a:solidFill>
                  <a:srgbClr val="FF0000"/>
                </a:solidFill>
              </a:rPr>
              <a:t>cnt</a:t>
            </a:r>
            <a:r>
              <a:rPr lang="en-US" dirty="0">
                <a:solidFill>
                  <a:srgbClr val="FF0000"/>
                </a:solidFill>
              </a:rPr>
              <a:t> is word aligned</a:t>
            </a:r>
          </a:p>
        </p:txBody>
      </p:sp>
      <p:sp>
        <p:nvSpPr>
          <p:cNvPr id="8" name="TextBox 7">
            <a:extLst>
              <a:ext uri="{FF2B5EF4-FFF2-40B4-BE49-F238E27FC236}">
                <a16:creationId xmlns:a16="http://schemas.microsoft.com/office/drawing/2014/main" id="{658AADB2-9EF7-06C0-1649-10709953DCC9}"/>
              </a:ext>
            </a:extLst>
          </p:cNvPr>
          <p:cNvSpPr txBox="1"/>
          <p:nvPr/>
        </p:nvSpPr>
        <p:spPr>
          <a:xfrm>
            <a:off x="816647" y="4353798"/>
            <a:ext cx="2212897"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Sets alignment for </a:t>
            </a:r>
            <a:r>
              <a:rPr lang="en-US" b="1" dirty="0"/>
              <a:t>next</a:t>
            </a:r>
            <a:r>
              <a:rPr lang="en-US" dirty="0"/>
              <a:t> variable </a:t>
            </a:r>
          </a:p>
        </p:txBody>
      </p:sp>
      <p:cxnSp>
        <p:nvCxnSpPr>
          <p:cNvPr id="10" name="Straight Arrow Connector 9">
            <a:extLst>
              <a:ext uri="{FF2B5EF4-FFF2-40B4-BE49-F238E27FC236}">
                <a16:creationId xmlns:a16="http://schemas.microsoft.com/office/drawing/2014/main" id="{391DA341-ED0B-9709-3998-60AD7281A113}"/>
              </a:ext>
            </a:extLst>
          </p:cNvPr>
          <p:cNvCxnSpPr>
            <a:cxnSpLocks/>
          </p:cNvCxnSpPr>
          <p:nvPr/>
        </p:nvCxnSpPr>
        <p:spPr>
          <a:xfrm>
            <a:off x="3029544" y="4668316"/>
            <a:ext cx="814827" cy="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CE913E50-C4A7-073D-3D77-D3ABB52BB095}"/>
              </a:ext>
            </a:extLst>
          </p:cNvPr>
          <p:cNvSpPr/>
          <p:nvPr/>
        </p:nvSpPr>
        <p:spPr bwMode="auto">
          <a:xfrm>
            <a:off x="6025962" y="4038636"/>
            <a:ext cx="3329067"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rPr>
              <a:t>label       address     contents</a:t>
            </a:r>
          </a:p>
          <a:p>
            <a:r>
              <a:rPr lang="en-US" dirty="0">
                <a:solidFill>
                  <a:schemeClr val="accent6"/>
                </a:solidFill>
              </a:rPr>
              <a:t> &lt;</a:t>
            </a:r>
            <a:r>
              <a:rPr lang="en-US" dirty="0" err="1">
                <a:solidFill>
                  <a:schemeClr val="accent6"/>
                </a:solidFill>
              </a:rPr>
              <a:t>chx</a:t>
            </a:r>
            <a:r>
              <a:rPr lang="en-US" dirty="0">
                <a:solidFill>
                  <a:schemeClr val="accent6"/>
                </a:solidFill>
              </a:rPr>
              <a:t>&gt;:    12028     00000041</a:t>
            </a:r>
          </a:p>
          <a:p>
            <a:r>
              <a:rPr lang="en-US" dirty="0">
                <a:solidFill>
                  <a:schemeClr val="accent6"/>
                </a:solidFill>
              </a:rPr>
              <a:t> &lt;</a:t>
            </a:r>
            <a:r>
              <a:rPr lang="en-US" dirty="0" err="1">
                <a:solidFill>
                  <a:schemeClr val="accent6"/>
                </a:solidFill>
              </a:rPr>
              <a:t>cnt</a:t>
            </a:r>
            <a:r>
              <a:rPr lang="en-US" dirty="0">
                <a:solidFill>
                  <a:schemeClr val="accent6"/>
                </a:solidFill>
              </a:rPr>
              <a:t>&gt;:     </a:t>
            </a:r>
            <a:r>
              <a:rPr lang="en-US" dirty="0">
                <a:solidFill>
                  <a:srgbClr val="FF0000"/>
                </a:solidFill>
              </a:rPr>
              <a:t>1202c</a:t>
            </a:r>
            <a:r>
              <a:rPr lang="en-US" dirty="0">
                <a:solidFill>
                  <a:schemeClr val="accent6"/>
                </a:solidFill>
              </a:rPr>
              <a:t>     00000004</a:t>
            </a:r>
          </a:p>
        </p:txBody>
      </p:sp>
    </p:spTree>
    <p:extLst>
      <p:ext uri="{BB962C8B-B14F-4D97-AF65-F5344CB8AC3E}">
        <p14:creationId xmlns:p14="http://schemas.microsoft.com/office/powerpoint/2010/main" val="30827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70572F-0E5A-3963-38E8-FC2777EF4E33}"/>
              </a:ext>
            </a:extLst>
          </p:cNvPr>
          <p:cNvSpPr>
            <a:spLocks noGrp="1"/>
          </p:cNvSpPr>
          <p:nvPr>
            <p:ph sz="quarter" idx="15"/>
          </p:nvPr>
        </p:nvSpPr>
        <p:spPr>
          <a:xfrm>
            <a:off x="1895905" y="729426"/>
            <a:ext cx="9116272" cy="1256427"/>
          </a:xfrm>
          <a:solidFill>
            <a:schemeClr val="accent4">
              <a:lumMod val="20000"/>
              <a:lumOff val="80000"/>
            </a:schemeClr>
          </a:solidFill>
          <a:ln>
            <a:solidFill>
              <a:schemeClr val="accent1"/>
            </a:solidFill>
          </a:ln>
        </p:spPr>
        <p:txBody>
          <a:bodyPr/>
          <a:lstStyle/>
          <a:p>
            <a:pPr marL="0" indent="0">
              <a:buNone/>
            </a:pPr>
            <a:r>
              <a:rPr lang="en-US" sz="1600" dirty="0">
                <a:solidFill>
                  <a:srgbClr val="000000"/>
                </a:solidFill>
                <a:latin typeface="Consolas" panose="020B0609020204030204" pitchFamily="49" charset="0"/>
                <a:cs typeface="Consolas" panose="020B0609020204030204" pitchFamily="49" charset="0"/>
              </a:rPr>
              <a:t>// format: &lt;</a:t>
            </a:r>
            <a:r>
              <a:rPr lang="en-US" sz="1600" dirty="0" err="1">
                <a:solidFill>
                  <a:srgbClr val="000000"/>
                </a:solidFill>
                <a:latin typeface="Consolas" panose="020B0609020204030204" pitchFamily="49" charset="0"/>
                <a:cs typeface="Consolas" panose="020B0609020204030204" pitchFamily="49" charset="0"/>
              </a:rPr>
              <a:t>var_name</a:t>
            </a:r>
            <a:r>
              <a:rPr lang="en-US" sz="1600" dirty="0">
                <a:solidFill>
                  <a:srgbClr val="000000"/>
                </a:solidFill>
                <a:latin typeface="Consolas" panose="020B0609020204030204" pitchFamily="49" charset="0"/>
                <a:cs typeface="Consolas" panose="020B0609020204030204" pitchFamily="49" charset="0"/>
              </a:rPr>
              <a:t>&gt; is the address, &lt;value&gt; is the initial value </a:t>
            </a:r>
          </a:p>
          <a:p>
            <a:pPr marL="0" indent="0">
              <a:buNone/>
            </a:pPr>
            <a:r>
              <a:rPr lang="en-US" sz="1600" dirty="0">
                <a:solidFill>
                  <a:schemeClr val="accent1"/>
                </a:solidFill>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var_name</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&lt;directive&gt;</a:t>
            </a:r>
            <a:r>
              <a:rPr lang="en-US" sz="1600" dirty="0">
                <a:solidFill>
                  <a:schemeClr val="accent1"/>
                </a:solidFill>
                <a:latin typeface="Consolas" panose="020B0609020204030204" pitchFamily="49" charset="0"/>
                <a:cs typeface="Consolas" panose="020B0609020204030204" pitchFamily="49" charset="0"/>
              </a:rPr>
              <a:t> &lt;value&gt;, &lt;value&gt;, …</a:t>
            </a:r>
          </a:p>
          <a:p>
            <a:pPr marL="0" indent="0">
              <a:buNone/>
            </a:pPr>
            <a:r>
              <a:rPr lang="en-US" sz="1600" dirty="0">
                <a:solidFill>
                  <a:schemeClr val="accent6"/>
                </a:solidFill>
                <a:latin typeface="Consolas" panose="020B0609020204030204" pitchFamily="49" charset="0"/>
                <a:cs typeface="Consolas" panose="020B0609020204030204" pitchFamily="49" charset="0"/>
              </a:rPr>
              <a:t>// Use regular labels for all &lt;</a:t>
            </a:r>
            <a:r>
              <a:rPr lang="en-US" sz="1600" dirty="0" err="1">
                <a:solidFill>
                  <a:schemeClr val="accent6"/>
                </a:solidFill>
                <a:latin typeface="Consolas" panose="020B0609020204030204" pitchFamily="49" charset="0"/>
                <a:cs typeface="Consolas" panose="020B0609020204030204" pitchFamily="49" charset="0"/>
              </a:rPr>
              <a:t>var_name</a:t>
            </a:r>
            <a:r>
              <a:rPr lang="en-US" sz="1600" dirty="0">
                <a:solidFill>
                  <a:schemeClr val="accent6"/>
                </a:solidFill>
                <a:latin typeface="Consolas" panose="020B0609020204030204" pitchFamily="49" charset="0"/>
                <a:cs typeface="Consolas" panose="020B0609020204030204" pitchFamily="49" charset="0"/>
              </a:rPr>
              <a:t>&gt; if anonymous use local labels .</a:t>
            </a:r>
            <a:r>
              <a:rPr lang="en-US" sz="1600" dirty="0" err="1">
                <a:solidFill>
                  <a:schemeClr val="accent6"/>
                </a:solidFill>
                <a:latin typeface="Consolas" panose="020B0609020204030204" pitchFamily="49" charset="0"/>
                <a:cs typeface="Consolas" panose="020B0609020204030204" pitchFamily="49" charset="0"/>
              </a:rPr>
              <a:t>Llablel</a:t>
            </a:r>
            <a:endParaRPr lang="en-US" sz="1600" dirty="0">
              <a:solidFill>
                <a:schemeClr val="accent6"/>
              </a:solidFill>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AFB78857-A2F2-71DB-A053-4E37721AEDCE}"/>
              </a:ext>
            </a:extLst>
          </p:cNvPr>
          <p:cNvSpPr>
            <a:spLocks noGrp="1"/>
          </p:cNvSpPr>
          <p:nvPr>
            <p:ph type="title"/>
          </p:nvPr>
        </p:nvSpPr>
        <p:spPr>
          <a:xfrm>
            <a:off x="496577" y="79997"/>
            <a:ext cx="10515600" cy="499356"/>
          </a:xfrm>
        </p:spPr>
        <p:txBody>
          <a:bodyPr/>
          <a:lstStyle/>
          <a:p>
            <a:r>
              <a:rPr lang="en-US" dirty="0"/>
              <a:t>Defining </a:t>
            </a:r>
            <a:r>
              <a:rPr lang="en-US" u="sng" dirty="0">
                <a:solidFill>
                  <a:srgbClr val="FF0000"/>
                </a:solidFill>
              </a:rPr>
              <a:t>Static</a:t>
            </a:r>
            <a:r>
              <a:rPr lang="en-US" dirty="0"/>
              <a:t> variables</a:t>
            </a:r>
          </a:p>
        </p:txBody>
      </p:sp>
      <p:sp>
        <p:nvSpPr>
          <p:cNvPr id="5" name="Rounded Rectangle 4">
            <a:extLst>
              <a:ext uri="{FF2B5EF4-FFF2-40B4-BE49-F238E27FC236}">
                <a16:creationId xmlns:a16="http://schemas.microsoft.com/office/drawing/2014/main" id="{EA7A7A68-6D36-CE5B-5EFE-02BB69C9A732}"/>
              </a:ext>
            </a:extLst>
          </p:cNvPr>
          <p:cNvSpPr/>
          <p:nvPr/>
        </p:nvSpPr>
        <p:spPr bwMode="auto">
          <a:xfrm>
            <a:off x="1895905" y="2108006"/>
            <a:ext cx="9245406" cy="440221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a:t>
            </a:r>
            <a:r>
              <a:rPr lang="en-US" sz="1600" dirty="0" err="1">
                <a:solidFill>
                  <a:srgbClr val="7030A0"/>
                </a:solidFill>
                <a:latin typeface="Consolas" panose="020B0609020204030204" pitchFamily="49" charset="0"/>
                <a:cs typeface="Consolas" panose="020B0609020204030204" pitchFamily="49" charset="0"/>
              </a:rPr>
              <a:t>bss</a:t>
            </a:r>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 put all static variables without an explicit initial value here</a:t>
            </a:r>
          </a:p>
          <a:p>
            <a:r>
              <a:rPr lang="en-US" sz="1600" dirty="0">
                <a:solidFill>
                  <a:srgbClr val="000000"/>
                </a:solidFill>
                <a:latin typeface="Consolas" panose="020B0609020204030204" pitchFamily="49" charset="0"/>
                <a:cs typeface="Consolas" panose="020B0609020204030204" pitchFamily="49" charset="0"/>
              </a:rPr>
              <a:t>// until another section directive is seen everything from this point is in .</a:t>
            </a:r>
            <a:r>
              <a:rPr lang="en-US" sz="1600" dirty="0" err="1">
                <a:solidFill>
                  <a:srgbClr val="000000"/>
                </a:solidFill>
                <a:latin typeface="Consolas" panose="020B0609020204030204" pitchFamily="49" charset="0"/>
                <a:cs typeface="Consolas" panose="020B0609020204030204" pitchFamily="49" charset="0"/>
              </a:rPr>
              <a:t>bss</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 format: the value field if specified </a:t>
            </a:r>
            <a:r>
              <a:rPr lang="en-US" sz="1600" dirty="0">
                <a:solidFill>
                  <a:schemeClr val="accent1"/>
                </a:solidFill>
                <a:latin typeface="Consolas" panose="020B0609020204030204" pitchFamily="49" charset="0"/>
                <a:cs typeface="Consolas" panose="020B0609020204030204" pitchFamily="49" charset="0"/>
              </a:rPr>
              <a:t>must be zero </a:t>
            </a:r>
            <a:r>
              <a:rPr lang="en-US" sz="1600" dirty="0">
                <a:solidFill>
                  <a:srgbClr val="000000"/>
                </a:solidFill>
                <a:latin typeface="Consolas" panose="020B0609020204030204" pitchFamily="49" charset="0"/>
                <a:cs typeface="Consolas" panose="020B0609020204030204" pitchFamily="49" charset="0"/>
              </a:rPr>
              <a:t>in .</a:t>
            </a:r>
            <a:r>
              <a:rPr lang="en-US" sz="1600" dirty="0" err="1">
                <a:solidFill>
                  <a:srgbClr val="000000"/>
                </a:solidFill>
                <a:latin typeface="Consolas" panose="020B0609020204030204" pitchFamily="49" charset="0"/>
                <a:cs typeface="Consolas" panose="020B0609020204030204" pitchFamily="49" charset="0"/>
              </a:rPr>
              <a:t>bss</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.align </a:t>
            </a:r>
            <a:r>
              <a:rPr lang="en-US" sz="1600" dirty="0">
                <a:solidFill>
                  <a:schemeClr val="accent1"/>
                </a:solidFill>
                <a:latin typeface="Consolas" panose="020B0609020204030204" pitchFamily="49" charset="0"/>
                <a:cs typeface="Consolas" panose="020B0609020204030204" pitchFamily="49" charset="0"/>
              </a:rPr>
              <a:t>2</a:t>
            </a:r>
          </a:p>
          <a:p>
            <a:r>
              <a:rPr lang="en-US" sz="1600" dirty="0">
                <a:solidFill>
                  <a:schemeClr val="accent1"/>
                </a:solidFill>
                <a:latin typeface="Consolas" panose="020B0609020204030204" pitchFamily="49" charset="0"/>
                <a:cs typeface="Consolas" panose="020B0609020204030204" pitchFamily="49" charset="0"/>
              </a:rPr>
              <a:t>count:	</a:t>
            </a:r>
            <a:r>
              <a:rPr lang="en-US" sz="1600" dirty="0">
                <a:solidFill>
                  <a:srgbClr val="7030A0"/>
                </a:solidFill>
                <a:latin typeface="Consolas" panose="020B0609020204030204" pitchFamily="49" charset="0"/>
                <a:cs typeface="Consolas" panose="020B0609020204030204" pitchFamily="49" charset="0"/>
              </a:rPr>
              <a:t>.word </a:t>
            </a:r>
            <a:r>
              <a:rPr lang="en-US" sz="1600" dirty="0">
                <a:solidFill>
                  <a:schemeClr val="accent1"/>
                </a:solidFill>
                <a:latin typeface="Consolas" panose="020B0609020204030204" pitchFamily="49" charset="0"/>
                <a:cs typeface="Consolas" panose="020B0609020204030204" pitchFamily="49" charset="0"/>
              </a:rPr>
              <a:t>0</a:t>
            </a:r>
          </a:p>
          <a:p>
            <a:r>
              <a:rPr lang="en-US" sz="1600" dirty="0" err="1">
                <a:solidFill>
                  <a:schemeClr val="accent1"/>
                </a:solidFill>
                <a:latin typeface="Consolas" panose="020B0609020204030204" pitchFamily="49" charset="0"/>
                <a:cs typeface="Consolas" panose="020B0609020204030204" pitchFamily="49" charset="0"/>
              </a:rPr>
              <a:t>buf</a:t>
            </a:r>
            <a:r>
              <a:rPr lang="en-US" sz="1600" dirty="0">
                <a:solidFill>
                  <a:schemeClr val="accent1"/>
                </a:solidFill>
                <a:latin typeface="Consolas" panose="020B0609020204030204" pitchFamily="49" charset="0"/>
                <a:cs typeface="Consolas" panose="020B0609020204030204" pitchFamily="49" charset="0"/>
              </a:rPr>
              <a:t>:	.size 400 	// int </a:t>
            </a:r>
            <a:r>
              <a:rPr lang="en-US" sz="1600" dirty="0" err="1">
                <a:solidFill>
                  <a:schemeClr val="accent1"/>
                </a:solidFill>
                <a:latin typeface="Consolas" panose="020B0609020204030204" pitchFamily="49" charset="0"/>
                <a:cs typeface="Consolas" panose="020B0609020204030204" pitchFamily="49" charset="0"/>
              </a:rPr>
              <a:t>buf</a:t>
            </a:r>
            <a:r>
              <a:rPr lang="en-US" sz="1600" dirty="0">
                <a:solidFill>
                  <a:schemeClr val="accent1"/>
                </a:solidFill>
                <a:latin typeface="Consolas" panose="020B0609020204030204" pitchFamily="49" charset="0"/>
                <a:cs typeface="Consolas" panose="020B0609020204030204" pitchFamily="49" charset="0"/>
              </a:rPr>
              <a:t>[100];</a:t>
            </a:r>
          </a:p>
          <a:p>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.data</a:t>
            </a:r>
          </a:p>
          <a:p>
            <a:r>
              <a:rPr lang="en-US" sz="1600" dirty="0">
                <a:solidFill>
                  <a:srgbClr val="000000"/>
                </a:solidFill>
                <a:latin typeface="Consolas" panose="020B0609020204030204" pitchFamily="49" charset="0"/>
                <a:cs typeface="Consolas" panose="020B0609020204030204" pitchFamily="49" charset="0"/>
              </a:rPr>
              <a:t>put all static variables with an explicit initial value here</a:t>
            </a:r>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.align </a:t>
            </a:r>
            <a:r>
              <a:rPr lang="en-US" sz="1600" dirty="0">
                <a:solidFill>
                  <a:schemeClr val="accent1"/>
                </a:solidFill>
                <a:latin typeface="Consolas" panose="020B0609020204030204" pitchFamily="49" charset="0"/>
                <a:cs typeface="Consolas" panose="020B0609020204030204" pitchFamily="49" charset="0"/>
              </a:rPr>
              <a:t>2</a:t>
            </a:r>
          </a:p>
          <a:p>
            <a:r>
              <a:rPr lang="en-US" sz="1600" dirty="0">
                <a:solidFill>
                  <a:schemeClr val="accent1"/>
                </a:solidFill>
                <a:latin typeface="Consolas" panose="020B0609020204030204" pitchFamily="49" charset="0"/>
                <a:cs typeface="Consolas" panose="020B0609020204030204" pitchFamily="49" charset="0"/>
              </a:rPr>
              <a:t>array:	.</a:t>
            </a:r>
            <a:r>
              <a:rPr lang="en-US" sz="1600" dirty="0">
                <a:solidFill>
                  <a:srgbClr val="7030A0"/>
                </a:solidFill>
                <a:latin typeface="Consolas" panose="020B0609020204030204" pitchFamily="49" charset="0"/>
                <a:cs typeface="Consolas" panose="020B0609020204030204" pitchFamily="49" charset="0"/>
              </a:rPr>
              <a:t>word</a:t>
            </a:r>
            <a:r>
              <a:rPr lang="en-US" sz="1600" dirty="0">
                <a:solidFill>
                  <a:schemeClr val="accent1"/>
                </a:solidFill>
                <a:latin typeface="Consolas" panose="020B0609020204030204" pitchFamily="49" charset="0"/>
                <a:cs typeface="Consolas" panose="020B0609020204030204" pitchFamily="49" charset="0"/>
              </a:rPr>
              <a:t> 1, 2, 3, 4 // int array[] = {1, 2, 3, 4};</a:t>
            </a:r>
          </a:p>
          <a:p>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.section .</a:t>
            </a:r>
            <a:r>
              <a:rPr lang="en-US" sz="1600" dirty="0" err="1">
                <a:solidFill>
                  <a:srgbClr val="7030A0"/>
                </a:solidFill>
                <a:latin typeface="Consolas" panose="020B0609020204030204" pitchFamily="49" charset="0"/>
                <a:cs typeface="Consolas" panose="020B0609020204030204" pitchFamily="49" charset="0"/>
              </a:rPr>
              <a:t>rodata</a:t>
            </a:r>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 put all immutable string literals here variables</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.align </a:t>
            </a:r>
            <a:r>
              <a:rPr lang="en-US" sz="1600" dirty="0">
                <a:solidFill>
                  <a:schemeClr val="accent1"/>
                </a:solidFill>
                <a:latin typeface="Consolas" panose="020B0609020204030204" pitchFamily="49" charset="0"/>
                <a:cs typeface="Consolas" panose="020B0609020204030204" pitchFamily="49" charset="0"/>
              </a:rPr>
              <a:t>2</a:t>
            </a:r>
          </a:p>
          <a:p>
            <a:r>
              <a:rPr lang="en-US" sz="1600" dirty="0">
                <a:solidFill>
                  <a:schemeClr val="accent1"/>
                </a:solidFill>
                <a:latin typeface="Consolas" panose="020B0609020204030204" pitchFamily="49" charset="0"/>
                <a:cs typeface="Consolas" panose="020B0609020204030204" pitchFamily="49" charset="0"/>
              </a:rPr>
              <a:t>.</a:t>
            </a:r>
            <a:r>
              <a:rPr lang="en-US" sz="1600" dirty="0" err="1">
                <a:solidFill>
                  <a:schemeClr val="accent1"/>
                </a:solidFill>
                <a:latin typeface="Consolas" panose="020B0609020204030204" pitchFamily="49" charset="0"/>
                <a:cs typeface="Consolas" panose="020B0609020204030204" pitchFamily="49" charset="0"/>
              </a:rPr>
              <a:t>Lmess</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.string </a:t>
            </a:r>
            <a:r>
              <a:rPr lang="en-US" sz="1600" dirty="0">
                <a:solidFill>
                  <a:schemeClr val="accent1"/>
                </a:solidFill>
                <a:latin typeface="Consolas" panose="020B0609020204030204" pitchFamily="49" charset="0"/>
                <a:cs typeface="Consolas" panose="020B0609020204030204" pitchFamily="49" charset="0"/>
              </a:rPr>
              <a:t>"count is %d size is %d\n"   // for a </a:t>
            </a:r>
            <a:r>
              <a:rPr lang="en-US" sz="1600" dirty="0" err="1">
                <a:solidFill>
                  <a:schemeClr val="accent1"/>
                </a:solidFill>
                <a:latin typeface="Consolas" panose="020B0609020204030204" pitchFamily="49" charset="0"/>
                <a:cs typeface="Consolas" panose="020B0609020204030204" pitchFamily="49" charset="0"/>
              </a:rPr>
              <a:t>printf</a:t>
            </a:r>
            <a:r>
              <a:rPr lang="en-US" sz="1600" dirty="0">
                <a:solidFill>
                  <a:schemeClr val="accent1"/>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142967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A367-06C8-7446-B585-CA25A26BFBBD}"/>
              </a:ext>
            </a:extLst>
          </p:cNvPr>
          <p:cNvSpPr>
            <a:spLocks noGrp="1"/>
          </p:cNvSpPr>
          <p:nvPr>
            <p:ph type="title"/>
          </p:nvPr>
        </p:nvSpPr>
        <p:spPr>
          <a:xfrm>
            <a:off x="144422" y="0"/>
            <a:ext cx="10515600" cy="523188"/>
          </a:xfrm>
        </p:spPr>
        <p:txBody>
          <a:bodyPr/>
          <a:lstStyle/>
          <a:p>
            <a:r>
              <a:rPr lang="en-US" dirty="0"/>
              <a:t>Defining </a:t>
            </a:r>
            <a:r>
              <a:rPr lang="en-US" u="sng" dirty="0">
                <a:solidFill>
                  <a:srgbClr val="FF0000"/>
                </a:solidFill>
              </a:rPr>
              <a:t>Static</a:t>
            </a:r>
            <a:r>
              <a:rPr lang="en-US" dirty="0">
                <a:solidFill>
                  <a:srgbClr val="FF0000"/>
                </a:solidFill>
              </a:rPr>
              <a:t> </a:t>
            </a:r>
            <a:r>
              <a:rPr lang="en-US" dirty="0"/>
              <a:t>Array Variables (large Arrays)</a:t>
            </a:r>
          </a:p>
        </p:txBody>
      </p:sp>
      <p:sp>
        <p:nvSpPr>
          <p:cNvPr id="3" name="Content Placeholder 2">
            <a:extLst>
              <a:ext uri="{FF2B5EF4-FFF2-40B4-BE49-F238E27FC236}">
                <a16:creationId xmlns:a16="http://schemas.microsoft.com/office/drawing/2014/main" id="{84104A45-A412-C94C-A87A-1B8A946588E3}"/>
              </a:ext>
            </a:extLst>
          </p:cNvPr>
          <p:cNvSpPr>
            <a:spLocks noGrp="1"/>
          </p:cNvSpPr>
          <p:nvPr>
            <p:ph sz="quarter" idx="16"/>
          </p:nvPr>
        </p:nvSpPr>
        <p:spPr>
          <a:xfrm>
            <a:off x="1567792" y="1647235"/>
            <a:ext cx="8413826" cy="1781765"/>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nsolas" panose="020B0609020204030204" pitchFamily="49" charset="0"/>
                <a:cs typeface="Consolas" panose="020B0609020204030204" pitchFamily="49" charset="0"/>
              </a:rPr>
              <a:t>.space </a:t>
            </a:r>
            <a:r>
              <a:rPr lang="en-US" sz="2000" b="1" dirty="0">
                <a:solidFill>
                  <a:srgbClr val="F3753F"/>
                </a:solidFill>
                <a:latin typeface="Consolas" panose="020B0609020204030204" pitchFamily="49" charset="0"/>
                <a:cs typeface="Consolas" panose="020B0609020204030204" pitchFamily="49" charset="0"/>
              </a:rPr>
              <a:t>size</a:t>
            </a:r>
            <a:r>
              <a:rPr lang="en-US" sz="2000" b="1" dirty="0">
                <a:latin typeface="Consolas" panose="020B0609020204030204" pitchFamily="49" charset="0"/>
                <a:cs typeface="Consolas" panose="020B0609020204030204" pitchFamily="49" charset="0"/>
              </a:rPr>
              <a:t>, </a:t>
            </a:r>
            <a:r>
              <a:rPr lang="en-US" sz="2000" b="1" dirty="0">
                <a:solidFill>
                  <a:schemeClr val="accent5"/>
                </a:solidFill>
                <a:latin typeface="Consolas" panose="020B0609020204030204" pitchFamily="49" charset="0"/>
                <a:cs typeface="Consolas" panose="020B0609020204030204" pitchFamily="49" charset="0"/>
              </a:rPr>
              <a:t>fill</a:t>
            </a:r>
            <a:r>
              <a:rPr lang="en-US" sz="2000" b="1" dirty="0">
                <a:latin typeface="Consolas" panose="020B0609020204030204" pitchFamily="49" charset="0"/>
                <a:cs typeface="Consolas" panose="020B0609020204030204" pitchFamily="49" charset="0"/>
              </a:rPr>
              <a:t> </a:t>
            </a:r>
          </a:p>
          <a:p>
            <a:pPr>
              <a:lnSpc>
                <a:spcPct val="100000"/>
              </a:lnSpc>
            </a:pPr>
            <a:r>
              <a:rPr lang="en-US" sz="2000" dirty="0"/>
              <a:t>Allocates </a:t>
            </a:r>
            <a:r>
              <a:rPr lang="en-US" sz="2000" b="1" dirty="0">
                <a:solidFill>
                  <a:srgbClr val="F37440"/>
                </a:solidFill>
                <a:latin typeface="Consolas" panose="020B0609020204030204" pitchFamily="49" charset="0"/>
                <a:cs typeface="Consolas" panose="020B0609020204030204" pitchFamily="49" charset="0"/>
              </a:rPr>
              <a:t>size</a:t>
            </a:r>
            <a:r>
              <a:rPr lang="en-US" sz="2000" dirty="0"/>
              <a:t> bytes, each of which contain the value </a:t>
            </a:r>
            <a:r>
              <a:rPr lang="en-US" sz="2000" b="1" dirty="0">
                <a:solidFill>
                  <a:schemeClr val="accent3"/>
                </a:solidFill>
                <a:latin typeface="Consolas" panose="020B0609020204030204" pitchFamily="49" charset="0"/>
                <a:cs typeface="Consolas" panose="020B0609020204030204" pitchFamily="49" charset="0"/>
              </a:rPr>
              <a:t>fill</a:t>
            </a:r>
          </a:p>
          <a:p>
            <a:pPr>
              <a:lnSpc>
                <a:spcPct val="100000"/>
              </a:lnSpc>
            </a:pPr>
            <a:r>
              <a:rPr lang="en-US" sz="2000" dirty="0"/>
              <a:t>If the comma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t>
            </a:r>
            <a:r>
              <a:rPr lang="en-US" sz="2000" b="1" dirty="0"/>
              <a:t>omitted</a:t>
            </a:r>
            <a:r>
              <a:rPr lang="en-US" sz="2000" dirty="0"/>
              <a:t>,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is </a:t>
            </a:r>
            <a:r>
              <a:rPr lang="en-US" sz="2000" dirty="0">
                <a:solidFill>
                  <a:srgbClr val="2C895B"/>
                </a:solidFill>
              </a:rPr>
              <a:t>assumed to be </a:t>
            </a:r>
            <a:r>
              <a:rPr lang="en-US" sz="2000" b="1" dirty="0">
                <a:solidFill>
                  <a:srgbClr val="F37440"/>
                </a:solidFill>
              </a:rPr>
              <a:t>zero</a:t>
            </a:r>
            <a:r>
              <a:rPr lang="en-US" sz="2000" dirty="0">
                <a:solidFill>
                  <a:srgbClr val="2C895B"/>
                </a:solidFill>
              </a:rPr>
              <a:t> </a:t>
            </a:r>
          </a:p>
          <a:p>
            <a:pPr>
              <a:lnSpc>
                <a:spcPct val="100000"/>
              </a:lnSpc>
            </a:pPr>
            <a:r>
              <a:rPr lang="en-US" sz="2000" dirty="0">
                <a:solidFill>
                  <a:schemeClr val="accent1"/>
                </a:solidFill>
                <a:cs typeface="Courier New" panose="02070309020205020404" pitchFamily="49" charset="0"/>
              </a:rPr>
              <a:t>if used in </a:t>
            </a:r>
            <a:r>
              <a:rPr lang="en-US" sz="2000" b="1" dirty="0">
                <a:solidFill>
                  <a:schemeClr val="accent1"/>
                </a:solidFill>
                <a:latin typeface="Consolas" panose="020B0609020204030204" pitchFamily="49" charset="0"/>
                <a:cs typeface="Consolas" panose="020B0609020204030204" pitchFamily="49" charset="0"/>
              </a:rPr>
              <a:t>.</a:t>
            </a:r>
            <a:r>
              <a:rPr lang="en-US" sz="2000" b="1" dirty="0" err="1">
                <a:solidFill>
                  <a:schemeClr val="accent1"/>
                </a:solidFill>
                <a:latin typeface="Consolas" panose="020B0609020204030204" pitchFamily="49" charset="0"/>
                <a:cs typeface="Consolas" panose="020B0609020204030204" pitchFamily="49" charset="0"/>
              </a:rPr>
              <a:t>bss</a:t>
            </a:r>
            <a:r>
              <a:rPr lang="en-US" sz="2000" b="1" dirty="0">
                <a:solidFill>
                  <a:schemeClr val="accent1"/>
                </a:solidFill>
                <a:latin typeface="Consolas" panose="020B0609020204030204" pitchFamily="49" charset="0"/>
                <a:cs typeface="Consolas" panose="020B0609020204030204" pitchFamily="49" charset="0"/>
              </a:rPr>
              <a:t> section</a:t>
            </a:r>
            <a:r>
              <a:rPr lang="en-US" sz="2000" b="1" dirty="0">
                <a:solidFill>
                  <a:schemeClr val="accent1"/>
                </a:solidFill>
                <a:latin typeface="Courier New" panose="02070309020205020404" pitchFamily="49" charset="0"/>
                <a:cs typeface="Courier New" panose="02070309020205020404" pitchFamily="49" charset="0"/>
              </a:rPr>
              <a:t>: </a:t>
            </a:r>
            <a:r>
              <a:rPr lang="en-US" sz="2000" dirty="0">
                <a:solidFill>
                  <a:schemeClr val="tx1">
                    <a:lumMod val="50000"/>
                  </a:schemeClr>
                </a:solidFill>
                <a:cs typeface="Courier New" panose="02070309020205020404" pitchFamily="49" charset="0"/>
              </a:rPr>
              <a:t>Must be used </a:t>
            </a:r>
            <a:r>
              <a:rPr lang="en-US" sz="2000" b="1" dirty="0">
                <a:solidFill>
                  <a:schemeClr val="accent3"/>
                </a:solidFill>
              </a:rPr>
              <a:t>without a specified fill</a:t>
            </a:r>
            <a:endParaRPr lang="en-US" sz="2000" dirty="0"/>
          </a:p>
        </p:txBody>
      </p:sp>
      <p:sp>
        <p:nvSpPr>
          <p:cNvPr id="5" name="Rounded Rectangle 4">
            <a:extLst>
              <a:ext uri="{FF2B5EF4-FFF2-40B4-BE49-F238E27FC236}">
                <a16:creationId xmlns:a16="http://schemas.microsoft.com/office/drawing/2014/main" id="{89F754EC-FC45-3B45-A4DC-25BF48870883}"/>
              </a:ext>
            </a:extLst>
          </p:cNvPr>
          <p:cNvSpPr/>
          <p:nvPr/>
        </p:nvSpPr>
        <p:spPr bwMode="auto">
          <a:xfrm>
            <a:off x="1339502" y="3743831"/>
            <a:ext cx="8476075"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           .</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int_buf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400   </a:t>
            </a:r>
            <a:r>
              <a:rPr lang="en-US" dirty="0">
                <a:solidFill>
                  <a:srgbClr val="00B050"/>
                </a:solidFill>
                <a:latin typeface="Consolas" panose="020B0609020204030204" pitchFamily="49" charset="0"/>
                <a:cs typeface="Consolas" panose="020B0609020204030204" pitchFamily="49" charset="0"/>
              </a:rPr>
              <a:t>// int </a:t>
            </a:r>
            <a:r>
              <a:rPr lang="en-US" dirty="0" err="1">
                <a:solidFill>
                  <a:srgbClr val="00B050"/>
                </a:solidFill>
                <a:latin typeface="Consolas" panose="020B0609020204030204" pitchFamily="49" charset="0"/>
                <a:cs typeface="Consolas" panose="020B0609020204030204" pitchFamily="49" charset="0"/>
              </a:rPr>
              <a:t>int_buf</a:t>
            </a:r>
            <a:r>
              <a:rPr lang="en-US" dirty="0">
                <a:solidFill>
                  <a:srgbClr val="00B050"/>
                </a:solidFill>
                <a:latin typeface="Consolas" panose="020B0609020204030204" pitchFamily="49" charset="0"/>
                <a:cs typeface="Consolas" panose="020B0609020204030204" pitchFamily="49" charset="0"/>
              </a:rPr>
              <a:t>[100];</a:t>
            </a:r>
            <a:endParaRPr lang="en-US" dirty="0">
              <a:solidFill>
                <a:schemeClr val="accent1"/>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3"/>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char_buf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100   // char </a:t>
            </a:r>
            <a:r>
              <a:rPr lang="en-US" dirty="0" err="1">
                <a:solidFill>
                  <a:schemeClr val="accent1"/>
                </a:solidFill>
                <a:latin typeface="Consolas" panose="020B0609020204030204" pitchFamily="49" charset="0"/>
                <a:cs typeface="Consolas" panose="020B0609020204030204" pitchFamily="49" charset="0"/>
              </a:rPr>
              <a:t>char_buf</a:t>
            </a:r>
            <a:r>
              <a:rPr lang="en-US" dirty="0">
                <a:solidFill>
                  <a:schemeClr val="accent1"/>
                </a:solidFill>
                <a:latin typeface="Consolas" panose="020B0609020204030204" pitchFamily="49" charset="0"/>
                <a:cs typeface="Consolas" panose="020B0609020204030204" pitchFamily="49" charset="0"/>
              </a:rPr>
              <a:t>[100];</a:t>
            </a:r>
          </a:p>
          <a:p>
            <a:r>
              <a:rPr lang="en-US" dirty="0">
                <a:solidFill>
                  <a:srgbClr val="C00000"/>
                </a:solidFill>
                <a:latin typeface="Consolas" panose="020B0609020204030204" pitchFamily="49" charset="0"/>
                <a:cs typeface="Consolas" panose="020B0609020204030204" pitchFamily="49" charset="0"/>
              </a:rPr>
              <a:t>           .data</a:t>
            </a:r>
            <a:r>
              <a:rPr lang="en-US" dirty="0">
                <a:solidFill>
                  <a:schemeClr val="accent3"/>
                </a:solidFill>
                <a:latin typeface="Consolas" panose="020B0609020204030204" pitchFamily="49" charset="0"/>
                <a:cs typeface="Consolas" panose="020B0609020204030204" pitchFamily="49" charset="0"/>
              </a:rPr>
              <a:t>		</a:t>
            </a:r>
          </a:p>
          <a:p>
            <a:r>
              <a:rPr lang="en-US" dirty="0" err="1">
                <a:solidFill>
                  <a:schemeClr val="accent1"/>
                </a:solidFill>
                <a:latin typeface="Consolas" panose="020B0609020204030204" pitchFamily="49" charset="0"/>
                <a:cs typeface="Consolas" panose="020B0609020204030204" pitchFamily="49" charset="0"/>
              </a:rPr>
              <a:t>one_buf</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a:t>
            </a:r>
            <a:r>
              <a:rPr lang="en-US" dirty="0">
                <a:solidFill>
                  <a:schemeClr val="accent1"/>
                </a:solidFill>
                <a:latin typeface="Consolas" panose="020B0609020204030204" pitchFamily="49" charset="0"/>
                <a:cs typeface="Consolas" panose="020B0609020204030204" pitchFamily="49" charset="0"/>
              </a:rPr>
              <a:t> 100, 1 // 100 bytes each byte filled with 1</a:t>
            </a:r>
          </a:p>
        </p:txBody>
      </p:sp>
      <p:sp>
        <p:nvSpPr>
          <p:cNvPr id="6" name="TextBox 5">
            <a:extLst>
              <a:ext uri="{FF2B5EF4-FFF2-40B4-BE49-F238E27FC236}">
                <a16:creationId xmlns:a16="http://schemas.microsoft.com/office/drawing/2014/main" id="{BA4C9DEF-6549-DC4A-B2AC-8D61BD409F5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AC2951E6-542B-64D4-00BC-EA7BC7F1A86A}"/>
              </a:ext>
            </a:extLst>
          </p:cNvPr>
          <p:cNvSpPr/>
          <p:nvPr/>
        </p:nvSpPr>
        <p:spPr bwMode="auto">
          <a:xfrm>
            <a:off x="3018811" y="1126545"/>
            <a:ext cx="4766821" cy="41171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6"/>
                </a:solidFill>
                <a:latin typeface="Consolas" panose="020B0609020204030204" pitchFamily="49" charset="0"/>
                <a:cs typeface="Consolas" panose="020B0609020204030204" pitchFamily="49" charset="0"/>
              </a:rPr>
              <a:t>Label:   </a:t>
            </a:r>
            <a:r>
              <a:rPr lang="en-US" sz="2000" dirty="0">
                <a:solidFill>
                  <a:srgbClr val="7030A0"/>
                </a:solidFill>
                <a:latin typeface="Consolas" panose="020B0609020204030204" pitchFamily="49" charset="0"/>
                <a:cs typeface="Consolas" panose="020B0609020204030204" pitchFamily="49" charset="0"/>
              </a:rPr>
              <a:t>.space </a:t>
            </a:r>
            <a:r>
              <a:rPr lang="en-US" sz="2000" dirty="0">
                <a:solidFill>
                  <a:srgbClr val="F37440"/>
                </a:solidFill>
                <a:latin typeface="Consolas" panose="020B0609020204030204" pitchFamily="49" charset="0"/>
                <a:cs typeface="Consolas" panose="020B0609020204030204" pitchFamily="49" charset="0"/>
              </a:rPr>
              <a:t>&lt;size&gt;, </a:t>
            </a:r>
            <a:r>
              <a:rPr lang="en-US" sz="2000" dirty="0">
                <a:solidFill>
                  <a:schemeClr val="accent3"/>
                </a:solidFill>
                <a:latin typeface="Consolas" panose="020B0609020204030204" pitchFamily="49" charset="0"/>
                <a:cs typeface="Consolas" panose="020B0609020204030204" pitchFamily="49" charset="0"/>
              </a:rPr>
              <a:t>&lt;fill&gt;</a:t>
            </a:r>
          </a:p>
        </p:txBody>
      </p:sp>
    </p:spTree>
    <p:extLst>
      <p:ext uri="{BB962C8B-B14F-4D97-AF65-F5344CB8AC3E}">
        <p14:creationId xmlns:p14="http://schemas.microsoft.com/office/powerpoint/2010/main" val="195284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57729" y="91525"/>
            <a:ext cx="10515600" cy="370689"/>
          </a:xfrm>
        </p:spPr>
        <p:txBody>
          <a:bodyPr>
            <a:noAutofit/>
          </a:bodyPr>
          <a:lstStyle/>
          <a:p>
            <a:r>
              <a:rPr lang="en-US" sz="2400" dirty="0"/>
              <a:t>Loading Static variables into a register</a:t>
            </a:r>
          </a:p>
        </p:txBody>
      </p:sp>
      <p:sp>
        <p:nvSpPr>
          <p:cNvPr id="13" name="TextBox 12">
            <a:extLst>
              <a:ext uri="{FF2B5EF4-FFF2-40B4-BE49-F238E27FC236}">
                <a16:creationId xmlns:a16="http://schemas.microsoft.com/office/drawing/2014/main" id="{8B7DEF19-036D-994F-A1C3-6D4DF704A88A}"/>
              </a:ext>
            </a:extLst>
          </p:cNvPr>
          <p:cNvSpPr txBox="1"/>
          <p:nvPr/>
        </p:nvSpPr>
        <p:spPr>
          <a:xfrm>
            <a:off x="6580144" y="1465870"/>
            <a:ext cx="5611856" cy="5078313"/>
          </a:xfrm>
          <a:prstGeom prst="rect">
            <a:avLst/>
          </a:prstGeom>
          <a:solidFill>
            <a:schemeClr val="accent4">
              <a:lumMod val="20000"/>
              <a:lumOff val="80000"/>
            </a:schemeClr>
          </a:solidFill>
          <a:ln>
            <a:solidFill>
              <a:schemeClr val="accent6"/>
            </a:solidFill>
          </a:ln>
        </p:spPr>
        <p:txBody>
          <a:bodyPr wrap="square" rtlCol="0">
            <a:spAutoFit/>
          </a:bodyPr>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       // function header</a:t>
            </a:r>
          </a:p>
          <a:p>
            <a:r>
              <a:rPr lang="en-US" dirty="0">
                <a:solidFill>
                  <a:schemeClr val="tx1">
                    <a:lumMod val="50000"/>
                  </a:schemeClr>
                </a:solidFill>
                <a:latin typeface="Consolas" panose="020B0609020204030204" pitchFamily="49" charset="0"/>
                <a:cs typeface="Consolas" panose="020B0609020204030204" pitchFamily="49" charset="0"/>
              </a:rPr>
              <a:t>main:</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load the address, then contents</a:t>
            </a:r>
          </a:p>
          <a:p>
            <a:r>
              <a:rPr lang="en-US" dirty="0">
                <a:solidFill>
                  <a:srgbClr val="2C895B"/>
                </a:solidFill>
                <a:latin typeface="Consolas" panose="020B0609020204030204" pitchFamily="49" charset="0"/>
                <a:cs typeface="Consolas" panose="020B0609020204030204" pitchFamily="49" charset="0"/>
              </a:rPr>
              <a:t>      // using r2</a:t>
            </a:r>
          </a:p>
          <a:p>
            <a:endParaRPr lang="en-US" dirty="0">
              <a:solidFill>
                <a:srgbClr val="2C895B"/>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r2, =x     // int *r2 = &amp;x</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ldr</a:t>
            </a:r>
            <a:r>
              <a:rPr lang="en-US" dirty="0">
                <a:solidFill>
                  <a:srgbClr val="F3753F"/>
                </a:solidFill>
                <a:latin typeface="Consolas" panose="020B0609020204030204" pitchFamily="49" charset="0"/>
                <a:cs typeface="Consolas" panose="020B0609020204030204" pitchFamily="49" charset="0"/>
              </a:rPr>
              <a:t> r2, [r2]   // r2 = *r2;</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      // &amp;x was only needed once above</a:t>
            </a:r>
          </a:p>
          <a:p>
            <a:r>
              <a:rPr lang="en-US" dirty="0">
                <a:solidFill>
                  <a:srgbClr val="7030A0"/>
                </a:solidFill>
                <a:latin typeface="Consolas" panose="020B0609020204030204" pitchFamily="49" charset="0"/>
                <a:cs typeface="Consolas" panose="020B0609020204030204" pitchFamily="49" charset="0"/>
              </a:rPr>
              <a:t>      // Note: </a:t>
            </a:r>
            <a:r>
              <a:rPr lang="en-US" b="1" dirty="0">
                <a:solidFill>
                  <a:srgbClr val="7030A0"/>
                </a:solidFill>
                <a:latin typeface="Consolas" panose="020B0609020204030204" pitchFamily="49" charset="0"/>
                <a:cs typeface="Consolas" panose="020B0609020204030204" pitchFamily="49" charset="0"/>
              </a:rPr>
              <a:t>r2 was a pointer then an int</a:t>
            </a:r>
          </a:p>
          <a:p>
            <a:r>
              <a:rPr lang="en-US" dirty="0">
                <a:solidFill>
                  <a:srgbClr val="7030A0"/>
                </a:solidFill>
                <a:latin typeface="Consolas" panose="020B0609020204030204" pitchFamily="49" charset="0"/>
                <a:cs typeface="Consolas" panose="020B0609020204030204" pitchFamily="49" charset="0"/>
              </a:rPr>
              <a:t>      // no "type" checking in assembly!</a:t>
            </a:r>
          </a:p>
          <a:p>
            <a:endParaRPr lang="en-US" dirty="0">
              <a:solidFill>
                <a:srgbClr val="7030A0"/>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store the contents of r2</a:t>
            </a:r>
          </a:p>
          <a:p>
            <a:endParaRPr lang="en-US" dirty="0">
              <a:solidFill>
                <a:srgbClr val="2C895B"/>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ldr</a:t>
            </a:r>
            <a:r>
              <a:rPr lang="en-US" dirty="0">
                <a:solidFill>
                  <a:srgbClr val="7030A0"/>
                </a:solidFill>
                <a:latin typeface="Consolas" panose="020B0609020204030204" pitchFamily="49" charset="0"/>
                <a:cs typeface="Consolas" panose="020B0609020204030204" pitchFamily="49" charset="0"/>
              </a:rPr>
              <a:t> r1, =y     // int *r1 = &amp;y</a:t>
            </a:r>
          </a:p>
          <a:p>
            <a:r>
              <a:rPr lang="en-US" dirty="0">
                <a:solidFill>
                  <a:srgbClr val="7030A0"/>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str r2, [r1]   // *r1 = r2 </a:t>
            </a:r>
            <a:r>
              <a:rPr lang="en-US" dirty="0">
                <a:solidFill>
                  <a:srgbClr val="F3753F"/>
                </a:solidFill>
                <a:latin typeface="Consolas" panose="020B0609020204030204" pitchFamily="49" charset="0"/>
                <a:cs typeface="Consolas" panose="020B0609020204030204" pitchFamily="49" charset="0"/>
              </a:rPr>
              <a:t>          </a:t>
            </a:r>
          </a:p>
        </p:txBody>
      </p:sp>
      <p:sp>
        <p:nvSpPr>
          <p:cNvPr id="15" name="TextBox 14">
            <a:extLst>
              <a:ext uri="{FF2B5EF4-FFF2-40B4-BE49-F238E27FC236}">
                <a16:creationId xmlns:a16="http://schemas.microsoft.com/office/drawing/2014/main" id="{F2E447CA-929F-6148-8CDC-6E11F87345B6}"/>
              </a:ext>
            </a:extLst>
          </p:cNvPr>
          <p:cNvSpPr txBox="1"/>
          <p:nvPr/>
        </p:nvSpPr>
        <p:spPr>
          <a:xfrm>
            <a:off x="11927778" y="6232903"/>
            <a:ext cx="300082" cy="369332"/>
          </a:xfrm>
          <a:prstGeom prst="rect">
            <a:avLst/>
          </a:prstGeom>
          <a:noFill/>
        </p:spPr>
        <p:txBody>
          <a:bodyPr wrap="none" rtlCol="0">
            <a:spAutoFit/>
          </a:bodyPr>
          <a:lstStyle/>
          <a:p>
            <a:r>
              <a:rPr lang="en-US" dirty="0">
                <a:solidFill>
                  <a:srgbClr val="FF0000"/>
                </a:solidFill>
              </a:rPr>
              <a:t>x</a:t>
            </a:r>
          </a:p>
        </p:txBody>
      </p:sp>
      <p:sp>
        <p:nvSpPr>
          <p:cNvPr id="18" name="Rectangle 17">
            <a:extLst>
              <a:ext uri="{FF2B5EF4-FFF2-40B4-BE49-F238E27FC236}">
                <a16:creationId xmlns:a16="http://schemas.microsoft.com/office/drawing/2014/main" id="{55BF2AAF-DE58-C7A4-50C3-FC52A03BA8BF}"/>
              </a:ext>
            </a:extLst>
          </p:cNvPr>
          <p:cNvSpPr/>
          <p:nvPr/>
        </p:nvSpPr>
        <p:spPr bwMode="auto">
          <a:xfrm>
            <a:off x="6580144" y="794128"/>
            <a:ext cx="5611856"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grpSp>
        <p:nvGrpSpPr>
          <p:cNvPr id="3" name="Group 2">
            <a:extLst>
              <a:ext uri="{FF2B5EF4-FFF2-40B4-BE49-F238E27FC236}">
                <a16:creationId xmlns:a16="http://schemas.microsoft.com/office/drawing/2014/main" id="{A795EE37-B1CD-5ED9-E520-581B330E7835}"/>
              </a:ext>
            </a:extLst>
          </p:cNvPr>
          <p:cNvGrpSpPr/>
          <p:nvPr/>
        </p:nvGrpSpPr>
        <p:grpSpPr>
          <a:xfrm>
            <a:off x="1856301" y="3185902"/>
            <a:ext cx="5483942" cy="1160547"/>
            <a:chOff x="1844903" y="5360996"/>
            <a:chExt cx="5483942" cy="1160547"/>
          </a:xfrm>
        </p:grpSpPr>
        <p:sp>
          <p:nvSpPr>
            <p:cNvPr id="23" name="Content Placeholder 1">
              <a:extLst>
                <a:ext uri="{FF2B5EF4-FFF2-40B4-BE49-F238E27FC236}">
                  <a16:creationId xmlns:a16="http://schemas.microsoft.com/office/drawing/2014/main" id="{42B6628D-DA14-870F-BC99-0E36C1AA5F8E}"/>
                </a:ext>
              </a:extLst>
            </p:cNvPr>
            <p:cNvSpPr txBox="1">
              <a:spLocks/>
            </p:cNvSpPr>
            <p:nvPr/>
          </p:nvSpPr>
          <p:spPr>
            <a:xfrm>
              <a:off x="1844903" y="5360996"/>
              <a:ext cx="445877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b="1" dirty="0">
                  <a:solidFill>
                    <a:srgbClr val="C00000"/>
                  </a:solidFill>
                  <a:cs typeface="Courier New" panose="02070309020205020404" pitchFamily="49" charset="0"/>
                </a:rPr>
                <a:t>load</a:t>
              </a:r>
              <a:r>
                <a:rPr lang="en-US" sz="2000" dirty="0">
                  <a:solidFill>
                    <a:schemeClr val="tx2"/>
                  </a:solidFill>
                  <a:cs typeface="Courier New" panose="02070309020205020404" pitchFamily="49" charset="0"/>
                </a:rPr>
                <a:t> a static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read (load) from *pointer</a:t>
              </a:r>
            </a:p>
          </p:txBody>
        </p:sp>
        <p:sp>
          <p:nvSpPr>
            <p:cNvPr id="25" name="Down Arrow 24">
              <a:extLst>
                <a:ext uri="{FF2B5EF4-FFF2-40B4-BE49-F238E27FC236}">
                  <a16:creationId xmlns:a16="http://schemas.microsoft.com/office/drawing/2014/main" id="{5FDDFF36-9EA7-6561-45E7-CD2AFD032C77}"/>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Content Placeholder 1">
            <a:extLst>
              <a:ext uri="{FF2B5EF4-FFF2-40B4-BE49-F238E27FC236}">
                <a16:creationId xmlns:a16="http://schemas.microsoft.com/office/drawing/2014/main" id="{B50C0C17-B064-B291-53CB-69E320CB74B7}"/>
              </a:ext>
            </a:extLst>
          </p:cNvPr>
          <p:cNvSpPr txBox="1">
            <a:spLocks/>
          </p:cNvSpPr>
          <p:nvPr/>
        </p:nvSpPr>
        <p:spPr>
          <a:xfrm>
            <a:off x="157729" y="430079"/>
            <a:ext cx="6236496" cy="2495626"/>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cs typeface="Courier New" panose="02070309020205020404" pitchFamily="49" charset="0"/>
              </a:rPr>
              <a:t>Tell the assembler load the address (</a:t>
            </a:r>
            <a:r>
              <a:rPr lang="en-US" sz="1800" dirty="0" err="1">
                <a:cs typeface="Courier New" panose="02070309020205020404" pitchFamily="49" charset="0"/>
              </a:rPr>
              <a:t>Lvalue</a:t>
            </a:r>
            <a:r>
              <a:rPr lang="en-US" sz="1800" dirty="0">
                <a:cs typeface="Courier New" panose="02070309020205020404" pitchFamily="49" charset="0"/>
              </a:rPr>
              <a:t>) of a label into a register:</a:t>
            </a:r>
          </a:p>
          <a:p>
            <a:pPr marL="354012" lvl="1" indent="0">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Rd, </a:t>
            </a:r>
            <a:r>
              <a:rPr lang="en-US" sz="1800" dirty="0">
                <a:solidFill>
                  <a:srgbClr val="C00000"/>
                </a:solidFill>
                <a:latin typeface="Consolas" panose="020B0609020204030204" pitchFamily="49" charset="0"/>
                <a:cs typeface="Consolas" panose="020B0609020204030204" pitchFamily="49" charset="0"/>
              </a:rPr>
              <a:t>=Label </a:t>
            </a:r>
            <a:r>
              <a:rPr lang="en-US" sz="1800" i="1" dirty="0">
                <a:solidFill>
                  <a:srgbClr val="2C895B"/>
                </a:solidFill>
                <a:latin typeface="Consolas" panose="020B0609020204030204" pitchFamily="49" charset="0"/>
                <a:cs typeface="Consolas" panose="020B0609020204030204" pitchFamily="49" charset="0"/>
              </a:rPr>
              <a:t>// Rd = address</a:t>
            </a:r>
          </a:p>
          <a:p>
            <a:r>
              <a:rPr lang="en-US" sz="2000" dirty="0">
                <a:cs typeface="Courier New" panose="02070309020205020404" pitchFamily="49" charset="0"/>
              </a:rPr>
              <a:t>Tell the assembler load the contents into a register</a:t>
            </a:r>
          </a:p>
          <a:p>
            <a:r>
              <a:rPr lang="en-US" sz="2000" dirty="0" err="1">
                <a:solidFill>
                  <a:srgbClr val="0070C0"/>
                </a:solidFill>
                <a:latin typeface="Consolas" panose="020B0609020204030204" pitchFamily="49" charset="0"/>
                <a:cs typeface="Consolas" panose="020B0609020204030204" pitchFamily="49" charset="0"/>
              </a:rPr>
              <a:t>ldr</a:t>
            </a:r>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R0, </a:t>
            </a:r>
            <a:r>
              <a:rPr lang="en-US" sz="2000" dirty="0">
                <a:solidFill>
                  <a:srgbClr val="C00000"/>
                </a:solidFill>
                <a:latin typeface="Consolas" panose="020B0609020204030204" pitchFamily="49" charset="0"/>
                <a:cs typeface="Consolas" panose="020B0609020204030204" pitchFamily="49" charset="0"/>
              </a:rPr>
              <a:t>[Rd] </a:t>
            </a:r>
            <a:r>
              <a:rPr lang="en-US" sz="2000" i="1" dirty="0">
                <a:solidFill>
                  <a:srgbClr val="2C895B"/>
                </a:solidFill>
                <a:latin typeface="Consolas" panose="020B0609020204030204" pitchFamily="49" charset="0"/>
                <a:cs typeface="Consolas" panose="020B0609020204030204" pitchFamily="49" charset="0"/>
              </a:rPr>
              <a:t>// Rd = address</a:t>
            </a:r>
          </a:p>
          <a:p>
            <a:r>
              <a:rPr lang="en-US" sz="1800" i="1" dirty="0">
                <a:solidFill>
                  <a:srgbClr val="2C895B"/>
                </a:solidFill>
                <a:latin typeface="Consolas" panose="020B0609020204030204" pitchFamily="49" charset="0"/>
                <a:cs typeface="Consolas" panose="020B0609020204030204" pitchFamily="49" charset="0"/>
              </a:rPr>
              <a:t>Example to the right: y = x;</a:t>
            </a:r>
          </a:p>
        </p:txBody>
      </p:sp>
      <p:sp>
        <p:nvSpPr>
          <p:cNvPr id="5" name="TextBox 4">
            <a:extLst>
              <a:ext uri="{FF2B5EF4-FFF2-40B4-BE49-F238E27FC236}">
                <a16:creationId xmlns:a16="http://schemas.microsoft.com/office/drawing/2014/main" id="{95C1E49A-658D-1010-DDC9-A1A6BF7BBCA3}"/>
              </a:ext>
            </a:extLst>
          </p:cNvPr>
          <p:cNvSpPr txBox="1"/>
          <p:nvPr/>
        </p:nvSpPr>
        <p:spPr>
          <a:xfrm>
            <a:off x="6580143" y="91525"/>
            <a:ext cx="5611855"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F6ED35F7-CB4B-4DBA-436B-F26E51D794F8}"/>
              </a:ext>
            </a:extLst>
          </p:cNvPr>
          <p:cNvGrpSpPr/>
          <p:nvPr/>
        </p:nvGrpSpPr>
        <p:grpSpPr>
          <a:xfrm>
            <a:off x="1801300" y="5579742"/>
            <a:ext cx="5483942" cy="1160547"/>
            <a:chOff x="1844903" y="5360996"/>
            <a:chExt cx="5483942" cy="1160547"/>
          </a:xfrm>
        </p:grpSpPr>
        <p:sp>
          <p:nvSpPr>
            <p:cNvPr id="7" name="Content Placeholder 1">
              <a:extLst>
                <a:ext uri="{FF2B5EF4-FFF2-40B4-BE49-F238E27FC236}">
                  <a16:creationId xmlns:a16="http://schemas.microsoft.com/office/drawing/2014/main" id="{6BAF533B-62E8-462A-683E-F409112F6E9D}"/>
                </a:ext>
              </a:extLst>
            </p:cNvPr>
            <p:cNvSpPr txBox="1">
              <a:spLocks/>
            </p:cNvSpPr>
            <p:nvPr/>
          </p:nvSpPr>
          <p:spPr>
            <a:xfrm>
              <a:off x="1844903" y="5360996"/>
              <a:ext cx="445877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b="1" dirty="0">
                  <a:solidFill>
                    <a:srgbClr val="C00000"/>
                  </a:solidFill>
                  <a:cs typeface="Courier New" panose="02070309020205020404" pitchFamily="49" charset="0"/>
                </a:rPr>
                <a:t>store</a:t>
              </a:r>
              <a:r>
                <a:rPr lang="en-US" sz="2000" dirty="0">
                  <a:solidFill>
                    <a:schemeClr val="tx2"/>
                  </a:solidFill>
                  <a:cs typeface="Courier New" panose="02070309020205020404" pitchFamily="49" charset="0"/>
                </a:rPr>
                <a:t> to a static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write (store) to  *pointer</a:t>
              </a:r>
            </a:p>
          </p:txBody>
        </p:sp>
        <p:sp>
          <p:nvSpPr>
            <p:cNvPr id="8" name="Down Arrow 7">
              <a:extLst>
                <a:ext uri="{FF2B5EF4-FFF2-40B4-BE49-F238E27FC236}">
                  <a16:creationId xmlns:a16="http://schemas.microsoft.com/office/drawing/2014/main" id="{9681EDAD-B3D2-7B62-7F79-44DE03A56C65}"/>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64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F948-2064-1BC2-5EA3-A0C1A5BDD761}"/>
              </a:ext>
            </a:extLst>
          </p:cNvPr>
          <p:cNvSpPr>
            <a:spLocks noGrp="1"/>
          </p:cNvSpPr>
          <p:nvPr>
            <p:ph type="title"/>
          </p:nvPr>
        </p:nvSpPr>
        <p:spPr>
          <a:xfrm>
            <a:off x="138050" y="72271"/>
            <a:ext cx="10515600" cy="715294"/>
          </a:xfrm>
        </p:spPr>
        <p:txBody>
          <a:bodyPr/>
          <a:lstStyle/>
          <a:p>
            <a:r>
              <a:rPr lang="en-US" dirty="0"/>
              <a:t>Stack Segment: Support of Functions</a:t>
            </a:r>
          </a:p>
        </p:txBody>
      </p:sp>
      <p:sp>
        <p:nvSpPr>
          <p:cNvPr id="3" name="Content Placeholder 2">
            <a:extLst>
              <a:ext uri="{FF2B5EF4-FFF2-40B4-BE49-F238E27FC236}">
                <a16:creationId xmlns:a16="http://schemas.microsoft.com/office/drawing/2014/main" id="{8D0215AC-4F42-4F33-207C-6F800F32D674}"/>
              </a:ext>
            </a:extLst>
          </p:cNvPr>
          <p:cNvSpPr>
            <a:spLocks noGrp="1"/>
          </p:cNvSpPr>
          <p:nvPr>
            <p:ph sz="quarter" idx="16"/>
          </p:nvPr>
        </p:nvSpPr>
        <p:spPr>
          <a:xfrm>
            <a:off x="184269" y="787565"/>
            <a:ext cx="8427582" cy="5728982"/>
          </a:xfrm>
          <a:solidFill>
            <a:schemeClr val="accent4">
              <a:lumMod val="20000"/>
              <a:lumOff val="80000"/>
            </a:schemeClr>
          </a:solidFill>
          <a:ln>
            <a:solidFill>
              <a:schemeClr val="accent1"/>
            </a:solidFill>
          </a:ln>
        </p:spPr>
        <p:txBody>
          <a:bodyPr/>
          <a:lstStyle/>
          <a:p>
            <a:r>
              <a:rPr lang="en-US" sz="2200" dirty="0">
                <a:cs typeface="Courier New" panose="02070309020205020404" pitchFamily="49" charset="0"/>
              </a:rPr>
              <a:t>The stack consists of a series of </a:t>
            </a:r>
            <a:r>
              <a:rPr lang="en-US" sz="2200" i="1" dirty="0">
                <a:solidFill>
                  <a:srgbClr val="2C895B"/>
                </a:solidFill>
                <a:cs typeface="Courier New" panose="02070309020205020404" pitchFamily="49" charset="0"/>
              </a:rPr>
              <a:t>"stack frames" </a:t>
            </a:r>
            <a:r>
              <a:rPr lang="en-US" sz="2200" dirty="0">
                <a:cs typeface="Courier New" panose="02070309020205020404" pitchFamily="49" charset="0"/>
              </a:rPr>
              <a:t>or </a:t>
            </a:r>
            <a:r>
              <a:rPr lang="en-US" sz="2200" i="1" dirty="0">
                <a:solidFill>
                  <a:srgbClr val="2C895B"/>
                </a:solidFill>
                <a:cs typeface="Courier New" panose="02070309020205020404" pitchFamily="49" charset="0"/>
              </a:rPr>
              <a:t>"activation frames"</a:t>
            </a:r>
            <a:r>
              <a:rPr lang="en-US" sz="2200" dirty="0">
                <a:cs typeface="Courier New" panose="02070309020205020404" pitchFamily="49" charset="0"/>
              </a:rPr>
              <a:t>, one is </a:t>
            </a:r>
            <a:r>
              <a:rPr lang="en-US" sz="2200" dirty="0">
                <a:solidFill>
                  <a:srgbClr val="F3753F"/>
                </a:solidFill>
                <a:cs typeface="Courier New" panose="02070309020205020404" pitchFamily="49" charset="0"/>
              </a:rPr>
              <a:t>created</a:t>
            </a:r>
            <a:r>
              <a:rPr lang="en-US" sz="2200" dirty="0">
                <a:solidFill>
                  <a:schemeClr val="accent1"/>
                </a:solidFill>
                <a:cs typeface="Courier New" panose="02070309020205020404" pitchFamily="49" charset="0"/>
              </a:rPr>
              <a:t> each time a </a:t>
            </a:r>
            <a:r>
              <a:rPr lang="en-US" sz="2200" dirty="0">
                <a:solidFill>
                  <a:srgbClr val="7030A0"/>
                </a:solidFill>
                <a:cs typeface="Courier New" panose="02070309020205020404" pitchFamily="49" charset="0"/>
              </a:rPr>
              <a:t>function is called </a:t>
            </a:r>
            <a:r>
              <a:rPr lang="en-US" sz="2200" dirty="0">
                <a:solidFill>
                  <a:srgbClr val="C00000"/>
                </a:solidFill>
                <a:cs typeface="Courier New" panose="02070309020205020404" pitchFamily="49" charset="0"/>
              </a:rPr>
              <a:t>at runtime</a:t>
            </a:r>
          </a:p>
          <a:p>
            <a:r>
              <a:rPr lang="en-US" sz="2200" dirty="0">
                <a:cs typeface="Courier New" panose="02070309020205020404" pitchFamily="49" charset="0"/>
              </a:rPr>
              <a:t>Each </a:t>
            </a:r>
            <a:r>
              <a:rPr lang="en-US" sz="2200" dirty="0">
                <a:solidFill>
                  <a:srgbClr val="0070C0"/>
                </a:solidFill>
                <a:cs typeface="Courier New" panose="02070309020205020404" pitchFamily="49" charset="0"/>
              </a:rPr>
              <a:t>frame represents a function that is currently being executed</a:t>
            </a:r>
            <a:r>
              <a:rPr lang="en-US" sz="2200" dirty="0">
                <a:cs typeface="Courier New" panose="02070309020205020404" pitchFamily="49" charset="0"/>
              </a:rPr>
              <a:t> and </a:t>
            </a:r>
            <a:r>
              <a:rPr lang="en-US" sz="2200" dirty="0">
                <a:solidFill>
                  <a:srgbClr val="2C895B"/>
                </a:solidFill>
                <a:cs typeface="Courier New" panose="02070309020205020404" pitchFamily="49" charset="0"/>
              </a:rPr>
              <a:t>has not yet completed (why activation frame)</a:t>
            </a:r>
          </a:p>
          <a:p>
            <a:r>
              <a:rPr lang="en-US" sz="2200" dirty="0">
                <a:cs typeface="Courier New" panose="02070309020205020404" pitchFamily="49" charset="0"/>
              </a:rPr>
              <a:t>A function’s stack "frame" goes away when the function returns</a:t>
            </a:r>
          </a:p>
          <a:p>
            <a:pPr>
              <a:lnSpc>
                <a:spcPct val="100000"/>
              </a:lnSpc>
            </a:pPr>
            <a:r>
              <a:rPr lang="en-US" sz="2200" dirty="0"/>
              <a:t>Specifically, a </a:t>
            </a:r>
            <a:r>
              <a:rPr lang="en-US" sz="2200" dirty="0">
                <a:solidFill>
                  <a:schemeClr val="accent1"/>
                </a:solidFill>
              </a:rPr>
              <a:t>new stack frame is</a:t>
            </a:r>
          </a:p>
          <a:p>
            <a:pPr lvl="1"/>
            <a:r>
              <a:rPr lang="en-US" sz="2200" dirty="0"/>
              <a:t>allocated (</a:t>
            </a:r>
            <a:r>
              <a:rPr lang="en-US" sz="2200" b="1" dirty="0">
                <a:solidFill>
                  <a:srgbClr val="0070C0"/>
                </a:solidFill>
              </a:rPr>
              <a:t>pushed</a:t>
            </a:r>
            <a:r>
              <a:rPr lang="en-US" sz="2200" dirty="0"/>
              <a:t> on the stack) for each function call (</a:t>
            </a:r>
            <a:r>
              <a:rPr lang="en-US" sz="2200" dirty="0">
                <a:solidFill>
                  <a:srgbClr val="FF0000"/>
                </a:solidFill>
              </a:rPr>
              <a:t>contents are not implicitly zeroed</a:t>
            </a:r>
            <a:r>
              <a:rPr lang="en-US" sz="2200" dirty="0"/>
              <a:t>)</a:t>
            </a:r>
          </a:p>
          <a:p>
            <a:pPr lvl="1"/>
            <a:r>
              <a:rPr lang="en-US" sz="2200" dirty="0"/>
              <a:t>deallocated (</a:t>
            </a:r>
            <a:r>
              <a:rPr lang="en-US" sz="2200" b="1" dirty="0">
                <a:solidFill>
                  <a:srgbClr val="0070C0"/>
                </a:solidFill>
              </a:rPr>
              <a:t>popped</a:t>
            </a:r>
            <a:r>
              <a:rPr lang="en-US" sz="2200" dirty="0"/>
              <a:t> from the stack) on function return</a:t>
            </a:r>
          </a:p>
          <a:p>
            <a:r>
              <a:rPr lang="en-US" sz="2400" dirty="0">
                <a:solidFill>
                  <a:srgbClr val="2C895B"/>
                </a:solidFill>
              </a:rPr>
              <a:t>Stack frame </a:t>
            </a:r>
            <a:r>
              <a:rPr lang="en-US" sz="2400" dirty="0"/>
              <a:t>contains:</a:t>
            </a:r>
          </a:p>
          <a:p>
            <a:pPr lvl="1"/>
            <a:r>
              <a:rPr lang="en-US" sz="2200" dirty="0"/>
              <a:t>Local variables, parameters of function called</a:t>
            </a:r>
          </a:p>
          <a:p>
            <a:pPr lvl="1"/>
            <a:r>
              <a:rPr lang="en-US" sz="2200" dirty="0"/>
              <a:t>Where to return to which caller when the function completes (the return address)</a:t>
            </a:r>
            <a:endParaRPr lang="en-US" dirty="0">
              <a:cs typeface="Courier New" panose="02070309020205020404" pitchFamily="49" charset="0"/>
            </a:endParaRPr>
          </a:p>
          <a:p>
            <a:endParaRPr lang="en-US" dirty="0"/>
          </a:p>
        </p:txBody>
      </p:sp>
      <p:grpSp>
        <p:nvGrpSpPr>
          <p:cNvPr id="5" name="Group 4">
            <a:extLst>
              <a:ext uri="{FF2B5EF4-FFF2-40B4-BE49-F238E27FC236}">
                <a16:creationId xmlns:a16="http://schemas.microsoft.com/office/drawing/2014/main" id="{E7B1867D-9C06-D9EB-BEDA-FE8919018ACF}"/>
              </a:ext>
            </a:extLst>
          </p:cNvPr>
          <p:cNvGrpSpPr/>
          <p:nvPr/>
        </p:nvGrpSpPr>
        <p:grpSpPr>
          <a:xfrm>
            <a:off x="8359546" y="428406"/>
            <a:ext cx="1276422" cy="5978146"/>
            <a:chOff x="5391446" y="535470"/>
            <a:chExt cx="1557995" cy="5926892"/>
          </a:xfrm>
        </p:grpSpPr>
        <p:sp>
          <p:nvSpPr>
            <p:cNvPr id="6" name="TextBox 5">
              <a:extLst>
                <a:ext uri="{FF2B5EF4-FFF2-40B4-BE49-F238E27FC236}">
                  <a16:creationId xmlns:a16="http://schemas.microsoft.com/office/drawing/2014/main" id="{6DF01390-6FCB-D990-C959-4F77D48EF431}"/>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7" name="TextBox 6">
              <a:extLst>
                <a:ext uri="{FF2B5EF4-FFF2-40B4-BE49-F238E27FC236}">
                  <a16:creationId xmlns:a16="http://schemas.microsoft.com/office/drawing/2014/main" id="{E574E090-C12B-07D6-EB01-9ED82E6CD45E}"/>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8" name="Straight Arrow Connector 7">
              <a:extLst>
                <a:ext uri="{FF2B5EF4-FFF2-40B4-BE49-F238E27FC236}">
                  <a16:creationId xmlns:a16="http://schemas.microsoft.com/office/drawing/2014/main" id="{C3825094-E7C8-C20C-D8BE-A7B53EFD1993}"/>
                </a:ext>
              </a:extLst>
            </p:cNvPr>
            <p:cNvCxnSpPr>
              <a:cxnSpLocks/>
              <a:stCxn id="6" idx="2"/>
              <a:endCxn id="7"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9" name="TextBox 8">
              <a:extLst>
                <a:ext uri="{FF2B5EF4-FFF2-40B4-BE49-F238E27FC236}">
                  <a16:creationId xmlns:a16="http://schemas.microsoft.com/office/drawing/2014/main" id="{EE619B93-AB0A-7360-565C-371DFE7FE6D1}"/>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10" name="Group 9">
            <a:extLst>
              <a:ext uri="{FF2B5EF4-FFF2-40B4-BE49-F238E27FC236}">
                <a16:creationId xmlns:a16="http://schemas.microsoft.com/office/drawing/2014/main" id="{82EE018E-CFDC-058D-0A3F-C81BDD8AC544}"/>
              </a:ext>
            </a:extLst>
          </p:cNvPr>
          <p:cNvGrpSpPr/>
          <p:nvPr/>
        </p:nvGrpSpPr>
        <p:grpSpPr>
          <a:xfrm>
            <a:off x="9573567" y="346121"/>
            <a:ext cx="2526189" cy="6021446"/>
            <a:chOff x="6583680" y="1280160"/>
            <a:chExt cx="2377440" cy="5257800"/>
          </a:xfrm>
        </p:grpSpPr>
        <p:sp>
          <p:nvSpPr>
            <p:cNvPr id="11" name="Rectangle 7">
              <a:extLst>
                <a:ext uri="{FF2B5EF4-FFF2-40B4-BE49-F238E27FC236}">
                  <a16:creationId xmlns:a16="http://schemas.microsoft.com/office/drawing/2014/main" id="{F5743FB4-1088-0AFC-40B1-37AEEA80E631}"/>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12" name="Rectangle 11">
              <a:extLst>
                <a:ext uri="{FF2B5EF4-FFF2-40B4-BE49-F238E27FC236}">
                  <a16:creationId xmlns:a16="http://schemas.microsoft.com/office/drawing/2014/main" id="{AEE98908-4248-F0F8-65D4-CE79B1068039}"/>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13" name="Rectangle 12">
              <a:extLst>
                <a:ext uri="{FF2B5EF4-FFF2-40B4-BE49-F238E27FC236}">
                  <a16:creationId xmlns:a16="http://schemas.microsoft.com/office/drawing/2014/main" id="{1C28C3AA-AD37-40AE-F923-7D21C1EBB2B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14" name="Rectangle 13">
              <a:extLst>
                <a:ext uri="{FF2B5EF4-FFF2-40B4-BE49-F238E27FC236}">
                  <a16:creationId xmlns:a16="http://schemas.microsoft.com/office/drawing/2014/main" id="{1C4C7E39-127A-C6A6-1B88-429ABD88DAF1}"/>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15" name="Rectangle 14">
              <a:extLst>
                <a:ext uri="{FF2B5EF4-FFF2-40B4-BE49-F238E27FC236}">
                  <a16:creationId xmlns:a16="http://schemas.microsoft.com/office/drawing/2014/main" id="{0BD504BE-BEEC-64F6-CFC4-2A5D484A5DB3}"/>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16" name="Rectangle 15">
              <a:extLst>
                <a:ext uri="{FF2B5EF4-FFF2-40B4-BE49-F238E27FC236}">
                  <a16:creationId xmlns:a16="http://schemas.microsoft.com/office/drawing/2014/main" id="{596F8635-73E8-595F-7633-2F4A1B871AF6}"/>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17" name="Rectangle 16">
              <a:extLst>
                <a:ext uri="{FF2B5EF4-FFF2-40B4-BE49-F238E27FC236}">
                  <a16:creationId xmlns:a16="http://schemas.microsoft.com/office/drawing/2014/main" id="{F6F7B7E8-A8E4-FE12-D1DD-F4EDAFE4EE7F}"/>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18" name="Straight Arrow Connector 17">
              <a:extLst>
                <a:ext uri="{FF2B5EF4-FFF2-40B4-BE49-F238E27FC236}">
                  <a16:creationId xmlns:a16="http://schemas.microsoft.com/office/drawing/2014/main" id="{3FB26BA1-4013-98BF-A710-A67EC58C82E9}"/>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DF9684C3-E8A5-39C7-417A-EFF385F4BE2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18B7B864-81FA-2188-A436-E0773006EA93}"/>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21" name="Rectangle 20">
            <a:extLst>
              <a:ext uri="{FF2B5EF4-FFF2-40B4-BE49-F238E27FC236}">
                <a16:creationId xmlns:a16="http://schemas.microsoft.com/office/drawing/2014/main" id="{EABBD4E3-2B20-5769-A121-72EF41CA72AE}"/>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Tree>
    <p:extLst>
      <p:ext uri="{BB962C8B-B14F-4D97-AF65-F5344CB8AC3E}">
        <p14:creationId xmlns:p14="http://schemas.microsoft.com/office/powerpoint/2010/main" val="491692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33D6-8B5E-E470-5042-ABB98EE4473A}"/>
              </a:ext>
            </a:extLst>
          </p:cNvPr>
          <p:cNvSpPr>
            <a:spLocks noGrp="1"/>
          </p:cNvSpPr>
          <p:nvPr>
            <p:ph type="title"/>
          </p:nvPr>
        </p:nvSpPr>
        <p:spPr/>
        <p:txBody>
          <a:bodyPr/>
          <a:lstStyle/>
          <a:p>
            <a:r>
              <a:rPr lang="en-US" dirty="0"/>
              <a:t>Stack types</a:t>
            </a:r>
          </a:p>
        </p:txBody>
      </p:sp>
      <p:sp>
        <p:nvSpPr>
          <p:cNvPr id="3" name="Content Placeholder 2">
            <a:extLst>
              <a:ext uri="{FF2B5EF4-FFF2-40B4-BE49-F238E27FC236}">
                <a16:creationId xmlns:a16="http://schemas.microsoft.com/office/drawing/2014/main" id="{293FAA98-B99C-F716-D1FC-95AE12038BE4}"/>
              </a:ext>
            </a:extLst>
          </p:cNvPr>
          <p:cNvSpPr>
            <a:spLocks noGrp="1"/>
          </p:cNvSpPr>
          <p:nvPr>
            <p:ph sz="quarter" idx="17"/>
          </p:nvPr>
        </p:nvSpPr>
        <p:spPr>
          <a:xfrm>
            <a:off x="364912" y="816621"/>
            <a:ext cx="7358032" cy="5921379"/>
          </a:xfrm>
          <a:solidFill>
            <a:schemeClr val="accent4">
              <a:lumMod val="20000"/>
              <a:lumOff val="80000"/>
            </a:schemeClr>
          </a:solidFill>
          <a:ln>
            <a:solidFill>
              <a:schemeClr val="accent1"/>
            </a:solidFill>
          </a:ln>
        </p:spPr>
        <p:txBody>
          <a:bodyPr/>
          <a:lstStyle/>
          <a:p>
            <a:r>
              <a:rPr lang="en-US" altLang="en-US" sz="2000" dirty="0"/>
              <a:t>A Stack Implements a </a:t>
            </a:r>
            <a:r>
              <a:rPr lang="en-US" altLang="en-US" sz="2000" b="1" dirty="0"/>
              <a:t>last-in first-out</a:t>
            </a:r>
            <a:r>
              <a:rPr lang="en-US" altLang="en-US" sz="2000" dirty="0">
                <a:solidFill>
                  <a:srgbClr val="104475"/>
                </a:solidFill>
              </a:rPr>
              <a:t> </a:t>
            </a:r>
            <a:r>
              <a:rPr lang="en-US" altLang="en-US" sz="2000" dirty="0"/>
              <a:t>(LIFO) protocol</a:t>
            </a:r>
          </a:p>
          <a:p>
            <a:r>
              <a:rPr lang="en-US" sz="2000" dirty="0"/>
              <a:t>Each time a </a:t>
            </a:r>
            <a:r>
              <a:rPr lang="en-US" sz="2000" b="1" dirty="0"/>
              <a:t>function is called</a:t>
            </a:r>
            <a:r>
              <a:rPr lang="en-US" sz="2000" dirty="0"/>
              <a:t>, a </a:t>
            </a:r>
            <a:r>
              <a:rPr lang="en-US" sz="2000" b="1" dirty="0"/>
              <a:t>stack frame is activated</a:t>
            </a:r>
            <a:endParaRPr lang="en-US" sz="2000" dirty="0"/>
          </a:p>
          <a:p>
            <a:pPr lvl="1"/>
            <a:r>
              <a:rPr lang="en-US" sz="2000" dirty="0"/>
              <a:t>space is allocated by moving the stack pointer </a:t>
            </a:r>
          </a:p>
          <a:p>
            <a:pPr lvl="1"/>
            <a:r>
              <a:rPr lang="en-US" sz="2000" dirty="0"/>
              <a:t>push adds space, pop removes space</a:t>
            </a:r>
          </a:p>
          <a:p>
            <a:r>
              <a:rPr lang="en-US" sz="2000" dirty="0"/>
              <a:t>Stack growth direction</a:t>
            </a:r>
          </a:p>
          <a:p>
            <a:pPr lvl="1"/>
            <a:r>
              <a:rPr lang="en-US" sz="2000" b="1" dirty="0"/>
              <a:t>Ascending stack: </a:t>
            </a:r>
            <a:r>
              <a:rPr lang="en-US" sz="2000" dirty="0"/>
              <a:t>grows from low memory towards high memory </a:t>
            </a:r>
            <a:r>
              <a:rPr lang="en-US" sz="2000" dirty="0">
                <a:solidFill>
                  <a:schemeClr val="accent1"/>
                </a:solidFill>
              </a:rPr>
              <a:t>(adding to the </a:t>
            </a:r>
            <a:r>
              <a:rPr lang="en-US" sz="2000" dirty="0" err="1">
                <a:solidFill>
                  <a:schemeClr val="accent1"/>
                </a:solidFill>
              </a:rPr>
              <a:t>sp</a:t>
            </a:r>
            <a:r>
              <a:rPr lang="en-US" sz="2000" dirty="0">
                <a:solidFill>
                  <a:schemeClr val="accent1"/>
                </a:solidFill>
              </a:rPr>
              <a:t> to allocate memory)</a:t>
            </a:r>
            <a:endParaRPr lang="en-US" sz="2000" dirty="0"/>
          </a:p>
          <a:p>
            <a:pPr lvl="1"/>
            <a:r>
              <a:rPr lang="en-US" sz="2000" b="1" dirty="0"/>
              <a:t>Descending stack: </a:t>
            </a:r>
            <a:r>
              <a:rPr lang="en-US" sz="2000" dirty="0"/>
              <a:t>grows from high memory towards low memory </a:t>
            </a:r>
            <a:r>
              <a:rPr lang="en-US" sz="2000" dirty="0">
                <a:solidFill>
                  <a:schemeClr val="accent1"/>
                </a:solidFill>
              </a:rPr>
              <a:t>(subtracting from the  </a:t>
            </a:r>
            <a:r>
              <a:rPr lang="en-US" sz="2000" dirty="0" err="1">
                <a:solidFill>
                  <a:schemeClr val="accent1"/>
                </a:solidFill>
              </a:rPr>
              <a:t>sp</a:t>
            </a:r>
            <a:r>
              <a:rPr lang="en-US" sz="2000" dirty="0">
                <a:solidFill>
                  <a:schemeClr val="accent1"/>
                </a:solidFill>
              </a:rPr>
              <a:t> to allocate memory)</a:t>
            </a:r>
          </a:p>
          <a:p>
            <a:r>
              <a:rPr lang="en-US" sz="2000" dirty="0"/>
              <a:t>Full versus empty stacks </a:t>
            </a:r>
          </a:p>
          <a:p>
            <a:pPr lvl="1"/>
            <a:r>
              <a:rPr lang="en-US" sz="2000" b="1" dirty="0"/>
              <a:t>Empty stack: stack pointer (</a:t>
            </a:r>
            <a:r>
              <a:rPr lang="en-US" sz="2000" dirty="0" err="1"/>
              <a:t>sp</a:t>
            </a:r>
            <a:r>
              <a:rPr lang="en-US" sz="2000" dirty="0"/>
              <a:t>) points at the </a:t>
            </a:r>
            <a:r>
              <a:rPr lang="en-US" sz="2000" b="1" dirty="0"/>
              <a:t>next word address </a:t>
            </a:r>
            <a:r>
              <a:rPr lang="en-US" sz="2000" dirty="0"/>
              <a:t>after the last item pushed on the stack</a:t>
            </a:r>
          </a:p>
          <a:p>
            <a:pPr lvl="1"/>
            <a:r>
              <a:rPr lang="en-US" sz="2000" b="1" dirty="0"/>
              <a:t>Full stack: stack pointer </a:t>
            </a:r>
            <a:r>
              <a:rPr lang="en-US" sz="2000" dirty="0"/>
              <a:t>(</a:t>
            </a:r>
            <a:r>
              <a:rPr lang="en-US" sz="2000" dirty="0" err="1"/>
              <a:t>sp</a:t>
            </a:r>
            <a:r>
              <a:rPr lang="en-US" sz="2000" dirty="0"/>
              <a:t>) points at the </a:t>
            </a:r>
            <a:r>
              <a:rPr lang="en-US" sz="2000" b="1" dirty="0"/>
              <a:t>last item pushed on the stack</a:t>
            </a:r>
          </a:p>
          <a:p>
            <a:r>
              <a:rPr lang="en-US" sz="2000" dirty="0"/>
              <a:t>ARM on Linux uses a </a:t>
            </a:r>
            <a:r>
              <a:rPr lang="en-US" sz="2000" b="1" dirty="0">
                <a:solidFill>
                  <a:schemeClr val="accent1"/>
                </a:solidFill>
              </a:rPr>
              <a:t>full descending stack</a:t>
            </a:r>
          </a:p>
        </p:txBody>
      </p:sp>
      <p:grpSp>
        <p:nvGrpSpPr>
          <p:cNvPr id="60" name="Group 59">
            <a:extLst>
              <a:ext uri="{FF2B5EF4-FFF2-40B4-BE49-F238E27FC236}">
                <a16:creationId xmlns:a16="http://schemas.microsoft.com/office/drawing/2014/main" id="{A55EBB93-DB25-084A-9390-3EBA30102780}"/>
              </a:ext>
            </a:extLst>
          </p:cNvPr>
          <p:cNvGrpSpPr/>
          <p:nvPr/>
        </p:nvGrpSpPr>
        <p:grpSpPr>
          <a:xfrm>
            <a:off x="7876030" y="1766071"/>
            <a:ext cx="4065386" cy="1643631"/>
            <a:chOff x="7867140" y="44758"/>
            <a:chExt cx="4065386" cy="1643631"/>
          </a:xfrm>
        </p:grpSpPr>
        <p:sp>
          <p:nvSpPr>
            <p:cNvPr id="33" name="Left Arrow 32">
              <a:extLst>
                <a:ext uri="{FF2B5EF4-FFF2-40B4-BE49-F238E27FC236}">
                  <a16:creationId xmlns:a16="http://schemas.microsoft.com/office/drawing/2014/main" id="{1F904B6E-930E-1522-75FA-88D1B794B328}"/>
                </a:ext>
              </a:extLst>
            </p:cNvPr>
            <p:cNvSpPr/>
            <p:nvPr/>
          </p:nvSpPr>
          <p:spPr>
            <a:xfrm rot="16200000">
              <a:off x="10995664" y="780588"/>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1A36097-35D7-D3BC-CBCF-15FB8284E177}"/>
                </a:ext>
              </a:extLst>
            </p:cNvPr>
            <p:cNvSpPr/>
            <p:nvPr/>
          </p:nvSpPr>
          <p:spPr>
            <a:xfrm>
              <a:off x="9284890" y="431020"/>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398F59-D592-0621-853C-DE87C490E829}"/>
                </a:ext>
              </a:extLst>
            </p:cNvPr>
            <p:cNvSpPr/>
            <p:nvPr/>
          </p:nvSpPr>
          <p:spPr>
            <a:xfrm>
              <a:off x="9284890" y="1059989"/>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62209BD-7328-BDC5-CE87-0875ABF7A84A}"/>
                </a:ext>
              </a:extLst>
            </p:cNvPr>
            <p:cNvSpPr txBox="1"/>
            <p:nvPr/>
          </p:nvSpPr>
          <p:spPr>
            <a:xfrm>
              <a:off x="7867141" y="53223"/>
              <a:ext cx="3403496" cy="369332"/>
            </a:xfrm>
            <a:prstGeom prst="rect">
              <a:avLst/>
            </a:prstGeom>
            <a:noFill/>
          </p:spPr>
          <p:txBody>
            <a:bodyPr wrap="none" rtlCol="0">
              <a:spAutoFit/>
            </a:bodyPr>
            <a:lstStyle/>
            <a:p>
              <a:r>
                <a:rPr lang="en-US" dirty="0">
                  <a:solidFill>
                    <a:schemeClr val="tx2"/>
                  </a:solidFill>
                </a:rPr>
                <a:t>Descending stack high memory</a:t>
              </a:r>
            </a:p>
          </p:txBody>
        </p:sp>
        <p:sp>
          <p:nvSpPr>
            <p:cNvPr id="38" name="TextBox 37">
              <a:extLst>
                <a:ext uri="{FF2B5EF4-FFF2-40B4-BE49-F238E27FC236}">
                  <a16:creationId xmlns:a16="http://schemas.microsoft.com/office/drawing/2014/main" id="{969498D6-DE04-1EEE-6CEF-99EBED554438}"/>
                </a:ext>
              </a:extLst>
            </p:cNvPr>
            <p:cNvSpPr txBox="1"/>
            <p:nvPr/>
          </p:nvSpPr>
          <p:spPr>
            <a:xfrm>
              <a:off x="9496999" y="1319057"/>
              <a:ext cx="1428596" cy="369332"/>
            </a:xfrm>
            <a:prstGeom prst="rect">
              <a:avLst/>
            </a:prstGeom>
            <a:noFill/>
          </p:spPr>
          <p:txBody>
            <a:bodyPr wrap="none" rtlCol="0">
              <a:spAutoFit/>
            </a:bodyPr>
            <a:lstStyle/>
            <a:p>
              <a:r>
                <a:rPr lang="en-US" dirty="0">
                  <a:solidFill>
                    <a:schemeClr val="tx2"/>
                  </a:solidFill>
                </a:rPr>
                <a:t>low memory</a:t>
              </a:r>
            </a:p>
          </p:txBody>
        </p:sp>
        <p:sp>
          <p:nvSpPr>
            <p:cNvPr id="39" name="Rectangle 38">
              <a:extLst>
                <a:ext uri="{FF2B5EF4-FFF2-40B4-BE49-F238E27FC236}">
                  <a16:creationId xmlns:a16="http://schemas.microsoft.com/office/drawing/2014/main" id="{9CAE1C00-67FD-3B61-83A4-FBE652BAFCAA}"/>
                </a:ext>
              </a:extLst>
            </p:cNvPr>
            <p:cNvSpPr/>
            <p:nvPr/>
          </p:nvSpPr>
          <p:spPr>
            <a:xfrm>
              <a:off x="7867140" y="44758"/>
              <a:ext cx="4065386"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9264F1C-5ABE-1410-3579-CCED09E180C1}"/>
                </a:ext>
              </a:extLst>
            </p:cNvPr>
            <p:cNvSpPr/>
            <p:nvPr/>
          </p:nvSpPr>
          <p:spPr>
            <a:xfrm>
              <a:off x="9284889" y="734483"/>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4CD3235-77A7-B898-7CA0-8005652C7E68}"/>
              </a:ext>
            </a:extLst>
          </p:cNvPr>
          <p:cNvGrpSpPr/>
          <p:nvPr/>
        </p:nvGrpSpPr>
        <p:grpSpPr>
          <a:xfrm>
            <a:off x="7876030" y="66662"/>
            <a:ext cx="4065386" cy="1643631"/>
            <a:chOff x="7867140" y="1758338"/>
            <a:chExt cx="4065386" cy="1643631"/>
          </a:xfrm>
        </p:grpSpPr>
        <p:sp>
          <p:nvSpPr>
            <p:cNvPr id="41" name="Left Arrow 40">
              <a:extLst>
                <a:ext uri="{FF2B5EF4-FFF2-40B4-BE49-F238E27FC236}">
                  <a16:creationId xmlns:a16="http://schemas.microsoft.com/office/drawing/2014/main" id="{055D8059-B3CD-CE25-C850-28971FBD4BE2}"/>
                </a:ext>
              </a:extLst>
            </p:cNvPr>
            <p:cNvSpPr/>
            <p:nvPr/>
          </p:nvSpPr>
          <p:spPr>
            <a:xfrm rot="5400000">
              <a:off x="10993648" y="2530695"/>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1DC61F0-776E-0973-E744-8755B928CDD1}"/>
                </a:ext>
              </a:extLst>
            </p:cNvPr>
            <p:cNvSpPr/>
            <p:nvPr/>
          </p:nvSpPr>
          <p:spPr>
            <a:xfrm>
              <a:off x="9222136" y="2465794"/>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D1336A6-9465-4EBD-CF99-0F8B66FB0ACA}"/>
                </a:ext>
              </a:extLst>
            </p:cNvPr>
            <p:cNvSpPr/>
            <p:nvPr/>
          </p:nvSpPr>
          <p:spPr>
            <a:xfrm>
              <a:off x="9214002" y="2136631"/>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3CD156A8-C613-C990-B11B-27C3531D87EF}"/>
                </a:ext>
              </a:extLst>
            </p:cNvPr>
            <p:cNvSpPr txBox="1"/>
            <p:nvPr/>
          </p:nvSpPr>
          <p:spPr>
            <a:xfrm>
              <a:off x="8062910" y="1775768"/>
              <a:ext cx="3262432" cy="369332"/>
            </a:xfrm>
            <a:prstGeom prst="rect">
              <a:avLst/>
            </a:prstGeom>
            <a:noFill/>
          </p:spPr>
          <p:txBody>
            <a:bodyPr wrap="none" rtlCol="0">
              <a:spAutoFit/>
            </a:bodyPr>
            <a:lstStyle/>
            <a:p>
              <a:r>
                <a:rPr lang="en-US" dirty="0">
                  <a:solidFill>
                    <a:schemeClr val="tx2"/>
                  </a:solidFill>
                </a:rPr>
                <a:t>Ascending stack high memory</a:t>
              </a:r>
            </a:p>
          </p:txBody>
        </p:sp>
        <p:sp>
          <p:nvSpPr>
            <p:cNvPr id="45" name="TextBox 44">
              <a:extLst>
                <a:ext uri="{FF2B5EF4-FFF2-40B4-BE49-F238E27FC236}">
                  <a16:creationId xmlns:a16="http://schemas.microsoft.com/office/drawing/2014/main" id="{0FAABB80-B77F-4C1C-6A66-C635361811D6}"/>
                </a:ext>
              </a:extLst>
            </p:cNvPr>
            <p:cNvSpPr txBox="1"/>
            <p:nvPr/>
          </p:nvSpPr>
          <p:spPr>
            <a:xfrm>
              <a:off x="9434246" y="3032637"/>
              <a:ext cx="1428596" cy="369332"/>
            </a:xfrm>
            <a:prstGeom prst="rect">
              <a:avLst/>
            </a:prstGeom>
            <a:noFill/>
          </p:spPr>
          <p:txBody>
            <a:bodyPr wrap="none" rtlCol="0">
              <a:spAutoFit/>
            </a:bodyPr>
            <a:lstStyle/>
            <a:p>
              <a:r>
                <a:rPr lang="en-US" dirty="0">
                  <a:solidFill>
                    <a:schemeClr val="tx2"/>
                  </a:solidFill>
                </a:rPr>
                <a:t>low memory</a:t>
              </a:r>
            </a:p>
          </p:txBody>
        </p:sp>
        <p:sp>
          <p:nvSpPr>
            <p:cNvPr id="46" name="Rectangle 45">
              <a:extLst>
                <a:ext uri="{FF2B5EF4-FFF2-40B4-BE49-F238E27FC236}">
                  <a16:creationId xmlns:a16="http://schemas.microsoft.com/office/drawing/2014/main" id="{B406FE87-2A07-4F7B-0347-5CA7954A6F39}"/>
                </a:ext>
              </a:extLst>
            </p:cNvPr>
            <p:cNvSpPr/>
            <p:nvPr/>
          </p:nvSpPr>
          <p:spPr>
            <a:xfrm>
              <a:off x="7867140" y="1758338"/>
              <a:ext cx="4065386"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5BF3587-7FA7-936E-8DFD-9FF6FE3C50A5}"/>
                </a:ext>
              </a:extLst>
            </p:cNvPr>
            <p:cNvSpPr/>
            <p:nvPr/>
          </p:nvSpPr>
          <p:spPr>
            <a:xfrm>
              <a:off x="9222135" y="2769257"/>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 name="Group 61">
            <a:extLst>
              <a:ext uri="{FF2B5EF4-FFF2-40B4-BE49-F238E27FC236}">
                <a16:creationId xmlns:a16="http://schemas.microsoft.com/office/drawing/2014/main" id="{84B2A87B-FA4B-68CA-B28A-B203FFD81ACA}"/>
              </a:ext>
            </a:extLst>
          </p:cNvPr>
          <p:cNvGrpSpPr/>
          <p:nvPr/>
        </p:nvGrpSpPr>
        <p:grpSpPr>
          <a:xfrm>
            <a:off x="7867139" y="3473945"/>
            <a:ext cx="4121903" cy="1672410"/>
            <a:chOff x="7867139" y="3473945"/>
            <a:chExt cx="4121903" cy="1672410"/>
          </a:xfrm>
        </p:grpSpPr>
        <p:sp>
          <p:nvSpPr>
            <p:cNvPr id="48" name="Left Arrow 47">
              <a:extLst>
                <a:ext uri="{FF2B5EF4-FFF2-40B4-BE49-F238E27FC236}">
                  <a16:creationId xmlns:a16="http://schemas.microsoft.com/office/drawing/2014/main" id="{D419F409-956E-8F00-5889-2BC7F7C38DFE}"/>
                </a:ext>
              </a:extLst>
            </p:cNvPr>
            <p:cNvSpPr/>
            <p:nvPr/>
          </p:nvSpPr>
          <p:spPr>
            <a:xfrm rot="10800000">
              <a:off x="8852932" y="4641803"/>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2C15356D-A552-E475-6D7D-4D2BD5FFD063}"/>
                </a:ext>
              </a:extLst>
            </p:cNvPr>
            <p:cNvSpPr txBox="1"/>
            <p:nvPr/>
          </p:nvSpPr>
          <p:spPr>
            <a:xfrm>
              <a:off x="7988026" y="4313769"/>
              <a:ext cx="1658326" cy="369332"/>
            </a:xfrm>
            <a:prstGeom prst="rect">
              <a:avLst/>
            </a:prstGeom>
            <a:noFill/>
          </p:spPr>
          <p:txBody>
            <a:bodyPr wrap="square" rtlCol="0">
              <a:spAutoFit/>
            </a:bodyPr>
            <a:lstStyle/>
            <a:p>
              <a:r>
                <a:rPr lang="en-US" dirty="0">
                  <a:solidFill>
                    <a:schemeClr val="tx2"/>
                  </a:solidFill>
                </a:rPr>
                <a:t>stack pointer</a:t>
              </a:r>
            </a:p>
          </p:txBody>
        </p:sp>
        <p:sp>
          <p:nvSpPr>
            <p:cNvPr id="50" name="Rectangle 49">
              <a:extLst>
                <a:ext uri="{FF2B5EF4-FFF2-40B4-BE49-F238E27FC236}">
                  <a16:creationId xmlns:a16="http://schemas.microsoft.com/office/drawing/2014/main" id="{33A0D59F-F8A9-4233-CE20-5F5D9E6A9555}"/>
                </a:ext>
              </a:extLst>
            </p:cNvPr>
            <p:cNvSpPr/>
            <p:nvPr/>
          </p:nvSpPr>
          <p:spPr>
            <a:xfrm>
              <a:off x="9573811" y="3860207"/>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5E0E915-2F59-97B0-7F78-7F485F53D78C}"/>
                </a:ext>
              </a:extLst>
            </p:cNvPr>
            <p:cNvSpPr/>
            <p:nvPr/>
          </p:nvSpPr>
          <p:spPr>
            <a:xfrm>
              <a:off x="9581048" y="4465436"/>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D68BF3D5-FB35-DFEA-DD0E-86B788C1BA5E}"/>
                </a:ext>
              </a:extLst>
            </p:cNvPr>
            <p:cNvSpPr txBox="1"/>
            <p:nvPr/>
          </p:nvSpPr>
          <p:spPr>
            <a:xfrm>
              <a:off x="7905873" y="3482410"/>
              <a:ext cx="4083169" cy="369332"/>
            </a:xfrm>
            <a:prstGeom prst="rect">
              <a:avLst/>
            </a:prstGeom>
            <a:noFill/>
          </p:spPr>
          <p:txBody>
            <a:bodyPr wrap="none" rtlCol="0">
              <a:spAutoFit/>
            </a:bodyPr>
            <a:lstStyle/>
            <a:p>
              <a:r>
                <a:rPr lang="en-US" dirty="0">
                  <a:solidFill>
                    <a:schemeClr val="tx2"/>
                  </a:solidFill>
                </a:rPr>
                <a:t>Empty descending stack high memory</a:t>
              </a:r>
            </a:p>
          </p:txBody>
        </p:sp>
        <p:sp>
          <p:nvSpPr>
            <p:cNvPr id="53" name="TextBox 52">
              <a:extLst>
                <a:ext uri="{FF2B5EF4-FFF2-40B4-BE49-F238E27FC236}">
                  <a16:creationId xmlns:a16="http://schemas.microsoft.com/office/drawing/2014/main" id="{DC981A1A-DABC-4F3C-F8E3-FA6DC940547A}"/>
                </a:ext>
              </a:extLst>
            </p:cNvPr>
            <p:cNvSpPr txBox="1"/>
            <p:nvPr/>
          </p:nvSpPr>
          <p:spPr>
            <a:xfrm>
              <a:off x="9917839" y="4777023"/>
              <a:ext cx="1428596" cy="369332"/>
            </a:xfrm>
            <a:prstGeom prst="rect">
              <a:avLst/>
            </a:prstGeom>
            <a:noFill/>
          </p:spPr>
          <p:txBody>
            <a:bodyPr wrap="none" rtlCol="0">
              <a:spAutoFit/>
            </a:bodyPr>
            <a:lstStyle/>
            <a:p>
              <a:r>
                <a:rPr lang="en-US" dirty="0">
                  <a:solidFill>
                    <a:schemeClr val="tx2"/>
                  </a:solidFill>
                </a:rPr>
                <a:t>low memory</a:t>
              </a:r>
            </a:p>
          </p:txBody>
        </p:sp>
        <p:sp>
          <p:nvSpPr>
            <p:cNvPr id="54" name="Rectangle 53">
              <a:extLst>
                <a:ext uri="{FF2B5EF4-FFF2-40B4-BE49-F238E27FC236}">
                  <a16:creationId xmlns:a16="http://schemas.microsoft.com/office/drawing/2014/main" id="{18172466-3BFB-6C5B-7EA8-6184B6D88882}"/>
                </a:ext>
              </a:extLst>
            </p:cNvPr>
            <p:cNvSpPr/>
            <p:nvPr/>
          </p:nvSpPr>
          <p:spPr>
            <a:xfrm>
              <a:off x="7867139" y="3473945"/>
              <a:ext cx="4083169"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303C834-9019-ABE2-0EF1-8A21986C39ED}"/>
                </a:ext>
              </a:extLst>
            </p:cNvPr>
            <p:cNvSpPr/>
            <p:nvPr/>
          </p:nvSpPr>
          <p:spPr>
            <a:xfrm>
              <a:off x="9573810" y="4163670"/>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Left Arrow 55">
              <a:extLst>
                <a:ext uri="{FF2B5EF4-FFF2-40B4-BE49-F238E27FC236}">
                  <a16:creationId xmlns:a16="http://schemas.microsoft.com/office/drawing/2014/main" id="{B6DB8386-9CD3-1584-675A-8CB7253EBD0B}"/>
                </a:ext>
              </a:extLst>
            </p:cNvPr>
            <p:cNvSpPr/>
            <p:nvPr/>
          </p:nvSpPr>
          <p:spPr>
            <a:xfrm rot="16200000">
              <a:off x="11246199" y="4330268"/>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255CD093-8227-8FA9-FC30-45336FC251EB}"/>
              </a:ext>
            </a:extLst>
          </p:cNvPr>
          <p:cNvGrpSpPr/>
          <p:nvPr/>
        </p:nvGrpSpPr>
        <p:grpSpPr>
          <a:xfrm>
            <a:off x="7867140" y="5180587"/>
            <a:ext cx="4083168" cy="1643631"/>
            <a:chOff x="7867140" y="5180587"/>
            <a:chExt cx="4083168" cy="1643631"/>
          </a:xfrm>
        </p:grpSpPr>
        <p:sp>
          <p:nvSpPr>
            <p:cNvPr id="5" name="Left Arrow 4">
              <a:extLst>
                <a:ext uri="{FF2B5EF4-FFF2-40B4-BE49-F238E27FC236}">
                  <a16:creationId xmlns:a16="http://schemas.microsoft.com/office/drawing/2014/main" id="{4645A131-29B8-77B7-BF93-457C15528709}"/>
                </a:ext>
              </a:extLst>
            </p:cNvPr>
            <p:cNvSpPr/>
            <p:nvPr/>
          </p:nvSpPr>
          <p:spPr>
            <a:xfrm rot="10800000">
              <a:off x="9000730" y="6039200"/>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B7651D1-354C-A4D0-E211-30A7BFE73AE5}"/>
                </a:ext>
              </a:extLst>
            </p:cNvPr>
            <p:cNvSpPr txBox="1"/>
            <p:nvPr/>
          </p:nvSpPr>
          <p:spPr>
            <a:xfrm>
              <a:off x="8171567" y="5661336"/>
              <a:ext cx="1658326" cy="369332"/>
            </a:xfrm>
            <a:prstGeom prst="rect">
              <a:avLst/>
            </a:prstGeom>
            <a:noFill/>
          </p:spPr>
          <p:txBody>
            <a:bodyPr wrap="square" rtlCol="0">
              <a:spAutoFit/>
            </a:bodyPr>
            <a:lstStyle/>
            <a:p>
              <a:r>
                <a:rPr lang="en-US" dirty="0">
                  <a:solidFill>
                    <a:schemeClr val="tx2"/>
                  </a:solidFill>
                </a:rPr>
                <a:t>stack pointer</a:t>
              </a:r>
            </a:p>
          </p:txBody>
        </p:sp>
        <p:sp>
          <p:nvSpPr>
            <p:cNvPr id="7" name="Rectangle 6">
              <a:extLst>
                <a:ext uri="{FF2B5EF4-FFF2-40B4-BE49-F238E27FC236}">
                  <a16:creationId xmlns:a16="http://schemas.microsoft.com/office/drawing/2014/main" id="{68528589-69C7-4234-7702-C6881A61CEFE}"/>
                </a:ext>
              </a:extLst>
            </p:cNvPr>
            <p:cNvSpPr/>
            <p:nvPr/>
          </p:nvSpPr>
          <p:spPr>
            <a:xfrm>
              <a:off x="9664119" y="5566849"/>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95704DE-9FA4-74EC-302A-E01060FD56CD}"/>
                </a:ext>
              </a:extLst>
            </p:cNvPr>
            <p:cNvSpPr/>
            <p:nvPr/>
          </p:nvSpPr>
          <p:spPr>
            <a:xfrm>
              <a:off x="9664119" y="6195818"/>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34C5E1E-C4D9-27C6-65C2-69D0805A04B7}"/>
                </a:ext>
              </a:extLst>
            </p:cNvPr>
            <p:cNvSpPr txBox="1"/>
            <p:nvPr/>
          </p:nvSpPr>
          <p:spPr>
            <a:xfrm>
              <a:off x="7996181" y="5189052"/>
              <a:ext cx="3801041" cy="369332"/>
            </a:xfrm>
            <a:prstGeom prst="rect">
              <a:avLst/>
            </a:prstGeom>
            <a:noFill/>
          </p:spPr>
          <p:txBody>
            <a:bodyPr wrap="none" rtlCol="0">
              <a:spAutoFit/>
            </a:bodyPr>
            <a:lstStyle/>
            <a:p>
              <a:r>
                <a:rPr lang="en-US" dirty="0">
                  <a:solidFill>
                    <a:schemeClr val="tx2"/>
                  </a:solidFill>
                </a:rPr>
                <a:t>Full descending stack high memory</a:t>
              </a:r>
            </a:p>
          </p:txBody>
        </p:sp>
        <p:sp>
          <p:nvSpPr>
            <p:cNvPr id="12" name="TextBox 11">
              <a:extLst>
                <a:ext uri="{FF2B5EF4-FFF2-40B4-BE49-F238E27FC236}">
                  <a16:creationId xmlns:a16="http://schemas.microsoft.com/office/drawing/2014/main" id="{619EDCFB-0B8C-BFA2-8BF4-2AB8012D15AE}"/>
                </a:ext>
              </a:extLst>
            </p:cNvPr>
            <p:cNvSpPr txBox="1"/>
            <p:nvPr/>
          </p:nvSpPr>
          <p:spPr>
            <a:xfrm>
              <a:off x="9876228" y="6454886"/>
              <a:ext cx="1428596" cy="369332"/>
            </a:xfrm>
            <a:prstGeom prst="rect">
              <a:avLst/>
            </a:prstGeom>
            <a:noFill/>
          </p:spPr>
          <p:txBody>
            <a:bodyPr wrap="none" rtlCol="0">
              <a:spAutoFit/>
            </a:bodyPr>
            <a:lstStyle/>
            <a:p>
              <a:r>
                <a:rPr lang="en-US" dirty="0">
                  <a:solidFill>
                    <a:schemeClr val="tx2"/>
                  </a:solidFill>
                </a:rPr>
                <a:t>low memory</a:t>
              </a:r>
            </a:p>
          </p:txBody>
        </p:sp>
        <p:sp>
          <p:nvSpPr>
            <p:cNvPr id="13" name="Rectangle 12">
              <a:extLst>
                <a:ext uri="{FF2B5EF4-FFF2-40B4-BE49-F238E27FC236}">
                  <a16:creationId xmlns:a16="http://schemas.microsoft.com/office/drawing/2014/main" id="{8897BBDB-7C07-D98E-BBFF-AE1B537A49D5}"/>
                </a:ext>
              </a:extLst>
            </p:cNvPr>
            <p:cNvSpPr/>
            <p:nvPr/>
          </p:nvSpPr>
          <p:spPr>
            <a:xfrm>
              <a:off x="7867140" y="5180587"/>
              <a:ext cx="4083168"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86178FD-7E8F-D994-9908-04A467F8C45E}"/>
                </a:ext>
              </a:extLst>
            </p:cNvPr>
            <p:cNvSpPr/>
            <p:nvPr/>
          </p:nvSpPr>
          <p:spPr>
            <a:xfrm>
              <a:off x="9664118" y="5870312"/>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Left Arrow 56">
              <a:extLst>
                <a:ext uri="{FF2B5EF4-FFF2-40B4-BE49-F238E27FC236}">
                  <a16:creationId xmlns:a16="http://schemas.microsoft.com/office/drawing/2014/main" id="{1731B351-0063-0764-368E-686796CA8EC4}"/>
                </a:ext>
              </a:extLst>
            </p:cNvPr>
            <p:cNvSpPr/>
            <p:nvPr/>
          </p:nvSpPr>
          <p:spPr>
            <a:xfrm rot="16200000">
              <a:off x="11401927" y="5909239"/>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17BAE79E-120C-1E67-B013-8F8FBF72F21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48942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8F7B-55EA-544F-82F5-1FAA778989CD}"/>
              </a:ext>
            </a:extLst>
          </p:cNvPr>
          <p:cNvSpPr>
            <a:spLocks noGrp="1"/>
          </p:cNvSpPr>
          <p:nvPr>
            <p:ph type="title"/>
          </p:nvPr>
        </p:nvSpPr>
        <p:spPr>
          <a:xfrm>
            <a:off x="529032" y="57342"/>
            <a:ext cx="10515600" cy="532440"/>
          </a:xfrm>
        </p:spPr>
        <p:txBody>
          <a:bodyPr/>
          <a:lstStyle/>
          <a:p>
            <a:r>
              <a:rPr lang="en-US" dirty="0"/>
              <a:t>Arm: Stack Operation</a:t>
            </a:r>
          </a:p>
        </p:txBody>
      </p:sp>
      <p:sp>
        <p:nvSpPr>
          <p:cNvPr id="3" name="Content Placeholder 2">
            <a:extLst>
              <a:ext uri="{FF2B5EF4-FFF2-40B4-BE49-F238E27FC236}">
                <a16:creationId xmlns:a16="http://schemas.microsoft.com/office/drawing/2014/main" id="{6411E095-4F42-3742-ABE9-19C232A7B874}"/>
              </a:ext>
            </a:extLst>
          </p:cNvPr>
          <p:cNvSpPr>
            <a:spLocks noGrp="1"/>
          </p:cNvSpPr>
          <p:nvPr>
            <p:ph sz="quarter" idx="16"/>
          </p:nvPr>
        </p:nvSpPr>
        <p:spPr>
          <a:xfrm>
            <a:off x="206455" y="919775"/>
            <a:ext cx="7001930" cy="5060111"/>
          </a:xfrm>
          <a:solidFill>
            <a:schemeClr val="accent4">
              <a:lumMod val="20000"/>
              <a:lumOff val="80000"/>
            </a:schemeClr>
          </a:solidFill>
          <a:ln>
            <a:solidFill>
              <a:schemeClr val="accent1"/>
            </a:solidFill>
          </a:ln>
        </p:spPr>
        <p:txBody>
          <a:bodyPr/>
          <a:lstStyle/>
          <a:p>
            <a:pPr>
              <a:lnSpc>
                <a:spcPct val="100000"/>
              </a:lnSpc>
            </a:pPr>
            <a:r>
              <a:rPr lang="en-US" altLang="en-US" b="1" dirty="0">
                <a:solidFill>
                  <a:srgbClr val="0070C0"/>
                </a:solidFill>
              </a:rPr>
              <a:t>Stack</a:t>
            </a:r>
            <a:r>
              <a:rPr lang="en-US" altLang="en-US" dirty="0"/>
              <a:t> is expandable and </a:t>
            </a:r>
            <a:r>
              <a:rPr lang="en-US" altLang="en-US" b="1" u="sng" dirty="0">
                <a:solidFill>
                  <a:schemeClr val="accent5"/>
                </a:solidFill>
              </a:rPr>
              <a:t>grows downward</a:t>
            </a:r>
            <a:r>
              <a:rPr lang="en-US" altLang="en-US" b="1" dirty="0">
                <a:solidFill>
                  <a:schemeClr val="accent5"/>
                </a:solidFill>
              </a:rPr>
              <a:t> </a:t>
            </a:r>
            <a:r>
              <a:rPr lang="en-US" altLang="en-US" dirty="0">
                <a:solidFill>
                  <a:srgbClr val="0070C0"/>
                </a:solidFill>
              </a:rPr>
              <a:t>from high memory </a:t>
            </a:r>
            <a:r>
              <a:rPr lang="en-US" altLang="en-US" dirty="0"/>
              <a:t>address </a:t>
            </a:r>
            <a:r>
              <a:rPr lang="en-US" altLang="en-US" dirty="0">
                <a:solidFill>
                  <a:srgbClr val="0070C0"/>
                </a:solidFill>
              </a:rPr>
              <a:t>towards low memory</a:t>
            </a:r>
            <a:r>
              <a:rPr lang="en-US" altLang="en-US" dirty="0"/>
              <a:t> address</a:t>
            </a:r>
          </a:p>
          <a:p>
            <a:pPr>
              <a:lnSpc>
                <a:spcPct val="100000"/>
              </a:lnSpc>
            </a:pPr>
            <a:r>
              <a:rPr lang="en-US" altLang="en-US" b="1" dirty="0">
                <a:solidFill>
                  <a:srgbClr val="0070C0"/>
                </a:solidFill>
              </a:rPr>
              <a:t>Stack pointer (</a:t>
            </a:r>
            <a:r>
              <a:rPr lang="en-US" altLang="en-US" b="1" dirty="0" err="1">
                <a:solidFill>
                  <a:srgbClr val="0070C0"/>
                </a:solidFill>
              </a:rPr>
              <a:t>sp</a:t>
            </a:r>
            <a:r>
              <a:rPr lang="en-US" altLang="en-US" b="1" dirty="0">
                <a:solidFill>
                  <a:srgbClr val="0070C0"/>
                </a:solidFill>
              </a:rPr>
              <a:t>) </a:t>
            </a:r>
            <a:r>
              <a:rPr lang="en-US" altLang="en-US" b="1" u="sng" dirty="0">
                <a:solidFill>
                  <a:schemeClr val="accent5"/>
                </a:solidFill>
              </a:rPr>
              <a:t>always</a:t>
            </a:r>
            <a:r>
              <a:rPr lang="en-US" altLang="en-US" b="1" dirty="0">
                <a:solidFill>
                  <a:srgbClr val="0070C0"/>
                </a:solidFill>
              </a:rPr>
              <a:t> </a:t>
            </a:r>
            <a:r>
              <a:rPr lang="en-US" altLang="en-US" dirty="0"/>
              <a:t>points at the </a:t>
            </a:r>
            <a:r>
              <a:rPr lang="en-US" altLang="en-US" b="1" dirty="0">
                <a:solidFill>
                  <a:srgbClr val="0070C0"/>
                </a:solidFill>
              </a:rPr>
              <a:t>top of stack</a:t>
            </a:r>
          </a:p>
          <a:p>
            <a:pPr lvl="1"/>
            <a:r>
              <a:rPr lang="en-US" altLang="en-US" dirty="0"/>
              <a:t>contains the </a:t>
            </a:r>
            <a:r>
              <a:rPr lang="en-US" altLang="en-US" b="1" u="sng" dirty="0">
                <a:solidFill>
                  <a:schemeClr val="accent5"/>
                </a:solidFill>
              </a:rPr>
              <a:t>starting address</a:t>
            </a:r>
            <a:r>
              <a:rPr lang="en-US" altLang="en-US" b="1" dirty="0">
                <a:solidFill>
                  <a:schemeClr val="accent5"/>
                </a:solidFill>
              </a:rPr>
              <a:t> </a:t>
            </a:r>
            <a:r>
              <a:rPr lang="en-US" altLang="en-US" dirty="0"/>
              <a:t>of the </a:t>
            </a:r>
            <a:r>
              <a:rPr lang="en-US" altLang="en-US" b="1" u="sng" dirty="0">
                <a:solidFill>
                  <a:schemeClr val="accent5"/>
                </a:solidFill>
              </a:rPr>
              <a:t>top element</a:t>
            </a:r>
            <a:endParaRPr lang="en-US" altLang="en-US" dirty="0"/>
          </a:p>
          <a:p>
            <a:pPr>
              <a:lnSpc>
                <a:spcPct val="100000"/>
              </a:lnSpc>
            </a:pPr>
            <a:r>
              <a:rPr lang="en-US" altLang="en-US" dirty="0"/>
              <a:t>New items are </a:t>
            </a:r>
            <a:r>
              <a:rPr lang="en-US" altLang="en-US" dirty="0">
                <a:solidFill>
                  <a:schemeClr val="accent1"/>
                </a:solidFill>
              </a:rPr>
              <a:t>pushed</a:t>
            </a:r>
            <a:r>
              <a:rPr lang="en-US" altLang="en-US" dirty="0"/>
              <a:t> (</a:t>
            </a:r>
            <a:r>
              <a:rPr lang="en-US" altLang="en-US" i="1" dirty="0"/>
              <a:t>added</a:t>
            </a:r>
            <a:r>
              <a:rPr lang="en-US" altLang="en-US" dirty="0"/>
              <a:t>) onto the </a:t>
            </a:r>
            <a:r>
              <a:rPr lang="en-US" altLang="en-US" b="1" dirty="0"/>
              <a:t>top of the stack </a:t>
            </a:r>
            <a:r>
              <a:rPr lang="en-US" altLang="en-US" dirty="0"/>
              <a:t>by </a:t>
            </a:r>
            <a:r>
              <a:rPr lang="en-US" altLang="en-US" dirty="0">
                <a:solidFill>
                  <a:schemeClr val="accent1"/>
                </a:solidFill>
              </a:rPr>
              <a:t>subtracting from the stack pointer </a:t>
            </a:r>
            <a:r>
              <a:rPr lang="en-US" altLang="en-US" dirty="0"/>
              <a:t>the </a:t>
            </a:r>
            <a:r>
              <a:rPr lang="en-US" altLang="en-US" dirty="0">
                <a:solidFill>
                  <a:schemeClr val="accent1"/>
                </a:solidFill>
              </a:rPr>
              <a:t>size of the element</a:t>
            </a:r>
            <a:r>
              <a:rPr lang="en-US" altLang="en-US" dirty="0"/>
              <a:t> and then writing the element</a:t>
            </a:r>
          </a:p>
          <a:p>
            <a:pPr lvl="3"/>
            <a:endParaRPr lang="en-US" altLang="en-US" sz="2000" dirty="0"/>
          </a:p>
          <a:p>
            <a:pPr lvl="2">
              <a:lnSpc>
                <a:spcPct val="100000"/>
              </a:lnSpc>
            </a:pPr>
            <a:endParaRPr lang="en-US" altLang="en-US" sz="700" b="1" dirty="0"/>
          </a:p>
          <a:p>
            <a:pPr>
              <a:lnSpc>
                <a:spcPct val="100000"/>
              </a:lnSpc>
            </a:pPr>
            <a:r>
              <a:rPr lang="en-US" altLang="en-US" dirty="0"/>
              <a:t>Existing items are </a:t>
            </a:r>
            <a:r>
              <a:rPr lang="en-US" altLang="en-US" dirty="0">
                <a:solidFill>
                  <a:schemeClr val="accent3"/>
                </a:solidFill>
              </a:rPr>
              <a:t>popped</a:t>
            </a:r>
            <a:r>
              <a:rPr lang="en-US" altLang="en-US" dirty="0"/>
              <a:t> (</a:t>
            </a:r>
            <a:r>
              <a:rPr lang="en-US" altLang="en-US" i="1" dirty="0"/>
              <a:t>removed</a:t>
            </a:r>
            <a:r>
              <a:rPr lang="en-US" altLang="en-US" dirty="0"/>
              <a:t>) from the top of the stack by </a:t>
            </a:r>
            <a:r>
              <a:rPr lang="en-US" altLang="en-US" dirty="0">
                <a:solidFill>
                  <a:schemeClr val="accent1"/>
                </a:solidFill>
              </a:rPr>
              <a:t>adding to the stack pointer the size of the element</a:t>
            </a:r>
            <a:r>
              <a:rPr lang="en-US" altLang="en-US" dirty="0"/>
              <a:t> (leaving the </a:t>
            </a:r>
            <a:r>
              <a:rPr lang="en-US" altLang="en-US" b="1" i="1" dirty="0">
                <a:solidFill>
                  <a:schemeClr val="accent5"/>
                </a:solidFill>
              </a:rPr>
              <a:t>old contents unchanged</a:t>
            </a:r>
            <a:r>
              <a:rPr lang="en-US" altLang="en-US" dirty="0"/>
              <a:t>)</a:t>
            </a:r>
          </a:p>
        </p:txBody>
      </p:sp>
      <p:sp>
        <p:nvSpPr>
          <p:cNvPr id="67" name="TextBox 66">
            <a:extLst>
              <a:ext uri="{FF2B5EF4-FFF2-40B4-BE49-F238E27FC236}">
                <a16:creationId xmlns:a16="http://schemas.microsoft.com/office/drawing/2014/main" id="{36C6B492-0630-5A4B-8D56-7D700FBA15BE}"/>
              </a:ext>
            </a:extLst>
          </p:cNvPr>
          <p:cNvSpPr txBox="1"/>
          <p:nvPr/>
        </p:nvSpPr>
        <p:spPr>
          <a:xfrm>
            <a:off x="9212424" y="171999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8" name="TextBox 67">
            <a:extLst>
              <a:ext uri="{FF2B5EF4-FFF2-40B4-BE49-F238E27FC236}">
                <a16:creationId xmlns:a16="http://schemas.microsoft.com/office/drawing/2014/main" id="{D5C320A6-9D6C-9948-B66D-1ACC728B2B1D}"/>
              </a:ext>
            </a:extLst>
          </p:cNvPr>
          <p:cNvSpPr txBox="1"/>
          <p:nvPr/>
        </p:nvSpPr>
        <p:spPr>
          <a:xfrm>
            <a:off x="9212424" y="13198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9" name="TextBox 68">
            <a:extLst>
              <a:ext uri="{FF2B5EF4-FFF2-40B4-BE49-F238E27FC236}">
                <a16:creationId xmlns:a16="http://schemas.microsoft.com/office/drawing/2014/main" id="{93C8A163-4535-684B-ABBA-47D9519DD1F6}"/>
              </a:ext>
            </a:extLst>
          </p:cNvPr>
          <p:cNvSpPr txBox="1"/>
          <p:nvPr/>
        </p:nvSpPr>
        <p:spPr>
          <a:xfrm>
            <a:off x="9212424" y="9197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71" name="Rectangle 70">
            <a:extLst>
              <a:ext uri="{FF2B5EF4-FFF2-40B4-BE49-F238E27FC236}">
                <a16:creationId xmlns:a16="http://schemas.microsoft.com/office/drawing/2014/main" id="{6C477FC1-4767-CA48-BCA4-2A360A4A9FB1}"/>
              </a:ext>
            </a:extLst>
          </p:cNvPr>
          <p:cNvSpPr/>
          <p:nvPr/>
        </p:nvSpPr>
        <p:spPr>
          <a:xfrm>
            <a:off x="10628196" y="62385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00</a:t>
            </a:r>
          </a:p>
        </p:txBody>
      </p:sp>
      <p:sp>
        <p:nvSpPr>
          <p:cNvPr id="72" name="Rectangle 71">
            <a:extLst>
              <a:ext uri="{FF2B5EF4-FFF2-40B4-BE49-F238E27FC236}">
                <a16:creationId xmlns:a16="http://schemas.microsoft.com/office/drawing/2014/main" id="{0BC8C7A0-5D99-6840-8987-49E773ABE2D2}"/>
              </a:ext>
            </a:extLst>
          </p:cNvPr>
          <p:cNvSpPr/>
          <p:nvPr/>
        </p:nvSpPr>
        <p:spPr>
          <a:xfrm>
            <a:off x="10628196" y="58383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04</a:t>
            </a:r>
          </a:p>
        </p:txBody>
      </p:sp>
      <p:sp>
        <p:nvSpPr>
          <p:cNvPr id="73" name="Rectangle 72">
            <a:extLst>
              <a:ext uri="{FF2B5EF4-FFF2-40B4-BE49-F238E27FC236}">
                <a16:creationId xmlns:a16="http://schemas.microsoft.com/office/drawing/2014/main" id="{E31D4435-D22C-534C-BF84-A779994F3055}"/>
              </a:ext>
            </a:extLst>
          </p:cNvPr>
          <p:cNvSpPr/>
          <p:nvPr/>
        </p:nvSpPr>
        <p:spPr>
          <a:xfrm>
            <a:off x="10628196" y="54381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08</a:t>
            </a:r>
          </a:p>
        </p:txBody>
      </p:sp>
      <p:sp>
        <p:nvSpPr>
          <p:cNvPr id="74" name="Rectangle 73">
            <a:extLst>
              <a:ext uri="{FF2B5EF4-FFF2-40B4-BE49-F238E27FC236}">
                <a16:creationId xmlns:a16="http://schemas.microsoft.com/office/drawing/2014/main" id="{C80FB04B-3831-8A48-A107-1DBBC290F263}"/>
              </a:ext>
            </a:extLst>
          </p:cNvPr>
          <p:cNvSpPr/>
          <p:nvPr/>
        </p:nvSpPr>
        <p:spPr>
          <a:xfrm>
            <a:off x="10628196" y="50379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0c</a:t>
            </a:r>
          </a:p>
        </p:txBody>
      </p:sp>
      <p:sp>
        <p:nvSpPr>
          <p:cNvPr id="75" name="Rectangle 74">
            <a:extLst>
              <a:ext uri="{FF2B5EF4-FFF2-40B4-BE49-F238E27FC236}">
                <a16:creationId xmlns:a16="http://schemas.microsoft.com/office/drawing/2014/main" id="{EE3FF3D8-1F2C-CD40-8DF0-B2C3F46CF060}"/>
              </a:ext>
            </a:extLst>
          </p:cNvPr>
          <p:cNvSpPr/>
          <p:nvPr/>
        </p:nvSpPr>
        <p:spPr>
          <a:xfrm>
            <a:off x="10628196" y="46376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10</a:t>
            </a:r>
          </a:p>
        </p:txBody>
      </p:sp>
      <p:sp>
        <p:nvSpPr>
          <p:cNvPr id="76" name="Rectangle 75">
            <a:extLst>
              <a:ext uri="{FF2B5EF4-FFF2-40B4-BE49-F238E27FC236}">
                <a16:creationId xmlns:a16="http://schemas.microsoft.com/office/drawing/2014/main" id="{C3453FB4-47ED-E848-BB16-8D4A3DC3D084}"/>
              </a:ext>
            </a:extLst>
          </p:cNvPr>
          <p:cNvSpPr/>
          <p:nvPr/>
        </p:nvSpPr>
        <p:spPr>
          <a:xfrm>
            <a:off x="10628196" y="42374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14</a:t>
            </a:r>
          </a:p>
        </p:txBody>
      </p:sp>
      <p:sp>
        <p:nvSpPr>
          <p:cNvPr id="77" name="Rectangle 76">
            <a:extLst>
              <a:ext uri="{FF2B5EF4-FFF2-40B4-BE49-F238E27FC236}">
                <a16:creationId xmlns:a16="http://schemas.microsoft.com/office/drawing/2014/main" id="{CE7E9370-D93F-B04B-BB4C-D8F61943A7D4}"/>
              </a:ext>
            </a:extLst>
          </p:cNvPr>
          <p:cNvSpPr/>
          <p:nvPr/>
        </p:nvSpPr>
        <p:spPr>
          <a:xfrm>
            <a:off x="10628196" y="38372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18</a:t>
            </a:r>
          </a:p>
        </p:txBody>
      </p:sp>
      <p:sp>
        <p:nvSpPr>
          <p:cNvPr id="78" name="Rectangle 77">
            <a:extLst>
              <a:ext uri="{FF2B5EF4-FFF2-40B4-BE49-F238E27FC236}">
                <a16:creationId xmlns:a16="http://schemas.microsoft.com/office/drawing/2014/main" id="{B2694D15-6FF3-2741-B8B0-C7A6321ADDC9}"/>
              </a:ext>
            </a:extLst>
          </p:cNvPr>
          <p:cNvSpPr/>
          <p:nvPr/>
        </p:nvSpPr>
        <p:spPr>
          <a:xfrm>
            <a:off x="10628196" y="34370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1c</a:t>
            </a:r>
          </a:p>
        </p:txBody>
      </p:sp>
      <p:sp>
        <p:nvSpPr>
          <p:cNvPr id="79" name="Rectangle 78">
            <a:extLst>
              <a:ext uri="{FF2B5EF4-FFF2-40B4-BE49-F238E27FC236}">
                <a16:creationId xmlns:a16="http://schemas.microsoft.com/office/drawing/2014/main" id="{C9B5D523-2150-CD45-8364-CD90A088DFEB}"/>
              </a:ext>
            </a:extLst>
          </p:cNvPr>
          <p:cNvSpPr/>
          <p:nvPr/>
        </p:nvSpPr>
        <p:spPr>
          <a:xfrm>
            <a:off x="10628196" y="30367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20</a:t>
            </a:r>
          </a:p>
        </p:txBody>
      </p:sp>
      <p:sp>
        <p:nvSpPr>
          <p:cNvPr id="80" name="Rectangle 79">
            <a:extLst>
              <a:ext uri="{FF2B5EF4-FFF2-40B4-BE49-F238E27FC236}">
                <a16:creationId xmlns:a16="http://schemas.microsoft.com/office/drawing/2014/main" id="{7C0F8E58-27F0-E84D-88B7-93FB495A277F}"/>
              </a:ext>
            </a:extLst>
          </p:cNvPr>
          <p:cNvSpPr/>
          <p:nvPr/>
        </p:nvSpPr>
        <p:spPr>
          <a:xfrm>
            <a:off x="10628196" y="26365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24</a:t>
            </a:r>
          </a:p>
        </p:txBody>
      </p:sp>
      <p:sp>
        <p:nvSpPr>
          <p:cNvPr id="81" name="Rectangle 80">
            <a:extLst>
              <a:ext uri="{FF2B5EF4-FFF2-40B4-BE49-F238E27FC236}">
                <a16:creationId xmlns:a16="http://schemas.microsoft.com/office/drawing/2014/main" id="{B4AC68C5-1C4D-4941-85DC-6F7E97063A78}"/>
              </a:ext>
            </a:extLst>
          </p:cNvPr>
          <p:cNvSpPr/>
          <p:nvPr/>
        </p:nvSpPr>
        <p:spPr>
          <a:xfrm>
            <a:off x="10628196" y="22363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28</a:t>
            </a:r>
          </a:p>
        </p:txBody>
      </p:sp>
      <p:sp>
        <p:nvSpPr>
          <p:cNvPr id="82" name="Rectangle 81">
            <a:extLst>
              <a:ext uri="{FF2B5EF4-FFF2-40B4-BE49-F238E27FC236}">
                <a16:creationId xmlns:a16="http://schemas.microsoft.com/office/drawing/2014/main" id="{FC568ED9-2322-624C-8482-8E44588EED83}"/>
              </a:ext>
            </a:extLst>
          </p:cNvPr>
          <p:cNvSpPr/>
          <p:nvPr/>
        </p:nvSpPr>
        <p:spPr>
          <a:xfrm>
            <a:off x="10628196" y="18361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2c</a:t>
            </a:r>
          </a:p>
        </p:txBody>
      </p:sp>
      <p:sp>
        <p:nvSpPr>
          <p:cNvPr id="83" name="Rectangle 82">
            <a:extLst>
              <a:ext uri="{FF2B5EF4-FFF2-40B4-BE49-F238E27FC236}">
                <a16:creationId xmlns:a16="http://schemas.microsoft.com/office/drawing/2014/main" id="{24051935-814F-0A4C-9EFB-2CED02D81C51}"/>
              </a:ext>
            </a:extLst>
          </p:cNvPr>
          <p:cNvSpPr/>
          <p:nvPr/>
        </p:nvSpPr>
        <p:spPr>
          <a:xfrm>
            <a:off x="10628196" y="14358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30</a:t>
            </a:r>
          </a:p>
        </p:txBody>
      </p:sp>
      <p:sp>
        <p:nvSpPr>
          <p:cNvPr id="84" name="Rectangle 83">
            <a:extLst>
              <a:ext uri="{FF2B5EF4-FFF2-40B4-BE49-F238E27FC236}">
                <a16:creationId xmlns:a16="http://schemas.microsoft.com/office/drawing/2014/main" id="{7D72C574-FF91-B645-9A7B-69D8E280AF08}"/>
              </a:ext>
            </a:extLst>
          </p:cNvPr>
          <p:cNvSpPr/>
          <p:nvPr/>
        </p:nvSpPr>
        <p:spPr>
          <a:xfrm>
            <a:off x="10628196" y="10356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34</a:t>
            </a:r>
          </a:p>
        </p:txBody>
      </p:sp>
      <p:sp>
        <p:nvSpPr>
          <p:cNvPr id="85" name="TextBox 84">
            <a:extLst>
              <a:ext uri="{FF2B5EF4-FFF2-40B4-BE49-F238E27FC236}">
                <a16:creationId xmlns:a16="http://schemas.microsoft.com/office/drawing/2014/main" id="{0450E742-07C0-5846-9276-50220E717352}"/>
              </a:ext>
            </a:extLst>
          </p:cNvPr>
          <p:cNvSpPr txBox="1"/>
          <p:nvPr/>
        </p:nvSpPr>
        <p:spPr>
          <a:xfrm>
            <a:off x="9385029" y="552362"/>
            <a:ext cx="1056700" cy="369332"/>
          </a:xfrm>
          <a:prstGeom prst="rect">
            <a:avLst/>
          </a:prstGeom>
          <a:noFill/>
        </p:spPr>
        <p:txBody>
          <a:bodyPr wrap="none" rtlCol="0">
            <a:spAutoFit/>
          </a:bodyPr>
          <a:lstStyle/>
          <a:p>
            <a:r>
              <a:rPr lang="en-US" dirty="0">
                <a:solidFill>
                  <a:srgbClr val="0070C0"/>
                </a:solidFill>
              </a:rPr>
              <a:t>contents</a:t>
            </a:r>
          </a:p>
        </p:txBody>
      </p:sp>
      <p:sp>
        <p:nvSpPr>
          <p:cNvPr id="86" name="TextBox 85">
            <a:extLst>
              <a:ext uri="{FF2B5EF4-FFF2-40B4-BE49-F238E27FC236}">
                <a16:creationId xmlns:a16="http://schemas.microsoft.com/office/drawing/2014/main" id="{C8DA5927-A771-B448-B6C1-A0B483B2A00F}"/>
              </a:ext>
            </a:extLst>
          </p:cNvPr>
          <p:cNvSpPr txBox="1"/>
          <p:nvPr/>
        </p:nvSpPr>
        <p:spPr>
          <a:xfrm>
            <a:off x="10348990" y="272806"/>
            <a:ext cx="1975766" cy="338554"/>
          </a:xfrm>
          <a:prstGeom prst="rect">
            <a:avLst/>
          </a:prstGeom>
          <a:noFill/>
        </p:spPr>
        <p:txBody>
          <a:bodyPr wrap="square" rtlCol="0">
            <a:spAutoFit/>
          </a:bodyPr>
          <a:lstStyle/>
          <a:p>
            <a:r>
              <a:rPr lang="en-US" sz="1600" dirty="0">
                <a:solidFill>
                  <a:srgbClr val="0070C0"/>
                </a:solidFill>
              </a:rPr>
              <a:t>High Word address</a:t>
            </a:r>
          </a:p>
        </p:txBody>
      </p:sp>
      <p:sp>
        <p:nvSpPr>
          <p:cNvPr id="98" name="TextBox 97">
            <a:extLst>
              <a:ext uri="{FF2B5EF4-FFF2-40B4-BE49-F238E27FC236}">
                <a16:creationId xmlns:a16="http://schemas.microsoft.com/office/drawing/2014/main" id="{AF4F5E4E-8879-5348-8BFE-33F87CEFB5DE}"/>
              </a:ext>
            </a:extLst>
          </p:cNvPr>
          <p:cNvSpPr txBox="1"/>
          <p:nvPr/>
        </p:nvSpPr>
        <p:spPr>
          <a:xfrm>
            <a:off x="9212424" y="291949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99" name="TextBox 98">
            <a:extLst>
              <a:ext uri="{FF2B5EF4-FFF2-40B4-BE49-F238E27FC236}">
                <a16:creationId xmlns:a16="http://schemas.microsoft.com/office/drawing/2014/main" id="{4848B3F7-4595-4349-AEB1-F76B02AFC623}"/>
              </a:ext>
            </a:extLst>
          </p:cNvPr>
          <p:cNvSpPr txBox="1"/>
          <p:nvPr/>
        </p:nvSpPr>
        <p:spPr>
          <a:xfrm>
            <a:off x="9212424" y="25193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0" name="TextBox 99">
            <a:extLst>
              <a:ext uri="{FF2B5EF4-FFF2-40B4-BE49-F238E27FC236}">
                <a16:creationId xmlns:a16="http://schemas.microsoft.com/office/drawing/2014/main" id="{72F94DAE-87E4-624A-94C1-D2B9F6439106}"/>
              </a:ext>
            </a:extLst>
          </p:cNvPr>
          <p:cNvSpPr txBox="1"/>
          <p:nvPr/>
        </p:nvSpPr>
        <p:spPr>
          <a:xfrm>
            <a:off x="9212424" y="21192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1" name="TextBox 100">
            <a:extLst>
              <a:ext uri="{FF2B5EF4-FFF2-40B4-BE49-F238E27FC236}">
                <a16:creationId xmlns:a16="http://schemas.microsoft.com/office/drawing/2014/main" id="{6CA8CC6E-5621-D74C-9BEE-9D627C14B003}"/>
              </a:ext>
            </a:extLst>
          </p:cNvPr>
          <p:cNvSpPr txBox="1"/>
          <p:nvPr/>
        </p:nvSpPr>
        <p:spPr>
          <a:xfrm>
            <a:off x="9212424" y="41189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2" name="TextBox 101">
            <a:extLst>
              <a:ext uri="{FF2B5EF4-FFF2-40B4-BE49-F238E27FC236}">
                <a16:creationId xmlns:a16="http://schemas.microsoft.com/office/drawing/2014/main" id="{B3040CED-C902-FB48-A450-D482F6BBEB44}"/>
              </a:ext>
            </a:extLst>
          </p:cNvPr>
          <p:cNvSpPr txBox="1"/>
          <p:nvPr/>
        </p:nvSpPr>
        <p:spPr>
          <a:xfrm>
            <a:off x="9212424" y="37188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3" name="TextBox 102">
            <a:extLst>
              <a:ext uri="{FF2B5EF4-FFF2-40B4-BE49-F238E27FC236}">
                <a16:creationId xmlns:a16="http://schemas.microsoft.com/office/drawing/2014/main" id="{5CBFB30F-A8BB-F048-A8AA-44303208B703}"/>
              </a:ext>
            </a:extLst>
          </p:cNvPr>
          <p:cNvSpPr txBox="1"/>
          <p:nvPr/>
        </p:nvSpPr>
        <p:spPr>
          <a:xfrm>
            <a:off x="9212424" y="33187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4" name="TextBox 103">
            <a:extLst>
              <a:ext uri="{FF2B5EF4-FFF2-40B4-BE49-F238E27FC236}">
                <a16:creationId xmlns:a16="http://schemas.microsoft.com/office/drawing/2014/main" id="{4AD53894-0B7B-0C47-99A1-9CC211D38186}"/>
              </a:ext>
            </a:extLst>
          </p:cNvPr>
          <p:cNvSpPr txBox="1"/>
          <p:nvPr/>
        </p:nvSpPr>
        <p:spPr>
          <a:xfrm>
            <a:off x="9212424" y="53184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5" name="TextBox 104">
            <a:extLst>
              <a:ext uri="{FF2B5EF4-FFF2-40B4-BE49-F238E27FC236}">
                <a16:creationId xmlns:a16="http://schemas.microsoft.com/office/drawing/2014/main" id="{866DE50C-6720-C34A-AD3A-C0DA5381A9AD}"/>
              </a:ext>
            </a:extLst>
          </p:cNvPr>
          <p:cNvSpPr txBox="1"/>
          <p:nvPr/>
        </p:nvSpPr>
        <p:spPr>
          <a:xfrm>
            <a:off x="9212424" y="49183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6" name="TextBox 105">
            <a:extLst>
              <a:ext uri="{FF2B5EF4-FFF2-40B4-BE49-F238E27FC236}">
                <a16:creationId xmlns:a16="http://schemas.microsoft.com/office/drawing/2014/main" id="{CE54DCD5-C5D6-6E44-B3A8-8CE883BC2FD3}"/>
              </a:ext>
            </a:extLst>
          </p:cNvPr>
          <p:cNvSpPr txBox="1"/>
          <p:nvPr/>
        </p:nvSpPr>
        <p:spPr>
          <a:xfrm>
            <a:off x="9212424" y="451826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8" name="TextBox 107">
            <a:extLst>
              <a:ext uri="{FF2B5EF4-FFF2-40B4-BE49-F238E27FC236}">
                <a16:creationId xmlns:a16="http://schemas.microsoft.com/office/drawing/2014/main" id="{1BAA591D-71B4-F543-B11D-B3B41D1D7BC5}"/>
              </a:ext>
            </a:extLst>
          </p:cNvPr>
          <p:cNvSpPr txBox="1"/>
          <p:nvPr/>
        </p:nvSpPr>
        <p:spPr>
          <a:xfrm>
            <a:off x="9212424" y="61178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9" name="TextBox 108">
            <a:extLst>
              <a:ext uri="{FF2B5EF4-FFF2-40B4-BE49-F238E27FC236}">
                <a16:creationId xmlns:a16="http://schemas.microsoft.com/office/drawing/2014/main" id="{5310AB60-335B-3D4A-AF3F-88444580E543}"/>
              </a:ext>
            </a:extLst>
          </p:cNvPr>
          <p:cNvSpPr txBox="1"/>
          <p:nvPr/>
        </p:nvSpPr>
        <p:spPr>
          <a:xfrm>
            <a:off x="9212424" y="571775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grpSp>
        <p:nvGrpSpPr>
          <p:cNvPr id="7" name="Group 6">
            <a:extLst>
              <a:ext uri="{FF2B5EF4-FFF2-40B4-BE49-F238E27FC236}">
                <a16:creationId xmlns:a16="http://schemas.microsoft.com/office/drawing/2014/main" id="{FC115F96-0006-2242-84A7-B5FAA7C12D9E}"/>
              </a:ext>
            </a:extLst>
          </p:cNvPr>
          <p:cNvGrpSpPr/>
          <p:nvPr/>
        </p:nvGrpSpPr>
        <p:grpSpPr>
          <a:xfrm>
            <a:off x="7406948" y="1900316"/>
            <a:ext cx="1791614" cy="369332"/>
            <a:chOff x="7140062" y="1164753"/>
            <a:chExt cx="1791614" cy="369332"/>
          </a:xfrm>
        </p:grpSpPr>
        <p:sp>
          <p:nvSpPr>
            <p:cNvPr id="5" name="TextBox 4">
              <a:extLst>
                <a:ext uri="{FF2B5EF4-FFF2-40B4-BE49-F238E27FC236}">
                  <a16:creationId xmlns:a16="http://schemas.microsoft.com/office/drawing/2014/main" id="{ECE37146-4FCB-504C-B608-B82EAC43A90F}"/>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6" name="Right Arrow 5">
              <a:extLst>
                <a:ext uri="{FF2B5EF4-FFF2-40B4-BE49-F238E27FC236}">
                  <a16:creationId xmlns:a16="http://schemas.microsoft.com/office/drawing/2014/main" id="{E8B64764-3E30-AB4D-9F21-5BFC621B34AF}"/>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B2B1FB45-5EDA-5145-8F99-7CDC97904075}"/>
              </a:ext>
            </a:extLst>
          </p:cNvPr>
          <p:cNvGrpSpPr/>
          <p:nvPr/>
        </p:nvGrpSpPr>
        <p:grpSpPr>
          <a:xfrm>
            <a:off x="1914252" y="3566455"/>
            <a:ext cx="3424289" cy="631957"/>
            <a:chOff x="7096083" y="1182268"/>
            <a:chExt cx="3424289" cy="631957"/>
          </a:xfrm>
          <a:solidFill>
            <a:schemeClr val="accent4">
              <a:lumMod val="20000"/>
              <a:lumOff val="80000"/>
            </a:schemeClr>
          </a:solidFill>
        </p:grpSpPr>
        <p:sp>
          <p:nvSpPr>
            <p:cNvPr id="111" name="TextBox 110">
              <a:extLst>
                <a:ext uri="{FF2B5EF4-FFF2-40B4-BE49-F238E27FC236}">
                  <a16:creationId xmlns:a16="http://schemas.microsoft.com/office/drawing/2014/main" id="{B4158AA6-A1D6-0748-8C4A-432E22D1A7E1}"/>
                </a:ext>
              </a:extLst>
            </p:cNvPr>
            <p:cNvSpPr txBox="1"/>
            <p:nvPr/>
          </p:nvSpPr>
          <p:spPr>
            <a:xfrm>
              <a:off x="7096083" y="1182268"/>
              <a:ext cx="3424289" cy="369332"/>
            </a:xfrm>
            <a:prstGeom prst="rect">
              <a:avLst/>
            </a:prstGeom>
            <a:solidFill>
              <a:schemeClr val="bg1">
                <a:lumMod val="95000"/>
              </a:schemeClr>
            </a:solidFill>
            <a:ln>
              <a:solidFill>
                <a:schemeClr val="accent1"/>
              </a:solidFill>
            </a:ln>
          </p:spPr>
          <p:txBody>
            <a:bodyPr wrap="square" rtlCol="0">
              <a:spAutoFit/>
            </a:bodyPr>
            <a:lstStyle/>
            <a:p>
              <a:r>
                <a:rPr lang="en-US" dirty="0">
                  <a:solidFill>
                    <a:srgbClr val="0070C0"/>
                  </a:solidFill>
                </a:rPr>
                <a:t>push (</a:t>
              </a:r>
              <a:r>
                <a:rPr lang="en-US" dirty="0" err="1">
                  <a:solidFill>
                    <a:srgbClr val="0070C0"/>
                  </a:solidFill>
                </a:rPr>
                <a:t>sp</a:t>
              </a:r>
              <a:r>
                <a:rPr lang="en-US" dirty="0">
                  <a:solidFill>
                    <a:srgbClr val="0070C0"/>
                  </a:solidFill>
                </a:rPr>
                <a:t> - element size) &amp; write</a:t>
              </a:r>
            </a:p>
          </p:txBody>
        </p:sp>
        <p:sp>
          <p:nvSpPr>
            <p:cNvPr id="112" name="Right Arrow 111">
              <a:extLst>
                <a:ext uri="{FF2B5EF4-FFF2-40B4-BE49-F238E27FC236}">
                  <a16:creationId xmlns:a16="http://schemas.microsoft.com/office/drawing/2014/main" id="{02114021-6965-E541-8CBF-9542E9E6FA52}"/>
                </a:ext>
              </a:extLst>
            </p:cNvPr>
            <p:cNvSpPr/>
            <p:nvPr/>
          </p:nvSpPr>
          <p:spPr>
            <a:xfrm rot="5400000">
              <a:off x="8553855" y="1587354"/>
              <a:ext cx="253686"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0884534-DF6F-6542-B833-7FD903A95728}"/>
              </a:ext>
            </a:extLst>
          </p:cNvPr>
          <p:cNvGrpSpPr/>
          <p:nvPr/>
        </p:nvGrpSpPr>
        <p:grpSpPr>
          <a:xfrm>
            <a:off x="2171027" y="5184246"/>
            <a:ext cx="2655680" cy="623217"/>
            <a:chOff x="6734696" y="920134"/>
            <a:chExt cx="2655680" cy="623217"/>
          </a:xfrm>
          <a:solidFill>
            <a:schemeClr val="accent4">
              <a:lumMod val="20000"/>
              <a:lumOff val="80000"/>
            </a:schemeClr>
          </a:solidFill>
        </p:grpSpPr>
        <p:sp>
          <p:nvSpPr>
            <p:cNvPr id="114" name="TextBox 113">
              <a:extLst>
                <a:ext uri="{FF2B5EF4-FFF2-40B4-BE49-F238E27FC236}">
                  <a16:creationId xmlns:a16="http://schemas.microsoft.com/office/drawing/2014/main" id="{D57F002A-634A-CB4A-92A0-13A98676C0E4}"/>
                </a:ext>
              </a:extLst>
            </p:cNvPr>
            <p:cNvSpPr txBox="1"/>
            <p:nvPr/>
          </p:nvSpPr>
          <p:spPr>
            <a:xfrm>
              <a:off x="6734696" y="1174019"/>
              <a:ext cx="2655680" cy="369332"/>
            </a:xfrm>
            <a:prstGeom prst="rect">
              <a:avLst/>
            </a:prstGeom>
            <a:solidFill>
              <a:schemeClr val="bg1">
                <a:lumMod val="95000"/>
              </a:schemeClr>
            </a:solidFill>
            <a:ln>
              <a:solidFill>
                <a:schemeClr val="accent1"/>
              </a:solidFill>
            </a:ln>
          </p:spPr>
          <p:txBody>
            <a:bodyPr wrap="square" rtlCol="0">
              <a:spAutoFit/>
            </a:bodyPr>
            <a:lstStyle/>
            <a:p>
              <a:pPr algn="ctr"/>
              <a:r>
                <a:rPr lang="en-US" dirty="0">
                  <a:solidFill>
                    <a:srgbClr val="0070C0"/>
                  </a:solidFill>
                </a:rPr>
                <a:t>pop (</a:t>
              </a:r>
              <a:r>
                <a:rPr lang="en-US" dirty="0" err="1">
                  <a:solidFill>
                    <a:srgbClr val="0070C0"/>
                  </a:solidFill>
                </a:rPr>
                <a:t>sp</a:t>
              </a:r>
              <a:r>
                <a:rPr lang="en-US" dirty="0">
                  <a:solidFill>
                    <a:srgbClr val="0070C0"/>
                  </a:solidFill>
                </a:rPr>
                <a:t> + element size)</a:t>
              </a:r>
            </a:p>
          </p:txBody>
        </p:sp>
        <p:sp>
          <p:nvSpPr>
            <p:cNvPr id="115" name="Right Arrow 114">
              <a:extLst>
                <a:ext uri="{FF2B5EF4-FFF2-40B4-BE49-F238E27FC236}">
                  <a16:creationId xmlns:a16="http://schemas.microsoft.com/office/drawing/2014/main" id="{BDE6CA97-214A-1449-BB7C-618050B0F9DC}"/>
                </a:ext>
              </a:extLst>
            </p:cNvPr>
            <p:cNvSpPr/>
            <p:nvPr/>
          </p:nvSpPr>
          <p:spPr>
            <a:xfrm rot="16200000">
              <a:off x="7944532" y="938110"/>
              <a:ext cx="236008"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D3E3D76F-2099-9D4F-ACAC-5CD4DC2AB5AE}"/>
              </a:ext>
            </a:extLst>
          </p:cNvPr>
          <p:cNvSpPr txBox="1"/>
          <p:nvPr/>
        </p:nvSpPr>
        <p:spPr>
          <a:xfrm>
            <a:off x="9564825" y="1734549"/>
            <a:ext cx="825867" cy="369332"/>
          </a:xfrm>
          <a:prstGeom prst="rect">
            <a:avLst/>
          </a:prstGeom>
          <a:noFill/>
        </p:spPr>
        <p:txBody>
          <a:bodyPr wrap="none" rtlCol="0">
            <a:spAutoFit/>
          </a:bodyPr>
          <a:lstStyle/>
          <a:p>
            <a:r>
              <a:rPr lang="en-US" b="1" dirty="0">
                <a:solidFill>
                  <a:srgbClr val="0070C0"/>
                </a:solidFill>
              </a:rPr>
              <a:t>0x100</a:t>
            </a:r>
          </a:p>
        </p:txBody>
      </p:sp>
      <p:sp>
        <p:nvSpPr>
          <p:cNvPr id="128" name="TextBox 127">
            <a:extLst>
              <a:ext uri="{FF2B5EF4-FFF2-40B4-BE49-F238E27FC236}">
                <a16:creationId xmlns:a16="http://schemas.microsoft.com/office/drawing/2014/main" id="{A49F3CA1-1497-C54F-9675-CE39225EFE5C}"/>
              </a:ext>
            </a:extLst>
          </p:cNvPr>
          <p:cNvSpPr txBox="1"/>
          <p:nvPr/>
        </p:nvSpPr>
        <p:spPr>
          <a:xfrm>
            <a:off x="9561328" y="1310512"/>
            <a:ext cx="825867" cy="369332"/>
          </a:xfrm>
          <a:prstGeom prst="rect">
            <a:avLst/>
          </a:prstGeom>
          <a:noFill/>
        </p:spPr>
        <p:txBody>
          <a:bodyPr wrap="none" rtlCol="0">
            <a:spAutoFit/>
          </a:bodyPr>
          <a:lstStyle/>
          <a:p>
            <a:r>
              <a:rPr lang="en-US" b="1" dirty="0">
                <a:solidFill>
                  <a:srgbClr val="0070C0"/>
                </a:solidFill>
              </a:rPr>
              <a:t>0x101</a:t>
            </a:r>
          </a:p>
        </p:txBody>
      </p:sp>
      <p:sp>
        <p:nvSpPr>
          <p:cNvPr id="129" name="TextBox 128">
            <a:extLst>
              <a:ext uri="{FF2B5EF4-FFF2-40B4-BE49-F238E27FC236}">
                <a16:creationId xmlns:a16="http://schemas.microsoft.com/office/drawing/2014/main" id="{3069A7F1-1D13-EB41-9304-4F57CB2EF2C1}"/>
              </a:ext>
            </a:extLst>
          </p:cNvPr>
          <p:cNvSpPr txBox="1"/>
          <p:nvPr/>
        </p:nvSpPr>
        <p:spPr>
          <a:xfrm>
            <a:off x="9391530" y="925791"/>
            <a:ext cx="825867" cy="369332"/>
          </a:xfrm>
          <a:prstGeom prst="rect">
            <a:avLst/>
          </a:prstGeom>
          <a:noFill/>
        </p:spPr>
        <p:txBody>
          <a:bodyPr wrap="none" rtlCol="0">
            <a:spAutoFit/>
          </a:bodyPr>
          <a:lstStyle/>
          <a:p>
            <a:r>
              <a:rPr lang="en-US" b="1" dirty="0">
                <a:solidFill>
                  <a:srgbClr val="0070C0"/>
                </a:solidFill>
              </a:rPr>
              <a:t>0x102</a:t>
            </a:r>
          </a:p>
        </p:txBody>
      </p:sp>
      <p:grpSp>
        <p:nvGrpSpPr>
          <p:cNvPr id="13" name="Group 12">
            <a:extLst>
              <a:ext uri="{FF2B5EF4-FFF2-40B4-BE49-F238E27FC236}">
                <a16:creationId xmlns:a16="http://schemas.microsoft.com/office/drawing/2014/main" id="{3136E0DE-FB1D-C040-9A3C-A1AD00CDD2A8}"/>
              </a:ext>
            </a:extLst>
          </p:cNvPr>
          <p:cNvGrpSpPr/>
          <p:nvPr/>
        </p:nvGrpSpPr>
        <p:grpSpPr>
          <a:xfrm>
            <a:off x="8071383" y="2161387"/>
            <a:ext cx="1118011" cy="4356588"/>
            <a:chOff x="7124489" y="4118985"/>
            <a:chExt cx="1118011" cy="4356588"/>
          </a:xfrm>
        </p:grpSpPr>
        <p:sp>
          <p:nvSpPr>
            <p:cNvPr id="11" name="Left Brace 10">
              <a:extLst>
                <a:ext uri="{FF2B5EF4-FFF2-40B4-BE49-F238E27FC236}">
                  <a16:creationId xmlns:a16="http://schemas.microsoft.com/office/drawing/2014/main" id="{B16C67D7-B3C0-9F45-9C80-30F3F2F80231}"/>
                </a:ext>
              </a:extLst>
            </p:cNvPr>
            <p:cNvSpPr/>
            <p:nvPr/>
          </p:nvSpPr>
          <p:spPr>
            <a:xfrm>
              <a:off x="7935871" y="4118985"/>
              <a:ext cx="306629" cy="435658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id="{5AEF7AE7-5634-514D-938C-1AD0E45559E5}"/>
                </a:ext>
              </a:extLst>
            </p:cNvPr>
            <p:cNvSpPr txBox="1"/>
            <p:nvPr/>
          </p:nvSpPr>
          <p:spPr>
            <a:xfrm>
              <a:off x="7124489" y="6076583"/>
              <a:ext cx="811382" cy="430887"/>
            </a:xfrm>
            <a:prstGeom prst="rect">
              <a:avLst/>
            </a:prstGeom>
            <a:noFill/>
          </p:spPr>
          <p:txBody>
            <a:bodyPr wrap="square" rtlCol="0">
              <a:spAutoFit/>
            </a:bodyPr>
            <a:lstStyle/>
            <a:p>
              <a:r>
                <a:rPr lang="en-US" sz="1100" b="1" dirty="0">
                  <a:solidFill>
                    <a:srgbClr val="0070C0"/>
                  </a:solidFill>
                </a:rPr>
                <a:t>eligible for reuse</a:t>
              </a:r>
            </a:p>
          </p:txBody>
        </p:sp>
      </p:grpSp>
      <p:sp>
        <p:nvSpPr>
          <p:cNvPr id="65" name="TextBox 64">
            <a:extLst>
              <a:ext uri="{FF2B5EF4-FFF2-40B4-BE49-F238E27FC236}">
                <a16:creationId xmlns:a16="http://schemas.microsoft.com/office/drawing/2014/main" id="{A056BEB6-F2EB-0F4B-956F-F3609DC50CD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Down Arrow 3">
            <a:extLst>
              <a:ext uri="{FF2B5EF4-FFF2-40B4-BE49-F238E27FC236}">
                <a16:creationId xmlns:a16="http://schemas.microsoft.com/office/drawing/2014/main" id="{466B161D-738E-9645-8929-BF3CB85E2420}"/>
              </a:ext>
            </a:extLst>
          </p:cNvPr>
          <p:cNvSpPr/>
          <p:nvPr/>
        </p:nvSpPr>
        <p:spPr>
          <a:xfrm>
            <a:off x="11172311" y="572559"/>
            <a:ext cx="374872"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6A52AB7-E139-86CB-C762-5F27DF658116}"/>
              </a:ext>
            </a:extLst>
          </p:cNvPr>
          <p:cNvGrpSpPr/>
          <p:nvPr/>
        </p:nvGrpSpPr>
        <p:grpSpPr>
          <a:xfrm>
            <a:off x="7860990" y="941891"/>
            <a:ext cx="1337572" cy="1161990"/>
            <a:chOff x="7124489" y="5725255"/>
            <a:chExt cx="1337572" cy="1161990"/>
          </a:xfrm>
        </p:grpSpPr>
        <p:sp>
          <p:nvSpPr>
            <p:cNvPr id="14" name="Left Brace 13">
              <a:extLst>
                <a:ext uri="{FF2B5EF4-FFF2-40B4-BE49-F238E27FC236}">
                  <a16:creationId xmlns:a16="http://schemas.microsoft.com/office/drawing/2014/main" id="{2978BA82-D410-CFD0-C3FD-CA26239E0528}"/>
                </a:ext>
              </a:extLst>
            </p:cNvPr>
            <p:cNvSpPr/>
            <p:nvPr/>
          </p:nvSpPr>
          <p:spPr>
            <a:xfrm>
              <a:off x="7935871" y="5725255"/>
              <a:ext cx="526190" cy="116199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4CF2B0AE-E140-8EF1-781F-0B7E2619F0A8}"/>
                </a:ext>
              </a:extLst>
            </p:cNvPr>
            <p:cNvSpPr txBox="1"/>
            <p:nvPr/>
          </p:nvSpPr>
          <p:spPr>
            <a:xfrm>
              <a:off x="7124489" y="6170415"/>
              <a:ext cx="811382" cy="261610"/>
            </a:xfrm>
            <a:prstGeom prst="rect">
              <a:avLst/>
            </a:prstGeom>
            <a:noFill/>
          </p:spPr>
          <p:txBody>
            <a:bodyPr wrap="square" rtlCol="0">
              <a:spAutoFit/>
            </a:bodyPr>
            <a:lstStyle/>
            <a:p>
              <a:r>
                <a:rPr lang="en-US" sz="1100" b="1" dirty="0">
                  <a:solidFill>
                    <a:srgbClr val="0070C0"/>
                  </a:solidFill>
                </a:rPr>
                <a:t>allocated</a:t>
              </a:r>
            </a:p>
          </p:txBody>
        </p:sp>
      </p:grpSp>
    </p:spTree>
    <p:extLst>
      <p:ext uri="{BB962C8B-B14F-4D97-AF65-F5344CB8AC3E}">
        <p14:creationId xmlns:p14="http://schemas.microsoft.com/office/powerpoint/2010/main" val="7717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a:t>
            </a:r>
            <a:r>
              <a:rPr lang="en-US" sz="2800" dirty="0">
                <a:solidFill>
                  <a:schemeClr val="tx2"/>
                </a:solidFill>
              </a:rPr>
              <a:t> r1, [r0]</a:t>
            </a:r>
          </a:p>
          <a:p>
            <a:pPr algn="ctr"/>
            <a:r>
              <a:rPr lang="en-US" sz="24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82F34BD-B74F-0E62-89BE-5A232950507C}"/>
              </a:ext>
            </a:extLst>
          </p:cNvPr>
          <p:cNvGrpSpPr/>
          <p:nvPr/>
        </p:nvGrpSpPr>
        <p:grpSpPr>
          <a:xfrm>
            <a:off x="912104" y="4009721"/>
            <a:ext cx="1363444" cy="646331"/>
            <a:chOff x="912104" y="4009721"/>
            <a:chExt cx="1363444" cy="646331"/>
          </a:xfrm>
        </p:grpSpPr>
        <p:sp>
          <p:nvSpPr>
            <p:cNvPr id="3" name="TextBox 2">
              <a:extLst>
                <a:ext uri="{FF2B5EF4-FFF2-40B4-BE49-F238E27FC236}">
                  <a16:creationId xmlns:a16="http://schemas.microsoft.com/office/drawing/2014/main" id="{C7C10F26-EA17-3EA5-43C3-F6E605054DA5}"/>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4" name="Right Arrow 3">
              <a:extLst>
                <a:ext uri="{FF2B5EF4-FFF2-40B4-BE49-F238E27FC236}">
                  <a16:creationId xmlns:a16="http://schemas.microsoft.com/office/drawing/2014/main" id="{1D61DB7E-6931-C0E9-D9C8-E33BD7404BFA}"/>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865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183809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349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14" name="Down Arrow 13">
            <a:extLst>
              <a:ext uri="{FF2B5EF4-FFF2-40B4-BE49-F238E27FC236}">
                <a16:creationId xmlns:a16="http://schemas.microsoft.com/office/drawing/2014/main" id="{701E06DB-D9D1-4F41-BD65-58DF0FB63A17}"/>
              </a:ext>
            </a:extLst>
          </p:cNvPr>
          <p:cNvSpPr/>
          <p:nvPr/>
        </p:nvSpPr>
        <p:spPr>
          <a:xfrm>
            <a:off x="10373807" y="3962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333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Tree>
    <p:extLst>
      <p:ext uri="{BB962C8B-B14F-4D97-AF65-F5344CB8AC3E}">
        <p14:creationId xmlns:p14="http://schemas.microsoft.com/office/powerpoint/2010/main" val="2022398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16" name="Down Arrow 15">
            <a:extLst>
              <a:ext uri="{FF2B5EF4-FFF2-40B4-BE49-F238E27FC236}">
                <a16:creationId xmlns:a16="http://schemas.microsoft.com/office/drawing/2014/main" id="{95BC0780-F5AE-F148-919F-2C097B0192F1}"/>
              </a:ext>
            </a:extLst>
          </p:cNvPr>
          <p:cNvSpPr/>
          <p:nvPr/>
        </p:nvSpPr>
        <p:spPr>
          <a:xfrm>
            <a:off x="10373807" y="4724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829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Tree>
    <p:extLst>
      <p:ext uri="{BB962C8B-B14F-4D97-AF65-F5344CB8AC3E}">
        <p14:creationId xmlns:p14="http://schemas.microsoft.com/office/powerpoint/2010/main" val="1415328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21" name="Down Arrow 20">
            <a:extLst>
              <a:ext uri="{FF2B5EF4-FFF2-40B4-BE49-F238E27FC236}">
                <a16:creationId xmlns:a16="http://schemas.microsoft.com/office/drawing/2014/main" id="{04ECC091-7007-834F-B6D4-B0C73462C793}"/>
              </a:ext>
            </a:extLst>
          </p:cNvPr>
          <p:cNvSpPr/>
          <p:nvPr/>
        </p:nvSpPr>
        <p:spPr>
          <a:xfrm>
            <a:off x="10373807" y="55626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953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651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744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p>
          <a:p>
            <a:pPr algn="ctr"/>
            <a:r>
              <a:rPr lang="en-US" sz="2800" dirty="0">
                <a:solidFill>
                  <a:schemeClr val="tx2"/>
                </a:solidFill>
              </a:rPr>
              <a:t>load unsigned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420218" y="2868224"/>
            <a:ext cx="1813317" cy="646331"/>
          </a:xfrm>
          <a:prstGeom prst="rect">
            <a:avLst/>
          </a:prstGeom>
          <a:noFill/>
        </p:spPr>
        <p:txBody>
          <a:bodyPr wrap="none" rtlCol="0">
            <a:spAutoFit/>
          </a:bodyPr>
          <a:lstStyle/>
          <a:p>
            <a:r>
              <a:rPr lang="en-US" dirty="0"/>
              <a:t>0x0201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a:extLst>
              <a:ext uri="{FF2B5EF4-FFF2-40B4-BE49-F238E27FC236}">
                <a16:creationId xmlns:a16="http://schemas.microsoft.com/office/drawing/2014/main" id="{87921914-FA35-57CD-3765-64D088777ED8}"/>
              </a:ext>
            </a:extLst>
          </p:cNvPr>
          <p:cNvGrpSpPr/>
          <p:nvPr/>
        </p:nvGrpSpPr>
        <p:grpSpPr>
          <a:xfrm>
            <a:off x="912104" y="4009721"/>
            <a:ext cx="1363444" cy="646331"/>
            <a:chOff x="912104" y="4009721"/>
            <a:chExt cx="1363444" cy="646331"/>
          </a:xfrm>
        </p:grpSpPr>
        <p:sp>
          <p:nvSpPr>
            <p:cNvPr id="6" name="TextBox 5">
              <a:extLst>
                <a:ext uri="{FF2B5EF4-FFF2-40B4-BE49-F238E27FC236}">
                  <a16:creationId xmlns:a16="http://schemas.microsoft.com/office/drawing/2014/main" id="{FAF97D54-F890-EEAE-5BD3-646EA3FE9616}"/>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20" name="Right Arrow 19">
              <a:extLst>
                <a:ext uri="{FF2B5EF4-FFF2-40B4-BE49-F238E27FC236}">
                  <a16:creationId xmlns:a16="http://schemas.microsoft.com/office/drawing/2014/main" id="{78788C42-21B9-03C4-BEE9-C7A8C2FAAA7F}"/>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9FBFDD07-C035-F76D-A340-5818ED1A7A95}"/>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C05E27A-1FFD-E021-94DA-D062ED994CF6}"/>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A8B1924-DF0D-4B2F-C8BB-6C5C24BB7C84}"/>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C8CE3082-9938-3AFC-B8D5-6B1352EC7519}"/>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1169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BC82C7-89E5-1A4A-3E11-F13DE8618C96}"/>
              </a:ext>
            </a:extLst>
          </p:cNvPr>
          <p:cNvGrpSpPr/>
          <p:nvPr/>
        </p:nvGrpSpPr>
        <p:grpSpPr>
          <a:xfrm>
            <a:off x="7116449" y="5473236"/>
            <a:ext cx="2010618" cy="767842"/>
            <a:chOff x="7116449" y="5473236"/>
            <a:chExt cx="2010618" cy="767842"/>
          </a:xfrm>
        </p:grpSpPr>
        <p:sp>
          <p:nvSpPr>
            <p:cNvPr id="10" name="Left Brace 9">
              <a:extLst>
                <a:ext uri="{FF2B5EF4-FFF2-40B4-BE49-F238E27FC236}">
                  <a16:creationId xmlns:a16="http://schemas.microsoft.com/office/drawing/2014/main" id="{A58913DC-9578-C8B7-F25C-85B596592369}"/>
                </a:ext>
              </a:extLst>
            </p:cNvPr>
            <p:cNvSpPr/>
            <p:nvPr/>
          </p:nvSpPr>
          <p:spPr>
            <a:xfrm>
              <a:off x="8575581" y="5473236"/>
              <a:ext cx="551486" cy="767842"/>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0E120BCB-301F-BA18-7F50-C25A7FDCD9F6}"/>
                </a:ext>
              </a:extLst>
            </p:cNvPr>
            <p:cNvSpPr txBox="1"/>
            <p:nvPr/>
          </p:nvSpPr>
          <p:spPr>
            <a:xfrm>
              <a:off x="7116449" y="5630635"/>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66383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D922E9E-7813-38B4-FA0F-B3CC4ED7C12B}"/>
              </a:ext>
            </a:extLst>
          </p:cNvPr>
          <p:cNvGrpSpPr/>
          <p:nvPr/>
        </p:nvGrpSpPr>
        <p:grpSpPr>
          <a:xfrm>
            <a:off x="7133797" y="4648200"/>
            <a:ext cx="2049572" cy="1592878"/>
            <a:chOff x="7133797" y="4648200"/>
            <a:chExt cx="2049572" cy="1592878"/>
          </a:xfrm>
        </p:grpSpPr>
        <p:sp>
          <p:nvSpPr>
            <p:cNvPr id="12" name="Left Brace 11">
              <a:extLst>
                <a:ext uri="{FF2B5EF4-FFF2-40B4-BE49-F238E27FC236}">
                  <a16:creationId xmlns:a16="http://schemas.microsoft.com/office/drawing/2014/main" id="{CF311830-6E26-9976-5196-B302EB8E5D13}"/>
                </a:ext>
              </a:extLst>
            </p:cNvPr>
            <p:cNvSpPr/>
            <p:nvPr/>
          </p:nvSpPr>
          <p:spPr>
            <a:xfrm>
              <a:off x="8575581" y="4648200"/>
              <a:ext cx="607788" cy="15928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AC798F5-E1D1-3179-0468-6E87C762668A}"/>
                </a:ext>
              </a:extLst>
            </p:cNvPr>
            <p:cNvSpPr txBox="1"/>
            <p:nvPr/>
          </p:nvSpPr>
          <p:spPr>
            <a:xfrm>
              <a:off x="7133797" y="5121552"/>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84713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412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00ED07-B80F-236B-C119-0D68F8314AA3}"/>
              </a:ext>
            </a:extLst>
          </p:cNvPr>
          <p:cNvGrpSpPr/>
          <p:nvPr/>
        </p:nvGrpSpPr>
        <p:grpSpPr>
          <a:xfrm>
            <a:off x="7118407" y="3830002"/>
            <a:ext cx="2082310" cy="2411076"/>
            <a:chOff x="7118407" y="3830002"/>
            <a:chExt cx="2082310" cy="2411076"/>
          </a:xfrm>
        </p:grpSpPr>
        <p:sp>
          <p:nvSpPr>
            <p:cNvPr id="13" name="Left Brace 12">
              <a:extLst>
                <a:ext uri="{FF2B5EF4-FFF2-40B4-BE49-F238E27FC236}">
                  <a16:creationId xmlns:a16="http://schemas.microsoft.com/office/drawing/2014/main" id="{E1CB51F6-7746-9B8F-DE7F-5C5DBF4EEEFB}"/>
                </a:ext>
              </a:extLst>
            </p:cNvPr>
            <p:cNvSpPr/>
            <p:nvPr/>
          </p:nvSpPr>
          <p:spPr>
            <a:xfrm>
              <a:off x="8575581" y="3830002"/>
              <a:ext cx="625136" cy="2411076"/>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DAB21E44-51C7-8056-EC99-B73A748F24B4}"/>
                </a:ext>
              </a:extLst>
            </p:cNvPr>
            <p:cNvSpPr txBox="1"/>
            <p:nvPr/>
          </p:nvSpPr>
          <p:spPr>
            <a:xfrm>
              <a:off x="7118407" y="4587269"/>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41381901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8C81C6C2-6CB5-3F74-DAD7-B91FAF438739}"/>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1692933A-F931-FF47-B38E-3C44566D35DB}"/>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0FC72DD1-E3FA-39F1-299F-778FD03A28E5}"/>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7FB418A2-6F9E-226D-C033-C7B6FF25EFAF}"/>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53773FF1-3970-78A4-0333-E26B053970FE}"/>
              </a:ext>
            </a:extLst>
          </p:cNvPr>
          <p:cNvSpPr/>
          <p:nvPr/>
        </p:nvSpPr>
        <p:spPr>
          <a:xfrm flipV="1">
            <a:off x="11097707" y="2729686"/>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FA725E1-75E8-BB8C-F876-CD630AA76085}"/>
              </a:ext>
            </a:extLst>
          </p:cNvPr>
          <p:cNvGrpSpPr/>
          <p:nvPr/>
        </p:nvGrpSpPr>
        <p:grpSpPr>
          <a:xfrm>
            <a:off x="6949513" y="3048000"/>
            <a:ext cx="2166992" cy="3193078"/>
            <a:chOff x="6949513" y="3048000"/>
            <a:chExt cx="2166992" cy="3193078"/>
          </a:xfrm>
        </p:grpSpPr>
        <p:sp>
          <p:nvSpPr>
            <p:cNvPr id="12" name="Left Brace 11">
              <a:extLst>
                <a:ext uri="{FF2B5EF4-FFF2-40B4-BE49-F238E27FC236}">
                  <a16:creationId xmlns:a16="http://schemas.microsoft.com/office/drawing/2014/main" id="{699FE3D5-744C-DE56-95CA-14271CC9B585}"/>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A202C29-DB90-62F6-9302-D84C9A19F47B}"/>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6896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solidFill>
                  <a:srgbClr val="FF0000"/>
                </a:solidFill>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chemeClr val="tx2"/>
                </a:solidFill>
                <a:latin typeface="Consolas" panose="020B0609020204030204" pitchFamily="49" charset="0"/>
              </a:rPr>
              <a:t>return 0;</a:t>
            </a:r>
          </a:p>
          <a:p>
            <a:pPr lvl="1">
              <a:lnSpc>
                <a:spcPct val="70000"/>
              </a:lnSpc>
              <a:buFontTx/>
              <a:buNone/>
            </a:pPr>
            <a:r>
              <a:rPr lang="en-US" altLang="en-US" sz="2000" b="0" dirty="0">
                <a:solidFill>
                  <a:schemeClr val="tx2"/>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CEE0F017-D65B-54CD-722A-FF47D9D628F8}"/>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66F8DAD1-8C2A-1D25-D4FB-FF545D354E17}"/>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D2AA0FBF-B9DE-4C0F-9A14-4DF75CE4086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130F7AFA-6F7D-59E9-4B2D-C498D60E9819}"/>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Left Brace 9">
            <a:extLst>
              <a:ext uri="{FF2B5EF4-FFF2-40B4-BE49-F238E27FC236}">
                <a16:creationId xmlns:a16="http://schemas.microsoft.com/office/drawing/2014/main" id="{12B3C7B3-00CA-6F73-E65B-58F0FB0F1B29}"/>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749A3BB-9229-FCDC-C9AE-D9E401C3F2B5}"/>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sp>
        <p:nvSpPr>
          <p:cNvPr id="14" name="TextBox 13">
            <a:extLst>
              <a:ext uri="{FF2B5EF4-FFF2-40B4-BE49-F238E27FC236}">
                <a16:creationId xmlns:a16="http://schemas.microsoft.com/office/drawing/2014/main" id="{72712933-81D7-3551-CBEA-7E09CB9A5247}"/>
              </a:ext>
            </a:extLst>
          </p:cNvPr>
          <p:cNvSpPr txBox="1"/>
          <p:nvPr/>
        </p:nvSpPr>
        <p:spPr>
          <a:xfrm>
            <a:off x="9383204" y="3047761"/>
            <a:ext cx="2438399" cy="1200329"/>
          </a:xfrm>
          <a:prstGeom prst="rect">
            <a:avLst/>
          </a:prstGeom>
          <a:solidFill>
            <a:schemeClr val="accent4">
              <a:lumMod val="75000"/>
            </a:schemeClr>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return factorial(4)</a:t>
            </a:r>
          </a:p>
          <a:p>
            <a:pPr algn="l"/>
            <a:endParaRPr lang="en-US" b="0" dirty="0">
              <a:solidFill>
                <a:schemeClr val="bg1"/>
              </a:solidFill>
              <a:latin typeface="+mn-lt"/>
              <a:cs typeface="Courier New" panose="02070309020205020404" pitchFamily="49" charset="0"/>
            </a:endParaRPr>
          </a:p>
        </p:txBody>
      </p:sp>
    </p:spTree>
    <p:extLst>
      <p:ext uri="{BB962C8B-B14F-4D97-AF65-F5344CB8AC3E}">
        <p14:creationId xmlns:p14="http://schemas.microsoft.com/office/powerpoint/2010/main" val="30995713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A1E1-2750-D641-8140-65392E24C73E}"/>
              </a:ext>
            </a:extLst>
          </p:cNvPr>
          <p:cNvSpPr>
            <a:spLocks noGrp="1"/>
          </p:cNvSpPr>
          <p:nvPr>
            <p:ph type="title"/>
          </p:nvPr>
        </p:nvSpPr>
        <p:spPr>
          <a:xfrm>
            <a:off x="339227" y="73903"/>
            <a:ext cx="11770711" cy="402267"/>
          </a:xfrm>
        </p:spPr>
        <p:txBody>
          <a:bodyPr/>
          <a:lstStyle/>
          <a:p>
            <a:r>
              <a:rPr lang="en-US" dirty="0"/>
              <a:t>Function Calls</a:t>
            </a:r>
          </a:p>
        </p:txBody>
      </p:sp>
      <p:sp>
        <p:nvSpPr>
          <p:cNvPr id="3" name="Content Placeholder 2">
            <a:extLst>
              <a:ext uri="{FF2B5EF4-FFF2-40B4-BE49-F238E27FC236}">
                <a16:creationId xmlns:a16="http://schemas.microsoft.com/office/drawing/2014/main" id="{42B77436-1893-074B-937B-BDF794CC1644}"/>
              </a:ext>
            </a:extLst>
          </p:cNvPr>
          <p:cNvSpPr>
            <a:spLocks noGrp="1"/>
          </p:cNvSpPr>
          <p:nvPr>
            <p:ph sz="half" idx="1"/>
          </p:nvPr>
        </p:nvSpPr>
        <p:spPr>
          <a:xfrm>
            <a:off x="486499" y="476171"/>
            <a:ext cx="11460850" cy="4762556"/>
          </a:xfrm>
          <a:solidFill>
            <a:schemeClr val="accent4">
              <a:lumMod val="20000"/>
              <a:lumOff val="80000"/>
            </a:schemeClr>
          </a:solidFill>
          <a:ln w="31750">
            <a:solidFill>
              <a:srgbClr val="0070C0"/>
            </a:solidFill>
          </a:ln>
        </p:spPr>
        <p:txBody>
          <a:bodyPr/>
          <a:lstStyle/>
          <a:p>
            <a:pPr marL="0" indent="0">
              <a:buNone/>
            </a:pPr>
            <a:r>
              <a:rPr lang="en-US" sz="1800" b="1" dirty="0"/>
              <a:t>Branch with Link </a:t>
            </a:r>
            <a:r>
              <a:rPr lang="en-US" sz="1800" b="1" dirty="0">
                <a:solidFill>
                  <a:srgbClr val="0070C0"/>
                </a:solidFill>
              </a:rPr>
              <a:t>(function call) </a:t>
            </a:r>
            <a:r>
              <a:rPr lang="en-US" sz="1800" dirty="0">
                <a:solidFill>
                  <a:schemeClr val="tx2"/>
                </a:solidFill>
              </a:rPr>
              <a:t>instruction</a:t>
            </a:r>
          </a:p>
          <a:p>
            <a:pPr marL="0" indent="0">
              <a:lnSpc>
                <a:spcPct val="100000"/>
              </a:lnSpc>
              <a:buNone/>
            </a:pPr>
            <a:r>
              <a:rPr lang="en-US" sz="1800" dirty="0">
                <a:latin typeface="Courier New" panose="02070309020205020404" pitchFamily="49" charset="0"/>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bl </a:t>
            </a:r>
            <a:r>
              <a:rPr lang="en-US" sz="2000" b="1" dirty="0">
                <a:solidFill>
                  <a:srgbClr val="F3753F"/>
                </a:solidFill>
                <a:latin typeface="Courier New" panose="02070309020205020404" pitchFamily="49" charset="0"/>
                <a:cs typeface="Courier New" panose="02070309020205020404" pitchFamily="49" charset="0"/>
              </a:rPr>
              <a:t>label </a:t>
            </a:r>
            <a:endParaRPr lang="en-US" sz="1800" b="1" dirty="0">
              <a:solidFill>
                <a:srgbClr val="F3753F"/>
              </a:solidFill>
              <a:latin typeface="Courier New" panose="02070309020205020404" pitchFamily="49" charset="0"/>
              <a:cs typeface="Courier New" panose="02070309020205020404" pitchFamily="49" charset="0"/>
            </a:endParaRPr>
          </a:p>
          <a:p>
            <a:pPr>
              <a:lnSpc>
                <a:spcPct val="100000"/>
              </a:lnSpc>
            </a:pPr>
            <a:r>
              <a:rPr lang="en-US" sz="1800" dirty="0"/>
              <a:t>Function call to the instruction with the address </a:t>
            </a:r>
            <a:r>
              <a:rPr lang="en-US" sz="1800" b="1" dirty="0">
                <a:solidFill>
                  <a:srgbClr val="F37440"/>
                </a:solidFill>
                <a:latin typeface="Courier New" panose="02070309020205020404" pitchFamily="49" charset="0"/>
                <a:cs typeface="Courier New" panose="02070309020205020404" pitchFamily="49" charset="0"/>
              </a:rPr>
              <a:t>label</a:t>
            </a:r>
            <a:r>
              <a:rPr lang="en-US" sz="1800" dirty="0"/>
              <a:t> (</a:t>
            </a:r>
            <a:r>
              <a:rPr lang="en-US" sz="1800" dirty="0">
                <a:solidFill>
                  <a:srgbClr val="C00000"/>
                </a:solidFill>
              </a:rPr>
              <a:t>no local labels for functions</a:t>
            </a:r>
            <a:r>
              <a:rPr lang="en-US" sz="1800" dirty="0"/>
              <a:t>)</a:t>
            </a:r>
          </a:p>
          <a:p>
            <a:pPr lvl="1"/>
            <a:r>
              <a:rPr lang="en-US" sz="1800" dirty="0">
                <a:solidFill>
                  <a:srgbClr val="F37440"/>
                </a:solidFill>
              </a:rPr>
              <a:t>imm24</a:t>
            </a:r>
            <a:r>
              <a:rPr lang="en-US" sz="1800" dirty="0"/>
              <a:t> number of instructions from pc+8 (24-bits)</a:t>
            </a:r>
          </a:p>
          <a:p>
            <a:pPr lvl="1"/>
            <a:r>
              <a:rPr lang="en-US" sz="1800" dirty="0">
                <a:solidFill>
                  <a:srgbClr val="F37440"/>
                </a:solidFill>
                <a:cs typeface="Courier New" panose="02070309020205020404" pitchFamily="49" charset="0"/>
              </a:rPr>
              <a:t>label</a:t>
            </a:r>
            <a:r>
              <a:rPr lang="en-US" sz="1800" dirty="0">
                <a:cs typeface="Courier New" panose="02070309020205020404" pitchFamily="49" charset="0"/>
              </a:rPr>
              <a:t> </a:t>
            </a:r>
            <a:r>
              <a:rPr lang="en-US" sz="1800" b="1" dirty="0">
                <a:solidFill>
                  <a:srgbClr val="0070C0"/>
                </a:solidFill>
                <a:cs typeface="Courier New" panose="02070309020205020404" pitchFamily="49" charset="0"/>
              </a:rPr>
              <a:t>any function label </a:t>
            </a:r>
            <a:r>
              <a:rPr lang="en-US" sz="1800" dirty="0">
                <a:cs typeface="Courier New" panose="02070309020205020404" pitchFamily="49" charset="0"/>
              </a:rPr>
              <a:t>in the current ﬁle, </a:t>
            </a:r>
            <a:r>
              <a:rPr lang="en-US" sz="1800" dirty="0">
                <a:solidFill>
                  <a:srgbClr val="2C895B"/>
                </a:solidFill>
                <a:cs typeface="Courier New" panose="02070309020205020404" pitchFamily="49" charset="0"/>
              </a:rPr>
              <a:t>any function label that is deﬁned as </a:t>
            </a:r>
            <a:r>
              <a:rPr lang="en-US" sz="1800" b="1" dirty="0">
                <a:solidFill>
                  <a:schemeClr val="accent6"/>
                </a:solidFill>
                <a:cs typeface="Courier New" panose="02070309020205020404" pitchFamily="49" charset="0"/>
              </a:rPr>
              <a:t>.global </a:t>
            </a:r>
            <a:r>
              <a:rPr lang="en-US" sz="1800" dirty="0">
                <a:solidFill>
                  <a:srgbClr val="2C895B"/>
                </a:solidFill>
                <a:cs typeface="Courier New" panose="02070309020205020404" pitchFamily="49" charset="0"/>
              </a:rPr>
              <a:t>in any ﬁle that it is linked to, any C function that is not static</a:t>
            </a:r>
            <a:endParaRPr lang="en-US" sz="1800" b="1" dirty="0">
              <a:solidFill>
                <a:srgbClr val="F3753F"/>
              </a:solidFill>
              <a:latin typeface="Courier New" panose="02070309020205020404" pitchFamily="49" charset="0"/>
              <a:cs typeface="Courier New" panose="02070309020205020404" pitchFamily="49" charset="0"/>
            </a:endParaRPr>
          </a:p>
          <a:p>
            <a:pPr marL="0" indent="0">
              <a:buNone/>
            </a:pPr>
            <a:r>
              <a:rPr lang="en-US" sz="1800" b="1" dirty="0"/>
              <a:t>Branch with Link Indirect </a:t>
            </a:r>
            <a:r>
              <a:rPr lang="en-US" sz="1800" b="1" dirty="0">
                <a:solidFill>
                  <a:srgbClr val="0070C0"/>
                </a:solidFill>
              </a:rPr>
              <a:t>(function call) </a:t>
            </a:r>
            <a:r>
              <a:rPr lang="en-US" sz="1800" dirty="0">
                <a:solidFill>
                  <a:schemeClr val="tx2"/>
                </a:solidFill>
              </a:rPr>
              <a:t>instruction</a:t>
            </a:r>
            <a:endParaRPr lang="en-US" sz="1800" b="1" dirty="0">
              <a:solidFill>
                <a:srgbClr val="F3753F"/>
              </a:solidFill>
              <a:latin typeface="Courier New" panose="02070309020205020404" pitchFamily="49" charset="0"/>
              <a:cs typeface="Courier New" panose="02070309020205020404" pitchFamily="49" charset="0"/>
            </a:endParaRPr>
          </a:p>
          <a:p>
            <a:pPr marL="0" indent="0">
              <a:buNone/>
            </a:pPr>
            <a:r>
              <a:rPr lang="en-US" sz="1800" b="1" dirty="0">
                <a:solidFill>
                  <a:srgbClr val="F3753F"/>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blx</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F3753F"/>
                </a:solidFill>
                <a:latin typeface="Courier New" panose="02070309020205020404" pitchFamily="49" charset="0"/>
                <a:cs typeface="Courier New" panose="02070309020205020404" pitchFamily="49" charset="0"/>
              </a:rPr>
              <a:t>Rm</a:t>
            </a:r>
          </a:p>
          <a:p>
            <a:pPr>
              <a:lnSpc>
                <a:spcPct val="100000"/>
              </a:lnSpc>
            </a:pPr>
            <a:r>
              <a:rPr lang="en-US" sz="1800" dirty="0"/>
              <a:t>Function call to the instruction whose address is stored in Rm (Rm is a function pointer)</a:t>
            </a:r>
            <a:endParaRPr lang="en-US" sz="1800" dirty="0">
              <a:solidFill>
                <a:srgbClr val="FF0000"/>
              </a:solidFill>
            </a:endParaRPr>
          </a:p>
          <a:p>
            <a:pPr>
              <a:lnSpc>
                <a:spcPct val="100000"/>
              </a:lnSpc>
            </a:pPr>
            <a:r>
              <a:rPr lang="en-US" sz="1800" dirty="0">
                <a:solidFill>
                  <a:srgbClr val="FF0000"/>
                </a:solidFill>
              </a:rPr>
              <a:t>bl and </a:t>
            </a:r>
            <a:r>
              <a:rPr lang="en-US" sz="1800" dirty="0" err="1">
                <a:solidFill>
                  <a:srgbClr val="FF0000"/>
                </a:solidFill>
              </a:rPr>
              <a:t>blx</a:t>
            </a:r>
            <a:r>
              <a:rPr lang="en-US" sz="1800" dirty="0">
                <a:solidFill>
                  <a:srgbClr val="FF0000"/>
                </a:solidFill>
              </a:rPr>
              <a:t> </a:t>
            </a:r>
            <a:r>
              <a:rPr lang="en-US" sz="1800" b="1" dirty="0">
                <a:solidFill>
                  <a:srgbClr val="FF0000"/>
                </a:solidFill>
              </a:rPr>
              <a:t>both save</a:t>
            </a:r>
            <a:r>
              <a:rPr lang="en-US" sz="1800" dirty="0">
                <a:solidFill>
                  <a:srgbClr val="FF0000"/>
                </a:solidFill>
              </a:rPr>
              <a:t> the address of the instruction </a:t>
            </a:r>
            <a:r>
              <a:rPr lang="en-US" sz="1800" b="1" dirty="0">
                <a:solidFill>
                  <a:srgbClr val="7030A0"/>
                </a:solidFill>
              </a:rPr>
              <a:t>immediately</a:t>
            </a:r>
            <a:r>
              <a:rPr lang="en-US" sz="1800" dirty="0">
                <a:solidFill>
                  <a:srgbClr val="7030A0"/>
                </a:solidFill>
              </a:rPr>
              <a:t> following the </a:t>
            </a:r>
            <a:r>
              <a:rPr lang="en-US" sz="1800" b="1" u="sng" dirty="0">
                <a:solidFill>
                  <a:schemeClr val="accent1"/>
                </a:solidFill>
              </a:rPr>
              <a:t>bl</a:t>
            </a:r>
            <a:r>
              <a:rPr lang="en-US" sz="1800" dirty="0">
                <a:solidFill>
                  <a:schemeClr val="accent1"/>
                </a:solidFill>
              </a:rPr>
              <a:t> or </a:t>
            </a:r>
            <a:r>
              <a:rPr lang="en-US" sz="1800" dirty="0" err="1">
                <a:solidFill>
                  <a:schemeClr val="accent1"/>
                </a:solidFill>
              </a:rPr>
              <a:t>blx</a:t>
            </a:r>
            <a:r>
              <a:rPr lang="en-US" sz="1800" dirty="0">
                <a:solidFill>
                  <a:schemeClr val="accent1"/>
                </a:solidFill>
              </a:rPr>
              <a:t> instruction </a:t>
            </a:r>
            <a:r>
              <a:rPr lang="en-US" sz="1800" b="1" dirty="0">
                <a:solidFill>
                  <a:schemeClr val="accent1"/>
                </a:solidFill>
              </a:rPr>
              <a:t>in register </a:t>
            </a:r>
            <a:r>
              <a:rPr lang="en-US" sz="1800" b="1" u="sng" dirty="0" err="1">
                <a:solidFill>
                  <a:schemeClr val="accent1"/>
                </a:solidFill>
              </a:rPr>
              <a:t>lr</a:t>
            </a:r>
            <a:r>
              <a:rPr lang="en-US" sz="1800" b="1" dirty="0">
                <a:solidFill>
                  <a:schemeClr val="accent1"/>
                </a:solidFill>
              </a:rPr>
              <a:t> </a:t>
            </a:r>
            <a:r>
              <a:rPr lang="en-US" sz="1800" dirty="0"/>
              <a:t>(link register is also known as r14)</a:t>
            </a:r>
          </a:p>
          <a:p>
            <a:pPr>
              <a:lnSpc>
                <a:spcPct val="100000"/>
              </a:lnSpc>
            </a:pPr>
            <a:r>
              <a:rPr lang="en-US" sz="1800" b="1" dirty="0">
                <a:solidFill>
                  <a:srgbClr val="0070C0"/>
                </a:solidFill>
              </a:rPr>
              <a:t>The contents of the link register is the </a:t>
            </a:r>
            <a:r>
              <a:rPr lang="en-US" sz="1800" b="1" u="sng" dirty="0">
                <a:solidFill>
                  <a:srgbClr val="0070C0"/>
                </a:solidFill>
              </a:rPr>
              <a:t>return address in the calling function</a:t>
            </a:r>
            <a:r>
              <a:rPr lang="en-US" sz="1800" dirty="0">
                <a:solidFill>
                  <a:srgbClr val="0070C0"/>
                </a:solidFill>
              </a:rPr>
              <a:t> </a:t>
            </a:r>
            <a:endParaRPr lang="en-US" sz="1800" dirty="0">
              <a:solidFill>
                <a:schemeClr val="tx2"/>
              </a:solidFill>
            </a:endParaRPr>
          </a:p>
        </p:txBody>
      </p:sp>
      <p:grpSp>
        <p:nvGrpSpPr>
          <p:cNvPr id="12" name="Group 11">
            <a:extLst>
              <a:ext uri="{FF2B5EF4-FFF2-40B4-BE49-F238E27FC236}">
                <a16:creationId xmlns:a16="http://schemas.microsoft.com/office/drawing/2014/main" id="{1BCB94FF-17EF-9A36-96D9-1988932A748C}"/>
              </a:ext>
            </a:extLst>
          </p:cNvPr>
          <p:cNvGrpSpPr/>
          <p:nvPr/>
        </p:nvGrpSpPr>
        <p:grpSpPr>
          <a:xfrm>
            <a:off x="4131782" y="897709"/>
            <a:ext cx="2277983" cy="400110"/>
            <a:chOff x="3818017" y="910981"/>
            <a:chExt cx="2277983" cy="400110"/>
          </a:xfrm>
        </p:grpSpPr>
        <p:sp>
          <p:nvSpPr>
            <p:cNvPr id="21" name="TextBox 20">
              <a:extLst>
                <a:ext uri="{FF2B5EF4-FFF2-40B4-BE49-F238E27FC236}">
                  <a16:creationId xmlns:a16="http://schemas.microsoft.com/office/drawing/2014/main" id="{0D93AB59-B241-9640-B948-186025428D90}"/>
                </a:ext>
              </a:extLst>
            </p:cNvPr>
            <p:cNvSpPr txBox="1"/>
            <p:nvPr/>
          </p:nvSpPr>
          <p:spPr>
            <a:xfrm>
              <a:off x="3818017" y="910981"/>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bl</a:t>
              </a:r>
            </a:p>
          </p:txBody>
        </p:sp>
        <p:sp>
          <p:nvSpPr>
            <p:cNvPr id="22" name="TextBox 21">
              <a:extLst>
                <a:ext uri="{FF2B5EF4-FFF2-40B4-BE49-F238E27FC236}">
                  <a16:creationId xmlns:a16="http://schemas.microsoft.com/office/drawing/2014/main" id="{B74E1D5F-85DB-9245-82BE-D295376FDA50}"/>
                </a:ext>
              </a:extLst>
            </p:cNvPr>
            <p:cNvSpPr txBox="1"/>
            <p:nvPr/>
          </p:nvSpPr>
          <p:spPr>
            <a:xfrm>
              <a:off x="5100215" y="910981"/>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imm24</a:t>
              </a:r>
            </a:p>
          </p:txBody>
        </p:sp>
      </p:grpSp>
      <p:sp>
        <p:nvSpPr>
          <p:cNvPr id="16" name="TextBox 15">
            <a:extLst>
              <a:ext uri="{FF2B5EF4-FFF2-40B4-BE49-F238E27FC236}">
                <a16:creationId xmlns:a16="http://schemas.microsoft.com/office/drawing/2014/main" id="{BFD62C2B-0A1C-0543-8384-62CC153217E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986B690C-3B2F-A9BF-C1FD-61060CEA011A}"/>
              </a:ext>
            </a:extLst>
          </p:cNvPr>
          <p:cNvGrpSpPr/>
          <p:nvPr/>
        </p:nvGrpSpPr>
        <p:grpSpPr>
          <a:xfrm>
            <a:off x="8379051" y="5284892"/>
            <a:ext cx="3068311" cy="1323439"/>
            <a:chOff x="8379051" y="5284892"/>
            <a:chExt cx="3068311" cy="1323439"/>
          </a:xfrm>
        </p:grpSpPr>
        <p:sp>
          <p:nvSpPr>
            <p:cNvPr id="7" name="TextBox 6">
              <a:extLst>
                <a:ext uri="{FF2B5EF4-FFF2-40B4-BE49-F238E27FC236}">
                  <a16:creationId xmlns:a16="http://schemas.microsoft.com/office/drawing/2014/main" id="{666D7D42-2434-9C32-7347-DE27387A0D66}"/>
                </a:ext>
              </a:extLst>
            </p:cNvPr>
            <p:cNvSpPr txBox="1"/>
            <p:nvPr/>
          </p:nvSpPr>
          <p:spPr>
            <a:xfrm>
              <a:off x="8379051" y="5284892"/>
              <a:ext cx="3068311" cy="132343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latin typeface="Consolas" panose="020B0609020204030204" pitchFamily="49" charset="0"/>
                  <a:cs typeface="Consolas" panose="020B0609020204030204" pitchFamily="49" charset="0"/>
                </a:rPr>
                <a:t> main:</a:t>
              </a:r>
            </a:p>
            <a:p>
              <a:pPr>
                <a:defRPr/>
              </a:pPr>
              <a:r>
                <a:rPr lang="en-US" sz="2000" b="1" dirty="0">
                  <a:latin typeface="Consolas" panose="020B0609020204030204" pitchFamily="49" charset="0"/>
                  <a:cs typeface="Consolas" panose="020B0609020204030204" pitchFamily="49" charset="0"/>
                </a:rPr>
                <a:t>  ●</a:t>
              </a:r>
            </a:p>
            <a:p>
              <a:r>
                <a:rPr lang="en-US" sz="2000" b="1" dirty="0">
                  <a:latin typeface="Consolas" panose="020B0609020204030204" pitchFamily="49" charset="0"/>
                  <a:cs typeface="Consolas" panose="020B0609020204030204" pitchFamily="49" charset="0"/>
                </a:rPr>
                <a:t>bl  f1           f1:</a:t>
              </a:r>
            </a:p>
            <a:p>
              <a:r>
                <a:rPr lang="en-US" sz="2000" b="1" dirty="0">
                  <a:latin typeface="Consolas" panose="020B0609020204030204" pitchFamily="49" charset="0"/>
                  <a:cs typeface="Consolas" panose="020B0609020204030204" pitchFamily="49" charset="0"/>
                </a:rPr>
                <a:t>  ●		     ●</a:t>
              </a:r>
            </a:p>
          </p:txBody>
        </p:sp>
        <p:cxnSp>
          <p:nvCxnSpPr>
            <p:cNvPr id="11" name="Straight Arrow Connector 10">
              <a:extLst>
                <a:ext uri="{FF2B5EF4-FFF2-40B4-BE49-F238E27FC236}">
                  <a16:creationId xmlns:a16="http://schemas.microsoft.com/office/drawing/2014/main" id="{7C5EE208-AE91-A31E-E938-8D8430031841}"/>
                </a:ext>
              </a:extLst>
            </p:cNvPr>
            <p:cNvCxnSpPr/>
            <p:nvPr/>
          </p:nvCxnSpPr>
          <p:spPr>
            <a:xfrm>
              <a:off x="9463240" y="6128172"/>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50E29192-23C4-7C61-A56D-50273F688D9E}"/>
              </a:ext>
            </a:extLst>
          </p:cNvPr>
          <p:cNvGrpSpPr/>
          <p:nvPr/>
        </p:nvGrpSpPr>
        <p:grpSpPr>
          <a:xfrm>
            <a:off x="589768" y="5860321"/>
            <a:ext cx="8068094" cy="707886"/>
            <a:chOff x="857053" y="5366976"/>
            <a:chExt cx="8068094" cy="707886"/>
          </a:xfrm>
        </p:grpSpPr>
        <p:sp>
          <p:nvSpPr>
            <p:cNvPr id="9" name="TextBox 8">
              <a:extLst>
                <a:ext uri="{FF2B5EF4-FFF2-40B4-BE49-F238E27FC236}">
                  <a16:creationId xmlns:a16="http://schemas.microsoft.com/office/drawing/2014/main" id="{F6625B0C-7CBB-E561-E075-D193B1ECEB9A}"/>
                </a:ext>
              </a:extLst>
            </p:cNvPr>
            <p:cNvSpPr txBox="1"/>
            <p:nvPr/>
          </p:nvSpPr>
          <p:spPr>
            <a:xfrm>
              <a:off x="857053" y="5366976"/>
              <a:ext cx="7232678" cy="707886"/>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(1) Branch to the instruction with the label f1</a:t>
              </a:r>
            </a:p>
            <a:p>
              <a:r>
                <a:rPr lang="en-US" sz="2000" dirty="0">
                  <a:solidFill>
                    <a:schemeClr val="tx2"/>
                  </a:solidFill>
                </a:rPr>
                <a:t>(2) copies the address of the </a:t>
              </a:r>
              <a:r>
                <a:rPr lang="en-US" sz="2000" dirty="0">
                  <a:solidFill>
                    <a:srgbClr val="0070C0"/>
                  </a:solidFill>
                </a:rPr>
                <a:t>instruction AFTER the bl </a:t>
              </a:r>
              <a:r>
                <a:rPr lang="en-US" sz="2000" dirty="0">
                  <a:solidFill>
                    <a:schemeClr val="tx2"/>
                  </a:solidFill>
                </a:rPr>
                <a:t>in </a:t>
              </a:r>
              <a:r>
                <a:rPr lang="en-US" sz="2000" dirty="0" err="1">
                  <a:solidFill>
                    <a:schemeClr val="tx2"/>
                  </a:solidFill>
                </a:rPr>
                <a:t>lr</a:t>
              </a:r>
              <a:endParaRPr lang="en-US" sz="2000" dirty="0">
                <a:solidFill>
                  <a:schemeClr val="tx2"/>
                </a:solidFill>
              </a:endParaRPr>
            </a:p>
          </p:txBody>
        </p:sp>
        <p:sp>
          <p:nvSpPr>
            <p:cNvPr id="10" name="Right Arrow 9">
              <a:extLst>
                <a:ext uri="{FF2B5EF4-FFF2-40B4-BE49-F238E27FC236}">
                  <a16:creationId xmlns:a16="http://schemas.microsoft.com/office/drawing/2014/main" id="{08173FAC-E954-14BA-FD21-344A9B45E7C1}"/>
                </a:ext>
              </a:extLst>
            </p:cNvPr>
            <p:cNvSpPr/>
            <p:nvPr/>
          </p:nvSpPr>
          <p:spPr>
            <a:xfrm>
              <a:off x="8089730" y="5777933"/>
              <a:ext cx="835417" cy="290887"/>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BE4BFCA3-9B46-3036-9B9D-5775B12B6F9A}"/>
              </a:ext>
            </a:extLst>
          </p:cNvPr>
          <p:cNvGrpSpPr/>
          <p:nvPr/>
        </p:nvGrpSpPr>
        <p:grpSpPr>
          <a:xfrm>
            <a:off x="4131782" y="3145952"/>
            <a:ext cx="1880439" cy="400110"/>
            <a:chOff x="3922933" y="3119057"/>
            <a:chExt cx="1880439" cy="400110"/>
          </a:xfrm>
        </p:grpSpPr>
        <p:sp>
          <p:nvSpPr>
            <p:cNvPr id="5" name="TextBox 4">
              <a:extLst>
                <a:ext uri="{FF2B5EF4-FFF2-40B4-BE49-F238E27FC236}">
                  <a16:creationId xmlns:a16="http://schemas.microsoft.com/office/drawing/2014/main" id="{BC960E62-F8FC-BC87-1D45-9C6A31AF0423}"/>
                </a:ext>
              </a:extLst>
            </p:cNvPr>
            <p:cNvSpPr txBox="1"/>
            <p:nvPr/>
          </p:nvSpPr>
          <p:spPr>
            <a:xfrm>
              <a:off x="3922933" y="3119057"/>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blx</a:t>
              </a:r>
              <a:endParaRPr lang="en-US" sz="2000" b="1" dirty="0">
                <a:solidFill>
                  <a:schemeClr val="tx2"/>
                </a:solidFill>
              </a:endParaRPr>
            </a:p>
          </p:txBody>
        </p:sp>
        <p:sp>
          <p:nvSpPr>
            <p:cNvPr id="6" name="TextBox 5">
              <a:extLst>
                <a:ext uri="{FF2B5EF4-FFF2-40B4-BE49-F238E27FC236}">
                  <a16:creationId xmlns:a16="http://schemas.microsoft.com/office/drawing/2014/main" id="{F852A4D8-FBA7-EC09-6E98-E0A7A6BE99A1}"/>
                </a:ext>
              </a:extLst>
            </p:cNvPr>
            <p:cNvSpPr txBox="1"/>
            <p:nvPr/>
          </p:nvSpPr>
          <p:spPr>
            <a:xfrm>
              <a:off x="5205131" y="3119057"/>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grpSp>
    </p:spTree>
    <p:extLst>
      <p:ext uri="{BB962C8B-B14F-4D97-AF65-F5344CB8AC3E}">
        <p14:creationId xmlns:p14="http://schemas.microsoft.com/office/powerpoint/2010/main" val="350484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A1E1-2750-D641-8140-65392E24C73E}"/>
              </a:ext>
            </a:extLst>
          </p:cNvPr>
          <p:cNvSpPr>
            <a:spLocks noGrp="1"/>
          </p:cNvSpPr>
          <p:nvPr>
            <p:ph type="title"/>
          </p:nvPr>
        </p:nvSpPr>
        <p:spPr>
          <a:xfrm>
            <a:off x="339227" y="73903"/>
            <a:ext cx="11770711" cy="402267"/>
          </a:xfrm>
        </p:spPr>
        <p:txBody>
          <a:bodyPr/>
          <a:lstStyle/>
          <a:p>
            <a:r>
              <a:rPr lang="en-US" dirty="0"/>
              <a:t>Function Call Return</a:t>
            </a:r>
          </a:p>
        </p:txBody>
      </p:sp>
      <p:sp>
        <p:nvSpPr>
          <p:cNvPr id="4" name="Content Placeholder 3">
            <a:extLst>
              <a:ext uri="{FF2B5EF4-FFF2-40B4-BE49-F238E27FC236}">
                <a16:creationId xmlns:a16="http://schemas.microsoft.com/office/drawing/2014/main" id="{E4A9C14C-074B-EF43-BD1C-662F0B4EEC1A}"/>
              </a:ext>
            </a:extLst>
          </p:cNvPr>
          <p:cNvSpPr>
            <a:spLocks noGrp="1"/>
          </p:cNvSpPr>
          <p:nvPr>
            <p:ph sz="half" idx="2"/>
          </p:nvPr>
        </p:nvSpPr>
        <p:spPr>
          <a:xfrm>
            <a:off x="753035" y="647465"/>
            <a:ext cx="10927977" cy="3066579"/>
          </a:xfrm>
          <a:solidFill>
            <a:schemeClr val="accent4">
              <a:lumMod val="20000"/>
              <a:lumOff val="80000"/>
            </a:schemeClr>
          </a:solidFill>
          <a:ln w="28575">
            <a:solidFill>
              <a:srgbClr val="0070C0"/>
            </a:solidFill>
          </a:ln>
        </p:spPr>
        <p:txBody>
          <a:bodyPr/>
          <a:lstStyle/>
          <a:p>
            <a:pPr marL="0" indent="0">
              <a:buNone/>
            </a:pPr>
            <a:r>
              <a:rPr lang="en-US" sz="2200" b="1" dirty="0"/>
              <a:t>Branch &amp; exchange </a:t>
            </a:r>
            <a:r>
              <a:rPr lang="en-US" sz="2200" dirty="0">
                <a:solidFill>
                  <a:srgbClr val="0070C0"/>
                </a:solidFill>
              </a:rPr>
              <a:t>(</a:t>
            </a:r>
            <a:r>
              <a:rPr lang="en-US" sz="2200" b="1" dirty="0">
                <a:solidFill>
                  <a:srgbClr val="0070C0"/>
                </a:solidFill>
              </a:rPr>
              <a:t>function return)</a:t>
            </a:r>
            <a:r>
              <a:rPr lang="en-US" sz="2200" dirty="0">
                <a:solidFill>
                  <a:srgbClr val="0070C0"/>
                </a:solidFill>
              </a:rPr>
              <a:t> </a:t>
            </a:r>
            <a:r>
              <a:rPr lang="en-US" sz="2200" dirty="0"/>
              <a:t>instruction </a:t>
            </a:r>
          </a:p>
          <a:p>
            <a:pPr marL="0" indent="0">
              <a:buNone/>
            </a:pPr>
            <a:r>
              <a:rPr lang="en-US" sz="2200" b="1" dirty="0">
                <a:solidFill>
                  <a:srgbClr val="0070C0"/>
                </a:solidFill>
                <a:latin typeface="Courier New" panose="02070309020205020404" pitchFamily="49" charset="0"/>
                <a:cs typeface="Courier New" panose="02070309020205020404" pitchFamily="49" charset="0"/>
              </a:rPr>
              <a:t>		</a:t>
            </a:r>
            <a:r>
              <a:rPr lang="en-US" sz="2200" b="1" dirty="0">
                <a:solidFill>
                  <a:srgbClr val="0070C0"/>
                </a:solidFill>
                <a:latin typeface="Consolas" panose="020B0609020204030204" pitchFamily="49" charset="0"/>
                <a:cs typeface="Consolas" panose="020B0609020204030204" pitchFamily="49" charset="0"/>
              </a:rPr>
              <a:t>bx </a:t>
            </a:r>
            <a:r>
              <a:rPr lang="en-US" sz="2200" b="1" dirty="0" err="1">
                <a:solidFill>
                  <a:srgbClr val="0070C0"/>
                </a:solidFill>
                <a:latin typeface="Consolas" panose="020B0609020204030204" pitchFamily="49" charset="0"/>
                <a:cs typeface="Consolas" panose="020B0609020204030204" pitchFamily="49" charset="0"/>
              </a:rPr>
              <a:t>lr</a:t>
            </a:r>
            <a:r>
              <a:rPr lang="en-US" sz="2200" b="1" dirty="0">
                <a:solidFill>
                  <a:srgbClr val="0070C0"/>
                </a:solidFill>
                <a:latin typeface="Consolas" panose="020B0609020204030204" pitchFamily="49" charset="0"/>
                <a:cs typeface="Consolas" panose="020B0609020204030204" pitchFamily="49" charset="0"/>
              </a:rPr>
              <a:t> 	           // we will always use </a:t>
            </a:r>
            <a:r>
              <a:rPr lang="en-US" sz="2200" b="1" dirty="0" err="1">
                <a:solidFill>
                  <a:srgbClr val="0070C0"/>
                </a:solidFill>
                <a:latin typeface="Consolas" panose="020B0609020204030204" pitchFamily="49" charset="0"/>
                <a:cs typeface="Consolas" panose="020B0609020204030204" pitchFamily="49" charset="0"/>
              </a:rPr>
              <a:t>lr</a:t>
            </a:r>
            <a:endParaRPr lang="en-US" sz="2200" b="1" dirty="0">
              <a:solidFill>
                <a:srgbClr val="0070C0"/>
              </a:solidFill>
              <a:latin typeface="Consolas" panose="020B0609020204030204" pitchFamily="49" charset="0"/>
              <a:cs typeface="Consolas" panose="020B0609020204030204" pitchFamily="49" charset="0"/>
            </a:endParaRPr>
          </a:p>
          <a:p>
            <a:r>
              <a:rPr lang="en-US" sz="2200" dirty="0"/>
              <a:t>Causes a </a:t>
            </a:r>
            <a:r>
              <a:rPr lang="en-US" sz="2200" dirty="0">
                <a:solidFill>
                  <a:schemeClr val="accent5"/>
                </a:solidFill>
              </a:rPr>
              <a:t>branch to the instruction </a:t>
            </a:r>
            <a:r>
              <a:rPr lang="en-US" sz="2200" b="1" dirty="0">
                <a:solidFill>
                  <a:schemeClr val="accent5"/>
                </a:solidFill>
              </a:rPr>
              <a:t>whose address is stored</a:t>
            </a:r>
            <a:r>
              <a:rPr lang="en-US" sz="2200" dirty="0"/>
              <a:t> in register </a:t>
            </a:r>
            <a:r>
              <a:rPr lang="en-US" sz="2200" dirty="0">
                <a:solidFill>
                  <a:srgbClr val="0070C0"/>
                </a:solidFill>
                <a:latin typeface="Courier New" panose="02070309020205020404" pitchFamily="49" charset="0"/>
                <a:cs typeface="Courier New" panose="02070309020205020404" pitchFamily="49" charset="0"/>
              </a:rPr>
              <a:t>&lt;</a:t>
            </a:r>
            <a:r>
              <a:rPr lang="en-US" sz="2200" b="1" dirty="0" err="1">
                <a:solidFill>
                  <a:srgbClr val="0070C0"/>
                </a:solidFill>
                <a:latin typeface="Courier New" panose="02070309020205020404" pitchFamily="49" charset="0"/>
                <a:cs typeface="Courier New" panose="02070309020205020404" pitchFamily="49" charset="0"/>
              </a:rPr>
              <a:t>lr</a:t>
            </a:r>
            <a:r>
              <a:rPr lang="en-US" sz="2200" dirty="0">
                <a:solidFill>
                  <a:srgbClr val="0070C0"/>
                </a:solidFill>
                <a:latin typeface="Courier New" panose="02070309020205020404" pitchFamily="49" charset="0"/>
                <a:cs typeface="Courier New" panose="02070309020205020404" pitchFamily="49" charset="0"/>
              </a:rPr>
              <a:t>&gt;</a:t>
            </a:r>
          </a:p>
          <a:p>
            <a:pPr lvl="1"/>
            <a:r>
              <a:rPr lang="en-US" sz="2200" dirty="0">
                <a:solidFill>
                  <a:schemeClr val="tx2"/>
                </a:solidFill>
                <a:cs typeface="Courier New" panose="02070309020205020404" pitchFamily="49" charset="0"/>
              </a:rPr>
              <a:t>It copies </a:t>
            </a:r>
            <a:r>
              <a:rPr lang="en-US" sz="2200" b="1" dirty="0" err="1">
                <a:solidFill>
                  <a:srgbClr val="0070C0"/>
                </a:solidFill>
                <a:latin typeface="Courier New" panose="02070309020205020404" pitchFamily="49" charset="0"/>
                <a:cs typeface="Courier New" panose="02070309020205020404" pitchFamily="49" charset="0"/>
              </a:rPr>
              <a:t>lr</a:t>
            </a:r>
            <a:r>
              <a:rPr lang="en-US" sz="2200" dirty="0">
                <a:solidFill>
                  <a:schemeClr val="tx2"/>
                </a:solidFill>
                <a:cs typeface="Courier New" panose="02070309020205020404" pitchFamily="49" charset="0"/>
              </a:rPr>
              <a:t> to the PC</a:t>
            </a:r>
            <a:endParaRPr lang="en-US" sz="2200" dirty="0">
              <a:solidFill>
                <a:schemeClr val="tx2"/>
              </a:solidFill>
            </a:endParaRPr>
          </a:p>
          <a:p>
            <a:r>
              <a:rPr lang="en-US" sz="2200" dirty="0"/>
              <a:t>This is often used to implement </a:t>
            </a:r>
            <a:r>
              <a:rPr lang="en-US" sz="2200" dirty="0">
                <a:solidFill>
                  <a:srgbClr val="FF0000"/>
                </a:solidFill>
              </a:rPr>
              <a:t>a return from a function call </a:t>
            </a:r>
            <a:r>
              <a:rPr lang="en-US" sz="2200" dirty="0"/>
              <a:t>(exactly like a C return) when the function is called using either  </a:t>
            </a:r>
            <a:r>
              <a:rPr lang="en-US" sz="2200" b="1" dirty="0">
                <a:solidFill>
                  <a:srgbClr val="0070C0"/>
                </a:solidFill>
                <a:latin typeface="Courier New" panose="02070309020205020404" pitchFamily="49" charset="0"/>
                <a:cs typeface="Courier New" panose="02070309020205020404" pitchFamily="49" charset="0"/>
              </a:rPr>
              <a:t>bl </a:t>
            </a:r>
            <a:r>
              <a:rPr lang="en-US" sz="2200" b="1" dirty="0">
                <a:solidFill>
                  <a:srgbClr val="F3753F"/>
                </a:solidFill>
                <a:latin typeface="Courier New" panose="02070309020205020404" pitchFamily="49" charset="0"/>
                <a:cs typeface="Courier New" panose="02070309020205020404" pitchFamily="49" charset="0"/>
              </a:rPr>
              <a:t>label, or </a:t>
            </a:r>
            <a:r>
              <a:rPr lang="en-US" sz="2200" b="1" dirty="0" err="1">
                <a:solidFill>
                  <a:schemeClr val="accent1"/>
                </a:solidFill>
                <a:latin typeface="Courier New" panose="02070309020205020404" pitchFamily="49" charset="0"/>
                <a:cs typeface="Courier New" panose="02070309020205020404" pitchFamily="49" charset="0"/>
              </a:rPr>
              <a:t>blx</a:t>
            </a:r>
            <a:r>
              <a:rPr lang="en-US" sz="2200" b="1" dirty="0">
                <a:solidFill>
                  <a:srgbClr val="F3753F"/>
                </a:solidFill>
                <a:latin typeface="Courier New" panose="02070309020205020404" pitchFamily="49" charset="0"/>
                <a:cs typeface="Courier New" panose="02070309020205020404" pitchFamily="49" charset="0"/>
              </a:rPr>
              <a:t> Rm</a:t>
            </a:r>
          </a:p>
        </p:txBody>
      </p:sp>
      <p:grpSp>
        <p:nvGrpSpPr>
          <p:cNvPr id="6" name="Group 5">
            <a:extLst>
              <a:ext uri="{FF2B5EF4-FFF2-40B4-BE49-F238E27FC236}">
                <a16:creationId xmlns:a16="http://schemas.microsoft.com/office/drawing/2014/main" id="{C407D981-9708-4640-B458-957CA4EF48C9}"/>
              </a:ext>
            </a:extLst>
          </p:cNvPr>
          <p:cNvGrpSpPr/>
          <p:nvPr/>
        </p:nvGrpSpPr>
        <p:grpSpPr>
          <a:xfrm>
            <a:off x="4170411" y="1202000"/>
            <a:ext cx="1539624" cy="400110"/>
            <a:chOff x="8170222" y="636134"/>
            <a:chExt cx="1539624" cy="400110"/>
          </a:xfrm>
        </p:grpSpPr>
        <p:sp>
          <p:nvSpPr>
            <p:cNvPr id="19" name="TextBox 18">
              <a:extLst>
                <a:ext uri="{FF2B5EF4-FFF2-40B4-BE49-F238E27FC236}">
                  <a16:creationId xmlns:a16="http://schemas.microsoft.com/office/drawing/2014/main" id="{64F86B9C-25D1-E544-BAB0-25FFC82F8DC7}"/>
                </a:ext>
              </a:extLst>
            </p:cNvPr>
            <p:cNvSpPr txBox="1"/>
            <p:nvPr/>
          </p:nvSpPr>
          <p:spPr>
            <a:xfrm>
              <a:off x="8170222" y="636134"/>
              <a:ext cx="933811"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bx</a:t>
              </a:r>
            </a:p>
          </p:txBody>
        </p:sp>
        <p:sp>
          <p:nvSpPr>
            <p:cNvPr id="20" name="TextBox 19">
              <a:extLst>
                <a:ext uri="{FF2B5EF4-FFF2-40B4-BE49-F238E27FC236}">
                  <a16:creationId xmlns:a16="http://schemas.microsoft.com/office/drawing/2014/main" id="{47EB70BC-A31C-2840-B0C4-BED9FEC67B20}"/>
                </a:ext>
              </a:extLst>
            </p:cNvPr>
            <p:cNvSpPr txBox="1"/>
            <p:nvPr/>
          </p:nvSpPr>
          <p:spPr>
            <a:xfrm>
              <a:off x="9104034" y="63613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grpSp>
      <p:sp>
        <p:nvSpPr>
          <p:cNvPr id="27" name="TextBox 26">
            <a:extLst>
              <a:ext uri="{FF2B5EF4-FFF2-40B4-BE49-F238E27FC236}">
                <a16:creationId xmlns:a16="http://schemas.microsoft.com/office/drawing/2014/main" id="{EA46A35B-D026-E44A-B420-E559DD3FFCB0}"/>
              </a:ext>
            </a:extLst>
          </p:cNvPr>
          <p:cNvSpPr txBox="1"/>
          <p:nvPr/>
        </p:nvSpPr>
        <p:spPr>
          <a:xfrm>
            <a:off x="4071249" y="4179210"/>
            <a:ext cx="3637042" cy="2031325"/>
          </a:xfrm>
          <a:prstGeom prst="rect">
            <a:avLst/>
          </a:prstGeom>
          <a:solidFill>
            <a:schemeClr val="accent4">
              <a:lumMod val="20000"/>
              <a:lumOff val="80000"/>
            </a:schemeClr>
          </a:solidFill>
          <a:ln>
            <a:solidFill>
              <a:schemeClr val="accent1"/>
            </a:solidFill>
          </a:ln>
        </p:spPr>
        <p:txBody>
          <a:bodyPr wrap="square" rtlCol="0">
            <a:spAutoFit/>
          </a:bodyPr>
          <a:lstStyle/>
          <a:p>
            <a:r>
              <a:rPr lang="en-US" b="1" dirty="0">
                <a:latin typeface="Consolas" panose="020B0609020204030204" pitchFamily="49" charset="0"/>
                <a:cs typeface="Consolas" panose="020B0609020204030204" pitchFamily="49" charset="0"/>
              </a:rPr>
              <a:t> main:</a:t>
            </a:r>
          </a:p>
          <a:p>
            <a:pPr>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bl  f1           f1:	●</a:t>
            </a:r>
          </a:p>
          <a:p>
            <a:pPr>
              <a:defRPr/>
            </a:pPr>
            <a:r>
              <a:rPr lang="en-US" b="1" dirty="0">
                <a:latin typeface="Consolas" panose="020B0609020204030204" pitchFamily="49" charset="0"/>
                <a:cs typeface="Consolas" panose="020B0609020204030204" pitchFamily="49" charset="0"/>
              </a:rPr>
              <a:t>  ●		     	●</a:t>
            </a:r>
          </a:p>
          <a:p>
            <a:pPr>
              <a:defRPr/>
            </a:pPr>
            <a:r>
              <a:rPr lang="en-US" b="1" dirty="0">
                <a:latin typeface="Consolas" panose="020B0609020204030204" pitchFamily="49" charset="0"/>
                <a:cs typeface="Consolas" panose="020B0609020204030204" pitchFamily="49" charset="0"/>
              </a:rPr>
              <a:t>  ●		      bx </a:t>
            </a:r>
            <a:r>
              <a:rPr lang="en-US" b="1" dirty="0" err="1">
                <a:latin typeface="Consolas" panose="020B0609020204030204" pitchFamily="49" charset="0"/>
                <a:cs typeface="Consolas" panose="020B0609020204030204" pitchFamily="49" charset="0"/>
              </a:rPr>
              <a:t>lr</a:t>
            </a:r>
            <a:endParaRPr lang="en-US" b="1" dirty="0">
              <a:latin typeface="Consolas" panose="020B0609020204030204" pitchFamily="49" charset="0"/>
              <a:cs typeface="Consolas" panose="020B0609020204030204" pitchFamily="49" charset="0"/>
            </a:endParaRPr>
          </a:p>
          <a:p>
            <a:pPr>
              <a:defRPr/>
            </a:pPr>
            <a:r>
              <a:rPr lang="en-US" b="1" dirty="0">
                <a:latin typeface="Consolas" panose="020B0609020204030204" pitchFamily="49" charset="0"/>
                <a:cs typeface="Consolas" panose="020B0609020204030204" pitchFamily="49" charset="0"/>
              </a:rPr>
              <a:t>  ●</a:t>
            </a:r>
          </a:p>
        </p:txBody>
      </p:sp>
      <p:cxnSp>
        <p:nvCxnSpPr>
          <p:cNvPr id="28" name="Straight Arrow Connector 27">
            <a:extLst>
              <a:ext uri="{FF2B5EF4-FFF2-40B4-BE49-F238E27FC236}">
                <a16:creationId xmlns:a16="http://schemas.microsoft.com/office/drawing/2014/main" id="{5BA67777-83CF-7442-ACD6-DF0B2F956724}"/>
              </a:ext>
            </a:extLst>
          </p:cNvPr>
          <p:cNvCxnSpPr/>
          <p:nvPr/>
        </p:nvCxnSpPr>
        <p:spPr>
          <a:xfrm>
            <a:off x="5052457" y="5192690"/>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55638413-4074-8A41-A234-33EECAE13421}"/>
              </a:ext>
            </a:extLst>
          </p:cNvPr>
          <p:cNvCxnSpPr>
            <a:cxnSpLocks/>
          </p:cNvCxnSpPr>
          <p:nvPr/>
        </p:nvCxnSpPr>
        <p:spPr>
          <a:xfrm rot="10800000">
            <a:off x="4544961" y="5460748"/>
            <a:ext cx="2157992" cy="295772"/>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571918D3-4C78-D545-AA62-C804B9ABC9D5}"/>
              </a:ext>
            </a:extLst>
          </p:cNvPr>
          <p:cNvGrpSpPr/>
          <p:nvPr/>
        </p:nvGrpSpPr>
        <p:grpSpPr>
          <a:xfrm>
            <a:off x="7470788" y="5288082"/>
            <a:ext cx="4008391" cy="707886"/>
            <a:chOff x="5672230" y="5458228"/>
            <a:chExt cx="4008391" cy="707886"/>
          </a:xfrm>
        </p:grpSpPr>
        <p:sp>
          <p:nvSpPr>
            <p:cNvPr id="25" name="TextBox 24">
              <a:extLst>
                <a:ext uri="{FF2B5EF4-FFF2-40B4-BE49-F238E27FC236}">
                  <a16:creationId xmlns:a16="http://schemas.microsoft.com/office/drawing/2014/main" id="{1081AE20-EAB0-0F42-ACC3-3550CF4C3068}"/>
                </a:ext>
              </a:extLst>
            </p:cNvPr>
            <p:cNvSpPr txBox="1"/>
            <p:nvPr/>
          </p:nvSpPr>
          <p:spPr>
            <a:xfrm>
              <a:off x="6043579" y="5458228"/>
              <a:ext cx="3637042" cy="707886"/>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Branch to the </a:t>
              </a:r>
              <a:r>
                <a:rPr lang="en-US" sz="2000" dirty="0">
                  <a:solidFill>
                    <a:srgbClr val="0070C0"/>
                  </a:solidFill>
                </a:rPr>
                <a:t>instruction whose address is </a:t>
              </a:r>
              <a:r>
                <a:rPr lang="en-US" sz="2000" dirty="0">
                  <a:solidFill>
                    <a:schemeClr val="tx2"/>
                  </a:solidFill>
                </a:rPr>
                <a:t>stored in </a:t>
              </a:r>
              <a:r>
                <a:rPr lang="en-US" sz="2000" dirty="0" err="1">
                  <a:solidFill>
                    <a:schemeClr val="tx2"/>
                  </a:solidFill>
                </a:rPr>
                <a:t>lr</a:t>
              </a:r>
              <a:endParaRPr lang="en-US" sz="2000" dirty="0">
                <a:solidFill>
                  <a:schemeClr val="tx2"/>
                </a:solidFill>
              </a:endParaRPr>
            </a:p>
          </p:txBody>
        </p:sp>
        <p:sp>
          <p:nvSpPr>
            <p:cNvPr id="26" name="Right Arrow 25">
              <a:extLst>
                <a:ext uri="{FF2B5EF4-FFF2-40B4-BE49-F238E27FC236}">
                  <a16:creationId xmlns:a16="http://schemas.microsoft.com/office/drawing/2014/main" id="{70EC53A3-9A74-C642-9871-2DF04133D892}"/>
                </a:ext>
              </a:extLst>
            </p:cNvPr>
            <p:cNvSpPr/>
            <p:nvPr/>
          </p:nvSpPr>
          <p:spPr>
            <a:xfrm rot="10800000">
              <a:off x="5672230" y="5833933"/>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BFD62C2B-0A1C-0543-8384-62CC153217E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425F7687-5F15-29B4-7467-D5CC0C7008CD}"/>
              </a:ext>
            </a:extLst>
          </p:cNvPr>
          <p:cNvGrpSpPr/>
          <p:nvPr/>
        </p:nvGrpSpPr>
        <p:grpSpPr>
          <a:xfrm>
            <a:off x="824650" y="5258991"/>
            <a:ext cx="3467712" cy="1015663"/>
            <a:chOff x="6015096" y="5962918"/>
            <a:chExt cx="3467712" cy="1015663"/>
          </a:xfrm>
        </p:grpSpPr>
        <p:sp>
          <p:nvSpPr>
            <p:cNvPr id="15" name="TextBox 14">
              <a:extLst>
                <a:ext uri="{FF2B5EF4-FFF2-40B4-BE49-F238E27FC236}">
                  <a16:creationId xmlns:a16="http://schemas.microsoft.com/office/drawing/2014/main" id="{61114A46-C763-E390-B418-D27A9862B27D}"/>
                </a:ext>
              </a:extLst>
            </p:cNvPr>
            <p:cNvSpPr txBox="1"/>
            <p:nvPr/>
          </p:nvSpPr>
          <p:spPr>
            <a:xfrm>
              <a:off x="6015096" y="5962918"/>
              <a:ext cx="3045850" cy="1015663"/>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Stores this address in </a:t>
              </a:r>
              <a:r>
                <a:rPr lang="en-US" sz="2000" dirty="0" err="1">
                  <a:solidFill>
                    <a:srgbClr val="00B050"/>
                  </a:solidFill>
                  <a:latin typeface="Consolas" panose="020B0609020204030204" pitchFamily="49" charset="0"/>
                  <a:cs typeface="Consolas" panose="020B0609020204030204" pitchFamily="49" charset="0"/>
                </a:rPr>
                <a:t>lr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chemeClr val="accent1"/>
                  </a:solidFill>
                </a:rPr>
                <a:t>this is the address to resume at in the caller</a:t>
              </a:r>
            </a:p>
          </p:txBody>
        </p:sp>
        <p:sp>
          <p:nvSpPr>
            <p:cNvPr id="17" name="Right Arrow 16">
              <a:extLst>
                <a:ext uri="{FF2B5EF4-FFF2-40B4-BE49-F238E27FC236}">
                  <a16:creationId xmlns:a16="http://schemas.microsoft.com/office/drawing/2014/main" id="{700AA886-F9C3-F473-634A-ECE8DF2C253C}"/>
                </a:ext>
              </a:extLst>
            </p:cNvPr>
            <p:cNvSpPr/>
            <p:nvPr/>
          </p:nvSpPr>
          <p:spPr>
            <a:xfrm>
              <a:off x="9111458" y="6061438"/>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175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27" grpId="0" animBg="1"/>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8069344" cy="715294"/>
          </a:xfrm>
        </p:spPr>
        <p:txBody>
          <a:bodyPr/>
          <a:lstStyle/>
          <a:p>
            <a:r>
              <a:rPr lang="en-US" dirty="0"/>
              <a:t>Understanding bl and bx - 1</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519587" y="1771020"/>
            <a:ext cx="2736579"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a(void)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return 0;</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a:t>
            </a:r>
          </a:p>
          <a:p>
            <a:r>
              <a:rPr lang="en-US" dirty="0">
                <a:solidFill>
                  <a:schemeClr val="tx2"/>
                </a:solidFill>
                <a:latin typeface="Consolas" panose="020B0609020204030204" pitchFamily="49" charset="0"/>
                <a:cs typeface="Consolas" panose="020B0609020204030204" pitchFamily="49" charset="0"/>
              </a:rPr>
              <a:t>     a();</a:t>
            </a:r>
          </a:p>
          <a:p>
            <a:r>
              <a:rPr lang="en-US" dirty="0">
                <a:solidFill>
                  <a:schemeClr val="tx2"/>
                </a:solidFill>
                <a:latin typeface="Consolas" panose="020B0609020204030204" pitchFamily="49" charset="0"/>
                <a:cs typeface="Consolas" panose="020B0609020204030204" pitchFamily="49" charset="0"/>
              </a:rPr>
              <a:t>     // not shown</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5" name="TextBox 24">
            <a:extLst>
              <a:ext uri="{FF2B5EF4-FFF2-40B4-BE49-F238E27FC236}">
                <a16:creationId xmlns:a16="http://schemas.microsoft.com/office/drawing/2014/main" id="{91C0DD51-4B75-854B-B1ED-38CB0F976FCB}"/>
              </a:ext>
            </a:extLst>
          </p:cNvPr>
          <p:cNvSpPr txBox="1"/>
          <p:nvPr/>
        </p:nvSpPr>
        <p:spPr>
          <a:xfrm>
            <a:off x="2991251" y="5645693"/>
            <a:ext cx="7060468" cy="400110"/>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rgbClr val="FF0000"/>
                </a:solidFill>
              </a:rPr>
              <a:t>But there is a problem we must address here – next slide</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149973" y="1510818"/>
            <a:ext cx="4636119" cy="338875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&lt;a&gt;:</a:t>
            </a:r>
          </a:p>
          <a:p>
            <a:r>
              <a:rPr lang="en-US" sz="1600" dirty="0">
                <a:solidFill>
                  <a:srgbClr val="000000"/>
                </a:solidFill>
                <a:effectLst/>
                <a:latin typeface="Menlo" panose="020B0609030804020204" pitchFamily="49" charset="0"/>
              </a:rPr>
              <a:t>   103f4: e3a00000 	mov r0, 0</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103f8: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000103fc &lt;main&gt;:</a:t>
            </a:r>
          </a:p>
          <a:p>
            <a:r>
              <a:rPr lang="en-US" sz="1600" dirty="0">
                <a:solidFill>
                  <a:srgbClr val="000000"/>
                </a:solidFill>
                <a:effectLst/>
                <a:latin typeface="Menlo" panose="020B0609030804020204" pitchFamily="49" charset="0"/>
              </a:rPr>
              <a:t>   103fc: </a:t>
            </a:r>
            <a:r>
              <a:rPr lang="en-US" sz="1600" dirty="0" err="1">
                <a:solidFill>
                  <a:srgbClr val="000000"/>
                </a:solidFill>
                <a:effectLst/>
                <a:latin typeface="Menlo" panose="020B0609030804020204" pitchFamily="49" charset="0"/>
              </a:rPr>
              <a:t>ebfffffc</a:t>
            </a:r>
            <a:r>
              <a:rPr lang="en-US" sz="1600" dirty="0">
                <a:solidFill>
                  <a:srgbClr val="000000"/>
                </a:solidFill>
                <a:effectLst/>
                <a:latin typeface="Menlo" panose="020B0609030804020204" pitchFamily="49" charset="0"/>
              </a:rPr>
              <a:t> 	bl 103f4 //a</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10400: </a:t>
            </a:r>
            <a:r>
              <a:rPr lang="en-US" sz="1600" dirty="0" err="1">
                <a:solidFill>
                  <a:srgbClr val="000000"/>
                </a:solidFill>
                <a:effectLst/>
                <a:latin typeface="Menlo" panose="020B0609030804020204" pitchFamily="49" charset="0"/>
              </a:rPr>
              <a:t>ebfffffb</a:t>
            </a:r>
            <a:r>
              <a:rPr lang="en-US" sz="1600" dirty="0">
                <a:solidFill>
                  <a:srgbClr val="000000"/>
                </a:solidFill>
                <a:effectLst/>
                <a:latin typeface="Menlo" panose="020B0609030804020204" pitchFamily="49" charset="0"/>
              </a:rPr>
              <a:t> 	bl 103f4 //a</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10404: e3a00000 	mov r0, 0</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0051719" y="1980183"/>
            <a:ext cx="901333" cy="1239680"/>
            <a:chOff x="10141743" y="1403617"/>
            <a:chExt cx="901333" cy="1239680"/>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403617"/>
              <a:ext cx="683877" cy="1239680"/>
              <a:chOff x="10654683" y="1434868"/>
              <a:chExt cx="683877" cy="1239680"/>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453222"/>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434868"/>
                <a:ext cx="0" cy="123968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989497" y="2659881"/>
                <a:ext cx="349063"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141743" y="171439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10400</a:t>
              </a:r>
            </a:p>
          </p:txBody>
        </p:sp>
      </p:grpSp>
      <p:grpSp>
        <p:nvGrpSpPr>
          <p:cNvPr id="84" name="Group 83">
            <a:extLst>
              <a:ext uri="{FF2B5EF4-FFF2-40B4-BE49-F238E27FC236}">
                <a16:creationId xmlns:a16="http://schemas.microsoft.com/office/drawing/2014/main" id="{F613D6DC-39AB-DEDA-1EC4-6BB07CEBC94E}"/>
              </a:ext>
            </a:extLst>
          </p:cNvPr>
          <p:cNvGrpSpPr/>
          <p:nvPr/>
        </p:nvGrpSpPr>
        <p:grpSpPr>
          <a:xfrm>
            <a:off x="10603989" y="1970857"/>
            <a:ext cx="1323789" cy="1718973"/>
            <a:chOff x="10694013" y="1394291"/>
            <a:chExt cx="1323789" cy="1718973"/>
          </a:xfrm>
        </p:grpSpPr>
        <p:grpSp>
          <p:nvGrpSpPr>
            <p:cNvPr id="67" name="Group 66">
              <a:extLst>
                <a:ext uri="{FF2B5EF4-FFF2-40B4-BE49-F238E27FC236}">
                  <a16:creationId xmlns:a16="http://schemas.microsoft.com/office/drawing/2014/main" id="{1C27B21A-B4F0-34A9-64B6-51F99BD34665}"/>
                </a:ext>
              </a:extLst>
            </p:cNvPr>
            <p:cNvGrpSpPr/>
            <p:nvPr/>
          </p:nvGrpSpPr>
          <p:grpSpPr>
            <a:xfrm>
              <a:off x="10694013" y="1394291"/>
              <a:ext cx="1323789" cy="1718973"/>
              <a:chOff x="10014771" y="1434868"/>
              <a:chExt cx="1323789" cy="1239680"/>
            </a:xfrm>
          </p:grpSpPr>
          <p:cxnSp>
            <p:nvCxnSpPr>
              <p:cNvPr id="68" name="Straight Arrow Connector 67">
                <a:extLst>
                  <a:ext uri="{FF2B5EF4-FFF2-40B4-BE49-F238E27FC236}">
                    <a16:creationId xmlns:a16="http://schemas.microsoft.com/office/drawing/2014/main" id="{7A12BF36-A356-5D1B-638D-A70FB0CE5D78}"/>
                  </a:ext>
                </a:extLst>
              </p:cNvPr>
              <p:cNvCxnSpPr>
                <a:cxnSpLocks/>
              </p:cNvCxnSpPr>
              <p:nvPr/>
            </p:nvCxnSpPr>
            <p:spPr>
              <a:xfrm flipH="1">
                <a:off x="10363834" y="1453222"/>
                <a:ext cx="974726" cy="10909"/>
              </a:xfrm>
              <a:prstGeom prst="straightConnector1">
                <a:avLst/>
              </a:prstGeom>
              <a:ln w="38100">
                <a:solidFill>
                  <a:srgbClr val="F3744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193FDB1-F884-2D08-3F17-321AF0BCF19F}"/>
                  </a:ext>
                </a:extLst>
              </p:cNvPr>
              <p:cNvCxnSpPr>
                <a:cxnSpLocks/>
              </p:cNvCxnSpPr>
              <p:nvPr/>
            </p:nvCxnSpPr>
            <p:spPr>
              <a:xfrm flipV="1">
                <a:off x="11338560" y="1434868"/>
                <a:ext cx="0" cy="1239680"/>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7B1F3F3-F1D2-E19C-B44B-A6CDDB1D70E2}"/>
                  </a:ext>
                </a:extLst>
              </p:cNvPr>
              <p:cNvCxnSpPr>
                <a:cxnSpLocks/>
              </p:cNvCxnSpPr>
              <p:nvPr/>
            </p:nvCxnSpPr>
            <p:spPr>
              <a:xfrm flipH="1">
                <a:off x="10014771" y="2659881"/>
                <a:ext cx="1323789" cy="0"/>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456699ED-0EDB-50C2-ECE1-5D3990471F5F}"/>
                </a:ext>
              </a:extLst>
            </p:cNvPr>
            <p:cNvSpPr txBox="1"/>
            <p:nvPr/>
          </p:nvSpPr>
          <p:spPr>
            <a:xfrm>
              <a:off x="11189789" y="175200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10404</a:t>
              </a:r>
            </a:p>
          </p:txBody>
        </p:sp>
      </p:grpSp>
      <p:grpSp>
        <p:nvGrpSpPr>
          <p:cNvPr id="89" name="Group 88">
            <a:extLst>
              <a:ext uri="{FF2B5EF4-FFF2-40B4-BE49-F238E27FC236}">
                <a16:creationId xmlns:a16="http://schemas.microsoft.com/office/drawing/2014/main" id="{9DB73E16-1200-CC8A-2155-30694E3290B2}"/>
              </a:ext>
            </a:extLst>
          </p:cNvPr>
          <p:cNvGrpSpPr/>
          <p:nvPr/>
        </p:nvGrpSpPr>
        <p:grpSpPr>
          <a:xfrm>
            <a:off x="5284305" y="2512544"/>
            <a:ext cx="1379962" cy="1177286"/>
            <a:chOff x="5284305" y="2512544"/>
            <a:chExt cx="1379962" cy="1177286"/>
          </a:xfrm>
        </p:grpSpPr>
        <p:grpSp>
          <p:nvGrpSpPr>
            <p:cNvPr id="66" name="Group 65">
              <a:extLst>
                <a:ext uri="{FF2B5EF4-FFF2-40B4-BE49-F238E27FC236}">
                  <a16:creationId xmlns:a16="http://schemas.microsoft.com/office/drawing/2014/main" id="{62607BF5-9388-C4C0-C1FA-DFDAE8620CA8}"/>
                </a:ext>
              </a:extLst>
            </p:cNvPr>
            <p:cNvGrpSpPr/>
            <p:nvPr/>
          </p:nvGrpSpPr>
          <p:grpSpPr>
            <a:xfrm>
              <a:off x="5284305" y="2512544"/>
              <a:ext cx="1379962" cy="1177286"/>
              <a:chOff x="6391484" y="1967229"/>
              <a:chExt cx="658290" cy="1177286"/>
            </a:xfrm>
          </p:grpSpPr>
          <p:cxnSp>
            <p:nvCxnSpPr>
              <p:cNvPr id="51" name="Straight Arrow Connector 50">
                <a:extLst>
                  <a:ext uri="{FF2B5EF4-FFF2-40B4-BE49-F238E27FC236}">
                    <a16:creationId xmlns:a16="http://schemas.microsoft.com/office/drawing/2014/main" id="{F7E6944B-3666-A8C5-058F-F67F9E40AC02}"/>
                  </a:ext>
                </a:extLst>
              </p:cNvPr>
              <p:cNvCxnSpPr>
                <a:cxnSpLocks/>
              </p:cNvCxnSpPr>
              <p:nvPr/>
            </p:nvCxnSpPr>
            <p:spPr>
              <a:xfrm flipH="1">
                <a:off x="6416714" y="1967229"/>
                <a:ext cx="633060"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2E804CE-5B28-DF4A-A56D-D465BB5A002E}"/>
                  </a:ext>
                </a:extLst>
              </p:cNvPr>
              <p:cNvCxnSpPr>
                <a:cxnSpLocks/>
              </p:cNvCxnSpPr>
              <p:nvPr/>
            </p:nvCxnSpPr>
            <p:spPr>
              <a:xfrm flipV="1">
                <a:off x="6391484" y="1967229"/>
                <a:ext cx="0" cy="1177286"/>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A928A3E-7FC4-79D9-1A58-A7D380FA5C32}"/>
                  </a:ext>
                </a:extLst>
              </p:cNvPr>
              <p:cNvCxnSpPr>
                <a:cxnSpLocks/>
              </p:cNvCxnSpPr>
              <p:nvPr/>
            </p:nvCxnSpPr>
            <p:spPr>
              <a:xfrm>
                <a:off x="6391484" y="3144515"/>
                <a:ext cx="63306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87" name="TextBox 86">
              <a:extLst>
                <a:ext uri="{FF2B5EF4-FFF2-40B4-BE49-F238E27FC236}">
                  <a16:creationId xmlns:a16="http://schemas.microsoft.com/office/drawing/2014/main" id="{2779098F-5B7E-912B-9243-0A9FB64C4513}"/>
                </a:ext>
              </a:extLst>
            </p:cNvPr>
            <p:cNvSpPr txBox="1"/>
            <p:nvPr/>
          </p:nvSpPr>
          <p:spPr>
            <a:xfrm>
              <a:off x="5369491" y="286588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10400</a:t>
              </a:r>
            </a:p>
          </p:txBody>
        </p:sp>
      </p:grpSp>
      <p:grpSp>
        <p:nvGrpSpPr>
          <p:cNvPr id="90" name="Group 89">
            <a:extLst>
              <a:ext uri="{FF2B5EF4-FFF2-40B4-BE49-F238E27FC236}">
                <a16:creationId xmlns:a16="http://schemas.microsoft.com/office/drawing/2014/main" id="{65559646-AF59-5A95-E229-5AACFE43D277}"/>
              </a:ext>
            </a:extLst>
          </p:cNvPr>
          <p:cNvGrpSpPr/>
          <p:nvPr/>
        </p:nvGrpSpPr>
        <p:grpSpPr>
          <a:xfrm>
            <a:off x="3807336" y="2512544"/>
            <a:ext cx="2844736" cy="1650501"/>
            <a:chOff x="3807336" y="2512544"/>
            <a:chExt cx="2844736" cy="1650501"/>
          </a:xfrm>
        </p:grpSpPr>
        <p:grpSp>
          <p:nvGrpSpPr>
            <p:cNvPr id="77" name="Group 76">
              <a:extLst>
                <a:ext uri="{FF2B5EF4-FFF2-40B4-BE49-F238E27FC236}">
                  <a16:creationId xmlns:a16="http://schemas.microsoft.com/office/drawing/2014/main" id="{6732E9BE-BDD2-E5AC-88BE-0181D971A3E6}"/>
                </a:ext>
              </a:extLst>
            </p:cNvPr>
            <p:cNvGrpSpPr/>
            <p:nvPr/>
          </p:nvGrpSpPr>
          <p:grpSpPr>
            <a:xfrm>
              <a:off x="4649176" y="2512544"/>
              <a:ext cx="2002896" cy="1650501"/>
              <a:chOff x="6385118" y="1967229"/>
              <a:chExt cx="1045685" cy="1177286"/>
            </a:xfrm>
          </p:grpSpPr>
          <p:cxnSp>
            <p:nvCxnSpPr>
              <p:cNvPr id="78" name="Straight Arrow Connector 77">
                <a:extLst>
                  <a:ext uri="{FF2B5EF4-FFF2-40B4-BE49-F238E27FC236}">
                    <a16:creationId xmlns:a16="http://schemas.microsoft.com/office/drawing/2014/main" id="{F671A948-198A-0F6A-9711-4DA06322F8D0}"/>
                  </a:ext>
                </a:extLst>
              </p:cNvPr>
              <p:cNvCxnSpPr>
                <a:cxnSpLocks/>
              </p:cNvCxnSpPr>
              <p:nvPr/>
            </p:nvCxnSpPr>
            <p:spPr>
              <a:xfrm flipH="1">
                <a:off x="6391251" y="1967229"/>
                <a:ext cx="426725" cy="0"/>
              </a:xfrm>
              <a:prstGeom prst="straightConnector1">
                <a:avLst/>
              </a:prstGeom>
              <a:ln w="38100">
                <a:solidFill>
                  <a:srgbClr val="F3753F"/>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DA4B07B-23B3-8485-C68A-216659207C3C}"/>
                  </a:ext>
                </a:extLst>
              </p:cNvPr>
              <p:cNvCxnSpPr>
                <a:cxnSpLocks/>
              </p:cNvCxnSpPr>
              <p:nvPr/>
            </p:nvCxnSpPr>
            <p:spPr>
              <a:xfrm flipV="1">
                <a:off x="6391484" y="1967229"/>
                <a:ext cx="0" cy="1177286"/>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752E4DF-BFE3-4303-B3F5-7A2BB7A31039}"/>
                  </a:ext>
                </a:extLst>
              </p:cNvPr>
              <p:cNvCxnSpPr>
                <a:cxnSpLocks/>
              </p:cNvCxnSpPr>
              <p:nvPr/>
            </p:nvCxnSpPr>
            <p:spPr>
              <a:xfrm>
                <a:off x="6385118" y="3144515"/>
                <a:ext cx="1045685" cy="0"/>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grpSp>
        <p:sp>
          <p:nvSpPr>
            <p:cNvPr id="88" name="TextBox 87">
              <a:extLst>
                <a:ext uri="{FF2B5EF4-FFF2-40B4-BE49-F238E27FC236}">
                  <a16:creationId xmlns:a16="http://schemas.microsoft.com/office/drawing/2014/main" id="{7134C44D-BFD5-647D-974F-CB783D46DD98}"/>
                </a:ext>
              </a:extLst>
            </p:cNvPr>
            <p:cNvSpPr txBox="1"/>
            <p:nvPr/>
          </p:nvSpPr>
          <p:spPr>
            <a:xfrm>
              <a:off x="3807336" y="3225082"/>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10404</a:t>
              </a:r>
            </a:p>
          </p:txBody>
        </p:sp>
      </p:grpSp>
      <p:cxnSp>
        <p:nvCxnSpPr>
          <p:cNvPr id="91" name="Straight Arrow Connector 90">
            <a:extLst>
              <a:ext uri="{FF2B5EF4-FFF2-40B4-BE49-F238E27FC236}">
                <a16:creationId xmlns:a16="http://schemas.microsoft.com/office/drawing/2014/main" id="{9E3C70BB-FBB5-5685-C170-086D6BB79C7D}"/>
              </a:ext>
            </a:extLst>
          </p:cNvPr>
          <p:cNvCxnSpPr>
            <a:cxnSpLocks/>
          </p:cNvCxnSpPr>
          <p:nvPr/>
        </p:nvCxnSpPr>
        <p:spPr>
          <a:xfrm>
            <a:off x="6921112" y="2104349"/>
            <a:ext cx="0" cy="31701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04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2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Understanding bl and bx - 2</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477666" y="1346529"/>
            <a:ext cx="2760158" cy="408551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latin typeface="Consolas" panose="020B0609020204030204" pitchFamily="49" charset="0"/>
                <a:cs typeface="Consolas" panose="020B0609020204030204" pitchFamily="49" charset="0"/>
              </a:rPr>
              <a:t>int b(void)</a:t>
            </a:r>
          </a:p>
          <a:p>
            <a:r>
              <a:rPr lang="en-US" dirty="0">
                <a:solidFill>
                  <a:schemeClr val="accent6"/>
                </a:solidFill>
                <a:latin typeface="Consolas" panose="020B0609020204030204" pitchFamily="49" charset="0"/>
                <a:cs typeface="Consolas" panose="020B0609020204030204" pitchFamily="49" charset="0"/>
              </a:rPr>
              <a:t>{</a:t>
            </a:r>
          </a:p>
          <a:p>
            <a:r>
              <a:rPr lang="en-US" dirty="0">
                <a:solidFill>
                  <a:schemeClr val="accent6"/>
                </a:solidFill>
                <a:latin typeface="Consolas" panose="020B0609020204030204" pitchFamily="49" charset="0"/>
                <a:cs typeface="Consolas" panose="020B0609020204030204" pitchFamily="49" charset="0"/>
              </a:rPr>
              <a:t>    return 0;</a:t>
            </a:r>
          </a:p>
          <a:p>
            <a:r>
              <a:rPr lang="en-US" dirty="0">
                <a:solidFill>
                  <a:schemeClr val="accent6"/>
                </a:solidFill>
                <a:latin typeface="Consolas" panose="020B0609020204030204" pitchFamily="49" charset="0"/>
                <a:cs typeface="Consolas" panose="020B0609020204030204" pitchFamily="49" charset="0"/>
              </a:rPr>
              <a:t>}</a:t>
            </a:r>
          </a:p>
          <a:p>
            <a:r>
              <a:rPr lang="en-US" dirty="0">
                <a:solidFill>
                  <a:schemeClr val="accent6"/>
                </a:solidFill>
                <a:latin typeface="Consolas" panose="020B0609020204030204" pitchFamily="49" charset="0"/>
                <a:cs typeface="Consolas" panose="020B0609020204030204" pitchFamily="49" charset="0"/>
              </a:rPr>
              <a:t>int a(void)</a:t>
            </a:r>
          </a:p>
          <a:p>
            <a:r>
              <a:rPr lang="en-US" dirty="0">
                <a:solidFill>
                  <a:schemeClr val="accent6"/>
                </a:solidFill>
                <a:latin typeface="Consolas" panose="020B0609020204030204" pitchFamily="49" charset="0"/>
                <a:cs typeface="Consolas" panose="020B0609020204030204" pitchFamily="49" charset="0"/>
              </a:rPr>
              <a:t>{</a:t>
            </a:r>
          </a:p>
          <a:p>
            <a:r>
              <a:rPr lang="en-US" dirty="0">
                <a:solidFill>
                  <a:schemeClr val="accent6"/>
                </a:solidFill>
                <a:latin typeface="Consolas" panose="020B0609020204030204" pitchFamily="49" charset="0"/>
                <a:cs typeface="Consolas" panose="020B0609020204030204" pitchFamily="49" charset="0"/>
              </a:rPr>
              <a:t>    b();</a:t>
            </a:r>
          </a:p>
          <a:p>
            <a:r>
              <a:rPr lang="en-US" dirty="0">
                <a:solidFill>
                  <a:schemeClr val="accent6"/>
                </a:solidFill>
                <a:latin typeface="Consolas" panose="020B0609020204030204" pitchFamily="49" charset="0"/>
                <a:cs typeface="Consolas" panose="020B0609020204030204" pitchFamily="49" charset="0"/>
              </a:rPr>
              <a:t>    return 0;</a:t>
            </a:r>
          </a:p>
          <a:p>
            <a:r>
              <a:rPr lang="en-US" dirty="0">
                <a:solidFill>
                  <a:schemeClr val="accent6"/>
                </a:solidFill>
                <a:latin typeface="Consolas" panose="020B0609020204030204" pitchFamily="49" charset="0"/>
                <a:cs typeface="Consolas" panose="020B0609020204030204" pitchFamily="49" charset="0"/>
              </a:rPr>
              <a:t>}</a:t>
            </a:r>
          </a:p>
          <a:p>
            <a:r>
              <a:rPr lang="en-US" dirty="0">
                <a:solidFill>
                  <a:schemeClr val="accent6"/>
                </a:solidFill>
                <a:latin typeface="Consolas" panose="020B0609020204030204" pitchFamily="49" charset="0"/>
                <a:cs typeface="Consolas" panose="020B0609020204030204" pitchFamily="49" charset="0"/>
              </a:rPr>
              <a:t>int main(void)</a:t>
            </a:r>
          </a:p>
          <a:p>
            <a:r>
              <a:rPr lang="en-US" dirty="0">
                <a:solidFill>
                  <a:schemeClr val="accent6"/>
                </a:solidFill>
                <a:latin typeface="Consolas" panose="020B0609020204030204" pitchFamily="49" charset="0"/>
                <a:cs typeface="Consolas" panose="020B0609020204030204" pitchFamily="49" charset="0"/>
              </a:rPr>
              <a:t>{</a:t>
            </a:r>
          </a:p>
          <a:p>
            <a:r>
              <a:rPr lang="en-US" dirty="0">
                <a:solidFill>
                  <a:schemeClr val="accent6"/>
                </a:solidFill>
                <a:latin typeface="Consolas" panose="020B0609020204030204" pitchFamily="49" charset="0"/>
                <a:cs typeface="Consolas" panose="020B0609020204030204" pitchFamily="49" charset="0"/>
              </a:rPr>
              <a:t>     a();</a:t>
            </a:r>
          </a:p>
          <a:p>
            <a:r>
              <a:rPr lang="en-US" dirty="0">
                <a:solidFill>
                  <a:schemeClr val="accent6"/>
                </a:solidFill>
                <a:latin typeface="Consolas" panose="020B0609020204030204" pitchFamily="49" charset="0"/>
                <a:cs typeface="Consolas" panose="020B0609020204030204" pitchFamily="49" charset="0"/>
              </a:rPr>
              <a:t>     a();</a:t>
            </a:r>
          </a:p>
          <a:p>
            <a:r>
              <a:rPr lang="en-US" dirty="0">
                <a:solidFill>
                  <a:schemeClr val="accent6"/>
                </a:solidFill>
                <a:latin typeface="Consolas" panose="020B0609020204030204" pitchFamily="49" charset="0"/>
                <a:cs typeface="Consolas" panose="020B0609020204030204" pitchFamily="49" charset="0"/>
              </a:rPr>
              <a:t>     // not shown</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096000" y="1804200"/>
            <a:ext cx="4636119" cy="465558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e3a00000 	mov r0, 0</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103f8: e12fff1e 	bx </a:t>
            </a:r>
            <a:r>
              <a:rPr lang="en-US" sz="1600" dirty="0" err="1">
                <a:solidFill>
                  <a:srgbClr val="000000"/>
                </a:solidFill>
                <a:effectLst/>
                <a:latin typeface="Menlo" panose="020B0609030804020204" pitchFamily="49" charset="0"/>
              </a:rPr>
              <a:t>lr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000103fc &lt;a&gt;:</a:t>
            </a:r>
          </a:p>
          <a:p>
            <a:r>
              <a:rPr lang="en-US" sz="1600" dirty="0">
                <a:solidFill>
                  <a:srgbClr val="000000"/>
                </a:solidFill>
                <a:effectLst/>
                <a:latin typeface="Menlo" panose="020B0609030804020204" pitchFamily="49" charset="0"/>
              </a:rPr>
              <a:t>   103fc: </a:t>
            </a:r>
            <a:r>
              <a:rPr lang="en-US" sz="1600" dirty="0" err="1">
                <a:solidFill>
                  <a:srgbClr val="000000"/>
                </a:solidFill>
                <a:effectLst/>
                <a:latin typeface="Menlo" panose="020B0609030804020204" pitchFamily="49" charset="0"/>
              </a:rPr>
              <a:t>ebfffffc</a:t>
            </a:r>
            <a:r>
              <a:rPr lang="en-US" sz="1600" dirty="0">
                <a:solidFill>
                  <a:srgbClr val="000000"/>
                </a:solidFill>
                <a:effectLst/>
                <a:latin typeface="Menlo" panose="020B0609030804020204" pitchFamily="49" charset="0"/>
              </a:rPr>
              <a:t> 	bl 103f4 &lt;b&gt;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10400: e3a00000 	mov r0, 0</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10404: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00010408 &lt;main&gt;:</a:t>
            </a:r>
          </a:p>
          <a:p>
            <a:r>
              <a:rPr lang="en-US" sz="1600" dirty="0">
                <a:solidFill>
                  <a:srgbClr val="000000"/>
                </a:solidFill>
                <a:effectLst/>
                <a:latin typeface="Menlo" panose="020B0609030804020204" pitchFamily="49" charset="0"/>
              </a:rPr>
              <a:t>   10408: </a:t>
            </a:r>
            <a:r>
              <a:rPr lang="en-US" sz="1600" dirty="0" err="1">
                <a:solidFill>
                  <a:srgbClr val="000000"/>
                </a:solidFill>
                <a:effectLst/>
                <a:latin typeface="Menlo" panose="020B0609030804020204" pitchFamily="49" charset="0"/>
              </a:rPr>
              <a:t>ebfffffb</a:t>
            </a:r>
            <a:r>
              <a:rPr lang="en-US" sz="1600" dirty="0">
                <a:solidFill>
                  <a:srgbClr val="000000"/>
                </a:solidFill>
                <a:effectLst/>
                <a:latin typeface="Menlo" panose="020B0609030804020204" pitchFamily="49" charset="0"/>
              </a:rPr>
              <a:t> 	bl 103fc &lt;a&gt;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1040c: </a:t>
            </a:r>
            <a:r>
              <a:rPr lang="en-US" sz="1600" dirty="0" err="1">
                <a:solidFill>
                  <a:srgbClr val="000000"/>
                </a:solidFill>
                <a:effectLst/>
                <a:latin typeface="Menlo" panose="020B0609030804020204" pitchFamily="49" charset="0"/>
              </a:rPr>
              <a:t>ebfffffa</a:t>
            </a:r>
            <a:r>
              <a:rPr lang="en-US" sz="1600" dirty="0">
                <a:solidFill>
                  <a:srgbClr val="000000"/>
                </a:solidFill>
                <a:effectLst/>
                <a:latin typeface="Menlo" panose="020B0609030804020204" pitchFamily="49" charset="0"/>
              </a:rPr>
              <a:t> 	bl 103fc &lt;a&gt;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10410: e3a00000 	mov r0, 0</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0313020" y="3510562"/>
            <a:ext cx="911505" cy="1712693"/>
            <a:chOff x="10131571" y="1403617"/>
            <a:chExt cx="911505" cy="1712693"/>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403617"/>
              <a:ext cx="683877" cy="1712693"/>
              <a:chOff x="10654683" y="1434868"/>
              <a:chExt cx="683877" cy="1712693"/>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453222"/>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434868"/>
                <a:ext cx="0" cy="1712693"/>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654683" y="3147561"/>
                <a:ext cx="683877"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131571" y="203191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1040c</a:t>
              </a:r>
            </a:p>
          </p:txBody>
        </p:sp>
      </p:grpSp>
      <p:grpSp>
        <p:nvGrpSpPr>
          <p:cNvPr id="84" name="Group 83">
            <a:extLst>
              <a:ext uri="{FF2B5EF4-FFF2-40B4-BE49-F238E27FC236}">
                <a16:creationId xmlns:a16="http://schemas.microsoft.com/office/drawing/2014/main" id="{F613D6DC-39AB-DEDA-1EC4-6BB07CEBC94E}"/>
              </a:ext>
            </a:extLst>
          </p:cNvPr>
          <p:cNvGrpSpPr/>
          <p:nvPr/>
        </p:nvGrpSpPr>
        <p:grpSpPr>
          <a:xfrm>
            <a:off x="3773790" y="3935507"/>
            <a:ext cx="2902588" cy="646331"/>
            <a:chOff x="11711051" y="2568197"/>
            <a:chExt cx="2902588" cy="646331"/>
          </a:xfrm>
        </p:grpSpPr>
        <p:grpSp>
          <p:nvGrpSpPr>
            <p:cNvPr id="67" name="Group 66">
              <a:extLst>
                <a:ext uri="{FF2B5EF4-FFF2-40B4-BE49-F238E27FC236}">
                  <a16:creationId xmlns:a16="http://schemas.microsoft.com/office/drawing/2014/main" id="{1C27B21A-B4F0-34A9-64B6-51F99BD34665}"/>
                </a:ext>
              </a:extLst>
            </p:cNvPr>
            <p:cNvGrpSpPr/>
            <p:nvPr/>
          </p:nvGrpSpPr>
          <p:grpSpPr>
            <a:xfrm>
              <a:off x="12592822" y="2569418"/>
              <a:ext cx="2020817" cy="595299"/>
              <a:chOff x="11913580" y="2282342"/>
              <a:chExt cx="2020817" cy="429315"/>
            </a:xfrm>
          </p:grpSpPr>
          <p:cxnSp>
            <p:nvCxnSpPr>
              <p:cNvPr id="68" name="Straight Arrow Connector 67">
                <a:extLst>
                  <a:ext uri="{FF2B5EF4-FFF2-40B4-BE49-F238E27FC236}">
                    <a16:creationId xmlns:a16="http://schemas.microsoft.com/office/drawing/2014/main" id="{7A12BF36-A356-5D1B-638D-A70FB0CE5D78}"/>
                  </a:ext>
                </a:extLst>
              </p:cNvPr>
              <p:cNvCxnSpPr>
                <a:cxnSpLocks/>
              </p:cNvCxnSpPr>
              <p:nvPr/>
            </p:nvCxnSpPr>
            <p:spPr>
              <a:xfrm>
                <a:off x="11913580" y="2282342"/>
                <a:ext cx="453500" cy="0"/>
              </a:xfrm>
              <a:prstGeom prst="straightConnector1">
                <a:avLst/>
              </a:prstGeom>
              <a:ln w="38100">
                <a:solidFill>
                  <a:srgbClr val="F3744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193FDB1-F884-2D08-3F17-321AF0BCF19F}"/>
                  </a:ext>
                </a:extLst>
              </p:cNvPr>
              <p:cNvCxnSpPr>
                <a:cxnSpLocks/>
              </p:cNvCxnSpPr>
              <p:nvPr/>
            </p:nvCxnSpPr>
            <p:spPr>
              <a:xfrm flipV="1">
                <a:off x="11913580" y="2282342"/>
                <a:ext cx="0" cy="429315"/>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7B1F3F3-F1D2-E19C-B44B-A6CDDB1D70E2}"/>
                  </a:ext>
                </a:extLst>
              </p:cNvPr>
              <p:cNvCxnSpPr>
                <a:cxnSpLocks/>
              </p:cNvCxnSpPr>
              <p:nvPr/>
            </p:nvCxnSpPr>
            <p:spPr>
              <a:xfrm>
                <a:off x="11913580" y="2697829"/>
                <a:ext cx="2020817" cy="0"/>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456699ED-0EDB-50C2-ECE1-5D3990471F5F}"/>
                </a:ext>
              </a:extLst>
            </p:cNvPr>
            <p:cNvSpPr txBox="1"/>
            <p:nvPr/>
          </p:nvSpPr>
          <p:spPr>
            <a:xfrm>
              <a:off x="11711051" y="2568197"/>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10400</a:t>
              </a:r>
            </a:p>
          </p:txBody>
        </p:sp>
      </p:grpSp>
      <p:grpSp>
        <p:nvGrpSpPr>
          <p:cNvPr id="13" name="Group 12">
            <a:extLst>
              <a:ext uri="{FF2B5EF4-FFF2-40B4-BE49-F238E27FC236}">
                <a16:creationId xmlns:a16="http://schemas.microsoft.com/office/drawing/2014/main" id="{02962783-2E44-E013-D219-90A1513DB103}"/>
              </a:ext>
            </a:extLst>
          </p:cNvPr>
          <p:cNvGrpSpPr/>
          <p:nvPr/>
        </p:nvGrpSpPr>
        <p:grpSpPr>
          <a:xfrm>
            <a:off x="10230255" y="2251446"/>
            <a:ext cx="1767940" cy="1298099"/>
            <a:chOff x="9275136" y="1818211"/>
            <a:chExt cx="1767940" cy="1298099"/>
          </a:xfrm>
        </p:grpSpPr>
        <p:grpSp>
          <p:nvGrpSpPr>
            <p:cNvPr id="14" name="Group 13">
              <a:extLst>
                <a:ext uri="{FF2B5EF4-FFF2-40B4-BE49-F238E27FC236}">
                  <a16:creationId xmlns:a16="http://schemas.microsoft.com/office/drawing/2014/main" id="{BF3D4DC5-30E2-2AFF-AD9C-27228D5F4807}"/>
                </a:ext>
              </a:extLst>
            </p:cNvPr>
            <p:cNvGrpSpPr/>
            <p:nvPr/>
          </p:nvGrpSpPr>
          <p:grpSpPr>
            <a:xfrm>
              <a:off x="9275136" y="1818211"/>
              <a:ext cx="1767940" cy="1298099"/>
              <a:chOff x="9570620" y="1849462"/>
              <a:chExt cx="1767940" cy="1298099"/>
            </a:xfrm>
          </p:grpSpPr>
          <p:cxnSp>
            <p:nvCxnSpPr>
              <p:cNvPr id="16" name="Straight Arrow Connector 15">
                <a:extLst>
                  <a:ext uri="{FF2B5EF4-FFF2-40B4-BE49-F238E27FC236}">
                    <a16:creationId xmlns:a16="http://schemas.microsoft.com/office/drawing/2014/main" id="{AD3DEE09-5BE8-842F-D744-73397F9DE261}"/>
                  </a:ext>
                </a:extLst>
              </p:cNvPr>
              <p:cNvCxnSpPr>
                <a:cxnSpLocks/>
              </p:cNvCxnSpPr>
              <p:nvPr/>
            </p:nvCxnSpPr>
            <p:spPr>
              <a:xfrm flipH="1">
                <a:off x="9570620" y="1849462"/>
                <a:ext cx="176794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EC16EC-BFDE-290A-2747-93B76EA8D3EF}"/>
                  </a:ext>
                </a:extLst>
              </p:cNvPr>
              <p:cNvCxnSpPr>
                <a:cxnSpLocks/>
              </p:cNvCxnSpPr>
              <p:nvPr/>
            </p:nvCxnSpPr>
            <p:spPr>
              <a:xfrm flipV="1">
                <a:off x="11338560" y="1849462"/>
                <a:ext cx="0" cy="1298099"/>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60A620-848A-4816-6D66-8EBA9D91E211}"/>
                  </a:ext>
                </a:extLst>
              </p:cNvPr>
              <p:cNvCxnSpPr>
                <a:cxnSpLocks/>
              </p:cNvCxnSpPr>
              <p:nvPr/>
            </p:nvCxnSpPr>
            <p:spPr>
              <a:xfrm flipH="1">
                <a:off x="10654683" y="3147561"/>
                <a:ext cx="683877"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02195235-8362-5C56-0A5E-348C0EDBF48B}"/>
                </a:ext>
              </a:extLst>
            </p:cNvPr>
            <p:cNvSpPr txBox="1"/>
            <p:nvPr/>
          </p:nvSpPr>
          <p:spPr>
            <a:xfrm>
              <a:off x="10131571" y="203191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10400</a:t>
              </a:r>
            </a:p>
          </p:txBody>
        </p:sp>
      </p:grpSp>
      <p:grpSp>
        <p:nvGrpSpPr>
          <p:cNvPr id="35" name="Group 34">
            <a:extLst>
              <a:ext uri="{FF2B5EF4-FFF2-40B4-BE49-F238E27FC236}">
                <a16:creationId xmlns:a16="http://schemas.microsoft.com/office/drawing/2014/main" id="{39FF7B92-911C-B0BF-C481-1B47CFFEBB46}"/>
              </a:ext>
            </a:extLst>
          </p:cNvPr>
          <p:cNvGrpSpPr/>
          <p:nvPr/>
        </p:nvGrpSpPr>
        <p:grpSpPr>
          <a:xfrm>
            <a:off x="5156223" y="2782164"/>
            <a:ext cx="1396604" cy="1186099"/>
            <a:chOff x="5156223" y="2037194"/>
            <a:chExt cx="1396604" cy="1186099"/>
          </a:xfrm>
        </p:grpSpPr>
        <p:grpSp>
          <p:nvGrpSpPr>
            <p:cNvPr id="77" name="Group 76">
              <a:extLst>
                <a:ext uri="{FF2B5EF4-FFF2-40B4-BE49-F238E27FC236}">
                  <a16:creationId xmlns:a16="http://schemas.microsoft.com/office/drawing/2014/main" id="{6732E9BE-BDD2-E5AC-88BE-0181D971A3E6}"/>
                </a:ext>
              </a:extLst>
            </p:cNvPr>
            <p:cNvGrpSpPr/>
            <p:nvPr/>
          </p:nvGrpSpPr>
          <p:grpSpPr>
            <a:xfrm>
              <a:off x="5156223" y="2037194"/>
              <a:ext cx="1396604" cy="1186099"/>
              <a:chOff x="6040565" y="2320975"/>
              <a:chExt cx="1396604" cy="846033"/>
            </a:xfrm>
          </p:grpSpPr>
          <p:cxnSp>
            <p:nvCxnSpPr>
              <p:cNvPr id="78" name="Straight Arrow Connector 77">
                <a:extLst>
                  <a:ext uri="{FF2B5EF4-FFF2-40B4-BE49-F238E27FC236}">
                    <a16:creationId xmlns:a16="http://schemas.microsoft.com/office/drawing/2014/main" id="{F671A948-198A-0F6A-9711-4DA06322F8D0}"/>
                  </a:ext>
                </a:extLst>
              </p:cNvPr>
              <p:cNvCxnSpPr>
                <a:cxnSpLocks/>
              </p:cNvCxnSpPr>
              <p:nvPr/>
            </p:nvCxnSpPr>
            <p:spPr>
              <a:xfrm flipH="1">
                <a:off x="6040565" y="2320975"/>
                <a:ext cx="1396604"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DA4B07B-23B3-8485-C68A-216659207C3C}"/>
                  </a:ext>
                </a:extLst>
              </p:cNvPr>
              <p:cNvCxnSpPr>
                <a:cxnSpLocks/>
              </p:cNvCxnSpPr>
              <p:nvPr/>
            </p:nvCxnSpPr>
            <p:spPr>
              <a:xfrm flipV="1">
                <a:off x="6040565" y="2320975"/>
                <a:ext cx="0" cy="846033"/>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752E4DF-BFE3-4303-B3F5-7A2BB7A31039}"/>
                  </a:ext>
                </a:extLst>
              </p:cNvPr>
              <p:cNvCxnSpPr>
                <a:cxnSpLocks/>
              </p:cNvCxnSpPr>
              <p:nvPr/>
            </p:nvCxnSpPr>
            <p:spPr>
              <a:xfrm>
                <a:off x="6065795" y="3144515"/>
                <a:ext cx="1371374"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186962E4-0AB5-1377-AF32-CCC9B77D39FE}"/>
                </a:ext>
              </a:extLst>
            </p:cNvPr>
            <p:cNvSpPr txBox="1"/>
            <p:nvPr/>
          </p:nvSpPr>
          <p:spPr>
            <a:xfrm>
              <a:off x="5227139" y="2231850"/>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10400</a:t>
              </a:r>
            </a:p>
          </p:txBody>
        </p:sp>
      </p:grpSp>
      <p:sp>
        <p:nvSpPr>
          <p:cNvPr id="36" name="Rounded Rectangular Callout 35">
            <a:extLst>
              <a:ext uri="{FF2B5EF4-FFF2-40B4-BE49-F238E27FC236}">
                <a16:creationId xmlns:a16="http://schemas.microsoft.com/office/drawing/2014/main" id="{21CA86A7-360A-6674-50DD-08D1D000F0C5}"/>
              </a:ext>
            </a:extLst>
          </p:cNvPr>
          <p:cNvSpPr/>
          <p:nvPr/>
        </p:nvSpPr>
        <p:spPr>
          <a:xfrm>
            <a:off x="3870159" y="4640345"/>
            <a:ext cx="1785079" cy="755976"/>
          </a:xfrm>
          <a:prstGeom prst="wedgeRoundRectCallout">
            <a:avLst>
              <a:gd name="adj1" fmla="val 59263"/>
              <a:gd name="adj2" fmla="val -22079"/>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rgbClr val="FF0000"/>
                </a:solidFill>
              </a:rPr>
              <a:t>Uh No </a:t>
            </a:r>
          </a:p>
          <a:p>
            <a:r>
              <a:rPr lang="en-US" dirty="0">
                <a:solidFill>
                  <a:srgbClr val="FF0000"/>
                </a:solidFill>
              </a:rPr>
              <a:t>Infinite loop!!!</a:t>
            </a:r>
          </a:p>
        </p:txBody>
      </p:sp>
      <p:grpSp>
        <p:nvGrpSpPr>
          <p:cNvPr id="37" name="Group 36">
            <a:extLst>
              <a:ext uri="{FF2B5EF4-FFF2-40B4-BE49-F238E27FC236}">
                <a16:creationId xmlns:a16="http://schemas.microsoft.com/office/drawing/2014/main" id="{B05B5719-99FA-1961-3BA4-F1B2F2DFF650}"/>
              </a:ext>
            </a:extLst>
          </p:cNvPr>
          <p:cNvGrpSpPr/>
          <p:nvPr/>
        </p:nvGrpSpPr>
        <p:grpSpPr>
          <a:xfrm>
            <a:off x="8052386" y="598113"/>
            <a:ext cx="3697948" cy="1867036"/>
            <a:chOff x="8348144" y="1098426"/>
            <a:chExt cx="3697948" cy="1867036"/>
          </a:xfrm>
        </p:grpSpPr>
        <p:sp>
          <p:nvSpPr>
            <p:cNvPr id="38" name="TextBox 37">
              <a:extLst>
                <a:ext uri="{FF2B5EF4-FFF2-40B4-BE49-F238E27FC236}">
                  <a16:creationId xmlns:a16="http://schemas.microsoft.com/office/drawing/2014/main" id="{D42F8D63-E467-6410-184E-D4C8DB34F478}"/>
                </a:ext>
              </a:extLst>
            </p:cNvPr>
            <p:cNvSpPr txBox="1"/>
            <p:nvPr/>
          </p:nvSpPr>
          <p:spPr>
            <a:xfrm>
              <a:off x="8348144" y="1098426"/>
              <a:ext cx="3697948" cy="92333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solidFill>
                    <a:srgbClr val="FF0000"/>
                  </a:solidFill>
                </a:rPr>
                <a:t>Modifies the link register (</a:t>
              </a:r>
              <a:r>
                <a:rPr lang="en-US" dirty="0" err="1">
                  <a:solidFill>
                    <a:srgbClr val="FF0000"/>
                  </a:solidFill>
                </a:rPr>
                <a:t>lr</a:t>
              </a:r>
              <a:r>
                <a:rPr lang="en-US" dirty="0">
                  <a:solidFill>
                    <a:srgbClr val="FF0000"/>
                  </a:solidFill>
                </a:rPr>
                <a:t>), writing over main's return address  Cannot return to main()</a:t>
              </a:r>
            </a:p>
          </p:txBody>
        </p:sp>
        <p:cxnSp>
          <p:nvCxnSpPr>
            <p:cNvPr id="39" name="Straight Arrow Connector 38">
              <a:extLst>
                <a:ext uri="{FF2B5EF4-FFF2-40B4-BE49-F238E27FC236}">
                  <a16:creationId xmlns:a16="http://schemas.microsoft.com/office/drawing/2014/main" id="{DDA3F30A-54EC-BED2-3100-13218908D641}"/>
                </a:ext>
              </a:extLst>
            </p:cNvPr>
            <p:cNvCxnSpPr>
              <a:cxnSpLocks/>
            </p:cNvCxnSpPr>
            <p:nvPr/>
          </p:nvCxnSpPr>
          <p:spPr>
            <a:xfrm>
              <a:off x="11397825" y="2029974"/>
              <a:ext cx="212251" cy="9354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3" name="Straight Arrow Connector 42">
            <a:extLst>
              <a:ext uri="{FF2B5EF4-FFF2-40B4-BE49-F238E27FC236}">
                <a16:creationId xmlns:a16="http://schemas.microsoft.com/office/drawing/2014/main" id="{FD2B4DFD-6D9D-53EA-5F19-3067D098E93A}"/>
              </a:ext>
            </a:extLst>
          </p:cNvPr>
          <p:cNvCxnSpPr>
            <a:cxnSpLocks/>
          </p:cNvCxnSpPr>
          <p:nvPr/>
        </p:nvCxnSpPr>
        <p:spPr>
          <a:xfrm>
            <a:off x="6931272" y="4130331"/>
            <a:ext cx="0" cy="310177"/>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33BF3C0-DA84-17B5-1265-F6622D296014}"/>
              </a:ext>
            </a:extLst>
          </p:cNvPr>
          <p:cNvCxnSpPr>
            <a:cxnSpLocks/>
          </p:cNvCxnSpPr>
          <p:nvPr/>
        </p:nvCxnSpPr>
        <p:spPr>
          <a:xfrm>
            <a:off x="6931272" y="2394029"/>
            <a:ext cx="0" cy="31701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2F9CDFE-D8BC-2AC0-C57C-8DBEFF2593F5}"/>
              </a:ext>
            </a:extLst>
          </p:cNvPr>
          <p:cNvSpPr txBox="1"/>
          <p:nvPr/>
        </p:nvSpPr>
        <p:spPr>
          <a:xfrm>
            <a:off x="666559" y="5645465"/>
            <a:ext cx="2963312" cy="369332"/>
          </a:xfrm>
          <a:prstGeom prst="rect">
            <a:avLst/>
          </a:prstGeom>
          <a:solidFill>
            <a:schemeClr val="accent4">
              <a:lumMod val="20000"/>
              <a:lumOff val="80000"/>
            </a:schemeClr>
          </a:solidFill>
          <a:ln w="31750">
            <a:solidFill>
              <a:srgbClr val="FF0000"/>
            </a:solidFill>
          </a:ln>
        </p:spPr>
        <p:txBody>
          <a:bodyPr wrap="none" rtlCol="0">
            <a:spAutoFit/>
          </a:bodyPr>
          <a:lstStyle/>
          <a:p>
            <a:r>
              <a:rPr lang="en-US" dirty="0">
                <a:solidFill>
                  <a:srgbClr val="FF0000"/>
                </a:solidFill>
              </a:rPr>
              <a:t>We need to preserve the </a:t>
            </a:r>
            <a:r>
              <a:rPr lang="en-US" dirty="0" err="1">
                <a:solidFill>
                  <a:srgbClr val="FF0000"/>
                </a:solidFill>
              </a:rPr>
              <a:t>lr</a:t>
            </a:r>
            <a:r>
              <a:rPr lang="en-US" dirty="0">
                <a:solidFill>
                  <a:srgbClr val="FF0000"/>
                </a:solidFill>
              </a:rPr>
              <a:t>!</a:t>
            </a:r>
          </a:p>
        </p:txBody>
      </p:sp>
    </p:spTree>
    <p:extLst>
      <p:ext uri="{BB962C8B-B14F-4D97-AF65-F5344CB8AC3E}">
        <p14:creationId xmlns:p14="http://schemas.microsoft.com/office/powerpoint/2010/main" val="366030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3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205087" y="417742"/>
            <a:ext cx="3100388" cy="715294"/>
          </a:xfrm>
        </p:spPr>
        <p:txBody>
          <a:bodyPr/>
          <a:lstStyle/>
          <a:p>
            <a:r>
              <a:rPr lang="en-US" dirty="0"/>
              <a:t>Understanding bl and </a:t>
            </a:r>
            <a:r>
              <a:rPr lang="en-US" dirty="0" err="1"/>
              <a:t>blx</a:t>
            </a:r>
            <a:r>
              <a:rPr lang="en-US" dirty="0"/>
              <a:t> - 3</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205087" y="1804200"/>
            <a:ext cx="2895301" cy="323040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a(void)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return 0;</a:t>
            </a:r>
          </a:p>
          <a:p>
            <a:r>
              <a:rPr lang="en-US" dirty="0">
                <a:solidFill>
                  <a:schemeClr val="tx2"/>
                </a:solidFill>
                <a:latin typeface="Consolas" panose="020B0609020204030204" pitchFamily="49" charset="0"/>
                <a:cs typeface="Consolas" panose="020B0609020204030204" pitchFamily="49" charset="0"/>
              </a:rPr>
              <a:t>}</a:t>
            </a:r>
          </a:p>
          <a:p>
            <a:endParaRPr lang="en-US" dirty="0">
              <a:solidFill>
                <a:srgbClr val="000000"/>
              </a:solidFill>
              <a:effectLst/>
              <a:latin typeface="Menlo" panose="020B0609030804020204" pitchFamily="49" charset="0"/>
            </a:endParaRPr>
          </a:p>
          <a:p>
            <a:r>
              <a:rPr lang="en-US" dirty="0">
                <a:solidFill>
                  <a:schemeClr val="accent1"/>
                </a:solidFill>
                <a:effectLst/>
                <a:latin typeface="Menlo" panose="020B0609030804020204" pitchFamily="49" charset="0"/>
              </a:rPr>
              <a:t>int (*</a:t>
            </a:r>
            <a:r>
              <a:rPr lang="en-US" dirty="0" err="1">
                <a:solidFill>
                  <a:schemeClr val="accent1"/>
                </a:solidFill>
                <a:effectLst/>
                <a:latin typeface="Menlo" panose="020B0609030804020204" pitchFamily="49" charset="0"/>
              </a:rPr>
              <a:t>func</a:t>
            </a:r>
            <a:r>
              <a:rPr lang="en-US" dirty="0">
                <a:solidFill>
                  <a:schemeClr val="accent1"/>
                </a:solidFill>
                <a:effectLst/>
                <a:latin typeface="Menlo" panose="020B0609030804020204" pitchFamily="49" charset="0"/>
              </a:rPr>
              <a:t>)() = a;</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func</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 not shown</a:t>
            </a:r>
          </a:p>
        </p:txBody>
      </p:sp>
      <p:sp>
        <p:nvSpPr>
          <p:cNvPr id="3" name="Rounded Rectangle 2">
            <a:extLst>
              <a:ext uri="{FF2B5EF4-FFF2-40B4-BE49-F238E27FC236}">
                <a16:creationId xmlns:a16="http://schemas.microsoft.com/office/drawing/2014/main" id="{895ABA7C-FD17-9462-3041-FEFCF57C8D68}"/>
              </a:ext>
            </a:extLst>
          </p:cNvPr>
          <p:cNvSpPr/>
          <p:nvPr/>
        </p:nvSpPr>
        <p:spPr bwMode="auto">
          <a:xfrm>
            <a:off x="3795869" y="194272"/>
            <a:ext cx="8067229" cy="608076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     .data</a:t>
            </a:r>
          </a:p>
          <a:p>
            <a:r>
              <a:rPr lang="en-US" dirty="0" err="1">
                <a:solidFill>
                  <a:schemeClr val="accent1"/>
                </a:solidFill>
                <a:effectLst/>
                <a:latin typeface="Menlo" panose="020B0609030804020204" pitchFamily="49" charset="0"/>
              </a:rPr>
              <a:t>func</a:t>
            </a:r>
            <a:r>
              <a:rPr lang="en-US" dirty="0">
                <a:solidFill>
                  <a:schemeClr val="accent1"/>
                </a:solidFill>
                <a:effectLst/>
                <a:latin typeface="Menlo" panose="020B0609030804020204" pitchFamily="49" charset="0"/>
              </a:rPr>
              <a:t>:.word a </a:t>
            </a:r>
            <a:r>
              <a:rPr lang="en-US" i="1" dirty="0">
                <a:solidFill>
                  <a:srgbClr val="2C895B"/>
                </a:solidFill>
                <a:effectLst/>
                <a:latin typeface="Menlo" panose="020B0609030804020204" pitchFamily="49" charset="0"/>
              </a:rPr>
              <a:t>// </a:t>
            </a:r>
            <a:r>
              <a:rPr lang="en-US" i="1" dirty="0" err="1">
                <a:solidFill>
                  <a:srgbClr val="2C895B"/>
                </a:solidFill>
                <a:effectLst/>
                <a:latin typeface="Menlo" panose="020B0609030804020204" pitchFamily="49" charset="0"/>
              </a:rPr>
              <a:t>func</a:t>
            </a:r>
            <a:r>
              <a:rPr lang="en-US" i="1" dirty="0">
                <a:solidFill>
                  <a:srgbClr val="2C895B"/>
                </a:solidFill>
                <a:effectLst/>
                <a:latin typeface="Menlo" panose="020B0609030804020204" pitchFamily="49" charset="0"/>
              </a:rPr>
              <a:t> initialized with address of a()</a:t>
            </a:r>
          </a:p>
          <a:p>
            <a:r>
              <a:rPr lang="en-US" dirty="0">
                <a:solidFill>
                  <a:srgbClr val="000000"/>
                </a:solidFill>
                <a:effectLst/>
                <a:latin typeface="Menlo" panose="020B0609030804020204" pitchFamily="49" charset="0"/>
              </a:rPr>
              <a:t>    </a:t>
            </a:r>
          </a:p>
          <a:p>
            <a:r>
              <a:rPr lang="en-US" dirty="0">
                <a:solidFill>
                  <a:srgbClr val="000000"/>
                </a:solidFill>
                <a:effectLst/>
                <a:latin typeface="Menlo" panose="020B0609030804020204" pitchFamily="49" charset="0"/>
              </a:rPr>
              <a:t>    .text</a:t>
            </a:r>
          </a:p>
          <a:p>
            <a:r>
              <a:rPr lang="en-US" dirty="0">
                <a:solidFill>
                  <a:srgbClr val="000000"/>
                </a:solidFill>
                <a:effectLst/>
                <a:latin typeface="Menlo" panose="020B0609030804020204" pitchFamily="49" charset="0"/>
              </a:rPr>
              <a:t>    .global a</a:t>
            </a:r>
          </a:p>
          <a:p>
            <a:r>
              <a:rPr lang="en-US" dirty="0">
                <a:solidFill>
                  <a:srgbClr val="000000"/>
                </a:solidFill>
                <a:effectLst/>
                <a:latin typeface="Menlo" panose="020B0609030804020204" pitchFamily="49" charset="0"/>
              </a:rPr>
              <a:t>    .type   a, %function</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equ</a:t>
            </a:r>
            <a:r>
              <a:rPr lang="en-US" dirty="0">
                <a:solidFill>
                  <a:srgbClr val="000000"/>
                </a:solidFill>
                <a:effectLst/>
                <a:latin typeface="Menlo" panose="020B0609030804020204" pitchFamily="49" charset="0"/>
              </a:rPr>
              <a:t>    FP_OFF, 4</a:t>
            </a:r>
          </a:p>
          <a:p>
            <a:r>
              <a:rPr lang="en-US" dirty="0">
                <a:solidFill>
                  <a:srgbClr val="000000"/>
                </a:solidFill>
                <a:effectLst/>
                <a:latin typeface="Menlo" panose="020B0609030804020204" pitchFamily="49" charset="0"/>
              </a:rPr>
              <a:t>a:</a:t>
            </a:r>
          </a:p>
          <a:p>
            <a:r>
              <a:rPr lang="en-US" dirty="0">
                <a:solidFill>
                  <a:srgbClr val="000000"/>
                </a:solidFill>
                <a:effectLst/>
                <a:latin typeface="Menlo" panose="020B0609030804020204" pitchFamily="49" charset="0"/>
              </a:rPr>
              <a:t>    mov     r0, 0</a:t>
            </a:r>
          </a:p>
          <a:p>
            <a:r>
              <a:rPr lang="en-US" dirty="0">
                <a:solidFill>
                  <a:srgbClr val="000000"/>
                </a:solidFill>
                <a:effectLst/>
                <a:latin typeface="Menlo" panose="020B0609030804020204" pitchFamily="49" charset="0"/>
              </a:rPr>
              <a:t>    bx      </a:t>
            </a:r>
            <a:r>
              <a:rPr lang="en-US" dirty="0" err="1">
                <a:solidFill>
                  <a:srgbClr val="000000"/>
                </a:solidFill>
                <a:effectLst/>
                <a:latin typeface="Menlo" panose="020B0609030804020204" pitchFamily="49" charset="0"/>
              </a:rPr>
              <a:t>lr</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.size a, (. - a)</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.global main</a:t>
            </a:r>
          </a:p>
          <a:p>
            <a:r>
              <a:rPr lang="en-US" dirty="0">
                <a:solidFill>
                  <a:srgbClr val="000000"/>
                </a:solidFill>
                <a:effectLst/>
                <a:latin typeface="Menlo" panose="020B0609030804020204" pitchFamily="49" charset="0"/>
              </a:rPr>
              <a:t>    .type   main, %function</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equ</a:t>
            </a:r>
            <a:r>
              <a:rPr lang="en-US" dirty="0">
                <a:solidFill>
                  <a:srgbClr val="000000"/>
                </a:solidFill>
                <a:effectLst/>
                <a:latin typeface="Menlo" panose="020B0609030804020204" pitchFamily="49" charset="0"/>
              </a:rPr>
              <a:t>    FP_OFF, 4</a:t>
            </a:r>
          </a:p>
          <a:p>
            <a:r>
              <a:rPr lang="en-US" dirty="0">
                <a:solidFill>
                  <a:srgbClr val="000000"/>
                </a:solidFill>
                <a:effectLst/>
                <a:latin typeface="Menlo" panose="020B0609030804020204" pitchFamily="49" charset="0"/>
              </a:rPr>
              <a:t>main:</a:t>
            </a:r>
          </a:p>
          <a:p>
            <a:r>
              <a:rPr lang="en-US" dirty="0">
                <a:solidFill>
                  <a:srgbClr val="000000"/>
                </a:solidFill>
                <a:effectLst/>
                <a:latin typeface="Menlo" panose="020B0609030804020204" pitchFamily="49" charset="0"/>
              </a:rPr>
              <a:t>    </a:t>
            </a:r>
            <a:r>
              <a:rPr lang="en-US" dirty="0" err="1">
                <a:solidFill>
                  <a:schemeClr val="accent1"/>
                </a:solidFill>
                <a:effectLst/>
                <a:latin typeface="Menlo" panose="020B0609030804020204" pitchFamily="49" charset="0"/>
              </a:rPr>
              <a:t>ldr</a:t>
            </a:r>
            <a:r>
              <a:rPr lang="en-US" dirty="0">
                <a:solidFill>
                  <a:schemeClr val="accent1"/>
                </a:solidFill>
                <a:effectLst/>
                <a:latin typeface="Menlo" panose="020B0609030804020204" pitchFamily="49" charset="0"/>
              </a:rPr>
              <a:t>     r4, =</a:t>
            </a:r>
            <a:r>
              <a:rPr lang="en-US" dirty="0" err="1">
                <a:solidFill>
                  <a:schemeClr val="accent1"/>
                </a:solidFill>
                <a:effectLst/>
                <a:latin typeface="Menlo" panose="020B0609030804020204" pitchFamily="49" charset="0"/>
              </a:rPr>
              <a:t>func</a:t>
            </a:r>
            <a:r>
              <a:rPr lang="en-US" dirty="0">
                <a:solidFill>
                  <a:schemeClr val="accent1"/>
                </a:solidFill>
                <a:effectLst/>
                <a:latin typeface="Menlo" panose="020B0609030804020204" pitchFamily="49" charset="0"/>
              </a:rPr>
              <a:t>    </a:t>
            </a:r>
            <a:r>
              <a:rPr lang="en-US" i="1" dirty="0">
                <a:solidFill>
                  <a:srgbClr val="2C895B"/>
                </a:solidFill>
                <a:effectLst/>
                <a:latin typeface="Menlo" panose="020B0609030804020204" pitchFamily="49" charset="0"/>
              </a:rPr>
              <a:t>// load address of </a:t>
            </a:r>
            <a:r>
              <a:rPr lang="en-US" i="1" dirty="0" err="1">
                <a:solidFill>
                  <a:srgbClr val="2C895B"/>
                </a:solidFill>
                <a:effectLst/>
                <a:latin typeface="Menlo" panose="020B0609030804020204" pitchFamily="49" charset="0"/>
              </a:rPr>
              <a:t>func</a:t>
            </a:r>
            <a:r>
              <a:rPr lang="en-US" i="1" dirty="0">
                <a:solidFill>
                  <a:srgbClr val="2C895B"/>
                </a:solidFill>
                <a:effectLst/>
                <a:latin typeface="Menlo" panose="020B0609030804020204" pitchFamily="49" charset="0"/>
              </a:rPr>
              <a:t> in r4</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chemeClr val="accent1"/>
                </a:solidFill>
                <a:effectLst/>
                <a:latin typeface="Menlo" panose="020B0609030804020204" pitchFamily="49" charset="0"/>
              </a:rPr>
              <a:t>ldr</a:t>
            </a:r>
            <a:r>
              <a:rPr lang="en-US" dirty="0">
                <a:solidFill>
                  <a:schemeClr val="accent1"/>
                </a:solidFill>
                <a:effectLst/>
                <a:latin typeface="Menlo" panose="020B0609030804020204" pitchFamily="49" charset="0"/>
              </a:rPr>
              <a:t>     r4, [r4]     </a:t>
            </a:r>
            <a:r>
              <a:rPr lang="en-US" i="1" dirty="0">
                <a:solidFill>
                  <a:srgbClr val="2C895B"/>
                </a:solidFill>
                <a:effectLst/>
                <a:latin typeface="Menlo" panose="020B0609030804020204" pitchFamily="49" charset="0"/>
              </a:rPr>
              <a:t>// load contents of </a:t>
            </a:r>
            <a:r>
              <a:rPr lang="en-US" i="1" dirty="0" err="1">
                <a:solidFill>
                  <a:srgbClr val="2C895B"/>
                </a:solidFill>
                <a:effectLst/>
                <a:latin typeface="Menlo" panose="020B0609030804020204" pitchFamily="49" charset="0"/>
              </a:rPr>
              <a:t>func</a:t>
            </a:r>
            <a:r>
              <a:rPr lang="en-US" i="1" dirty="0">
                <a:solidFill>
                  <a:srgbClr val="2C895B"/>
                </a:solidFill>
                <a:effectLst/>
                <a:latin typeface="Menlo" panose="020B0609030804020204" pitchFamily="49" charset="0"/>
              </a:rPr>
              <a:t> in r4</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chemeClr val="accent1"/>
                </a:solidFill>
                <a:effectLst/>
                <a:latin typeface="Menlo" panose="020B0609030804020204" pitchFamily="49" charset="0"/>
              </a:rPr>
              <a:t>blx</a:t>
            </a:r>
            <a:r>
              <a:rPr lang="en-US" dirty="0">
                <a:solidFill>
                  <a:schemeClr val="accent1"/>
                </a:solidFill>
                <a:effectLst/>
                <a:latin typeface="Menlo" panose="020B0609030804020204" pitchFamily="49" charset="0"/>
              </a:rPr>
              <a:t>     r4</a:t>
            </a:r>
            <a:r>
              <a:rPr lang="en-US" dirty="0">
                <a:solidFill>
                  <a:srgbClr val="000000"/>
                </a:solidFill>
                <a:effectLst/>
                <a:latin typeface="Menlo" panose="020B0609030804020204" pitchFamily="49" charset="0"/>
              </a:rPr>
              <a:t>	     </a:t>
            </a:r>
            <a:r>
              <a:rPr lang="en-US" dirty="0">
                <a:solidFill>
                  <a:srgbClr val="FF0000"/>
                </a:solidFill>
                <a:effectLst/>
                <a:latin typeface="Menlo" panose="020B0609030804020204" pitchFamily="49" charset="0"/>
              </a:rPr>
              <a:t>// we lose the </a:t>
            </a:r>
            <a:r>
              <a:rPr lang="en-US" dirty="0" err="1">
                <a:solidFill>
                  <a:srgbClr val="FF0000"/>
                </a:solidFill>
                <a:effectLst/>
                <a:latin typeface="Menlo" panose="020B0609030804020204" pitchFamily="49" charset="0"/>
              </a:rPr>
              <a:t>lr</a:t>
            </a:r>
            <a:r>
              <a:rPr lang="en-US" dirty="0">
                <a:solidFill>
                  <a:srgbClr val="FF0000"/>
                </a:solidFill>
                <a:effectLst/>
                <a:latin typeface="Menlo" panose="020B0609030804020204" pitchFamily="49" charset="0"/>
              </a:rPr>
              <a:t> for main!</a:t>
            </a:r>
          </a:p>
          <a:p>
            <a:r>
              <a:rPr lang="en-US" dirty="0">
                <a:solidFill>
                  <a:srgbClr val="000000"/>
                </a:solidFill>
                <a:effectLst/>
                <a:latin typeface="Menlo" panose="020B0609030804020204" pitchFamily="49" charset="0"/>
              </a:rPr>
              <a:t>    </a:t>
            </a:r>
            <a:r>
              <a:rPr lang="en-US" dirty="0">
                <a:solidFill>
                  <a:srgbClr val="000000"/>
                </a:solidFill>
                <a:latin typeface="Menlo" panose="020B0609030804020204" pitchFamily="49" charset="0"/>
              </a:rPr>
              <a:t>// not shown</a:t>
            </a:r>
          </a:p>
          <a:p>
            <a:r>
              <a:rPr lang="en-US" dirty="0">
                <a:solidFill>
                  <a:srgbClr val="000000"/>
                </a:solidFill>
                <a:effectLst/>
                <a:latin typeface="Menlo" panose="020B0609030804020204" pitchFamily="49" charset="0"/>
              </a:rPr>
              <a:t>    bx	     </a:t>
            </a:r>
            <a:r>
              <a:rPr lang="en-US" dirty="0" err="1">
                <a:solidFill>
                  <a:srgbClr val="000000"/>
                </a:solidFill>
                <a:effectLst/>
                <a:latin typeface="Menlo" panose="020B0609030804020204" pitchFamily="49" charset="0"/>
              </a:rPr>
              <a:t>lr</a:t>
            </a:r>
            <a:r>
              <a:rPr lang="en-US" dirty="0">
                <a:solidFill>
                  <a:srgbClr val="000000"/>
                </a:solidFill>
                <a:effectLst/>
                <a:latin typeface="Menlo" panose="020B0609030804020204" pitchFamily="49" charset="0"/>
              </a:rPr>
              <a:t>          </a:t>
            </a:r>
            <a:r>
              <a:rPr lang="en-US" dirty="0">
                <a:solidFill>
                  <a:srgbClr val="FF0000"/>
                </a:solidFill>
                <a:effectLst/>
                <a:latin typeface="Menlo" panose="020B0609030804020204" pitchFamily="49" charset="0"/>
              </a:rPr>
              <a:t> // infinite loop!</a:t>
            </a:r>
          </a:p>
        </p:txBody>
      </p:sp>
      <p:sp>
        <p:nvSpPr>
          <p:cNvPr id="4" name="TextBox 3">
            <a:extLst>
              <a:ext uri="{FF2B5EF4-FFF2-40B4-BE49-F238E27FC236}">
                <a16:creationId xmlns:a16="http://schemas.microsoft.com/office/drawing/2014/main" id="{314C3991-F6E3-3BDE-D7C5-E90F09B7C8AD}"/>
              </a:ext>
            </a:extLst>
          </p:cNvPr>
          <p:cNvSpPr txBox="1"/>
          <p:nvPr/>
        </p:nvSpPr>
        <p:spPr>
          <a:xfrm>
            <a:off x="400340" y="5439657"/>
            <a:ext cx="3106396"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F0000"/>
                </a:solidFill>
              </a:rPr>
              <a:t>But this has the same infinite loop problem when main() returns!</a:t>
            </a:r>
          </a:p>
        </p:txBody>
      </p:sp>
      <p:sp>
        <p:nvSpPr>
          <p:cNvPr id="6" name="Right Arrow 5">
            <a:extLst>
              <a:ext uri="{FF2B5EF4-FFF2-40B4-BE49-F238E27FC236}">
                <a16:creationId xmlns:a16="http://schemas.microsoft.com/office/drawing/2014/main" id="{D669D8A0-11CF-76F4-EC51-008C290E5B98}"/>
              </a:ext>
            </a:extLst>
          </p:cNvPr>
          <p:cNvSpPr/>
          <p:nvPr/>
        </p:nvSpPr>
        <p:spPr>
          <a:xfrm>
            <a:off x="3506736" y="5892084"/>
            <a:ext cx="996436" cy="215153"/>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302C0248-AE58-4DAB-1A7F-56717E01676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27064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ldrsh</a:t>
            </a:r>
            <a:r>
              <a:rPr lang="en-US" sz="2800" dirty="0">
                <a:solidFill>
                  <a:schemeClr val="tx2"/>
                </a:solidFill>
              </a:rPr>
              <a:t> r1, [r0]</a:t>
            </a:r>
          </a:p>
          <a:p>
            <a:pPr algn="ctr"/>
            <a:r>
              <a:rPr lang="en-US" sz="2400" dirty="0">
                <a:solidFill>
                  <a:schemeClr val="tx2"/>
                </a:solidFill>
              </a:rPr>
              <a:t>load 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420218" y="2868224"/>
            <a:ext cx="1813317" cy="646331"/>
          </a:xfrm>
          <a:prstGeom prst="rect">
            <a:avLst/>
          </a:prstGeom>
          <a:noFill/>
        </p:spPr>
        <p:txBody>
          <a:bodyPr wrap="none" rtlCol="0">
            <a:spAutoFit/>
          </a:bodyPr>
          <a:lstStyle/>
          <a:p>
            <a:r>
              <a:rPr lang="en-US" dirty="0"/>
              <a:t>0x0201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a:extLst>
              <a:ext uri="{FF2B5EF4-FFF2-40B4-BE49-F238E27FC236}">
                <a16:creationId xmlns:a16="http://schemas.microsoft.com/office/drawing/2014/main" id="{87921914-FA35-57CD-3765-64D088777ED8}"/>
              </a:ext>
            </a:extLst>
          </p:cNvPr>
          <p:cNvGrpSpPr/>
          <p:nvPr/>
        </p:nvGrpSpPr>
        <p:grpSpPr>
          <a:xfrm>
            <a:off x="912104" y="4009721"/>
            <a:ext cx="1363444" cy="646331"/>
            <a:chOff x="912104" y="4009721"/>
            <a:chExt cx="1363444" cy="646331"/>
          </a:xfrm>
        </p:grpSpPr>
        <p:sp>
          <p:nvSpPr>
            <p:cNvPr id="6" name="TextBox 5">
              <a:extLst>
                <a:ext uri="{FF2B5EF4-FFF2-40B4-BE49-F238E27FC236}">
                  <a16:creationId xmlns:a16="http://schemas.microsoft.com/office/drawing/2014/main" id="{FAF97D54-F890-EEAE-5BD3-646EA3FE9616}"/>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20" name="Right Arrow 19">
              <a:extLst>
                <a:ext uri="{FF2B5EF4-FFF2-40B4-BE49-F238E27FC236}">
                  <a16:creationId xmlns:a16="http://schemas.microsoft.com/office/drawing/2014/main" id="{78788C42-21B9-03C4-BEE9-C7A8C2FAAA7F}"/>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9FBFDD07-C035-F76D-A340-5818ED1A7A95}"/>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C05E27A-1FFD-E021-94DA-D062ED994CF6}"/>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A8B1924-DF0D-4B2F-C8BB-6C5C24BB7C84}"/>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C8CE3082-9938-3AFC-B8D5-6B1352EC7519}"/>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4" name="TextBox 23">
            <a:extLst>
              <a:ext uri="{FF2B5EF4-FFF2-40B4-BE49-F238E27FC236}">
                <a16:creationId xmlns:a16="http://schemas.microsoft.com/office/drawing/2014/main" id="{D870859D-2FAF-0F11-F162-2803841F8413}"/>
              </a:ext>
            </a:extLst>
          </p:cNvPr>
          <p:cNvSpPr txBox="1"/>
          <p:nvPr/>
        </p:nvSpPr>
        <p:spPr>
          <a:xfrm>
            <a:off x="3496477" y="998998"/>
            <a:ext cx="2230098" cy="369332"/>
          </a:xfrm>
          <a:prstGeom prst="rect">
            <a:avLst/>
          </a:prstGeom>
          <a:noFill/>
        </p:spPr>
        <p:txBody>
          <a:bodyPr wrap="none" rtlCol="0">
            <a:spAutoFit/>
          </a:bodyPr>
          <a:lstStyle/>
          <a:p>
            <a:r>
              <a:rPr lang="en-US" dirty="0">
                <a:solidFill>
                  <a:srgbClr val="FF0000"/>
                </a:solidFill>
              </a:rPr>
              <a:t>0x02 = 0b0</a:t>
            </a:r>
            <a:r>
              <a:rPr lang="en-US" dirty="0">
                <a:solidFill>
                  <a:schemeClr val="accent6"/>
                </a:solidFill>
              </a:rPr>
              <a:t>0000010</a:t>
            </a:r>
          </a:p>
        </p:txBody>
      </p:sp>
      <p:sp>
        <p:nvSpPr>
          <p:cNvPr id="25" name="Up Arrow 24">
            <a:extLst>
              <a:ext uri="{FF2B5EF4-FFF2-40B4-BE49-F238E27FC236}">
                <a16:creationId xmlns:a16="http://schemas.microsoft.com/office/drawing/2014/main" id="{6D174135-9949-4796-6B0B-2F0B1302D271}"/>
              </a:ext>
            </a:extLst>
          </p:cNvPr>
          <p:cNvSpPr/>
          <p:nvPr/>
        </p:nvSpPr>
        <p:spPr>
          <a:xfrm>
            <a:off x="4562527" y="1295992"/>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D9AE53B-5863-0D3F-70DD-01F85C3105A7}"/>
              </a:ext>
            </a:extLst>
          </p:cNvPr>
          <p:cNvSpPr txBox="1"/>
          <p:nvPr/>
        </p:nvSpPr>
        <p:spPr>
          <a:xfrm>
            <a:off x="2618969" y="2712180"/>
            <a:ext cx="1762021" cy="369332"/>
          </a:xfrm>
          <a:prstGeom prst="rect">
            <a:avLst/>
          </a:prstGeom>
          <a:noFill/>
        </p:spPr>
        <p:txBody>
          <a:bodyPr wrap="none" rtlCol="0">
            <a:spAutoFit/>
          </a:bodyPr>
          <a:lstStyle/>
          <a:p>
            <a:r>
              <a:rPr lang="en-US" dirty="0">
                <a:solidFill>
                  <a:srgbClr val="FF0000"/>
                </a:solidFill>
              </a:rPr>
              <a:t>No Sign extend</a:t>
            </a:r>
          </a:p>
        </p:txBody>
      </p:sp>
    </p:spTree>
    <p:extLst>
      <p:ext uri="{BB962C8B-B14F-4D97-AF65-F5344CB8AC3E}">
        <p14:creationId xmlns:p14="http://schemas.microsoft.com/office/powerpoint/2010/main" val="369222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642527" y="418048"/>
            <a:ext cx="11435292" cy="464820"/>
          </a:xfrm>
        </p:spPr>
        <p:txBody>
          <a:bodyPr/>
          <a:lstStyle/>
          <a:p>
            <a:r>
              <a:rPr lang="en-US" sz="2800" dirty="0"/>
              <a:t>Preserving and Restoring Registers on the stack - 1</a:t>
            </a:r>
          </a:p>
        </p:txBody>
      </p:sp>
      <p:grpSp>
        <p:nvGrpSpPr>
          <p:cNvPr id="6" name="Group 5">
            <a:extLst>
              <a:ext uri="{FF2B5EF4-FFF2-40B4-BE49-F238E27FC236}">
                <a16:creationId xmlns:a16="http://schemas.microsoft.com/office/drawing/2014/main" id="{95B6F7F6-091C-6D48-AED7-D6FFE9FAB25E}"/>
              </a:ext>
            </a:extLst>
          </p:cNvPr>
          <p:cNvGrpSpPr/>
          <p:nvPr/>
        </p:nvGrpSpPr>
        <p:grpSpPr>
          <a:xfrm>
            <a:off x="6763088" y="4465914"/>
            <a:ext cx="4760137" cy="1974331"/>
            <a:chOff x="7273768" y="4277366"/>
            <a:chExt cx="4760137" cy="1974331"/>
          </a:xfrm>
        </p:grpSpPr>
        <p:sp>
          <p:nvSpPr>
            <p:cNvPr id="10" name="Rectangle 9">
              <a:extLst>
                <a:ext uri="{FF2B5EF4-FFF2-40B4-BE49-F238E27FC236}">
                  <a16:creationId xmlns:a16="http://schemas.microsoft.com/office/drawing/2014/main" id="{B4836003-0A0C-AA47-B187-7B8230CBA8AB}"/>
                </a:ext>
              </a:extLst>
            </p:cNvPr>
            <p:cNvSpPr/>
            <p:nvPr/>
          </p:nvSpPr>
          <p:spPr>
            <a:xfrm>
              <a:off x="8097632" y="4660798"/>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63ADD5A-9992-E846-ADFD-4B82B579022F}"/>
                </a:ext>
              </a:extLst>
            </p:cNvPr>
            <p:cNvSpPr/>
            <p:nvPr/>
          </p:nvSpPr>
          <p:spPr>
            <a:xfrm>
              <a:off x="8097632" y="4986578"/>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8DA662-97D7-4245-9B82-7DABF01C7E0C}"/>
                </a:ext>
              </a:extLst>
            </p:cNvPr>
            <p:cNvSpPr/>
            <p:nvPr/>
          </p:nvSpPr>
          <p:spPr>
            <a:xfrm>
              <a:off x="8097632" y="5292597"/>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3466CDF-6C78-7944-908D-7EC2B8B6983E}"/>
                </a:ext>
              </a:extLst>
            </p:cNvPr>
            <p:cNvSpPr/>
            <p:nvPr/>
          </p:nvSpPr>
          <p:spPr>
            <a:xfrm>
              <a:off x="8097632" y="5607082"/>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F7BF86BF-3D96-8041-89F9-7645B4A622B1}"/>
                </a:ext>
              </a:extLst>
            </p:cNvPr>
            <p:cNvSpPr txBox="1"/>
            <p:nvPr/>
          </p:nvSpPr>
          <p:spPr>
            <a:xfrm>
              <a:off x="8292866" y="4277366"/>
              <a:ext cx="1518364" cy="369332"/>
            </a:xfrm>
            <a:prstGeom prst="rect">
              <a:avLst/>
            </a:prstGeom>
            <a:noFill/>
          </p:spPr>
          <p:txBody>
            <a:bodyPr wrap="none" rtlCol="0">
              <a:spAutoFit/>
            </a:bodyPr>
            <a:lstStyle/>
            <a:p>
              <a:r>
                <a:rPr lang="en-US" dirty="0"/>
                <a:t>high memory</a:t>
              </a:r>
            </a:p>
          </p:txBody>
        </p:sp>
        <p:sp>
          <p:nvSpPr>
            <p:cNvPr id="22" name="TextBox 21">
              <a:extLst>
                <a:ext uri="{FF2B5EF4-FFF2-40B4-BE49-F238E27FC236}">
                  <a16:creationId xmlns:a16="http://schemas.microsoft.com/office/drawing/2014/main" id="{214FB39B-B36E-6A4C-9F75-0FAFDE138319}"/>
                </a:ext>
              </a:extLst>
            </p:cNvPr>
            <p:cNvSpPr txBox="1"/>
            <p:nvPr/>
          </p:nvSpPr>
          <p:spPr>
            <a:xfrm>
              <a:off x="8227662" y="5867978"/>
              <a:ext cx="1428596" cy="369332"/>
            </a:xfrm>
            <a:prstGeom prst="rect">
              <a:avLst/>
            </a:prstGeom>
            <a:noFill/>
          </p:spPr>
          <p:txBody>
            <a:bodyPr wrap="none" rtlCol="0">
              <a:spAutoFit/>
            </a:bodyPr>
            <a:lstStyle/>
            <a:p>
              <a:r>
                <a:rPr lang="en-US" dirty="0"/>
                <a:t>low memory</a:t>
              </a:r>
            </a:p>
          </p:txBody>
        </p:sp>
        <p:sp>
          <p:nvSpPr>
            <p:cNvPr id="18" name="Rectangle 17">
              <a:extLst>
                <a:ext uri="{FF2B5EF4-FFF2-40B4-BE49-F238E27FC236}">
                  <a16:creationId xmlns:a16="http://schemas.microsoft.com/office/drawing/2014/main" id="{FDCAE846-C5B0-D246-92BB-4C8F21A70870}"/>
                </a:ext>
              </a:extLst>
            </p:cNvPr>
            <p:cNvSpPr/>
            <p:nvPr/>
          </p:nvSpPr>
          <p:spPr>
            <a:xfrm>
              <a:off x="7273768" y="4291753"/>
              <a:ext cx="4760137" cy="1959944"/>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7755EC3-E5A3-4943-93EB-ADD85C225A00}"/>
                </a:ext>
              </a:extLst>
            </p:cNvPr>
            <p:cNvSpPr txBox="1"/>
            <p:nvPr/>
          </p:nvSpPr>
          <p:spPr>
            <a:xfrm>
              <a:off x="9886079" y="5350957"/>
              <a:ext cx="1576828" cy="646331"/>
            </a:xfrm>
            <a:prstGeom prst="rect">
              <a:avLst/>
            </a:prstGeom>
            <a:noFill/>
          </p:spPr>
          <p:txBody>
            <a:bodyPr wrap="square" rtlCol="0">
              <a:spAutoFit/>
            </a:bodyPr>
            <a:lstStyle/>
            <a:p>
              <a:pPr algn="r"/>
              <a:r>
                <a:rPr lang="en-US" dirty="0"/>
                <a:t>before</a:t>
              </a:r>
            </a:p>
            <a:p>
              <a:pPr algn="r"/>
              <a:r>
                <a:rPr lang="en-US" dirty="0"/>
                <a:t>stack pointer</a:t>
              </a:r>
            </a:p>
          </p:txBody>
        </p:sp>
        <p:sp>
          <p:nvSpPr>
            <p:cNvPr id="38" name="Left Arrow 37">
              <a:extLst>
                <a:ext uri="{FF2B5EF4-FFF2-40B4-BE49-F238E27FC236}">
                  <a16:creationId xmlns:a16="http://schemas.microsoft.com/office/drawing/2014/main" id="{13580749-6FDF-D54F-8DBC-2AB555E96DE0}"/>
                </a:ext>
              </a:extLst>
            </p:cNvPr>
            <p:cNvSpPr/>
            <p:nvPr/>
          </p:nvSpPr>
          <p:spPr>
            <a:xfrm>
              <a:off x="9966756" y="5508853"/>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5DA252C7-9234-C34B-BBC3-7C0683C8C015}"/>
              </a:ext>
            </a:extLst>
          </p:cNvPr>
          <p:cNvGrpSpPr/>
          <p:nvPr/>
        </p:nvGrpSpPr>
        <p:grpSpPr>
          <a:xfrm>
            <a:off x="1225619" y="5234214"/>
            <a:ext cx="4324930" cy="981476"/>
            <a:chOff x="698262" y="5203467"/>
            <a:chExt cx="4324930" cy="981476"/>
          </a:xfrm>
        </p:grpSpPr>
        <p:sp>
          <p:nvSpPr>
            <p:cNvPr id="20" name="TextBox 19">
              <a:extLst>
                <a:ext uri="{FF2B5EF4-FFF2-40B4-BE49-F238E27FC236}">
                  <a16:creationId xmlns:a16="http://schemas.microsoft.com/office/drawing/2014/main" id="{6CBE413D-2356-3A46-8C58-A8C7F5E5BCE2}"/>
                </a:ext>
              </a:extLst>
            </p:cNvPr>
            <p:cNvSpPr txBox="1"/>
            <p:nvPr/>
          </p:nvSpPr>
          <p:spPr>
            <a:xfrm>
              <a:off x="3977041" y="5276082"/>
              <a:ext cx="1046151" cy="369332"/>
            </a:xfrm>
            <a:prstGeom prst="rect">
              <a:avLst/>
            </a:prstGeom>
            <a:noFill/>
          </p:spPr>
          <p:txBody>
            <a:bodyPr wrap="square" rtlCol="0">
              <a:spAutoFit/>
            </a:bodyPr>
            <a:lstStyle/>
            <a:p>
              <a:r>
                <a:rPr lang="en-US" b="1" dirty="0">
                  <a:solidFill>
                    <a:srgbClr val="F37440"/>
                  </a:solidFill>
                </a:rPr>
                <a:t>push{ }</a:t>
              </a:r>
            </a:p>
          </p:txBody>
        </p:sp>
        <p:sp>
          <p:nvSpPr>
            <p:cNvPr id="19" name="Left Arrow 18">
              <a:extLst>
                <a:ext uri="{FF2B5EF4-FFF2-40B4-BE49-F238E27FC236}">
                  <a16:creationId xmlns:a16="http://schemas.microsoft.com/office/drawing/2014/main" id="{0269DB95-B592-4849-8947-0F3E739A4ECF}"/>
                </a:ext>
              </a:extLst>
            </p:cNvPr>
            <p:cNvSpPr/>
            <p:nvPr/>
          </p:nvSpPr>
          <p:spPr>
            <a:xfrm rot="16200000">
              <a:off x="1484918" y="5400282"/>
              <a:ext cx="486199" cy="92570"/>
            </a:xfrm>
            <a:prstGeom prst="leftArrow">
              <a:avLst/>
            </a:prstGeom>
            <a:solidFill>
              <a:srgbClr val="F3753F"/>
            </a:solidFill>
            <a:ln>
              <a:solidFill>
                <a:srgbClr val="F37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Arrow 33">
              <a:extLst>
                <a:ext uri="{FF2B5EF4-FFF2-40B4-BE49-F238E27FC236}">
                  <a16:creationId xmlns:a16="http://schemas.microsoft.com/office/drawing/2014/main" id="{2987EE96-46E0-364B-985A-85F7B4704F44}"/>
                </a:ext>
              </a:extLst>
            </p:cNvPr>
            <p:cNvSpPr/>
            <p:nvPr/>
          </p:nvSpPr>
          <p:spPr>
            <a:xfrm rot="10800000">
              <a:off x="1414089" y="5703856"/>
              <a:ext cx="663388" cy="10941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59D7E45F-6CE3-1D4F-B52B-B1C80C2A922F}"/>
                </a:ext>
              </a:extLst>
            </p:cNvPr>
            <p:cNvSpPr txBox="1"/>
            <p:nvPr/>
          </p:nvSpPr>
          <p:spPr>
            <a:xfrm>
              <a:off x="698262" y="5538612"/>
              <a:ext cx="2136635" cy="646331"/>
            </a:xfrm>
            <a:prstGeom prst="rect">
              <a:avLst/>
            </a:prstGeom>
            <a:noFill/>
          </p:spPr>
          <p:txBody>
            <a:bodyPr wrap="square" rtlCol="0">
              <a:spAutoFit/>
            </a:bodyPr>
            <a:lstStyle/>
            <a:p>
              <a:r>
                <a:rPr lang="en-US" dirty="0">
                  <a:solidFill>
                    <a:srgbClr val="F37440"/>
                  </a:solidFill>
                </a:rPr>
                <a:t>after</a:t>
              </a:r>
              <a:r>
                <a:rPr lang="en-US" dirty="0"/>
                <a:t> </a:t>
              </a:r>
            </a:p>
            <a:p>
              <a:r>
                <a:rPr lang="en-US" dirty="0">
                  <a:solidFill>
                    <a:srgbClr val="F3753F"/>
                  </a:solidFill>
                </a:rPr>
                <a:t>stack pointer</a:t>
              </a:r>
            </a:p>
          </p:txBody>
        </p:sp>
      </p:grpSp>
      <p:grpSp>
        <p:nvGrpSpPr>
          <p:cNvPr id="9" name="Group 8">
            <a:extLst>
              <a:ext uri="{FF2B5EF4-FFF2-40B4-BE49-F238E27FC236}">
                <a16:creationId xmlns:a16="http://schemas.microsoft.com/office/drawing/2014/main" id="{F0D63BDB-2A2B-B54C-A573-DCEA037ADBAA}"/>
              </a:ext>
            </a:extLst>
          </p:cNvPr>
          <p:cNvGrpSpPr/>
          <p:nvPr/>
        </p:nvGrpSpPr>
        <p:grpSpPr>
          <a:xfrm>
            <a:off x="6797900" y="4602252"/>
            <a:ext cx="4168281" cy="1131822"/>
            <a:chOff x="6476343" y="4623644"/>
            <a:chExt cx="4168281" cy="1131822"/>
          </a:xfrm>
        </p:grpSpPr>
        <p:sp>
          <p:nvSpPr>
            <p:cNvPr id="25" name="TextBox 24">
              <a:extLst>
                <a:ext uri="{FF2B5EF4-FFF2-40B4-BE49-F238E27FC236}">
                  <a16:creationId xmlns:a16="http://schemas.microsoft.com/office/drawing/2014/main" id="{711E75AC-105B-2148-A0CD-E8340BBB5767}"/>
                </a:ext>
              </a:extLst>
            </p:cNvPr>
            <p:cNvSpPr txBox="1"/>
            <p:nvPr/>
          </p:nvSpPr>
          <p:spPr>
            <a:xfrm>
              <a:off x="6476343" y="5289248"/>
              <a:ext cx="871410" cy="369332"/>
            </a:xfrm>
            <a:prstGeom prst="rect">
              <a:avLst/>
            </a:prstGeom>
            <a:noFill/>
          </p:spPr>
          <p:txBody>
            <a:bodyPr wrap="square" rtlCol="0">
              <a:spAutoFit/>
            </a:bodyPr>
            <a:lstStyle/>
            <a:p>
              <a:r>
                <a:rPr lang="en-US" b="1" dirty="0">
                  <a:solidFill>
                    <a:srgbClr val="00B050"/>
                  </a:solidFill>
                </a:rPr>
                <a:t>pop{ }</a:t>
              </a:r>
            </a:p>
          </p:txBody>
        </p:sp>
        <p:sp>
          <p:nvSpPr>
            <p:cNvPr id="27" name="Left Arrow 26">
              <a:extLst>
                <a:ext uri="{FF2B5EF4-FFF2-40B4-BE49-F238E27FC236}">
                  <a16:creationId xmlns:a16="http://schemas.microsoft.com/office/drawing/2014/main" id="{04D5DD09-6BD4-E342-B32B-61CB8881B5FD}"/>
                </a:ext>
              </a:extLst>
            </p:cNvPr>
            <p:cNvSpPr/>
            <p:nvPr/>
          </p:nvSpPr>
          <p:spPr>
            <a:xfrm rot="5400000">
              <a:off x="9222334" y="5406663"/>
              <a:ext cx="576374" cy="121231"/>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5" name="TextBox 34">
              <a:extLst>
                <a:ext uri="{FF2B5EF4-FFF2-40B4-BE49-F238E27FC236}">
                  <a16:creationId xmlns:a16="http://schemas.microsoft.com/office/drawing/2014/main" id="{C418BE9B-A1A7-5349-B0C9-7CB7B47B05B4}"/>
                </a:ext>
              </a:extLst>
            </p:cNvPr>
            <p:cNvSpPr txBox="1"/>
            <p:nvPr/>
          </p:nvSpPr>
          <p:spPr>
            <a:xfrm>
              <a:off x="9239528" y="4623644"/>
              <a:ext cx="1405096" cy="646331"/>
            </a:xfrm>
            <a:prstGeom prst="rect">
              <a:avLst/>
            </a:prstGeom>
            <a:noFill/>
          </p:spPr>
          <p:txBody>
            <a:bodyPr wrap="square" rtlCol="0">
              <a:spAutoFit/>
            </a:bodyPr>
            <a:lstStyle/>
            <a:p>
              <a:pPr algn="r"/>
              <a:r>
                <a:rPr lang="en-US" dirty="0">
                  <a:solidFill>
                    <a:srgbClr val="00B050"/>
                  </a:solidFill>
                </a:rPr>
                <a:t>after</a:t>
              </a:r>
              <a:r>
                <a:rPr lang="en-US" dirty="0"/>
                <a:t> </a:t>
              </a:r>
              <a:r>
                <a:rPr lang="en-US" dirty="0">
                  <a:solidFill>
                    <a:srgbClr val="00B050"/>
                  </a:solidFill>
                </a:rPr>
                <a:t>stack pointer</a:t>
              </a:r>
            </a:p>
          </p:txBody>
        </p:sp>
        <p:sp>
          <p:nvSpPr>
            <p:cNvPr id="40" name="Left Arrow 39">
              <a:extLst>
                <a:ext uri="{FF2B5EF4-FFF2-40B4-BE49-F238E27FC236}">
                  <a16:creationId xmlns:a16="http://schemas.microsoft.com/office/drawing/2014/main" id="{84F07458-338E-6C4B-A0ED-B3CA52575CAA}"/>
                </a:ext>
              </a:extLst>
            </p:cNvPr>
            <p:cNvSpPr/>
            <p:nvPr/>
          </p:nvSpPr>
          <p:spPr>
            <a:xfrm>
              <a:off x="9118212" y="5073415"/>
              <a:ext cx="663388" cy="10941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79C23B0C-0776-5344-BD49-727DF05C5DCD}"/>
              </a:ext>
            </a:extLst>
          </p:cNvPr>
          <p:cNvGrpSpPr/>
          <p:nvPr/>
        </p:nvGrpSpPr>
        <p:grpSpPr>
          <a:xfrm>
            <a:off x="682119" y="4502960"/>
            <a:ext cx="4986503" cy="1959944"/>
            <a:chOff x="154762" y="4472213"/>
            <a:chExt cx="4986503" cy="1959944"/>
          </a:xfrm>
        </p:grpSpPr>
        <p:sp>
          <p:nvSpPr>
            <p:cNvPr id="36" name="Left Arrow 35">
              <a:extLst>
                <a:ext uri="{FF2B5EF4-FFF2-40B4-BE49-F238E27FC236}">
                  <a16:creationId xmlns:a16="http://schemas.microsoft.com/office/drawing/2014/main" id="{4796CAEF-C164-5C4E-A5F2-F60B3B421056}"/>
                </a:ext>
              </a:extLst>
            </p:cNvPr>
            <p:cNvSpPr/>
            <p:nvPr/>
          </p:nvSpPr>
          <p:spPr>
            <a:xfrm rot="10800000">
              <a:off x="1463648" y="5083024"/>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3B65E44E-5D2F-7F4B-A92E-FDAAAEA019A5}"/>
                </a:ext>
              </a:extLst>
            </p:cNvPr>
            <p:cNvSpPr txBox="1"/>
            <p:nvPr/>
          </p:nvSpPr>
          <p:spPr>
            <a:xfrm>
              <a:off x="485619" y="4672563"/>
              <a:ext cx="1658326" cy="646331"/>
            </a:xfrm>
            <a:prstGeom prst="rect">
              <a:avLst/>
            </a:prstGeom>
            <a:noFill/>
          </p:spPr>
          <p:txBody>
            <a:bodyPr wrap="square" rtlCol="0">
              <a:spAutoFit/>
            </a:bodyPr>
            <a:lstStyle/>
            <a:p>
              <a:r>
                <a:rPr lang="en-US" dirty="0">
                  <a:solidFill>
                    <a:schemeClr val="tx2"/>
                  </a:solidFill>
                </a:rPr>
                <a:t>before stack </a:t>
              </a:r>
            </a:p>
            <a:p>
              <a:r>
                <a:rPr lang="en-US" dirty="0">
                  <a:solidFill>
                    <a:schemeClr val="tx2"/>
                  </a:solidFill>
                </a:rPr>
                <a:t>pointer</a:t>
              </a:r>
            </a:p>
          </p:txBody>
        </p:sp>
        <p:sp>
          <p:nvSpPr>
            <p:cNvPr id="41" name="Rectangle 40">
              <a:extLst>
                <a:ext uri="{FF2B5EF4-FFF2-40B4-BE49-F238E27FC236}">
                  <a16:creationId xmlns:a16="http://schemas.microsoft.com/office/drawing/2014/main" id="{FB867C46-6D19-A44F-B8DB-6A40D311945E}"/>
                </a:ext>
              </a:extLst>
            </p:cNvPr>
            <p:cNvSpPr/>
            <p:nvPr/>
          </p:nvSpPr>
          <p:spPr>
            <a:xfrm>
              <a:off x="2145060" y="4858475"/>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757A3BB-8F09-054E-931D-97BE903A0887}"/>
                </a:ext>
              </a:extLst>
            </p:cNvPr>
            <p:cNvSpPr/>
            <p:nvPr/>
          </p:nvSpPr>
          <p:spPr>
            <a:xfrm>
              <a:off x="2145060" y="5181425"/>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518CCFE-FD09-8544-B4CA-934838A0FE40}"/>
                </a:ext>
              </a:extLst>
            </p:cNvPr>
            <p:cNvSpPr/>
            <p:nvPr/>
          </p:nvSpPr>
          <p:spPr>
            <a:xfrm>
              <a:off x="2145060" y="5487444"/>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2D853AED-9961-AC4D-A1A3-D4EE197C33BD}"/>
                </a:ext>
              </a:extLst>
            </p:cNvPr>
            <p:cNvSpPr/>
            <p:nvPr/>
          </p:nvSpPr>
          <p:spPr>
            <a:xfrm>
              <a:off x="2145060" y="5801929"/>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7C8ACC33-048D-1F43-98A9-C51F3826805C}"/>
                </a:ext>
              </a:extLst>
            </p:cNvPr>
            <p:cNvSpPr txBox="1"/>
            <p:nvPr/>
          </p:nvSpPr>
          <p:spPr>
            <a:xfrm>
              <a:off x="2340294" y="4472213"/>
              <a:ext cx="1518364" cy="369332"/>
            </a:xfrm>
            <a:prstGeom prst="rect">
              <a:avLst/>
            </a:prstGeom>
            <a:noFill/>
          </p:spPr>
          <p:txBody>
            <a:bodyPr wrap="none" rtlCol="0">
              <a:spAutoFit/>
            </a:bodyPr>
            <a:lstStyle/>
            <a:p>
              <a:r>
                <a:rPr lang="en-US" dirty="0">
                  <a:solidFill>
                    <a:schemeClr val="tx2"/>
                  </a:solidFill>
                </a:rPr>
                <a:t>high memory</a:t>
              </a:r>
            </a:p>
          </p:txBody>
        </p:sp>
        <p:sp>
          <p:nvSpPr>
            <p:cNvPr id="47" name="TextBox 46">
              <a:extLst>
                <a:ext uri="{FF2B5EF4-FFF2-40B4-BE49-F238E27FC236}">
                  <a16:creationId xmlns:a16="http://schemas.microsoft.com/office/drawing/2014/main" id="{049265E6-E428-C74C-8EC8-73593DC385CF}"/>
                </a:ext>
              </a:extLst>
            </p:cNvPr>
            <p:cNvSpPr txBox="1"/>
            <p:nvPr/>
          </p:nvSpPr>
          <p:spPr>
            <a:xfrm>
              <a:off x="2275090" y="6062825"/>
              <a:ext cx="1428596" cy="369332"/>
            </a:xfrm>
            <a:prstGeom prst="rect">
              <a:avLst/>
            </a:prstGeom>
            <a:noFill/>
          </p:spPr>
          <p:txBody>
            <a:bodyPr wrap="none" rtlCol="0">
              <a:spAutoFit/>
            </a:bodyPr>
            <a:lstStyle/>
            <a:p>
              <a:r>
                <a:rPr lang="en-US" dirty="0">
                  <a:solidFill>
                    <a:schemeClr val="tx2"/>
                  </a:solidFill>
                </a:rPr>
                <a:t>low memory</a:t>
              </a:r>
            </a:p>
          </p:txBody>
        </p:sp>
        <p:sp>
          <p:nvSpPr>
            <p:cNvPr id="48" name="Rectangle 47">
              <a:extLst>
                <a:ext uri="{FF2B5EF4-FFF2-40B4-BE49-F238E27FC236}">
                  <a16:creationId xmlns:a16="http://schemas.microsoft.com/office/drawing/2014/main" id="{CE234BB9-B46B-2443-B531-F1A38A0407E3}"/>
                </a:ext>
              </a:extLst>
            </p:cNvPr>
            <p:cNvSpPr/>
            <p:nvPr/>
          </p:nvSpPr>
          <p:spPr>
            <a:xfrm>
              <a:off x="154762" y="4472213"/>
              <a:ext cx="4986503" cy="1959944"/>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a:extLst>
              <a:ext uri="{FF2B5EF4-FFF2-40B4-BE49-F238E27FC236}">
                <a16:creationId xmlns:a16="http://schemas.microsoft.com/office/drawing/2014/main" id="{7DFEF8C4-9430-2048-A593-141B4FFF60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 name="Group 1">
            <a:extLst>
              <a:ext uri="{FF2B5EF4-FFF2-40B4-BE49-F238E27FC236}">
                <a16:creationId xmlns:a16="http://schemas.microsoft.com/office/drawing/2014/main" id="{76A31BE1-598C-91D6-7754-E9031F53EB6C}"/>
              </a:ext>
            </a:extLst>
          </p:cNvPr>
          <p:cNvGrpSpPr/>
          <p:nvPr/>
        </p:nvGrpSpPr>
        <p:grpSpPr>
          <a:xfrm>
            <a:off x="2661999" y="5213130"/>
            <a:ext cx="1852818" cy="623534"/>
            <a:chOff x="2940598" y="7044872"/>
            <a:chExt cx="1852818" cy="623534"/>
          </a:xfrm>
        </p:grpSpPr>
        <p:sp>
          <p:nvSpPr>
            <p:cNvPr id="50" name="Rectangle 49">
              <a:extLst>
                <a:ext uri="{FF2B5EF4-FFF2-40B4-BE49-F238E27FC236}">
                  <a16:creationId xmlns:a16="http://schemas.microsoft.com/office/drawing/2014/main" id="{3DEDC9B4-FAEE-36B6-2EBC-3A351159AB2D}"/>
                </a:ext>
              </a:extLst>
            </p:cNvPr>
            <p:cNvSpPr/>
            <p:nvPr/>
          </p:nvSpPr>
          <p:spPr>
            <a:xfrm>
              <a:off x="2940599" y="7044872"/>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sp>
          <p:nvSpPr>
            <p:cNvPr id="51" name="Rectangle 50">
              <a:extLst>
                <a:ext uri="{FF2B5EF4-FFF2-40B4-BE49-F238E27FC236}">
                  <a16:creationId xmlns:a16="http://schemas.microsoft.com/office/drawing/2014/main" id="{E6B496BE-06E3-2796-36A8-DB72775BAD13}"/>
                </a:ext>
              </a:extLst>
            </p:cNvPr>
            <p:cNvSpPr/>
            <p:nvPr/>
          </p:nvSpPr>
          <p:spPr>
            <a:xfrm>
              <a:off x="2940598" y="7356319"/>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grpSp>
      <p:grpSp>
        <p:nvGrpSpPr>
          <p:cNvPr id="54" name="Group 53">
            <a:extLst>
              <a:ext uri="{FF2B5EF4-FFF2-40B4-BE49-F238E27FC236}">
                <a16:creationId xmlns:a16="http://schemas.microsoft.com/office/drawing/2014/main" id="{6113CD5C-5266-B732-551D-5424656C1C73}"/>
              </a:ext>
            </a:extLst>
          </p:cNvPr>
          <p:cNvGrpSpPr/>
          <p:nvPr/>
        </p:nvGrpSpPr>
        <p:grpSpPr>
          <a:xfrm>
            <a:off x="7573460" y="5164903"/>
            <a:ext cx="1852818" cy="623534"/>
            <a:chOff x="2940598" y="7044872"/>
            <a:chExt cx="1852818" cy="623534"/>
          </a:xfrm>
        </p:grpSpPr>
        <p:sp>
          <p:nvSpPr>
            <p:cNvPr id="55" name="Rectangle 54">
              <a:extLst>
                <a:ext uri="{FF2B5EF4-FFF2-40B4-BE49-F238E27FC236}">
                  <a16:creationId xmlns:a16="http://schemas.microsoft.com/office/drawing/2014/main" id="{E668586B-26E5-4D8E-E369-982E0C23AD4D}"/>
                </a:ext>
              </a:extLst>
            </p:cNvPr>
            <p:cNvSpPr/>
            <p:nvPr/>
          </p:nvSpPr>
          <p:spPr>
            <a:xfrm>
              <a:off x="2940599" y="7044872"/>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sp>
          <p:nvSpPr>
            <p:cNvPr id="56" name="Rectangle 55">
              <a:extLst>
                <a:ext uri="{FF2B5EF4-FFF2-40B4-BE49-F238E27FC236}">
                  <a16:creationId xmlns:a16="http://schemas.microsoft.com/office/drawing/2014/main" id="{5815D89E-86D5-EDB5-E769-9B4264C1AE19}"/>
                </a:ext>
              </a:extLst>
            </p:cNvPr>
            <p:cNvSpPr/>
            <p:nvPr/>
          </p:nvSpPr>
          <p:spPr>
            <a:xfrm>
              <a:off x="2940598" y="7356319"/>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grpSp>
      <p:grpSp>
        <p:nvGrpSpPr>
          <p:cNvPr id="7" name="Group 6">
            <a:extLst>
              <a:ext uri="{FF2B5EF4-FFF2-40B4-BE49-F238E27FC236}">
                <a16:creationId xmlns:a16="http://schemas.microsoft.com/office/drawing/2014/main" id="{7076A2FF-F2D9-5650-4E24-D838B9A96DD1}"/>
              </a:ext>
            </a:extLst>
          </p:cNvPr>
          <p:cNvGrpSpPr/>
          <p:nvPr/>
        </p:nvGrpSpPr>
        <p:grpSpPr>
          <a:xfrm>
            <a:off x="7579100" y="5149219"/>
            <a:ext cx="1859932" cy="622108"/>
            <a:chOff x="7394475" y="7228585"/>
            <a:chExt cx="1859932" cy="622108"/>
          </a:xfrm>
        </p:grpSpPr>
        <p:sp>
          <p:nvSpPr>
            <p:cNvPr id="52" name="Rectangle 51">
              <a:extLst>
                <a:ext uri="{FF2B5EF4-FFF2-40B4-BE49-F238E27FC236}">
                  <a16:creationId xmlns:a16="http://schemas.microsoft.com/office/drawing/2014/main" id="{7123E72E-9BD7-E41C-BA22-8A63894A9424}"/>
                </a:ext>
              </a:extLst>
            </p:cNvPr>
            <p:cNvSpPr/>
            <p:nvPr/>
          </p:nvSpPr>
          <p:spPr>
            <a:xfrm>
              <a:off x="7401590" y="7228585"/>
              <a:ext cx="1852817" cy="312087"/>
            </a:xfrm>
            <a:prstGeom prst="rect">
              <a:avLst/>
            </a:prstGeom>
            <a:pattFill prst="smConfetti">
              <a:fgClr>
                <a:srgbClr val="F3753F"/>
              </a:fgClr>
              <a:bgClr>
                <a:schemeClr val="bg1"/>
              </a:bgClr>
            </a:patt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3753F"/>
                  </a:solidFill>
                </a:rPr>
                <a:t>registers</a:t>
              </a:r>
            </a:p>
          </p:txBody>
        </p:sp>
        <p:sp>
          <p:nvSpPr>
            <p:cNvPr id="53" name="Rectangle 52">
              <a:extLst>
                <a:ext uri="{FF2B5EF4-FFF2-40B4-BE49-F238E27FC236}">
                  <a16:creationId xmlns:a16="http://schemas.microsoft.com/office/drawing/2014/main" id="{C794E209-B699-6303-9366-730BBB01D2F5}"/>
                </a:ext>
              </a:extLst>
            </p:cNvPr>
            <p:cNvSpPr/>
            <p:nvPr/>
          </p:nvSpPr>
          <p:spPr>
            <a:xfrm>
              <a:off x="7394475" y="7538606"/>
              <a:ext cx="1852817" cy="312087"/>
            </a:xfrm>
            <a:prstGeom prst="rect">
              <a:avLst/>
            </a:prstGeom>
            <a:pattFill prst="smConfetti">
              <a:fgClr>
                <a:srgbClr val="F3753F"/>
              </a:fgClr>
              <a:bgClr>
                <a:schemeClr val="bg1"/>
              </a:bgClr>
            </a:patt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3753F"/>
                  </a:solidFill>
                </a:rPr>
                <a:t>registers</a:t>
              </a:r>
            </a:p>
          </p:txBody>
        </p:sp>
      </p:grpSp>
      <p:sp>
        <p:nvSpPr>
          <p:cNvPr id="8" name="TextBox 7">
            <a:extLst>
              <a:ext uri="{FF2B5EF4-FFF2-40B4-BE49-F238E27FC236}">
                <a16:creationId xmlns:a16="http://schemas.microsoft.com/office/drawing/2014/main" id="{8468FC4D-C537-49BA-0353-A72D30D8E852}"/>
              </a:ext>
            </a:extLst>
          </p:cNvPr>
          <p:cNvSpPr txBox="1"/>
          <p:nvPr/>
        </p:nvSpPr>
        <p:spPr>
          <a:xfrm>
            <a:off x="429487" y="4094385"/>
            <a:ext cx="5703806" cy="400110"/>
          </a:xfrm>
          <a:prstGeom prst="rect">
            <a:avLst/>
          </a:prstGeom>
          <a:noFill/>
        </p:spPr>
        <p:txBody>
          <a:bodyPr wrap="none" rtlCol="0">
            <a:spAutoFit/>
          </a:bodyPr>
          <a:lstStyle/>
          <a:p>
            <a:r>
              <a:rPr lang="en-US" sz="2000" dirty="0">
                <a:solidFill>
                  <a:schemeClr val="accent1"/>
                </a:solidFill>
              </a:rPr>
              <a:t>push (multiple register </a:t>
            </a:r>
            <a:r>
              <a:rPr lang="en-US" sz="2000" dirty="0">
                <a:solidFill>
                  <a:srgbClr val="00B050"/>
                </a:solidFill>
                <a:latin typeface="Consolas" panose="020B0609020204030204" pitchFamily="49" charset="0"/>
                <a:cs typeface="Consolas" panose="020B0609020204030204" pitchFamily="49" charset="0"/>
              </a:rPr>
              <a:t>str</a:t>
            </a:r>
            <a:r>
              <a:rPr lang="en-US" sz="2000" dirty="0">
                <a:solidFill>
                  <a:schemeClr val="accent1"/>
                </a:solidFill>
              </a:rPr>
              <a:t> to memory operation)</a:t>
            </a:r>
          </a:p>
        </p:txBody>
      </p:sp>
      <p:sp>
        <p:nvSpPr>
          <p:cNvPr id="14" name="TextBox 13">
            <a:extLst>
              <a:ext uri="{FF2B5EF4-FFF2-40B4-BE49-F238E27FC236}">
                <a16:creationId xmlns:a16="http://schemas.microsoft.com/office/drawing/2014/main" id="{634B47C8-C6D3-6BCD-CBC1-F10B124F47AB}"/>
              </a:ext>
            </a:extLst>
          </p:cNvPr>
          <p:cNvSpPr txBox="1"/>
          <p:nvPr/>
        </p:nvSpPr>
        <p:spPr>
          <a:xfrm>
            <a:off x="6171177" y="4062334"/>
            <a:ext cx="6001964" cy="400110"/>
          </a:xfrm>
          <a:prstGeom prst="rect">
            <a:avLst/>
          </a:prstGeom>
          <a:noFill/>
        </p:spPr>
        <p:txBody>
          <a:bodyPr wrap="none" rtlCol="0">
            <a:spAutoFit/>
          </a:bodyPr>
          <a:lstStyle/>
          <a:p>
            <a:r>
              <a:rPr lang="en-US" sz="2000" dirty="0">
                <a:solidFill>
                  <a:schemeClr val="accent1"/>
                </a:solidFill>
              </a:rPr>
              <a:t>push (multiple register </a:t>
            </a:r>
            <a:r>
              <a:rPr lang="en-US" sz="2000" dirty="0" err="1">
                <a:solidFill>
                  <a:srgbClr val="00B050"/>
                </a:solidFill>
                <a:latin typeface="Consolas" panose="020B0609020204030204" pitchFamily="49" charset="0"/>
                <a:cs typeface="Consolas" panose="020B0609020204030204" pitchFamily="49" charset="0"/>
              </a:rPr>
              <a:t>ldr</a:t>
            </a:r>
            <a:r>
              <a:rPr lang="en-US" sz="2000" dirty="0">
                <a:solidFill>
                  <a:schemeClr val="accent1"/>
                </a:solidFill>
              </a:rPr>
              <a:t> from memory operation)</a:t>
            </a:r>
          </a:p>
        </p:txBody>
      </p:sp>
      <p:graphicFrame>
        <p:nvGraphicFramePr>
          <p:cNvPr id="15" name="Table 14">
            <a:extLst>
              <a:ext uri="{FF2B5EF4-FFF2-40B4-BE49-F238E27FC236}">
                <a16:creationId xmlns:a16="http://schemas.microsoft.com/office/drawing/2014/main" id="{CABD404C-D91E-369F-7ED2-76A5D8627914}"/>
              </a:ext>
            </a:extLst>
          </p:cNvPr>
          <p:cNvGraphicFramePr>
            <a:graphicFrameLocks noGrp="1"/>
          </p:cNvGraphicFramePr>
          <p:nvPr/>
        </p:nvGraphicFramePr>
        <p:xfrm>
          <a:off x="639114" y="1335496"/>
          <a:ext cx="10997877" cy="2218555"/>
        </p:xfrm>
        <a:graphic>
          <a:graphicData uri="http://schemas.openxmlformats.org/drawingml/2006/table">
            <a:tbl>
              <a:tblPr firstRow="1" firstCol="1" bandRow="1"/>
              <a:tblGrid>
                <a:gridCol w="2595663">
                  <a:extLst>
                    <a:ext uri="{9D8B030D-6E8A-4147-A177-3AD203B41FA5}">
                      <a16:colId xmlns:a16="http://schemas.microsoft.com/office/drawing/2014/main" val="20000"/>
                    </a:ext>
                  </a:extLst>
                </a:gridCol>
                <a:gridCol w="961487">
                  <a:extLst>
                    <a:ext uri="{9D8B030D-6E8A-4147-A177-3AD203B41FA5}">
                      <a16:colId xmlns:a16="http://schemas.microsoft.com/office/drawing/2014/main" val="20001"/>
                    </a:ext>
                  </a:extLst>
                </a:gridCol>
                <a:gridCol w="2469903">
                  <a:extLst>
                    <a:ext uri="{9D8B030D-6E8A-4147-A177-3AD203B41FA5}">
                      <a16:colId xmlns:a16="http://schemas.microsoft.com/office/drawing/2014/main" val="20002"/>
                    </a:ext>
                  </a:extLst>
                </a:gridCol>
                <a:gridCol w="4970824">
                  <a:extLst>
                    <a:ext uri="{9D8B030D-6E8A-4147-A177-3AD203B41FA5}">
                      <a16:colId xmlns:a16="http://schemas.microsoft.com/office/drawing/2014/main" val="20003"/>
                    </a:ext>
                  </a:extLst>
                </a:gridCol>
              </a:tblGrid>
              <a:tr h="467727">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gridSpan="2">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Pseudo Instruction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875414">
                <a:tc>
                  <a:txBody>
                    <a:bodyPr/>
                    <a:lstStyle/>
                    <a:p>
                      <a:pPr marL="0" marR="0" algn="l">
                        <a:lnSpc>
                          <a:spcPct val="115000"/>
                        </a:lnSpc>
                        <a:spcBef>
                          <a:spcPts val="0"/>
                        </a:spcBef>
                        <a:spcAft>
                          <a:spcPts val="0"/>
                        </a:spcAft>
                      </a:pPr>
                      <a:r>
                        <a:rPr lang="en-US" sz="2200" dirty="0">
                          <a:solidFill>
                            <a:srgbClr val="0070C0"/>
                          </a:solidFill>
                          <a:effectLst/>
                          <a:latin typeface="Consolas" panose="020B0609020204030204" pitchFamily="49" charset="0"/>
                          <a:ea typeface="Calibri"/>
                          <a:cs typeface="Consolas" panose="020B0609020204030204" pitchFamily="49" charset="0"/>
                        </a:rPr>
                        <a:t>Push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Entry</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push</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i="1" dirty="0">
                          <a:solidFill>
                            <a:schemeClr val="tx2"/>
                          </a:solidFill>
                          <a:effectLst/>
                          <a:latin typeface="Consolas" panose="020B0609020204030204" pitchFamily="49" charset="0"/>
                          <a:ea typeface="Calibri"/>
                          <a:cs typeface="Consolas" panose="020B0609020204030204" pitchFamily="49" charset="0"/>
                        </a:rPr>
                        <a:t>{reg list}</a:t>
                      </a: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a:solidFill>
                            <a:schemeClr val="tx2"/>
                          </a:solidFill>
                          <a:effectLst/>
                          <a:latin typeface="Consolas" panose="020B0609020204030204" pitchFamily="49" charset="0"/>
                          <a:ea typeface="Calibri"/>
                          <a:cs typeface="Consolas" panose="020B0609020204030204" pitchFamily="49" charset="0"/>
                        </a:rPr>
                        <a:t>Copy registers to</a:t>
                      </a:r>
                      <a:r>
                        <a:rPr lang="en-US" sz="2200" baseline="0" dirty="0">
                          <a:solidFill>
                            <a:schemeClr val="tx2"/>
                          </a:solidFill>
                          <a:effectLst/>
                          <a:latin typeface="Consolas" panose="020B0609020204030204" pitchFamily="49" charset="0"/>
                          <a:ea typeface="Calibri"/>
                          <a:cs typeface="Consolas" panose="020B0609020204030204" pitchFamily="49" charset="0"/>
                        </a:rPr>
                        <a:t> mem[</a:t>
                      </a:r>
                      <a:r>
                        <a:rPr lang="en-US" sz="2200" baseline="0" dirty="0" err="1">
                          <a:solidFill>
                            <a:schemeClr val="tx2"/>
                          </a:solidFill>
                          <a:effectLst/>
                          <a:latin typeface="Consolas" panose="020B0609020204030204" pitchFamily="49" charset="0"/>
                          <a:ea typeface="Calibri"/>
                          <a:cs typeface="Consolas" panose="020B0609020204030204" pitchFamily="49" charset="0"/>
                        </a:rPr>
                        <a:t>sp</a:t>
                      </a:r>
                      <a:r>
                        <a:rPr lang="en-US" sz="2200" baseline="0" dirty="0">
                          <a:solidFill>
                            <a:schemeClr val="tx2"/>
                          </a:solidFill>
                          <a:effectLst/>
                          <a:latin typeface="Consolas" panose="020B0609020204030204" pitchFamily="49" charset="0"/>
                          <a:ea typeface="Calibri"/>
                          <a:cs typeface="Consolas" panose="020B0609020204030204" pitchFamily="49" charset="0"/>
                        </a:rPr>
                        <a: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875414">
                <a:tc>
                  <a:txBody>
                    <a:bodyPr/>
                    <a:lstStyle/>
                    <a:p>
                      <a:pPr marL="0" marR="0" algn="l">
                        <a:lnSpc>
                          <a:spcPct val="115000"/>
                        </a:lnSpc>
                        <a:spcBef>
                          <a:spcPts val="0"/>
                        </a:spcBef>
                        <a:spcAft>
                          <a:spcPts val="0"/>
                        </a:spcAft>
                      </a:pPr>
                      <a:r>
                        <a:rPr lang="en-US" sz="2200" b="1" dirty="0">
                          <a:solidFill>
                            <a:srgbClr val="0070C0"/>
                          </a:solidFill>
                          <a:effectLst/>
                          <a:latin typeface="Consolas" panose="020B0609020204030204" pitchFamily="49" charset="0"/>
                          <a:ea typeface="Calibri"/>
                          <a:cs typeface="Consolas" panose="020B0609020204030204" pitchFamily="49" charset="0"/>
                        </a:rPr>
                        <a:t>Pop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Exit</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pop</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indent="0" algn="l">
                        <a:lnSpc>
                          <a:spcPct val="115000"/>
                        </a:lnSpc>
                        <a:spcBef>
                          <a:spcPts val="0"/>
                        </a:spcBef>
                        <a:spcAft>
                          <a:spcPts val="0"/>
                        </a:spcAft>
                      </a:pPr>
                      <a:r>
                        <a:rPr lang="en-US" sz="2200" i="1" dirty="0">
                          <a:solidFill>
                            <a:schemeClr val="tx2"/>
                          </a:solidFill>
                          <a:effectLst/>
                          <a:latin typeface="Consolas" panose="020B0609020204030204" pitchFamily="49" charset="0"/>
                          <a:ea typeface="Arial"/>
                          <a:cs typeface="Consolas" panose="020B0609020204030204" pitchFamily="49" charset="0"/>
                        </a:rPr>
                        <a:t>{reg list}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Copy mem[</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to registers, </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599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8"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492486" y="555276"/>
            <a:ext cx="11435292" cy="464820"/>
          </a:xfrm>
        </p:spPr>
        <p:txBody>
          <a:bodyPr/>
          <a:lstStyle/>
          <a:p>
            <a:r>
              <a:rPr lang="en-US" sz="2800" dirty="0"/>
              <a:t>Preserving and Restoring Registers on the Stack - 2</a:t>
            </a:r>
            <a:br>
              <a:rPr lang="en-US" sz="2800" dirty="0"/>
            </a:br>
            <a:endParaRPr lang="en-US" sz="2800" dirty="0"/>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304800" y="3160606"/>
            <a:ext cx="11510682" cy="3586225"/>
          </a:xfrm>
          <a:solidFill>
            <a:schemeClr val="accent4">
              <a:lumMod val="20000"/>
              <a:lumOff val="80000"/>
            </a:schemeClr>
          </a:solidFill>
          <a:ln>
            <a:solidFill>
              <a:schemeClr val="accent1"/>
            </a:solidFill>
          </a:ln>
        </p:spPr>
        <p:txBody>
          <a:bodyPr/>
          <a:lstStyle/>
          <a:p>
            <a:pPr>
              <a:lnSpc>
                <a:spcPct val="100000"/>
              </a:lnSpc>
            </a:pPr>
            <a:r>
              <a:rPr lang="en-US" sz="2000" b="1" dirty="0">
                <a:solidFill>
                  <a:srgbClr val="F37440"/>
                </a:solidFill>
                <a:latin typeface="Courier New" panose="02070309020205020404" pitchFamily="49" charset="0"/>
                <a:cs typeface="Courier New" panose="02070309020205020404" pitchFamily="49" charset="0"/>
              </a:rPr>
              <a:t>{reg list} </a:t>
            </a:r>
            <a:r>
              <a:rPr lang="en-US" sz="2000" dirty="0">
                <a:cs typeface="Courier New" panose="02070309020205020404" pitchFamily="49" charset="0"/>
              </a:rPr>
              <a:t>is a </a:t>
            </a:r>
            <a:r>
              <a:rPr lang="en-US" sz="2000" b="1" dirty="0">
                <a:solidFill>
                  <a:schemeClr val="accent1"/>
                </a:solidFill>
                <a:cs typeface="Courier New" panose="02070309020205020404" pitchFamily="49" charset="0"/>
              </a:rPr>
              <a:t>list of registers </a:t>
            </a:r>
            <a:r>
              <a:rPr lang="en-US" sz="2000" dirty="0">
                <a:solidFill>
                  <a:schemeClr val="accent1"/>
                </a:solidFill>
                <a:cs typeface="Courier New" panose="02070309020205020404" pitchFamily="49" charset="0"/>
              </a:rPr>
              <a:t>in </a:t>
            </a:r>
            <a:r>
              <a:rPr lang="en-US" sz="2000" b="1" dirty="0">
                <a:solidFill>
                  <a:schemeClr val="accent1"/>
                </a:solidFill>
                <a:cs typeface="Courier New" panose="02070309020205020404" pitchFamily="49" charset="0"/>
              </a:rPr>
              <a:t>numerically increasing order, left to right </a:t>
            </a:r>
          </a:p>
          <a:p>
            <a:pPr marL="0" indent="0">
              <a:buNone/>
            </a:pPr>
            <a:r>
              <a:rPr lang="en-US" sz="2000" dirty="0">
                <a:solidFill>
                  <a:schemeClr val="accent1"/>
                </a:solidFill>
                <a:latin typeface="Courier New" panose="02070309020205020404" pitchFamily="49" charset="0"/>
                <a:cs typeface="Courier New" panose="02070309020205020404" pitchFamily="49" charset="0"/>
              </a:rPr>
              <a:t>		</a:t>
            </a:r>
            <a:r>
              <a:rPr lang="en-US" sz="2000" dirty="0">
                <a:solidFill>
                  <a:schemeClr val="accent1"/>
                </a:solidFill>
                <a:latin typeface="Consolas" panose="020B0609020204030204" pitchFamily="49" charset="0"/>
                <a:cs typeface="Consolas" panose="020B0609020204030204" pitchFamily="49" charset="0"/>
              </a:rPr>
              <a:t>push </a:t>
            </a:r>
            <a:r>
              <a:rPr lang="en-US" sz="2000" dirty="0">
                <a:solidFill>
                  <a:srgbClr val="F37440"/>
                </a:solidFill>
                <a:latin typeface="Consolas" panose="020B0609020204030204" pitchFamily="49" charset="0"/>
                <a:cs typeface="Consolas" panose="020B0609020204030204" pitchFamily="49" charset="0"/>
              </a:rPr>
              <a:t>{r4-r10, </a:t>
            </a:r>
            <a:r>
              <a:rPr lang="en-US" sz="2000" dirty="0" err="1">
                <a:solidFill>
                  <a:srgbClr val="F37440"/>
                </a:solidFill>
                <a:latin typeface="Consolas" panose="020B0609020204030204" pitchFamily="49" charset="0"/>
                <a:cs typeface="Consolas" panose="020B0609020204030204" pitchFamily="49" charset="0"/>
              </a:rPr>
              <a:t>fp</a:t>
            </a:r>
            <a:r>
              <a:rPr lang="en-US" sz="2000" dirty="0">
                <a:solidFill>
                  <a:srgbClr val="F37440"/>
                </a:solidFill>
                <a:latin typeface="Consolas" panose="020B0609020204030204" pitchFamily="49" charset="0"/>
                <a:cs typeface="Consolas" panose="020B0609020204030204" pitchFamily="49" charset="0"/>
              </a:rPr>
              <a:t>, </a:t>
            </a:r>
            <a:r>
              <a:rPr lang="en-US" sz="2000" dirty="0" err="1">
                <a:solidFill>
                  <a:srgbClr val="F37440"/>
                </a:solidFill>
                <a:latin typeface="Consolas" panose="020B0609020204030204" pitchFamily="49" charset="0"/>
                <a:cs typeface="Consolas" panose="020B0609020204030204" pitchFamily="49" charset="0"/>
              </a:rPr>
              <a:t>lr</a:t>
            </a:r>
            <a:r>
              <a:rPr lang="en-US" sz="2000" dirty="0">
                <a:solidFill>
                  <a:srgbClr val="F37440"/>
                </a:solidFill>
                <a:latin typeface="Consolas" panose="020B0609020204030204" pitchFamily="49" charset="0"/>
                <a:cs typeface="Consolas" panose="020B0609020204030204" pitchFamily="49" charset="0"/>
              </a:rPr>
              <a:t>}   </a:t>
            </a:r>
            <a:r>
              <a:rPr lang="en-US" sz="2000" i="1" dirty="0">
                <a:solidFill>
                  <a:srgbClr val="2C895B"/>
                </a:solidFill>
                <a:latin typeface="Consolas" panose="020B0609020204030204" pitchFamily="49" charset="0"/>
                <a:cs typeface="Consolas" panose="020B0609020204030204" pitchFamily="49" charset="0"/>
              </a:rPr>
              <a:t>// </a:t>
            </a:r>
            <a:r>
              <a:rPr lang="en-US" sz="2000" i="1" dirty="0" err="1">
                <a:solidFill>
                  <a:srgbClr val="2C895B"/>
                </a:solidFill>
                <a:latin typeface="Consolas" panose="020B0609020204030204" pitchFamily="49" charset="0"/>
                <a:cs typeface="Consolas" panose="020B0609020204030204" pitchFamily="49" charset="0"/>
              </a:rPr>
              <a:t>fp</a:t>
            </a:r>
            <a:r>
              <a:rPr lang="en-US" sz="2000" i="1" dirty="0">
                <a:solidFill>
                  <a:srgbClr val="2C895B"/>
                </a:solidFill>
                <a:latin typeface="Consolas" panose="020B0609020204030204" pitchFamily="49" charset="0"/>
                <a:cs typeface="Consolas" panose="020B0609020204030204" pitchFamily="49" charset="0"/>
              </a:rPr>
              <a:t> is r11, </a:t>
            </a:r>
            <a:r>
              <a:rPr lang="en-US" sz="2000" i="1" dirty="0" err="1">
                <a:solidFill>
                  <a:srgbClr val="2C895B"/>
                </a:solidFill>
                <a:latin typeface="Consolas" panose="020B0609020204030204" pitchFamily="49" charset="0"/>
                <a:cs typeface="Consolas" panose="020B0609020204030204" pitchFamily="49" charset="0"/>
              </a:rPr>
              <a:t>lr</a:t>
            </a:r>
            <a:r>
              <a:rPr lang="en-US" sz="2000" i="1" dirty="0">
                <a:solidFill>
                  <a:srgbClr val="2C895B"/>
                </a:solidFill>
                <a:latin typeface="Consolas" panose="020B0609020204030204" pitchFamily="49" charset="0"/>
                <a:cs typeface="Consolas" panose="020B0609020204030204" pitchFamily="49" charset="0"/>
              </a:rPr>
              <a:t> is r14</a:t>
            </a:r>
          </a:p>
          <a:p>
            <a:r>
              <a:rPr lang="en-US" sz="2000" dirty="0">
                <a:cs typeface="Courier New" panose="02070309020205020404" pitchFamily="49" charset="0"/>
              </a:rPr>
              <a:t>Registers </a:t>
            </a:r>
            <a:r>
              <a:rPr lang="en-US" sz="2000" dirty="0">
                <a:solidFill>
                  <a:srgbClr val="FF0000"/>
                </a:solidFill>
                <a:cs typeface="Courier New" panose="02070309020205020404" pitchFamily="49" charset="0"/>
              </a:rPr>
              <a:t>cannot be</a:t>
            </a:r>
            <a:r>
              <a:rPr lang="en-US" sz="2000" dirty="0">
                <a:cs typeface="Courier New" panose="02070309020205020404" pitchFamily="49" charset="0"/>
              </a:rPr>
              <a:t>: </a:t>
            </a:r>
          </a:p>
          <a:p>
            <a:pPr marL="811212" lvl="1" indent="-457200">
              <a:buFont typeface="+mj-lt"/>
              <a:buAutoNum type="arabicPeriod"/>
            </a:pPr>
            <a:r>
              <a:rPr lang="en-US" sz="2000" dirty="0">
                <a:cs typeface="Courier New" panose="02070309020205020404" pitchFamily="49" charset="0"/>
              </a:rPr>
              <a:t>duplicated in the list</a:t>
            </a:r>
          </a:p>
          <a:p>
            <a:pPr marL="811212" lvl="1" indent="-457200">
              <a:buFont typeface="+mj-lt"/>
              <a:buAutoNum type="arabicPeriod"/>
            </a:pPr>
            <a:r>
              <a:rPr lang="en-US" sz="2000" dirty="0">
                <a:cs typeface="Courier New" panose="02070309020205020404" pitchFamily="49" charset="0"/>
              </a:rPr>
              <a:t>listed out of increasing numeric order (left to right)</a:t>
            </a:r>
          </a:p>
          <a:p>
            <a:r>
              <a:rPr lang="en-US" sz="2000" dirty="0">
                <a:cs typeface="Courier New" panose="02070309020205020404" pitchFamily="49" charset="0"/>
              </a:rPr>
              <a:t>Register ranges can be specified</a:t>
            </a:r>
            <a:r>
              <a:rPr lang="en-US" sz="2000" dirty="0">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{r4, r5, r8-r10, </a:t>
            </a:r>
            <a:r>
              <a:rPr lang="en-US" sz="2000" dirty="0" err="1">
                <a:solidFill>
                  <a:srgbClr val="F37440"/>
                </a:solidFill>
                <a:latin typeface="Consolas" panose="020B0609020204030204" pitchFamily="49" charset="0"/>
                <a:cs typeface="Consolas" panose="020B0609020204030204" pitchFamily="49" charset="0"/>
              </a:rPr>
              <a:t>fp</a:t>
            </a:r>
            <a:r>
              <a:rPr lang="en-US" sz="2000" dirty="0">
                <a:solidFill>
                  <a:srgbClr val="F37440"/>
                </a:solidFill>
                <a:latin typeface="Consolas" panose="020B0609020204030204" pitchFamily="49" charset="0"/>
                <a:cs typeface="Consolas" panose="020B0609020204030204" pitchFamily="49" charset="0"/>
              </a:rPr>
              <a:t>, </a:t>
            </a:r>
            <a:r>
              <a:rPr lang="en-US" sz="2000" dirty="0" err="1">
                <a:solidFill>
                  <a:srgbClr val="F37440"/>
                </a:solidFill>
                <a:latin typeface="Consolas" panose="020B0609020204030204" pitchFamily="49" charset="0"/>
                <a:cs typeface="Consolas" panose="020B0609020204030204" pitchFamily="49" charset="0"/>
              </a:rPr>
              <a:t>lr</a:t>
            </a:r>
            <a:r>
              <a:rPr lang="en-US" sz="2000" dirty="0">
                <a:solidFill>
                  <a:srgbClr val="F37440"/>
                </a:solidFill>
                <a:latin typeface="Consolas" panose="020B0609020204030204" pitchFamily="49" charset="0"/>
                <a:cs typeface="Consolas" panose="020B0609020204030204" pitchFamily="49" charset="0"/>
              </a:rPr>
              <a:t>}</a:t>
            </a:r>
          </a:p>
          <a:p>
            <a:r>
              <a:rPr lang="en-US" sz="2000" b="1" dirty="0">
                <a:solidFill>
                  <a:srgbClr val="FF0000"/>
                </a:solidFill>
                <a:cs typeface="Consolas" panose="020B0609020204030204" pitchFamily="49" charset="0"/>
              </a:rPr>
              <a:t>Never!</a:t>
            </a:r>
            <a:r>
              <a:rPr lang="en-US" sz="2000" dirty="0">
                <a:solidFill>
                  <a:schemeClr val="accent1"/>
                </a:solidFill>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push/pop r12, r13, or r15</a:t>
            </a:r>
          </a:p>
          <a:p>
            <a:pPr lvl="1"/>
            <a:r>
              <a:rPr lang="en-US" sz="2000" dirty="0">
                <a:cs typeface="Consolas" panose="020B0609020204030204" pitchFamily="49" charset="0"/>
              </a:rPr>
              <a:t>the top two registers on the stack must always be </a:t>
            </a:r>
            <a:r>
              <a:rPr lang="en-US" sz="2000" dirty="0" err="1">
                <a:solidFill>
                  <a:schemeClr val="accent1"/>
                </a:solidFill>
                <a:latin typeface="Consolas" panose="020B0609020204030204" pitchFamily="49" charset="0"/>
                <a:cs typeface="Consolas" panose="020B0609020204030204" pitchFamily="49" charset="0"/>
              </a:rPr>
              <a:t>fp</a:t>
            </a: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lr</a:t>
            </a:r>
            <a:r>
              <a:rPr lang="en-US" sz="2000" dirty="0">
                <a:solidFill>
                  <a:schemeClr val="accent1"/>
                </a:solidFill>
                <a:latin typeface="Consolas" panose="020B0609020204030204" pitchFamily="49" charset="0"/>
                <a:cs typeface="Consolas" panose="020B0609020204030204" pitchFamily="49" charset="0"/>
              </a:rPr>
              <a:t>  </a:t>
            </a:r>
            <a:r>
              <a:rPr lang="en-US" sz="2000" dirty="0">
                <a:solidFill>
                  <a:srgbClr val="2C895B"/>
                </a:solidFill>
                <a:cs typeface="Consolas" panose="020B0609020204030204" pitchFamily="49" charset="0"/>
              </a:rPr>
              <a:t>// ARM function spec – later slides</a:t>
            </a:r>
          </a:p>
        </p:txBody>
      </p:sp>
      <p:graphicFrame>
        <p:nvGraphicFramePr>
          <p:cNvPr id="49" name="Table 48">
            <a:extLst>
              <a:ext uri="{FF2B5EF4-FFF2-40B4-BE49-F238E27FC236}">
                <a16:creationId xmlns:a16="http://schemas.microsoft.com/office/drawing/2014/main" id="{B46F1E4F-D163-AC49-A10F-6E8CA561AFAE}"/>
              </a:ext>
            </a:extLst>
          </p:cNvPr>
          <p:cNvGraphicFramePr>
            <a:graphicFrameLocks noGrp="1"/>
          </p:cNvGraphicFramePr>
          <p:nvPr/>
        </p:nvGraphicFramePr>
        <p:xfrm>
          <a:off x="597060" y="875400"/>
          <a:ext cx="10997877" cy="2218555"/>
        </p:xfrm>
        <a:graphic>
          <a:graphicData uri="http://schemas.openxmlformats.org/drawingml/2006/table">
            <a:tbl>
              <a:tblPr firstRow="1" firstCol="1" bandRow="1"/>
              <a:tblGrid>
                <a:gridCol w="2595663">
                  <a:extLst>
                    <a:ext uri="{9D8B030D-6E8A-4147-A177-3AD203B41FA5}">
                      <a16:colId xmlns:a16="http://schemas.microsoft.com/office/drawing/2014/main" val="20000"/>
                    </a:ext>
                  </a:extLst>
                </a:gridCol>
                <a:gridCol w="961487">
                  <a:extLst>
                    <a:ext uri="{9D8B030D-6E8A-4147-A177-3AD203B41FA5}">
                      <a16:colId xmlns:a16="http://schemas.microsoft.com/office/drawing/2014/main" val="20001"/>
                    </a:ext>
                  </a:extLst>
                </a:gridCol>
                <a:gridCol w="2469903">
                  <a:extLst>
                    <a:ext uri="{9D8B030D-6E8A-4147-A177-3AD203B41FA5}">
                      <a16:colId xmlns:a16="http://schemas.microsoft.com/office/drawing/2014/main" val="20002"/>
                    </a:ext>
                  </a:extLst>
                </a:gridCol>
                <a:gridCol w="4970824">
                  <a:extLst>
                    <a:ext uri="{9D8B030D-6E8A-4147-A177-3AD203B41FA5}">
                      <a16:colId xmlns:a16="http://schemas.microsoft.com/office/drawing/2014/main" val="20003"/>
                    </a:ext>
                  </a:extLst>
                </a:gridCol>
              </a:tblGrid>
              <a:tr h="467727">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gridSpan="2">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Pseudo Instruction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875414">
                <a:tc>
                  <a:txBody>
                    <a:bodyPr/>
                    <a:lstStyle/>
                    <a:p>
                      <a:pPr marL="0" marR="0" algn="l">
                        <a:lnSpc>
                          <a:spcPct val="115000"/>
                        </a:lnSpc>
                        <a:spcBef>
                          <a:spcPts val="0"/>
                        </a:spcBef>
                        <a:spcAft>
                          <a:spcPts val="0"/>
                        </a:spcAft>
                      </a:pPr>
                      <a:r>
                        <a:rPr lang="en-US" sz="2200" dirty="0">
                          <a:solidFill>
                            <a:srgbClr val="0070C0"/>
                          </a:solidFill>
                          <a:effectLst/>
                          <a:latin typeface="Consolas" panose="020B0609020204030204" pitchFamily="49" charset="0"/>
                          <a:ea typeface="Calibri"/>
                          <a:cs typeface="Consolas" panose="020B0609020204030204" pitchFamily="49" charset="0"/>
                        </a:rPr>
                        <a:t>Push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Entry</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push</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i="1" dirty="0">
                          <a:solidFill>
                            <a:schemeClr val="tx2"/>
                          </a:solidFill>
                          <a:effectLst/>
                          <a:latin typeface="Consolas" panose="020B0609020204030204" pitchFamily="49" charset="0"/>
                          <a:ea typeface="Calibri"/>
                          <a:cs typeface="Consolas" panose="020B0609020204030204" pitchFamily="49" charset="0"/>
                        </a:rPr>
                        <a:t>{reg list}</a:t>
                      </a: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a:solidFill>
                            <a:schemeClr val="tx2"/>
                          </a:solidFill>
                          <a:effectLst/>
                          <a:latin typeface="Consolas" panose="020B0609020204030204" pitchFamily="49" charset="0"/>
                          <a:ea typeface="Calibri"/>
                          <a:cs typeface="Consolas" panose="020B0609020204030204" pitchFamily="49" charset="0"/>
                        </a:rPr>
                        <a:t>Copy registers to</a:t>
                      </a:r>
                      <a:r>
                        <a:rPr lang="en-US" sz="2200" baseline="0" dirty="0">
                          <a:solidFill>
                            <a:schemeClr val="tx2"/>
                          </a:solidFill>
                          <a:effectLst/>
                          <a:latin typeface="Consolas" panose="020B0609020204030204" pitchFamily="49" charset="0"/>
                          <a:ea typeface="Calibri"/>
                          <a:cs typeface="Consolas" panose="020B0609020204030204" pitchFamily="49" charset="0"/>
                        </a:rPr>
                        <a:t> mem[</a:t>
                      </a:r>
                      <a:r>
                        <a:rPr lang="en-US" sz="2200" baseline="0" dirty="0" err="1">
                          <a:solidFill>
                            <a:schemeClr val="tx2"/>
                          </a:solidFill>
                          <a:effectLst/>
                          <a:latin typeface="Consolas" panose="020B0609020204030204" pitchFamily="49" charset="0"/>
                          <a:ea typeface="Calibri"/>
                          <a:cs typeface="Consolas" panose="020B0609020204030204" pitchFamily="49" charset="0"/>
                        </a:rPr>
                        <a:t>sp</a:t>
                      </a:r>
                      <a:r>
                        <a:rPr lang="en-US" sz="2200" baseline="0" dirty="0">
                          <a:solidFill>
                            <a:schemeClr val="tx2"/>
                          </a:solidFill>
                          <a:effectLst/>
                          <a:latin typeface="Consolas" panose="020B0609020204030204" pitchFamily="49" charset="0"/>
                          <a:ea typeface="Calibri"/>
                          <a:cs typeface="Consolas" panose="020B0609020204030204" pitchFamily="49" charset="0"/>
                        </a:rPr>
                        <a: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875414">
                <a:tc>
                  <a:txBody>
                    <a:bodyPr/>
                    <a:lstStyle/>
                    <a:p>
                      <a:pPr marL="0" marR="0" algn="l">
                        <a:lnSpc>
                          <a:spcPct val="115000"/>
                        </a:lnSpc>
                        <a:spcBef>
                          <a:spcPts val="0"/>
                        </a:spcBef>
                        <a:spcAft>
                          <a:spcPts val="0"/>
                        </a:spcAft>
                      </a:pPr>
                      <a:r>
                        <a:rPr lang="en-US" sz="2200" b="1" dirty="0">
                          <a:solidFill>
                            <a:srgbClr val="0070C0"/>
                          </a:solidFill>
                          <a:effectLst/>
                          <a:latin typeface="Consolas" panose="020B0609020204030204" pitchFamily="49" charset="0"/>
                          <a:ea typeface="Calibri"/>
                          <a:cs typeface="Consolas" panose="020B0609020204030204" pitchFamily="49" charset="0"/>
                        </a:rPr>
                        <a:t>Pop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Exit</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pop</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indent="0" algn="l">
                        <a:lnSpc>
                          <a:spcPct val="115000"/>
                        </a:lnSpc>
                        <a:spcBef>
                          <a:spcPts val="0"/>
                        </a:spcBef>
                        <a:spcAft>
                          <a:spcPts val="0"/>
                        </a:spcAft>
                      </a:pPr>
                      <a:r>
                        <a:rPr lang="en-US" sz="2200" i="1" dirty="0">
                          <a:solidFill>
                            <a:schemeClr val="tx2"/>
                          </a:solidFill>
                          <a:effectLst/>
                          <a:latin typeface="Consolas" panose="020B0609020204030204" pitchFamily="49" charset="0"/>
                          <a:ea typeface="Arial"/>
                          <a:cs typeface="Consolas" panose="020B0609020204030204" pitchFamily="49" charset="0"/>
                        </a:rPr>
                        <a:t>{reg list}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Copy mem[</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to registers, </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4FC969FC-69E2-5442-8E07-98362877DA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25751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456808" y="4378326"/>
            <a:ext cx="11483202" cy="1897094"/>
          </a:xfrm>
          <a:solidFill>
            <a:schemeClr val="accent4">
              <a:lumMod val="20000"/>
              <a:lumOff val="80000"/>
            </a:schemeClr>
          </a:solidFill>
          <a:ln>
            <a:solidFill>
              <a:schemeClr val="accent1"/>
            </a:solidFill>
          </a:ln>
        </p:spPr>
        <p:txBody>
          <a:bodyPr/>
          <a:lstStyle/>
          <a:p>
            <a:r>
              <a:rPr lang="en-US" sz="2000" b="1" dirty="0">
                <a:solidFill>
                  <a:schemeClr val="accent5"/>
                </a:solidFill>
                <a:latin typeface="Consolas" panose="020B0609020204030204" pitchFamily="49" charset="0"/>
                <a:cs typeface="Consolas" panose="020B0609020204030204" pitchFamily="49" charset="0"/>
              </a:rPr>
              <a:t>push</a:t>
            </a:r>
            <a:r>
              <a:rPr lang="en-US" sz="2000" b="1" dirty="0">
                <a:solidFill>
                  <a:schemeClr val="accent5"/>
                </a:solidFill>
                <a:latin typeface="Courier New" panose="02070309020205020404" pitchFamily="49" charset="0"/>
                <a:cs typeface="Courier New" panose="02070309020205020404" pitchFamily="49" charset="0"/>
              </a:rPr>
              <a:t> </a:t>
            </a:r>
            <a:r>
              <a:rPr lang="en-US" sz="2000" dirty="0">
                <a:cs typeface="Courier New" panose="02070309020205020404" pitchFamily="49" charset="0"/>
              </a:rPr>
              <a:t>copies the contents of the </a:t>
            </a:r>
            <a:r>
              <a:rPr lang="en-US" sz="2000" b="1" dirty="0">
                <a:solidFill>
                  <a:srgbClr val="F37440"/>
                </a:solidFill>
                <a:latin typeface="Consolas" panose="020B0609020204030204" pitchFamily="49" charset="0"/>
                <a:cs typeface="Consolas" panose="020B0609020204030204" pitchFamily="49" charset="0"/>
              </a:rPr>
              <a:t>{reg list} </a:t>
            </a:r>
            <a:r>
              <a:rPr lang="en-US" sz="2000" dirty="0">
                <a:cs typeface="Courier New" panose="02070309020205020404" pitchFamily="49" charset="0"/>
              </a:rPr>
              <a:t>to stack segment memory</a:t>
            </a:r>
          </a:p>
          <a:p>
            <a:r>
              <a:rPr lang="en-US" sz="2000" b="1" dirty="0">
                <a:solidFill>
                  <a:schemeClr val="accent5"/>
                </a:solidFill>
                <a:latin typeface="Consolas" panose="020B0609020204030204" pitchFamily="49" charset="0"/>
                <a:cs typeface="Consolas" panose="020B0609020204030204" pitchFamily="49" charset="0"/>
              </a:rPr>
              <a:t>push</a:t>
            </a:r>
            <a:r>
              <a:rPr lang="en-US" sz="2000" b="1" dirty="0">
                <a:solidFill>
                  <a:schemeClr val="accent5"/>
                </a:solidFill>
                <a:latin typeface="Courier New" panose="02070309020205020404" pitchFamily="49" charset="0"/>
                <a:cs typeface="Courier New" panose="02070309020205020404" pitchFamily="49" charset="0"/>
              </a:rPr>
              <a:t> </a:t>
            </a:r>
            <a:r>
              <a:rPr lang="en-US" sz="2000" u="sng" dirty="0">
                <a:cs typeface="Courier New" panose="02070309020205020404" pitchFamily="49" charset="0"/>
              </a:rPr>
              <a:t>subtracts</a:t>
            </a:r>
            <a:r>
              <a:rPr lang="en-US" sz="2000" dirty="0">
                <a:cs typeface="Courier New" panose="02070309020205020404" pitchFamily="49" charset="0"/>
              </a:rPr>
              <a:t> </a:t>
            </a:r>
            <a:r>
              <a:rPr lang="en-US" sz="2000" dirty="0">
                <a:solidFill>
                  <a:srgbClr val="0070C0"/>
                </a:solidFill>
                <a:cs typeface="Courier New" panose="02070309020205020404" pitchFamily="49" charset="0"/>
              </a:rPr>
              <a:t>(# of registers saved) * (4 bytes) from the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allocate</a:t>
            </a:r>
            <a:r>
              <a:rPr lang="en-US" sz="2000" dirty="0">
                <a:solidFill>
                  <a:srgbClr val="0070C0"/>
                </a:solidFill>
                <a:cs typeface="Courier New" panose="02070309020205020404" pitchFamily="49" charset="0"/>
              </a:rPr>
              <a:t> space on the stack</a:t>
            </a:r>
          </a:p>
          <a:p>
            <a:pPr lvl="1"/>
            <a:r>
              <a:rPr lang="en-US" sz="2000" dirty="0" err="1">
                <a:solidFill>
                  <a:srgbClr val="0070C0"/>
                </a:solidFill>
                <a:cs typeface="Courier New" panose="02070309020205020404" pitchFamily="49" charset="0"/>
              </a:rPr>
              <a:t>sp</a:t>
            </a:r>
            <a:r>
              <a:rPr lang="en-US" sz="2000" dirty="0">
                <a:solidFill>
                  <a:srgbClr val="0070C0"/>
                </a:solidFill>
                <a:cs typeface="Courier New" panose="02070309020205020404" pitchFamily="49" charset="0"/>
              </a:rPr>
              <a:t> = </a:t>
            </a:r>
            <a:r>
              <a:rPr lang="en-US" sz="2000" dirty="0" err="1">
                <a:solidFill>
                  <a:srgbClr val="0070C0"/>
                </a:solidFill>
                <a:cs typeface="Courier New" panose="02070309020205020404" pitchFamily="49" charset="0"/>
              </a:rPr>
              <a:t>sp</a:t>
            </a:r>
            <a:r>
              <a:rPr lang="en-US" sz="2000" dirty="0">
                <a:solidFill>
                  <a:srgbClr val="0070C0"/>
                </a:solidFill>
                <a:cs typeface="Courier New" panose="02070309020205020404" pitchFamily="49" charset="0"/>
              </a:rPr>
              <a:t> – (# </a:t>
            </a:r>
            <a:r>
              <a:rPr lang="en-US" sz="2000" dirty="0" err="1">
                <a:solidFill>
                  <a:srgbClr val="0070C0"/>
                </a:solidFill>
                <a:cs typeface="Courier New" panose="02070309020205020404" pitchFamily="49" charset="0"/>
              </a:rPr>
              <a:t>registers_saved</a:t>
            </a:r>
            <a:r>
              <a:rPr lang="en-US" sz="2000" dirty="0">
                <a:solidFill>
                  <a:srgbClr val="0070C0"/>
                </a:solidFill>
                <a:cs typeface="Courier New" panose="02070309020205020404" pitchFamily="49" charset="0"/>
              </a:rPr>
              <a:t> * 4)</a:t>
            </a:r>
          </a:p>
          <a:p>
            <a:r>
              <a:rPr lang="en-US" sz="2000" b="1" dirty="0">
                <a:solidFill>
                  <a:schemeClr val="tx2"/>
                </a:solidFill>
                <a:cs typeface="Courier New" panose="02070309020205020404" pitchFamily="49" charset="0"/>
              </a:rPr>
              <a:t>this must always be true: </a:t>
            </a:r>
            <a:r>
              <a:rPr lang="en-US" sz="2000" b="1" dirty="0" err="1">
                <a:solidFill>
                  <a:srgbClr val="FF0000"/>
                </a:solidFill>
                <a:cs typeface="Courier New" panose="02070309020205020404" pitchFamily="49" charset="0"/>
              </a:rPr>
              <a:t>sp</a:t>
            </a:r>
            <a:r>
              <a:rPr lang="en-US" sz="2000" b="1" dirty="0">
                <a:solidFill>
                  <a:srgbClr val="FF0000"/>
                </a:solidFill>
                <a:cs typeface="Courier New" panose="02070309020205020404" pitchFamily="49" charset="0"/>
              </a:rPr>
              <a:t> % 8 == 0</a:t>
            </a:r>
            <a:endParaRPr lang="en-US" sz="2000" b="1"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147256" y="164909"/>
            <a:ext cx="10515600" cy="494036"/>
          </a:xfrm>
        </p:spPr>
        <p:txBody>
          <a:bodyPr/>
          <a:lstStyle/>
          <a:p>
            <a:r>
              <a:rPr lang="en-US" dirty="0"/>
              <a:t>push: Multiple Register Save to the stack</a:t>
            </a:r>
          </a:p>
        </p:txBody>
      </p:sp>
      <p:grpSp>
        <p:nvGrpSpPr>
          <p:cNvPr id="13" name="Group 12">
            <a:extLst>
              <a:ext uri="{FF2B5EF4-FFF2-40B4-BE49-F238E27FC236}">
                <a16:creationId xmlns:a16="http://schemas.microsoft.com/office/drawing/2014/main" id="{628B0758-C62B-9C4D-A583-B6DDB337D9B6}"/>
              </a:ext>
            </a:extLst>
          </p:cNvPr>
          <p:cNvGrpSpPr/>
          <p:nvPr/>
        </p:nvGrpSpPr>
        <p:grpSpPr>
          <a:xfrm>
            <a:off x="8256006" y="1796346"/>
            <a:ext cx="1377799" cy="1910656"/>
            <a:chOff x="5015535" y="3266589"/>
            <a:chExt cx="1377799" cy="1910656"/>
          </a:xfrm>
        </p:grpSpPr>
        <p:sp>
          <p:nvSpPr>
            <p:cNvPr id="88" name="Rectangle 87">
              <a:extLst>
                <a:ext uri="{FF2B5EF4-FFF2-40B4-BE49-F238E27FC236}">
                  <a16:creationId xmlns:a16="http://schemas.microsoft.com/office/drawing/2014/main" id="{F3F7F735-6401-BF49-8B88-B27C7F0600A4}"/>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89" name="Rectangle 88">
              <a:extLst>
                <a:ext uri="{FF2B5EF4-FFF2-40B4-BE49-F238E27FC236}">
                  <a16:creationId xmlns:a16="http://schemas.microsoft.com/office/drawing/2014/main" id="{4CC3363E-58CF-4C45-85D3-0558702A7450}"/>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90" name="Rectangle 89">
              <a:extLst>
                <a:ext uri="{FF2B5EF4-FFF2-40B4-BE49-F238E27FC236}">
                  <a16:creationId xmlns:a16="http://schemas.microsoft.com/office/drawing/2014/main" id="{82D79CC0-F32C-074E-92D2-ADDE0022AEC3}"/>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91" name="Rectangle 90">
              <a:extLst>
                <a:ext uri="{FF2B5EF4-FFF2-40B4-BE49-F238E27FC236}">
                  <a16:creationId xmlns:a16="http://schemas.microsoft.com/office/drawing/2014/main" id="{55A096EC-08B9-9941-80E4-68D7F6DA85E6}"/>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92" name="Rectangle 91">
              <a:extLst>
                <a:ext uri="{FF2B5EF4-FFF2-40B4-BE49-F238E27FC236}">
                  <a16:creationId xmlns:a16="http://schemas.microsoft.com/office/drawing/2014/main" id="{F3745BF3-B167-644D-AE7B-5B483CED8BDC}"/>
                </a:ext>
              </a:extLst>
            </p:cNvPr>
            <p:cNvSpPr/>
            <p:nvPr/>
          </p:nvSpPr>
          <p:spPr>
            <a:xfrm>
              <a:off x="5015536" y="486515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93" name="Rectangle 92">
              <a:extLst>
                <a:ext uri="{FF2B5EF4-FFF2-40B4-BE49-F238E27FC236}">
                  <a16:creationId xmlns:a16="http://schemas.microsoft.com/office/drawing/2014/main" id="{1B7A2AAD-95BF-1E4E-B262-C54288B298CC}"/>
                </a:ext>
              </a:extLst>
            </p:cNvPr>
            <p:cNvSpPr/>
            <p:nvPr/>
          </p:nvSpPr>
          <p:spPr>
            <a:xfrm>
              <a:off x="5015535" y="455910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grpSp>
      <p:sp>
        <p:nvSpPr>
          <p:cNvPr id="96" name="TextBox 95">
            <a:extLst>
              <a:ext uri="{FF2B5EF4-FFF2-40B4-BE49-F238E27FC236}">
                <a16:creationId xmlns:a16="http://schemas.microsoft.com/office/drawing/2014/main" id="{33BB3A84-D8AC-C447-89B4-E527B6D49F88}"/>
              </a:ext>
            </a:extLst>
          </p:cNvPr>
          <p:cNvSpPr txBox="1"/>
          <p:nvPr/>
        </p:nvSpPr>
        <p:spPr>
          <a:xfrm>
            <a:off x="386276" y="1316311"/>
            <a:ext cx="3296095"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save registers</a:t>
            </a:r>
          </a:p>
          <a:p>
            <a:pPr algn="ctr"/>
            <a:r>
              <a:rPr lang="en-US" sz="2000" dirty="0">
                <a:solidFill>
                  <a:srgbClr val="FF0000"/>
                </a:solidFill>
                <a:latin typeface="Consolas" panose="020B0609020204030204" pitchFamily="49" charset="0"/>
                <a:cs typeface="Consolas" panose="020B0609020204030204" pitchFamily="49" charset="0"/>
              </a:rPr>
              <a:t>push </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A0D8CED4-B634-474C-8DAF-CE99E2A0DE08}"/>
              </a:ext>
            </a:extLst>
          </p:cNvPr>
          <p:cNvGrpSpPr/>
          <p:nvPr/>
        </p:nvGrpSpPr>
        <p:grpSpPr>
          <a:xfrm>
            <a:off x="5905530" y="972772"/>
            <a:ext cx="1620957" cy="2725573"/>
            <a:chOff x="6517723" y="611915"/>
            <a:chExt cx="1620957" cy="2725573"/>
          </a:xfrm>
        </p:grpSpPr>
        <p:sp>
          <p:nvSpPr>
            <p:cNvPr id="83" name="Rectangle 82">
              <a:extLst>
                <a:ext uri="{FF2B5EF4-FFF2-40B4-BE49-F238E27FC236}">
                  <a16:creationId xmlns:a16="http://schemas.microsoft.com/office/drawing/2014/main" id="{9991D4D9-6616-A246-B63A-07466B5C8ECA}"/>
                </a:ext>
              </a:extLst>
            </p:cNvPr>
            <p:cNvSpPr>
              <a:spLocks noChangeArrowheads="1"/>
            </p:cNvSpPr>
            <p:nvPr>
              <p:custDataLst>
                <p:tags r:id="rId3"/>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84" name="Rectangle 15">
              <a:extLst>
                <a:ext uri="{FF2B5EF4-FFF2-40B4-BE49-F238E27FC236}">
                  <a16:creationId xmlns:a16="http://schemas.microsoft.com/office/drawing/2014/main" id="{F61CC987-CDC3-9841-A1FC-DAF71F3858CB}"/>
                </a:ext>
              </a:extLst>
            </p:cNvPr>
            <p:cNvSpPr>
              <a:spLocks noChangeArrowheads="1"/>
            </p:cNvSpPr>
            <p:nvPr>
              <p:custDataLst>
                <p:tags r:id="rId4"/>
              </p:custDataLst>
            </p:nvPr>
          </p:nvSpPr>
          <p:spPr bwMode="gray">
            <a:xfrm>
              <a:off x="6677658" y="310888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85" name="Rectangle 16">
              <a:extLst>
                <a:ext uri="{FF2B5EF4-FFF2-40B4-BE49-F238E27FC236}">
                  <a16:creationId xmlns:a16="http://schemas.microsoft.com/office/drawing/2014/main" id="{9FB1B3EA-4F94-FB43-B80F-7F9E05BFBFDE}"/>
                </a:ext>
              </a:extLst>
            </p:cNvPr>
            <p:cNvSpPr>
              <a:spLocks noChangeArrowheads="1"/>
            </p:cNvSpPr>
            <p:nvPr>
              <p:custDataLst>
                <p:tags r:id="rId5"/>
              </p:custDataLst>
            </p:nvPr>
          </p:nvSpPr>
          <p:spPr bwMode="gray">
            <a:xfrm>
              <a:off x="6677658" y="280601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94" name="Rectangle 9">
              <a:extLst>
                <a:ext uri="{FF2B5EF4-FFF2-40B4-BE49-F238E27FC236}">
                  <a16:creationId xmlns:a16="http://schemas.microsoft.com/office/drawing/2014/main" id="{7BE132C3-3700-304B-AE3F-15B9F982BF66}"/>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5" name="Rectangle 8">
              <a:extLst>
                <a:ext uri="{FF2B5EF4-FFF2-40B4-BE49-F238E27FC236}">
                  <a16:creationId xmlns:a16="http://schemas.microsoft.com/office/drawing/2014/main" id="{02D48125-413C-8547-9197-5F674E2B2E28}"/>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7" name="Rectangle 16">
              <a:extLst>
                <a:ext uri="{FF2B5EF4-FFF2-40B4-BE49-F238E27FC236}">
                  <a16:creationId xmlns:a16="http://schemas.microsoft.com/office/drawing/2014/main" id="{27E39F91-F48F-2242-8960-DF0C2EFE7B69}"/>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00" name="TextBox 99">
              <a:extLst>
                <a:ext uri="{FF2B5EF4-FFF2-40B4-BE49-F238E27FC236}">
                  <a16:creationId xmlns:a16="http://schemas.microsoft.com/office/drawing/2014/main" id="{D1764B58-78A6-A343-8017-AA05F60DBEC9}"/>
                </a:ext>
              </a:extLst>
            </p:cNvPr>
            <p:cNvSpPr txBox="1"/>
            <p:nvPr/>
          </p:nvSpPr>
          <p:spPr>
            <a:xfrm>
              <a:off x="6517723" y="611915"/>
              <a:ext cx="1620957" cy="830997"/>
            </a:xfrm>
            <a:prstGeom prst="rect">
              <a:avLst/>
            </a:prstGeom>
            <a:noFill/>
          </p:spPr>
          <p:txBody>
            <a:bodyPr wrap="square" rtlCol="0">
              <a:spAutoFit/>
            </a:bodyPr>
            <a:lstStyle/>
            <a:p>
              <a:r>
                <a:rPr lang="en-US" sz="1600" dirty="0">
                  <a:solidFill>
                    <a:schemeClr val="accent6"/>
                  </a:solidFill>
                  <a:latin typeface="Consolas" panose="020B0609020204030204" pitchFamily="49" charset="0"/>
                  <a:cs typeface="Consolas" panose="020B0609020204030204" pitchFamily="49" charset="0"/>
                </a:rPr>
                <a:t>CPU registers to Save</a:t>
              </a:r>
            </a:p>
          </p:txBody>
        </p:sp>
      </p:grpSp>
      <p:grpSp>
        <p:nvGrpSpPr>
          <p:cNvPr id="10" name="Group 9">
            <a:extLst>
              <a:ext uri="{FF2B5EF4-FFF2-40B4-BE49-F238E27FC236}">
                <a16:creationId xmlns:a16="http://schemas.microsoft.com/office/drawing/2014/main" id="{E17F63B8-DE2E-214E-B61E-B04C38E029E3}"/>
              </a:ext>
            </a:extLst>
          </p:cNvPr>
          <p:cNvGrpSpPr/>
          <p:nvPr/>
        </p:nvGrpSpPr>
        <p:grpSpPr>
          <a:xfrm>
            <a:off x="7395434" y="1461705"/>
            <a:ext cx="724397" cy="2177636"/>
            <a:chOff x="8007627" y="1100848"/>
            <a:chExt cx="724397" cy="2177636"/>
          </a:xfrm>
        </p:grpSpPr>
        <p:sp>
          <p:nvSpPr>
            <p:cNvPr id="102" name="Right Arrow 101">
              <a:extLst>
                <a:ext uri="{FF2B5EF4-FFF2-40B4-BE49-F238E27FC236}">
                  <a16:creationId xmlns:a16="http://schemas.microsoft.com/office/drawing/2014/main" id="{48275568-6340-B146-B3F9-1A0BE7920C62}"/>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3" name="Right Arrow 102">
              <a:extLst>
                <a:ext uri="{FF2B5EF4-FFF2-40B4-BE49-F238E27FC236}">
                  <a16:creationId xmlns:a16="http://schemas.microsoft.com/office/drawing/2014/main" id="{BD9B9D93-6A48-5D47-AD89-CB497AE2CB5F}"/>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4" name="Right Arrow 103">
              <a:extLst>
                <a:ext uri="{FF2B5EF4-FFF2-40B4-BE49-F238E27FC236}">
                  <a16:creationId xmlns:a16="http://schemas.microsoft.com/office/drawing/2014/main" id="{085E2022-CADD-E149-89F7-025AD5128DC8}"/>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5" name="Right Arrow 104">
              <a:extLst>
                <a:ext uri="{FF2B5EF4-FFF2-40B4-BE49-F238E27FC236}">
                  <a16:creationId xmlns:a16="http://schemas.microsoft.com/office/drawing/2014/main" id="{4C23AA01-A656-EC40-851A-1FC71601FBDF}"/>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6" name="Right Arrow 105">
              <a:extLst>
                <a:ext uri="{FF2B5EF4-FFF2-40B4-BE49-F238E27FC236}">
                  <a16:creationId xmlns:a16="http://schemas.microsoft.com/office/drawing/2014/main" id="{D2AE6733-63E3-6D4C-B944-B86EE17F5E1F}"/>
                </a:ext>
              </a:extLst>
            </p:cNvPr>
            <p:cNvSpPr/>
            <p:nvPr/>
          </p:nvSpPr>
          <p:spPr>
            <a:xfrm>
              <a:off x="8007628" y="2874837"/>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7" name="Right Arrow 106">
              <a:extLst>
                <a:ext uri="{FF2B5EF4-FFF2-40B4-BE49-F238E27FC236}">
                  <a16:creationId xmlns:a16="http://schemas.microsoft.com/office/drawing/2014/main" id="{7C1068D8-C042-8147-A7EC-5E2FA71E9C64}"/>
                </a:ext>
              </a:extLst>
            </p:cNvPr>
            <p:cNvSpPr/>
            <p:nvPr/>
          </p:nvSpPr>
          <p:spPr>
            <a:xfrm>
              <a:off x="8007627" y="316789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65F86EB6-74A3-0F41-8635-6EC36AAD2852}"/>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23" name="Group 122">
            <a:extLst>
              <a:ext uri="{FF2B5EF4-FFF2-40B4-BE49-F238E27FC236}">
                <a16:creationId xmlns:a16="http://schemas.microsoft.com/office/drawing/2014/main" id="{860D6066-475E-2446-8499-827ABDDD4055}"/>
              </a:ext>
            </a:extLst>
          </p:cNvPr>
          <p:cNvGrpSpPr/>
          <p:nvPr/>
        </p:nvGrpSpPr>
        <p:grpSpPr>
          <a:xfrm>
            <a:off x="910977" y="1980943"/>
            <a:ext cx="2692708" cy="1487281"/>
            <a:chOff x="4654148" y="1816804"/>
            <a:chExt cx="2692708" cy="1487281"/>
          </a:xfrm>
        </p:grpSpPr>
        <p:sp>
          <p:nvSpPr>
            <p:cNvPr id="124" name="Right Brace 123">
              <a:extLst>
                <a:ext uri="{FF2B5EF4-FFF2-40B4-BE49-F238E27FC236}">
                  <a16:creationId xmlns:a16="http://schemas.microsoft.com/office/drawing/2014/main" id="{F239F2B3-C04D-C743-A803-68B306176B43}"/>
                </a:ext>
              </a:extLst>
            </p:cNvPr>
            <p:cNvSpPr/>
            <p:nvPr/>
          </p:nvSpPr>
          <p:spPr>
            <a:xfrm rot="5400000">
              <a:off x="5974031" y="836791"/>
              <a:ext cx="275809" cy="223583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TextBox 124">
              <a:extLst>
                <a:ext uri="{FF2B5EF4-FFF2-40B4-BE49-F238E27FC236}">
                  <a16:creationId xmlns:a16="http://schemas.microsoft.com/office/drawing/2014/main" id="{D9FAA4E7-6C15-2E43-B624-CED8D75253B6}"/>
                </a:ext>
              </a:extLst>
            </p:cNvPr>
            <p:cNvSpPr txBox="1"/>
            <p:nvPr/>
          </p:nvSpPr>
          <p:spPr>
            <a:xfrm>
              <a:off x="4654148" y="2103756"/>
              <a:ext cx="2692708" cy="1200329"/>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tx2"/>
                  </a:solidFill>
                </a:rPr>
                <a:t>Registers are </a:t>
              </a:r>
              <a:r>
                <a:rPr lang="en-US" dirty="0">
                  <a:solidFill>
                    <a:srgbClr val="0070C0"/>
                  </a:solidFill>
                </a:rPr>
                <a:t>pushed </a:t>
              </a:r>
              <a:r>
                <a:rPr lang="en-US" dirty="0">
                  <a:solidFill>
                    <a:schemeClr val="tx2"/>
                  </a:solidFill>
                </a:rPr>
                <a:t>on to the stack </a:t>
              </a:r>
              <a:r>
                <a:rPr lang="en-US" i="1" dirty="0">
                  <a:solidFill>
                    <a:srgbClr val="0070C0"/>
                  </a:solidFill>
                </a:rPr>
                <a:t>in order</a:t>
              </a:r>
              <a:r>
                <a:rPr lang="en-US" dirty="0">
                  <a:solidFill>
                    <a:srgbClr val="0070C0"/>
                  </a:solidFill>
                </a:rPr>
                <a:t> </a:t>
              </a:r>
            </a:p>
            <a:p>
              <a:r>
                <a:rPr lang="en-US" b="1" dirty="0">
                  <a:solidFill>
                    <a:srgbClr val="0070C0"/>
                  </a:solidFill>
                </a:rPr>
                <a:t>right (high memory) to left (low memory)</a:t>
              </a:r>
            </a:p>
          </p:txBody>
        </p:sp>
      </p:grpSp>
      <p:grpSp>
        <p:nvGrpSpPr>
          <p:cNvPr id="126" name="Group 125">
            <a:extLst>
              <a:ext uri="{FF2B5EF4-FFF2-40B4-BE49-F238E27FC236}">
                <a16:creationId xmlns:a16="http://schemas.microsoft.com/office/drawing/2014/main" id="{24D41C2B-B5FC-E145-A630-EF03173F20D3}"/>
              </a:ext>
            </a:extLst>
          </p:cNvPr>
          <p:cNvGrpSpPr/>
          <p:nvPr/>
        </p:nvGrpSpPr>
        <p:grpSpPr>
          <a:xfrm>
            <a:off x="3772023" y="1885662"/>
            <a:ext cx="2275536" cy="1897094"/>
            <a:chOff x="3735122" y="1975823"/>
            <a:chExt cx="2275536" cy="1897094"/>
          </a:xfrm>
        </p:grpSpPr>
        <p:sp>
          <p:nvSpPr>
            <p:cNvPr id="127" name="Right Brace 126">
              <a:extLst>
                <a:ext uri="{FF2B5EF4-FFF2-40B4-BE49-F238E27FC236}">
                  <a16:creationId xmlns:a16="http://schemas.microsoft.com/office/drawing/2014/main" id="{7348FF65-2213-394A-8959-B05D0603C06D}"/>
                </a:ext>
              </a:extLst>
            </p:cNvPr>
            <p:cNvSpPr/>
            <p:nvPr/>
          </p:nvSpPr>
          <p:spPr>
            <a:xfrm rot="10800000">
              <a:off x="5726602" y="1975823"/>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TextBox 127">
              <a:extLst>
                <a:ext uri="{FF2B5EF4-FFF2-40B4-BE49-F238E27FC236}">
                  <a16:creationId xmlns:a16="http://schemas.microsoft.com/office/drawing/2014/main" id="{F752D98E-3DE9-C145-B02E-18DFC63C5436}"/>
                </a:ext>
              </a:extLst>
            </p:cNvPr>
            <p:cNvSpPr txBox="1"/>
            <p:nvPr/>
          </p:nvSpPr>
          <p:spPr>
            <a:xfrm>
              <a:off x="3735122" y="2030836"/>
              <a:ext cx="1982313" cy="1754326"/>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6"/>
                  </a:solidFill>
                </a:rPr>
                <a:t>If you have </a:t>
              </a:r>
              <a:r>
                <a:rPr lang="en-US" dirty="0">
                  <a:solidFill>
                    <a:srgbClr val="FF0000"/>
                  </a:solidFill>
                </a:rPr>
                <a:t>no stack variables </a:t>
              </a:r>
              <a:r>
                <a:rPr lang="en-US" dirty="0">
                  <a:solidFill>
                    <a:schemeClr val="accent6"/>
                  </a:solidFill>
                </a:rPr>
                <a:t>(later slides) then always </a:t>
              </a:r>
              <a:r>
                <a:rPr lang="en-US" dirty="0">
                  <a:solidFill>
                    <a:srgbClr val="0070C0"/>
                  </a:solidFill>
                </a:rPr>
                <a:t>push an </a:t>
              </a:r>
              <a:r>
                <a:rPr lang="en-US" b="1" dirty="0">
                  <a:solidFill>
                    <a:srgbClr val="0070C0"/>
                  </a:solidFill>
                </a:rPr>
                <a:t>EVEN</a:t>
              </a:r>
              <a:r>
                <a:rPr lang="en-US" dirty="0">
                  <a:solidFill>
                    <a:srgbClr val="0070C0"/>
                  </a:solidFill>
                </a:rPr>
                <a:t> number of registers!</a:t>
              </a:r>
            </a:p>
          </p:txBody>
        </p:sp>
      </p:grpSp>
      <p:grpSp>
        <p:nvGrpSpPr>
          <p:cNvPr id="6" name="Group 5">
            <a:extLst>
              <a:ext uri="{FF2B5EF4-FFF2-40B4-BE49-F238E27FC236}">
                <a16:creationId xmlns:a16="http://schemas.microsoft.com/office/drawing/2014/main" id="{5E6B523E-CEE5-074E-BCD9-CAE633FDB62E}"/>
              </a:ext>
            </a:extLst>
          </p:cNvPr>
          <p:cNvGrpSpPr/>
          <p:nvPr/>
        </p:nvGrpSpPr>
        <p:grpSpPr>
          <a:xfrm>
            <a:off x="9644227" y="1782087"/>
            <a:ext cx="1835631" cy="2007769"/>
            <a:chOff x="10256420" y="1421230"/>
            <a:chExt cx="1835631" cy="2007769"/>
          </a:xfrm>
        </p:grpSpPr>
        <p:sp>
          <p:nvSpPr>
            <p:cNvPr id="115" name="Rectangle 8">
              <a:extLst>
                <a:ext uri="{FF2B5EF4-FFF2-40B4-BE49-F238E27FC236}">
                  <a16:creationId xmlns:a16="http://schemas.microsoft.com/office/drawing/2014/main" id="{4E122040-4DDD-5042-8239-893F7C988387}"/>
                </a:ext>
              </a:extLst>
            </p:cNvPr>
            <p:cNvSpPr>
              <a:spLocks noChangeArrowheads="1"/>
            </p:cNvSpPr>
            <p:nvPr>
              <p:custDataLst>
                <p:tags r:id="rId2"/>
              </p:custDataLst>
            </p:nvPr>
          </p:nvSpPr>
          <p:spPr bwMode="gray">
            <a:xfrm>
              <a:off x="10843054" y="3176442"/>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push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6" name="Left Arrow 115">
              <a:extLst>
                <a:ext uri="{FF2B5EF4-FFF2-40B4-BE49-F238E27FC236}">
                  <a16:creationId xmlns:a16="http://schemas.microsoft.com/office/drawing/2014/main" id="{3AF0FB5C-6A1D-D347-A452-97AB401C34DA}"/>
                </a:ext>
              </a:extLst>
            </p:cNvPr>
            <p:cNvSpPr/>
            <p:nvPr/>
          </p:nvSpPr>
          <p:spPr>
            <a:xfrm>
              <a:off x="10256420" y="3238556"/>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29" name="Rectangle 128">
              <a:extLst>
                <a:ext uri="{FF2B5EF4-FFF2-40B4-BE49-F238E27FC236}">
                  <a16:creationId xmlns:a16="http://schemas.microsoft.com/office/drawing/2014/main" id="{D8EAC263-3EE8-8446-8211-38F8CEAD7AC8}"/>
                </a:ext>
              </a:extLst>
            </p:cNvPr>
            <p:cNvSpPr/>
            <p:nvPr/>
          </p:nvSpPr>
          <p:spPr>
            <a:xfrm>
              <a:off x="10404030" y="1797938"/>
              <a:ext cx="1688021" cy="738664"/>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30" name="Left Arrow 129">
              <a:extLst>
                <a:ext uri="{FF2B5EF4-FFF2-40B4-BE49-F238E27FC236}">
                  <a16:creationId xmlns:a16="http://schemas.microsoft.com/office/drawing/2014/main" id="{066FBCCF-1FAF-524F-84B6-A62F0549D63C}"/>
                </a:ext>
              </a:extLst>
            </p:cNvPr>
            <p:cNvSpPr/>
            <p:nvPr/>
          </p:nvSpPr>
          <p:spPr>
            <a:xfrm rot="16200000">
              <a:off x="9503787" y="2259998"/>
              <a:ext cx="1786397" cy="108862"/>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75D9700-7A6C-5148-987C-9AFFA5873BB9}"/>
              </a:ext>
            </a:extLst>
          </p:cNvPr>
          <p:cNvGrpSpPr/>
          <p:nvPr/>
        </p:nvGrpSpPr>
        <p:grpSpPr>
          <a:xfrm>
            <a:off x="7670381" y="602632"/>
            <a:ext cx="2710851" cy="3615587"/>
            <a:chOff x="8282574" y="241775"/>
            <a:chExt cx="2710851" cy="3615587"/>
          </a:xfrm>
        </p:grpSpPr>
        <p:sp>
          <p:nvSpPr>
            <p:cNvPr id="86" name="Rectangle 85">
              <a:extLst>
                <a:ext uri="{FF2B5EF4-FFF2-40B4-BE49-F238E27FC236}">
                  <a16:creationId xmlns:a16="http://schemas.microsoft.com/office/drawing/2014/main" id="{F3EA7D0E-4B64-3846-9A0D-F0031677523E}"/>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87" name="Rectangle 86">
              <a:extLst>
                <a:ext uri="{FF2B5EF4-FFF2-40B4-BE49-F238E27FC236}">
                  <a16:creationId xmlns:a16="http://schemas.microsoft.com/office/drawing/2014/main" id="{8DCFC095-5FCD-384D-85E0-6D14166BC18F}"/>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98" name="TextBox 97">
              <a:extLst>
                <a:ext uri="{FF2B5EF4-FFF2-40B4-BE49-F238E27FC236}">
                  <a16:creationId xmlns:a16="http://schemas.microsoft.com/office/drawing/2014/main" id="{785A8CAA-79FF-5A41-AEFE-9979EDF647BD}"/>
                </a:ext>
              </a:extLst>
            </p:cNvPr>
            <p:cNvSpPr txBox="1"/>
            <p:nvPr/>
          </p:nvSpPr>
          <p:spPr>
            <a:xfrm>
              <a:off x="8365330" y="3549585"/>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99" name="TextBox 98">
              <a:extLst>
                <a:ext uri="{FF2B5EF4-FFF2-40B4-BE49-F238E27FC236}">
                  <a16:creationId xmlns:a16="http://schemas.microsoft.com/office/drawing/2014/main" id="{A4087839-E312-A74D-AFBB-910A538EC9E4}"/>
                </a:ext>
              </a:extLst>
            </p:cNvPr>
            <p:cNvSpPr txBox="1"/>
            <p:nvPr/>
          </p:nvSpPr>
          <p:spPr>
            <a:xfrm>
              <a:off x="8282574" y="241775"/>
              <a:ext cx="2710851" cy="307777"/>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101" name="Rectangle 100">
              <a:extLst>
                <a:ext uri="{FF2B5EF4-FFF2-40B4-BE49-F238E27FC236}">
                  <a16:creationId xmlns:a16="http://schemas.microsoft.com/office/drawing/2014/main" id="{47825120-A9CA-5A44-BC34-E073F8F9956C}"/>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4" name="Rectangle 63">
              <a:extLst>
                <a:ext uri="{FF2B5EF4-FFF2-40B4-BE49-F238E27FC236}">
                  <a16:creationId xmlns:a16="http://schemas.microsoft.com/office/drawing/2014/main" id="{1507394D-39E3-4C48-916C-A311C4D25A91}"/>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5" name="Rectangle 64">
              <a:extLst>
                <a:ext uri="{FF2B5EF4-FFF2-40B4-BE49-F238E27FC236}">
                  <a16:creationId xmlns:a16="http://schemas.microsoft.com/office/drawing/2014/main" id="{327F2EBB-94C1-5646-9DAC-525ED5F3D735}"/>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6" name="Rectangle 65">
              <a:extLst>
                <a:ext uri="{FF2B5EF4-FFF2-40B4-BE49-F238E27FC236}">
                  <a16:creationId xmlns:a16="http://schemas.microsoft.com/office/drawing/2014/main" id="{B13DA468-13A0-3244-A3E3-E59A415BA863}"/>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7" name="Rectangle 66">
              <a:extLst>
                <a:ext uri="{FF2B5EF4-FFF2-40B4-BE49-F238E27FC236}">
                  <a16:creationId xmlns:a16="http://schemas.microsoft.com/office/drawing/2014/main" id="{FEB3BA42-83E2-DD42-9129-ED4F0C3652F0}"/>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8" name="Rectangle 67">
              <a:extLst>
                <a:ext uri="{FF2B5EF4-FFF2-40B4-BE49-F238E27FC236}">
                  <a16:creationId xmlns:a16="http://schemas.microsoft.com/office/drawing/2014/main" id="{8A292048-C176-E046-ADF5-7C813E2C1C5F}"/>
                </a:ext>
              </a:extLst>
            </p:cNvPr>
            <p:cNvSpPr/>
            <p:nvPr/>
          </p:nvSpPr>
          <p:spPr>
            <a:xfrm>
              <a:off x="8858990" y="272057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9" name="Rectangle 68">
              <a:extLst>
                <a:ext uri="{FF2B5EF4-FFF2-40B4-BE49-F238E27FC236}">
                  <a16:creationId xmlns:a16="http://schemas.microsoft.com/office/drawing/2014/main" id="{4D1413B5-78F3-A54A-B50A-9AE869D0EC75}"/>
                </a:ext>
              </a:extLst>
            </p:cNvPr>
            <p:cNvSpPr/>
            <p:nvPr/>
          </p:nvSpPr>
          <p:spPr>
            <a:xfrm>
              <a:off x="8854259" y="3041548"/>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3" name="TextBox 72">
            <a:extLst>
              <a:ext uri="{FF2B5EF4-FFF2-40B4-BE49-F238E27FC236}">
                <a16:creationId xmlns:a16="http://schemas.microsoft.com/office/drawing/2014/main" id="{4B4AD2BE-6085-B440-A31F-2A91419DFC4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A925C2D3-E50A-EEF4-DEC3-D63A2ED6A963}"/>
              </a:ext>
            </a:extLst>
          </p:cNvPr>
          <p:cNvGrpSpPr/>
          <p:nvPr/>
        </p:nvGrpSpPr>
        <p:grpSpPr>
          <a:xfrm>
            <a:off x="9644227" y="1653001"/>
            <a:ext cx="1167312" cy="252557"/>
            <a:chOff x="9336049" y="983858"/>
            <a:chExt cx="1167312" cy="252557"/>
          </a:xfrm>
        </p:grpSpPr>
        <p:sp>
          <p:nvSpPr>
            <p:cNvPr id="74" name="Rectangle 8">
              <a:extLst>
                <a:ext uri="{FF2B5EF4-FFF2-40B4-BE49-F238E27FC236}">
                  <a16:creationId xmlns:a16="http://schemas.microsoft.com/office/drawing/2014/main" id="{A01503E5-059E-D5A7-1972-C8EBE6040239}"/>
                </a:ext>
              </a:extLst>
            </p:cNvPr>
            <p:cNvSpPr>
              <a:spLocks noChangeArrowheads="1"/>
            </p:cNvSpPr>
            <p:nvPr>
              <p:custDataLst>
                <p:tags r:id="rId1"/>
              </p:custDataLst>
            </p:nvPr>
          </p:nvSpPr>
          <p:spPr bwMode="gray">
            <a:xfrm>
              <a:off x="9922683" y="983858"/>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400" kern="0" dirty="0">
                  <a:solidFill>
                    <a:sysClr val="windowText" lastClr="000000"/>
                  </a:solidFill>
                  <a:latin typeface="Consolas" panose="020B0609020204030204" pitchFamily="49" charset="0"/>
                  <a:ea typeface="ＭＳ Ｐゴシック" charset="0"/>
                  <a:cs typeface="Consolas" panose="020B0609020204030204" pitchFamily="49" charset="0"/>
                </a:rPr>
                <a:t>before push</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5" name="Left Arrow 74">
              <a:extLst>
                <a:ext uri="{FF2B5EF4-FFF2-40B4-BE49-F238E27FC236}">
                  <a16:creationId xmlns:a16="http://schemas.microsoft.com/office/drawing/2014/main" id="{7DDB90F4-CC2D-BDE9-B577-CF40C878FFEE}"/>
                </a:ext>
              </a:extLst>
            </p:cNvPr>
            <p:cNvSpPr/>
            <p:nvPr/>
          </p:nvSpPr>
          <p:spPr>
            <a:xfrm>
              <a:off x="9336049" y="1045972"/>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1440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7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716610" y="4795552"/>
            <a:ext cx="10925419" cy="1895717"/>
          </a:xfrm>
          <a:solidFill>
            <a:schemeClr val="accent4">
              <a:lumMod val="20000"/>
              <a:lumOff val="80000"/>
            </a:schemeClr>
          </a:solidFill>
          <a:ln>
            <a:solidFill>
              <a:schemeClr val="accent1"/>
            </a:solidFill>
          </a:ln>
        </p:spPr>
        <p:txBody>
          <a:bodyPr/>
          <a:lstStyle/>
          <a:p>
            <a:r>
              <a:rPr lang="en-US" sz="2000" b="1" dirty="0">
                <a:solidFill>
                  <a:schemeClr val="accent5"/>
                </a:solidFill>
                <a:latin typeface="Consolas" panose="020B0609020204030204" pitchFamily="49" charset="0"/>
                <a:cs typeface="Consolas" panose="020B0609020204030204" pitchFamily="49" charset="0"/>
              </a:rPr>
              <a:t>pop</a:t>
            </a:r>
            <a:r>
              <a:rPr lang="en-US" sz="2000" b="1" dirty="0">
                <a:solidFill>
                  <a:schemeClr val="accent5"/>
                </a:solidFill>
                <a:latin typeface="Courier New" panose="02070309020205020404" pitchFamily="49" charset="0"/>
                <a:cs typeface="Courier New" panose="02070309020205020404" pitchFamily="49" charset="0"/>
              </a:rPr>
              <a:t> </a:t>
            </a:r>
            <a:r>
              <a:rPr lang="en-US" sz="2000" dirty="0">
                <a:cs typeface="Courier New" panose="02070309020205020404" pitchFamily="49" charset="0"/>
              </a:rPr>
              <a:t>copies the contents of stack segment memory to the </a:t>
            </a:r>
            <a:r>
              <a:rPr lang="en-US" sz="2000" b="1" dirty="0">
                <a:solidFill>
                  <a:srgbClr val="F37440"/>
                </a:solidFill>
                <a:latin typeface="Consolas" panose="020B0609020204030204" pitchFamily="49" charset="0"/>
                <a:cs typeface="Consolas" panose="020B0609020204030204" pitchFamily="49" charset="0"/>
              </a:rPr>
              <a:t>{reg list}</a:t>
            </a:r>
            <a:endParaRPr lang="en-US" sz="2000" dirty="0">
              <a:latin typeface="Consolas" panose="020B0609020204030204" pitchFamily="49" charset="0"/>
              <a:cs typeface="Consolas" panose="020B0609020204030204" pitchFamily="49" charset="0"/>
            </a:endParaRPr>
          </a:p>
          <a:p>
            <a:r>
              <a:rPr lang="en-US" sz="2000" b="1" dirty="0">
                <a:solidFill>
                  <a:schemeClr val="accent5"/>
                </a:solidFill>
                <a:latin typeface="Consolas" panose="020B0609020204030204" pitchFamily="49" charset="0"/>
                <a:cs typeface="Consolas" panose="020B0609020204030204" pitchFamily="49" charset="0"/>
              </a:rPr>
              <a:t>pop</a:t>
            </a:r>
            <a:r>
              <a:rPr lang="en-US" sz="2000" dirty="0">
                <a:cs typeface="Courier New" panose="02070309020205020404" pitchFamily="49" charset="0"/>
              </a:rPr>
              <a:t> </a:t>
            </a:r>
            <a:r>
              <a:rPr lang="en-US" sz="2000" b="1" u="sng" dirty="0">
                <a:cs typeface="Courier New" panose="02070309020205020404" pitchFamily="49" charset="0"/>
              </a:rPr>
              <a:t>adds:</a:t>
            </a:r>
            <a:r>
              <a:rPr lang="en-US" sz="2000" dirty="0">
                <a:solidFill>
                  <a:srgbClr val="0070C0"/>
                </a:solidFill>
                <a:cs typeface="Courier New" panose="02070309020205020404" pitchFamily="49" charset="0"/>
              </a:rPr>
              <a:t>  (# of registers restored) * (4 bytes) to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deallocate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registers restored * 4)</a:t>
            </a:r>
          </a:p>
          <a:p>
            <a:r>
              <a:rPr lang="en-US" sz="2000" b="1" dirty="0">
                <a:latin typeface="Consolas" panose="020B0609020204030204" pitchFamily="49" charset="0"/>
                <a:cs typeface="Consolas" panose="020B0609020204030204" pitchFamily="49" charset="0"/>
              </a:rPr>
              <a:t>Remember</a:t>
            </a:r>
            <a:r>
              <a:rPr lang="en-US" sz="2000" b="1" dirty="0">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{reg list} </a:t>
            </a:r>
            <a:r>
              <a:rPr lang="en-US" sz="2000" u="sng" dirty="0">
                <a:solidFill>
                  <a:srgbClr val="FF0000"/>
                </a:solidFill>
                <a:cs typeface="Courier New" panose="02070309020205020404" pitchFamily="49" charset="0"/>
              </a:rPr>
              <a:t>must be the same</a:t>
            </a:r>
            <a:r>
              <a:rPr lang="en-US" sz="2000" dirty="0">
                <a:solidFill>
                  <a:srgbClr val="FF0000"/>
                </a:solidFill>
                <a:cs typeface="Courier New" panose="02070309020205020404" pitchFamily="49" charset="0"/>
              </a:rPr>
              <a:t> in both the </a:t>
            </a:r>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and the corresponding  </a:t>
            </a:r>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endParaRPr lang="en-US" sz="2000" dirty="0">
              <a:solidFill>
                <a:srgbClr val="FF0000"/>
              </a:solidFill>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408076" y="109133"/>
            <a:ext cx="10515600" cy="494036"/>
          </a:xfrm>
        </p:spPr>
        <p:txBody>
          <a:bodyPr/>
          <a:lstStyle/>
          <a:p>
            <a:r>
              <a:rPr lang="en-US" dirty="0">
                <a:latin typeface="+mn-lt"/>
                <a:cs typeface="Consolas" panose="020B0609020204030204" pitchFamily="49" charset="0"/>
              </a:rPr>
              <a:t>pop: Multiple Register Restore from the stack</a:t>
            </a:r>
          </a:p>
        </p:txBody>
      </p:sp>
      <p:sp>
        <p:nvSpPr>
          <p:cNvPr id="53" name="TextBox 52">
            <a:extLst>
              <a:ext uri="{FF2B5EF4-FFF2-40B4-BE49-F238E27FC236}">
                <a16:creationId xmlns:a16="http://schemas.microsoft.com/office/drawing/2014/main" id="{35F5C0D4-162D-7E47-B9CB-06D5375BD5EB}"/>
              </a:ext>
            </a:extLst>
          </p:cNvPr>
          <p:cNvSpPr txBox="1"/>
          <p:nvPr/>
        </p:nvSpPr>
        <p:spPr>
          <a:xfrm>
            <a:off x="7472756" y="741792"/>
            <a:ext cx="298992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high memory</a:t>
            </a:r>
          </a:p>
        </p:txBody>
      </p:sp>
      <p:grpSp>
        <p:nvGrpSpPr>
          <p:cNvPr id="5" name="Group 4">
            <a:extLst>
              <a:ext uri="{FF2B5EF4-FFF2-40B4-BE49-F238E27FC236}">
                <a16:creationId xmlns:a16="http://schemas.microsoft.com/office/drawing/2014/main" id="{3DF0EF98-8856-3044-9745-DE6003A5E7AB}"/>
              </a:ext>
            </a:extLst>
          </p:cNvPr>
          <p:cNvGrpSpPr/>
          <p:nvPr/>
        </p:nvGrpSpPr>
        <p:grpSpPr>
          <a:xfrm>
            <a:off x="5465254" y="1021335"/>
            <a:ext cx="4885213" cy="3363415"/>
            <a:chOff x="6458987" y="317753"/>
            <a:chExt cx="4885213" cy="3363415"/>
          </a:xfrm>
        </p:grpSpPr>
        <p:sp>
          <p:nvSpPr>
            <p:cNvPr id="37" name="Rectangle 36">
              <a:extLst>
                <a:ext uri="{FF2B5EF4-FFF2-40B4-BE49-F238E27FC236}">
                  <a16:creationId xmlns:a16="http://schemas.microsoft.com/office/drawing/2014/main" id="{721A1CA1-9ADB-0E4E-BE46-DE490CA4DE25}"/>
                </a:ext>
              </a:extLst>
            </p:cNvPr>
            <p:cNvSpPr>
              <a:spLocks noChangeArrowheads="1"/>
            </p:cNvSpPr>
            <p:nvPr>
              <p:custDataLst>
                <p:tags r:id="rId3"/>
              </p:custDataLst>
            </p:nvPr>
          </p:nvSpPr>
          <p:spPr bwMode="gray">
            <a:xfrm>
              <a:off x="6800967" y="1955944"/>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38" name="Rectangle 15">
              <a:extLst>
                <a:ext uri="{FF2B5EF4-FFF2-40B4-BE49-F238E27FC236}">
                  <a16:creationId xmlns:a16="http://schemas.microsoft.com/office/drawing/2014/main" id="{9EA88CEC-22BD-0B4C-A65C-4CD1B7F66947}"/>
                </a:ext>
              </a:extLst>
            </p:cNvPr>
            <p:cNvSpPr>
              <a:spLocks noChangeArrowheads="1"/>
            </p:cNvSpPr>
            <p:nvPr>
              <p:custDataLst>
                <p:tags r:id="rId4"/>
              </p:custDataLst>
            </p:nvPr>
          </p:nvSpPr>
          <p:spPr bwMode="gray">
            <a:xfrm>
              <a:off x="6800965" y="290175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39" name="Rectangle 16">
              <a:extLst>
                <a:ext uri="{FF2B5EF4-FFF2-40B4-BE49-F238E27FC236}">
                  <a16:creationId xmlns:a16="http://schemas.microsoft.com/office/drawing/2014/main" id="{41C7A412-A29E-8449-99EE-BDE102C89B55}"/>
                </a:ext>
              </a:extLst>
            </p:cNvPr>
            <p:cNvSpPr>
              <a:spLocks noChangeArrowheads="1"/>
            </p:cNvSpPr>
            <p:nvPr>
              <p:custDataLst>
                <p:tags r:id="rId5"/>
              </p:custDataLst>
            </p:nvPr>
          </p:nvSpPr>
          <p:spPr bwMode="gray">
            <a:xfrm>
              <a:off x="6800965" y="259887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40" name="Rectangle 39">
              <a:extLst>
                <a:ext uri="{FF2B5EF4-FFF2-40B4-BE49-F238E27FC236}">
                  <a16:creationId xmlns:a16="http://schemas.microsoft.com/office/drawing/2014/main" id="{A45FA065-DF99-6E46-AF7B-87BB9C138F51}"/>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A5411BA8-CF7C-8649-89D3-C78FC69B8ADB}"/>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2" name="Rectangle 41">
              <a:extLst>
                <a:ext uri="{FF2B5EF4-FFF2-40B4-BE49-F238E27FC236}">
                  <a16:creationId xmlns:a16="http://schemas.microsoft.com/office/drawing/2014/main" id="{B6CB8913-DB47-E549-AE46-AAF91096BE92}"/>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3" name="Rectangle 42">
              <a:extLst>
                <a:ext uri="{FF2B5EF4-FFF2-40B4-BE49-F238E27FC236}">
                  <a16:creationId xmlns:a16="http://schemas.microsoft.com/office/drawing/2014/main" id="{7EEC5883-51BB-5541-9599-2160E05C3C70}"/>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44" name="Rectangle 43">
              <a:extLst>
                <a:ext uri="{FF2B5EF4-FFF2-40B4-BE49-F238E27FC236}">
                  <a16:creationId xmlns:a16="http://schemas.microsoft.com/office/drawing/2014/main" id="{94EDAF78-E75E-8748-A474-76111A212BAA}"/>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45" name="Rectangle 44">
              <a:extLst>
                <a:ext uri="{FF2B5EF4-FFF2-40B4-BE49-F238E27FC236}">
                  <a16:creationId xmlns:a16="http://schemas.microsoft.com/office/drawing/2014/main" id="{985B4905-98C3-6B46-AC1B-667531DAAFD0}"/>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46" name="Rectangle 45">
              <a:extLst>
                <a:ext uri="{FF2B5EF4-FFF2-40B4-BE49-F238E27FC236}">
                  <a16:creationId xmlns:a16="http://schemas.microsoft.com/office/drawing/2014/main" id="{3142CAEA-317D-C747-9EF1-13DE4EC3404A}"/>
                </a:ext>
              </a:extLst>
            </p:cNvPr>
            <p:cNvSpPr/>
            <p:nvPr/>
          </p:nvSpPr>
          <p:spPr>
            <a:xfrm>
              <a:off x="8925084" y="286001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47" name="Rectangle 46">
              <a:extLst>
                <a:ext uri="{FF2B5EF4-FFF2-40B4-BE49-F238E27FC236}">
                  <a16:creationId xmlns:a16="http://schemas.microsoft.com/office/drawing/2014/main" id="{CD3CACA5-1FE9-474A-825E-F8D0F591DFE8}"/>
                </a:ext>
              </a:extLst>
            </p:cNvPr>
            <p:cNvSpPr/>
            <p:nvPr/>
          </p:nvSpPr>
          <p:spPr>
            <a:xfrm>
              <a:off x="8925083" y="25539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sp>
          <p:nvSpPr>
            <p:cNvPr id="48" name="Rectangle 9">
              <a:extLst>
                <a:ext uri="{FF2B5EF4-FFF2-40B4-BE49-F238E27FC236}">
                  <a16:creationId xmlns:a16="http://schemas.microsoft.com/office/drawing/2014/main" id="{3F10DFB7-1A5C-4F44-8D22-87B675B906C7}"/>
                </a:ext>
              </a:extLst>
            </p:cNvPr>
            <p:cNvSpPr>
              <a:spLocks noChangeArrowheads="1"/>
            </p:cNvSpPr>
            <p:nvPr>
              <p:custDataLst>
                <p:tags r:id="rId6"/>
              </p:custDataLst>
            </p:nvPr>
          </p:nvSpPr>
          <p:spPr bwMode="gray">
            <a:xfrm>
              <a:off x="6800968" y="1289779"/>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49" name="Rectangle 8">
              <a:extLst>
                <a:ext uri="{FF2B5EF4-FFF2-40B4-BE49-F238E27FC236}">
                  <a16:creationId xmlns:a16="http://schemas.microsoft.com/office/drawing/2014/main" id="{8CD923DA-9575-DF4A-979D-E0D18D1757B0}"/>
                </a:ext>
              </a:extLst>
            </p:cNvPr>
            <p:cNvSpPr>
              <a:spLocks noChangeArrowheads="1"/>
            </p:cNvSpPr>
            <p:nvPr>
              <p:custDataLst>
                <p:tags r:id="rId7"/>
              </p:custDataLst>
            </p:nvPr>
          </p:nvSpPr>
          <p:spPr bwMode="gray">
            <a:xfrm>
              <a:off x="6800968" y="1629758"/>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51" name="Rectangle 16">
              <a:extLst>
                <a:ext uri="{FF2B5EF4-FFF2-40B4-BE49-F238E27FC236}">
                  <a16:creationId xmlns:a16="http://schemas.microsoft.com/office/drawing/2014/main" id="{FC5524AD-1266-B64B-BF74-9A3499384EA7}"/>
                </a:ext>
              </a:extLst>
            </p:cNvPr>
            <p:cNvSpPr>
              <a:spLocks noChangeArrowheads="1"/>
            </p:cNvSpPr>
            <p:nvPr>
              <p:custDataLst>
                <p:tags r:id="rId8"/>
              </p:custDataLst>
            </p:nvPr>
          </p:nvSpPr>
          <p:spPr bwMode="gray">
            <a:xfrm>
              <a:off x="6800966" y="227413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52" name="TextBox 51">
              <a:extLst>
                <a:ext uri="{FF2B5EF4-FFF2-40B4-BE49-F238E27FC236}">
                  <a16:creationId xmlns:a16="http://schemas.microsoft.com/office/drawing/2014/main" id="{15949DDD-1264-3F47-9BDE-7CF5E2702A1D}"/>
                </a:ext>
              </a:extLst>
            </p:cNvPr>
            <p:cNvSpPr txBox="1"/>
            <p:nvPr/>
          </p:nvSpPr>
          <p:spPr>
            <a:xfrm>
              <a:off x="8466489" y="3342614"/>
              <a:ext cx="287771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low memory</a:t>
              </a:r>
            </a:p>
          </p:txBody>
        </p:sp>
        <p:sp>
          <p:nvSpPr>
            <p:cNvPr id="54" name="TextBox 53">
              <a:extLst>
                <a:ext uri="{FF2B5EF4-FFF2-40B4-BE49-F238E27FC236}">
                  <a16:creationId xmlns:a16="http://schemas.microsoft.com/office/drawing/2014/main" id="{A78E2F33-9D1B-244F-B4FB-C1C88266C04B}"/>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55" name="Rectangle 54">
              <a:extLst>
                <a:ext uri="{FF2B5EF4-FFF2-40B4-BE49-F238E27FC236}">
                  <a16:creationId xmlns:a16="http://schemas.microsoft.com/office/drawing/2014/main" id="{366E91B6-D6BA-6640-8877-7F0D268F0E70}"/>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862CA96-54EF-324C-8ECC-E94DD4223884}"/>
              </a:ext>
            </a:extLst>
          </p:cNvPr>
          <p:cNvGrpSpPr/>
          <p:nvPr/>
        </p:nvGrpSpPr>
        <p:grpSpPr>
          <a:xfrm>
            <a:off x="7074632" y="1597298"/>
            <a:ext cx="724397" cy="2177636"/>
            <a:chOff x="8068365" y="893716"/>
            <a:chExt cx="724397" cy="2177636"/>
          </a:xfrm>
        </p:grpSpPr>
        <p:sp>
          <p:nvSpPr>
            <p:cNvPr id="56" name="Right Arrow 55">
              <a:extLst>
                <a:ext uri="{FF2B5EF4-FFF2-40B4-BE49-F238E27FC236}">
                  <a16:creationId xmlns:a16="http://schemas.microsoft.com/office/drawing/2014/main" id="{EF77FDE8-D173-AA44-B88C-FE00526B974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7" name="Right Arrow 56">
              <a:extLst>
                <a:ext uri="{FF2B5EF4-FFF2-40B4-BE49-F238E27FC236}">
                  <a16:creationId xmlns:a16="http://schemas.microsoft.com/office/drawing/2014/main" id="{07B17BC3-F6B1-084C-9A2A-F7A68C6439BE}"/>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8" name="Right Arrow 57">
              <a:extLst>
                <a:ext uri="{FF2B5EF4-FFF2-40B4-BE49-F238E27FC236}">
                  <a16:creationId xmlns:a16="http://schemas.microsoft.com/office/drawing/2014/main" id="{F8901765-4584-9C4B-8697-FEC5D84B45B1}"/>
                </a:ext>
              </a:extLst>
            </p:cNvPr>
            <p:cNvSpPr/>
            <p:nvPr/>
          </p:nvSpPr>
          <p:spPr>
            <a:xfrm rot="10800000">
              <a:off x="8068367" y="2014948"/>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9" name="Right Arrow 58">
              <a:extLst>
                <a:ext uri="{FF2B5EF4-FFF2-40B4-BE49-F238E27FC236}">
                  <a16:creationId xmlns:a16="http://schemas.microsoft.com/office/drawing/2014/main" id="{9DE89BAF-AA35-5C4E-AE93-E18BF48F0D91}"/>
                </a:ext>
              </a:extLst>
            </p:cNvPr>
            <p:cNvSpPr/>
            <p:nvPr/>
          </p:nvSpPr>
          <p:spPr>
            <a:xfrm rot="10800000">
              <a:off x="8068366" y="232839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0" name="Right Arrow 59">
              <a:extLst>
                <a:ext uri="{FF2B5EF4-FFF2-40B4-BE49-F238E27FC236}">
                  <a16:creationId xmlns:a16="http://schemas.microsoft.com/office/drawing/2014/main" id="{77D9C704-3290-114E-86E7-168E61BC72C7}"/>
                </a:ext>
              </a:extLst>
            </p:cNvPr>
            <p:cNvSpPr/>
            <p:nvPr/>
          </p:nvSpPr>
          <p:spPr>
            <a:xfrm rot="10800000">
              <a:off x="8068366" y="2667705"/>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1" name="Right Arrow 60">
              <a:extLst>
                <a:ext uri="{FF2B5EF4-FFF2-40B4-BE49-F238E27FC236}">
                  <a16:creationId xmlns:a16="http://schemas.microsoft.com/office/drawing/2014/main" id="{0B5AF404-7166-6841-B2A1-DC43DC869EE9}"/>
                </a:ext>
              </a:extLst>
            </p:cNvPr>
            <p:cNvSpPr/>
            <p:nvPr/>
          </p:nvSpPr>
          <p:spPr>
            <a:xfrm rot="10800000">
              <a:off x="8068365" y="296076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8D438FDC-E57D-A44D-8896-6684846BC3A7}"/>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06" name="Group 105">
            <a:extLst>
              <a:ext uri="{FF2B5EF4-FFF2-40B4-BE49-F238E27FC236}">
                <a16:creationId xmlns:a16="http://schemas.microsoft.com/office/drawing/2014/main" id="{348F4362-372C-BE40-810B-F30B05DBED47}"/>
              </a:ext>
            </a:extLst>
          </p:cNvPr>
          <p:cNvGrpSpPr/>
          <p:nvPr/>
        </p:nvGrpSpPr>
        <p:grpSpPr>
          <a:xfrm rot="5400000">
            <a:off x="4039554" y="2099720"/>
            <a:ext cx="1895716" cy="1619449"/>
            <a:chOff x="5077175" y="1816804"/>
            <a:chExt cx="1895716" cy="1619449"/>
          </a:xfrm>
        </p:grpSpPr>
        <p:sp>
          <p:nvSpPr>
            <p:cNvPr id="107" name="Right Brace 106">
              <a:extLst>
                <a:ext uri="{FF2B5EF4-FFF2-40B4-BE49-F238E27FC236}">
                  <a16:creationId xmlns:a16="http://schemas.microsoft.com/office/drawing/2014/main" id="{9A440FDC-AF42-6E44-B111-D3AB1195F3DF}"/>
                </a:ext>
              </a:extLst>
            </p:cNvPr>
            <p:cNvSpPr/>
            <p:nvPr/>
          </p:nvSpPr>
          <p:spPr>
            <a:xfrm rot="5400000">
              <a:off x="5893774" y="1000205"/>
              <a:ext cx="262518" cy="189571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F3556BE1-D1C4-3A44-9BCC-0BC9CB3414B5}"/>
                </a:ext>
              </a:extLst>
            </p:cNvPr>
            <p:cNvSpPr txBox="1"/>
            <p:nvPr/>
          </p:nvSpPr>
          <p:spPr>
            <a:xfrm rot="16200000">
              <a:off x="5323250" y="2322930"/>
              <a:ext cx="1303317"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6"/>
                  </a:solidFill>
                  <a:latin typeface="Consolas" panose="020B0609020204030204" pitchFamily="49" charset="0"/>
                  <a:cs typeface="Consolas" panose="020B0609020204030204" pitchFamily="49" charset="0"/>
                </a:rPr>
                <a:t>Restored register contents</a:t>
              </a:r>
            </a:p>
          </p:txBody>
        </p:sp>
      </p:grpSp>
      <p:grpSp>
        <p:nvGrpSpPr>
          <p:cNvPr id="6" name="Group 5">
            <a:extLst>
              <a:ext uri="{FF2B5EF4-FFF2-40B4-BE49-F238E27FC236}">
                <a16:creationId xmlns:a16="http://schemas.microsoft.com/office/drawing/2014/main" id="{70CA7550-6044-1495-96AD-B1CB58FB5770}"/>
              </a:ext>
            </a:extLst>
          </p:cNvPr>
          <p:cNvGrpSpPr/>
          <p:nvPr/>
        </p:nvGrpSpPr>
        <p:grpSpPr>
          <a:xfrm>
            <a:off x="704683" y="1809520"/>
            <a:ext cx="2918793" cy="1539446"/>
            <a:chOff x="704683" y="2107234"/>
            <a:chExt cx="2918793" cy="1539446"/>
          </a:xfrm>
        </p:grpSpPr>
        <p:sp>
          <p:nvSpPr>
            <p:cNvPr id="110" name="Right Brace 109">
              <a:extLst>
                <a:ext uri="{FF2B5EF4-FFF2-40B4-BE49-F238E27FC236}">
                  <a16:creationId xmlns:a16="http://schemas.microsoft.com/office/drawing/2014/main" id="{89B2FEAC-2A62-5340-AD84-FFE629027D16}"/>
                </a:ext>
              </a:extLst>
            </p:cNvPr>
            <p:cNvSpPr/>
            <p:nvPr/>
          </p:nvSpPr>
          <p:spPr>
            <a:xfrm rot="5400000">
              <a:off x="2280696" y="1147338"/>
              <a:ext cx="382883" cy="230267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353D81E6-6439-424E-882B-765B2C4B6C3A}"/>
                </a:ext>
              </a:extLst>
            </p:cNvPr>
            <p:cNvSpPr txBox="1"/>
            <p:nvPr/>
          </p:nvSpPr>
          <p:spPr>
            <a:xfrm>
              <a:off x="704683" y="2446351"/>
              <a:ext cx="2867902" cy="1200329"/>
            </a:xfrm>
            <a:prstGeom prst="rect">
              <a:avLst/>
            </a:prstGeom>
            <a:solidFill>
              <a:schemeClr val="accent4">
                <a:lumMod val="20000"/>
                <a:lumOff val="80000"/>
              </a:schemeClr>
            </a:solidFill>
            <a:ln>
              <a:solidFill>
                <a:schemeClr val="accent5"/>
              </a:solidFill>
            </a:ln>
          </p:spPr>
          <p:txBody>
            <a:bodyPr wrap="square" rtlCol="0">
              <a:spAutoFit/>
            </a:bodyPr>
            <a:lstStyle/>
            <a:p>
              <a:pPr algn="ctr"/>
              <a:r>
                <a:rPr lang="en-US" dirty="0">
                  <a:solidFill>
                    <a:schemeClr val="tx2"/>
                  </a:solidFill>
                </a:rPr>
                <a:t>Registers are </a:t>
              </a:r>
              <a:r>
                <a:rPr lang="en-US" b="1" dirty="0" err="1">
                  <a:solidFill>
                    <a:srgbClr val="0070C0"/>
                  </a:solidFill>
                </a:rPr>
                <a:t>pop’d</a:t>
              </a:r>
              <a:r>
                <a:rPr lang="en-US" b="1" dirty="0">
                  <a:solidFill>
                    <a:srgbClr val="0070C0"/>
                  </a:solidFill>
                </a:rPr>
                <a:t> </a:t>
              </a:r>
              <a:r>
                <a:rPr lang="en-US" dirty="0">
                  <a:solidFill>
                    <a:schemeClr val="tx2"/>
                  </a:solidFill>
                </a:rPr>
                <a:t>from the stack </a:t>
              </a:r>
              <a:r>
                <a:rPr lang="en-US" i="1" dirty="0">
                  <a:solidFill>
                    <a:srgbClr val="0070C0"/>
                  </a:solidFill>
                </a:rPr>
                <a:t>in order</a:t>
              </a:r>
              <a:r>
                <a:rPr lang="en-US" b="1" dirty="0">
                  <a:solidFill>
                    <a:srgbClr val="0070C0"/>
                  </a:solidFill>
                </a:rPr>
                <a:t> </a:t>
              </a:r>
            </a:p>
            <a:p>
              <a:pPr algn="ctr"/>
              <a:r>
                <a:rPr lang="en-US" b="1" dirty="0">
                  <a:solidFill>
                    <a:srgbClr val="0070C0"/>
                  </a:solidFill>
                </a:rPr>
                <a:t>left (low memory)  to right (high memory) </a:t>
              </a:r>
            </a:p>
          </p:txBody>
        </p:sp>
      </p:grpSp>
      <p:sp>
        <p:nvSpPr>
          <p:cNvPr id="112" name="TextBox 111">
            <a:extLst>
              <a:ext uri="{FF2B5EF4-FFF2-40B4-BE49-F238E27FC236}">
                <a16:creationId xmlns:a16="http://schemas.microsoft.com/office/drawing/2014/main" id="{1E1E8FD7-44A5-3541-AACE-D2A9B56FAC6E}"/>
              </a:ext>
            </a:extLst>
          </p:cNvPr>
          <p:cNvSpPr txBox="1"/>
          <p:nvPr/>
        </p:nvSpPr>
        <p:spPr>
          <a:xfrm>
            <a:off x="497801" y="1135962"/>
            <a:ext cx="3281668"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restore registers</a:t>
            </a:r>
          </a:p>
          <a:p>
            <a:pPr algn="ctr"/>
            <a:r>
              <a:rPr lang="en-US"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pop </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4" name="Group 3">
            <a:extLst>
              <a:ext uri="{FF2B5EF4-FFF2-40B4-BE49-F238E27FC236}">
                <a16:creationId xmlns:a16="http://schemas.microsoft.com/office/drawing/2014/main" id="{C5B3E80D-E5B9-2846-8C4A-C67AD1B76249}"/>
              </a:ext>
            </a:extLst>
          </p:cNvPr>
          <p:cNvGrpSpPr/>
          <p:nvPr/>
        </p:nvGrpSpPr>
        <p:grpSpPr>
          <a:xfrm>
            <a:off x="9343620" y="1753389"/>
            <a:ext cx="2848380" cy="2068010"/>
            <a:chOff x="10337353" y="1049807"/>
            <a:chExt cx="2848380" cy="2068010"/>
          </a:xfrm>
        </p:grpSpPr>
        <p:sp>
          <p:nvSpPr>
            <p:cNvPr id="72" name="Rectangle 8">
              <a:extLst>
                <a:ext uri="{FF2B5EF4-FFF2-40B4-BE49-F238E27FC236}">
                  <a16:creationId xmlns:a16="http://schemas.microsoft.com/office/drawing/2014/main" id="{6E00F649-E1ED-4143-8DB9-CE1F4EA112CD}"/>
                </a:ext>
              </a:extLst>
            </p:cNvPr>
            <p:cNvSpPr>
              <a:spLocks noChangeArrowheads="1"/>
            </p:cNvSpPr>
            <p:nvPr>
              <p:custDataLst>
                <p:tags r:id="rId2"/>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3" name="Left Arrow 72">
              <a:extLst>
                <a:ext uri="{FF2B5EF4-FFF2-40B4-BE49-F238E27FC236}">
                  <a16:creationId xmlns:a16="http://schemas.microsoft.com/office/drawing/2014/main" id="{B5DB7904-4B6F-9941-BF49-5AB11C60E9FE}"/>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13" name="Rectangle 112">
              <a:extLst>
                <a:ext uri="{FF2B5EF4-FFF2-40B4-BE49-F238E27FC236}">
                  <a16:creationId xmlns:a16="http://schemas.microsoft.com/office/drawing/2014/main" id="{897DCE7A-C686-9A4C-9B9C-6B0EB8290706}"/>
                </a:ext>
              </a:extLst>
            </p:cNvPr>
            <p:cNvSpPr/>
            <p:nvPr/>
          </p:nvSpPr>
          <p:spPr>
            <a:xfrm>
              <a:off x="10500014" y="1840657"/>
              <a:ext cx="2685719" cy="523220"/>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deallocated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14" name="Left Arrow 113">
              <a:extLst>
                <a:ext uri="{FF2B5EF4-FFF2-40B4-BE49-F238E27FC236}">
                  <a16:creationId xmlns:a16="http://schemas.microsoft.com/office/drawing/2014/main" id="{9A9597A8-9908-0E42-8D66-69D0ED8902C3}"/>
                </a:ext>
              </a:extLst>
            </p:cNvPr>
            <p:cNvSpPr/>
            <p:nvPr/>
          </p:nvSpPr>
          <p:spPr>
            <a:xfrm rot="5400000">
              <a:off x="9496272" y="2114075"/>
              <a:ext cx="1895715" cy="111769"/>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68" name="TextBox 67">
            <a:extLst>
              <a:ext uri="{FF2B5EF4-FFF2-40B4-BE49-F238E27FC236}">
                <a16:creationId xmlns:a16="http://schemas.microsoft.com/office/drawing/2014/main" id="{3FBAB30B-C77D-D54F-9BE9-DA331A5E65E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 name="Group 6">
            <a:extLst>
              <a:ext uri="{FF2B5EF4-FFF2-40B4-BE49-F238E27FC236}">
                <a16:creationId xmlns:a16="http://schemas.microsoft.com/office/drawing/2014/main" id="{6ED7D5A1-48D7-48DD-E95E-CF477477641C}"/>
              </a:ext>
            </a:extLst>
          </p:cNvPr>
          <p:cNvGrpSpPr/>
          <p:nvPr/>
        </p:nvGrpSpPr>
        <p:grpSpPr>
          <a:xfrm>
            <a:off x="9298042" y="3708472"/>
            <a:ext cx="1167312" cy="215725"/>
            <a:chOff x="9298042" y="4006186"/>
            <a:chExt cx="1167312" cy="215725"/>
          </a:xfrm>
        </p:grpSpPr>
        <p:sp>
          <p:nvSpPr>
            <p:cNvPr id="50" name="Rectangle 8">
              <a:extLst>
                <a:ext uri="{FF2B5EF4-FFF2-40B4-BE49-F238E27FC236}">
                  <a16:creationId xmlns:a16="http://schemas.microsoft.com/office/drawing/2014/main" id="{59B53B19-4833-3E2C-CF44-61237267F5C4}"/>
                </a:ext>
              </a:extLst>
            </p:cNvPr>
            <p:cNvSpPr>
              <a:spLocks noChangeArrowheads="1"/>
            </p:cNvSpPr>
            <p:nvPr>
              <p:custDataLst>
                <p:tags r:id="rId1"/>
              </p:custDataLst>
            </p:nvPr>
          </p:nvSpPr>
          <p:spPr bwMode="gray">
            <a:xfrm>
              <a:off x="9884675" y="4006186"/>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before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64" name="Left Arrow 63">
              <a:extLst>
                <a:ext uri="{FF2B5EF4-FFF2-40B4-BE49-F238E27FC236}">
                  <a16:creationId xmlns:a16="http://schemas.microsoft.com/office/drawing/2014/main" id="{B244F060-CBF6-FE69-AB05-0D03B83FC6AB}"/>
                </a:ext>
              </a:extLst>
            </p:cNvPr>
            <p:cNvSpPr/>
            <p:nvPr/>
          </p:nvSpPr>
          <p:spPr>
            <a:xfrm>
              <a:off x="9298042" y="4068299"/>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6279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2" grpId="0" animBg="1"/>
      <p:bldP spid="6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37291C-DCB8-F0A2-8DB8-EF050E219244}"/>
              </a:ext>
            </a:extLst>
          </p:cNvPr>
          <p:cNvSpPr>
            <a:spLocks noGrp="1"/>
          </p:cNvSpPr>
          <p:nvPr>
            <p:ph sz="quarter" idx="15"/>
          </p:nvPr>
        </p:nvSpPr>
        <p:spPr>
          <a:xfrm>
            <a:off x="2192377" y="5455520"/>
            <a:ext cx="7216264" cy="419100"/>
          </a:xfrm>
          <a:solidFill>
            <a:schemeClr val="accent4">
              <a:lumMod val="20000"/>
              <a:lumOff val="80000"/>
            </a:schemeClr>
          </a:solidFill>
          <a:ln>
            <a:solidFill>
              <a:schemeClr val="accent1"/>
            </a:solidFill>
          </a:ln>
        </p:spPr>
        <p:txBody>
          <a:bodyPr/>
          <a:lstStyle/>
          <a:p>
            <a:r>
              <a:rPr lang="en-US" dirty="0" err="1">
                <a:solidFill>
                  <a:schemeClr val="accent6"/>
                </a:solidFill>
              </a:rPr>
              <a:t>lr</a:t>
            </a:r>
            <a:r>
              <a:rPr lang="en-US" dirty="0">
                <a:solidFill>
                  <a:schemeClr val="accent6"/>
                </a:solidFill>
              </a:rPr>
              <a:t> gets an address on the stack, likely segmentation fault</a:t>
            </a:r>
          </a:p>
        </p:txBody>
      </p:sp>
      <p:sp>
        <p:nvSpPr>
          <p:cNvPr id="3" name="Title 2">
            <a:extLst>
              <a:ext uri="{FF2B5EF4-FFF2-40B4-BE49-F238E27FC236}">
                <a16:creationId xmlns:a16="http://schemas.microsoft.com/office/drawing/2014/main" id="{3BD104C6-2E03-9BE3-520B-5DAA87A90BFB}"/>
              </a:ext>
            </a:extLst>
          </p:cNvPr>
          <p:cNvSpPr>
            <a:spLocks noGrp="1"/>
          </p:cNvSpPr>
          <p:nvPr>
            <p:ph type="title"/>
          </p:nvPr>
        </p:nvSpPr>
        <p:spPr/>
        <p:txBody>
          <a:bodyPr/>
          <a:lstStyle/>
          <a:p>
            <a:r>
              <a:rPr lang="en-US" dirty="0"/>
              <a:t>Consequences of inconsistent push and pop operands</a:t>
            </a:r>
          </a:p>
        </p:txBody>
      </p:sp>
      <p:grpSp>
        <p:nvGrpSpPr>
          <p:cNvPr id="4" name="Group 3">
            <a:extLst>
              <a:ext uri="{FF2B5EF4-FFF2-40B4-BE49-F238E27FC236}">
                <a16:creationId xmlns:a16="http://schemas.microsoft.com/office/drawing/2014/main" id="{625CDE28-9022-EF1C-78C9-24F55D659DAE}"/>
              </a:ext>
            </a:extLst>
          </p:cNvPr>
          <p:cNvGrpSpPr/>
          <p:nvPr/>
        </p:nvGrpSpPr>
        <p:grpSpPr>
          <a:xfrm>
            <a:off x="3185274" y="2584063"/>
            <a:ext cx="1377797" cy="1283166"/>
            <a:chOff x="5015537" y="3266589"/>
            <a:chExt cx="1377797" cy="1283166"/>
          </a:xfrm>
        </p:grpSpPr>
        <p:sp>
          <p:nvSpPr>
            <p:cNvPr id="5" name="Rectangle 4">
              <a:extLst>
                <a:ext uri="{FF2B5EF4-FFF2-40B4-BE49-F238E27FC236}">
                  <a16:creationId xmlns:a16="http://schemas.microsoft.com/office/drawing/2014/main" id="{DE75C2C5-0D17-A985-E2A3-CB92EF1719C1}"/>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6" name="Rectangle 5">
              <a:extLst>
                <a:ext uri="{FF2B5EF4-FFF2-40B4-BE49-F238E27FC236}">
                  <a16:creationId xmlns:a16="http://schemas.microsoft.com/office/drawing/2014/main" id="{A55701FC-48AA-7B3C-950E-BE733027BB5C}"/>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7" name="Rectangle 6">
              <a:extLst>
                <a:ext uri="{FF2B5EF4-FFF2-40B4-BE49-F238E27FC236}">
                  <a16:creationId xmlns:a16="http://schemas.microsoft.com/office/drawing/2014/main" id="{AEA67088-7AF6-B77B-407F-03F9759287F8}"/>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8" name="Rectangle 7">
              <a:extLst>
                <a:ext uri="{FF2B5EF4-FFF2-40B4-BE49-F238E27FC236}">
                  <a16:creationId xmlns:a16="http://schemas.microsoft.com/office/drawing/2014/main" id="{2225A820-1512-7A9F-B7B3-62AB98ED667F}"/>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grpSp>
      <p:grpSp>
        <p:nvGrpSpPr>
          <p:cNvPr id="11" name="Group 10">
            <a:extLst>
              <a:ext uri="{FF2B5EF4-FFF2-40B4-BE49-F238E27FC236}">
                <a16:creationId xmlns:a16="http://schemas.microsoft.com/office/drawing/2014/main" id="{B5ED044A-F5A5-C04E-0FF7-3DD1AE3ADCD9}"/>
              </a:ext>
            </a:extLst>
          </p:cNvPr>
          <p:cNvGrpSpPr/>
          <p:nvPr/>
        </p:nvGrpSpPr>
        <p:grpSpPr>
          <a:xfrm>
            <a:off x="834796" y="1760489"/>
            <a:ext cx="1620957" cy="2097955"/>
            <a:chOff x="6517723" y="611915"/>
            <a:chExt cx="1620957" cy="2097955"/>
          </a:xfrm>
        </p:grpSpPr>
        <p:sp>
          <p:nvSpPr>
            <p:cNvPr id="12" name="Rectangle 11">
              <a:extLst>
                <a:ext uri="{FF2B5EF4-FFF2-40B4-BE49-F238E27FC236}">
                  <a16:creationId xmlns:a16="http://schemas.microsoft.com/office/drawing/2014/main" id="{A94656B5-289E-BD80-77DD-BE4EB00F37B1}"/>
                </a:ext>
              </a:extLst>
            </p:cNvPr>
            <p:cNvSpPr>
              <a:spLocks noChangeArrowheads="1"/>
            </p:cNvSpPr>
            <p:nvPr>
              <p:custDataLst>
                <p:tags r:id="rId5"/>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15" name="Rectangle 9">
              <a:extLst>
                <a:ext uri="{FF2B5EF4-FFF2-40B4-BE49-F238E27FC236}">
                  <a16:creationId xmlns:a16="http://schemas.microsoft.com/office/drawing/2014/main" id="{662E9E5E-223B-8716-2640-4BC36C9737A4}"/>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6" name="Rectangle 8">
              <a:extLst>
                <a:ext uri="{FF2B5EF4-FFF2-40B4-BE49-F238E27FC236}">
                  <a16:creationId xmlns:a16="http://schemas.microsoft.com/office/drawing/2014/main" id="{8FFAAB40-BD47-FFBB-D701-F9832B622584}"/>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7" name="Rectangle 16">
              <a:extLst>
                <a:ext uri="{FF2B5EF4-FFF2-40B4-BE49-F238E27FC236}">
                  <a16:creationId xmlns:a16="http://schemas.microsoft.com/office/drawing/2014/main" id="{AE61288D-0F19-E4F9-213D-C21073906490}"/>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8" name="TextBox 17">
              <a:extLst>
                <a:ext uri="{FF2B5EF4-FFF2-40B4-BE49-F238E27FC236}">
                  <a16:creationId xmlns:a16="http://schemas.microsoft.com/office/drawing/2014/main" id="{C3E927D4-C7E5-268A-90E8-DF3D652FF1EE}"/>
                </a:ext>
              </a:extLst>
            </p:cNvPr>
            <p:cNvSpPr txBox="1"/>
            <p:nvPr/>
          </p:nvSpPr>
          <p:spPr>
            <a:xfrm>
              <a:off x="6517723" y="611915"/>
              <a:ext cx="1620957" cy="830997"/>
            </a:xfrm>
            <a:prstGeom prst="rect">
              <a:avLst/>
            </a:prstGeom>
            <a:noFill/>
          </p:spPr>
          <p:txBody>
            <a:bodyPr wrap="square" rtlCol="0">
              <a:spAutoFit/>
            </a:bodyPr>
            <a:lstStyle/>
            <a:p>
              <a:r>
                <a:rPr lang="en-US" sz="1600" dirty="0">
                  <a:solidFill>
                    <a:schemeClr val="accent6"/>
                  </a:solidFill>
                  <a:latin typeface="Consolas" panose="020B0609020204030204" pitchFamily="49" charset="0"/>
                  <a:cs typeface="Consolas" panose="020B0609020204030204" pitchFamily="49" charset="0"/>
                </a:rPr>
                <a:t>CPU registers to Save</a:t>
              </a:r>
            </a:p>
          </p:txBody>
        </p:sp>
      </p:grpSp>
      <p:grpSp>
        <p:nvGrpSpPr>
          <p:cNvPr id="19" name="Group 18">
            <a:extLst>
              <a:ext uri="{FF2B5EF4-FFF2-40B4-BE49-F238E27FC236}">
                <a16:creationId xmlns:a16="http://schemas.microsoft.com/office/drawing/2014/main" id="{0A53B930-192F-81CD-D2CD-13789BD61497}"/>
              </a:ext>
            </a:extLst>
          </p:cNvPr>
          <p:cNvGrpSpPr/>
          <p:nvPr/>
        </p:nvGrpSpPr>
        <p:grpSpPr>
          <a:xfrm>
            <a:off x="2324701" y="2249422"/>
            <a:ext cx="724396" cy="1545265"/>
            <a:chOff x="8007628" y="1100848"/>
            <a:chExt cx="724396" cy="1545265"/>
          </a:xfrm>
        </p:grpSpPr>
        <p:sp>
          <p:nvSpPr>
            <p:cNvPr id="20" name="Right Arrow 19">
              <a:extLst>
                <a:ext uri="{FF2B5EF4-FFF2-40B4-BE49-F238E27FC236}">
                  <a16:creationId xmlns:a16="http://schemas.microsoft.com/office/drawing/2014/main" id="{E96D372E-EAB2-23D5-A0F2-A4CA95D81751}"/>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1" name="Right Arrow 20">
              <a:extLst>
                <a:ext uri="{FF2B5EF4-FFF2-40B4-BE49-F238E27FC236}">
                  <a16:creationId xmlns:a16="http://schemas.microsoft.com/office/drawing/2014/main" id="{F9AF7D0E-40DC-B54D-D59D-4F4FE457413D}"/>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2" name="Right Arrow 21">
              <a:extLst>
                <a:ext uri="{FF2B5EF4-FFF2-40B4-BE49-F238E27FC236}">
                  <a16:creationId xmlns:a16="http://schemas.microsoft.com/office/drawing/2014/main" id="{68B03C6B-7B82-CF73-E4F1-D28B34370E7F}"/>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ight Arrow 22">
              <a:extLst>
                <a:ext uri="{FF2B5EF4-FFF2-40B4-BE49-F238E27FC236}">
                  <a16:creationId xmlns:a16="http://schemas.microsoft.com/office/drawing/2014/main" id="{DCB021A3-47DF-406E-60C2-614A597823B2}"/>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6" name="TextBox 25">
              <a:extLst>
                <a:ext uri="{FF2B5EF4-FFF2-40B4-BE49-F238E27FC236}">
                  <a16:creationId xmlns:a16="http://schemas.microsoft.com/office/drawing/2014/main" id="{987908CA-2B92-0C6E-2E97-5423811CC77C}"/>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27" name="Group 26">
            <a:extLst>
              <a:ext uri="{FF2B5EF4-FFF2-40B4-BE49-F238E27FC236}">
                <a16:creationId xmlns:a16="http://schemas.microsoft.com/office/drawing/2014/main" id="{D57716A8-55E3-B914-26F4-F8C2F0EB6644}"/>
              </a:ext>
            </a:extLst>
          </p:cNvPr>
          <p:cNvGrpSpPr/>
          <p:nvPr/>
        </p:nvGrpSpPr>
        <p:grpSpPr>
          <a:xfrm>
            <a:off x="4573493" y="3739795"/>
            <a:ext cx="1167312" cy="252557"/>
            <a:chOff x="10256420" y="2591221"/>
            <a:chExt cx="1167312" cy="252557"/>
          </a:xfrm>
        </p:grpSpPr>
        <p:sp>
          <p:nvSpPr>
            <p:cNvPr id="28" name="Rectangle 8">
              <a:extLst>
                <a:ext uri="{FF2B5EF4-FFF2-40B4-BE49-F238E27FC236}">
                  <a16:creationId xmlns:a16="http://schemas.microsoft.com/office/drawing/2014/main" id="{352EBA62-3BBC-A75C-C19C-7A652BD01DCF}"/>
                </a:ext>
              </a:extLst>
            </p:cNvPr>
            <p:cNvSpPr>
              <a:spLocks noChangeArrowheads="1"/>
            </p:cNvSpPr>
            <p:nvPr>
              <p:custDataLst>
                <p:tags r:id="rId4"/>
              </p:custDataLst>
            </p:nvPr>
          </p:nvSpPr>
          <p:spPr bwMode="gray">
            <a:xfrm>
              <a:off x="10843054" y="2591221"/>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29" name="Left Arrow 28">
              <a:extLst>
                <a:ext uri="{FF2B5EF4-FFF2-40B4-BE49-F238E27FC236}">
                  <a16:creationId xmlns:a16="http://schemas.microsoft.com/office/drawing/2014/main" id="{9DB28E9A-2F76-F215-E851-E3F05FDFC5F1}"/>
                </a:ext>
              </a:extLst>
            </p:cNvPr>
            <p:cNvSpPr/>
            <p:nvPr/>
          </p:nvSpPr>
          <p:spPr>
            <a:xfrm>
              <a:off x="10256420" y="2653335"/>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2" name="Group 31">
            <a:extLst>
              <a:ext uri="{FF2B5EF4-FFF2-40B4-BE49-F238E27FC236}">
                <a16:creationId xmlns:a16="http://schemas.microsoft.com/office/drawing/2014/main" id="{465CBFE1-25B1-05FD-A72B-408DE9DB56C4}"/>
              </a:ext>
            </a:extLst>
          </p:cNvPr>
          <p:cNvGrpSpPr/>
          <p:nvPr/>
        </p:nvGrpSpPr>
        <p:grpSpPr>
          <a:xfrm>
            <a:off x="2535524" y="1390349"/>
            <a:ext cx="2774974" cy="2773940"/>
            <a:chOff x="8218451" y="241775"/>
            <a:chExt cx="2774974" cy="2773940"/>
          </a:xfrm>
        </p:grpSpPr>
        <p:sp>
          <p:nvSpPr>
            <p:cNvPr id="33" name="Rectangle 32">
              <a:extLst>
                <a:ext uri="{FF2B5EF4-FFF2-40B4-BE49-F238E27FC236}">
                  <a16:creationId xmlns:a16="http://schemas.microsoft.com/office/drawing/2014/main" id="{327FDD37-B7E7-23BD-5227-852979CA4116}"/>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34" name="Rectangle 33">
              <a:extLst>
                <a:ext uri="{FF2B5EF4-FFF2-40B4-BE49-F238E27FC236}">
                  <a16:creationId xmlns:a16="http://schemas.microsoft.com/office/drawing/2014/main" id="{3605E3EC-1816-C674-13A3-919F10DDA7CD}"/>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35" name="TextBox 34">
              <a:extLst>
                <a:ext uri="{FF2B5EF4-FFF2-40B4-BE49-F238E27FC236}">
                  <a16:creationId xmlns:a16="http://schemas.microsoft.com/office/drawing/2014/main" id="{16681E0F-4143-7049-4F74-254A428DC6D1}"/>
                </a:ext>
              </a:extLst>
            </p:cNvPr>
            <p:cNvSpPr txBox="1"/>
            <p:nvPr/>
          </p:nvSpPr>
          <p:spPr>
            <a:xfrm>
              <a:off x="8218451" y="2707938"/>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36" name="TextBox 35">
              <a:extLst>
                <a:ext uri="{FF2B5EF4-FFF2-40B4-BE49-F238E27FC236}">
                  <a16:creationId xmlns:a16="http://schemas.microsoft.com/office/drawing/2014/main" id="{F47B09DE-DA13-6498-9247-1C9750CA99FB}"/>
                </a:ext>
              </a:extLst>
            </p:cNvPr>
            <p:cNvSpPr txBox="1"/>
            <p:nvPr/>
          </p:nvSpPr>
          <p:spPr>
            <a:xfrm>
              <a:off x="8282574" y="241775"/>
              <a:ext cx="2710851" cy="307777"/>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37" name="Rectangle 36">
              <a:extLst>
                <a:ext uri="{FF2B5EF4-FFF2-40B4-BE49-F238E27FC236}">
                  <a16:creationId xmlns:a16="http://schemas.microsoft.com/office/drawing/2014/main" id="{6FE60DB7-A573-2951-CC01-12722FF71913}"/>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38" name="Rectangle 37">
              <a:extLst>
                <a:ext uri="{FF2B5EF4-FFF2-40B4-BE49-F238E27FC236}">
                  <a16:creationId xmlns:a16="http://schemas.microsoft.com/office/drawing/2014/main" id="{AB4212EE-D8E1-A29E-23F2-C4118266914D}"/>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39" name="Rectangle 38">
              <a:extLst>
                <a:ext uri="{FF2B5EF4-FFF2-40B4-BE49-F238E27FC236}">
                  <a16:creationId xmlns:a16="http://schemas.microsoft.com/office/drawing/2014/main" id="{494D419F-F98D-1191-5D5F-D8177E5A54F3}"/>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4389B8E2-1A62-DEB2-43BF-103A93F25A50}"/>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D80A5234-BE0E-5A45-D6EA-B7C377D870C2}"/>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48" name="TextBox 47">
            <a:extLst>
              <a:ext uri="{FF2B5EF4-FFF2-40B4-BE49-F238E27FC236}">
                <a16:creationId xmlns:a16="http://schemas.microsoft.com/office/drawing/2014/main" id="{86201B66-02AA-F6DF-DE1E-7C4BA4EC1E19}"/>
              </a:ext>
            </a:extLst>
          </p:cNvPr>
          <p:cNvSpPr txBox="1"/>
          <p:nvPr/>
        </p:nvSpPr>
        <p:spPr>
          <a:xfrm>
            <a:off x="1593554" y="4280074"/>
            <a:ext cx="3616834" cy="400110"/>
          </a:xfrm>
          <a:prstGeom prst="rect">
            <a:avLst/>
          </a:prstGeom>
          <a:noFill/>
        </p:spPr>
        <p:txBody>
          <a:bodyPr wrap="square">
            <a:spAutoFit/>
          </a:bodyPr>
          <a:lstStyle/>
          <a:p>
            <a:pPr algn="ctr"/>
            <a:r>
              <a:rPr lang="en-US" sz="2000" dirty="0">
                <a:solidFill>
                  <a:schemeClr val="accent6"/>
                </a:solidFill>
                <a:latin typeface="Consolas" panose="020B0609020204030204" pitchFamily="49" charset="0"/>
                <a:cs typeface="Consolas" panose="020B0609020204030204" pitchFamily="49" charset="0"/>
              </a:rPr>
              <a:t>push </a:t>
            </a:r>
            <a:r>
              <a:rPr lang="en-US" dirty="0">
                <a:solidFill>
                  <a:schemeClr val="accent6"/>
                </a:solidFill>
                <a:latin typeface="Consolas" panose="020B0609020204030204" pitchFamily="49" charset="0"/>
                <a:cs typeface="Consolas" panose="020B0609020204030204" pitchFamily="49" charset="0"/>
              </a:rPr>
              <a:t>{r6, r8, </a:t>
            </a:r>
            <a:r>
              <a:rPr lang="en-US" dirty="0" err="1">
                <a:solidFill>
                  <a:schemeClr val="accent6"/>
                </a:solidFill>
                <a:latin typeface="Consolas" panose="020B0609020204030204" pitchFamily="49" charset="0"/>
                <a:cs typeface="Consolas" panose="020B0609020204030204" pitchFamily="49" charset="0"/>
              </a:rPr>
              <a:t>fp</a:t>
            </a:r>
            <a:r>
              <a:rPr lang="en-US" dirty="0">
                <a:solidFill>
                  <a:schemeClr val="accent6"/>
                </a:solidFill>
                <a:latin typeface="Consolas" panose="020B0609020204030204" pitchFamily="49" charset="0"/>
                <a:cs typeface="Consolas" panose="020B0609020204030204" pitchFamily="49" charset="0"/>
              </a:rPr>
              <a:t>, </a:t>
            </a:r>
            <a:r>
              <a:rPr lang="en-US" dirty="0" err="1">
                <a:solidFill>
                  <a:schemeClr val="accent6"/>
                </a:solidFill>
                <a:latin typeface="Consolas" panose="020B0609020204030204" pitchFamily="49" charset="0"/>
                <a:cs typeface="Consolas" panose="020B0609020204030204" pitchFamily="49" charset="0"/>
              </a:rPr>
              <a:t>lr</a:t>
            </a:r>
            <a:r>
              <a:rPr lang="en-US" dirty="0">
                <a:solidFill>
                  <a:schemeClr val="accent6"/>
                </a:solidFill>
                <a:latin typeface="Consolas" panose="020B0609020204030204" pitchFamily="49" charset="0"/>
                <a:cs typeface="Consolas" panose="020B0609020204030204" pitchFamily="49" charset="0"/>
              </a:rPr>
              <a:t>}</a:t>
            </a:r>
          </a:p>
        </p:txBody>
      </p:sp>
      <p:sp>
        <p:nvSpPr>
          <p:cNvPr id="79" name="TextBox 78">
            <a:extLst>
              <a:ext uri="{FF2B5EF4-FFF2-40B4-BE49-F238E27FC236}">
                <a16:creationId xmlns:a16="http://schemas.microsoft.com/office/drawing/2014/main" id="{4EB67249-7838-21A5-0562-6C88A3B44E1D}"/>
              </a:ext>
            </a:extLst>
          </p:cNvPr>
          <p:cNvSpPr txBox="1"/>
          <p:nvPr/>
        </p:nvSpPr>
        <p:spPr>
          <a:xfrm>
            <a:off x="8010312" y="1389832"/>
            <a:ext cx="298992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high memory</a:t>
            </a:r>
          </a:p>
        </p:txBody>
      </p:sp>
      <p:grpSp>
        <p:nvGrpSpPr>
          <p:cNvPr id="80" name="Group 79">
            <a:extLst>
              <a:ext uri="{FF2B5EF4-FFF2-40B4-BE49-F238E27FC236}">
                <a16:creationId xmlns:a16="http://schemas.microsoft.com/office/drawing/2014/main" id="{D1635A6E-0D65-0E0E-6E2F-DA8EEBCE759E}"/>
              </a:ext>
            </a:extLst>
          </p:cNvPr>
          <p:cNvGrpSpPr/>
          <p:nvPr/>
        </p:nvGrpSpPr>
        <p:grpSpPr>
          <a:xfrm>
            <a:off x="7624391" y="2959881"/>
            <a:ext cx="724394" cy="905637"/>
            <a:chOff x="8068368" y="893716"/>
            <a:chExt cx="724394" cy="905637"/>
          </a:xfrm>
        </p:grpSpPr>
        <p:sp>
          <p:nvSpPr>
            <p:cNvPr id="81" name="Right Arrow 80">
              <a:extLst>
                <a:ext uri="{FF2B5EF4-FFF2-40B4-BE49-F238E27FC236}">
                  <a16:creationId xmlns:a16="http://schemas.microsoft.com/office/drawing/2014/main" id="{6136A6F3-E35F-167E-F662-379D17421BF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82" name="Right Arrow 81">
              <a:extLst>
                <a:ext uri="{FF2B5EF4-FFF2-40B4-BE49-F238E27FC236}">
                  <a16:creationId xmlns:a16="http://schemas.microsoft.com/office/drawing/2014/main" id="{0B523595-C4C7-5156-539E-07F8541B25D9}"/>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87" name="TextBox 86">
              <a:extLst>
                <a:ext uri="{FF2B5EF4-FFF2-40B4-BE49-F238E27FC236}">
                  <a16:creationId xmlns:a16="http://schemas.microsoft.com/office/drawing/2014/main" id="{1FBA9C75-F0FC-82FD-C968-9054A7878790}"/>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88" name="Group 87">
            <a:extLst>
              <a:ext uri="{FF2B5EF4-FFF2-40B4-BE49-F238E27FC236}">
                <a16:creationId xmlns:a16="http://schemas.microsoft.com/office/drawing/2014/main" id="{5684FD24-1ECC-78EE-9685-5EC1EC9CE043}"/>
              </a:ext>
            </a:extLst>
          </p:cNvPr>
          <p:cNvGrpSpPr/>
          <p:nvPr/>
        </p:nvGrpSpPr>
        <p:grpSpPr>
          <a:xfrm>
            <a:off x="9844865" y="3102557"/>
            <a:ext cx="1167312" cy="215725"/>
            <a:chOff x="10337353" y="1049807"/>
            <a:chExt cx="1167312" cy="215725"/>
          </a:xfrm>
        </p:grpSpPr>
        <p:sp>
          <p:nvSpPr>
            <p:cNvPr id="89" name="Rectangle 8">
              <a:extLst>
                <a:ext uri="{FF2B5EF4-FFF2-40B4-BE49-F238E27FC236}">
                  <a16:creationId xmlns:a16="http://schemas.microsoft.com/office/drawing/2014/main" id="{E935BDFF-99CC-6660-AE7E-2F067522DE85}"/>
                </a:ext>
              </a:extLst>
            </p:cNvPr>
            <p:cNvSpPr>
              <a:spLocks noChangeArrowheads="1"/>
            </p:cNvSpPr>
            <p:nvPr>
              <p:custDataLst>
                <p:tags r:id="rId3"/>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p>
          </p:txBody>
        </p:sp>
        <p:sp>
          <p:nvSpPr>
            <p:cNvPr id="90" name="Left Arrow 89">
              <a:extLst>
                <a:ext uri="{FF2B5EF4-FFF2-40B4-BE49-F238E27FC236}">
                  <a16:creationId xmlns:a16="http://schemas.microsoft.com/office/drawing/2014/main" id="{5C6274FF-DCD2-DFAA-EE4F-2842C25C3B44}"/>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96" name="Group 95">
            <a:extLst>
              <a:ext uri="{FF2B5EF4-FFF2-40B4-BE49-F238E27FC236}">
                <a16:creationId xmlns:a16="http://schemas.microsoft.com/office/drawing/2014/main" id="{84DF87C4-B747-77BF-15BE-5F6D98E5DCEF}"/>
              </a:ext>
            </a:extLst>
          </p:cNvPr>
          <p:cNvGrpSpPr/>
          <p:nvPr/>
        </p:nvGrpSpPr>
        <p:grpSpPr>
          <a:xfrm>
            <a:off x="5997623" y="1674278"/>
            <a:ext cx="4592930" cy="2721279"/>
            <a:chOff x="6458987" y="317753"/>
            <a:chExt cx="4592930" cy="2721279"/>
          </a:xfrm>
        </p:grpSpPr>
        <p:sp>
          <p:nvSpPr>
            <p:cNvPr id="100" name="Rectangle 99">
              <a:extLst>
                <a:ext uri="{FF2B5EF4-FFF2-40B4-BE49-F238E27FC236}">
                  <a16:creationId xmlns:a16="http://schemas.microsoft.com/office/drawing/2014/main" id="{CFD240CF-8AAA-33A6-CE4D-481A72FB8786}"/>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101" name="Rectangle 100">
              <a:extLst>
                <a:ext uri="{FF2B5EF4-FFF2-40B4-BE49-F238E27FC236}">
                  <a16:creationId xmlns:a16="http://schemas.microsoft.com/office/drawing/2014/main" id="{0C760823-77CB-105A-84AF-B3147E89437C}"/>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102" name="Rectangle 101">
              <a:extLst>
                <a:ext uri="{FF2B5EF4-FFF2-40B4-BE49-F238E27FC236}">
                  <a16:creationId xmlns:a16="http://schemas.microsoft.com/office/drawing/2014/main" id="{E17F2358-23B3-3181-0498-6A9AA5C87FB4}"/>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103" name="Rectangle 102">
              <a:extLst>
                <a:ext uri="{FF2B5EF4-FFF2-40B4-BE49-F238E27FC236}">
                  <a16:creationId xmlns:a16="http://schemas.microsoft.com/office/drawing/2014/main" id="{00E8CDF6-8B6E-D2D6-2D9E-48058F0ECB23}"/>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104" name="Rectangle 103">
              <a:extLst>
                <a:ext uri="{FF2B5EF4-FFF2-40B4-BE49-F238E27FC236}">
                  <a16:creationId xmlns:a16="http://schemas.microsoft.com/office/drawing/2014/main" id="{0A4B3DFE-BC2C-92F4-E452-80572E55C450}"/>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105" name="Rectangle 104">
              <a:extLst>
                <a:ext uri="{FF2B5EF4-FFF2-40B4-BE49-F238E27FC236}">
                  <a16:creationId xmlns:a16="http://schemas.microsoft.com/office/drawing/2014/main" id="{4B664F0E-E55D-88D7-DB6F-1BABFD792D92}"/>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108" name="Rectangle 9">
              <a:extLst>
                <a:ext uri="{FF2B5EF4-FFF2-40B4-BE49-F238E27FC236}">
                  <a16:creationId xmlns:a16="http://schemas.microsoft.com/office/drawing/2014/main" id="{E7530EAA-93C5-6C96-E8C7-F5B5CA004949}"/>
                </a:ext>
              </a:extLst>
            </p:cNvPr>
            <p:cNvSpPr>
              <a:spLocks noChangeArrowheads="1"/>
            </p:cNvSpPr>
            <p:nvPr>
              <p:custDataLst>
                <p:tags r:id="rId1"/>
              </p:custDataLst>
            </p:nvPr>
          </p:nvSpPr>
          <p:spPr bwMode="gray">
            <a:xfrm>
              <a:off x="6773174" y="2009433"/>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09" name="Rectangle 8">
              <a:extLst>
                <a:ext uri="{FF2B5EF4-FFF2-40B4-BE49-F238E27FC236}">
                  <a16:creationId xmlns:a16="http://schemas.microsoft.com/office/drawing/2014/main" id="{21D0B74C-BC74-2F1B-0A98-035466BA949A}"/>
                </a:ext>
              </a:extLst>
            </p:cNvPr>
            <p:cNvSpPr>
              <a:spLocks noChangeArrowheads="1"/>
            </p:cNvSpPr>
            <p:nvPr>
              <p:custDataLst>
                <p:tags r:id="rId2"/>
              </p:custDataLst>
            </p:nvPr>
          </p:nvSpPr>
          <p:spPr bwMode="gray">
            <a:xfrm>
              <a:off x="6773174" y="2349412"/>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1" name="TextBox 110">
              <a:extLst>
                <a:ext uri="{FF2B5EF4-FFF2-40B4-BE49-F238E27FC236}">
                  <a16:creationId xmlns:a16="http://schemas.microsoft.com/office/drawing/2014/main" id="{C82C1D76-6E56-4BE7-DF2C-9D99A8483795}"/>
                </a:ext>
              </a:extLst>
            </p:cNvPr>
            <p:cNvSpPr txBox="1"/>
            <p:nvPr/>
          </p:nvSpPr>
          <p:spPr>
            <a:xfrm>
              <a:off x="8174206" y="2700478"/>
              <a:ext cx="287771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low memory</a:t>
              </a:r>
            </a:p>
          </p:txBody>
        </p:sp>
        <p:sp>
          <p:nvSpPr>
            <p:cNvPr id="112" name="TextBox 111">
              <a:extLst>
                <a:ext uri="{FF2B5EF4-FFF2-40B4-BE49-F238E27FC236}">
                  <a16:creationId xmlns:a16="http://schemas.microsoft.com/office/drawing/2014/main" id="{98CA9DB1-FB68-3EDE-23E8-FDD952223017}"/>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113" name="Rectangle 112">
              <a:extLst>
                <a:ext uri="{FF2B5EF4-FFF2-40B4-BE49-F238E27FC236}">
                  <a16:creationId xmlns:a16="http://schemas.microsoft.com/office/drawing/2014/main" id="{08BA7D7C-8D4E-7594-D8F3-C3429703E61E}"/>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114" name="TextBox 113">
            <a:extLst>
              <a:ext uri="{FF2B5EF4-FFF2-40B4-BE49-F238E27FC236}">
                <a16:creationId xmlns:a16="http://schemas.microsoft.com/office/drawing/2014/main" id="{BCF8F020-DA0F-F7E3-13C0-94C5FEB2984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15" name="TextBox 114">
            <a:extLst>
              <a:ext uri="{FF2B5EF4-FFF2-40B4-BE49-F238E27FC236}">
                <a16:creationId xmlns:a16="http://schemas.microsoft.com/office/drawing/2014/main" id="{FC531832-1571-F8DB-F379-AF276ACC2C8A}"/>
              </a:ext>
            </a:extLst>
          </p:cNvPr>
          <p:cNvSpPr txBox="1"/>
          <p:nvPr/>
        </p:nvSpPr>
        <p:spPr>
          <a:xfrm>
            <a:off x="7348467" y="4515415"/>
            <a:ext cx="3616834" cy="400110"/>
          </a:xfrm>
          <a:prstGeom prst="rect">
            <a:avLst/>
          </a:prstGeom>
          <a:noFill/>
        </p:spPr>
        <p:txBody>
          <a:bodyPr wrap="square">
            <a:spAutoFit/>
          </a:bodyPr>
          <a:lstStyle/>
          <a:p>
            <a:pPr algn="ctr"/>
            <a:r>
              <a:rPr lang="en-US" sz="2000" dirty="0">
                <a:solidFill>
                  <a:schemeClr val="accent6"/>
                </a:solidFill>
                <a:latin typeface="Consolas" panose="020B0609020204030204" pitchFamily="49" charset="0"/>
                <a:cs typeface="Consolas" panose="020B0609020204030204" pitchFamily="49" charset="0"/>
              </a:rPr>
              <a:t>pop </a:t>
            </a:r>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fp</a:t>
            </a:r>
            <a:r>
              <a:rPr lang="en-US" dirty="0">
                <a:solidFill>
                  <a:schemeClr val="accent6"/>
                </a:solidFill>
                <a:latin typeface="Consolas" panose="020B0609020204030204" pitchFamily="49" charset="0"/>
                <a:cs typeface="Consolas" panose="020B0609020204030204" pitchFamily="49" charset="0"/>
              </a:rPr>
              <a:t>, </a:t>
            </a:r>
            <a:r>
              <a:rPr lang="en-US" dirty="0" err="1">
                <a:solidFill>
                  <a:schemeClr val="accent6"/>
                </a:solidFill>
                <a:latin typeface="Consolas" panose="020B0609020204030204" pitchFamily="49" charset="0"/>
                <a:cs typeface="Consolas" panose="020B0609020204030204" pitchFamily="49" charset="0"/>
              </a:rPr>
              <a:t>lr</a:t>
            </a:r>
            <a:r>
              <a:rPr lang="en-US" dirty="0">
                <a:solidFill>
                  <a:schemeClr val="accent6"/>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36958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291557" y="401942"/>
            <a:ext cx="10769531" cy="477237"/>
          </a:xfrm>
        </p:spPr>
        <p:txBody>
          <a:bodyPr/>
          <a:lstStyle/>
          <a:p>
            <a:r>
              <a:rPr lang="en-US" sz="2800" dirty="0"/>
              <a:t>Minimum Stack Frame (Arm Arch32 Procedure Call Standards)</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1115422" y="1355591"/>
            <a:ext cx="8638178" cy="4530859"/>
          </a:xfrm>
          <a:solidFill>
            <a:schemeClr val="accent4">
              <a:lumMod val="20000"/>
              <a:lumOff val="80000"/>
            </a:schemeClr>
          </a:solidFill>
          <a:ln>
            <a:solidFill>
              <a:schemeClr val="accent1"/>
            </a:solidFill>
          </a:ln>
        </p:spPr>
        <p:txBody>
          <a:bodyPr/>
          <a:lstStyle/>
          <a:p>
            <a:pPr>
              <a:lnSpc>
                <a:spcPct val="100000"/>
              </a:lnSpc>
            </a:pPr>
            <a:r>
              <a:rPr lang="en-US" sz="2000" b="1" dirty="0">
                <a:solidFill>
                  <a:schemeClr val="accent1"/>
                </a:solidFill>
                <a:latin typeface="Calibri" panose="020F0502020204030204" pitchFamily="34" charset="0"/>
                <a:cs typeface="Calibri" panose="020F0502020204030204" pitchFamily="34" charset="0"/>
              </a:rPr>
              <a:t>Minimal frame: allocating at function entry:   </a:t>
            </a:r>
            <a:r>
              <a:rPr lang="en-US" sz="2000" b="1" dirty="0">
                <a:solidFill>
                  <a:srgbClr val="7030A0"/>
                </a:solidFill>
                <a:latin typeface="Consolas" panose="020B0609020204030204" pitchFamily="49" charset="0"/>
                <a:cs typeface="Consolas" panose="020B0609020204030204" pitchFamily="49" charset="0"/>
              </a:rPr>
              <a:t>push {</a:t>
            </a:r>
            <a:r>
              <a:rPr lang="en-US" sz="2000" b="1" dirty="0" err="1">
                <a:solidFill>
                  <a:srgbClr val="7030A0"/>
                </a:solidFill>
                <a:latin typeface="Consolas" panose="020B0609020204030204" pitchFamily="49" charset="0"/>
                <a:cs typeface="Consolas" panose="020B0609020204030204" pitchFamily="49" charset="0"/>
              </a:rPr>
              <a:t>fp</a:t>
            </a:r>
            <a:r>
              <a:rPr lang="en-US" sz="2000" b="1" dirty="0">
                <a:solidFill>
                  <a:srgbClr val="7030A0"/>
                </a:solidFill>
                <a:latin typeface="Consolas" panose="020B0609020204030204" pitchFamily="49" charset="0"/>
                <a:cs typeface="Consolas" panose="020B0609020204030204" pitchFamily="49" charset="0"/>
              </a:rPr>
              <a:t>, </a:t>
            </a:r>
            <a:r>
              <a:rPr lang="en-US" sz="2000" b="1" dirty="0" err="1">
                <a:solidFill>
                  <a:srgbClr val="7030A0"/>
                </a:solidFill>
                <a:latin typeface="Consolas" panose="020B0609020204030204" pitchFamily="49" charset="0"/>
                <a:cs typeface="Consolas" panose="020B0609020204030204" pitchFamily="49" charset="0"/>
              </a:rPr>
              <a:t>lr</a:t>
            </a:r>
            <a:r>
              <a:rPr lang="en-US" sz="2000" b="1" dirty="0">
                <a:solidFill>
                  <a:srgbClr val="7030A0"/>
                </a:solidFill>
                <a:latin typeface="Consolas" panose="020B0609020204030204" pitchFamily="49" charset="0"/>
                <a:cs typeface="Consolas" panose="020B0609020204030204" pitchFamily="49" charset="0"/>
              </a:rPr>
              <a:t>}</a:t>
            </a:r>
          </a:p>
          <a:p>
            <a:pPr>
              <a:lnSpc>
                <a:spcPct val="100000"/>
              </a:lnSpc>
            </a:pPr>
            <a:endParaRPr lang="en-US" sz="2000" b="1" dirty="0">
              <a:solidFill>
                <a:srgbClr val="7030A0"/>
              </a:solidFill>
              <a:latin typeface="Consolas" panose="020B0609020204030204" pitchFamily="49" charset="0"/>
              <a:cs typeface="Consolas" panose="020B0609020204030204" pitchFamily="49" charset="0"/>
            </a:endParaRPr>
          </a:p>
          <a:p>
            <a:pPr>
              <a:lnSpc>
                <a:spcPct val="100000"/>
              </a:lnSpc>
            </a:pPr>
            <a:endParaRPr lang="en-US" sz="2000" b="1" dirty="0">
              <a:solidFill>
                <a:srgbClr val="7030A0"/>
              </a:solidFill>
              <a:latin typeface="Consolas" panose="020B0609020204030204" pitchFamily="49" charset="0"/>
              <a:cs typeface="Consolas" panose="020B0609020204030204" pitchFamily="49" charset="0"/>
            </a:endParaRPr>
          </a:p>
          <a:p>
            <a:pPr>
              <a:lnSpc>
                <a:spcPct val="100000"/>
              </a:lnSpc>
            </a:pPr>
            <a:endParaRPr lang="en-US" sz="2000" b="1" dirty="0">
              <a:solidFill>
                <a:srgbClr val="7030A0"/>
              </a:solidFill>
              <a:latin typeface="Consolas" panose="020B0609020204030204" pitchFamily="49" charset="0"/>
              <a:cs typeface="Consolas" panose="020B0609020204030204" pitchFamily="49" charset="0"/>
            </a:endParaRPr>
          </a:p>
          <a:p>
            <a:pPr>
              <a:lnSpc>
                <a:spcPct val="100000"/>
              </a:lnSpc>
            </a:pPr>
            <a:r>
              <a:rPr lang="en-US" sz="2000" dirty="0" err="1">
                <a:solidFill>
                  <a:srgbClr val="F3753F"/>
                </a:solidFill>
                <a:latin typeface="Consolas" panose="020B0609020204030204" pitchFamily="49" charset="0"/>
                <a:cs typeface="Consolas" panose="020B0609020204030204" pitchFamily="49" charset="0"/>
              </a:rPr>
              <a:t>sp</a:t>
            </a:r>
            <a:r>
              <a:rPr lang="en-US" sz="2000" dirty="0">
                <a:solidFill>
                  <a:schemeClr val="tx2"/>
                </a:solidFill>
              </a:rPr>
              <a:t> always points at top element in the stack (lowest byte address)</a:t>
            </a:r>
          </a:p>
          <a:p>
            <a:pPr>
              <a:lnSpc>
                <a:spcPct val="100000"/>
              </a:lnSpc>
            </a:pPr>
            <a:r>
              <a:rPr lang="en-US" sz="2000" dirty="0" err="1">
                <a:solidFill>
                  <a:srgbClr val="F37440"/>
                </a:solidFill>
                <a:latin typeface="Consolas" panose="020B0609020204030204" pitchFamily="49" charset="0"/>
                <a:cs typeface="Consolas" panose="020B0609020204030204" pitchFamily="49" charset="0"/>
              </a:rPr>
              <a:t>fp</a:t>
            </a:r>
            <a:r>
              <a:rPr lang="en-US" sz="2000" dirty="0">
                <a:solidFill>
                  <a:schemeClr val="tx2"/>
                </a:solidFill>
              </a:rPr>
              <a:t> always </a:t>
            </a:r>
            <a:r>
              <a:rPr lang="en-US" sz="2000" dirty="0">
                <a:solidFill>
                  <a:srgbClr val="0070C0"/>
                </a:solidFill>
                <a:cs typeface="Courier New" panose="02070309020205020404" pitchFamily="49" charset="0"/>
              </a:rPr>
              <a:t>points at the bottom element in the stack</a:t>
            </a:r>
          </a:p>
          <a:p>
            <a:pPr lvl="1"/>
            <a:r>
              <a:rPr lang="en-US" sz="1800" dirty="0">
                <a:solidFill>
                  <a:srgbClr val="0070C0"/>
                </a:solidFill>
                <a:cs typeface="Courier New" panose="02070309020205020404" pitchFamily="49" charset="0"/>
              </a:rPr>
              <a:t>Bottom element is always the saved </a:t>
            </a:r>
            <a:r>
              <a:rPr lang="en-US" sz="1800" dirty="0" err="1">
                <a:solidFill>
                  <a:srgbClr val="F3753F"/>
                </a:solidFill>
                <a:latin typeface="Consolas" panose="020B0609020204030204" pitchFamily="49" charset="0"/>
                <a:cs typeface="Consolas" panose="020B0609020204030204" pitchFamily="49" charset="0"/>
              </a:rPr>
              <a:t>lr</a:t>
            </a:r>
            <a:r>
              <a:rPr lang="en-US" sz="1800" dirty="0">
                <a:solidFill>
                  <a:srgbClr val="0070C0"/>
                </a:solidFill>
                <a:cs typeface="Courier New" panose="02070309020205020404" pitchFamily="49" charset="0"/>
              </a:rPr>
              <a:t> </a:t>
            </a:r>
            <a:r>
              <a:rPr lang="en-US" sz="1800" dirty="0">
                <a:solidFill>
                  <a:schemeClr val="tx2"/>
                </a:solidFill>
                <a:cs typeface="Courier New" panose="02070309020205020404" pitchFamily="49" charset="0"/>
              </a:rPr>
              <a:t>(contains the return address of caller)</a:t>
            </a:r>
          </a:p>
          <a:p>
            <a:pPr lvl="1"/>
            <a:r>
              <a:rPr lang="en-US" sz="1800" dirty="0">
                <a:solidFill>
                  <a:schemeClr val="tx2"/>
                </a:solidFill>
                <a:cs typeface="Courier New" panose="02070309020205020404" pitchFamily="49" charset="0"/>
              </a:rPr>
              <a:t>A saved copy </a:t>
            </a:r>
            <a:r>
              <a:rPr lang="en-US" sz="1800" dirty="0">
                <a:solidFill>
                  <a:srgbClr val="F3753F"/>
                </a:solidFill>
                <a:cs typeface="Courier New" panose="02070309020205020404" pitchFamily="49" charset="0"/>
              </a:rPr>
              <a:t>of callers </a:t>
            </a:r>
            <a:r>
              <a:rPr lang="en-US" sz="1800" dirty="0" err="1">
                <a:solidFill>
                  <a:srgbClr val="F3753F"/>
                </a:solidFill>
                <a:cs typeface="Courier New" panose="02070309020205020404" pitchFamily="49" charset="0"/>
              </a:rPr>
              <a:t>fp</a:t>
            </a:r>
            <a:r>
              <a:rPr lang="en-US" sz="1800" dirty="0">
                <a:solidFill>
                  <a:schemeClr val="tx2"/>
                </a:solidFill>
                <a:cs typeface="Courier New" panose="02070309020205020404" pitchFamily="49" charset="0"/>
              </a:rPr>
              <a:t> is always the next element below the </a:t>
            </a:r>
            <a:r>
              <a:rPr lang="en-US" sz="1800" dirty="0" err="1">
                <a:solidFill>
                  <a:schemeClr val="tx2"/>
                </a:solidFill>
                <a:cs typeface="Courier New" panose="02070309020205020404" pitchFamily="49" charset="0"/>
              </a:rPr>
              <a:t>lr</a:t>
            </a:r>
            <a:endParaRPr lang="en-US" sz="1800" dirty="0">
              <a:solidFill>
                <a:srgbClr val="0070C0"/>
              </a:solidFill>
              <a:cs typeface="Courier New" panose="02070309020205020404" pitchFamily="49" charset="0"/>
            </a:endParaRPr>
          </a:p>
          <a:p>
            <a:pPr lvl="1"/>
            <a:r>
              <a:rPr lang="en-US" sz="2000" dirty="0" err="1">
                <a:solidFill>
                  <a:srgbClr val="0070C0"/>
                </a:solidFill>
                <a:cs typeface="Courier New" panose="02070309020205020404" pitchFamily="49" charset="0"/>
              </a:rPr>
              <a:t>fp</a:t>
            </a:r>
            <a:r>
              <a:rPr lang="en-US" sz="2000" dirty="0">
                <a:solidFill>
                  <a:srgbClr val="0070C0"/>
                </a:solidFill>
                <a:cs typeface="Courier New" panose="02070309020205020404" pitchFamily="49" charset="0"/>
              </a:rPr>
              <a:t> will be used later when referencing stack variables</a:t>
            </a:r>
          </a:p>
          <a:p>
            <a:pPr>
              <a:lnSpc>
                <a:spcPct val="100000"/>
              </a:lnSpc>
            </a:pPr>
            <a:r>
              <a:rPr lang="en-US" sz="2000" b="1" dirty="0">
                <a:solidFill>
                  <a:schemeClr val="accent1"/>
                </a:solidFill>
                <a:latin typeface="Calibri" panose="020F0502020204030204" pitchFamily="34" charset="0"/>
                <a:cs typeface="Calibri" panose="020F0502020204030204" pitchFamily="34" charset="0"/>
              </a:rPr>
              <a:t>Minimal frame: deallocating at function exit: </a:t>
            </a:r>
            <a:r>
              <a:rPr lang="en-US" sz="2000" b="1" dirty="0">
                <a:solidFill>
                  <a:srgbClr val="7030A0"/>
                </a:solidFill>
                <a:latin typeface="Consolas" panose="020B0609020204030204" pitchFamily="49" charset="0"/>
                <a:cs typeface="Consolas" panose="020B0609020204030204" pitchFamily="49" charset="0"/>
              </a:rPr>
              <a:t>pop {</a:t>
            </a:r>
            <a:r>
              <a:rPr lang="en-US" sz="2000" b="1" dirty="0" err="1">
                <a:solidFill>
                  <a:srgbClr val="7030A0"/>
                </a:solidFill>
                <a:latin typeface="Consolas" panose="020B0609020204030204" pitchFamily="49" charset="0"/>
                <a:cs typeface="Consolas" panose="020B0609020204030204" pitchFamily="49" charset="0"/>
              </a:rPr>
              <a:t>fp</a:t>
            </a:r>
            <a:r>
              <a:rPr lang="en-US" sz="2000" b="1" dirty="0">
                <a:solidFill>
                  <a:srgbClr val="7030A0"/>
                </a:solidFill>
                <a:latin typeface="Consolas" panose="020B0609020204030204" pitchFamily="49" charset="0"/>
                <a:cs typeface="Consolas" panose="020B0609020204030204" pitchFamily="49" charset="0"/>
              </a:rPr>
              <a:t>, </a:t>
            </a:r>
            <a:r>
              <a:rPr lang="en-US" sz="2000" b="1" dirty="0" err="1">
                <a:solidFill>
                  <a:srgbClr val="7030A0"/>
                </a:solidFill>
                <a:latin typeface="Consolas" panose="020B0609020204030204" pitchFamily="49" charset="0"/>
                <a:cs typeface="Consolas" panose="020B0609020204030204" pitchFamily="49" charset="0"/>
              </a:rPr>
              <a:t>lr</a:t>
            </a:r>
            <a:r>
              <a:rPr lang="en-US" sz="2000" b="1" dirty="0">
                <a:solidFill>
                  <a:srgbClr val="7030A0"/>
                </a:solidFill>
                <a:latin typeface="Consolas" panose="020B0609020204030204" pitchFamily="49" charset="0"/>
                <a:cs typeface="Consolas" panose="020B0609020204030204" pitchFamily="49" charset="0"/>
              </a:rPr>
              <a:t>}</a:t>
            </a:r>
          </a:p>
          <a:p>
            <a:pPr>
              <a:lnSpc>
                <a:spcPct val="100000"/>
              </a:lnSpc>
            </a:pPr>
            <a:r>
              <a:rPr lang="en-US" sz="2000" b="1" dirty="0">
                <a:solidFill>
                  <a:srgbClr val="0070C0"/>
                </a:solidFill>
                <a:cs typeface="Courier New" panose="02070309020205020404" pitchFamily="49" charset="0"/>
              </a:rPr>
              <a:t>On function entry</a:t>
            </a:r>
            <a:r>
              <a:rPr lang="en-US" sz="2000" dirty="0">
                <a:solidFill>
                  <a:srgbClr val="0070C0"/>
                </a:solidFill>
                <a:cs typeface="Courier New" panose="02070309020205020404" pitchFamily="49" charset="0"/>
              </a:rPr>
              <a:t>: </a:t>
            </a:r>
            <a:r>
              <a:rPr lang="en-US" sz="2000" dirty="0" err="1">
                <a:solidFill>
                  <a:schemeClr val="accent6"/>
                </a:solidFill>
                <a:cs typeface="Courier New" panose="02070309020205020404" pitchFamily="49" charset="0"/>
              </a:rPr>
              <a:t>sp</a:t>
            </a:r>
            <a:r>
              <a:rPr lang="en-US" sz="2000" dirty="0">
                <a:solidFill>
                  <a:schemeClr val="accent6"/>
                </a:solidFill>
                <a:cs typeface="Courier New" panose="02070309020205020404" pitchFamily="49" charset="0"/>
              </a:rPr>
              <a:t> must be 8-byte aligned </a:t>
            </a:r>
            <a:r>
              <a:rPr lang="en-US" sz="2000" dirty="0">
                <a:solidFill>
                  <a:srgbClr val="0070C0"/>
                </a:solidFill>
                <a:cs typeface="Courier New" panose="02070309020205020404" pitchFamily="49" charset="0"/>
              </a:rPr>
              <a:t>(</a:t>
            </a:r>
            <a:r>
              <a:rPr lang="en-US" sz="2000" b="1" dirty="0" err="1">
                <a:solidFill>
                  <a:srgbClr val="7030A0"/>
                </a:solidFill>
                <a:latin typeface="Consolas" panose="020B0609020204030204" pitchFamily="49" charset="0"/>
                <a:cs typeface="Consolas" panose="020B0609020204030204" pitchFamily="49" charset="0"/>
              </a:rPr>
              <a:t>sp</a:t>
            </a:r>
            <a:r>
              <a:rPr lang="en-US" sz="2000" b="1" dirty="0">
                <a:solidFill>
                  <a:srgbClr val="7030A0"/>
                </a:solidFill>
                <a:latin typeface="Consolas" panose="020B0609020204030204" pitchFamily="49" charset="0"/>
                <a:cs typeface="Consolas" panose="020B0609020204030204" pitchFamily="49" charset="0"/>
              </a:rPr>
              <a:t> % 8 == 0</a:t>
            </a:r>
            <a:r>
              <a:rPr lang="en-US" sz="2000" dirty="0">
                <a:solidFill>
                  <a:srgbClr val="0070C0"/>
                </a:solidFill>
                <a:cs typeface="Courier New" panose="02070309020205020404" pitchFamily="49" charset="0"/>
              </a:rPr>
              <a:t>)</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3" name="Group 2">
            <a:extLst>
              <a:ext uri="{FF2B5EF4-FFF2-40B4-BE49-F238E27FC236}">
                <a16:creationId xmlns:a16="http://schemas.microsoft.com/office/drawing/2014/main" id="{2A139026-3D91-E9F9-DD81-39C0D41BAA89}"/>
              </a:ext>
            </a:extLst>
          </p:cNvPr>
          <p:cNvGrpSpPr/>
          <p:nvPr/>
        </p:nvGrpSpPr>
        <p:grpSpPr>
          <a:xfrm>
            <a:off x="4396054" y="1736641"/>
            <a:ext cx="2382356" cy="1346026"/>
            <a:chOff x="8947672" y="672672"/>
            <a:chExt cx="2382356" cy="1346026"/>
          </a:xfrm>
        </p:grpSpPr>
        <p:grpSp>
          <p:nvGrpSpPr>
            <p:cNvPr id="8" name="Group 7">
              <a:extLst>
                <a:ext uri="{FF2B5EF4-FFF2-40B4-BE49-F238E27FC236}">
                  <a16:creationId xmlns:a16="http://schemas.microsoft.com/office/drawing/2014/main" id="{41C53438-1A19-93E2-91C8-13CFFA40BAD5}"/>
                </a:ext>
              </a:extLst>
            </p:cNvPr>
            <p:cNvGrpSpPr/>
            <p:nvPr/>
          </p:nvGrpSpPr>
          <p:grpSpPr>
            <a:xfrm>
              <a:off x="9151360" y="1051716"/>
              <a:ext cx="2178668" cy="966982"/>
              <a:chOff x="6454958" y="1095336"/>
              <a:chExt cx="2178668" cy="966982"/>
            </a:xfrm>
          </p:grpSpPr>
          <p:sp>
            <p:nvSpPr>
              <p:cNvPr id="9" name="TextBox 8">
                <a:extLst>
                  <a:ext uri="{FF2B5EF4-FFF2-40B4-BE49-F238E27FC236}">
                    <a16:creationId xmlns:a16="http://schemas.microsoft.com/office/drawing/2014/main" id="{6F385558-B557-3A71-E4E5-292497701064}"/>
                  </a:ext>
                </a:extLst>
              </p:cNvPr>
              <p:cNvSpPr txBox="1"/>
              <p:nvPr/>
            </p:nvSpPr>
            <p:spPr>
              <a:xfrm>
                <a:off x="6454958" y="1692986"/>
                <a:ext cx="1495140" cy="369332"/>
              </a:xfrm>
              <a:prstGeom prst="rect">
                <a:avLst/>
              </a:prstGeom>
              <a:noFill/>
            </p:spPr>
            <p:txBody>
              <a:bodyPr wrap="square" rtlCol="0">
                <a:spAutoFit/>
              </a:bodyPr>
              <a:lstStyle/>
              <a:p>
                <a:r>
                  <a:rPr lang="en-US" dirty="0">
                    <a:solidFill>
                      <a:srgbClr val="2C895B"/>
                    </a:solidFill>
                  </a:rPr>
                  <a:t>low address</a:t>
                </a:r>
              </a:p>
            </p:txBody>
          </p:sp>
          <p:grpSp>
            <p:nvGrpSpPr>
              <p:cNvPr id="12" name="Group 11">
                <a:extLst>
                  <a:ext uri="{FF2B5EF4-FFF2-40B4-BE49-F238E27FC236}">
                    <a16:creationId xmlns:a16="http://schemas.microsoft.com/office/drawing/2014/main" id="{D2A5E3D0-8EC3-01BB-CFFE-84626847D5D3}"/>
                  </a:ext>
                </a:extLst>
              </p:cNvPr>
              <p:cNvGrpSpPr/>
              <p:nvPr/>
            </p:nvGrpSpPr>
            <p:grpSpPr>
              <a:xfrm>
                <a:off x="6454958" y="1095336"/>
                <a:ext cx="2178668" cy="902424"/>
                <a:chOff x="6454958" y="1095336"/>
                <a:chExt cx="2178668" cy="902424"/>
              </a:xfrm>
            </p:grpSpPr>
            <p:sp>
              <p:nvSpPr>
                <p:cNvPr id="15" name="Rectangle 14">
                  <a:extLst>
                    <a:ext uri="{FF2B5EF4-FFF2-40B4-BE49-F238E27FC236}">
                      <a16:creationId xmlns:a16="http://schemas.microsoft.com/office/drawing/2014/main" id="{A73B6435-ADEF-D8DE-C156-C1C158AFC2D4}"/>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6" name="Rectangle 15">
                  <a:extLst>
                    <a:ext uri="{FF2B5EF4-FFF2-40B4-BE49-F238E27FC236}">
                      <a16:creationId xmlns:a16="http://schemas.microsoft.com/office/drawing/2014/main" id="{A37CB31C-BEBC-2645-FCE6-50A5332FA6C6}"/>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7" name="TextBox 16">
                  <a:extLst>
                    <a:ext uri="{FF2B5EF4-FFF2-40B4-BE49-F238E27FC236}">
                      <a16:creationId xmlns:a16="http://schemas.microsoft.com/office/drawing/2014/main" id="{902BC831-81C0-803A-649C-39633C65E63C}"/>
                    </a:ext>
                  </a:extLst>
                </p:cNvPr>
                <p:cNvSpPr txBox="1"/>
                <p:nvPr/>
              </p:nvSpPr>
              <p:spPr>
                <a:xfrm>
                  <a:off x="8205304" y="1628428"/>
                  <a:ext cx="428322" cy="369332"/>
                </a:xfrm>
                <a:prstGeom prst="rect">
                  <a:avLst/>
                </a:prstGeom>
                <a:solidFill>
                  <a:schemeClr val="bg1"/>
                </a:solidFill>
                <a:ln>
                  <a:solidFill>
                    <a:schemeClr val="accent1"/>
                  </a:solidFill>
                </a:ln>
              </p:spPr>
              <p:txBody>
                <a:bodyPr wrap="none" rtlCol="0">
                  <a:spAutoFit/>
                </a:bodyPr>
                <a:lstStyle/>
                <a:p>
                  <a:r>
                    <a:rPr lang="en-US" dirty="0" err="1">
                      <a:solidFill>
                        <a:schemeClr val="accent6"/>
                      </a:solidFill>
                    </a:rPr>
                    <a:t>sp</a:t>
                  </a:r>
                  <a:endParaRPr lang="en-US" dirty="0">
                    <a:solidFill>
                      <a:schemeClr val="accent6"/>
                    </a:solidFill>
                  </a:endParaRPr>
                </a:p>
              </p:txBody>
            </p:sp>
            <p:sp>
              <p:nvSpPr>
                <p:cNvPr id="18" name="Left Arrow 17">
                  <a:extLst>
                    <a:ext uri="{FF2B5EF4-FFF2-40B4-BE49-F238E27FC236}">
                      <a16:creationId xmlns:a16="http://schemas.microsoft.com/office/drawing/2014/main" id="{564B168B-86EE-EF9A-CB7E-493FF30A6017}"/>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0236161-0609-0FB7-DB50-F5404A194BED}"/>
                    </a:ext>
                  </a:extLst>
                </p:cNvPr>
                <p:cNvSpPr txBox="1"/>
                <p:nvPr/>
              </p:nvSpPr>
              <p:spPr>
                <a:xfrm>
                  <a:off x="8227870" y="1128283"/>
                  <a:ext cx="377026" cy="369332"/>
                </a:xfrm>
                <a:prstGeom prst="rect">
                  <a:avLst/>
                </a:prstGeom>
                <a:solidFill>
                  <a:schemeClr val="bg1"/>
                </a:solidFill>
                <a:ln>
                  <a:solidFill>
                    <a:schemeClr val="accent1"/>
                  </a:solidFill>
                </a:ln>
              </p:spPr>
              <p:txBody>
                <a:bodyPr wrap="none" rtlCol="0">
                  <a:spAutoFit/>
                </a:bodyPr>
                <a:lstStyle/>
                <a:p>
                  <a:r>
                    <a:rPr lang="en-US" dirty="0" err="1">
                      <a:solidFill>
                        <a:schemeClr val="accent6"/>
                      </a:solidFill>
                    </a:rPr>
                    <a:t>fp</a:t>
                  </a:r>
                  <a:endParaRPr lang="en-US" dirty="0">
                    <a:solidFill>
                      <a:schemeClr val="accent6"/>
                    </a:solidFill>
                  </a:endParaRPr>
                </a:p>
              </p:txBody>
            </p:sp>
            <p:sp>
              <p:nvSpPr>
                <p:cNvPr id="20" name="Left Arrow 19">
                  <a:extLst>
                    <a:ext uri="{FF2B5EF4-FFF2-40B4-BE49-F238E27FC236}">
                      <a16:creationId xmlns:a16="http://schemas.microsoft.com/office/drawing/2014/main" id="{85F731B5-6330-FB7A-708A-F671E20260BD}"/>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3AD6300-0F49-21CB-3BEA-0670D414654F}"/>
                </a:ext>
              </a:extLst>
            </p:cNvPr>
            <p:cNvSpPr txBox="1"/>
            <p:nvPr/>
          </p:nvSpPr>
          <p:spPr>
            <a:xfrm>
              <a:off x="8947672" y="672672"/>
              <a:ext cx="2382356" cy="369332"/>
            </a:xfrm>
            <a:prstGeom prst="rect">
              <a:avLst/>
            </a:prstGeom>
            <a:noFill/>
          </p:spPr>
          <p:txBody>
            <a:bodyPr wrap="square" rtlCol="0">
              <a:spAutoFit/>
            </a:bodyPr>
            <a:lstStyle/>
            <a:p>
              <a:r>
                <a:rPr lang="en-US" dirty="0">
                  <a:solidFill>
                    <a:srgbClr val="2C895B"/>
                  </a:solidFill>
                </a:rPr>
                <a:t>Minimum stack frame </a:t>
              </a:r>
            </a:p>
          </p:txBody>
        </p:sp>
      </p:grpSp>
    </p:spTree>
    <p:extLst>
      <p:ext uri="{BB962C8B-B14F-4D97-AF65-F5344CB8AC3E}">
        <p14:creationId xmlns:p14="http://schemas.microsoft.com/office/powerpoint/2010/main" val="352395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541588" y="-1118"/>
            <a:ext cx="10769531" cy="477237"/>
          </a:xfrm>
        </p:spPr>
        <p:txBody>
          <a:bodyPr/>
          <a:lstStyle/>
          <a:p>
            <a:r>
              <a:rPr lang="en-US" sz="2800" dirty="0"/>
              <a:t>Minimum Stack Frame (Arm Arch32 Procedure Call Standards)</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551849" y="1378356"/>
            <a:ext cx="11088302" cy="3765144"/>
          </a:xfrm>
          <a:solidFill>
            <a:schemeClr val="accent4">
              <a:lumMod val="20000"/>
              <a:lumOff val="80000"/>
            </a:schemeClr>
          </a:solidFill>
          <a:ln>
            <a:solidFill>
              <a:schemeClr val="accent1"/>
            </a:solidFill>
          </a:ln>
        </p:spPr>
        <p:txBody>
          <a:bodyPr/>
          <a:lstStyle/>
          <a:p>
            <a:pPr marL="0" indent="0">
              <a:lnSpc>
                <a:spcPct val="100000"/>
              </a:lnSpc>
              <a:buNone/>
            </a:pPr>
            <a:r>
              <a:rPr lang="en-US" sz="2000" dirty="0">
                <a:solidFill>
                  <a:srgbClr val="0070C0"/>
                </a:solidFill>
                <a:cs typeface="Courier New" panose="02070309020205020404" pitchFamily="49" charset="0"/>
              </a:rPr>
              <a:t>									main() calls </a:t>
            </a:r>
            <a:r>
              <a:rPr lang="en-US" sz="2000" dirty="0" err="1">
                <a:solidFill>
                  <a:srgbClr val="0070C0"/>
                </a:solidFill>
                <a:cs typeface="Courier New" panose="02070309020205020404" pitchFamily="49" charset="0"/>
              </a:rPr>
              <a:t>funcA</a:t>
            </a:r>
            <a:r>
              <a:rPr lang="en-US" sz="2000" dirty="0">
                <a:solidFill>
                  <a:srgbClr val="0070C0"/>
                </a:solidFill>
                <a:cs typeface="Courier New" panose="02070309020205020404" pitchFamily="49" charset="0"/>
              </a:rPr>
              <a:t>()</a:t>
            </a:r>
          </a:p>
          <a:p>
            <a:r>
              <a:rPr lang="en-US" sz="2000" dirty="0">
                <a:solidFill>
                  <a:srgbClr val="C00000"/>
                </a:solidFill>
              </a:rPr>
              <a:t>Function entry </a:t>
            </a:r>
            <a:r>
              <a:rPr lang="en-US" sz="2000" dirty="0"/>
              <a:t>(</a:t>
            </a:r>
            <a:r>
              <a:rPr lang="en-US" sz="2000" dirty="0">
                <a:solidFill>
                  <a:srgbClr val="FF0000"/>
                </a:solidFill>
              </a:rPr>
              <a:t>Function </a:t>
            </a:r>
            <a:r>
              <a:rPr lang="en-US" sz="2000" b="1" dirty="0">
                <a:solidFill>
                  <a:srgbClr val="FF0000"/>
                </a:solidFill>
              </a:rPr>
              <a:t>Prologue</a:t>
            </a:r>
            <a:r>
              <a:rPr lang="en-US" sz="2000" dirty="0"/>
              <a:t>): </a:t>
            </a:r>
          </a:p>
          <a:p>
            <a:pPr marL="800100" lvl="1" indent="-457200">
              <a:buFont typeface="+mj-lt"/>
              <a:buAutoNum type="arabicPeriod"/>
            </a:pPr>
            <a:r>
              <a:rPr lang="en-US" sz="2000" dirty="0"/>
              <a:t>create (activate) frame </a:t>
            </a:r>
          </a:p>
          <a:p>
            <a:pPr marL="800100" lvl="1" indent="-457200">
              <a:buFont typeface="+mj-lt"/>
              <a:buAutoNum type="arabicPeriod"/>
            </a:pPr>
            <a:r>
              <a:rPr lang="en-US" sz="2000" dirty="0"/>
              <a:t>save preserved registers</a:t>
            </a:r>
          </a:p>
          <a:p>
            <a:pPr marL="800100" lvl="1" indent="-457200">
              <a:buFont typeface="+mj-lt"/>
              <a:buAutoNum type="arabicPeriod"/>
            </a:pPr>
            <a:r>
              <a:rPr lang="en-US" sz="2000" dirty="0"/>
              <a:t>allocate space for locals</a:t>
            </a:r>
          </a:p>
          <a:p>
            <a:r>
              <a:rPr lang="en-US" sz="2000" dirty="0">
                <a:solidFill>
                  <a:srgbClr val="2C895B"/>
                </a:solidFill>
              </a:rPr>
              <a:t>Function return </a:t>
            </a:r>
            <a:r>
              <a:rPr lang="en-US" sz="2000" dirty="0"/>
              <a:t>(</a:t>
            </a:r>
            <a:r>
              <a:rPr lang="en-US" sz="2000" dirty="0">
                <a:solidFill>
                  <a:srgbClr val="2C895B"/>
                </a:solidFill>
              </a:rPr>
              <a:t>Function </a:t>
            </a:r>
            <a:r>
              <a:rPr lang="en-US" sz="2000" b="1" dirty="0">
                <a:solidFill>
                  <a:srgbClr val="2C895B"/>
                </a:solidFill>
              </a:rPr>
              <a:t>Epilogue</a:t>
            </a:r>
            <a:r>
              <a:rPr lang="en-US" sz="2000" dirty="0"/>
              <a:t>): </a:t>
            </a:r>
          </a:p>
          <a:p>
            <a:pPr marL="800100" lvl="1" indent="-457200">
              <a:buFont typeface="+mj-lt"/>
              <a:buAutoNum type="arabicPeriod"/>
            </a:pPr>
            <a:r>
              <a:rPr lang="en-US" sz="2000" dirty="0"/>
              <a:t>deallocate space for locals</a:t>
            </a:r>
          </a:p>
          <a:p>
            <a:pPr marL="800100" lvl="1" indent="-457200">
              <a:buFont typeface="+mj-lt"/>
              <a:buAutoNum type="arabicPeriod"/>
            </a:pPr>
            <a:r>
              <a:rPr lang="en-US" sz="2000" dirty="0"/>
              <a:t>restores preserved registers</a:t>
            </a:r>
          </a:p>
          <a:p>
            <a:pPr marL="800100" lvl="1" indent="-457200">
              <a:buFont typeface="+mj-lt"/>
              <a:buAutoNum type="arabicPeriod"/>
            </a:pPr>
            <a:r>
              <a:rPr lang="en-US" sz="2000" dirty="0"/>
              <a:t>removes the frame</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688E4FC3-10E5-C8FA-FAF4-B73F74B2A5B8}"/>
              </a:ext>
            </a:extLst>
          </p:cNvPr>
          <p:cNvGrpSpPr/>
          <p:nvPr/>
        </p:nvGrpSpPr>
        <p:grpSpPr>
          <a:xfrm>
            <a:off x="5456319" y="1858214"/>
            <a:ext cx="5855963" cy="1443654"/>
            <a:chOff x="5628891" y="3475977"/>
            <a:chExt cx="5855963" cy="1443654"/>
          </a:xfrm>
        </p:grpSpPr>
        <p:grpSp>
          <p:nvGrpSpPr>
            <p:cNvPr id="24" name="Group 23">
              <a:extLst>
                <a:ext uri="{FF2B5EF4-FFF2-40B4-BE49-F238E27FC236}">
                  <a16:creationId xmlns:a16="http://schemas.microsoft.com/office/drawing/2014/main" id="{8B8D2060-2515-74B2-EB69-4D525545938D}"/>
                </a:ext>
              </a:extLst>
            </p:cNvPr>
            <p:cNvGrpSpPr/>
            <p:nvPr/>
          </p:nvGrpSpPr>
          <p:grpSpPr>
            <a:xfrm>
              <a:off x="5628891" y="3661964"/>
              <a:ext cx="2429848" cy="923330"/>
              <a:chOff x="3488150" y="5809654"/>
              <a:chExt cx="2429848" cy="923330"/>
            </a:xfrm>
          </p:grpSpPr>
          <p:sp>
            <p:nvSpPr>
              <p:cNvPr id="23" name="TextBox 22">
                <a:extLst>
                  <a:ext uri="{FF2B5EF4-FFF2-40B4-BE49-F238E27FC236}">
                    <a16:creationId xmlns:a16="http://schemas.microsoft.com/office/drawing/2014/main" id="{05E75F11-DF94-9204-C987-B734EFC737A3}"/>
                  </a:ext>
                </a:extLst>
              </p:cNvPr>
              <p:cNvSpPr txBox="1"/>
              <p:nvPr/>
            </p:nvSpPr>
            <p:spPr>
              <a:xfrm>
                <a:off x="3488150" y="5809654"/>
                <a:ext cx="2429848" cy="923330"/>
              </a:xfrm>
              <a:prstGeom prst="rect">
                <a:avLst/>
              </a:prstGeom>
              <a:solidFill>
                <a:schemeClr val="bg1"/>
              </a:solidFill>
              <a:ln>
                <a:solidFill>
                  <a:schemeClr val="accent1"/>
                </a:solidFill>
              </a:ln>
            </p:spPr>
            <p:txBody>
              <a:bodyPr wrap="square" rtlCol="0">
                <a:spAutoFit/>
              </a:bodyPr>
              <a:lstStyle/>
              <a:p>
                <a:r>
                  <a:rPr lang="en-US" dirty="0">
                    <a:solidFill>
                      <a:srgbClr val="F3753F"/>
                    </a:solidFill>
                  </a:rPr>
                  <a:t>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grows "down"</a:t>
                </a:r>
              </a:p>
            </p:txBody>
          </p:sp>
          <p:sp>
            <p:nvSpPr>
              <p:cNvPr id="22" name="Down Arrow 21">
                <a:extLst>
                  <a:ext uri="{FF2B5EF4-FFF2-40B4-BE49-F238E27FC236}">
                    <a16:creationId xmlns:a16="http://schemas.microsoft.com/office/drawing/2014/main" id="{6BA5BD37-91E9-A5B9-FCD6-D470716BCA12}"/>
                  </a:ext>
                </a:extLst>
              </p:cNvPr>
              <p:cNvSpPr/>
              <p:nvPr/>
            </p:nvSpPr>
            <p:spPr>
              <a:xfrm>
                <a:off x="5702155" y="5913958"/>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41" name="Group 40">
              <a:extLst>
                <a:ext uri="{FF2B5EF4-FFF2-40B4-BE49-F238E27FC236}">
                  <a16:creationId xmlns:a16="http://schemas.microsoft.com/office/drawing/2014/main" id="{6EB7F728-4027-F4EB-ADCB-09649626331A}"/>
                </a:ext>
              </a:extLst>
            </p:cNvPr>
            <p:cNvGrpSpPr/>
            <p:nvPr/>
          </p:nvGrpSpPr>
          <p:grpSpPr>
            <a:xfrm>
              <a:off x="9290911" y="4122201"/>
              <a:ext cx="2193943" cy="797430"/>
              <a:chOff x="6454958" y="1095336"/>
              <a:chExt cx="2193943" cy="797430"/>
            </a:xfrm>
          </p:grpSpPr>
          <p:sp>
            <p:nvSpPr>
              <p:cNvPr id="42" name="Rectangle 41">
                <a:extLst>
                  <a:ext uri="{FF2B5EF4-FFF2-40B4-BE49-F238E27FC236}">
                    <a16:creationId xmlns:a16="http://schemas.microsoft.com/office/drawing/2014/main" id="{3ED2E88B-6E9C-F324-E610-37306C6C0656}"/>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main()</a:t>
                </a:r>
              </a:p>
            </p:txBody>
          </p:sp>
          <p:sp>
            <p:nvSpPr>
              <p:cNvPr id="43" name="Rectangle 42">
                <a:extLst>
                  <a:ext uri="{FF2B5EF4-FFF2-40B4-BE49-F238E27FC236}">
                    <a16:creationId xmlns:a16="http://schemas.microsoft.com/office/drawing/2014/main" id="{5C468BF2-025B-8FA4-E461-57ED73743ABA}"/>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t>
                </a:r>
                <a:r>
                  <a:rPr lang="en-US" dirty="0" err="1"/>
                  <a:t>fp</a:t>
                </a:r>
                <a:endParaRPr lang="en-US" dirty="0"/>
              </a:p>
            </p:txBody>
          </p:sp>
          <p:sp>
            <p:nvSpPr>
              <p:cNvPr id="44" name="TextBox 43">
                <a:extLst>
                  <a:ext uri="{FF2B5EF4-FFF2-40B4-BE49-F238E27FC236}">
                    <a16:creationId xmlns:a16="http://schemas.microsoft.com/office/drawing/2014/main" id="{95BFCC5D-395F-D116-1BB3-B04F5192774D}"/>
                  </a:ext>
                </a:extLst>
              </p:cNvPr>
              <p:cNvSpPr txBox="1"/>
              <p:nvPr/>
            </p:nvSpPr>
            <p:spPr>
              <a:xfrm>
                <a:off x="8205304" y="1523434"/>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45" name="Left Arrow 44">
                <a:extLst>
                  <a:ext uri="{FF2B5EF4-FFF2-40B4-BE49-F238E27FC236}">
                    <a16:creationId xmlns:a16="http://schemas.microsoft.com/office/drawing/2014/main" id="{CEE8DB46-0644-38A9-DF99-CA7037C64B79}"/>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865B2D6-BA04-941F-DAB8-194DF7F56D45}"/>
                  </a:ext>
                </a:extLst>
              </p:cNvPr>
              <p:cNvSpPr txBox="1"/>
              <p:nvPr/>
            </p:nvSpPr>
            <p:spPr>
              <a:xfrm>
                <a:off x="8271875" y="1169988"/>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47" name="Left Arrow 46">
                <a:extLst>
                  <a:ext uri="{FF2B5EF4-FFF2-40B4-BE49-F238E27FC236}">
                    <a16:creationId xmlns:a16="http://schemas.microsoft.com/office/drawing/2014/main" id="{77C6F63F-8B02-9FA0-8615-1DC92971BA42}"/>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84B52635-7935-D05A-B820-13607F14E3F5}"/>
                </a:ext>
              </a:extLst>
            </p:cNvPr>
            <p:cNvSpPr/>
            <p:nvPr/>
          </p:nvSpPr>
          <p:spPr>
            <a:xfrm>
              <a:off x="9290911" y="3475977"/>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9" name="Rectangle 48">
              <a:extLst>
                <a:ext uri="{FF2B5EF4-FFF2-40B4-BE49-F238E27FC236}">
                  <a16:creationId xmlns:a16="http://schemas.microsoft.com/office/drawing/2014/main" id="{E37D3F83-9878-473F-4DD0-CE291A3C1A24}"/>
                </a:ext>
              </a:extLst>
            </p:cNvPr>
            <p:cNvSpPr/>
            <p:nvPr/>
          </p:nvSpPr>
          <p:spPr>
            <a:xfrm>
              <a:off x="9290911" y="3798859"/>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50" name="TextBox 49">
              <a:extLst>
                <a:ext uri="{FF2B5EF4-FFF2-40B4-BE49-F238E27FC236}">
                  <a16:creationId xmlns:a16="http://schemas.microsoft.com/office/drawing/2014/main" id="{2AD30B3E-7DC4-5A1E-B9DD-6584F5C26E1E}"/>
                </a:ext>
              </a:extLst>
            </p:cNvPr>
            <p:cNvSpPr txBox="1"/>
            <p:nvPr/>
          </p:nvSpPr>
          <p:spPr>
            <a:xfrm>
              <a:off x="8210594" y="4314154"/>
              <a:ext cx="928459" cy="369332"/>
            </a:xfrm>
            <a:prstGeom prst="rect">
              <a:avLst/>
            </a:prstGeom>
            <a:noFill/>
          </p:spPr>
          <p:txBody>
            <a:bodyPr wrap="none" rtlCol="0">
              <a:spAutoFit/>
            </a:bodyPr>
            <a:lstStyle/>
            <a:p>
              <a:r>
                <a:rPr lang="en-US" dirty="0" err="1"/>
                <a:t>funcA</a:t>
              </a:r>
              <a:r>
                <a:rPr lang="en-US" dirty="0"/>
                <a:t>()</a:t>
              </a:r>
            </a:p>
          </p:txBody>
        </p:sp>
        <p:sp>
          <p:nvSpPr>
            <p:cNvPr id="51" name="TextBox 50">
              <a:extLst>
                <a:ext uri="{FF2B5EF4-FFF2-40B4-BE49-F238E27FC236}">
                  <a16:creationId xmlns:a16="http://schemas.microsoft.com/office/drawing/2014/main" id="{2723CA47-E2BF-C944-59D4-2728008F6885}"/>
                </a:ext>
              </a:extLst>
            </p:cNvPr>
            <p:cNvSpPr txBox="1"/>
            <p:nvPr/>
          </p:nvSpPr>
          <p:spPr>
            <a:xfrm>
              <a:off x="8179363" y="3603398"/>
              <a:ext cx="838691" cy="369332"/>
            </a:xfrm>
            <a:prstGeom prst="rect">
              <a:avLst/>
            </a:prstGeom>
            <a:noFill/>
          </p:spPr>
          <p:txBody>
            <a:bodyPr wrap="none" rtlCol="0">
              <a:spAutoFit/>
            </a:bodyPr>
            <a:lstStyle/>
            <a:p>
              <a:r>
                <a:rPr lang="en-US" dirty="0"/>
                <a:t>main()</a:t>
              </a:r>
            </a:p>
          </p:txBody>
        </p:sp>
        <p:sp>
          <p:nvSpPr>
            <p:cNvPr id="76" name="Left Brace 75">
              <a:extLst>
                <a:ext uri="{FF2B5EF4-FFF2-40B4-BE49-F238E27FC236}">
                  <a16:creationId xmlns:a16="http://schemas.microsoft.com/office/drawing/2014/main" id="{B6B9EDF9-193D-FD4C-DEAA-5D94FEF91BF7}"/>
                </a:ext>
              </a:extLst>
            </p:cNvPr>
            <p:cNvSpPr/>
            <p:nvPr/>
          </p:nvSpPr>
          <p:spPr>
            <a:xfrm>
              <a:off x="8981797" y="347597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Left Brace 76">
              <a:extLst>
                <a:ext uri="{FF2B5EF4-FFF2-40B4-BE49-F238E27FC236}">
                  <a16:creationId xmlns:a16="http://schemas.microsoft.com/office/drawing/2014/main" id="{B0E0E7A8-0E9E-293E-357C-335B8BC062E5}"/>
                </a:ext>
              </a:extLst>
            </p:cNvPr>
            <p:cNvSpPr/>
            <p:nvPr/>
          </p:nvSpPr>
          <p:spPr>
            <a:xfrm>
              <a:off x="9029378" y="4161189"/>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DCD80E55-9965-DA3D-42D6-611776D3E9DB}"/>
              </a:ext>
            </a:extLst>
          </p:cNvPr>
          <p:cNvGrpSpPr/>
          <p:nvPr/>
        </p:nvGrpSpPr>
        <p:grpSpPr>
          <a:xfrm>
            <a:off x="5165830" y="3710077"/>
            <a:ext cx="6135188" cy="1125618"/>
            <a:chOff x="5338402" y="5327840"/>
            <a:chExt cx="6135188" cy="1125618"/>
          </a:xfrm>
        </p:grpSpPr>
        <p:grpSp>
          <p:nvGrpSpPr>
            <p:cNvPr id="25" name="Group 24">
              <a:extLst>
                <a:ext uri="{FF2B5EF4-FFF2-40B4-BE49-F238E27FC236}">
                  <a16:creationId xmlns:a16="http://schemas.microsoft.com/office/drawing/2014/main" id="{1B494211-B8DF-FA25-FA0D-2CFEBC8489FC}"/>
                </a:ext>
              </a:extLst>
            </p:cNvPr>
            <p:cNvGrpSpPr/>
            <p:nvPr/>
          </p:nvGrpSpPr>
          <p:grpSpPr>
            <a:xfrm>
              <a:off x="5338402" y="5327840"/>
              <a:ext cx="2749962" cy="923330"/>
              <a:chOff x="3488150" y="5809654"/>
              <a:chExt cx="2749962" cy="923330"/>
            </a:xfrm>
          </p:grpSpPr>
          <p:sp>
            <p:nvSpPr>
              <p:cNvPr id="26" name="TextBox 25">
                <a:extLst>
                  <a:ext uri="{FF2B5EF4-FFF2-40B4-BE49-F238E27FC236}">
                    <a16:creationId xmlns:a16="http://schemas.microsoft.com/office/drawing/2014/main" id="{DCEDD184-39B4-4F83-35A3-A7C41A64C4C5}"/>
                  </a:ext>
                </a:extLst>
              </p:cNvPr>
              <p:cNvSpPr txBox="1"/>
              <p:nvPr/>
            </p:nvSpPr>
            <p:spPr>
              <a:xfrm>
                <a:off x="3488150" y="5809654"/>
                <a:ext cx="2749962" cy="923330"/>
              </a:xfrm>
              <a:prstGeom prst="rect">
                <a:avLst/>
              </a:prstGeom>
              <a:solidFill>
                <a:schemeClr val="bg1"/>
              </a:solidFill>
              <a:ln>
                <a:solidFill>
                  <a:schemeClr val="accent1"/>
                </a:solidFill>
              </a:ln>
            </p:spPr>
            <p:txBody>
              <a:bodyPr wrap="square" rtlCol="0">
                <a:spAutoFit/>
              </a:bodyPr>
              <a:lstStyle/>
              <a:p>
                <a:r>
                  <a:rPr lang="en-US" dirty="0">
                    <a:solidFill>
                      <a:srgbClr val="F3753F"/>
                    </a:solidFill>
                  </a:rPr>
                  <a:t>deallocate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shrinks "up"</a:t>
                </a:r>
              </a:p>
            </p:txBody>
          </p:sp>
          <p:sp>
            <p:nvSpPr>
              <p:cNvPr id="27" name="Down Arrow 26">
                <a:extLst>
                  <a:ext uri="{FF2B5EF4-FFF2-40B4-BE49-F238E27FC236}">
                    <a16:creationId xmlns:a16="http://schemas.microsoft.com/office/drawing/2014/main" id="{3FE89962-5FA1-3C4F-F594-36C7780779B0}"/>
                  </a:ext>
                </a:extLst>
              </p:cNvPr>
              <p:cNvSpPr/>
              <p:nvPr/>
            </p:nvSpPr>
            <p:spPr>
              <a:xfrm rot="10800000">
                <a:off x="5975531" y="5903574"/>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52" name="Group 51">
              <a:extLst>
                <a:ext uri="{FF2B5EF4-FFF2-40B4-BE49-F238E27FC236}">
                  <a16:creationId xmlns:a16="http://schemas.microsoft.com/office/drawing/2014/main" id="{6282F05F-F001-584F-777B-CFC695CF43CD}"/>
                </a:ext>
              </a:extLst>
            </p:cNvPr>
            <p:cNvGrpSpPr/>
            <p:nvPr/>
          </p:nvGrpSpPr>
          <p:grpSpPr>
            <a:xfrm>
              <a:off x="9290911" y="5499701"/>
              <a:ext cx="2182679" cy="953757"/>
              <a:chOff x="6454958" y="1034043"/>
              <a:chExt cx="2182679" cy="953757"/>
            </a:xfrm>
          </p:grpSpPr>
          <p:sp>
            <p:nvSpPr>
              <p:cNvPr id="53" name="Rectangle 52">
                <a:extLst>
                  <a:ext uri="{FF2B5EF4-FFF2-40B4-BE49-F238E27FC236}">
                    <a16:creationId xmlns:a16="http://schemas.microsoft.com/office/drawing/2014/main" id="{CA1B475F-1D83-DD95-B827-049D579CB967}"/>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4" name="Rectangle 53">
                <a:extLst>
                  <a:ext uri="{FF2B5EF4-FFF2-40B4-BE49-F238E27FC236}">
                    <a16:creationId xmlns:a16="http://schemas.microsoft.com/office/drawing/2014/main" id="{F947A4CD-3E0E-0C5B-ABEB-A1E27A74015A}"/>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55" name="TextBox 54">
                <a:extLst>
                  <a:ext uri="{FF2B5EF4-FFF2-40B4-BE49-F238E27FC236}">
                    <a16:creationId xmlns:a16="http://schemas.microsoft.com/office/drawing/2014/main" id="{798CD512-EDB4-E894-D10D-42C7660F40CF}"/>
                  </a:ext>
                </a:extLst>
              </p:cNvPr>
              <p:cNvSpPr txBox="1"/>
              <p:nvPr/>
            </p:nvSpPr>
            <p:spPr>
              <a:xfrm>
                <a:off x="8209315" y="1618468"/>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56" name="Left Arrow 55">
                <a:extLst>
                  <a:ext uri="{FF2B5EF4-FFF2-40B4-BE49-F238E27FC236}">
                    <a16:creationId xmlns:a16="http://schemas.microsoft.com/office/drawing/2014/main" id="{8E6F1604-02E7-5FB2-FA51-505FD8657B32}"/>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3A853C88-00F1-F126-20CC-7B82B452E8D8}"/>
                  </a:ext>
                </a:extLst>
              </p:cNvPr>
              <p:cNvSpPr txBox="1"/>
              <p:nvPr/>
            </p:nvSpPr>
            <p:spPr>
              <a:xfrm>
                <a:off x="8205304" y="1034043"/>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58" name="Left Arrow 57">
                <a:extLst>
                  <a:ext uri="{FF2B5EF4-FFF2-40B4-BE49-F238E27FC236}">
                    <a16:creationId xmlns:a16="http://schemas.microsoft.com/office/drawing/2014/main" id="{616D3766-3818-7620-F6B1-A212408E2ADF}"/>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Box 74">
              <a:extLst>
                <a:ext uri="{FF2B5EF4-FFF2-40B4-BE49-F238E27FC236}">
                  <a16:creationId xmlns:a16="http://schemas.microsoft.com/office/drawing/2014/main" id="{B54F52FF-0E43-AEFF-A38B-14F91AAFEF1A}"/>
                </a:ext>
              </a:extLst>
            </p:cNvPr>
            <p:cNvSpPr txBox="1"/>
            <p:nvPr/>
          </p:nvSpPr>
          <p:spPr>
            <a:xfrm>
              <a:off x="8306774" y="5699210"/>
              <a:ext cx="838691" cy="369332"/>
            </a:xfrm>
            <a:prstGeom prst="rect">
              <a:avLst/>
            </a:prstGeom>
            <a:noFill/>
          </p:spPr>
          <p:txBody>
            <a:bodyPr wrap="none" rtlCol="0">
              <a:spAutoFit/>
            </a:bodyPr>
            <a:lstStyle/>
            <a:p>
              <a:r>
                <a:rPr lang="en-US" dirty="0"/>
                <a:t>main()</a:t>
              </a:r>
            </a:p>
          </p:txBody>
        </p:sp>
        <p:sp>
          <p:nvSpPr>
            <p:cNvPr id="78" name="Left Brace 77">
              <a:extLst>
                <a:ext uri="{FF2B5EF4-FFF2-40B4-BE49-F238E27FC236}">
                  <a16:creationId xmlns:a16="http://schemas.microsoft.com/office/drawing/2014/main" id="{5088369A-33D4-5897-E61E-72D51CF6D639}"/>
                </a:ext>
              </a:extLst>
            </p:cNvPr>
            <p:cNvSpPr/>
            <p:nvPr/>
          </p:nvSpPr>
          <p:spPr>
            <a:xfrm>
              <a:off x="8994163" y="5563584"/>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4724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DEA4-F370-B94B-901F-5DCC4947EBA7}"/>
              </a:ext>
            </a:extLst>
          </p:cNvPr>
          <p:cNvSpPr>
            <a:spLocks noGrp="1"/>
          </p:cNvSpPr>
          <p:nvPr>
            <p:ph type="title"/>
          </p:nvPr>
        </p:nvSpPr>
        <p:spPr>
          <a:xfrm>
            <a:off x="496358" y="38218"/>
            <a:ext cx="11507262" cy="509814"/>
          </a:xfrm>
        </p:spPr>
        <p:txBody>
          <a:bodyPr/>
          <a:lstStyle/>
          <a:p>
            <a:r>
              <a:rPr lang="en-US" sz="2800" dirty="0"/>
              <a:t>How to set the FP – Minimum Activation Frame</a:t>
            </a:r>
          </a:p>
        </p:txBody>
      </p:sp>
      <p:grpSp>
        <p:nvGrpSpPr>
          <p:cNvPr id="3" name="Group 2">
            <a:extLst>
              <a:ext uri="{FF2B5EF4-FFF2-40B4-BE49-F238E27FC236}">
                <a16:creationId xmlns:a16="http://schemas.microsoft.com/office/drawing/2014/main" id="{84536139-1CC4-FC4E-8D36-1694FF88E0A1}"/>
              </a:ext>
            </a:extLst>
          </p:cNvPr>
          <p:cNvGrpSpPr/>
          <p:nvPr/>
        </p:nvGrpSpPr>
        <p:grpSpPr>
          <a:xfrm>
            <a:off x="8068895" y="1849917"/>
            <a:ext cx="4008924" cy="2494002"/>
            <a:chOff x="7984270" y="2060837"/>
            <a:chExt cx="4008924" cy="2494002"/>
          </a:xfrm>
        </p:grpSpPr>
        <p:sp>
          <p:nvSpPr>
            <p:cNvPr id="16" name="Rectangle 15">
              <a:extLst>
                <a:ext uri="{FF2B5EF4-FFF2-40B4-BE49-F238E27FC236}">
                  <a16:creationId xmlns:a16="http://schemas.microsoft.com/office/drawing/2014/main" id="{5DE8F2FF-9F1A-AB45-9A98-58C44C25E0F8}"/>
                </a:ext>
              </a:extLst>
            </p:cNvPr>
            <p:cNvSpPr/>
            <p:nvPr/>
          </p:nvSpPr>
          <p:spPr>
            <a:xfrm>
              <a:off x="8096822" y="300322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20A9FD0-2E23-424B-BD90-D39018CFC431}"/>
                </a:ext>
              </a:extLst>
            </p:cNvPr>
            <p:cNvSpPr txBox="1"/>
            <p:nvPr/>
          </p:nvSpPr>
          <p:spPr>
            <a:xfrm>
              <a:off x="7984270" y="3908508"/>
              <a:ext cx="3023711" cy="646331"/>
            </a:xfrm>
            <a:prstGeom prst="rect">
              <a:avLst/>
            </a:prstGeom>
            <a:noFill/>
          </p:spPr>
          <p:txBody>
            <a:bodyPr wrap="square" rtlCol="0">
              <a:spAutoFit/>
            </a:bodyPr>
            <a:lstStyle/>
            <a:p>
              <a:r>
                <a:rPr lang="en-US" dirty="0"/>
                <a:t>low memory</a:t>
              </a:r>
            </a:p>
            <a:p>
              <a:r>
                <a:rPr lang="en-US" dirty="0"/>
                <a:t>4-byte words</a:t>
              </a:r>
            </a:p>
          </p:txBody>
        </p:sp>
        <p:sp>
          <p:nvSpPr>
            <p:cNvPr id="18" name="Rectangle 17">
              <a:extLst>
                <a:ext uri="{FF2B5EF4-FFF2-40B4-BE49-F238E27FC236}">
                  <a16:creationId xmlns:a16="http://schemas.microsoft.com/office/drawing/2014/main" id="{E8E37572-6570-3D4F-972B-8EBD20E6E33F}"/>
                </a:ext>
              </a:extLst>
            </p:cNvPr>
            <p:cNvSpPr/>
            <p:nvPr/>
          </p:nvSpPr>
          <p:spPr>
            <a:xfrm>
              <a:off x="8096822" y="268448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5C0622-E74A-684E-8FF7-E4EB6BB84B93}"/>
                </a:ext>
              </a:extLst>
            </p:cNvPr>
            <p:cNvSpPr txBox="1"/>
            <p:nvPr/>
          </p:nvSpPr>
          <p:spPr>
            <a:xfrm>
              <a:off x="9933867" y="3732354"/>
              <a:ext cx="428322" cy="369332"/>
            </a:xfrm>
            <a:prstGeom prst="rect">
              <a:avLst/>
            </a:prstGeom>
            <a:noFill/>
          </p:spPr>
          <p:txBody>
            <a:bodyPr wrap="none" rtlCol="0">
              <a:spAutoFit/>
            </a:bodyPr>
            <a:lstStyle/>
            <a:p>
              <a:r>
                <a:rPr lang="en-US" dirty="0" err="1"/>
                <a:t>sp</a:t>
              </a:r>
              <a:endParaRPr lang="en-US" dirty="0"/>
            </a:p>
          </p:txBody>
        </p:sp>
        <p:sp>
          <p:nvSpPr>
            <p:cNvPr id="20" name="Left Arrow 19">
              <a:extLst>
                <a:ext uri="{FF2B5EF4-FFF2-40B4-BE49-F238E27FC236}">
                  <a16:creationId xmlns:a16="http://schemas.microsoft.com/office/drawing/2014/main" id="{FEA071F5-CB97-0A4D-BB26-4D8BBE4B6CFB}"/>
                </a:ext>
              </a:extLst>
            </p:cNvPr>
            <p:cNvSpPr/>
            <p:nvPr/>
          </p:nvSpPr>
          <p:spPr>
            <a:xfrm>
              <a:off x="9486093" y="391480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936473-2CAE-3040-A941-37BEE0619C33}"/>
                </a:ext>
              </a:extLst>
            </p:cNvPr>
            <p:cNvSpPr/>
            <p:nvPr/>
          </p:nvSpPr>
          <p:spPr>
            <a:xfrm>
              <a:off x="8096822" y="3311227"/>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C1A28C20-D978-F14F-8F72-4714D2234C93}"/>
                </a:ext>
              </a:extLst>
            </p:cNvPr>
            <p:cNvSpPr/>
            <p:nvPr/>
          </p:nvSpPr>
          <p:spPr>
            <a:xfrm>
              <a:off x="8096822" y="36395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25" name="Rectangle 24">
              <a:extLst>
                <a:ext uri="{FF2B5EF4-FFF2-40B4-BE49-F238E27FC236}">
                  <a16:creationId xmlns:a16="http://schemas.microsoft.com/office/drawing/2014/main" id="{B96DF14B-49B3-D74E-A156-5FD39DA9421A}"/>
                </a:ext>
              </a:extLst>
            </p:cNvPr>
            <p:cNvSpPr/>
            <p:nvPr/>
          </p:nvSpPr>
          <p:spPr>
            <a:xfrm>
              <a:off x="7999492" y="2060837"/>
              <a:ext cx="2204450" cy="584775"/>
            </a:xfrm>
            <a:prstGeom prst="rect">
              <a:avLst/>
            </a:prstGeom>
          </p:spPr>
          <p:txBody>
            <a:bodyPr wrap="none">
              <a:spAutoFit/>
            </a:bodyPr>
            <a:lstStyle/>
            <a:p>
              <a:pPr algn="ctr"/>
              <a:r>
                <a:rPr lang="en-US" sz="1600" b="1" dirty="0">
                  <a:latin typeface="Consolas" panose="020B0609020204030204" pitchFamily="49" charset="0"/>
                  <a:cs typeface="Consolas" panose="020B0609020204030204" pitchFamily="49" charset="0"/>
                </a:rPr>
                <a:t>after push </a:t>
              </a:r>
              <a:r>
                <a:rPr lang="en-US" sz="1600" b="1" dirty="0">
                  <a:solidFill>
                    <a:srgbClr val="F3753F"/>
                  </a:solidFill>
                  <a:latin typeface="Consolas" panose="020B0609020204030204" pitchFamily="49" charset="0"/>
                  <a:cs typeface="Consolas" panose="020B0609020204030204" pitchFamily="49" charset="0"/>
                </a:rPr>
                <a:t>{</a:t>
              </a:r>
              <a:r>
                <a:rPr lang="en-US" sz="1600" b="1" dirty="0" err="1">
                  <a:solidFill>
                    <a:srgbClr val="F3753F"/>
                  </a:solidFill>
                  <a:latin typeface="Consolas" panose="020B0609020204030204" pitchFamily="49" charset="0"/>
                  <a:cs typeface="Consolas" panose="020B0609020204030204" pitchFamily="49" charset="0"/>
                </a:rPr>
                <a:t>fp,lr</a:t>
              </a:r>
              <a:r>
                <a:rPr lang="en-US" sz="1600" b="1" dirty="0">
                  <a:solidFill>
                    <a:srgbClr val="F3753F"/>
                  </a:solidFill>
                  <a:latin typeface="Consolas" panose="020B0609020204030204" pitchFamily="49" charset="0"/>
                  <a:cs typeface="Consolas" panose="020B0609020204030204" pitchFamily="49" charset="0"/>
                </a:rPr>
                <a:t>}</a:t>
              </a:r>
            </a:p>
            <a:p>
              <a:pPr algn="ctr"/>
              <a:r>
                <a:rPr lang="en-US" sz="1600" b="1" dirty="0">
                  <a:solidFill>
                    <a:schemeClr val="accent5"/>
                  </a:solidFill>
                  <a:latin typeface="Consolas" panose="020B0609020204030204" pitchFamily="49" charset="0"/>
                  <a:cs typeface="Consolas" panose="020B0609020204030204" pitchFamily="49" charset="0"/>
                </a:rPr>
                <a:t>add </a:t>
              </a:r>
              <a:r>
                <a:rPr lang="en-US" sz="1600" b="1" dirty="0" err="1">
                  <a:solidFill>
                    <a:schemeClr val="accent5"/>
                  </a:solidFill>
                  <a:latin typeface="Consolas" panose="020B0609020204030204" pitchFamily="49" charset="0"/>
                  <a:cs typeface="Consolas" panose="020B0609020204030204" pitchFamily="49" charset="0"/>
                </a:rPr>
                <a:t>fp</a:t>
              </a:r>
              <a:r>
                <a:rPr lang="en-US" sz="1600" b="1" dirty="0">
                  <a:solidFill>
                    <a:schemeClr val="accent5"/>
                  </a:solidFill>
                  <a:latin typeface="Consolas" panose="020B0609020204030204" pitchFamily="49" charset="0"/>
                  <a:cs typeface="Consolas" panose="020B0609020204030204" pitchFamily="49" charset="0"/>
                </a:rPr>
                <a:t>, </a:t>
              </a:r>
              <a:r>
                <a:rPr lang="en-US" sz="1600" b="1" dirty="0" err="1">
                  <a:solidFill>
                    <a:schemeClr val="accent5"/>
                  </a:solidFill>
                  <a:latin typeface="Consolas" panose="020B0609020204030204" pitchFamily="49" charset="0"/>
                  <a:cs typeface="Consolas" panose="020B0609020204030204" pitchFamily="49" charset="0"/>
                </a:rPr>
                <a:t>sp</a:t>
              </a:r>
              <a:r>
                <a:rPr lang="en-US" sz="1600" b="1" dirty="0">
                  <a:solidFill>
                    <a:schemeClr val="accent5"/>
                  </a:solidFill>
                  <a:latin typeface="Consolas" panose="020B0609020204030204" pitchFamily="49" charset="0"/>
                  <a:cs typeface="Consolas" panose="020B0609020204030204" pitchFamily="49" charset="0"/>
                </a:rPr>
                <a:t>, FP_OFF</a:t>
              </a:r>
              <a:endParaRPr lang="en-US" sz="1600" dirty="0">
                <a:solidFill>
                  <a:schemeClr val="accent5"/>
                </a:solidFill>
                <a:latin typeface="Consolas" panose="020B0609020204030204" pitchFamily="49" charset="0"/>
                <a:cs typeface="Consolas" panose="020B0609020204030204" pitchFamily="49" charset="0"/>
              </a:endParaRPr>
            </a:p>
          </p:txBody>
        </p:sp>
        <p:sp>
          <p:nvSpPr>
            <p:cNvPr id="26" name="TextBox 25">
              <a:extLst>
                <a:ext uri="{FF2B5EF4-FFF2-40B4-BE49-F238E27FC236}">
                  <a16:creationId xmlns:a16="http://schemas.microsoft.com/office/drawing/2014/main" id="{EDAA330E-8E10-B544-87DB-299D50E42525}"/>
                </a:ext>
              </a:extLst>
            </p:cNvPr>
            <p:cNvSpPr txBox="1"/>
            <p:nvPr/>
          </p:nvSpPr>
          <p:spPr>
            <a:xfrm>
              <a:off x="10148028" y="3396011"/>
              <a:ext cx="1845166"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r>
                <a:rPr lang="en-US" sz="1600" dirty="0"/>
                <a:t> = </a:t>
              </a:r>
              <a:r>
                <a:rPr lang="en-US" sz="1600" dirty="0" err="1"/>
                <a:t>sp</a:t>
              </a:r>
              <a:r>
                <a:rPr lang="en-US" sz="1600" dirty="0"/>
                <a:t> + 4 bytes </a:t>
              </a:r>
            </a:p>
          </p:txBody>
        </p:sp>
        <p:sp>
          <p:nvSpPr>
            <p:cNvPr id="27" name="Left Arrow 26">
              <a:extLst>
                <a:ext uri="{FF2B5EF4-FFF2-40B4-BE49-F238E27FC236}">
                  <a16:creationId xmlns:a16="http://schemas.microsoft.com/office/drawing/2014/main" id="{3C286B68-9127-CD41-8B4B-E0B52F7517F7}"/>
                </a:ext>
              </a:extLst>
            </p:cNvPr>
            <p:cNvSpPr/>
            <p:nvPr/>
          </p:nvSpPr>
          <p:spPr>
            <a:xfrm>
              <a:off x="9472632" y="3493682"/>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Up-Down Arrow 30">
              <a:extLst>
                <a:ext uri="{FF2B5EF4-FFF2-40B4-BE49-F238E27FC236}">
                  <a16:creationId xmlns:a16="http://schemas.microsoft.com/office/drawing/2014/main" id="{9BC90C30-16FE-E04F-AD20-D9E6E9207A35}"/>
                </a:ext>
              </a:extLst>
            </p:cNvPr>
            <p:cNvSpPr/>
            <p:nvPr/>
          </p:nvSpPr>
          <p:spPr>
            <a:xfrm>
              <a:off x="9604705" y="3606260"/>
              <a:ext cx="152132" cy="341306"/>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a:extLst>
              <a:ext uri="{FF2B5EF4-FFF2-40B4-BE49-F238E27FC236}">
                <a16:creationId xmlns:a16="http://schemas.microsoft.com/office/drawing/2014/main" id="{AC958CEF-C647-DA48-9701-E66CC6D610B2}"/>
              </a:ext>
            </a:extLst>
          </p:cNvPr>
          <p:cNvSpPr/>
          <p:nvPr/>
        </p:nvSpPr>
        <p:spPr bwMode="auto">
          <a:xfrm>
            <a:off x="136367" y="1273501"/>
            <a:ext cx="4658837"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 other code       	.</a:t>
            </a:r>
            <a:r>
              <a:rPr lang="en-US" dirty="0" err="1">
                <a:solidFill>
                  <a:srgbClr val="FF0000"/>
                </a:solidFill>
                <a:latin typeface="Consolas" panose="020B0609020204030204" pitchFamily="49" charset="0"/>
                <a:cs typeface="Consolas" panose="020B0609020204030204" pitchFamily="49" charset="0"/>
              </a:rPr>
              <a:t>equ</a:t>
            </a:r>
            <a:r>
              <a:rPr lang="en-US" dirty="0">
                <a:solidFill>
                  <a:srgbClr val="FF0000"/>
                </a:solidFill>
                <a:latin typeface="Consolas" panose="020B0609020204030204" pitchFamily="49" charset="0"/>
                <a:cs typeface="Consolas" panose="020B0609020204030204" pitchFamily="49" charset="0"/>
              </a:rPr>
              <a:t>    FP_OFF,  4      </a:t>
            </a: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a:solidFill>
                  <a:srgbClr val="F3753F"/>
                </a:solidFill>
                <a:latin typeface="Consolas" panose="020B0609020204030204" pitchFamily="49" charset="0"/>
                <a:cs typeface="Consolas" panose="020B0609020204030204" pitchFamily="49" charset="0"/>
              </a:rPr>
              <a:t>{</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add     </a:t>
            </a:r>
            <a:r>
              <a:rPr lang="en-US" dirty="0" err="1">
                <a:solidFill>
                  <a:schemeClr val="accent5"/>
                </a:solidFill>
                <a:latin typeface="Consolas" panose="020B0609020204030204" pitchFamily="49" charset="0"/>
                <a:cs typeface="Consolas" panose="020B0609020204030204" pitchFamily="49" charset="0"/>
              </a:rPr>
              <a:t>fp</a:t>
            </a:r>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FP_OFF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sub     </a:t>
            </a:r>
            <a:r>
              <a:rPr lang="en-US" dirty="0" err="1">
                <a:solidFill>
                  <a:srgbClr val="00B050"/>
                </a:solidFill>
                <a:latin typeface="Consolas" panose="020B0609020204030204" pitchFamily="49" charset="0"/>
                <a:cs typeface="Consolas" panose="020B0609020204030204" pitchFamily="49" charset="0"/>
              </a:rPr>
              <a:t>sp</a:t>
            </a:r>
            <a:r>
              <a:rPr lang="en-US" dirty="0">
                <a:solidFill>
                  <a:srgbClr val="00B05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fp</a:t>
            </a:r>
            <a:r>
              <a:rPr lang="en-US" dirty="0">
                <a:solidFill>
                  <a:srgbClr val="00B050"/>
                </a:solidFill>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53F"/>
                </a:solidFill>
                <a:latin typeface="Consolas" panose="020B0609020204030204" pitchFamily="49" charset="0"/>
                <a:cs typeface="Consolas" panose="020B0609020204030204" pitchFamily="49" charset="0"/>
              </a:rPr>
              <a:t>{</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grpSp>
        <p:nvGrpSpPr>
          <p:cNvPr id="33" name="Group 32">
            <a:extLst>
              <a:ext uri="{FF2B5EF4-FFF2-40B4-BE49-F238E27FC236}">
                <a16:creationId xmlns:a16="http://schemas.microsoft.com/office/drawing/2014/main" id="{37E78FC1-EF7C-1C40-99DA-6A0541D96039}"/>
              </a:ext>
            </a:extLst>
          </p:cNvPr>
          <p:cNvGrpSpPr/>
          <p:nvPr/>
        </p:nvGrpSpPr>
        <p:grpSpPr>
          <a:xfrm>
            <a:off x="3697969" y="1063169"/>
            <a:ext cx="3462297" cy="1754326"/>
            <a:chOff x="9538831" y="4093393"/>
            <a:chExt cx="3462297" cy="1754326"/>
          </a:xfrm>
        </p:grpSpPr>
        <p:sp>
          <p:nvSpPr>
            <p:cNvPr id="34" name="TextBox 33">
              <a:extLst>
                <a:ext uri="{FF2B5EF4-FFF2-40B4-BE49-F238E27FC236}">
                  <a16:creationId xmlns:a16="http://schemas.microsoft.com/office/drawing/2014/main" id="{A4786F0D-6342-7F4E-8F72-64D1B9AC5D63}"/>
                </a:ext>
              </a:extLst>
            </p:cNvPr>
            <p:cNvSpPr txBox="1"/>
            <p:nvPr/>
          </p:nvSpPr>
          <p:spPr>
            <a:xfrm>
              <a:off x="10337452" y="4093393"/>
              <a:ext cx="2663676" cy="1754326"/>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a:t>
              </a:r>
              <a:r>
                <a:rPr lang="en-US" dirty="0">
                  <a:solidFill>
                    <a:srgbClr val="7030A0"/>
                  </a:solidFill>
                </a:rPr>
                <a:t>push</a:t>
              </a:r>
              <a:r>
                <a:rPr lang="en-US" dirty="0"/>
                <a:t> saves regs and allocates space by subtracting from </a:t>
              </a:r>
              <a:r>
                <a:rPr lang="en-US" dirty="0" err="1"/>
                <a:t>sp</a:t>
              </a:r>
              <a:r>
                <a:rPr lang="en-US" dirty="0"/>
                <a:t> and </a:t>
              </a:r>
              <a:r>
                <a:rPr lang="en-US" dirty="0">
                  <a:solidFill>
                    <a:srgbClr val="FF0000"/>
                  </a:solidFill>
                </a:rPr>
                <a:t>sets </a:t>
              </a:r>
              <a:r>
                <a:rPr lang="en-US" dirty="0" err="1">
                  <a:solidFill>
                    <a:srgbClr val="FF0000"/>
                  </a:solidFill>
                </a:rPr>
                <a:t>fp</a:t>
              </a:r>
              <a:r>
                <a:rPr lang="en-US" dirty="0">
                  <a:solidFill>
                    <a:srgbClr val="FF0000"/>
                  </a:solidFill>
                </a:rPr>
                <a:t> with the add</a:t>
              </a:r>
            </a:p>
          </p:txBody>
        </p:sp>
        <p:sp>
          <p:nvSpPr>
            <p:cNvPr id="37" name="Right Brace 36">
              <a:extLst>
                <a:ext uri="{FF2B5EF4-FFF2-40B4-BE49-F238E27FC236}">
                  <a16:creationId xmlns:a16="http://schemas.microsoft.com/office/drawing/2014/main" id="{91527B39-B32E-F947-9C9A-CCC54AD7A9E7}"/>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Arrow 37">
              <a:extLst>
                <a:ext uri="{FF2B5EF4-FFF2-40B4-BE49-F238E27FC236}">
                  <a16:creationId xmlns:a16="http://schemas.microsoft.com/office/drawing/2014/main" id="{80F1BD7E-A448-A54E-A8E7-978857F909C8}"/>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8F3A1C5-C0E1-D541-92B9-C8D75685086D}"/>
              </a:ext>
            </a:extLst>
          </p:cNvPr>
          <p:cNvGrpSpPr/>
          <p:nvPr/>
        </p:nvGrpSpPr>
        <p:grpSpPr>
          <a:xfrm>
            <a:off x="3734665" y="3056588"/>
            <a:ext cx="3204843" cy="1892908"/>
            <a:chOff x="9544330" y="5930750"/>
            <a:chExt cx="3204843" cy="1892908"/>
          </a:xfrm>
        </p:grpSpPr>
        <p:sp>
          <p:nvSpPr>
            <p:cNvPr id="40" name="TextBox 39">
              <a:extLst>
                <a:ext uri="{FF2B5EF4-FFF2-40B4-BE49-F238E27FC236}">
                  <a16:creationId xmlns:a16="http://schemas.microsoft.com/office/drawing/2014/main" id="{63A74AD4-95A8-764F-8710-D0458D381FCF}"/>
                </a:ext>
              </a:extLst>
            </p:cNvPr>
            <p:cNvSpPr txBox="1"/>
            <p:nvPr/>
          </p:nvSpPr>
          <p:spPr>
            <a:xfrm>
              <a:off x="10291930" y="6069332"/>
              <a:ext cx="2457243" cy="1754326"/>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7030A0"/>
                  </a:solidFill>
                </a:rPr>
                <a:t>pop</a:t>
              </a:r>
              <a:r>
                <a:rPr lang="en-US" dirty="0"/>
                <a:t> </a:t>
              </a:r>
              <a:r>
                <a:rPr lang="en-US" dirty="0">
                  <a:solidFill>
                    <a:srgbClr val="FF0000"/>
                  </a:solidFill>
                </a:rPr>
                <a:t>restores regs </a:t>
              </a:r>
              <a:r>
                <a:rPr lang="en-US" dirty="0" err="1">
                  <a:solidFill>
                    <a:srgbClr val="FF0000"/>
                  </a:solidFill>
                </a:rPr>
                <a:t>fp</a:t>
              </a:r>
              <a:r>
                <a:rPr lang="en-US" dirty="0">
                  <a:solidFill>
                    <a:srgbClr val="FF0000"/>
                  </a:solidFill>
                </a:rPr>
                <a:t>, </a:t>
              </a:r>
              <a:r>
                <a:rPr lang="en-US" dirty="0" err="1">
                  <a:solidFill>
                    <a:srgbClr val="FF0000"/>
                  </a:solidFill>
                </a:rPr>
                <a:t>lr</a:t>
              </a:r>
              <a:r>
                <a:rPr lang="en-US" dirty="0">
                  <a:solidFill>
                    <a:srgbClr val="FF0000"/>
                  </a:solidFill>
                </a:rPr>
                <a:t> </a:t>
              </a:r>
            </a:p>
            <a:p>
              <a:r>
                <a:rPr lang="en-US" dirty="0"/>
                <a:t>and deallocates space by adding to </a:t>
              </a:r>
              <a:r>
                <a:rPr lang="en-US" dirty="0" err="1"/>
                <a:t>sp</a:t>
              </a:r>
              <a:endParaRPr lang="en-US" dirty="0">
                <a:solidFill>
                  <a:srgbClr val="FF0000"/>
                </a:solidFill>
              </a:endParaRPr>
            </a:p>
          </p:txBody>
        </p:sp>
        <p:sp>
          <p:nvSpPr>
            <p:cNvPr id="41" name="Right Brace 40">
              <a:extLst>
                <a:ext uri="{FF2B5EF4-FFF2-40B4-BE49-F238E27FC236}">
                  <a16:creationId xmlns:a16="http://schemas.microsoft.com/office/drawing/2014/main" id="{237E87FC-B617-D043-9B50-1AB8AA549C19}"/>
                </a:ext>
              </a:extLst>
            </p:cNvPr>
            <p:cNvSpPr/>
            <p:nvPr/>
          </p:nvSpPr>
          <p:spPr>
            <a:xfrm>
              <a:off x="9544330" y="5930750"/>
              <a:ext cx="377562" cy="46648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Arrow 41">
              <a:extLst>
                <a:ext uri="{FF2B5EF4-FFF2-40B4-BE49-F238E27FC236}">
                  <a16:creationId xmlns:a16="http://schemas.microsoft.com/office/drawing/2014/main" id="{D5BD8713-5CFA-AC45-88C0-54995C06F442}"/>
                </a:ext>
              </a:extLst>
            </p:cNvPr>
            <p:cNvSpPr/>
            <p:nvPr/>
          </p:nvSpPr>
          <p:spPr>
            <a:xfrm>
              <a:off x="9919584" y="608930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E47489A-2760-1845-A813-DA0136D88EE0}"/>
              </a:ext>
            </a:extLst>
          </p:cNvPr>
          <p:cNvGrpSpPr/>
          <p:nvPr/>
        </p:nvGrpSpPr>
        <p:grpSpPr>
          <a:xfrm>
            <a:off x="6981636" y="3027885"/>
            <a:ext cx="1157683" cy="830997"/>
            <a:chOff x="1620757" y="2673235"/>
            <a:chExt cx="1157683" cy="830997"/>
          </a:xfrm>
        </p:grpSpPr>
        <p:sp>
          <p:nvSpPr>
            <p:cNvPr id="44" name="Right Brace 43">
              <a:extLst>
                <a:ext uri="{FF2B5EF4-FFF2-40B4-BE49-F238E27FC236}">
                  <a16:creationId xmlns:a16="http://schemas.microsoft.com/office/drawing/2014/main" id="{C0EDD95D-C953-2D40-9429-6341C18FA0C3}"/>
                </a:ext>
              </a:extLst>
            </p:cNvPr>
            <p:cNvSpPr/>
            <p:nvPr/>
          </p:nvSpPr>
          <p:spPr>
            <a:xfrm rot="10800000">
              <a:off x="2494384" y="2732659"/>
              <a:ext cx="284056" cy="666267"/>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E895B70-A5B3-6C4B-B4BE-4827FCE051BB}"/>
                </a:ext>
              </a:extLst>
            </p:cNvPr>
            <p:cNvSpPr txBox="1"/>
            <p:nvPr/>
          </p:nvSpPr>
          <p:spPr>
            <a:xfrm>
              <a:off x="1620757" y="2673235"/>
              <a:ext cx="839786" cy="830997"/>
            </a:xfrm>
            <a:prstGeom prst="rect">
              <a:avLst/>
            </a:prstGeom>
            <a:solidFill>
              <a:schemeClr val="accent4">
                <a:lumMod val="20000"/>
                <a:lumOff val="80000"/>
              </a:schemeClr>
            </a:solidFill>
            <a:ln>
              <a:solidFill>
                <a:schemeClr val="accent5"/>
              </a:solidFill>
            </a:ln>
          </p:spPr>
          <p:txBody>
            <a:bodyPr wrap="square" rtlCol="0">
              <a:spAutoFit/>
            </a:bodyPr>
            <a:lstStyle/>
            <a:p>
              <a:pPr algn="r"/>
              <a:r>
                <a:rPr lang="en-US" sz="1600" b="1" dirty="0"/>
                <a:t>main() </a:t>
              </a:r>
              <a:r>
                <a:rPr lang="en-US" sz="1600" b="1" dirty="0">
                  <a:solidFill>
                    <a:srgbClr val="0070C0"/>
                  </a:solidFill>
                </a:rPr>
                <a:t>Stack Frame</a:t>
              </a:r>
              <a:endParaRPr lang="en-US" sz="1600" dirty="0">
                <a:solidFill>
                  <a:srgbClr val="0070C0"/>
                </a:solidFill>
              </a:endParaRPr>
            </a:p>
          </p:txBody>
        </p:sp>
      </p:grpSp>
      <p:sp>
        <p:nvSpPr>
          <p:cNvPr id="47" name="TextBox 46">
            <a:extLst>
              <a:ext uri="{FF2B5EF4-FFF2-40B4-BE49-F238E27FC236}">
                <a16:creationId xmlns:a16="http://schemas.microsoft.com/office/drawing/2014/main" id="{717CC47C-F379-F949-9A0E-9E8FA57112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36C16F02-AF8D-23DA-54F0-79B112BFA5D9}"/>
              </a:ext>
            </a:extLst>
          </p:cNvPr>
          <p:cNvSpPr txBox="1"/>
          <p:nvPr/>
        </p:nvSpPr>
        <p:spPr>
          <a:xfrm>
            <a:off x="1481291" y="5445067"/>
            <a:ext cx="8360171" cy="954107"/>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solidFill>
                  <a:srgbClr val="F3753F"/>
                </a:solidFill>
                <a:latin typeface="Consolas" panose="020B0609020204030204" pitchFamily="49" charset="0"/>
                <a:cs typeface="Consolas" panose="020B0609020204030204" pitchFamily="49" charset="0"/>
              </a:rPr>
              <a:t>IMPORTANT: </a:t>
            </a:r>
            <a:r>
              <a:rPr lang="en-US" sz="2000" dirty="0">
                <a:solidFill>
                  <a:srgbClr val="7030A0"/>
                </a:solidFill>
                <a:latin typeface="Consolas" panose="020B0609020204030204" pitchFamily="49" charset="0"/>
                <a:cs typeface="Consolas" panose="020B0609020204030204" pitchFamily="49" charset="0"/>
              </a:rPr>
              <a:t>FP_OFF </a:t>
            </a:r>
            <a:r>
              <a:rPr lang="en-US" sz="2000" dirty="0">
                <a:solidFill>
                  <a:srgbClr val="F3753F"/>
                </a:solidFill>
                <a:latin typeface="Consolas" panose="020B0609020204030204" pitchFamily="49" charset="0"/>
                <a:cs typeface="Consolas" panose="020B0609020204030204" pitchFamily="49" charset="0"/>
              </a:rPr>
              <a:t>has </a:t>
            </a:r>
            <a:r>
              <a:rPr lang="en-US" sz="2000" b="1" dirty="0">
                <a:solidFill>
                  <a:srgbClr val="F3753F"/>
                </a:solidFill>
                <a:latin typeface="Consolas" panose="020B0609020204030204" pitchFamily="49" charset="0"/>
                <a:cs typeface="Consolas" panose="020B0609020204030204" pitchFamily="49" charset="0"/>
              </a:rPr>
              <a:t>two</a:t>
            </a:r>
            <a:r>
              <a:rPr lang="en-US" sz="2000" dirty="0">
                <a:solidFill>
                  <a:srgbClr val="F3753F"/>
                </a:solidFill>
                <a:latin typeface="Consolas" panose="020B0609020204030204" pitchFamily="49" charset="0"/>
                <a:cs typeface="Consolas" panose="020B0609020204030204" pitchFamily="49" charset="0"/>
              </a:rPr>
              <a:t> uses:</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Where to set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after prologue push </a:t>
            </a:r>
            <a:r>
              <a:rPr lang="en-US" dirty="0">
                <a:solidFill>
                  <a:schemeClr val="accent5"/>
                </a:solidFill>
                <a:latin typeface="Consolas" panose="020B0609020204030204" pitchFamily="49" charset="0"/>
                <a:cs typeface="Consolas" panose="020B0609020204030204" pitchFamily="49" charset="0"/>
              </a:rPr>
              <a:t>(remember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position)</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Restore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deallocate locals</a:t>
            </a:r>
            <a:r>
              <a:rPr lang="en-US" dirty="0">
                <a:solidFill>
                  <a:schemeClr val="accent1"/>
                </a:solidFill>
                <a:latin typeface="Consolas" panose="020B0609020204030204" pitchFamily="49" charset="0"/>
                <a:cs typeface="Consolas" panose="020B0609020204030204" pitchFamily="49" charset="0"/>
              </a:rPr>
              <a:t>) right before epilogue pop</a:t>
            </a:r>
          </a:p>
        </p:txBody>
      </p:sp>
    </p:spTree>
    <p:extLst>
      <p:ext uri="{BB962C8B-B14F-4D97-AF65-F5344CB8AC3E}">
        <p14:creationId xmlns:p14="http://schemas.microsoft.com/office/powerpoint/2010/main" val="418152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Using Minimal Stack Frames</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672266" y="581947"/>
            <a:ext cx="2080396" cy="254121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200" dirty="0">
                <a:solidFill>
                  <a:schemeClr val="tx2"/>
                </a:solidFill>
                <a:latin typeface="Consolas" panose="020B0609020204030204" pitchFamily="49" charset="0"/>
                <a:cs typeface="Consolas" panose="020B0609020204030204" pitchFamily="49" charset="0"/>
              </a:rPr>
              <a:t>int b(void)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a(void)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main(void)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a:t>
            </a:r>
          </a:p>
          <a:p>
            <a:r>
              <a:rPr lang="en-US" sz="1200" dirty="0">
                <a:solidFill>
                  <a:schemeClr val="tx2"/>
                </a:solidFill>
                <a:latin typeface="Consolas" panose="020B0609020204030204" pitchFamily="49" charset="0"/>
                <a:cs typeface="Consolas" panose="020B0609020204030204" pitchFamily="49" charset="0"/>
              </a:rPr>
              <a:t>     a();</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798696" y="65641"/>
            <a:ext cx="5355323" cy="64291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103f8: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103fc: e3a00000 	mov r0, 0</a:t>
            </a:r>
          </a:p>
          <a:p>
            <a:r>
              <a:rPr lang="en-US" sz="1600" dirty="0">
                <a:solidFill>
                  <a:srgbClr val="000000"/>
                </a:solidFill>
                <a:effectLst/>
                <a:latin typeface="Menlo" panose="020B0609030804020204" pitchFamily="49" charset="0"/>
              </a:rPr>
              <a:t>   10400: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10404: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10408: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0001040c &lt;a&gt;:</a:t>
            </a:r>
          </a:p>
          <a:p>
            <a:r>
              <a:rPr lang="en-US" sz="1600" dirty="0">
                <a:solidFill>
                  <a:srgbClr val="000000"/>
                </a:solidFill>
                <a:effectLst/>
                <a:latin typeface="Menlo" panose="020B0609030804020204" pitchFamily="49" charset="0"/>
              </a:rPr>
              <a:t>   1040c: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10410: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10414: ebfffff6 	bl 103f4 &lt;b&gt;</a:t>
            </a:r>
          </a:p>
          <a:p>
            <a:r>
              <a:rPr lang="en-US" sz="1600" dirty="0">
                <a:solidFill>
                  <a:srgbClr val="000000"/>
                </a:solidFill>
                <a:effectLst/>
                <a:latin typeface="Menlo" panose="020B0609030804020204" pitchFamily="49" charset="0"/>
              </a:rPr>
              <a:t>   10418: e3a00000 	mov r0, 0</a:t>
            </a:r>
          </a:p>
          <a:p>
            <a:r>
              <a:rPr lang="en-US" sz="1600" dirty="0">
                <a:solidFill>
                  <a:srgbClr val="000000"/>
                </a:solidFill>
                <a:effectLst/>
                <a:latin typeface="Menlo" panose="020B0609030804020204" pitchFamily="49" charset="0"/>
              </a:rPr>
              <a:t>   1041c: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10420: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00010428 &lt;main&gt;:</a:t>
            </a:r>
          </a:p>
          <a:p>
            <a:r>
              <a:rPr lang="en-US" sz="1600" dirty="0">
                <a:solidFill>
                  <a:srgbClr val="000000"/>
                </a:solidFill>
                <a:effectLst/>
                <a:latin typeface="Menlo" panose="020B0609030804020204" pitchFamily="49" charset="0"/>
              </a:rPr>
              <a:t>   10428: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1042c: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10430: ebfffff5 	bl 1040c &lt;a&gt;</a:t>
            </a:r>
          </a:p>
          <a:p>
            <a:r>
              <a:rPr lang="en-US" sz="1600" dirty="0">
                <a:solidFill>
                  <a:srgbClr val="000000"/>
                </a:solidFill>
                <a:effectLst/>
                <a:latin typeface="Menlo" panose="020B0609030804020204" pitchFamily="49" charset="0"/>
              </a:rPr>
              <a:t>   10434: ebfffff4 	bl 1040c &lt;a&gt;</a:t>
            </a:r>
          </a:p>
          <a:p>
            <a:r>
              <a:rPr lang="en-US" sz="1600" dirty="0">
                <a:solidFill>
                  <a:srgbClr val="000000"/>
                </a:solidFill>
                <a:effectLst/>
                <a:latin typeface="Menlo" panose="020B0609030804020204" pitchFamily="49" charset="0"/>
              </a:rPr>
              <a:t>// not shown</a:t>
            </a:r>
          </a:p>
        </p:txBody>
      </p:sp>
      <p:grpSp>
        <p:nvGrpSpPr>
          <p:cNvPr id="97" name="Group 96">
            <a:extLst>
              <a:ext uri="{FF2B5EF4-FFF2-40B4-BE49-F238E27FC236}">
                <a16:creationId xmlns:a16="http://schemas.microsoft.com/office/drawing/2014/main" id="{1DC33B04-D7F1-EC16-0E50-92ED4584902E}"/>
              </a:ext>
            </a:extLst>
          </p:cNvPr>
          <p:cNvGrpSpPr/>
          <p:nvPr/>
        </p:nvGrpSpPr>
        <p:grpSpPr>
          <a:xfrm>
            <a:off x="551354" y="3429000"/>
            <a:ext cx="4403669" cy="923330"/>
            <a:chOff x="551354" y="3429000"/>
            <a:chExt cx="4403669" cy="923330"/>
          </a:xfrm>
        </p:grpSpPr>
        <p:sp>
          <p:nvSpPr>
            <p:cNvPr id="4" name="Rectangle 3">
              <a:extLst>
                <a:ext uri="{FF2B5EF4-FFF2-40B4-BE49-F238E27FC236}">
                  <a16:creationId xmlns:a16="http://schemas.microsoft.com/office/drawing/2014/main" id="{5F13BEE0-F1B3-61C4-292D-A5A5598A36F9}"/>
                </a:ext>
              </a:extLst>
            </p:cNvPr>
            <p:cNvSpPr/>
            <p:nvPr/>
          </p:nvSpPr>
          <p:spPr>
            <a:xfrm>
              <a:off x="1626807" y="364638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10480 (</a:t>
              </a:r>
              <a:r>
                <a:rPr lang="en-US" dirty="0" err="1"/>
                <a:t>lr</a:t>
              </a:r>
              <a:r>
                <a:rPr lang="en-US" dirty="0"/>
                <a:t>)</a:t>
              </a:r>
            </a:p>
          </p:txBody>
        </p:sp>
        <p:sp>
          <p:nvSpPr>
            <p:cNvPr id="7" name="TextBox 6">
              <a:extLst>
                <a:ext uri="{FF2B5EF4-FFF2-40B4-BE49-F238E27FC236}">
                  <a16:creationId xmlns:a16="http://schemas.microsoft.com/office/drawing/2014/main" id="{D675A522-CD3D-FBD9-234C-EC3B0E67F7E7}"/>
                </a:ext>
              </a:extLst>
            </p:cNvPr>
            <p:cNvSpPr txBox="1"/>
            <p:nvPr/>
          </p:nvSpPr>
          <p:spPr>
            <a:xfrm>
              <a:off x="551354" y="3787586"/>
              <a:ext cx="838691" cy="369332"/>
            </a:xfrm>
            <a:prstGeom prst="rect">
              <a:avLst/>
            </a:prstGeom>
            <a:noFill/>
          </p:spPr>
          <p:txBody>
            <a:bodyPr wrap="none" rtlCol="0">
              <a:spAutoFit/>
            </a:bodyPr>
            <a:lstStyle/>
            <a:p>
              <a:r>
                <a:rPr lang="en-US" dirty="0"/>
                <a:t>main()</a:t>
              </a:r>
            </a:p>
          </p:txBody>
        </p:sp>
        <p:sp>
          <p:nvSpPr>
            <p:cNvPr id="21" name="Left Brace 20">
              <a:extLst>
                <a:ext uri="{FF2B5EF4-FFF2-40B4-BE49-F238E27FC236}">
                  <a16:creationId xmlns:a16="http://schemas.microsoft.com/office/drawing/2014/main" id="{080A09C0-5D59-ED1A-6A77-A966E5C0BF3F}"/>
                </a:ext>
              </a:extLst>
            </p:cNvPr>
            <p:cNvSpPr/>
            <p:nvPr/>
          </p:nvSpPr>
          <p:spPr>
            <a:xfrm>
              <a:off x="1357307" y="3658401"/>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5C08E405-1C87-69C3-B013-136FB28BC541}"/>
                </a:ext>
              </a:extLst>
            </p:cNvPr>
            <p:cNvSpPr txBox="1"/>
            <p:nvPr/>
          </p:nvSpPr>
          <p:spPr>
            <a:xfrm>
              <a:off x="2957360" y="3429000"/>
              <a:ext cx="1997663" cy="923330"/>
            </a:xfrm>
            <a:prstGeom prst="rect">
              <a:avLst/>
            </a:prstGeom>
            <a:noFill/>
          </p:spPr>
          <p:txBody>
            <a:bodyPr wrap="none" rtlCol="0">
              <a:spAutoFit/>
            </a:bodyPr>
            <a:lstStyle/>
            <a:p>
              <a:r>
                <a:rPr lang="en-US" dirty="0">
                  <a:solidFill>
                    <a:srgbClr val="000000"/>
                  </a:solidFill>
                  <a:latin typeface="Menlo" panose="020B0609030804020204" pitchFamily="49" charset="0"/>
                </a:rPr>
                <a:t>Stack address</a:t>
              </a:r>
            </a:p>
            <a:p>
              <a:r>
                <a:rPr lang="en-US" sz="1800" dirty="0">
                  <a:solidFill>
                    <a:srgbClr val="000000"/>
                  </a:solidFill>
                  <a:effectLst/>
                  <a:latin typeface="Menlo" panose="020B0609030804020204" pitchFamily="49" charset="0"/>
                </a:rPr>
                <a:t>90300</a:t>
              </a:r>
            </a:p>
            <a:p>
              <a:r>
                <a:rPr lang="en-US" dirty="0">
                  <a:solidFill>
                    <a:srgbClr val="000000"/>
                  </a:solidFill>
                  <a:latin typeface="Menlo" panose="020B0609030804020204" pitchFamily="49" charset="0"/>
                </a:rPr>
                <a:t>902fc</a:t>
              </a:r>
              <a:endParaRPr lang="en-US" dirty="0"/>
            </a:p>
          </p:txBody>
        </p:sp>
        <p:sp>
          <p:nvSpPr>
            <p:cNvPr id="6" name="Rectangle 5">
              <a:extLst>
                <a:ext uri="{FF2B5EF4-FFF2-40B4-BE49-F238E27FC236}">
                  <a16:creationId xmlns:a16="http://schemas.microsoft.com/office/drawing/2014/main" id="{0FC8D06A-F1B7-AEE5-11D8-E763D306E45C}"/>
                </a:ext>
              </a:extLst>
            </p:cNvPr>
            <p:cNvSpPr/>
            <p:nvPr/>
          </p:nvSpPr>
          <p:spPr>
            <a:xfrm>
              <a:off x="1626807" y="396926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90308 </a:t>
              </a:r>
              <a:r>
                <a:rPr lang="en-US" dirty="0" err="1"/>
                <a:t>fp</a:t>
              </a:r>
              <a:endParaRPr lang="en-US" dirty="0"/>
            </a:p>
          </p:txBody>
        </p:sp>
      </p:grpSp>
      <p:grpSp>
        <p:nvGrpSpPr>
          <p:cNvPr id="89" name="Group 88">
            <a:extLst>
              <a:ext uri="{FF2B5EF4-FFF2-40B4-BE49-F238E27FC236}">
                <a16:creationId xmlns:a16="http://schemas.microsoft.com/office/drawing/2014/main" id="{522EC7C9-FA78-6603-724B-F18734F525B0}"/>
              </a:ext>
            </a:extLst>
          </p:cNvPr>
          <p:cNvGrpSpPr/>
          <p:nvPr/>
        </p:nvGrpSpPr>
        <p:grpSpPr>
          <a:xfrm>
            <a:off x="3904036" y="3696962"/>
            <a:ext cx="765816" cy="646331"/>
            <a:chOff x="3831337" y="4327974"/>
            <a:chExt cx="765816" cy="646331"/>
          </a:xfrm>
        </p:grpSpPr>
        <p:sp>
          <p:nvSpPr>
            <p:cNvPr id="90" name="TextBox 89">
              <a:extLst>
                <a:ext uri="{FF2B5EF4-FFF2-40B4-BE49-F238E27FC236}">
                  <a16:creationId xmlns:a16="http://schemas.microsoft.com/office/drawing/2014/main" id="{2CA2D5A2-382C-5636-6DE6-0CDC79290CF4}"/>
                </a:ext>
              </a:extLst>
            </p:cNvPr>
            <p:cNvSpPr txBox="1"/>
            <p:nvPr/>
          </p:nvSpPr>
          <p:spPr>
            <a:xfrm>
              <a:off x="4133565" y="4327974"/>
              <a:ext cx="463588" cy="646331"/>
            </a:xfrm>
            <a:prstGeom prst="rect">
              <a:avLst/>
            </a:prstGeom>
            <a:noFill/>
          </p:spPr>
          <p:txBody>
            <a:bodyPr wrap="none" rtlCol="0">
              <a:spAutoFit/>
            </a:bodyPr>
            <a:lstStyle/>
            <a:p>
              <a:r>
                <a:rPr lang="en-US" dirty="0" err="1">
                  <a:solidFill>
                    <a:srgbClr val="000000"/>
                  </a:solidFill>
                  <a:latin typeface="Menlo" panose="020B0609030804020204" pitchFamily="49" charset="0"/>
                </a:rPr>
                <a:t>fp</a:t>
              </a:r>
              <a:endParaRPr lang="en-US" dirty="0">
                <a:solidFill>
                  <a:srgbClr val="000000"/>
                </a:solidFill>
                <a:latin typeface="Menlo" panose="020B0609030804020204" pitchFamily="49" charset="0"/>
              </a:endParaRPr>
            </a:p>
            <a:p>
              <a:r>
                <a:rPr lang="en-US" dirty="0" err="1">
                  <a:solidFill>
                    <a:srgbClr val="000000"/>
                  </a:solidFill>
                  <a:latin typeface="Menlo" panose="020B0609030804020204" pitchFamily="49" charset="0"/>
                </a:rPr>
                <a:t>sp</a:t>
              </a:r>
              <a:endParaRPr lang="en-US" dirty="0">
                <a:solidFill>
                  <a:srgbClr val="000000"/>
                </a:solidFill>
                <a:latin typeface="Menlo" panose="020B0609030804020204" pitchFamily="49" charset="0"/>
              </a:endParaRPr>
            </a:p>
          </p:txBody>
        </p:sp>
        <p:cxnSp>
          <p:nvCxnSpPr>
            <p:cNvPr id="91" name="Straight Arrow Connector 90">
              <a:extLst>
                <a:ext uri="{FF2B5EF4-FFF2-40B4-BE49-F238E27FC236}">
                  <a16:creationId xmlns:a16="http://schemas.microsoft.com/office/drawing/2014/main" id="{9EBB1DC8-B09B-2F7C-F58A-1C05556C8558}"/>
                </a:ext>
              </a:extLst>
            </p:cNvPr>
            <p:cNvCxnSpPr>
              <a:cxnSpLocks/>
            </p:cNvCxnSpPr>
            <p:nvPr/>
          </p:nvCxnSpPr>
          <p:spPr>
            <a:xfrm flipH="1">
              <a:off x="3831337" y="4499867"/>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A2311F9-D43C-F801-A42A-93564E8EF16F}"/>
                </a:ext>
              </a:extLst>
            </p:cNvPr>
            <p:cNvCxnSpPr>
              <a:cxnSpLocks/>
            </p:cNvCxnSpPr>
            <p:nvPr/>
          </p:nvCxnSpPr>
          <p:spPr>
            <a:xfrm flipH="1">
              <a:off x="3831337" y="4812523"/>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449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Using Minimal Stack Frames</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672266" y="581947"/>
            <a:ext cx="2080396" cy="254121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200" dirty="0">
                <a:solidFill>
                  <a:schemeClr val="tx2"/>
                </a:solidFill>
                <a:latin typeface="Consolas" panose="020B0609020204030204" pitchFamily="49" charset="0"/>
                <a:cs typeface="Consolas" panose="020B0609020204030204" pitchFamily="49" charset="0"/>
              </a:rPr>
              <a:t>int b(void)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a(void)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main(void)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a:t>
            </a:r>
          </a:p>
          <a:p>
            <a:r>
              <a:rPr lang="en-US" sz="1200" dirty="0">
                <a:solidFill>
                  <a:schemeClr val="tx2"/>
                </a:solidFill>
                <a:latin typeface="Consolas" panose="020B0609020204030204" pitchFamily="49" charset="0"/>
                <a:cs typeface="Consolas" panose="020B0609020204030204" pitchFamily="49" charset="0"/>
              </a:rPr>
              <a:t>     a();</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798696" y="65641"/>
            <a:ext cx="5355323" cy="64291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103f8: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103fc: e3a00000 	mov r0, 0</a:t>
            </a:r>
          </a:p>
          <a:p>
            <a:r>
              <a:rPr lang="en-US" sz="1600" dirty="0">
                <a:solidFill>
                  <a:srgbClr val="000000"/>
                </a:solidFill>
                <a:effectLst/>
                <a:latin typeface="Menlo" panose="020B0609030804020204" pitchFamily="49" charset="0"/>
              </a:rPr>
              <a:t>   10400: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10404: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10408: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0001040c &lt;a&gt;:</a:t>
            </a:r>
          </a:p>
          <a:p>
            <a:r>
              <a:rPr lang="en-US" sz="1600" dirty="0">
                <a:solidFill>
                  <a:srgbClr val="000000"/>
                </a:solidFill>
                <a:effectLst/>
                <a:latin typeface="Menlo" panose="020B0609030804020204" pitchFamily="49" charset="0"/>
              </a:rPr>
              <a:t>   1040c: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10410: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10414: ebfffff6 	bl 103f4 &lt;b&gt;</a:t>
            </a:r>
          </a:p>
          <a:p>
            <a:r>
              <a:rPr lang="en-US" sz="1600" dirty="0">
                <a:solidFill>
                  <a:srgbClr val="000000"/>
                </a:solidFill>
                <a:effectLst/>
                <a:latin typeface="Menlo" panose="020B0609030804020204" pitchFamily="49" charset="0"/>
              </a:rPr>
              <a:t>   10418: e3a00000 	mov r0, 0</a:t>
            </a:r>
          </a:p>
          <a:p>
            <a:r>
              <a:rPr lang="en-US" sz="1600" dirty="0">
                <a:solidFill>
                  <a:srgbClr val="000000"/>
                </a:solidFill>
                <a:effectLst/>
                <a:latin typeface="Menlo" panose="020B0609030804020204" pitchFamily="49" charset="0"/>
              </a:rPr>
              <a:t>   1041c: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10420: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00010428 &lt;main&gt;:</a:t>
            </a:r>
          </a:p>
          <a:p>
            <a:r>
              <a:rPr lang="en-US" sz="1600" dirty="0">
                <a:solidFill>
                  <a:srgbClr val="000000"/>
                </a:solidFill>
                <a:effectLst/>
                <a:latin typeface="Menlo" panose="020B0609030804020204" pitchFamily="49" charset="0"/>
              </a:rPr>
              <a:t>   10428: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1042c: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10430: ebfffff5 	bl 1040c &lt;a&gt;</a:t>
            </a:r>
          </a:p>
          <a:p>
            <a:r>
              <a:rPr lang="en-US" sz="1600" dirty="0">
                <a:solidFill>
                  <a:srgbClr val="000000"/>
                </a:solidFill>
                <a:effectLst/>
                <a:latin typeface="Menlo" panose="020B0609030804020204" pitchFamily="49" charset="0"/>
              </a:rPr>
              <a:t>   10434: ebfffff4 	bl 1040c &lt;a&gt;</a:t>
            </a:r>
          </a:p>
          <a:p>
            <a:r>
              <a:rPr lang="en-US" sz="1600" dirty="0">
                <a:solidFill>
                  <a:srgbClr val="000000"/>
                </a:solidFill>
                <a:effectLst/>
                <a:latin typeface="Menlo" panose="020B0609030804020204" pitchFamily="49" charset="0"/>
              </a:rPr>
              <a:t>// not shown</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1191798" y="2731397"/>
            <a:ext cx="840589" cy="3014092"/>
            <a:chOff x="10202487" y="102218"/>
            <a:chExt cx="840589" cy="3014092"/>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02218"/>
              <a:ext cx="683877" cy="3014092"/>
              <a:chOff x="10654683" y="133469"/>
              <a:chExt cx="683877" cy="3014092"/>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33469"/>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33469"/>
                <a:ext cx="0" cy="3014092"/>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654683" y="3147561"/>
                <a:ext cx="683877"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202487" y="1639801"/>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grpSp>
      <p:grpSp>
        <p:nvGrpSpPr>
          <p:cNvPr id="97" name="Group 96">
            <a:extLst>
              <a:ext uri="{FF2B5EF4-FFF2-40B4-BE49-F238E27FC236}">
                <a16:creationId xmlns:a16="http://schemas.microsoft.com/office/drawing/2014/main" id="{1DC33B04-D7F1-EC16-0E50-92ED4584902E}"/>
              </a:ext>
            </a:extLst>
          </p:cNvPr>
          <p:cNvGrpSpPr/>
          <p:nvPr/>
        </p:nvGrpSpPr>
        <p:grpSpPr>
          <a:xfrm>
            <a:off x="551354" y="3429000"/>
            <a:ext cx="4403669" cy="923330"/>
            <a:chOff x="551354" y="3429000"/>
            <a:chExt cx="4403669" cy="923330"/>
          </a:xfrm>
        </p:grpSpPr>
        <p:sp>
          <p:nvSpPr>
            <p:cNvPr id="4" name="Rectangle 3">
              <a:extLst>
                <a:ext uri="{FF2B5EF4-FFF2-40B4-BE49-F238E27FC236}">
                  <a16:creationId xmlns:a16="http://schemas.microsoft.com/office/drawing/2014/main" id="{5F13BEE0-F1B3-61C4-292D-A5A5598A36F9}"/>
                </a:ext>
              </a:extLst>
            </p:cNvPr>
            <p:cNvSpPr/>
            <p:nvPr/>
          </p:nvSpPr>
          <p:spPr>
            <a:xfrm>
              <a:off x="1626807" y="364638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10480 (</a:t>
              </a:r>
              <a:r>
                <a:rPr lang="en-US" dirty="0" err="1"/>
                <a:t>lr</a:t>
              </a:r>
              <a:r>
                <a:rPr lang="en-US" dirty="0"/>
                <a:t>)</a:t>
              </a:r>
            </a:p>
          </p:txBody>
        </p:sp>
        <p:sp>
          <p:nvSpPr>
            <p:cNvPr id="7" name="TextBox 6">
              <a:extLst>
                <a:ext uri="{FF2B5EF4-FFF2-40B4-BE49-F238E27FC236}">
                  <a16:creationId xmlns:a16="http://schemas.microsoft.com/office/drawing/2014/main" id="{D675A522-CD3D-FBD9-234C-EC3B0E67F7E7}"/>
                </a:ext>
              </a:extLst>
            </p:cNvPr>
            <p:cNvSpPr txBox="1"/>
            <p:nvPr/>
          </p:nvSpPr>
          <p:spPr>
            <a:xfrm>
              <a:off x="551354" y="3787586"/>
              <a:ext cx="838691" cy="369332"/>
            </a:xfrm>
            <a:prstGeom prst="rect">
              <a:avLst/>
            </a:prstGeom>
            <a:noFill/>
          </p:spPr>
          <p:txBody>
            <a:bodyPr wrap="none" rtlCol="0">
              <a:spAutoFit/>
            </a:bodyPr>
            <a:lstStyle/>
            <a:p>
              <a:r>
                <a:rPr lang="en-US" dirty="0"/>
                <a:t>main()</a:t>
              </a:r>
            </a:p>
          </p:txBody>
        </p:sp>
        <p:sp>
          <p:nvSpPr>
            <p:cNvPr id="21" name="Left Brace 20">
              <a:extLst>
                <a:ext uri="{FF2B5EF4-FFF2-40B4-BE49-F238E27FC236}">
                  <a16:creationId xmlns:a16="http://schemas.microsoft.com/office/drawing/2014/main" id="{080A09C0-5D59-ED1A-6A77-A966E5C0BF3F}"/>
                </a:ext>
              </a:extLst>
            </p:cNvPr>
            <p:cNvSpPr/>
            <p:nvPr/>
          </p:nvSpPr>
          <p:spPr>
            <a:xfrm>
              <a:off x="1357307" y="3658401"/>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5C08E405-1C87-69C3-B013-136FB28BC541}"/>
                </a:ext>
              </a:extLst>
            </p:cNvPr>
            <p:cNvSpPr txBox="1"/>
            <p:nvPr/>
          </p:nvSpPr>
          <p:spPr>
            <a:xfrm>
              <a:off x="2957360" y="3429000"/>
              <a:ext cx="1997663" cy="923330"/>
            </a:xfrm>
            <a:prstGeom prst="rect">
              <a:avLst/>
            </a:prstGeom>
            <a:noFill/>
          </p:spPr>
          <p:txBody>
            <a:bodyPr wrap="none" rtlCol="0">
              <a:spAutoFit/>
            </a:bodyPr>
            <a:lstStyle/>
            <a:p>
              <a:r>
                <a:rPr lang="en-US" dirty="0">
                  <a:solidFill>
                    <a:srgbClr val="000000"/>
                  </a:solidFill>
                  <a:latin typeface="Menlo" panose="020B0609030804020204" pitchFamily="49" charset="0"/>
                </a:rPr>
                <a:t>Stack address</a:t>
              </a:r>
            </a:p>
            <a:p>
              <a:r>
                <a:rPr lang="en-US" sz="1800" dirty="0">
                  <a:solidFill>
                    <a:srgbClr val="000000"/>
                  </a:solidFill>
                  <a:effectLst/>
                  <a:latin typeface="Menlo" panose="020B0609030804020204" pitchFamily="49" charset="0"/>
                </a:rPr>
                <a:t>90300</a:t>
              </a:r>
            </a:p>
            <a:p>
              <a:r>
                <a:rPr lang="en-US" dirty="0">
                  <a:solidFill>
                    <a:srgbClr val="000000"/>
                  </a:solidFill>
                  <a:latin typeface="Menlo" panose="020B0609030804020204" pitchFamily="49" charset="0"/>
                </a:rPr>
                <a:t>902fc</a:t>
              </a:r>
              <a:endParaRPr lang="en-US" dirty="0"/>
            </a:p>
          </p:txBody>
        </p:sp>
        <p:sp>
          <p:nvSpPr>
            <p:cNvPr id="6" name="Rectangle 5">
              <a:extLst>
                <a:ext uri="{FF2B5EF4-FFF2-40B4-BE49-F238E27FC236}">
                  <a16:creationId xmlns:a16="http://schemas.microsoft.com/office/drawing/2014/main" id="{0FC8D06A-F1B7-AEE5-11D8-E763D306E45C}"/>
                </a:ext>
              </a:extLst>
            </p:cNvPr>
            <p:cNvSpPr/>
            <p:nvPr/>
          </p:nvSpPr>
          <p:spPr>
            <a:xfrm>
              <a:off x="1626807" y="396926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90308 </a:t>
              </a:r>
              <a:r>
                <a:rPr lang="en-US" dirty="0" err="1"/>
                <a:t>fp</a:t>
              </a:r>
              <a:endParaRPr lang="en-US" dirty="0"/>
            </a:p>
          </p:txBody>
        </p:sp>
      </p:grpSp>
      <p:grpSp>
        <p:nvGrpSpPr>
          <p:cNvPr id="98" name="Group 97">
            <a:extLst>
              <a:ext uri="{FF2B5EF4-FFF2-40B4-BE49-F238E27FC236}">
                <a16:creationId xmlns:a16="http://schemas.microsoft.com/office/drawing/2014/main" id="{C2507F89-2116-835D-419E-78E88FDAF66B}"/>
              </a:ext>
            </a:extLst>
          </p:cNvPr>
          <p:cNvGrpSpPr/>
          <p:nvPr/>
        </p:nvGrpSpPr>
        <p:grpSpPr>
          <a:xfrm>
            <a:off x="962080" y="4357857"/>
            <a:ext cx="2885289" cy="647025"/>
            <a:chOff x="962080" y="4357857"/>
            <a:chExt cx="2885289" cy="647025"/>
          </a:xfrm>
        </p:grpSpPr>
        <p:sp>
          <p:nvSpPr>
            <p:cNvPr id="8" name="Rectangle 7">
              <a:extLst>
                <a:ext uri="{FF2B5EF4-FFF2-40B4-BE49-F238E27FC236}">
                  <a16:creationId xmlns:a16="http://schemas.microsoft.com/office/drawing/2014/main" id="{0603B353-8372-6A05-AAC2-1D37E6A4B4C6}"/>
                </a:ext>
              </a:extLst>
            </p:cNvPr>
            <p:cNvSpPr/>
            <p:nvPr/>
          </p:nvSpPr>
          <p:spPr>
            <a:xfrm>
              <a:off x="1628013" y="4357857"/>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10434 </a:t>
              </a:r>
              <a:r>
                <a:rPr lang="en-US" dirty="0" err="1"/>
                <a:t>lr</a:t>
              </a:r>
              <a:endParaRPr lang="en-US" dirty="0"/>
            </a:p>
          </p:txBody>
        </p:sp>
        <p:sp>
          <p:nvSpPr>
            <p:cNvPr id="9" name="Rectangle 8">
              <a:extLst>
                <a:ext uri="{FF2B5EF4-FFF2-40B4-BE49-F238E27FC236}">
                  <a16:creationId xmlns:a16="http://schemas.microsoft.com/office/drawing/2014/main" id="{D34A2445-3A35-E99F-92E4-86A6DF62B1B5}"/>
                </a:ext>
              </a:extLst>
            </p:cNvPr>
            <p:cNvSpPr/>
            <p:nvPr/>
          </p:nvSpPr>
          <p:spPr>
            <a:xfrm>
              <a:off x="1628013" y="4680739"/>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90300 </a:t>
              </a:r>
              <a:r>
                <a:rPr lang="en-US" dirty="0" err="1"/>
                <a:t>fp</a:t>
              </a:r>
              <a:endParaRPr lang="en-US" dirty="0"/>
            </a:p>
          </p:txBody>
        </p:sp>
        <p:sp>
          <p:nvSpPr>
            <p:cNvPr id="11" name="TextBox 10">
              <a:extLst>
                <a:ext uri="{FF2B5EF4-FFF2-40B4-BE49-F238E27FC236}">
                  <a16:creationId xmlns:a16="http://schemas.microsoft.com/office/drawing/2014/main" id="{AD2E3577-22A8-DBC0-E185-73BBE4493730}"/>
                </a:ext>
              </a:extLst>
            </p:cNvPr>
            <p:cNvSpPr txBox="1"/>
            <p:nvPr/>
          </p:nvSpPr>
          <p:spPr>
            <a:xfrm>
              <a:off x="962080" y="4456099"/>
              <a:ext cx="466794" cy="369332"/>
            </a:xfrm>
            <a:prstGeom prst="rect">
              <a:avLst/>
            </a:prstGeom>
            <a:noFill/>
          </p:spPr>
          <p:txBody>
            <a:bodyPr wrap="none" rtlCol="0">
              <a:spAutoFit/>
            </a:bodyPr>
            <a:lstStyle/>
            <a:p>
              <a:r>
                <a:rPr lang="en-US" dirty="0"/>
                <a:t>a()</a:t>
              </a:r>
            </a:p>
          </p:txBody>
        </p:sp>
        <p:sp>
          <p:nvSpPr>
            <p:cNvPr id="22" name="Left Brace 21">
              <a:extLst>
                <a:ext uri="{FF2B5EF4-FFF2-40B4-BE49-F238E27FC236}">
                  <a16:creationId xmlns:a16="http://schemas.microsoft.com/office/drawing/2014/main" id="{BA2909B5-A310-AB01-3EA3-85764BAFFA34}"/>
                </a:ext>
              </a:extLst>
            </p:cNvPr>
            <p:cNvSpPr/>
            <p:nvPr/>
          </p:nvSpPr>
          <p:spPr>
            <a:xfrm>
              <a:off x="1350833" y="4414809"/>
              <a:ext cx="255071" cy="577140"/>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a:extLst>
                <a:ext uri="{FF2B5EF4-FFF2-40B4-BE49-F238E27FC236}">
                  <a16:creationId xmlns:a16="http://schemas.microsoft.com/office/drawing/2014/main" id="{DF05C5F6-2834-1168-61D4-A98D55E481E6}"/>
                </a:ext>
              </a:extLst>
            </p:cNvPr>
            <p:cNvSpPr txBox="1"/>
            <p:nvPr/>
          </p:nvSpPr>
          <p:spPr>
            <a:xfrm>
              <a:off x="2965396" y="4358551"/>
              <a:ext cx="881973" cy="646331"/>
            </a:xfrm>
            <a:prstGeom prst="rect">
              <a:avLst/>
            </a:prstGeom>
            <a:noFill/>
          </p:spPr>
          <p:txBody>
            <a:bodyPr wrap="none" rtlCol="0">
              <a:spAutoFit/>
            </a:bodyPr>
            <a:lstStyle/>
            <a:p>
              <a:r>
                <a:rPr lang="en-US" sz="1800" dirty="0">
                  <a:solidFill>
                    <a:srgbClr val="000000"/>
                  </a:solidFill>
                  <a:effectLst/>
                  <a:latin typeface="Menlo" panose="020B0609030804020204" pitchFamily="49" charset="0"/>
                </a:rPr>
                <a:t>902f8</a:t>
              </a:r>
            </a:p>
            <a:p>
              <a:r>
                <a:rPr lang="en-US" dirty="0">
                  <a:solidFill>
                    <a:srgbClr val="000000"/>
                  </a:solidFill>
                  <a:latin typeface="Menlo" panose="020B0609030804020204" pitchFamily="49" charset="0"/>
                </a:rPr>
                <a:t>902f4</a:t>
              </a:r>
              <a:endParaRPr lang="en-US" dirty="0"/>
            </a:p>
          </p:txBody>
        </p:sp>
      </p:grpSp>
      <p:grpSp>
        <p:nvGrpSpPr>
          <p:cNvPr id="93" name="Group 92">
            <a:extLst>
              <a:ext uri="{FF2B5EF4-FFF2-40B4-BE49-F238E27FC236}">
                <a16:creationId xmlns:a16="http://schemas.microsoft.com/office/drawing/2014/main" id="{5BD19731-FFB1-8604-9932-1B615E51C900}"/>
              </a:ext>
            </a:extLst>
          </p:cNvPr>
          <p:cNvGrpSpPr/>
          <p:nvPr/>
        </p:nvGrpSpPr>
        <p:grpSpPr>
          <a:xfrm>
            <a:off x="3900113" y="4380213"/>
            <a:ext cx="765816" cy="646331"/>
            <a:chOff x="3831337" y="4327974"/>
            <a:chExt cx="765816" cy="646331"/>
          </a:xfrm>
        </p:grpSpPr>
        <p:sp>
          <p:nvSpPr>
            <p:cNvPr id="94" name="TextBox 93">
              <a:extLst>
                <a:ext uri="{FF2B5EF4-FFF2-40B4-BE49-F238E27FC236}">
                  <a16:creationId xmlns:a16="http://schemas.microsoft.com/office/drawing/2014/main" id="{EFED49A6-41AC-2244-0739-E014B737F54A}"/>
                </a:ext>
              </a:extLst>
            </p:cNvPr>
            <p:cNvSpPr txBox="1"/>
            <p:nvPr/>
          </p:nvSpPr>
          <p:spPr>
            <a:xfrm>
              <a:off x="4133565" y="4327974"/>
              <a:ext cx="463588" cy="646331"/>
            </a:xfrm>
            <a:prstGeom prst="rect">
              <a:avLst/>
            </a:prstGeom>
            <a:noFill/>
          </p:spPr>
          <p:txBody>
            <a:bodyPr wrap="none" rtlCol="0">
              <a:spAutoFit/>
            </a:bodyPr>
            <a:lstStyle/>
            <a:p>
              <a:r>
                <a:rPr lang="en-US" dirty="0" err="1">
                  <a:solidFill>
                    <a:srgbClr val="000000"/>
                  </a:solidFill>
                  <a:latin typeface="Menlo" panose="020B0609030804020204" pitchFamily="49" charset="0"/>
                </a:rPr>
                <a:t>fp</a:t>
              </a:r>
              <a:endParaRPr lang="en-US" dirty="0">
                <a:solidFill>
                  <a:srgbClr val="000000"/>
                </a:solidFill>
                <a:latin typeface="Menlo" panose="020B0609030804020204" pitchFamily="49" charset="0"/>
              </a:endParaRPr>
            </a:p>
            <a:p>
              <a:r>
                <a:rPr lang="en-US" dirty="0" err="1">
                  <a:solidFill>
                    <a:srgbClr val="000000"/>
                  </a:solidFill>
                  <a:latin typeface="Menlo" panose="020B0609030804020204" pitchFamily="49" charset="0"/>
                </a:rPr>
                <a:t>sp</a:t>
              </a:r>
              <a:endParaRPr lang="en-US" dirty="0">
                <a:solidFill>
                  <a:srgbClr val="000000"/>
                </a:solidFill>
                <a:latin typeface="Menlo" panose="020B0609030804020204" pitchFamily="49" charset="0"/>
              </a:endParaRPr>
            </a:p>
          </p:txBody>
        </p:sp>
        <p:cxnSp>
          <p:nvCxnSpPr>
            <p:cNvPr id="95" name="Straight Arrow Connector 94">
              <a:extLst>
                <a:ext uri="{FF2B5EF4-FFF2-40B4-BE49-F238E27FC236}">
                  <a16:creationId xmlns:a16="http://schemas.microsoft.com/office/drawing/2014/main" id="{68E6DBE3-78FF-7859-AB62-53BFF898506A}"/>
                </a:ext>
              </a:extLst>
            </p:cNvPr>
            <p:cNvCxnSpPr>
              <a:cxnSpLocks/>
            </p:cNvCxnSpPr>
            <p:nvPr/>
          </p:nvCxnSpPr>
          <p:spPr>
            <a:xfrm flipH="1">
              <a:off x="3831337" y="4499867"/>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F0CAB18D-0B1B-650E-90E0-BC90AA8FEEDC}"/>
                </a:ext>
              </a:extLst>
            </p:cNvPr>
            <p:cNvCxnSpPr>
              <a:cxnSpLocks/>
            </p:cNvCxnSpPr>
            <p:nvPr/>
          </p:nvCxnSpPr>
          <p:spPr>
            <a:xfrm flipH="1">
              <a:off x="3831337" y="4812523"/>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177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ldrsh</a:t>
            </a:r>
            <a:r>
              <a:rPr lang="en-US" sz="2800" dirty="0">
                <a:solidFill>
                  <a:schemeClr val="tx2"/>
                </a:solidFill>
              </a:rPr>
              <a:t> r1, [r0]</a:t>
            </a:r>
          </a:p>
          <a:p>
            <a:pPr algn="ctr"/>
            <a:r>
              <a:rPr lang="en-US" sz="2400" dirty="0">
                <a:solidFill>
                  <a:schemeClr val="tx2"/>
                </a:solidFill>
              </a:rPr>
              <a:t>load 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903085" cy="646331"/>
          </a:xfrm>
          <a:prstGeom prst="rect">
            <a:avLst/>
          </a:prstGeom>
          <a:noFill/>
        </p:spPr>
        <p:txBody>
          <a:bodyPr wrap="none" rtlCol="0">
            <a:spAutoFit/>
          </a:bodyPr>
          <a:lstStyle/>
          <a:p>
            <a:r>
              <a:rPr lang="en-US" dirty="0"/>
              <a:t>0x8201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732816" y="2785788"/>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3496477" y="998998"/>
            <a:ext cx="2230098" cy="369332"/>
          </a:xfrm>
          <a:prstGeom prst="rect">
            <a:avLst/>
          </a:prstGeom>
          <a:noFill/>
        </p:spPr>
        <p:txBody>
          <a:bodyPr wrap="none" rtlCol="0">
            <a:spAutoFit/>
          </a:bodyPr>
          <a:lstStyle/>
          <a:p>
            <a:r>
              <a:rPr lang="en-US" dirty="0">
                <a:solidFill>
                  <a:srgbClr val="FF0000"/>
                </a:solidFill>
              </a:rPr>
              <a:t>0x82 = 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62527" y="1295992"/>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CF6D9429-ABFF-CFB7-30A1-F095CD35B890}"/>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43965BE-2216-EF85-6629-8D9AEF739101}"/>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C04FFD2-5CEE-E65E-1D90-33B80113A565}"/>
              </a:ext>
            </a:extLst>
          </p:cNvPr>
          <p:cNvSpPr txBox="1"/>
          <p:nvPr/>
        </p:nvSpPr>
        <p:spPr>
          <a:xfrm>
            <a:off x="2586785" y="2407617"/>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5" name="TextBox 24">
            <a:extLst>
              <a:ext uri="{FF2B5EF4-FFF2-40B4-BE49-F238E27FC236}">
                <a16:creationId xmlns:a16="http://schemas.microsoft.com/office/drawing/2014/main" id="{99C05501-F236-5677-3415-875B20D73261}"/>
              </a:ext>
            </a:extLst>
          </p:cNvPr>
          <p:cNvSpPr txBox="1"/>
          <p:nvPr/>
        </p:nvSpPr>
        <p:spPr>
          <a:xfrm>
            <a:off x="3463666" y="24238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Tree>
    <p:extLst>
      <p:ext uri="{BB962C8B-B14F-4D97-AF65-F5344CB8AC3E}">
        <p14:creationId xmlns:p14="http://schemas.microsoft.com/office/powerpoint/2010/main" val="251156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Using Minimal Stack Frames</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672266" y="581947"/>
            <a:ext cx="2080396" cy="254121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200" dirty="0">
                <a:solidFill>
                  <a:schemeClr val="tx2"/>
                </a:solidFill>
                <a:latin typeface="Consolas" panose="020B0609020204030204" pitchFamily="49" charset="0"/>
                <a:cs typeface="Consolas" panose="020B0609020204030204" pitchFamily="49" charset="0"/>
              </a:rPr>
              <a:t>int b(void)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a(void)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main(void)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a:t>
            </a:r>
          </a:p>
          <a:p>
            <a:r>
              <a:rPr lang="en-US" sz="1200" dirty="0">
                <a:solidFill>
                  <a:schemeClr val="tx2"/>
                </a:solidFill>
                <a:latin typeface="Consolas" panose="020B0609020204030204" pitchFamily="49" charset="0"/>
                <a:cs typeface="Consolas" panose="020B0609020204030204" pitchFamily="49" charset="0"/>
              </a:rPr>
              <a:t>     a();</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798696" y="65641"/>
            <a:ext cx="5355323" cy="64291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103f8: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103fc: e3a00000 	mov r0, 0</a:t>
            </a:r>
          </a:p>
          <a:p>
            <a:r>
              <a:rPr lang="en-US" sz="1600" dirty="0">
                <a:solidFill>
                  <a:srgbClr val="000000"/>
                </a:solidFill>
                <a:effectLst/>
                <a:latin typeface="Menlo" panose="020B0609030804020204" pitchFamily="49" charset="0"/>
              </a:rPr>
              <a:t>   10400: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10404: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10408: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0001040c &lt;a&gt;:</a:t>
            </a:r>
          </a:p>
          <a:p>
            <a:r>
              <a:rPr lang="en-US" sz="1600" dirty="0">
                <a:solidFill>
                  <a:srgbClr val="000000"/>
                </a:solidFill>
                <a:effectLst/>
                <a:latin typeface="Menlo" panose="020B0609030804020204" pitchFamily="49" charset="0"/>
              </a:rPr>
              <a:t>   1040c: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10410: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10414: ebfffff6 	bl 103f4 &lt;b&gt;</a:t>
            </a:r>
          </a:p>
          <a:p>
            <a:r>
              <a:rPr lang="en-US" sz="1600" dirty="0">
                <a:solidFill>
                  <a:srgbClr val="000000"/>
                </a:solidFill>
                <a:effectLst/>
                <a:latin typeface="Menlo" panose="020B0609030804020204" pitchFamily="49" charset="0"/>
              </a:rPr>
              <a:t>   10418: e3a00000 	mov r0, 0</a:t>
            </a:r>
          </a:p>
          <a:p>
            <a:r>
              <a:rPr lang="en-US" sz="1600" dirty="0">
                <a:solidFill>
                  <a:srgbClr val="000000"/>
                </a:solidFill>
                <a:effectLst/>
                <a:latin typeface="Menlo" panose="020B0609030804020204" pitchFamily="49" charset="0"/>
              </a:rPr>
              <a:t>   1041c: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10420: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00010428 &lt;main&gt;:</a:t>
            </a:r>
          </a:p>
          <a:p>
            <a:r>
              <a:rPr lang="en-US" sz="1600" dirty="0">
                <a:solidFill>
                  <a:srgbClr val="000000"/>
                </a:solidFill>
                <a:effectLst/>
                <a:latin typeface="Menlo" panose="020B0609030804020204" pitchFamily="49" charset="0"/>
              </a:rPr>
              <a:t>   10428: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1042c: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10430: ebfffff5 	bl 1040c &lt;a&gt;</a:t>
            </a:r>
          </a:p>
          <a:p>
            <a:r>
              <a:rPr lang="en-US" sz="1600" dirty="0">
                <a:solidFill>
                  <a:srgbClr val="000000"/>
                </a:solidFill>
                <a:effectLst/>
                <a:latin typeface="Menlo" panose="020B0609030804020204" pitchFamily="49" charset="0"/>
              </a:rPr>
              <a:t>   10434: ebfffff4 	bl 1040c &lt;a&gt;</a:t>
            </a:r>
          </a:p>
          <a:p>
            <a:r>
              <a:rPr lang="en-US" sz="1600" dirty="0">
                <a:solidFill>
                  <a:srgbClr val="000000"/>
                </a:solidFill>
                <a:effectLst/>
                <a:latin typeface="Menlo" panose="020B0609030804020204" pitchFamily="49" charset="0"/>
              </a:rPr>
              <a:t>// not shown</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1191798" y="2731397"/>
            <a:ext cx="840589" cy="3014092"/>
            <a:chOff x="10202487" y="102218"/>
            <a:chExt cx="840589" cy="3014092"/>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02218"/>
              <a:ext cx="683877" cy="3014092"/>
              <a:chOff x="10654683" y="133469"/>
              <a:chExt cx="683877" cy="3014092"/>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33469"/>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33469"/>
                <a:ext cx="0" cy="3014092"/>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654683" y="3147561"/>
                <a:ext cx="683877"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202487" y="1639801"/>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grpSp>
      <p:grpSp>
        <p:nvGrpSpPr>
          <p:cNvPr id="13" name="Group 12">
            <a:extLst>
              <a:ext uri="{FF2B5EF4-FFF2-40B4-BE49-F238E27FC236}">
                <a16:creationId xmlns:a16="http://schemas.microsoft.com/office/drawing/2014/main" id="{02962783-2E44-E013-D219-90A1513DB103}"/>
              </a:ext>
            </a:extLst>
          </p:cNvPr>
          <p:cNvGrpSpPr/>
          <p:nvPr/>
        </p:nvGrpSpPr>
        <p:grpSpPr>
          <a:xfrm>
            <a:off x="10939583" y="567834"/>
            <a:ext cx="913328" cy="2712375"/>
            <a:chOff x="10129748" y="1818211"/>
            <a:chExt cx="913328" cy="2712375"/>
          </a:xfrm>
        </p:grpSpPr>
        <p:grpSp>
          <p:nvGrpSpPr>
            <p:cNvPr id="14" name="Group 13">
              <a:extLst>
                <a:ext uri="{FF2B5EF4-FFF2-40B4-BE49-F238E27FC236}">
                  <a16:creationId xmlns:a16="http://schemas.microsoft.com/office/drawing/2014/main" id="{BF3D4DC5-30E2-2AFF-AD9C-27228D5F4807}"/>
                </a:ext>
              </a:extLst>
            </p:cNvPr>
            <p:cNvGrpSpPr/>
            <p:nvPr/>
          </p:nvGrpSpPr>
          <p:grpSpPr>
            <a:xfrm>
              <a:off x="10359199" y="1818211"/>
              <a:ext cx="683877" cy="2712375"/>
              <a:chOff x="10654683" y="1849462"/>
              <a:chExt cx="683877" cy="2712375"/>
            </a:xfrm>
          </p:grpSpPr>
          <p:cxnSp>
            <p:nvCxnSpPr>
              <p:cNvPr id="16" name="Straight Arrow Connector 15">
                <a:extLst>
                  <a:ext uri="{FF2B5EF4-FFF2-40B4-BE49-F238E27FC236}">
                    <a16:creationId xmlns:a16="http://schemas.microsoft.com/office/drawing/2014/main" id="{AD3DEE09-5BE8-842F-D744-73397F9DE261}"/>
                  </a:ext>
                </a:extLst>
              </p:cNvPr>
              <p:cNvCxnSpPr>
                <a:cxnSpLocks/>
              </p:cNvCxnSpPr>
              <p:nvPr/>
            </p:nvCxnSpPr>
            <p:spPr>
              <a:xfrm flipH="1">
                <a:off x="10834159" y="1849462"/>
                <a:ext cx="504401"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EC16EC-BFDE-290A-2747-93B76EA8D3EF}"/>
                  </a:ext>
                </a:extLst>
              </p:cNvPr>
              <p:cNvCxnSpPr>
                <a:cxnSpLocks/>
              </p:cNvCxnSpPr>
              <p:nvPr/>
            </p:nvCxnSpPr>
            <p:spPr>
              <a:xfrm flipV="1">
                <a:off x="11338560" y="1849462"/>
                <a:ext cx="0" cy="271237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60A620-848A-4816-6D66-8EBA9D91E211}"/>
                  </a:ext>
                </a:extLst>
              </p:cNvPr>
              <p:cNvCxnSpPr>
                <a:cxnSpLocks/>
              </p:cNvCxnSpPr>
              <p:nvPr/>
            </p:nvCxnSpPr>
            <p:spPr>
              <a:xfrm flipH="1">
                <a:off x="10654683" y="4561837"/>
                <a:ext cx="683877"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02195235-8362-5C56-0A5E-348C0EDBF48B}"/>
                </a:ext>
              </a:extLst>
            </p:cNvPr>
            <p:cNvSpPr txBox="1"/>
            <p:nvPr/>
          </p:nvSpPr>
          <p:spPr>
            <a:xfrm>
              <a:off x="10129748" y="2824473"/>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grpSp>
      <p:grpSp>
        <p:nvGrpSpPr>
          <p:cNvPr id="75" name="Group 74">
            <a:extLst>
              <a:ext uri="{FF2B5EF4-FFF2-40B4-BE49-F238E27FC236}">
                <a16:creationId xmlns:a16="http://schemas.microsoft.com/office/drawing/2014/main" id="{6FFDEC8E-77C3-CFEC-4D27-3091CB46715B}"/>
              </a:ext>
            </a:extLst>
          </p:cNvPr>
          <p:cNvGrpSpPr/>
          <p:nvPr/>
        </p:nvGrpSpPr>
        <p:grpSpPr>
          <a:xfrm>
            <a:off x="3892044" y="5096803"/>
            <a:ext cx="765816" cy="646331"/>
            <a:chOff x="3831337" y="4327974"/>
            <a:chExt cx="765816" cy="646331"/>
          </a:xfrm>
        </p:grpSpPr>
        <p:sp>
          <p:nvSpPr>
            <p:cNvPr id="10" name="TextBox 9">
              <a:extLst>
                <a:ext uri="{FF2B5EF4-FFF2-40B4-BE49-F238E27FC236}">
                  <a16:creationId xmlns:a16="http://schemas.microsoft.com/office/drawing/2014/main" id="{949BFFC2-DA6D-2390-B07A-EA3454A39863}"/>
                </a:ext>
              </a:extLst>
            </p:cNvPr>
            <p:cNvSpPr txBox="1"/>
            <p:nvPr/>
          </p:nvSpPr>
          <p:spPr>
            <a:xfrm>
              <a:off x="4133565" y="4327974"/>
              <a:ext cx="463588" cy="646331"/>
            </a:xfrm>
            <a:prstGeom prst="rect">
              <a:avLst/>
            </a:prstGeom>
            <a:noFill/>
          </p:spPr>
          <p:txBody>
            <a:bodyPr wrap="none" rtlCol="0">
              <a:spAutoFit/>
            </a:bodyPr>
            <a:lstStyle/>
            <a:p>
              <a:r>
                <a:rPr lang="en-US" dirty="0" err="1">
                  <a:solidFill>
                    <a:srgbClr val="000000"/>
                  </a:solidFill>
                  <a:latin typeface="Menlo" panose="020B0609030804020204" pitchFamily="49" charset="0"/>
                </a:rPr>
                <a:t>fp</a:t>
              </a:r>
              <a:endParaRPr lang="en-US" dirty="0">
                <a:solidFill>
                  <a:srgbClr val="000000"/>
                </a:solidFill>
                <a:latin typeface="Menlo" panose="020B0609030804020204" pitchFamily="49" charset="0"/>
              </a:endParaRPr>
            </a:p>
            <a:p>
              <a:r>
                <a:rPr lang="en-US" dirty="0" err="1">
                  <a:solidFill>
                    <a:srgbClr val="000000"/>
                  </a:solidFill>
                  <a:latin typeface="Menlo" panose="020B0609030804020204" pitchFamily="49" charset="0"/>
                </a:rPr>
                <a:t>sp</a:t>
              </a:r>
              <a:endParaRPr lang="en-US" dirty="0">
                <a:solidFill>
                  <a:srgbClr val="000000"/>
                </a:solidFill>
                <a:latin typeface="Menlo" panose="020B0609030804020204" pitchFamily="49" charset="0"/>
              </a:endParaRPr>
            </a:p>
          </p:txBody>
        </p:sp>
        <p:cxnSp>
          <p:nvCxnSpPr>
            <p:cNvPr id="66" name="Straight Arrow Connector 65">
              <a:extLst>
                <a:ext uri="{FF2B5EF4-FFF2-40B4-BE49-F238E27FC236}">
                  <a16:creationId xmlns:a16="http://schemas.microsoft.com/office/drawing/2014/main" id="{1949AC88-CF04-6C4F-92EE-76104C5E4769}"/>
                </a:ext>
              </a:extLst>
            </p:cNvPr>
            <p:cNvCxnSpPr>
              <a:cxnSpLocks/>
            </p:cNvCxnSpPr>
            <p:nvPr/>
          </p:nvCxnSpPr>
          <p:spPr>
            <a:xfrm flipH="1">
              <a:off x="3831337" y="4499867"/>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1813E9-AD27-0D47-84BF-755883974760}"/>
                </a:ext>
              </a:extLst>
            </p:cNvPr>
            <p:cNvCxnSpPr>
              <a:cxnSpLocks/>
            </p:cNvCxnSpPr>
            <p:nvPr/>
          </p:nvCxnSpPr>
          <p:spPr>
            <a:xfrm flipH="1">
              <a:off x="3831337" y="4812523"/>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1DC33B04-D7F1-EC16-0E50-92ED4584902E}"/>
              </a:ext>
            </a:extLst>
          </p:cNvPr>
          <p:cNvGrpSpPr/>
          <p:nvPr/>
        </p:nvGrpSpPr>
        <p:grpSpPr>
          <a:xfrm>
            <a:off x="551354" y="3429000"/>
            <a:ext cx="4403669" cy="923330"/>
            <a:chOff x="551354" y="3429000"/>
            <a:chExt cx="4403669" cy="923330"/>
          </a:xfrm>
        </p:grpSpPr>
        <p:sp>
          <p:nvSpPr>
            <p:cNvPr id="4" name="Rectangle 3">
              <a:extLst>
                <a:ext uri="{FF2B5EF4-FFF2-40B4-BE49-F238E27FC236}">
                  <a16:creationId xmlns:a16="http://schemas.microsoft.com/office/drawing/2014/main" id="{5F13BEE0-F1B3-61C4-292D-A5A5598A36F9}"/>
                </a:ext>
              </a:extLst>
            </p:cNvPr>
            <p:cNvSpPr/>
            <p:nvPr/>
          </p:nvSpPr>
          <p:spPr>
            <a:xfrm>
              <a:off x="1626807" y="364638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10480 (</a:t>
              </a:r>
              <a:r>
                <a:rPr lang="en-US" dirty="0" err="1"/>
                <a:t>lr</a:t>
              </a:r>
              <a:r>
                <a:rPr lang="en-US" dirty="0"/>
                <a:t>)</a:t>
              </a:r>
            </a:p>
          </p:txBody>
        </p:sp>
        <p:sp>
          <p:nvSpPr>
            <p:cNvPr id="7" name="TextBox 6">
              <a:extLst>
                <a:ext uri="{FF2B5EF4-FFF2-40B4-BE49-F238E27FC236}">
                  <a16:creationId xmlns:a16="http://schemas.microsoft.com/office/drawing/2014/main" id="{D675A522-CD3D-FBD9-234C-EC3B0E67F7E7}"/>
                </a:ext>
              </a:extLst>
            </p:cNvPr>
            <p:cNvSpPr txBox="1"/>
            <p:nvPr/>
          </p:nvSpPr>
          <p:spPr>
            <a:xfrm>
              <a:off x="551354" y="3787586"/>
              <a:ext cx="838691" cy="369332"/>
            </a:xfrm>
            <a:prstGeom prst="rect">
              <a:avLst/>
            </a:prstGeom>
            <a:noFill/>
          </p:spPr>
          <p:txBody>
            <a:bodyPr wrap="none" rtlCol="0">
              <a:spAutoFit/>
            </a:bodyPr>
            <a:lstStyle/>
            <a:p>
              <a:r>
                <a:rPr lang="en-US" dirty="0"/>
                <a:t>main()</a:t>
              </a:r>
            </a:p>
          </p:txBody>
        </p:sp>
        <p:sp>
          <p:nvSpPr>
            <p:cNvPr id="21" name="Left Brace 20">
              <a:extLst>
                <a:ext uri="{FF2B5EF4-FFF2-40B4-BE49-F238E27FC236}">
                  <a16:creationId xmlns:a16="http://schemas.microsoft.com/office/drawing/2014/main" id="{080A09C0-5D59-ED1A-6A77-A966E5C0BF3F}"/>
                </a:ext>
              </a:extLst>
            </p:cNvPr>
            <p:cNvSpPr/>
            <p:nvPr/>
          </p:nvSpPr>
          <p:spPr>
            <a:xfrm>
              <a:off x="1357307" y="3658401"/>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5C08E405-1C87-69C3-B013-136FB28BC541}"/>
                </a:ext>
              </a:extLst>
            </p:cNvPr>
            <p:cNvSpPr txBox="1"/>
            <p:nvPr/>
          </p:nvSpPr>
          <p:spPr>
            <a:xfrm>
              <a:off x="2957360" y="3429000"/>
              <a:ext cx="1997663" cy="923330"/>
            </a:xfrm>
            <a:prstGeom prst="rect">
              <a:avLst/>
            </a:prstGeom>
            <a:noFill/>
          </p:spPr>
          <p:txBody>
            <a:bodyPr wrap="none" rtlCol="0">
              <a:spAutoFit/>
            </a:bodyPr>
            <a:lstStyle/>
            <a:p>
              <a:r>
                <a:rPr lang="en-US" dirty="0">
                  <a:solidFill>
                    <a:srgbClr val="000000"/>
                  </a:solidFill>
                  <a:latin typeface="Menlo" panose="020B0609030804020204" pitchFamily="49" charset="0"/>
                </a:rPr>
                <a:t>Stack address</a:t>
              </a:r>
            </a:p>
            <a:p>
              <a:r>
                <a:rPr lang="en-US" sz="1800" dirty="0">
                  <a:solidFill>
                    <a:srgbClr val="000000"/>
                  </a:solidFill>
                  <a:effectLst/>
                  <a:latin typeface="Menlo" panose="020B0609030804020204" pitchFamily="49" charset="0"/>
                </a:rPr>
                <a:t>90300</a:t>
              </a:r>
            </a:p>
            <a:p>
              <a:r>
                <a:rPr lang="en-US" dirty="0">
                  <a:solidFill>
                    <a:srgbClr val="000000"/>
                  </a:solidFill>
                  <a:latin typeface="Menlo" panose="020B0609030804020204" pitchFamily="49" charset="0"/>
                </a:rPr>
                <a:t>902fc</a:t>
              </a:r>
              <a:endParaRPr lang="en-US" dirty="0"/>
            </a:p>
          </p:txBody>
        </p:sp>
        <p:sp>
          <p:nvSpPr>
            <p:cNvPr id="6" name="Rectangle 5">
              <a:extLst>
                <a:ext uri="{FF2B5EF4-FFF2-40B4-BE49-F238E27FC236}">
                  <a16:creationId xmlns:a16="http://schemas.microsoft.com/office/drawing/2014/main" id="{0FC8D06A-F1B7-AEE5-11D8-E763D306E45C}"/>
                </a:ext>
              </a:extLst>
            </p:cNvPr>
            <p:cNvSpPr/>
            <p:nvPr/>
          </p:nvSpPr>
          <p:spPr>
            <a:xfrm>
              <a:off x="1626807" y="396926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90308 </a:t>
              </a:r>
              <a:r>
                <a:rPr lang="en-US" dirty="0" err="1"/>
                <a:t>fp</a:t>
              </a:r>
              <a:endParaRPr lang="en-US" dirty="0"/>
            </a:p>
          </p:txBody>
        </p:sp>
      </p:grpSp>
      <p:grpSp>
        <p:nvGrpSpPr>
          <p:cNvPr id="98" name="Group 97">
            <a:extLst>
              <a:ext uri="{FF2B5EF4-FFF2-40B4-BE49-F238E27FC236}">
                <a16:creationId xmlns:a16="http://schemas.microsoft.com/office/drawing/2014/main" id="{C2507F89-2116-835D-419E-78E88FDAF66B}"/>
              </a:ext>
            </a:extLst>
          </p:cNvPr>
          <p:cNvGrpSpPr/>
          <p:nvPr/>
        </p:nvGrpSpPr>
        <p:grpSpPr>
          <a:xfrm>
            <a:off x="962080" y="4357857"/>
            <a:ext cx="2885289" cy="647025"/>
            <a:chOff x="962080" y="4357857"/>
            <a:chExt cx="2885289" cy="647025"/>
          </a:xfrm>
        </p:grpSpPr>
        <p:sp>
          <p:nvSpPr>
            <p:cNvPr id="8" name="Rectangle 7">
              <a:extLst>
                <a:ext uri="{FF2B5EF4-FFF2-40B4-BE49-F238E27FC236}">
                  <a16:creationId xmlns:a16="http://schemas.microsoft.com/office/drawing/2014/main" id="{0603B353-8372-6A05-AAC2-1D37E6A4B4C6}"/>
                </a:ext>
              </a:extLst>
            </p:cNvPr>
            <p:cNvSpPr/>
            <p:nvPr/>
          </p:nvSpPr>
          <p:spPr>
            <a:xfrm>
              <a:off x="1628013" y="4357857"/>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10434 </a:t>
              </a:r>
              <a:r>
                <a:rPr lang="en-US" dirty="0" err="1"/>
                <a:t>lr</a:t>
              </a:r>
              <a:endParaRPr lang="en-US" dirty="0"/>
            </a:p>
          </p:txBody>
        </p:sp>
        <p:sp>
          <p:nvSpPr>
            <p:cNvPr id="9" name="Rectangle 8">
              <a:extLst>
                <a:ext uri="{FF2B5EF4-FFF2-40B4-BE49-F238E27FC236}">
                  <a16:creationId xmlns:a16="http://schemas.microsoft.com/office/drawing/2014/main" id="{D34A2445-3A35-E99F-92E4-86A6DF62B1B5}"/>
                </a:ext>
              </a:extLst>
            </p:cNvPr>
            <p:cNvSpPr/>
            <p:nvPr/>
          </p:nvSpPr>
          <p:spPr>
            <a:xfrm>
              <a:off x="1628013" y="4680739"/>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90300 </a:t>
              </a:r>
              <a:r>
                <a:rPr lang="en-US" dirty="0" err="1"/>
                <a:t>fp</a:t>
              </a:r>
              <a:endParaRPr lang="en-US" dirty="0"/>
            </a:p>
          </p:txBody>
        </p:sp>
        <p:sp>
          <p:nvSpPr>
            <p:cNvPr id="11" name="TextBox 10">
              <a:extLst>
                <a:ext uri="{FF2B5EF4-FFF2-40B4-BE49-F238E27FC236}">
                  <a16:creationId xmlns:a16="http://schemas.microsoft.com/office/drawing/2014/main" id="{AD2E3577-22A8-DBC0-E185-73BBE4493730}"/>
                </a:ext>
              </a:extLst>
            </p:cNvPr>
            <p:cNvSpPr txBox="1"/>
            <p:nvPr/>
          </p:nvSpPr>
          <p:spPr>
            <a:xfrm>
              <a:off x="962080" y="4456099"/>
              <a:ext cx="466794" cy="369332"/>
            </a:xfrm>
            <a:prstGeom prst="rect">
              <a:avLst/>
            </a:prstGeom>
            <a:noFill/>
          </p:spPr>
          <p:txBody>
            <a:bodyPr wrap="none" rtlCol="0">
              <a:spAutoFit/>
            </a:bodyPr>
            <a:lstStyle/>
            <a:p>
              <a:r>
                <a:rPr lang="en-US" dirty="0"/>
                <a:t>a()</a:t>
              </a:r>
            </a:p>
          </p:txBody>
        </p:sp>
        <p:sp>
          <p:nvSpPr>
            <p:cNvPr id="22" name="Left Brace 21">
              <a:extLst>
                <a:ext uri="{FF2B5EF4-FFF2-40B4-BE49-F238E27FC236}">
                  <a16:creationId xmlns:a16="http://schemas.microsoft.com/office/drawing/2014/main" id="{BA2909B5-A310-AB01-3EA3-85764BAFFA34}"/>
                </a:ext>
              </a:extLst>
            </p:cNvPr>
            <p:cNvSpPr/>
            <p:nvPr/>
          </p:nvSpPr>
          <p:spPr>
            <a:xfrm>
              <a:off x="1350833" y="4414809"/>
              <a:ext cx="255071" cy="577140"/>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a:extLst>
                <a:ext uri="{FF2B5EF4-FFF2-40B4-BE49-F238E27FC236}">
                  <a16:creationId xmlns:a16="http://schemas.microsoft.com/office/drawing/2014/main" id="{DF05C5F6-2834-1168-61D4-A98D55E481E6}"/>
                </a:ext>
              </a:extLst>
            </p:cNvPr>
            <p:cNvSpPr txBox="1"/>
            <p:nvPr/>
          </p:nvSpPr>
          <p:spPr>
            <a:xfrm>
              <a:off x="2965396" y="4358551"/>
              <a:ext cx="881973" cy="646331"/>
            </a:xfrm>
            <a:prstGeom prst="rect">
              <a:avLst/>
            </a:prstGeom>
            <a:noFill/>
          </p:spPr>
          <p:txBody>
            <a:bodyPr wrap="none" rtlCol="0">
              <a:spAutoFit/>
            </a:bodyPr>
            <a:lstStyle/>
            <a:p>
              <a:r>
                <a:rPr lang="en-US" sz="1800" dirty="0">
                  <a:solidFill>
                    <a:srgbClr val="000000"/>
                  </a:solidFill>
                  <a:effectLst/>
                  <a:latin typeface="Menlo" panose="020B0609030804020204" pitchFamily="49" charset="0"/>
                </a:rPr>
                <a:t>902f8</a:t>
              </a:r>
            </a:p>
            <a:p>
              <a:r>
                <a:rPr lang="en-US" dirty="0">
                  <a:solidFill>
                    <a:srgbClr val="000000"/>
                  </a:solidFill>
                  <a:latin typeface="Menlo" panose="020B0609030804020204" pitchFamily="49" charset="0"/>
                </a:rPr>
                <a:t>902f4</a:t>
              </a:r>
              <a:endParaRPr lang="en-US" dirty="0"/>
            </a:p>
          </p:txBody>
        </p:sp>
      </p:grpSp>
      <p:sp>
        <p:nvSpPr>
          <p:cNvPr id="12" name="Rectangle 11">
            <a:extLst>
              <a:ext uri="{FF2B5EF4-FFF2-40B4-BE49-F238E27FC236}">
                <a16:creationId xmlns:a16="http://schemas.microsoft.com/office/drawing/2014/main" id="{2F1CDB44-6DC8-4CF2-8513-DF5AC14AC35A}"/>
              </a:ext>
            </a:extLst>
          </p:cNvPr>
          <p:cNvSpPr/>
          <p:nvPr/>
        </p:nvSpPr>
        <p:spPr>
          <a:xfrm>
            <a:off x="1621539" y="5076792"/>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10418  </a:t>
            </a:r>
            <a:r>
              <a:rPr lang="en-US" dirty="0" err="1"/>
              <a:t>lr</a:t>
            </a:r>
            <a:endParaRPr lang="en-US" dirty="0"/>
          </a:p>
        </p:txBody>
      </p:sp>
      <p:sp>
        <p:nvSpPr>
          <p:cNvPr id="19" name="Rectangle 18">
            <a:extLst>
              <a:ext uri="{FF2B5EF4-FFF2-40B4-BE49-F238E27FC236}">
                <a16:creationId xmlns:a16="http://schemas.microsoft.com/office/drawing/2014/main" id="{DAE7CBE0-A284-41FB-A63B-C93DC9AEA49F}"/>
              </a:ext>
            </a:extLst>
          </p:cNvPr>
          <p:cNvSpPr/>
          <p:nvPr/>
        </p:nvSpPr>
        <p:spPr>
          <a:xfrm>
            <a:off x="1621539" y="539967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902f8 </a:t>
            </a:r>
            <a:r>
              <a:rPr lang="en-US" dirty="0" err="1"/>
              <a:t>fp</a:t>
            </a:r>
            <a:endParaRPr lang="en-US" dirty="0"/>
          </a:p>
        </p:txBody>
      </p:sp>
      <p:sp>
        <p:nvSpPr>
          <p:cNvPr id="20" name="TextBox 19">
            <a:extLst>
              <a:ext uri="{FF2B5EF4-FFF2-40B4-BE49-F238E27FC236}">
                <a16:creationId xmlns:a16="http://schemas.microsoft.com/office/drawing/2014/main" id="{99569385-2BC0-1AB5-C1B4-72D53C1A51A2}"/>
              </a:ext>
            </a:extLst>
          </p:cNvPr>
          <p:cNvSpPr txBox="1"/>
          <p:nvPr/>
        </p:nvSpPr>
        <p:spPr>
          <a:xfrm>
            <a:off x="904531" y="5246768"/>
            <a:ext cx="466794" cy="369332"/>
          </a:xfrm>
          <a:prstGeom prst="rect">
            <a:avLst/>
          </a:prstGeom>
          <a:noFill/>
        </p:spPr>
        <p:txBody>
          <a:bodyPr wrap="none" rtlCol="0">
            <a:spAutoFit/>
          </a:bodyPr>
          <a:lstStyle/>
          <a:p>
            <a:r>
              <a:rPr lang="en-US" dirty="0"/>
              <a:t>b()</a:t>
            </a:r>
          </a:p>
        </p:txBody>
      </p:sp>
      <p:sp>
        <p:nvSpPr>
          <p:cNvPr id="24" name="Left Brace 23">
            <a:extLst>
              <a:ext uri="{FF2B5EF4-FFF2-40B4-BE49-F238E27FC236}">
                <a16:creationId xmlns:a16="http://schemas.microsoft.com/office/drawing/2014/main" id="{D582D252-4D11-DB9A-5726-722A9E7309DF}"/>
              </a:ext>
            </a:extLst>
          </p:cNvPr>
          <p:cNvSpPr/>
          <p:nvPr/>
        </p:nvSpPr>
        <p:spPr>
          <a:xfrm>
            <a:off x="1357306" y="5101892"/>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TextBox 84">
            <a:extLst>
              <a:ext uri="{FF2B5EF4-FFF2-40B4-BE49-F238E27FC236}">
                <a16:creationId xmlns:a16="http://schemas.microsoft.com/office/drawing/2014/main" id="{4183D419-1514-60E6-0276-07C74A16E05D}"/>
              </a:ext>
            </a:extLst>
          </p:cNvPr>
          <p:cNvSpPr txBox="1"/>
          <p:nvPr/>
        </p:nvSpPr>
        <p:spPr>
          <a:xfrm>
            <a:off x="3024142" y="5097612"/>
            <a:ext cx="881973" cy="646331"/>
          </a:xfrm>
          <a:prstGeom prst="rect">
            <a:avLst/>
          </a:prstGeom>
          <a:noFill/>
        </p:spPr>
        <p:txBody>
          <a:bodyPr wrap="none" rtlCol="0">
            <a:spAutoFit/>
          </a:bodyPr>
          <a:lstStyle/>
          <a:p>
            <a:r>
              <a:rPr lang="en-US" sz="1800" dirty="0">
                <a:solidFill>
                  <a:srgbClr val="000000"/>
                </a:solidFill>
                <a:effectLst/>
                <a:latin typeface="Menlo" panose="020B0609030804020204" pitchFamily="49" charset="0"/>
              </a:rPr>
              <a:t>902f0</a:t>
            </a:r>
          </a:p>
          <a:p>
            <a:r>
              <a:rPr lang="en-US" dirty="0">
                <a:solidFill>
                  <a:srgbClr val="000000"/>
                </a:solidFill>
                <a:latin typeface="Menlo" panose="020B0609030804020204" pitchFamily="49" charset="0"/>
              </a:rPr>
              <a:t>902ec</a:t>
            </a:r>
            <a:endParaRPr lang="en-US" dirty="0"/>
          </a:p>
        </p:txBody>
      </p:sp>
    </p:spTree>
    <p:extLst>
      <p:ext uri="{BB962C8B-B14F-4D97-AF65-F5344CB8AC3E}">
        <p14:creationId xmlns:p14="http://schemas.microsoft.com/office/powerpoint/2010/main" val="387772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Using Minimal Stack Frames</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672266" y="581947"/>
            <a:ext cx="2080396" cy="254121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200" dirty="0">
                <a:solidFill>
                  <a:schemeClr val="tx2"/>
                </a:solidFill>
                <a:latin typeface="Consolas" panose="020B0609020204030204" pitchFamily="49" charset="0"/>
                <a:cs typeface="Consolas" panose="020B0609020204030204" pitchFamily="49" charset="0"/>
              </a:rPr>
              <a:t>int b(void)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a(void)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main(void)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a:t>
            </a:r>
          </a:p>
          <a:p>
            <a:r>
              <a:rPr lang="en-US" sz="1200" dirty="0">
                <a:solidFill>
                  <a:schemeClr val="tx2"/>
                </a:solidFill>
                <a:latin typeface="Consolas" panose="020B0609020204030204" pitchFamily="49" charset="0"/>
                <a:cs typeface="Consolas" panose="020B0609020204030204" pitchFamily="49" charset="0"/>
              </a:rPr>
              <a:t>     a();</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798696" y="65641"/>
            <a:ext cx="5355323" cy="64291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103f8: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103fc: e3a00000 	mov r0, 0</a:t>
            </a:r>
          </a:p>
          <a:p>
            <a:r>
              <a:rPr lang="en-US" sz="1600" dirty="0">
                <a:solidFill>
                  <a:srgbClr val="000000"/>
                </a:solidFill>
                <a:effectLst/>
                <a:latin typeface="Menlo" panose="020B0609030804020204" pitchFamily="49" charset="0"/>
              </a:rPr>
              <a:t>   10400: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10404: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10408: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0001040c &lt;a&gt;:</a:t>
            </a:r>
          </a:p>
          <a:p>
            <a:r>
              <a:rPr lang="en-US" sz="1600" dirty="0">
                <a:solidFill>
                  <a:srgbClr val="000000"/>
                </a:solidFill>
                <a:effectLst/>
                <a:latin typeface="Menlo" panose="020B0609030804020204" pitchFamily="49" charset="0"/>
              </a:rPr>
              <a:t>   1040c: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10410: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10414: ebfffff6 	bl 103f4 &lt;b&gt;</a:t>
            </a:r>
          </a:p>
          <a:p>
            <a:r>
              <a:rPr lang="en-US" sz="1600" dirty="0">
                <a:solidFill>
                  <a:srgbClr val="000000"/>
                </a:solidFill>
                <a:effectLst/>
                <a:latin typeface="Menlo" panose="020B0609030804020204" pitchFamily="49" charset="0"/>
              </a:rPr>
              <a:t>   10418: e3a00000 	mov r0, 0</a:t>
            </a:r>
          </a:p>
          <a:p>
            <a:r>
              <a:rPr lang="en-US" sz="1600" dirty="0">
                <a:solidFill>
                  <a:srgbClr val="000000"/>
                </a:solidFill>
                <a:effectLst/>
                <a:latin typeface="Menlo" panose="020B0609030804020204" pitchFamily="49" charset="0"/>
              </a:rPr>
              <a:t>   1041c: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10420: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00010428 &lt;main&gt;:</a:t>
            </a:r>
          </a:p>
          <a:p>
            <a:r>
              <a:rPr lang="en-US" sz="1600" dirty="0">
                <a:solidFill>
                  <a:srgbClr val="000000"/>
                </a:solidFill>
                <a:effectLst/>
                <a:latin typeface="Menlo" panose="020B0609030804020204" pitchFamily="49" charset="0"/>
              </a:rPr>
              <a:t>   10428: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1042c: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10430: ebfffff5 	bl 1040c &lt;a&gt;</a:t>
            </a:r>
          </a:p>
          <a:p>
            <a:r>
              <a:rPr lang="en-US" sz="1600" dirty="0">
                <a:solidFill>
                  <a:srgbClr val="000000"/>
                </a:solidFill>
                <a:effectLst/>
                <a:latin typeface="Menlo" panose="020B0609030804020204" pitchFamily="49" charset="0"/>
              </a:rPr>
              <a:t>   10434: ebfffff4 	bl 1040c &lt;a&gt;</a:t>
            </a:r>
          </a:p>
          <a:p>
            <a:r>
              <a:rPr lang="en-US" sz="1600" dirty="0">
                <a:solidFill>
                  <a:srgbClr val="000000"/>
                </a:solidFill>
                <a:effectLst/>
                <a:latin typeface="Menlo" panose="020B0609030804020204" pitchFamily="49" charset="0"/>
              </a:rPr>
              <a:t>// not shown</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1191798" y="2731397"/>
            <a:ext cx="840589" cy="3014092"/>
            <a:chOff x="10202487" y="102218"/>
            <a:chExt cx="840589" cy="3014092"/>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02218"/>
              <a:ext cx="683877" cy="3014092"/>
              <a:chOff x="10654683" y="133469"/>
              <a:chExt cx="683877" cy="3014092"/>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33469"/>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33469"/>
                <a:ext cx="0" cy="3014092"/>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654683" y="3147561"/>
                <a:ext cx="683877"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202487" y="1639801"/>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grpSp>
      <p:grpSp>
        <p:nvGrpSpPr>
          <p:cNvPr id="13" name="Group 12">
            <a:extLst>
              <a:ext uri="{FF2B5EF4-FFF2-40B4-BE49-F238E27FC236}">
                <a16:creationId xmlns:a16="http://schemas.microsoft.com/office/drawing/2014/main" id="{02962783-2E44-E013-D219-90A1513DB103}"/>
              </a:ext>
            </a:extLst>
          </p:cNvPr>
          <p:cNvGrpSpPr/>
          <p:nvPr/>
        </p:nvGrpSpPr>
        <p:grpSpPr>
          <a:xfrm>
            <a:off x="10939583" y="567834"/>
            <a:ext cx="913328" cy="2712375"/>
            <a:chOff x="10129748" y="1818211"/>
            <a:chExt cx="913328" cy="2712375"/>
          </a:xfrm>
        </p:grpSpPr>
        <p:grpSp>
          <p:nvGrpSpPr>
            <p:cNvPr id="14" name="Group 13">
              <a:extLst>
                <a:ext uri="{FF2B5EF4-FFF2-40B4-BE49-F238E27FC236}">
                  <a16:creationId xmlns:a16="http://schemas.microsoft.com/office/drawing/2014/main" id="{BF3D4DC5-30E2-2AFF-AD9C-27228D5F4807}"/>
                </a:ext>
              </a:extLst>
            </p:cNvPr>
            <p:cNvGrpSpPr/>
            <p:nvPr/>
          </p:nvGrpSpPr>
          <p:grpSpPr>
            <a:xfrm>
              <a:off x="10359199" y="1818211"/>
              <a:ext cx="683877" cy="2712375"/>
              <a:chOff x="10654683" y="1849462"/>
              <a:chExt cx="683877" cy="2712375"/>
            </a:xfrm>
          </p:grpSpPr>
          <p:cxnSp>
            <p:nvCxnSpPr>
              <p:cNvPr id="16" name="Straight Arrow Connector 15">
                <a:extLst>
                  <a:ext uri="{FF2B5EF4-FFF2-40B4-BE49-F238E27FC236}">
                    <a16:creationId xmlns:a16="http://schemas.microsoft.com/office/drawing/2014/main" id="{AD3DEE09-5BE8-842F-D744-73397F9DE261}"/>
                  </a:ext>
                </a:extLst>
              </p:cNvPr>
              <p:cNvCxnSpPr>
                <a:cxnSpLocks/>
              </p:cNvCxnSpPr>
              <p:nvPr/>
            </p:nvCxnSpPr>
            <p:spPr>
              <a:xfrm flipH="1">
                <a:off x="10834159" y="1849462"/>
                <a:ext cx="504401"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EC16EC-BFDE-290A-2747-93B76EA8D3EF}"/>
                  </a:ext>
                </a:extLst>
              </p:cNvPr>
              <p:cNvCxnSpPr>
                <a:cxnSpLocks/>
              </p:cNvCxnSpPr>
              <p:nvPr/>
            </p:nvCxnSpPr>
            <p:spPr>
              <a:xfrm flipV="1">
                <a:off x="11338560" y="1849462"/>
                <a:ext cx="0" cy="271237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60A620-848A-4816-6D66-8EBA9D91E211}"/>
                  </a:ext>
                </a:extLst>
              </p:cNvPr>
              <p:cNvCxnSpPr>
                <a:cxnSpLocks/>
              </p:cNvCxnSpPr>
              <p:nvPr/>
            </p:nvCxnSpPr>
            <p:spPr>
              <a:xfrm flipH="1">
                <a:off x="10654683" y="4561837"/>
                <a:ext cx="683877"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02195235-8362-5C56-0A5E-348C0EDBF48B}"/>
                </a:ext>
              </a:extLst>
            </p:cNvPr>
            <p:cNvSpPr txBox="1"/>
            <p:nvPr/>
          </p:nvSpPr>
          <p:spPr>
            <a:xfrm>
              <a:off x="10129748" y="2824473"/>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grpSp>
      <p:cxnSp>
        <p:nvCxnSpPr>
          <p:cNvPr id="46" name="Straight Arrow Connector 45">
            <a:extLst>
              <a:ext uri="{FF2B5EF4-FFF2-40B4-BE49-F238E27FC236}">
                <a16:creationId xmlns:a16="http://schemas.microsoft.com/office/drawing/2014/main" id="{F33BF3C0-DA84-17B5-1265-F6622D296014}"/>
              </a:ext>
            </a:extLst>
          </p:cNvPr>
          <p:cNvCxnSpPr>
            <a:cxnSpLocks/>
          </p:cNvCxnSpPr>
          <p:nvPr/>
        </p:nvCxnSpPr>
        <p:spPr>
          <a:xfrm>
            <a:off x="7151153" y="622427"/>
            <a:ext cx="0" cy="1098331"/>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8E789000-6191-0065-7D53-A46EAC802AD5}"/>
              </a:ext>
            </a:extLst>
          </p:cNvPr>
          <p:cNvGrpSpPr/>
          <p:nvPr/>
        </p:nvGrpSpPr>
        <p:grpSpPr>
          <a:xfrm>
            <a:off x="5690482" y="693457"/>
            <a:ext cx="4047411" cy="827801"/>
            <a:chOff x="5464234" y="495490"/>
            <a:chExt cx="4047411" cy="827801"/>
          </a:xfrm>
        </p:grpSpPr>
        <p:sp>
          <p:nvSpPr>
            <p:cNvPr id="55" name="TextBox 54">
              <a:extLst>
                <a:ext uri="{FF2B5EF4-FFF2-40B4-BE49-F238E27FC236}">
                  <a16:creationId xmlns:a16="http://schemas.microsoft.com/office/drawing/2014/main" id="{991E58E3-46F1-B731-03A0-6AA434855850}"/>
                </a:ext>
              </a:extLst>
            </p:cNvPr>
            <p:cNvSpPr txBox="1"/>
            <p:nvPr/>
          </p:nvSpPr>
          <p:spPr>
            <a:xfrm>
              <a:off x="5464234" y="495490"/>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cxnSp>
          <p:nvCxnSpPr>
            <p:cNvPr id="58" name="Straight Arrow Connector 57">
              <a:extLst>
                <a:ext uri="{FF2B5EF4-FFF2-40B4-BE49-F238E27FC236}">
                  <a16:creationId xmlns:a16="http://schemas.microsoft.com/office/drawing/2014/main" id="{B90403CF-C338-A885-DD1F-8CCE5FC0FB5A}"/>
                </a:ext>
              </a:extLst>
            </p:cNvPr>
            <p:cNvCxnSpPr>
              <a:cxnSpLocks/>
            </p:cNvCxnSpPr>
            <p:nvPr/>
          </p:nvCxnSpPr>
          <p:spPr>
            <a:xfrm>
              <a:off x="6281085" y="790373"/>
              <a:ext cx="3230560" cy="53291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6FFDEC8E-77C3-CFEC-4D27-3091CB46715B}"/>
              </a:ext>
            </a:extLst>
          </p:cNvPr>
          <p:cNvGrpSpPr/>
          <p:nvPr/>
        </p:nvGrpSpPr>
        <p:grpSpPr>
          <a:xfrm>
            <a:off x="3892044" y="5096803"/>
            <a:ext cx="765816" cy="646331"/>
            <a:chOff x="3831337" y="4327974"/>
            <a:chExt cx="765816" cy="646331"/>
          </a:xfrm>
        </p:grpSpPr>
        <p:sp>
          <p:nvSpPr>
            <p:cNvPr id="10" name="TextBox 9">
              <a:extLst>
                <a:ext uri="{FF2B5EF4-FFF2-40B4-BE49-F238E27FC236}">
                  <a16:creationId xmlns:a16="http://schemas.microsoft.com/office/drawing/2014/main" id="{949BFFC2-DA6D-2390-B07A-EA3454A39863}"/>
                </a:ext>
              </a:extLst>
            </p:cNvPr>
            <p:cNvSpPr txBox="1"/>
            <p:nvPr/>
          </p:nvSpPr>
          <p:spPr>
            <a:xfrm>
              <a:off x="4133565" y="4327974"/>
              <a:ext cx="463588" cy="646331"/>
            </a:xfrm>
            <a:prstGeom prst="rect">
              <a:avLst/>
            </a:prstGeom>
            <a:noFill/>
          </p:spPr>
          <p:txBody>
            <a:bodyPr wrap="none" rtlCol="0">
              <a:spAutoFit/>
            </a:bodyPr>
            <a:lstStyle/>
            <a:p>
              <a:r>
                <a:rPr lang="en-US" dirty="0" err="1">
                  <a:solidFill>
                    <a:srgbClr val="000000"/>
                  </a:solidFill>
                  <a:latin typeface="Menlo" panose="020B0609030804020204" pitchFamily="49" charset="0"/>
                </a:rPr>
                <a:t>fp</a:t>
              </a:r>
              <a:endParaRPr lang="en-US" dirty="0">
                <a:solidFill>
                  <a:srgbClr val="000000"/>
                </a:solidFill>
                <a:latin typeface="Menlo" panose="020B0609030804020204" pitchFamily="49" charset="0"/>
              </a:endParaRPr>
            </a:p>
            <a:p>
              <a:r>
                <a:rPr lang="en-US" dirty="0" err="1">
                  <a:solidFill>
                    <a:srgbClr val="000000"/>
                  </a:solidFill>
                  <a:latin typeface="Menlo" panose="020B0609030804020204" pitchFamily="49" charset="0"/>
                </a:rPr>
                <a:t>sp</a:t>
              </a:r>
              <a:endParaRPr lang="en-US" dirty="0">
                <a:solidFill>
                  <a:srgbClr val="000000"/>
                </a:solidFill>
                <a:latin typeface="Menlo" panose="020B0609030804020204" pitchFamily="49" charset="0"/>
              </a:endParaRPr>
            </a:p>
          </p:txBody>
        </p:sp>
        <p:cxnSp>
          <p:nvCxnSpPr>
            <p:cNvPr id="66" name="Straight Arrow Connector 65">
              <a:extLst>
                <a:ext uri="{FF2B5EF4-FFF2-40B4-BE49-F238E27FC236}">
                  <a16:creationId xmlns:a16="http://schemas.microsoft.com/office/drawing/2014/main" id="{1949AC88-CF04-6C4F-92EE-76104C5E4769}"/>
                </a:ext>
              </a:extLst>
            </p:cNvPr>
            <p:cNvCxnSpPr>
              <a:cxnSpLocks/>
            </p:cNvCxnSpPr>
            <p:nvPr/>
          </p:nvCxnSpPr>
          <p:spPr>
            <a:xfrm flipH="1">
              <a:off x="3831337" y="4499867"/>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1813E9-AD27-0D47-84BF-755883974760}"/>
                </a:ext>
              </a:extLst>
            </p:cNvPr>
            <p:cNvCxnSpPr>
              <a:cxnSpLocks/>
            </p:cNvCxnSpPr>
            <p:nvPr/>
          </p:nvCxnSpPr>
          <p:spPr>
            <a:xfrm flipH="1">
              <a:off x="3831337" y="4812523"/>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1DC33B04-D7F1-EC16-0E50-92ED4584902E}"/>
              </a:ext>
            </a:extLst>
          </p:cNvPr>
          <p:cNvGrpSpPr/>
          <p:nvPr/>
        </p:nvGrpSpPr>
        <p:grpSpPr>
          <a:xfrm>
            <a:off x="551354" y="3429000"/>
            <a:ext cx="4403669" cy="923330"/>
            <a:chOff x="551354" y="3429000"/>
            <a:chExt cx="4403669" cy="923330"/>
          </a:xfrm>
        </p:grpSpPr>
        <p:sp>
          <p:nvSpPr>
            <p:cNvPr id="4" name="Rectangle 3">
              <a:extLst>
                <a:ext uri="{FF2B5EF4-FFF2-40B4-BE49-F238E27FC236}">
                  <a16:creationId xmlns:a16="http://schemas.microsoft.com/office/drawing/2014/main" id="{5F13BEE0-F1B3-61C4-292D-A5A5598A36F9}"/>
                </a:ext>
              </a:extLst>
            </p:cNvPr>
            <p:cNvSpPr/>
            <p:nvPr/>
          </p:nvSpPr>
          <p:spPr>
            <a:xfrm>
              <a:off x="1626807" y="364638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10480 (</a:t>
              </a:r>
              <a:r>
                <a:rPr lang="en-US" dirty="0" err="1"/>
                <a:t>lr</a:t>
              </a:r>
              <a:r>
                <a:rPr lang="en-US" dirty="0"/>
                <a:t>)</a:t>
              </a:r>
            </a:p>
          </p:txBody>
        </p:sp>
        <p:sp>
          <p:nvSpPr>
            <p:cNvPr id="7" name="TextBox 6">
              <a:extLst>
                <a:ext uri="{FF2B5EF4-FFF2-40B4-BE49-F238E27FC236}">
                  <a16:creationId xmlns:a16="http://schemas.microsoft.com/office/drawing/2014/main" id="{D675A522-CD3D-FBD9-234C-EC3B0E67F7E7}"/>
                </a:ext>
              </a:extLst>
            </p:cNvPr>
            <p:cNvSpPr txBox="1"/>
            <p:nvPr/>
          </p:nvSpPr>
          <p:spPr>
            <a:xfrm>
              <a:off x="551354" y="3787586"/>
              <a:ext cx="838691" cy="369332"/>
            </a:xfrm>
            <a:prstGeom prst="rect">
              <a:avLst/>
            </a:prstGeom>
            <a:noFill/>
          </p:spPr>
          <p:txBody>
            <a:bodyPr wrap="none" rtlCol="0">
              <a:spAutoFit/>
            </a:bodyPr>
            <a:lstStyle/>
            <a:p>
              <a:r>
                <a:rPr lang="en-US" dirty="0"/>
                <a:t>main()</a:t>
              </a:r>
            </a:p>
          </p:txBody>
        </p:sp>
        <p:sp>
          <p:nvSpPr>
            <p:cNvPr id="21" name="Left Brace 20">
              <a:extLst>
                <a:ext uri="{FF2B5EF4-FFF2-40B4-BE49-F238E27FC236}">
                  <a16:creationId xmlns:a16="http://schemas.microsoft.com/office/drawing/2014/main" id="{080A09C0-5D59-ED1A-6A77-A966E5C0BF3F}"/>
                </a:ext>
              </a:extLst>
            </p:cNvPr>
            <p:cNvSpPr/>
            <p:nvPr/>
          </p:nvSpPr>
          <p:spPr>
            <a:xfrm>
              <a:off x="1357307" y="3658401"/>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5C08E405-1C87-69C3-B013-136FB28BC541}"/>
                </a:ext>
              </a:extLst>
            </p:cNvPr>
            <p:cNvSpPr txBox="1"/>
            <p:nvPr/>
          </p:nvSpPr>
          <p:spPr>
            <a:xfrm>
              <a:off x="2957360" y="3429000"/>
              <a:ext cx="1997663" cy="923330"/>
            </a:xfrm>
            <a:prstGeom prst="rect">
              <a:avLst/>
            </a:prstGeom>
            <a:noFill/>
          </p:spPr>
          <p:txBody>
            <a:bodyPr wrap="none" rtlCol="0">
              <a:spAutoFit/>
            </a:bodyPr>
            <a:lstStyle/>
            <a:p>
              <a:r>
                <a:rPr lang="en-US" dirty="0">
                  <a:solidFill>
                    <a:srgbClr val="000000"/>
                  </a:solidFill>
                  <a:latin typeface="Menlo" panose="020B0609030804020204" pitchFamily="49" charset="0"/>
                </a:rPr>
                <a:t>Stack address</a:t>
              </a:r>
            </a:p>
            <a:p>
              <a:r>
                <a:rPr lang="en-US" sz="1800" dirty="0">
                  <a:solidFill>
                    <a:srgbClr val="000000"/>
                  </a:solidFill>
                  <a:effectLst/>
                  <a:latin typeface="Menlo" panose="020B0609030804020204" pitchFamily="49" charset="0"/>
                </a:rPr>
                <a:t>90300</a:t>
              </a:r>
            </a:p>
            <a:p>
              <a:r>
                <a:rPr lang="en-US" dirty="0">
                  <a:solidFill>
                    <a:srgbClr val="000000"/>
                  </a:solidFill>
                  <a:latin typeface="Menlo" panose="020B0609030804020204" pitchFamily="49" charset="0"/>
                </a:rPr>
                <a:t>902fc</a:t>
              </a:r>
              <a:endParaRPr lang="en-US" dirty="0"/>
            </a:p>
          </p:txBody>
        </p:sp>
        <p:sp>
          <p:nvSpPr>
            <p:cNvPr id="6" name="Rectangle 5">
              <a:extLst>
                <a:ext uri="{FF2B5EF4-FFF2-40B4-BE49-F238E27FC236}">
                  <a16:creationId xmlns:a16="http://schemas.microsoft.com/office/drawing/2014/main" id="{0FC8D06A-F1B7-AEE5-11D8-E763D306E45C}"/>
                </a:ext>
              </a:extLst>
            </p:cNvPr>
            <p:cNvSpPr/>
            <p:nvPr/>
          </p:nvSpPr>
          <p:spPr>
            <a:xfrm>
              <a:off x="1626807" y="396926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90308 </a:t>
              </a:r>
              <a:r>
                <a:rPr lang="en-US" dirty="0" err="1"/>
                <a:t>fp</a:t>
              </a:r>
              <a:endParaRPr lang="en-US" dirty="0"/>
            </a:p>
          </p:txBody>
        </p:sp>
      </p:grpSp>
      <p:grpSp>
        <p:nvGrpSpPr>
          <p:cNvPr id="98" name="Group 97">
            <a:extLst>
              <a:ext uri="{FF2B5EF4-FFF2-40B4-BE49-F238E27FC236}">
                <a16:creationId xmlns:a16="http://schemas.microsoft.com/office/drawing/2014/main" id="{C2507F89-2116-835D-419E-78E88FDAF66B}"/>
              </a:ext>
            </a:extLst>
          </p:cNvPr>
          <p:cNvGrpSpPr/>
          <p:nvPr/>
        </p:nvGrpSpPr>
        <p:grpSpPr>
          <a:xfrm>
            <a:off x="962080" y="4357857"/>
            <a:ext cx="2885289" cy="647025"/>
            <a:chOff x="962080" y="4357857"/>
            <a:chExt cx="2885289" cy="647025"/>
          </a:xfrm>
        </p:grpSpPr>
        <p:sp>
          <p:nvSpPr>
            <p:cNvPr id="8" name="Rectangle 7">
              <a:extLst>
                <a:ext uri="{FF2B5EF4-FFF2-40B4-BE49-F238E27FC236}">
                  <a16:creationId xmlns:a16="http://schemas.microsoft.com/office/drawing/2014/main" id="{0603B353-8372-6A05-AAC2-1D37E6A4B4C6}"/>
                </a:ext>
              </a:extLst>
            </p:cNvPr>
            <p:cNvSpPr/>
            <p:nvPr/>
          </p:nvSpPr>
          <p:spPr>
            <a:xfrm>
              <a:off x="1628013" y="4357857"/>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10434 </a:t>
              </a:r>
              <a:r>
                <a:rPr lang="en-US" dirty="0" err="1"/>
                <a:t>lr</a:t>
              </a:r>
              <a:endParaRPr lang="en-US" dirty="0"/>
            </a:p>
          </p:txBody>
        </p:sp>
        <p:sp>
          <p:nvSpPr>
            <p:cNvPr id="9" name="Rectangle 8">
              <a:extLst>
                <a:ext uri="{FF2B5EF4-FFF2-40B4-BE49-F238E27FC236}">
                  <a16:creationId xmlns:a16="http://schemas.microsoft.com/office/drawing/2014/main" id="{D34A2445-3A35-E99F-92E4-86A6DF62B1B5}"/>
                </a:ext>
              </a:extLst>
            </p:cNvPr>
            <p:cNvSpPr/>
            <p:nvPr/>
          </p:nvSpPr>
          <p:spPr>
            <a:xfrm>
              <a:off x="1628013" y="4680739"/>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90300 </a:t>
              </a:r>
              <a:r>
                <a:rPr lang="en-US" dirty="0" err="1"/>
                <a:t>fp</a:t>
              </a:r>
              <a:endParaRPr lang="en-US" dirty="0"/>
            </a:p>
          </p:txBody>
        </p:sp>
        <p:sp>
          <p:nvSpPr>
            <p:cNvPr id="11" name="TextBox 10">
              <a:extLst>
                <a:ext uri="{FF2B5EF4-FFF2-40B4-BE49-F238E27FC236}">
                  <a16:creationId xmlns:a16="http://schemas.microsoft.com/office/drawing/2014/main" id="{AD2E3577-22A8-DBC0-E185-73BBE4493730}"/>
                </a:ext>
              </a:extLst>
            </p:cNvPr>
            <p:cNvSpPr txBox="1"/>
            <p:nvPr/>
          </p:nvSpPr>
          <p:spPr>
            <a:xfrm>
              <a:off x="962080" y="4456099"/>
              <a:ext cx="466794" cy="369332"/>
            </a:xfrm>
            <a:prstGeom prst="rect">
              <a:avLst/>
            </a:prstGeom>
            <a:noFill/>
          </p:spPr>
          <p:txBody>
            <a:bodyPr wrap="none" rtlCol="0">
              <a:spAutoFit/>
            </a:bodyPr>
            <a:lstStyle/>
            <a:p>
              <a:r>
                <a:rPr lang="en-US" dirty="0"/>
                <a:t>a()</a:t>
              </a:r>
            </a:p>
          </p:txBody>
        </p:sp>
        <p:sp>
          <p:nvSpPr>
            <p:cNvPr id="22" name="Left Brace 21">
              <a:extLst>
                <a:ext uri="{FF2B5EF4-FFF2-40B4-BE49-F238E27FC236}">
                  <a16:creationId xmlns:a16="http://schemas.microsoft.com/office/drawing/2014/main" id="{BA2909B5-A310-AB01-3EA3-85764BAFFA34}"/>
                </a:ext>
              </a:extLst>
            </p:cNvPr>
            <p:cNvSpPr/>
            <p:nvPr/>
          </p:nvSpPr>
          <p:spPr>
            <a:xfrm>
              <a:off x="1350833" y="4414809"/>
              <a:ext cx="255071" cy="577140"/>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a:extLst>
                <a:ext uri="{FF2B5EF4-FFF2-40B4-BE49-F238E27FC236}">
                  <a16:creationId xmlns:a16="http://schemas.microsoft.com/office/drawing/2014/main" id="{DF05C5F6-2834-1168-61D4-A98D55E481E6}"/>
                </a:ext>
              </a:extLst>
            </p:cNvPr>
            <p:cNvSpPr txBox="1"/>
            <p:nvPr/>
          </p:nvSpPr>
          <p:spPr>
            <a:xfrm>
              <a:off x="2965396" y="4358551"/>
              <a:ext cx="881973" cy="646331"/>
            </a:xfrm>
            <a:prstGeom prst="rect">
              <a:avLst/>
            </a:prstGeom>
            <a:noFill/>
          </p:spPr>
          <p:txBody>
            <a:bodyPr wrap="none" rtlCol="0">
              <a:spAutoFit/>
            </a:bodyPr>
            <a:lstStyle/>
            <a:p>
              <a:r>
                <a:rPr lang="en-US" sz="1800" dirty="0">
                  <a:solidFill>
                    <a:srgbClr val="000000"/>
                  </a:solidFill>
                  <a:effectLst/>
                  <a:latin typeface="Menlo" panose="020B0609030804020204" pitchFamily="49" charset="0"/>
                </a:rPr>
                <a:t>902f8</a:t>
              </a:r>
            </a:p>
            <a:p>
              <a:r>
                <a:rPr lang="en-US" dirty="0">
                  <a:solidFill>
                    <a:srgbClr val="000000"/>
                  </a:solidFill>
                  <a:latin typeface="Menlo" panose="020B0609030804020204" pitchFamily="49" charset="0"/>
                </a:rPr>
                <a:t>902f4</a:t>
              </a:r>
              <a:endParaRPr lang="en-US" dirty="0"/>
            </a:p>
          </p:txBody>
        </p:sp>
      </p:grpSp>
      <p:sp>
        <p:nvSpPr>
          <p:cNvPr id="12" name="Rectangle 11">
            <a:extLst>
              <a:ext uri="{FF2B5EF4-FFF2-40B4-BE49-F238E27FC236}">
                <a16:creationId xmlns:a16="http://schemas.microsoft.com/office/drawing/2014/main" id="{2F1CDB44-6DC8-4CF2-8513-DF5AC14AC35A}"/>
              </a:ext>
            </a:extLst>
          </p:cNvPr>
          <p:cNvSpPr/>
          <p:nvPr/>
        </p:nvSpPr>
        <p:spPr>
          <a:xfrm>
            <a:off x="1621539" y="5076792"/>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10418  </a:t>
            </a:r>
            <a:r>
              <a:rPr lang="en-US" dirty="0" err="1"/>
              <a:t>lr</a:t>
            </a:r>
            <a:endParaRPr lang="en-US" dirty="0"/>
          </a:p>
        </p:txBody>
      </p:sp>
      <p:sp>
        <p:nvSpPr>
          <p:cNvPr id="19" name="Rectangle 18">
            <a:extLst>
              <a:ext uri="{FF2B5EF4-FFF2-40B4-BE49-F238E27FC236}">
                <a16:creationId xmlns:a16="http://schemas.microsoft.com/office/drawing/2014/main" id="{DAE7CBE0-A284-41FB-A63B-C93DC9AEA49F}"/>
              </a:ext>
            </a:extLst>
          </p:cNvPr>
          <p:cNvSpPr/>
          <p:nvPr/>
        </p:nvSpPr>
        <p:spPr>
          <a:xfrm>
            <a:off x="1621539" y="539967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902f8 </a:t>
            </a:r>
            <a:r>
              <a:rPr lang="en-US" dirty="0" err="1"/>
              <a:t>fp</a:t>
            </a:r>
            <a:endParaRPr lang="en-US" dirty="0"/>
          </a:p>
        </p:txBody>
      </p:sp>
      <p:sp>
        <p:nvSpPr>
          <p:cNvPr id="20" name="TextBox 19">
            <a:extLst>
              <a:ext uri="{FF2B5EF4-FFF2-40B4-BE49-F238E27FC236}">
                <a16:creationId xmlns:a16="http://schemas.microsoft.com/office/drawing/2014/main" id="{99569385-2BC0-1AB5-C1B4-72D53C1A51A2}"/>
              </a:ext>
            </a:extLst>
          </p:cNvPr>
          <p:cNvSpPr txBox="1"/>
          <p:nvPr/>
        </p:nvSpPr>
        <p:spPr>
          <a:xfrm>
            <a:off x="904531" y="5246768"/>
            <a:ext cx="466794" cy="369332"/>
          </a:xfrm>
          <a:prstGeom prst="rect">
            <a:avLst/>
          </a:prstGeom>
          <a:noFill/>
        </p:spPr>
        <p:txBody>
          <a:bodyPr wrap="none" rtlCol="0">
            <a:spAutoFit/>
          </a:bodyPr>
          <a:lstStyle/>
          <a:p>
            <a:r>
              <a:rPr lang="en-US" dirty="0"/>
              <a:t>b()</a:t>
            </a:r>
          </a:p>
        </p:txBody>
      </p:sp>
      <p:sp>
        <p:nvSpPr>
          <p:cNvPr id="24" name="Left Brace 23">
            <a:extLst>
              <a:ext uri="{FF2B5EF4-FFF2-40B4-BE49-F238E27FC236}">
                <a16:creationId xmlns:a16="http://schemas.microsoft.com/office/drawing/2014/main" id="{D582D252-4D11-DB9A-5726-722A9E7309DF}"/>
              </a:ext>
            </a:extLst>
          </p:cNvPr>
          <p:cNvSpPr/>
          <p:nvPr/>
        </p:nvSpPr>
        <p:spPr>
          <a:xfrm>
            <a:off x="1357306" y="5101892"/>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TextBox 84">
            <a:extLst>
              <a:ext uri="{FF2B5EF4-FFF2-40B4-BE49-F238E27FC236}">
                <a16:creationId xmlns:a16="http://schemas.microsoft.com/office/drawing/2014/main" id="{4183D419-1514-60E6-0276-07C74A16E05D}"/>
              </a:ext>
            </a:extLst>
          </p:cNvPr>
          <p:cNvSpPr txBox="1"/>
          <p:nvPr/>
        </p:nvSpPr>
        <p:spPr>
          <a:xfrm>
            <a:off x="3024142" y="5097612"/>
            <a:ext cx="881973" cy="646331"/>
          </a:xfrm>
          <a:prstGeom prst="rect">
            <a:avLst/>
          </a:prstGeom>
          <a:noFill/>
        </p:spPr>
        <p:txBody>
          <a:bodyPr wrap="none" rtlCol="0">
            <a:spAutoFit/>
          </a:bodyPr>
          <a:lstStyle/>
          <a:p>
            <a:r>
              <a:rPr lang="en-US" sz="1800" dirty="0">
                <a:solidFill>
                  <a:srgbClr val="000000"/>
                </a:solidFill>
                <a:effectLst/>
                <a:latin typeface="Menlo" panose="020B0609030804020204" pitchFamily="49" charset="0"/>
              </a:rPr>
              <a:t>902f0</a:t>
            </a:r>
          </a:p>
          <a:p>
            <a:r>
              <a:rPr lang="en-US" dirty="0">
                <a:solidFill>
                  <a:srgbClr val="000000"/>
                </a:solidFill>
                <a:latin typeface="Menlo" panose="020B0609030804020204" pitchFamily="49" charset="0"/>
              </a:rPr>
              <a:t>902ec</a:t>
            </a:r>
            <a:endParaRPr lang="en-US" dirty="0"/>
          </a:p>
        </p:txBody>
      </p:sp>
    </p:spTree>
    <p:extLst>
      <p:ext uri="{BB962C8B-B14F-4D97-AF65-F5344CB8AC3E}">
        <p14:creationId xmlns:p14="http://schemas.microsoft.com/office/powerpoint/2010/main" val="260574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Using Minimal Stack Frames</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672266" y="581947"/>
            <a:ext cx="2080396" cy="254121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200" dirty="0">
                <a:solidFill>
                  <a:schemeClr val="tx2"/>
                </a:solidFill>
                <a:latin typeface="Consolas" panose="020B0609020204030204" pitchFamily="49" charset="0"/>
                <a:cs typeface="Consolas" panose="020B0609020204030204" pitchFamily="49" charset="0"/>
              </a:rPr>
              <a:t>int b(void)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a(void)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main(void)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a:t>
            </a:r>
          </a:p>
          <a:p>
            <a:r>
              <a:rPr lang="en-US" sz="1200" dirty="0">
                <a:solidFill>
                  <a:schemeClr val="tx2"/>
                </a:solidFill>
                <a:latin typeface="Consolas" panose="020B0609020204030204" pitchFamily="49" charset="0"/>
                <a:cs typeface="Consolas" panose="020B0609020204030204" pitchFamily="49" charset="0"/>
              </a:rPr>
              <a:t>     a();</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798696" y="65641"/>
            <a:ext cx="5355323" cy="64291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103f8: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103fc: e3a00000 	mov r0, 0</a:t>
            </a:r>
          </a:p>
          <a:p>
            <a:r>
              <a:rPr lang="en-US" sz="1600" dirty="0">
                <a:solidFill>
                  <a:srgbClr val="000000"/>
                </a:solidFill>
                <a:effectLst/>
                <a:latin typeface="Menlo" panose="020B0609030804020204" pitchFamily="49" charset="0"/>
              </a:rPr>
              <a:t>   10400: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10404: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10408: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0001040c &lt;a&gt;:</a:t>
            </a:r>
          </a:p>
          <a:p>
            <a:r>
              <a:rPr lang="en-US" sz="1600" dirty="0">
                <a:solidFill>
                  <a:srgbClr val="000000"/>
                </a:solidFill>
                <a:effectLst/>
                <a:latin typeface="Menlo" panose="020B0609030804020204" pitchFamily="49" charset="0"/>
              </a:rPr>
              <a:t>   1040c: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10410: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10414: ebfffff6 	bl 103f4 &lt;b&gt;</a:t>
            </a:r>
          </a:p>
          <a:p>
            <a:r>
              <a:rPr lang="en-US" sz="1600" dirty="0">
                <a:solidFill>
                  <a:srgbClr val="000000"/>
                </a:solidFill>
                <a:effectLst/>
                <a:latin typeface="Menlo" panose="020B0609030804020204" pitchFamily="49" charset="0"/>
              </a:rPr>
              <a:t>   10418: e3a00000 	mov r0, 0</a:t>
            </a:r>
          </a:p>
          <a:p>
            <a:r>
              <a:rPr lang="en-US" sz="1600" dirty="0">
                <a:solidFill>
                  <a:srgbClr val="000000"/>
                </a:solidFill>
                <a:effectLst/>
                <a:latin typeface="Menlo" panose="020B0609030804020204" pitchFamily="49" charset="0"/>
              </a:rPr>
              <a:t>   1041c: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10420: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00010428 &lt;main&gt;:</a:t>
            </a:r>
          </a:p>
          <a:p>
            <a:r>
              <a:rPr lang="en-US" sz="1600" dirty="0">
                <a:solidFill>
                  <a:srgbClr val="000000"/>
                </a:solidFill>
                <a:effectLst/>
                <a:latin typeface="Menlo" panose="020B0609030804020204" pitchFamily="49" charset="0"/>
              </a:rPr>
              <a:t>   10428: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1042c: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10430: ebfffff5 	bl 1040c &lt;a&gt;</a:t>
            </a:r>
          </a:p>
          <a:p>
            <a:r>
              <a:rPr lang="en-US" sz="1600" dirty="0">
                <a:solidFill>
                  <a:srgbClr val="000000"/>
                </a:solidFill>
                <a:effectLst/>
                <a:latin typeface="Menlo" panose="020B0609030804020204" pitchFamily="49" charset="0"/>
              </a:rPr>
              <a:t>   10434: ebfffff4 	bl 1040c &lt;a&gt;</a:t>
            </a:r>
          </a:p>
          <a:p>
            <a:r>
              <a:rPr lang="en-US" sz="1600" dirty="0">
                <a:solidFill>
                  <a:srgbClr val="000000"/>
                </a:solidFill>
                <a:effectLst/>
                <a:latin typeface="Menlo" panose="020B0609030804020204" pitchFamily="49" charset="0"/>
              </a:rPr>
              <a:t>// not shown</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1191798" y="2731397"/>
            <a:ext cx="840589" cy="3014092"/>
            <a:chOff x="10202487" y="102218"/>
            <a:chExt cx="840589" cy="3014092"/>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02218"/>
              <a:ext cx="683877" cy="3014092"/>
              <a:chOff x="10654683" y="133469"/>
              <a:chExt cx="683877" cy="3014092"/>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33469"/>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33469"/>
                <a:ext cx="0" cy="3014092"/>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654683" y="3147561"/>
                <a:ext cx="683877"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202487" y="1639801"/>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grpSp>
      <p:grpSp>
        <p:nvGrpSpPr>
          <p:cNvPr id="13" name="Group 12">
            <a:extLst>
              <a:ext uri="{FF2B5EF4-FFF2-40B4-BE49-F238E27FC236}">
                <a16:creationId xmlns:a16="http://schemas.microsoft.com/office/drawing/2014/main" id="{02962783-2E44-E013-D219-90A1513DB103}"/>
              </a:ext>
            </a:extLst>
          </p:cNvPr>
          <p:cNvGrpSpPr/>
          <p:nvPr/>
        </p:nvGrpSpPr>
        <p:grpSpPr>
          <a:xfrm>
            <a:off x="10939583" y="567834"/>
            <a:ext cx="913328" cy="2712375"/>
            <a:chOff x="10129748" y="1818211"/>
            <a:chExt cx="913328" cy="2712375"/>
          </a:xfrm>
        </p:grpSpPr>
        <p:grpSp>
          <p:nvGrpSpPr>
            <p:cNvPr id="14" name="Group 13">
              <a:extLst>
                <a:ext uri="{FF2B5EF4-FFF2-40B4-BE49-F238E27FC236}">
                  <a16:creationId xmlns:a16="http://schemas.microsoft.com/office/drawing/2014/main" id="{BF3D4DC5-30E2-2AFF-AD9C-27228D5F4807}"/>
                </a:ext>
              </a:extLst>
            </p:cNvPr>
            <p:cNvGrpSpPr/>
            <p:nvPr/>
          </p:nvGrpSpPr>
          <p:grpSpPr>
            <a:xfrm>
              <a:off x="10359199" y="1818211"/>
              <a:ext cx="683877" cy="2712375"/>
              <a:chOff x="10654683" y="1849462"/>
              <a:chExt cx="683877" cy="2712375"/>
            </a:xfrm>
          </p:grpSpPr>
          <p:cxnSp>
            <p:nvCxnSpPr>
              <p:cNvPr id="16" name="Straight Arrow Connector 15">
                <a:extLst>
                  <a:ext uri="{FF2B5EF4-FFF2-40B4-BE49-F238E27FC236}">
                    <a16:creationId xmlns:a16="http://schemas.microsoft.com/office/drawing/2014/main" id="{AD3DEE09-5BE8-842F-D744-73397F9DE261}"/>
                  </a:ext>
                </a:extLst>
              </p:cNvPr>
              <p:cNvCxnSpPr>
                <a:cxnSpLocks/>
              </p:cNvCxnSpPr>
              <p:nvPr/>
            </p:nvCxnSpPr>
            <p:spPr>
              <a:xfrm flipH="1">
                <a:off x="10834159" y="1849462"/>
                <a:ext cx="504401"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EC16EC-BFDE-290A-2747-93B76EA8D3EF}"/>
                  </a:ext>
                </a:extLst>
              </p:cNvPr>
              <p:cNvCxnSpPr>
                <a:cxnSpLocks/>
              </p:cNvCxnSpPr>
              <p:nvPr/>
            </p:nvCxnSpPr>
            <p:spPr>
              <a:xfrm flipV="1">
                <a:off x="11338560" y="1849462"/>
                <a:ext cx="0" cy="271237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60A620-848A-4816-6D66-8EBA9D91E211}"/>
                  </a:ext>
                </a:extLst>
              </p:cNvPr>
              <p:cNvCxnSpPr>
                <a:cxnSpLocks/>
              </p:cNvCxnSpPr>
              <p:nvPr/>
            </p:nvCxnSpPr>
            <p:spPr>
              <a:xfrm flipH="1">
                <a:off x="10654683" y="4561837"/>
                <a:ext cx="683877"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02195235-8362-5C56-0A5E-348C0EDBF48B}"/>
                </a:ext>
              </a:extLst>
            </p:cNvPr>
            <p:cNvSpPr txBox="1"/>
            <p:nvPr/>
          </p:nvSpPr>
          <p:spPr>
            <a:xfrm>
              <a:off x="10129748" y="2824473"/>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grpSp>
      <p:grpSp>
        <p:nvGrpSpPr>
          <p:cNvPr id="35" name="Group 34">
            <a:extLst>
              <a:ext uri="{FF2B5EF4-FFF2-40B4-BE49-F238E27FC236}">
                <a16:creationId xmlns:a16="http://schemas.microsoft.com/office/drawing/2014/main" id="{39FF7B92-911C-B0BF-C481-1B47CFFEBB46}"/>
              </a:ext>
            </a:extLst>
          </p:cNvPr>
          <p:cNvGrpSpPr/>
          <p:nvPr/>
        </p:nvGrpSpPr>
        <p:grpSpPr>
          <a:xfrm>
            <a:off x="5734474" y="1809073"/>
            <a:ext cx="1641812" cy="1654330"/>
            <a:chOff x="5088867" y="3337946"/>
            <a:chExt cx="1641812" cy="1654330"/>
          </a:xfrm>
        </p:grpSpPr>
        <p:grpSp>
          <p:nvGrpSpPr>
            <p:cNvPr id="77" name="Group 76">
              <a:extLst>
                <a:ext uri="{FF2B5EF4-FFF2-40B4-BE49-F238E27FC236}">
                  <a16:creationId xmlns:a16="http://schemas.microsoft.com/office/drawing/2014/main" id="{6732E9BE-BDD2-E5AC-88BE-0181D971A3E6}"/>
                </a:ext>
              </a:extLst>
            </p:cNvPr>
            <p:cNvGrpSpPr/>
            <p:nvPr/>
          </p:nvGrpSpPr>
          <p:grpSpPr>
            <a:xfrm>
              <a:off x="5948075" y="3337946"/>
              <a:ext cx="782604" cy="1654330"/>
              <a:chOff x="6832417" y="3248790"/>
              <a:chExt cx="782604" cy="1180018"/>
            </a:xfrm>
          </p:grpSpPr>
          <p:cxnSp>
            <p:nvCxnSpPr>
              <p:cNvPr id="78" name="Straight Arrow Connector 77">
                <a:extLst>
                  <a:ext uri="{FF2B5EF4-FFF2-40B4-BE49-F238E27FC236}">
                    <a16:creationId xmlns:a16="http://schemas.microsoft.com/office/drawing/2014/main" id="{F671A948-198A-0F6A-9711-4DA06322F8D0}"/>
                  </a:ext>
                </a:extLst>
              </p:cNvPr>
              <p:cNvCxnSpPr>
                <a:cxnSpLocks/>
              </p:cNvCxnSpPr>
              <p:nvPr/>
            </p:nvCxnSpPr>
            <p:spPr>
              <a:xfrm flipH="1">
                <a:off x="6832417" y="3248790"/>
                <a:ext cx="666854"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DA4B07B-23B3-8485-C68A-216659207C3C}"/>
                  </a:ext>
                </a:extLst>
              </p:cNvPr>
              <p:cNvCxnSpPr>
                <a:cxnSpLocks/>
              </p:cNvCxnSpPr>
              <p:nvPr/>
            </p:nvCxnSpPr>
            <p:spPr>
              <a:xfrm flipV="1">
                <a:off x="6832417" y="3248790"/>
                <a:ext cx="0" cy="117505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752E4DF-BFE3-4303-B3F5-7A2BB7A31039}"/>
                  </a:ext>
                </a:extLst>
              </p:cNvPr>
              <p:cNvCxnSpPr>
                <a:cxnSpLocks/>
              </p:cNvCxnSpPr>
              <p:nvPr/>
            </p:nvCxnSpPr>
            <p:spPr>
              <a:xfrm>
                <a:off x="6832417" y="4428808"/>
                <a:ext cx="782604"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186962E4-0AB5-1377-AF32-CCC9B77D39FE}"/>
                </a:ext>
              </a:extLst>
            </p:cNvPr>
            <p:cNvSpPr txBox="1"/>
            <p:nvPr/>
          </p:nvSpPr>
          <p:spPr>
            <a:xfrm>
              <a:off x="5088867" y="405182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grpSp>
      <p:cxnSp>
        <p:nvCxnSpPr>
          <p:cNvPr id="43" name="Straight Arrow Connector 42">
            <a:extLst>
              <a:ext uri="{FF2B5EF4-FFF2-40B4-BE49-F238E27FC236}">
                <a16:creationId xmlns:a16="http://schemas.microsoft.com/office/drawing/2014/main" id="{FD2B4DFD-6D9D-53EA-5F19-3067D098E93A}"/>
              </a:ext>
            </a:extLst>
          </p:cNvPr>
          <p:cNvCxnSpPr>
            <a:cxnSpLocks/>
          </p:cNvCxnSpPr>
          <p:nvPr/>
        </p:nvCxnSpPr>
        <p:spPr>
          <a:xfrm>
            <a:off x="7258792" y="3626967"/>
            <a:ext cx="0" cy="611474"/>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33BF3C0-DA84-17B5-1265-F6622D296014}"/>
              </a:ext>
            </a:extLst>
          </p:cNvPr>
          <p:cNvCxnSpPr>
            <a:cxnSpLocks/>
          </p:cNvCxnSpPr>
          <p:nvPr/>
        </p:nvCxnSpPr>
        <p:spPr>
          <a:xfrm>
            <a:off x="7151153" y="622427"/>
            <a:ext cx="0" cy="1098331"/>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8E789000-6191-0065-7D53-A46EAC802AD5}"/>
              </a:ext>
            </a:extLst>
          </p:cNvPr>
          <p:cNvGrpSpPr/>
          <p:nvPr/>
        </p:nvGrpSpPr>
        <p:grpSpPr>
          <a:xfrm>
            <a:off x="5690482" y="693457"/>
            <a:ext cx="4047411" cy="827801"/>
            <a:chOff x="5464234" y="495490"/>
            <a:chExt cx="4047411" cy="827801"/>
          </a:xfrm>
        </p:grpSpPr>
        <p:sp>
          <p:nvSpPr>
            <p:cNvPr id="55" name="TextBox 54">
              <a:extLst>
                <a:ext uri="{FF2B5EF4-FFF2-40B4-BE49-F238E27FC236}">
                  <a16:creationId xmlns:a16="http://schemas.microsoft.com/office/drawing/2014/main" id="{991E58E3-46F1-B731-03A0-6AA434855850}"/>
                </a:ext>
              </a:extLst>
            </p:cNvPr>
            <p:cNvSpPr txBox="1"/>
            <p:nvPr/>
          </p:nvSpPr>
          <p:spPr>
            <a:xfrm>
              <a:off x="5464234" y="495490"/>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cxnSp>
          <p:nvCxnSpPr>
            <p:cNvPr id="58" name="Straight Arrow Connector 57">
              <a:extLst>
                <a:ext uri="{FF2B5EF4-FFF2-40B4-BE49-F238E27FC236}">
                  <a16:creationId xmlns:a16="http://schemas.microsoft.com/office/drawing/2014/main" id="{B90403CF-C338-A885-DD1F-8CCE5FC0FB5A}"/>
                </a:ext>
              </a:extLst>
            </p:cNvPr>
            <p:cNvCxnSpPr>
              <a:cxnSpLocks/>
            </p:cNvCxnSpPr>
            <p:nvPr/>
          </p:nvCxnSpPr>
          <p:spPr>
            <a:xfrm>
              <a:off x="6281085" y="790373"/>
              <a:ext cx="3230560" cy="53291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549D4734-D77D-FD4C-0A74-CD3F7D7B0AB7}"/>
              </a:ext>
            </a:extLst>
          </p:cNvPr>
          <p:cNvGrpSpPr/>
          <p:nvPr/>
        </p:nvGrpSpPr>
        <p:grpSpPr>
          <a:xfrm>
            <a:off x="5598118" y="3696963"/>
            <a:ext cx="4117721" cy="646331"/>
            <a:chOff x="5371870" y="3498996"/>
            <a:chExt cx="4117721" cy="646331"/>
          </a:xfrm>
        </p:grpSpPr>
        <p:sp>
          <p:nvSpPr>
            <p:cNvPr id="56" name="TextBox 55">
              <a:extLst>
                <a:ext uri="{FF2B5EF4-FFF2-40B4-BE49-F238E27FC236}">
                  <a16:creationId xmlns:a16="http://schemas.microsoft.com/office/drawing/2014/main" id="{77FC5C27-D5D6-56E9-30F6-76EF2A276696}"/>
                </a:ext>
              </a:extLst>
            </p:cNvPr>
            <p:cNvSpPr txBox="1"/>
            <p:nvPr/>
          </p:nvSpPr>
          <p:spPr>
            <a:xfrm>
              <a:off x="5371870" y="3498996"/>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cxnSp>
          <p:nvCxnSpPr>
            <p:cNvPr id="61" name="Straight Arrow Connector 60">
              <a:extLst>
                <a:ext uri="{FF2B5EF4-FFF2-40B4-BE49-F238E27FC236}">
                  <a16:creationId xmlns:a16="http://schemas.microsoft.com/office/drawing/2014/main" id="{89A1A3B0-BBB6-4A15-508D-119A683FCB78}"/>
                </a:ext>
              </a:extLst>
            </p:cNvPr>
            <p:cNvCxnSpPr>
              <a:cxnSpLocks/>
            </p:cNvCxnSpPr>
            <p:nvPr/>
          </p:nvCxnSpPr>
          <p:spPr>
            <a:xfrm>
              <a:off x="6181357" y="3582789"/>
              <a:ext cx="3308234" cy="19122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1DC33B04-D7F1-EC16-0E50-92ED4584902E}"/>
              </a:ext>
            </a:extLst>
          </p:cNvPr>
          <p:cNvGrpSpPr/>
          <p:nvPr/>
        </p:nvGrpSpPr>
        <p:grpSpPr>
          <a:xfrm>
            <a:off x="551354" y="3429000"/>
            <a:ext cx="4403669" cy="923330"/>
            <a:chOff x="551354" y="3429000"/>
            <a:chExt cx="4403669" cy="923330"/>
          </a:xfrm>
        </p:grpSpPr>
        <p:sp>
          <p:nvSpPr>
            <p:cNvPr id="4" name="Rectangle 3">
              <a:extLst>
                <a:ext uri="{FF2B5EF4-FFF2-40B4-BE49-F238E27FC236}">
                  <a16:creationId xmlns:a16="http://schemas.microsoft.com/office/drawing/2014/main" id="{5F13BEE0-F1B3-61C4-292D-A5A5598A36F9}"/>
                </a:ext>
              </a:extLst>
            </p:cNvPr>
            <p:cNvSpPr/>
            <p:nvPr/>
          </p:nvSpPr>
          <p:spPr>
            <a:xfrm>
              <a:off x="1626807" y="364638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10480 (</a:t>
              </a:r>
              <a:r>
                <a:rPr lang="en-US" dirty="0" err="1"/>
                <a:t>lr</a:t>
              </a:r>
              <a:r>
                <a:rPr lang="en-US" dirty="0"/>
                <a:t>)</a:t>
              </a:r>
            </a:p>
          </p:txBody>
        </p:sp>
        <p:sp>
          <p:nvSpPr>
            <p:cNvPr id="7" name="TextBox 6">
              <a:extLst>
                <a:ext uri="{FF2B5EF4-FFF2-40B4-BE49-F238E27FC236}">
                  <a16:creationId xmlns:a16="http://schemas.microsoft.com/office/drawing/2014/main" id="{D675A522-CD3D-FBD9-234C-EC3B0E67F7E7}"/>
                </a:ext>
              </a:extLst>
            </p:cNvPr>
            <p:cNvSpPr txBox="1"/>
            <p:nvPr/>
          </p:nvSpPr>
          <p:spPr>
            <a:xfrm>
              <a:off x="551354" y="3787586"/>
              <a:ext cx="838691" cy="369332"/>
            </a:xfrm>
            <a:prstGeom prst="rect">
              <a:avLst/>
            </a:prstGeom>
            <a:noFill/>
          </p:spPr>
          <p:txBody>
            <a:bodyPr wrap="none" rtlCol="0">
              <a:spAutoFit/>
            </a:bodyPr>
            <a:lstStyle/>
            <a:p>
              <a:r>
                <a:rPr lang="en-US" dirty="0"/>
                <a:t>main()</a:t>
              </a:r>
            </a:p>
          </p:txBody>
        </p:sp>
        <p:sp>
          <p:nvSpPr>
            <p:cNvPr id="21" name="Left Brace 20">
              <a:extLst>
                <a:ext uri="{FF2B5EF4-FFF2-40B4-BE49-F238E27FC236}">
                  <a16:creationId xmlns:a16="http://schemas.microsoft.com/office/drawing/2014/main" id="{080A09C0-5D59-ED1A-6A77-A966E5C0BF3F}"/>
                </a:ext>
              </a:extLst>
            </p:cNvPr>
            <p:cNvSpPr/>
            <p:nvPr/>
          </p:nvSpPr>
          <p:spPr>
            <a:xfrm>
              <a:off x="1357307" y="3658401"/>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5C08E405-1C87-69C3-B013-136FB28BC541}"/>
                </a:ext>
              </a:extLst>
            </p:cNvPr>
            <p:cNvSpPr txBox="1"/>
            <p:nvPr/>
          </p:nvSpPr>
          <p:spPr>
            <a:xfrm>
              <a:off x="2957360" y="3429000"/>
              <a:ext cx="1997663" cy="923330"/>
            </a:xfrm>
            <a:prstGeom prst="rect">
              <a:avLst/>
            </a:prstGeom>
            <a:noFill/>
          </p:spPr>
          <p:txBody>
            <a:bodyPr wrap="none" rtlCol="0">
              <a:spAutoFit/>
            </a:bodyPr>
            <a:lstStyle/>
            <a:p>
              <a:r>
                <a:rPr lang="en-US" dirty="0">
                  <a:solidFill>
                    <a:srgbClr val="000000"/>
                  </a:solidFill>
                  <a:latin typeface="Menlo" panose="020B0609030804020204" pitchFamily="49" charset="0"/>
                </a:rPr>
                <a:t>Stack address</a:t>
              </a:r>
            </a:p>
            <a:p>
              <a:r>
                <a:rPr lang="en-US" sz="1800" dirty="0">
                  <a:solidFill>
                    <a:srgbClr val="000000"/>
                  </a:solidFill>
                  <a:effectLst/>
                  <a:latin typeface="Menlo" panose="020B0609030804020204" pitchFamily="49" charset="0"/>
                </a:rPr>
                <a:t>90300</a:t>
              </a:r>
            </a:p>
            <a:p>
              <a:r>
                <a:rPr lang="en-US" dirty="0">
                  <a:solidFill>
                    <a:srgbClr val="000000"/>
                  </a:solidFill>
                  <a:latin typeface="Menlo" panose="020B0609030804020204" pitchFamily="49" charset="0"/>
                </a:rPr>
                <a:t>902fc</a:t>
              </a:r>
              <a:endParaRPr lang="en-US" dirty="0"/>
            </a:p>
          </p:txBody>
        </p:sp>
        <p:sp>
          <p:nvSpPr>
            <p:cNvPr id="6" name="Rectangle 5">
              <a:extLst>
                <a:ext uri="{FF2B5EF4-FFF2-40B4-BE49-F238E27FC236}">
                  <a16:creationId xmlns:a16="http://schemas.microsoft.com/office/drawing/2014/main" id="{0FC8D06A-F1B7-AEE5-11D8-E763D306E45C}"/>
                </a:ext>
              </a:extLst>
            </p:cNvPr>
            <p:cNvSpPr/>
            <p:nvPr/>
          </p:nvSpPr>
          <p:spPr>
            <a:xfrm>
              <a:off x="1626807" y="396926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90308 </a:t>
              </a:r>
              <a:r>
                <a:rPr lang="en-US" dirty="0" err="1"/>
                <a:t>fp</a:t>
              </a:r>
              <a:endParaRPr lang="en-US" dirty="0"/>
            </a:p>
          </p:txBody>
        </p:sp>
      </p:grpSp>
      <p:grpSp>
        <p:nvGrpSpPr>
          <p:cNvPr id="98" name="Group 97">
            <a:extLst>
              <a:ext uri="{FF2B5EF4-FFF2-40B4-BE49-F238E27FC236}">
                <a16:creationId xmlns:a16="http://schemas.microsoft.com/office/drawing/2014/main" id="{C2507F89-2116-835D-419E-78E88FDAF66B}"/>
              </a:ext>
            </a:extLst>
          </p:cNvPr>
          <p:cNvGrpSpPr/>
          <p:nvPr/>
        </p:nvGrpSpPr>
        <p:grpSpPr>
          <a:xfrm>
            <a:off x="962080" y="4357857"/>
            <a:ext cx="2885289" cy="647025"/>
            <a:chOff x="962080" y="4357857"/>
            <a:chExt cx="2885289" cy="647025"/>
          </a:xfrm>
        </p:grpSpPr>
        <p:sp>
          <p:nvSpPr>
            <p:cNvPr id="8" name="Rectangle 7">
              <a:extLst>
                <a:ext uri="{FF2B5EF4-FFF2-40B4-BE49-F238E27FC236}">
                  <a16:creationId xmlns:a16="http://schemas.microsoft.com/office/drawing/2014/main" id="{0603B353-8372-6A05-AAC2-1D37E6A4B4C6}"/>
                </a:ext>
              </a:extLst>
            </p:cNvPr>
            <p:cNvSpPr/>
            <p:nvPr/>
          </p:nvSpPr>
          <p:spPr>
            <a:xfrm>
              <a:off x="1628013" y="4357857"/>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10434 </a:t>
              </a:r>
              <a:r>
                <a:rPr lang="en-US" dirty="0" err="1"/>
                <a:t>lr</a:t>
              </a:r>
              <a:endParaRPr lang="en-US" dirty="0"/>
            </a:p>
          </p:txBody>
        </p:sp>
        <p:sp>
          <p:nvSpPr>
            <p:cNvPr id="9" name="Rectangle 8">
              <a:extLst>
                <a:ext uri="{FF2B5EF4-FFF2-40B4-BE49-F238E27FC236}">
                  <a16:creationId xmlns:a16="http://schemas.microsoft.com/office/drawing/2014/main" id="{D34A2445-3A35-E99F-92E4-86A6DF62B1B5}"/>
                </a:ext>
              </a:extLst>
            </p:cNvPr>
            <p:cNvSpPr/>
            <p:nvPr/>
          </p:nvSpPr>
          <p:spPr>
            <a:xfrm>
              <a:off x="1628013" y="4680739"/>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90300 </a:t>
              </a:r>
              <a:r>
                <a:rPr lang="en-US" dirty="0" err="1"/>
                <a:t>fp</a:t>
              </a:r>
              <a:endParaRPr lang="en-US" dirty="0"/>
            </a:p>
          </p:txBody>
        </p:sp>
        <p:sp>
          <p:nvSpPr>
            <p:cNvPr id="11" name="TextBox 10">
              <a:extLst>
                <a:ext uri="{FF2B5EF4-FFF2-40B4-BE49-F238E27FC236}">
                  <a16:creationId xmlns:a16="http://schemas.microsoft.com/office/drawing/2014/main" id="{AD2E3577-22A8-DBC0-E185-73BBE4493730}"/>
                </a:ext>
              </a:extLst>
            </p:cNvPr>
            <p:cNvSpPr txBox="1"/>
            <p:nvPr/>
          </p:nvSpPr>
          <p:spPr>
            <a:xfrm>
              <a:off x="962080" y="4456099"/>
              <a:ext cx="466794" cy="369332"/>
            </a:xfrm>
            <a:prstGeom prst="rect">
              <a:avLst/>
            </a:prstGeom>
            <a:noFill/>
          </p:spPr>
          <p:txBody>
            <a:bodyPr wrap="none" rtlCol="0">
              <a:spAutoFit/>
            </a:bodyPr>
            <a:lstStyle/>
            <a:p>
              <a:r>
                <a:rPr lang="en-US" dirty="0"/>
                <a:t>a()</a:t>
              </a:r>
            </a:p>
          </p:txBody>
        </p:sp>
        <p:sp>
          <p:nvSpPr>
            <p:cNvPr id="22" name="Left Brace 21">
              <a:extLst>
                <a:ext uri="{FF2B5EF4-FFF2-40B4-BE49-F238E27FC236}">
                  <a16:creationId xmlns:a16="http://schemas.microsoft.com/office/drawing/2014/main" id="{BA2909B5-A310-AB01-3EA3-85764BAFFA34}"/>
                </a:ext>
              </a:extLst>
            </p:cNvPr>
            <p:cNvSpPr/>
            <p:nvPr/>
          </p:nvSpPr>
          <p:spPr>
            <a:xfrm>
              <a:off x="1350833" y="4414809"/>
              <a:ext cx="255071" cy="577140"/>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a:extLst>
                <a:ext uri="{FF2B5EF4-FFF2-40B4-BE49-F238E27FC236}">
                  <a16:creationId xmlns:a16="http://schemas.microsoft.com/office/drawing/2014/main" id="{DF05C5F6-2834-1168-61D4-A98D55E481E6}"/>
                </a:ext>
              </a:extLst>
            </p:cNvPr>
            <p:cNvSpPr txBox="1"/>
            <p:nvPr/>
          </p:nvSpPr>
          <p:spPr>
            <a:xfrm>
              <a:off x="2965396" y="4358551"/>
              <a:ext cx="881973" cy="646331"/>
            </a:xfrm>
            <a:prstGeom prst="rect">
              <a:avLst/>
            </a:prstGeom>
            <a:noFill/>
          </p:spPr>
          <p:txBody>
            <a:bodyPr wrap="none" rtlCol="0">
              <a:spAutoFit/>
            </a:bodyPr>
            <a:lstStyle/>
            <a:p>
              <a:r>
                <a:rPr lang="en-US" sz="1800" dirty="0">
                  <a:solidFill>
                    <a:srgbClr val="000000"/>
                  </a:solidFill>
                  <a:effectLst/>
                  <a:latin typeface="Menlo" panose="020B0609030804020204" pitchFamily="49" charset="0"/>
                </a:rPr>
                <a:t>902f8</a:t>
              </a:r>
            </a:p>
            <a:p>
              <a:r>
                <a:rPr lang="en-US" dirty="0">
                  <a:solidFill>
                    <a:srgbClr val="000000"/>
                  </a:solidFill>
                  <a:latin typeface="Menlo" panose="020B0609030804020204" pitchFamily="49" charset="0"/>
                </a:rPr>
                <a:t>902f4</a:t>
              </a:r>
              <a:endParaRPr lang="en-US" dirty="0"/>
            </a:p>
          </p:txBody>
        </p:sp>
      </p:grpSp>
      <p:grpSp>
        <p:nvGrpSpPr>
          <p:cNvPr id="93" name="Group 92">
            <a:extLst>
              <a:ext uri="{FF2B5EF4-FFF2-40B4-BE49-F238E27FC236}">
                <a16:creationId xmlns:a16="http://schemas.microsoft.com/office/drawing/2014/main" id="{5BD19731-FFB1-8604-9932-1B615E51C900}"/>
              </a:ext>
            </a:extLst>
          </p:cNvPr>
          <p:cNvGrpSpPr/>
          <p:nvPr/>
        </p:nvGrpSpPr>
        <p:grpSpPr>
          <a:xfrm>
            <a:off x="3900113" y="4380213"/>
            <a:ext cx="765816" cy="646331"/>
            <a:chOff x="3831337" y="4327974"/>
            <a:chExt cx="765816" cy="646331"/>
          </a:xfrm>
        </p:grpSpPr>
        <p:sp>
          <p:nvSpPr>
            <p:cNvPr id="94" name="TextBox 93">
              <a:extLst>
                <a:ext uri="{FF2B5EF4-FFF2-40B4-BE49-F238E27FC236}">
                  <a16:creationId xmlns:a16="http://schemas.microsoft.com/office/drawing/2014/main" id="{EFED49A6-41AC-2244-0739-E014B737F54A}"/>
                </a:ext>
              </a:extLst>
            </p:cNvPr>
            <p:cNvSpPr txBox="1"/>
            <p:nvPr/>
          </p:nvSpPr>
          <p:spPr>
            <a:xfrm>
              <a:off x="4133565" y="4327974"/>
              <a:ext cx="463588" cy="646331"/>
            </a:xfrm>
            <a:prstGeom prst="rect">
              <a:avLst/>
            </a:prstGeom>
            <a:noFill/>
          </p:spPr>
          <p:txBody>
            <a:bodyPr wrap="none" rtlCol="0">
              <a:spAutoFit/>
            </a:bodyPr>
            <a:lstStyle/>
            <a:p>
              <a:r>
                <a:rPr lang="en-US" dirty="0" err="1">
                  <a:solidFill>
                    <a:srgbClr val="000000"/>
                  </a:solidFill>
                  <a:latin typeface="Menlo" panose="020B0609030804020204" pitchFamily="49" charset="0"/>
                </a:rPr>
                <a:t>fp</a:t>
              </a:r>
              <a:endParaRPr lang="en-US" dirty="0">
                <a:solidFill>
                  <a:srgbClr val="000000"/>
                </a:solidFill>
                <a:latin typeface="Menlo" panose="020B0609030804020204" pitchFamily="49" charset="0"/>
              </a:endParaRPr>
            </a:p>
            <a:p>
              <a:r>
                <a:rPr lang="en-US" dirty="0" err="1">
                  <a:solidFill>
                    <a:srgbClr val="000000"/>
                  </a:solidFill>
                  <a:latin typeface="Menlo" panose="020B0609030804020204" pitchFamily="49" charset="0"/>
                </a:rPr>
                <a:t>sp</a:t>
              </a:r>
              <a:endParaRPr lang="en-US" dirty="0">
                <a:solidFill>
                  <a:srgbClr val="000000"/>
                </a:solidFill>
                <a:latin typeface="Menlo" panose="020B0609030804020204" pitchFamily="49" charset="0"/>
              </a:endParaRPr>
            </a:p>
          </p:txBody>
        </p:sp>
        <p:cxnSp>
          <p:nvCxnSpPr>
            <p:cNvPr id="95" name="Straight Arrow Connector 94">
              <a:extLst>
                <a:ext uri="{FF2B5EF4-FFF2-40B4-BE49-F238E27FC236}">
                  <a16:creationId xmlns:a16="http://schemas.microsoft.com/office/drawing/2014/main" id="{68E6DBE3-78FF-7859-AB62-53BFF898506A}"/>
                </a:ext>
              </a:extLst>
            </p:cNvPr>
            <p:cNvCxnSpPr>
              <a:cxnSpLocks/>
            </p:cNvCxnSpPr>
            <p:nvPr/>
          </p:nvCxnSpPr>
          <p:spPr>
            <a:xfrm flipH="1">
              <a:off x="3831337" y="4499867"/>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F0CAB18D-0B1B-650E-90E0-BC90AA8FEEDC}"/>
                </a:ext>
              </a:extLst>
            </p:cNvPr>
            <p:cNvCxnSpPr>
              <a:cxnSpLocks/>
            </p:cNvCxnSpPr>
            <p:nvPr/>
          </p:nvCxnSpPr>
          <p:spPr>
            <a:xfrm flipH="1">
              <a:off x="3831337" y="4812523"/>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613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Using Minimal Stack Frames</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672266" y="581947"/>
            <a:ext cx="2080396" cy="254121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200" dirty="0">
                <a:solidFill>
                  <a:schemeClr val="tx2"/>
                </a:solidFill>
                <a:latin typeface="Consolas" panose="020B0609020204030204" pitchFamily="49" charset="0"/>
                <a:cs typeface="Consolas" panose="020B0609020204030204" pitchFamily="49" charset="0"/>
              </a:rPr>
              <a:t>int b(void)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a(void)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main(void)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a:t>
            </a:r>
          </a:p>
          <a:p>
            <a:r>
              <a:rPr lang="en-US" sz="1200" dirty="0">
                <a:solidFill>
                  <a:schemeClr val="tx2"/>
                </a:solidFill>
                <a:latin typeface="Consolas" panose="020B0609020204030204" pitchFamily="49" charset="0"/>
                <a:cs typeface="Consolas" panose="020B0609020204030204" pitchFamily="49" charset="0"/>
              </a:rPr>
              <a:t>     a();</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798696" y="65641"/>
            <a:ext cx="5355323" cy="64291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103f8: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103fc: e3a00000 	mov r0, 0</a:t>
            </a:r>
          </a:p>
          <a:p>
            <a:r>
              <a:rPr lang="en-US" sz="1600" dirty="0">
                <a:solidFill>
                  <a:srgbClr val="000000"/>
                </a:solidFill>
                <a:effectLst/>
                <a:latin typeface="Menlo" panose="020B0609030804020204" pitchFamily="49" charset="0"/>
              </a:rPr>
              <a:t>   10400: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10404: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10408: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0001040c &lt;a&gt;:</a:t>
            </a:r>
          </a:p>
          <a:p>
            <a:r>
              <a:rPr lang="en-US" sz="1600" dirty="0">
                <a:solidFill>
                  <a:srgbClr val="000000"/>
                </a:solidFill>
                <a:effectLst/>
                <a:latin typeface="Menlo" panose="020B0609030804020204" pitchFamily="49" charset="0"/>
              </a:rPr>
              <a:t>   1040c: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10410: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10414: ebfffff6 	bl 103f4 &lt;b&gt;</a:t>
            </a:r>
          </a:p>
          <a:p>
            <a:r>
              <a:rPr lang="en-US" sz="1600" dirty="0">
                <a:solidFill>
                  <a:srgbClr val="000000"/>
                </a:solidFill>
                <a:effectLst/>
                <a:latin typeface="Menlo" panose="020B0609030804020204" pitchFamily="49" charset="0"/>
              </a:rPr>
              <a:t>   10418: e3a00000 	mov r0, 0</a:t>
            </a:r>
          </a:p>
          <a:p>
            <a:r>
              <a:rPr lang="en-US" sz="1600" dirty="0">
                <a:solidFill>
                  <a:srgbClr val="000000"/>
                </a:solidFill>
                <a:effectLst/>
                <a:latin typeface="Menlo" panose="020B0609030804020204" pitchFamily="49" charset="0"/>
              </a:rPr>
              <a:t>   1041c: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10420: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00010428 &lt;main&gt;:</a:t>
            </a:r>
          </a:p>
          <a:p>
            <a:r>
              <a:rPr lang="en-US" sz="1600" dirty="0">
                <a:solidFill>
                  <a:srgbClr val="000000"/>
                </a:solidFill>
                <a:effectLst/>
                <a:latin typeface="Menlo" panose="020B0609030804020204" pitchFamily="49" charset="0"/>
              </a:rPr>
              <a:t>   10428: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1042c: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10430: ebfffff5 	bl 1040c &lt;a&gt;</a:t>
            </a:r>
          </a:p>
          <a:p>
            <a:r>
              <a:rPr lang="en-US" sz="1600" dirty="0">
                <a:solidFill>
                  <a:srgbClr val="000000"/>
                </a:solidFill>
                <a:effectLst/>
                <a:latin typeface="Menlo" panose="020B0609030804020204" pitchFamily="49" charset="0"/>
              </a:rPr>
              <a:t>   10434: ebfffff4 	bl 1040c &lt;a&gt;</a:t>
            </a:r>
          </a:p>
          <a:p>
            <a:r>
              <a:rPr lang="en-US" sz="1600" dirty="0">
                <a:solidFill>
                  <a:srgbClr val="000000"/>
                </a:solidFill>
                <a:effectLst/>
                <a:latin typeface="Menlo" panose="020B0609030804020204" pitchFamily="49" charset="0"/>
              </a:rPr>
              <a:t>// not shown</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1191798" y="2731397"/>
            <a:ext cx="840589" cy="3014092"/>
            <a:chOff x="10202487" y="102218"/>
            <a:chExt cx="840589" cy="3014092"/>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02218"/>
              <a:ext cx="683877" cy="3014092"/>
              <a:chOff x="10654683" y="133469"/>
              <a:chExt cx="683877" cy="3014092"/>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33469"/>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33469"/>
                <a:ext cx="0" cy="3014092"/>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654683" y="3147561"/>
                <a:ext cx="683877"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202487" y="1639801"/>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grpSp>
      <p:grpSp>
        <p:nvGrpSpPr>
          <p:cNvPr id="84" name="Group 83">
            <a:extLst>
              <a:ext uri="{FF2B5EF4-FFF2-40B4-BE49-F238E27FC236}">
                <a16:creationId xmlns:a16="http://schemas.microsoft.com/office/drawing/2014/main" id="{F613D6DC-39AB-DEDA-1EC4-6BB07CEBC94E}"/>
              </a:ext>
            </a:extLst>
          </p:cNvPr>
          <p:cNvGrpSpPr/>
          <p:nvPr/>
        </p:nvGrpSpPr>
        <p:grpSpPr>
          <a:xfrm>
            <a:off x="5815422" y="4238441"/>
            <a:ext cx="1560864" cy="1722275"/>
            <a:chOff x="13611971" y="2251735"/>
            <a:chExt cx="1560864" cy="1722275"/>
          </a:xfrm>
        </p:grpSpPr>
        <p:grpSp>
          <p:nvGrpSpPr>
            <p:cNvPr id="67" name="Group 66">
              <a:extLst>
                <a:ext uri="{FF2B5EF4-FFF2-40B4-BE49-F238E27FC236}">
                  <a16:creationId xmlns:a16="http://schemas.microsoft.com/office/drawing/2014/main" id="{1C27B21A-B4F0-34A9-64B6-51F99BD34665}"/>
                </a:ext>
              </a:extLst>
            </p:cNvPr>
            <p:cNvGrpSpPr/>
            <p:nvPr/>
          </p:nvGrpSpPr>
          <p:grpSpPr>
            <a:xfrm>
              <a:off x="14489635" y="2251735"/>
              <a:ext cx="683200" cy="1722275"/>
              <a:chOff x="13810393" y="2053238"/>
              <a:chExt cx="683200" cy="1242063"/>
            </a:xfrm>
          </p:grpSpPr>
          <p:cxnSp>
            <p:nvCxnSpPr>
              <p:cNvPr id="68" name="Straight Arrow Connector 67">
                <a:extLst>
                  <a:ext uri="{FF2B5EF4-FFF2-40B4-BE49-F238E27FC236}">
                    <a16:creationId xmlns:a16="http://schemas.microsoft.com/office/drawing/2014/main" id="{7A12BF36-A356-5D1B-638D-A70FB0CE5D78}"/>
                  </a:ext>
                </a:extLst>
              </p:cNvPr>
              <p:cNvCxnSpPr>
                <a:cxnSpLocks/>
              </p:cNvCxnSpPr>
              <p:nvPr/>
            </p:nvCxnSpPr>
            <p:spPr>
              <a:xfrm>
                <a:off x="13810393" y="3295301"/>
                <a:ext cx="683200" cy="0"/>
              </a:xfrm>
              <a:prstGeom prst="straightConnector1">
                <a:avLst/>
              </a:prstGeom>
              <a:ln w="38100">
                <a:solidFill>
                  <a:srgbClr val="F3744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193FDB1-F884-2D08-3F17-321AF0BCF19F}"/>
                  </a:ext>
                </a:extLst>
              </p:cNvPr>
              <p:cNvCxnSpPr>
                <a:cxnSpLocks/>
              </p:cNvCxnSpPr>
              <p:nvPr/>
            </p:nvCxnSpPr>
            <p:spPr>
              <a:xfrm flipV="1">
                <a:off x="13833292" y="2053238"/>
                <a:ext cx="0" cy="1242063"/>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7B1F3F3-F1D2-E19C-B44B-A6CDDB1D70E2}"/>
                  </a:ext>
                </a:extLst>
              </p:cNvPr>
              <p:cNvCxnSpPr>
                <a:cxnSpLocks/>
              </p:cNvCxnSpPr>
              <p:nvPr/>
            </p:nvCxnSpPr>
            <p:spPr>
              <a:xfrm>
                <a:off x="13810393" y="2053238"/>
                <a:ext cx="664051" cy="0"/>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456699ED-0EDB-50C2-ECE1-5D3990471F5F}"/>
                </a:ext>
              </a:extLst>
            </p:cNvPr>
            <p:cNvSpPr txBox="1"/>
            <p:nvPr/>
          </p:nvSpPr>
          <p:spPr>
            <a:xfrm>
              <a:off x="13611971" y="2800902"/>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grpSp>
      <p:grpSp>
        <p:nvGrpSpPr>
          <p:cNvPr id="13" name="Group 12">
            <a:extLst>
              <a:ext uri="{FF2B5EF4-FFF2-40B4-BE49-F238E27FC236}">
                <a16:creationId xmlns:a16="http://schemas.microsoft.com/office/drawing/2014/main" id="{02962783-2E44-E013-D219-90A1513DB103}"/>
              </a:ext>
            </a:extLst>
          </p:cNvPr>
          <p:cNvGrpSpPr/>
          <p:nvPr/>
        </p:nvGrpSpPr>
        <p:grpSpPr>
          <a:xfrm>
            <a:off x="10939583" y="567834"/>
            <a:ext cx="913328" cy="2712375"/>
            <a:chOff x="10129748" y="1818211"/>
            <a:chExt cx="913328" cy="2712375"/>
          </a:xfrm>
        </p:grpSpPr>
        <p:grpSp>
          <p:nvGrpSpPr>
            <p:cNvPr id="14" name="Group 13">
              <a:extLst>
                <a:ext uri="{FF2B5EF4-FFF2-40B4-BE49-F238E27FC236}">
                  <a16:creationId xmlns:a16="http://schemas.microsoft.com/office/drawing/2014/main" id="{BF3D4DC5-30E2-2AFF-AD9C-27228D5F4807}"/>
                </a:ext>
              </a:extLst>
            </p:cNvPr>
            <p:cNvGrpSpPr/>
            <p:nvPr/>
          </p:nvGrpSpPr>
          <p:grpSpPr>
            <a:xfrm>
              <a:off x="10359199" y="1818211"/>
              <a:ext cx="683877" cy="2712375"/>
              <a:chOff x="10654683" y="1849462"/>
              <a:chExt cx="683877" cy="2712375"/>
            </a:xfrm>
          </p:grpSpPr>
          <p:cxnSp>
            <p:nvCxnSpPr>
              <p:cNvPr id="16" name="Straight Arrow Connector 15">
                <a:extLst>
                  <a:ext uri="{FF2B5EF4-FFF2-40B4-BE49-F238E27FC236}">
                    <a16:creationId xmlns:a16="http://schemas.microsoft.com/office/drawing/2014/main" id="{AD3DEE09-5BE8-842F-D744-73397F9DE261}"/>
                  </a:ext>
                </a:extLst>
              </p:cNvPr>
              <p:cNvCxnSpPr>
                <a:cxnSpLocks/>
              </p:cNvCxnSpPr>
              <p:nvPr/>
            </p:nvCxnSpPr>
            <p:spPr>
              <a:xfrm flipH="1">
                <a:off x="10834159" y="1849462"/>
                <a:ext cx="504401"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EC16EC-BFDE-290A-2747-93B76EA8D3EF}"/>
                  </a:ext>
                </a:extLst>
              </p:cNvPr>
              <p:cNvCxnSpPr>
                <a:cxnSpLocks/>
              </p:cNvCxnSpPr>
              <p:nvPr/>
            </p:nvCxnSpPr>
            <p:spPr>
              <a:xfrm flipV="1">
                <a:off x="11338560" y="1849462"/>
                <a:ext cx="0" cy="271237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60A620-848A-4816-6D66-8EBA9D91E211}"/>
                  </a:ext>
                </a:extLst>
              </p:cNvPr>
              <p:cNvCxnSpPr>
                <a:cxnSpLocks/>
              </p:cNvCxnSpPr>
              <p:nvPr/>
            </p:nvCxnSpPr>
            <p:spPr>
              <a:xfrm flipH="1">
                <a:off x="10654683" y="4561837"/>
                <a:ext cx="683877"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02195235-8362-5C56-0A5E-348C0EDBF48B}"/>
                </a:ext>
              </a:extLst>
            </p:cNvPr>
            <p:cNvSpPr txBox="1"/>
            <p:nvPr/>
          </p:nvSpPr>
          <p:spPr>
            <a:xfrm>
              <a:off x="10129748" y="2824473"/>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grpSp>
      <p:grpSp>
        <p:nvGrpSpPr>
          <p:cNvPr id="35" name="Group 34">
            <a:extLst>
              <a:ext uri="{FF2B5EF4-FFF2-40B4-BE49-F238E27FC236}">
                <a16:creationId xmlns:a16="http://schemas.microsoft.com/office/drawing/2014/main" id="{39FF7B92-911C-B0BF-C481-1B47CFFEBB46}"/>
              </a:ext>
            </a:extLst>
          </p:cNvPr>
          <p:cNvGrpSpPr/>
          <p:nvPr/>
        </p:nvGrpSpPr>
        <p:grpSpPr>
          <a:xfrm>
            <a:off x="5734474" y="1809073"/>
            <a:ext cx="1641812" cy="1654330"/>
            <a:chOff x="5088867" y="3337946"/>
            <a:chExt cx="1641812" cy="1654330"/>
          </a:xfrm>
        </p:grpSpPr>
        <p:grpSp>
          <p:nvGrpSpPr>
            <p:cNvPr id="77" name="Group 76">
              <a:extLst>
                <a:ext uri="{FF2B5EF4-FFF2-40B4-BE49-F238E27FC236}">
                  <a16:creationId xmlns:a16="http://schemas.microsoft.com/office/drawing/2014/main" id="{6732E9BE-BDD2-E5AC-88BE-0181D971A3E6}"/>
                </a:ext>
              </a:extLst>
            </p:cNvPr>
            <p:cNvGrpSpPr/>
            <p:nvPr/>
          </p:nvGrpSpPr>
          <p:grpSpPr>
            <a:xfrm>
              <a:off x="5948075" y="3337946"/>
              <a:ext cx="782604" cy="1654330"/>
              <a:chOff x="6832417" y="3248790"/>
              <a:chExt cx="782604" cy="1180018"/>
            </a:xfrm>
          </p:grpSpPr>
          <p:cxnSp>
            <p:nvCxnSpPr>
              <p:cNvPr id="78" name="Straight Arrow Connector 77">
                <a:extLst>
                  <a:ext uri="{FF2B5EF4-FFF2-40B4-BE49-F238E27FC236}">
                    <a16:creationId xmlns:a16="http://schemas.microsoft.com/office/drawing/2014/main" id="{F671A948-198A-0F6A-9711-4DA06322F8D0}"/>
                  </a:ext>
                </a:extLst>
              </p:cNvPr>
              <p:cNvCxnSpPr>
                <a:cxnSpLocks/>
              </p:cNvCxnSpPr>
              <p:nvPr/>
            </p:nvCxnSpPr>
            <p:spPr>
              <a:xfrm flipH="1">
                <a:off x="6832417" y="3248790"/>
                <a:ext cx="666854"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DA4B07B-23B3-8485-C68A-216659207C3C}"/>
                  </a:ext>
                </a:extLst>
              </p:cNvPr>
              <p:cNvCxnSpPr>
                <a:cxnSpLocks/>
              </p:cNvCxnSpPr>
              <p:nvPr/>
            </p:nvCxnSpPr>
            <p:spPr>
              <a:xfrm flipV="1">
                <a:off x="6832417" y="3248790"/>
                <a:ext cx="0" cy="117505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752E4DF-BFE3-4303-B3F5-7A2BB7A31039}"/>
                  </a:ext>
                </a:extLst>
              </p:cNvPr>
              <p:cNvCxnSpPr>
                <a:cxnSpLocks/>
              </p:cNvCxnSpPr>
              <p:nvPr/>
            </p:nvCxnSpPr>
            <p:spPr>
              <a:xfrm>
                <a:off x="6832417" y="4428808"/>
                <a:ext cx="782604"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186962E4-0AB5-1377-AF32-CCC9B77D39FE}"/>
                </a:ext>
              </a:extLst>
            </p:cNvPr>
            <p:cNvSpPr txBox="1"/>
            <p:nvPr/>
          </p:nvSpPr>
          <p:spPr>
            <a:xfrm>
              <a:off x="5088867" y="405182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grpSp>
      <p:cxnSp>
        <p:nvCxnSpPr>
          <p:cNvPr id="43" name="Straight Arrow Connector 42">
            <a:extLst>
              <a:ext uri="{FF2B5EF4-FFF2-40B4-BE49-F238E27FC236}">
                <a16:creationId xmlns:a16="http://schemas.microsoft.com/office/drawing/2014/main" id="{FD2B4DFD-6D9D-53EA-5F19-3067D098E93A}"/>
              </a:ext>
            </a:extLst>
          </p:cNvPr>
          <p:cNvCxnSpPr>
            <a:cxnSpLocks/>
          </p:cNvCxnSpPr>
          <p:nvPr/>
        </p:nvCxnSpPr>
        <p:spPr>
          <a:xfrm>
            <a:off x="7258792" y="3626967"/>
            <a:ext cx="0" cy="611474"/>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33BF3C0-DA84-17B5-1265-F6622D296014}"/>
              </a:ext>
            </a:extLst>
          </p:cNvPr>
          <p:cNvCxnSpPr>
            <a:cxnSpLocks/>
          </p:cNvCxnSpPr>
          <p:nvPr/>
        </p:nvCxnSpPr>
        <p:spPr>
          <a:xfrm>
            <a:off x="7151153" y="622427"/>
            <a:ext cx="0" cy="1098331"/>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8E789000-6191-0065-7D53-A46EAC802AD5}"/>
              </a:ext>
            </a:extLst>
          </p:cNvPr>
          <p:cNvGrpSpPr/>
          <p:nvPr/>
        </p:nvGrpSpPr>
        <p:grpSpPr>
          <a:xfrm>
            <a:off x="5690482" y="693457"/>
            <a:ext cx="4047411" cy="827801"/>
            <a:chOff x="5464234" y="495490"/>
            <a:chExt cx="4047411" cy="827801"/>
          </a:xfrm>
        </p:grpSpPr>
        <p:sp>
          <p:nvSpPr>
            <p:cNvPr id="55" name="TextBox 54">
              <a:extLst>
                <a:ext uri="{FF2B5EF4-FFF2-40B4-BE49-F238E27FC236}">
                  <a16:creationId xmlns:a16="http://schemas.microsoft.com/office/drawing/2014/main" id="{991E58E3-46F1-B731-03A0-6AA434855850}"/>
                </a:ext>
              </a:extLst>
            </p:cNvPr>
            <p:cNvSpPr txBox="1"/>
            <p:nvPr/>
          </p:nvSpPr>
          <p:spPr>
            <a:xfrm>
              <a:off x="5464234" y="495490"/>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cxnSp>
          <p:nvCxnSpPr>
            <p:cNvPr id="58" name="Straight Arrow Connector 57">
              <a:extLst>
                <a:ext uri="{FF2B5EF4-FFF2-40B4-BE49-F238E27FC236}">
                  <a16:creationId xmlns:a16="http://schemas.microsoft.com/office/drawing/2014/main" id="{B90403CF-C338-A885-DD1F-8CCE5FC0FB5A}"/>
                </a:ext>
              </a:extLst>
            </p:cNvPr>
            <p:cNvCxnSpPr>
              <a:cxnSpLocks/>
            </p:cNvCxnSpPr>
            <p:nvPr/>
          </p:nvCxnSpPr>
          <p:spPr>
            <a:xfrm>
              <a:off x="6281085" y="790373"/>
              <a:ext cx="3230560" cy="53291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549D4734-D77D-FD4C-0A74-CD3F7D7B0AB7}"/>
              </a:ext>
            </a:extLst>
          </p:cNvPr>
          <p:cNvGrpSpPr/>
          <p:nvPr/>
        </p:nvGrpSpPr>
        <p:grpSpPr>
          <a:xfrm>
            <a:off x="5598118" y="3696963"/>
            <a:ext cx="4117721" cy="646331"/>
            <a:chOff x="5371870" y="3498996"/>
            <a:chExt cx="4117721" cy="646331"/>
          </a:xfrm>
        </p:grpSpPr>
        <p:sp>
          <p:nvSpPr>
            <p:cNvPr id="56" name="TextBox 55">
              <a:extLst>
                <a:ext uri="{FF2B5EF4-FFF2-40B4-BE49-F238E27FC236}">
                  <a16:creationId xmlns:a16="http://schemas.microsoft.com/office/drawing/2014/main" id="{77FC5C27-D5D6-56E9-30F6-76EF2A276696}"/>
                </a:ext>
              </a:extLst>
            </p:cNvPr>
            <p:cNvSpPr txBox="1"/>
            <p:nvPr/>
          </p:nvSpPr>
          <p:spPr>
            <a:xfrm>
              <a:off x="5371870" y="3498996"/>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cxnSp>
          <p:nvCxnSpPr>
            <p:cNvPr id="61" name="Straight Arrow Connector 60">
              <a:extLst>
                <a:ext uri="{FF2B5EF4-FFF2-40B4-BE49-F238E27FC236}">
                  <a16:creationId xmlns:a16="http://schemas.microsoft.com/office/drawing/2014/main" id="{89A1A3B0-BBB6-4A15-508D-119A683FCB78}"/>
                </a:ext>
              </a:extLst>
            </p:cNvPr>
            <p:cNvCxnSpPr>
              <a:cxnSpLocks/>
            </p:cNvCxnSpPr>
            <p:nvPr/>
          </p:nvCxnSpPr>
          <p:spPr>
            <a:xfrm>
              <a:off x="6181357" y="3582789"/>
              <a:ext cx="3308234" cy="19122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1DC33B04-D7F1-EC16-0E50-92ED4584902E}"/>
              </a:ext>
            </a:extLst>
          </p:cNvPr>
          <p:cNvGrpSpPr/>
          <p:nvPr/>
        </p:nvGrpSpPr>
        <p:grpSpPr>
          <a:xfrm>
            <a:off x="551354" y="3429000"/>
            <a:ext cx="4403669" cy="923330"/>
            <a:chOff x="551354" y="3429000"/>
            <a:chExt cx="4403669" cy="923330"/>
          </a:xfrm>
        </p:grpSpPr>
        <p:sp>
          <p:nvSpPr>
            <p:cNvPr id="4" name="Rectangle 3">
              <a:extLst>
                <a:ext uri="{FF2B5EF4-FFF2-40B4-BE49-F238E27FC236}">
                  <a16:creationId xmlns:a16="http://schemas.microsoft.com/office/drawing/2014/main" id="{5F13BEE0-F1B3-61C4-292D-A5A5598A36F9}"/>
                </a:ext>
              </a:extLst>
            </p:cNvPr>
            <p:cNvSpPr/>
            <p:nvPr/>
          </p:nvSpPr>
          <p:spPr>
            <a:xfrm>
              <a:off x="1626807" y="364638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10480 (</a:t>
              </a:r>
              <a:r>
                <a:rPr lang="en-US" dirty="0" err="1"/>
                <a:t>lr</a:t>
              </a:r>
              <a:r>
                <a:rPr lang="en-US" dirty="0"/>
                <a:t>)</a:t>
              </a:r>
            </a:p>
          </p:txBody>
        </p:sp>
        <p:sp>
          <p:nvSpPr>
            <p:cNvPr id="7" name="TextBox 6">
              <a:extLst>
                <a:ext uri="{FF2B5EF4-FFF2-40B4-BE49-F238E27FC236}">
                  <a16:creationId xmlns:a16="http://schemas.microsoft.com/office/drawing/2014/main" id="{D675A522-CD3D-FBD9-234C-EC3B0E67F7E7}"/>
                </a:ext>
              </a:extLst>
            </p:cNvPr>
            <p:cNvSpPr txBox="1"/>
            <p:nvPr/>
          </p:nvSpPr>
          <p:spPr>
            <a:xfrm>
              <a:off x="551354" y="3787586"/>
              <a:ext cx="838691" cy="369332"/>
            </a:xfrm>
            <a:prstGeom prst="rect">
              <a:avLst/>
            </a:prstGeom>
            <a:noFill/>
          </p:spPr>
          <p:txBody>
            <a:bodyPr wrap="none" rtlCol="0">
              <a:spAutoFit/>
            </a:bodyPr>
            <a:lstStyle/>
            <a:p>
              <a:r>
                <a:rPr lang="en-US" dirty="0"/>
                <a:t>main()</a:t>
              </a:r>
            </a:p>
          </p:txBody>
        </p:sp>
        <p:sp>
          <p:nvSpPr>
            <p:cNvPr id="21" name="Left Brace 20">
              <a:extLst>
                <a:ext uri="{FF2B5EF4-FFF2-40B4-BE49-F238E27FC236}">
                  <a16:creationId xmlns:a16="http://schemas.microsoft.com/office/drawing/2014/main" id="{080A09C0-5D59-ED1A-6A77-A966E5C0BF3F}"/>
                </a:ext>
              </a:extLst>
            </p:cNvPr>
            <p:cNvSpPr/>
            <p:nvPr/>
          </p:nvSpPr>
          <p:spPr>
            <a:xfrm>
              <a:off x="1357307" y="3658401"/>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5C08E405-1C87-69C3-B013-136FB28BC541}"/>
                </a:ext>
              </a:extLst>
            </p:cNvPr>
            <p:cNvSpPr txBox="1"/>
            <p:nvPr/>
          </p:nvSpPr>
          <p:spPr>
            <a:xfrm>
              <a:off x="2957360" y="3429000"/>
              <a:ext cx="1997663" cy="923330"/>
            </a:xfrm>
            <a:prstGeom prst="rect">
              <a:avLst/>
            </a:prstGeom>
            <a:noFill/>
          </p:spPr>
          <p:txBody>
            <a:bodyPr wrap="none" rtlCol="0">
              <a:spAutoFit/>
            </a:bodyPr>
            <a:lstStyle/>
            <a:p>
              <a:r>
                <a:rPr lang="en-US" dirty="0">
                  <a:solidFill>
                    <a:srgbClr val="000000"/>
                  </a:solidFill>
                  <a:latin typeface="Menlo" panose="020B0609030804020204" pitchFamily="49" charset="0"/>
                </a:rPr>
                <a:t>Stack address</a:t>
              </a:r>
            </a:p>
            <a:p>
              <a:r>
                <a:rPr lang="en-US" sz="1800" dirty="0">
                  <a:solidFill>
                    <a:srgbClr val="000000"/>
                  </a:solidFill>
                  <a:effectLst/>
                  <a:latin typeface="Menlo" panose="020B0609030804020204" pitchFamily="49" charset="0"/>
                </a:rPr>
                <a:t>90300</a:t>
              </a:r>
            </a:p>
            <a:p>
              <a:r>
                <a:rPr lang="en-US" dirty="0">
                  <a:solidFill>
                    <a:srgbClr val="000000"/>
                  </a:solidFill>
                  <a:latin typeface="Menlo" panose="020B0609030804020204" pitchFamily="49" charset="0"/>
                </a:rPr>
                <a:t>902fc</a:t>
              </a:r>
              <a:endParaRPr lang="en-US" dirty="0"/>
            </a:p>
          </p:txBody>
        </p:sp>
        <p:sp>
          <p:nvSpPr>
            <p:cNvPr id="6" name="Rectangle 5">
              <a:extLst>
                <a:ext uri="{FF2B5EF4-FFF2-40B4-BE49-F238E27FC236}">
                  <a16:creationId xmlns:a16="http://schemas.microsoft.com/office/drawing/2014/main" id="{0FC8D06A-F1B7-AEE5-11D8-E763D306E45C}"/>
                </a:ext>
              </a:extLst>
            </p:cNvPr>
            <p:cNvSpPr/>
            <p:nvPr/>
          </p:nvSpPr>
          <p:spPr>
            <a:xfrm>
              <a:off x="1626807" y="396926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90308 </a:t>
              </a:r>
              <a:r>
                <a:rPr lang="en-US" dirty="0" err="1"/>
                <a:t>fp</a:t>
              </a:r>
              <a:endParaRPr lang="en-US" dirty="0"/>
            </a:p>
          </p:txBody>
        </p:sp>
      </p:grpSp>
      <p:grpSp>
        <p:nvGrpSpPr>
          <p:cNvPr id="89" name="Group 88">
            <a:extLst>
              <a:ext uri="{FF2B5EF4-FFF2-40B4-BE49-F238E27FC236}">
                <a16:creationId xmlns:a16="http://schemas.microsoft.com/office/drawing/2014/main" id="{522EC7C9-FA78-6603-724B-F18734F525B0}"/>
              </a:ext>
            </a:extLst>
          </p:cNvPr>
          <p:cNvGrpSpPr/>
          <p:nvPr/>
        </p:nvGrpSpPr>
        <p:grpSpPr>
          <a:xfrm>
            <a:off x="3904036" y="3696962"/>
            <a:ext cx="765816" cy="646331"/>
            <a:chOff x="3831337" y="4327974"/>
            <a:chExt cx="765816" cy="646331"/>
          </a:xfrm>
        </p:grpSpPr>
        <p:sp>
          <p:nvSpPr>
            <p:cNvPr id="90" name="TextBox 89">
              <a:extLst>
                <a:ext uri="{FF2B5EF4-FFF2-40B4-BE49-F238E27FC236}">
                  <a16:creationId xmlns:a16="http://schemas.microsoft.com/office/drawing/2014/main" id="{2CA2D5A2-382C-5636-6DE6-0CDC79290CF4}"/>
                </a:ext>
              </a:extLst>
            </p:cNvPr>
            <p:cNvSpPr txBox="1"/>
            <p:nvPr/>
          </p:nvSpPr>
          <p:spPr>
            <a:xfrm>
              <a:off x="4133565" y="4327974"/>
              <a:ext cx="463588" cy="646331"/>
            </a:xfrm>
            <a:prstGeom prst="rect">
              <a:avLst/>
            </a:prstGeom>
            <a:noFill/>
          </p:spPr>
          <p:txBody>
            <a:bodyPr wrap="none" rtlCol="0">
              <a:spAutoFit/>
            </a:bodyPr>
            <a:lstStyle/>
            <a:p>
              <a:r>
                <a:rPr lang="en-US" dirty="0" err="1">
                  <a:solidFill>
                    <a:srgbClr val="000000"/>
                  </a:solidFill>
                  <a:latin typeface="Menlo" panose="020B0609030804020204" pitchFamily="49" charset="0"/>
                </a:rPr>
                <a:t>fp</a:t>
              </a:r>
              <a:endParaRPr lang="en-US" dirty="0">
                <a:solidFill>
                  <a:srgbClr val="000000"/>
                </a:solidFill>
                <a:latin typeface="Menlo" panose="020B0609030804020204" pitchFamily="49" charset="0"/>
              </a:endParaRPr>
            </a:p>
            <a:p>
              <a:r>
                <a:rPr lang="en-US" dirty="0" err="1">
                  <a:solidFill>
                    <a:srgbClr val="000000"/>
                  </a:solidFill>
                  <a:latin typeface="Menlo" panose="020B0609030804020204" pitchFamily="49" charset="0"/>
                </a:rPr>
                <a:t>sp</a:t>
              </a:r>
              <a:endParaRPr lang="en-US" dirty="0">
                <a:solidFill>
                  <a:srgbClr val="000000"/>
                </a:solidFill>
                <a:latin typeface="Menlo" panose="020B0609030804020204" pitchFamily="49" charset="0"/>
              </a:endParaRPr>
            </a:p>
          </p:txBody>
        </p:sp>
        <p:cxnSp>
          <p:nvCxnSpPr>
            <p:cNvPr id="91" name="Straight Arrow Connector 90">
              <a:extLst>
                <a:ext uri="{FF2B5EF4-FFF2-40B4-BE49-F238E27FC236}">
                  <a16:creationId xmlns:a16="http://schemas.microsoft.com/office/drawing/2014/main" id="{9EBB1DC8-B09B-2F7C-F58A-1C05556C8558}"/>
                </a:ext>
              </a:extLst>
            </p:cNvPr>
            <p:cNvCxnSpPr>
              <a:cxnSpLocks/>
            </p:cNvCxnSpPr>
            <p:nvPr/>
          </p:nvCxnSpPr>
          <p:spPr>
            <a:xfrm flipH="1">
              <a:off x="3831337" y="4499867"/>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A2311F9-D43C-F801-A42A-93564E8EF16F}"/>
                </a:ext>
              </a:extLst>
            </p:cNvPr>
            <p:cNvCxnSpPr>
              <a:cxnSpLocks/>
            </p:cNvCxnSpPr>
            <p:nvPr/>
          </p:nvCxnSpPr>
          <p:spPr>
            <a:xfrm flipH="1">
              <a:off x="3831337" y="4812523"/>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E51F5DFA-26B7-8DCE-86C2-119FC18BE77B}"/>
              </a:ext>
            </a:extLst>
          </p:cNvPr>
          <p:cNvSpPr txBox="1"/>
          <p:nvPr/>
        </p:nvSpPr>
        <p:spPr>
          <a:xfrm>
            <a:off x="418397" y="4481515"/>
            <a:ext cx="5272085" cy="2031325"/>
          </a:xfrm>
          <a:prstGeom prst="rect">
            <a:avLst/>
          </a:prstGeom>
          <a:solidFill>
            <a:schemeClr val="accent4">
              <a:lumMod val="20000"/>
              <a:lumOff val="80000"/>
            </a:schemeClr>
          </a:solidFill>
          <a:ln w="31750">
            <a:solidFill>
              <a:srgbClr val="FF0000"/>
            </a:solidFill>
          </a:ln>
        </p:spPr>
        <p:txBody>
          <a:bodyPr wrap="square" rtlCol="0">
            <a:spAutoFit/>
          </a:bodyPr>
          <a:lstStyle/>
          <a:p>
            <a:r>
              <a:rPr lang="en-US" dirty="0">
                <a:solidFill>
                  <a:schemeClr val="accent1"/>
                </a:solidFill>
              </a:rPr>
              <a:t>We are saving the </a:t>
            </a:r>
            <a:r>
              <a:rPr lang="en-US" dirty="0" err="1">
                <a:solidFill>
                  <a:schemeClr val="accent1"/>
                </a:solidFill>
              </a:rPr>
              <a:t>lr</a:t>
            </a:r>
            <a:r>
              <a:rPr lang="en-US" dirty="0">
                <a:solidFill>
                  <a:schemeClr val="accent1"/>
                </a:solidFill>
              </a:rPr>
              <a:t> on the stack on each function call and restoring it before returning.</a:t>
            </a:r>
          </a:p>
          <a:p>
            <a:endParaRPr lang="en-US" dirty="0">
              <a:solidFill>
                <a:srgbClr val="FF0000"/>
              </a:solidFill>
            </a:endParaRPr>
          </a:p>
          <a:p>
            <a:r>
              <a:rPr lang="en-US" dirty="0">
                <a:solidFill>
                  <a:srgbClr val="FF0000"/>
                </a:solidFill>
              </a:rPr>
              <a:t>Result: NO infinite loop </a:t>
            </a:r>
            <a:r>
              <a:rPr lang="en-US" dirty="0">
                <a:solidFill>
                  <a:schemeClr val="accent1"/>
                </a:solidFill>
              </a:rPr>
              <a:t>and we return to the correct instruction in the caller no matter how many functions we call.</a:t>
            </a:r>
          </a:p>
          <a:p>
            <a:r>
              <a:rPr lang="en-US" dirty="0">
                <a:solidFill>
                  <a:schemeClr val="accent1"/>
                </a:solidFill>
              </a:rPr>
              <a:t>Even recursion will work!</a:t>
            </a:r>
          </a:p>
        </p:txBody>
      </p:sp>
    </p:spTree>
    <p:extLst>
      <p:ext uri="{BB962C8B-B14F-4D97-AF65-F5344CB8AC3E}">
        <p14:creationId xmlns:p14="http://schemas.microsoft.com/office/powerpoint/2010/main" val="218630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CD002-53E8-DCBC-04A9-5A2D7331BB47}"/>
              </a:ext>
            </a:extLst>
          </p:cNvPr>
          <p:cNvSpPr>
            <a:spLocks noGrp="1"/>
          </p:cNvSpPr>
          <p:nvPr>
            <p:ph type="title"/>
          </p:nvPr>
        </p:nvSpPr>
        <p:spPr>
          <a:xfrm>
            <a:off x="587482" y="135731"/>
            <a:ext cx="11251462" cy="398691"/>
          </a:xfrm>
        </p:spPr>
        <p:txBody>
          <a:bodyPr/>
          <a:lstStyle/>
          <a:p>
            <a:r>
              <a:rPr lang="en-US" dirty="0"/>
              <a:t>By following the saved </a:t>
            </a:r>
            <a:r>
              <a:rPr lang="en-US" dirty="0" err="1"/>
              <a:t>fp</a:t>
            </a:r>
            <a:r>
              <a:rPr lang="en-US" dirty="0"/>
              <a:t>, you can find each stack frame</a:t>
            </a:r>
          </a:p>
        </p:txBody>
      </p:sp>
      <p:sp>
        <p:nvSpPr>
          <p:cNvPr id="3" name="Content Placeholder 2">
            <a:extLst>
              <a:ext uri="{FF2B5EF4-FFF2-40B4-BE49-F238E27FC236}">
                <a16:creationId xmlns:a16="http://schemas.microsoft.com/office/drawing/2014/main" id="{02209F6C-7DEB-E43D-20FA-B1D4C78947BA}"/>
              </a:ext>
            </a:extLst>
          </p:cNvPr>
          <p:cNvSpPr>
            <a:spLocks noGrp="1"/>
          </p:cNvSpPr>
          <p:nvPr>
            <p:ph sz="quarter" idx="16"/>
          </p:nvPr>
        </p:nvSpPr>
        <p:spPr>
          <a:xfrm>
            <a:off x="1649917" y="6362178"/>
            <a:ext cx="3527288" cy="443544"/>
          </a:xfrm>
          <a:solidFill>
            <a:schemeClr val="accent4">
              <a:lumMod val="20000"/>
              <a:lumOff val="80000"/>
            </a:schemeClr>
          </a:solidFill>
        </p:spPr>
        <p:txBody>
          <a:bodyPr/>
          <a:lstStyle/>
          <a:p>
            <a:pPr marL="0" indent="0">
              <a:buNone/>
            </a:pPr>
            <a:r>
              <a:rPr lang="en-US" dirty="0"/>
              <a:t>How </a:t>
            </a:r>
            <a:r>
              <a:rPr lang="en-US" dirty="0" err="1"/>
              <a:t>gdb</a:t>
            </a:r>
            <a:r>
              <a:rPr lang="en-US" dirty="0"/>
              <a:t> finds stack frames</a:t>
            </a:r>
          </a:p>
        </p:txBody>
      </p:sp>
      <p:grpSp>
        <p:nvGrpSpPr>
          <p:cNvPr id="71" name="Group 70">
            <a:extLst>
              <a:ext uri="{FF2B5EF4-FFF2-40B4-BE49-F238E27FC236}">
                <a16:creationId xmlns:a16="http://schemas.microsoft.com/office/drawing/2014/main" id="{104955BA-133E-F2BC-CD53-B23C14B84CA2}"/>
              </a:ext>
            </a:extLst>
          </p:cNvPr>
          <p:cNvGrpSpPr/>
          <p:nvPr/>
        </p:nvGrpSpPr>
        <p:grpSpPr>
          <a:xfrm>
            <a:off x="3994325" y="774513"/>
            <a:ext cx="1196361" cy="807958"/>
            <a:chOff x="7681193" y="1932227"/>
            <a:chExt cx="1196361" cy="807958"/>
          </a:xfrm>
        </p:grpSpPr>
        <p:sp>
          <p:nvSpPr>
            <p:cNvPr id="16" name="TextBox 15">
              <a:extLst>
                <a:ext uri="{FF2B5EF4-FFF2-40B4-BE49-F238E27FC236}">
                  <a16:creationId xmlns:a16="http://schemas.microsoft.com/office/drawing/2014/main" id="{A453A2D2-6917-00BC-6C95-6A6A5234D354}"/>
                </a:ext>
              </a:extLst>
            </p:cNvPr>
            <p:cNvSpPr txBox="1"/>
            <p:nvPr/>
          </p:nvSpPr>
          <p:spPr>
            <a:xfrm>
              <a:off x="8449232" y="2370853"/>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17" name="Left Arrow 16">
              <a:extLst>
                <a:ext uri="{FF2B5EF4-FFF2-40B4-BE49-F238E27FC236}">
                  <a16:creationId xmlns:a16="http://schemas.microsoft.com/office/drawing/2014/main" id="{D9630870-9D48-D8E7-AE0B-71B2B4755C7C}"/>
                </a:ext>
              </a:extLst>
            </p:cNvPr>
            <p:cNvSpPr/>
            <p:nvPr/>
          </p:nvSpPr>
          <p:spPr>
            <a:xfrm>
              <a:off x="7682182" y="2433326"/>
              <a:ext cx="768039" cy="84889"/>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EEF47D0-310D-8CC5-1F83-F5328515874B}"/>
                </a:ext>
              </a:extLst>
            </p:cNvPr>
            <p:cNvSpPr txBox="1"/>
            <p:nvPr/>
          </p:nvSpPr>
          <p:spPr>
            <a:xfrm>
              <a:off x="8499372" y="1932227"/>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19" name="Left Arrow 18">
              <a:extLst>
                <a:ext uri="{FF2B5EF4-FFF2-40B4-BE49-F238E27FC236}">
                  <a16:creationId xmlns:a16="http://schemas.microsoft.com/office/drawing/2014/main" id="{01641A1A-AC49-9702-77E1-AD365D9A2E47}"/>
                </a:ext>
              </a:extLst>
            </p:cNvPr>
            <p:cNvSpPr/>
            <p:nvPr/>
          </p:nvSpPr>
          <p:spPr>
            <a:xfrm>
              <a:off x="7681193" y="2094021"/>
              <a:ext cx="818177" cy="6839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63F7C7F9-0543-F633-A70E-AD44F6DE021D}"/>
              </a:ext>
            </a:extLst>
          </p:cNvPr>
          <p:cNvSpPr/>
          <p:nvPr/>
        </p:nvSpPr>
        <p:spPr>
          <a:xfrm>
            <a:off x="2447047" y="747616"/>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 name="Rectangle 8">
            <a:extLst>
              <a:ext uri="{FF2B5EF4-FFF2-40B4-BE49-F238E27FC236}">
                <a16:creationId xmlns:a16="http://schemas.microsoft.com/office/drawing/2014/main" id="{C6EAFB03-3694-0BA1-D1E4-578EA56DD7D4}"/>
              </a:ext>
            </a:extLst>
          </p:cNvPr>
          <p:cNvSpPr/>
          <p:nvPr/>
        </p:nvSpPr>
        <p:spPr>
          <a:xfrm>
            <a:off x="2447047" y="1070498"/>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1" name="TextBox 10">
            <a:extLst>
              <a:ext uri="{FF2B5EF4-FFF2-40B4-BE49-F238E27FC236}">
                <a16:creationId xmlns:a16="http://schemas.microsoft.com/office/drawing/2014/main" id="{A4D69A50-851A-612B-2C0A-DA2E79EA1B9C}"/>
              </a:ext>
            </a:extLst>
          </p:cNvPr>
          <p:cNvSpPr txBox="1"/>
          <p:nvPr/>
        </p:nvSpPr>
        <p:spPr>
          <a:xfrm>
            <a:off x="1335499" y="875037"/>
            <a:ext cx="838691" cy="369332"/>
          </a:xfrm>
          <a:prstGeom prst="rect">
            <a:avLst/>
          </a:prstGeom>
          <a:noFill/>
        </p:spPr>
        <p:txBody>
          <a:bodyPr wrap="none" rtlCol="0">
            <a:spAutoFit/>
          </a:bodyPr>
          <a:lstStyle/>
          <a:p>
            <a:r>
              <a:rPr lang="en-US" dirty="0"/>
              <a:t>main()</a:t>
            </a:r>
          </a:p>
        </p:txBody>
      </p:sp>
      <p:sp>
        <p:nvSpPr>
          <p:cNvPr id="12" name="Left Brace 11">
            <a:extLst>
              <a:ext uri="{FF2B5EF4-FFF2-40B4-BE49-F238E27FC236}">
                <a16:creationId xmlns:a16="http://schemas.microsoft.com/office/drawing/2014/main" id="{9D20B2AA-7006-B34B-3137-150E9E128E7C}"/>
              </a:ext>
            </a:extLst>
          </p:cNvPr>
          <p:cNvSpPr/>
          <p:nvPr/>
        </p:nvSpPr>
        <p:spPr>
          <a:xfrm>
            <a:off x="2137933" y="747616"/>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6" name="Group 95">
            <a:extLst>
              <a:ext uri="{FF2B5EF4-FFF2-40B4-BE49-F238E27FC236}">
                <a16:creationId xmlns:a16="http://schemas.microsoft.com/office/drawing/2014/main" id="{B623B579-2531-C2F0-2C07-03F8B767D47A}"/>
              </a:ext>
            </a:extLst>
          </p:cNvPr>
          <p:cNvGrpSpPr/>
          <p:nvPr/>
        </p:nvGrpSpPr>
        <p:grpSpPr>
          <a:xfrm>
            <a:off x="3940847" y="2821347"/>
            <a:ext cx="1196361" cy="807958"/>
            <a:chOff x="7681193" y="1932227"/>
            <a:chExt cx="1196361" cy="807958"/>
          </a:xfrm>
        </p:grpSpPr>
        <p:sp>
          <p:nvSpPr>
            <p:cNvPr id="97" name="TextBox 96">
              <a:extLst>
                <a:ext uri="{FF2B5EF4-FFF2-40B4-BE49-F238E27FC236}">
                  <a16:creationId xmlns:a16="http://schemas.microsoft.com/office/drawing/2014/main" id="{9292222C-73F7-5E4E-6957-AC075F746836}"/>
                </a:ext>
              </a:extLst>
            </p:cNvPr>
            <p:cNvSpPr txBox="1"/>
            <p:nvPr/>
          </p:nvSpPr>
          <p:spPr>
            <a:xfrm>
              <a:off x="8449232" y="2370853"/>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98" name="Left Arrow 97">
              <a:extLst>
                <a:ext uri="{FF2B5EF4-FFF2-40B4-BE49-F238E27FC236}">
                  <a16:creationId xmlns:a16="http://schemas.microsoft.com/office/drawing/2014/main" id="{503B7743-73F6-355B-A15A-E2378688D7AE}"/>
                </a:ext>
              </a:extLst>
            </p:cNvPr>
            <p:cNvSpPr/>
            <p:nvPr/>
          </p:nvSpPr>
          <p:spPr>
            <a:xfrm>
              <a:off x="7682182" y="2433326"/>
              <a:ext cx="768039" cy="84889"/>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6B58056E-E9F0-38EC-8E89-3C535914BE8D}"/>
                </a:ext>
              </a:extLst>
            </p:cNvPr>
            <p:cNvSpPr txBox="1"/>
            <p:nvPr/>
          </p:nvSpPr>
          <p:spPr>
            <a:xfrm>
              <a:off x="8499372" y="1932227"/>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100" name="Left Arrow 99">
              <a:extLst>
                <a:ext uri="{FF2B5EF4-FFF2-40B4-BE49-F238E27FC236}">
                  <a16:creationId xmlns:a16="http://schemas.microsoft.com/office/drawing/2014/main" id="{29BA0CD6-683C-078C-7E6F-726008DB4C99}"/>
                </a:ext>
              </a:extLst>
            </p:cNvPr>
            <p:cNvSpPr/>
            <p:nvPr/>
          </p:nvSpPr>
          <p:spPr>
            <a:xfrm>
              <a:off x="7681193" y="2094021"/>
              <a:ext cx="818177" cy="6839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a:extLst>
              <a:ext uri="{FF2B5EF4-FFF2-40B4-BE49-F238E27FC236}">
                <a16:creationId xmlns:a16="http://schemas.microsoft.com/office/drawing/2014/main" id="{687742C1-98DE-BB39-CC04-2AE760B39371}"/>
              </a:ext>
            </a:extLst>
          </p:cNvPr>
          <p:cNvSpPr/>
          <p:nvPr/>
        </p:nvSpPr>
        <p:spPr>
          <a:xfrm>
            <a:off x="2402165" y="2113043"/>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2" name="Rectangle 101">
            <a:extLst>
              <a:ext uri="{FF2B5EF4-FFF2-40B4-BE49-F238E27FC236}">
                <a16:creationId xmlns:a16="http://schemas.microsoft.com/office/drawing/2014/main" id="{2BEB822B-A8C8-D0C6-E765-B6233D277CD9}"/>
              </a:ext>
            </a:extLst>
          </p:cNvPr>
          <p:cNvSpPr/>
          <p:nvPr/>
        </p:nvSpPr>
        <p:spPr>
          <a:xfrm>
            <a:off x="2402165" y="2435925"/>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03" name="TextBox 102">
            <a:extLst>
              <a:ext uri="{FF2B5EF4-FFF2-40B4-BE49-F238E27FC236}">
                <a16:creationId xmlns:a16="http://schemas.microsoft.com/office/drawing/2014/main" id="{A6134D12-94EE-1616-BBD0-3C830E12153A}"/>
              </a:ext>
            </a:extLst>
          </p:cNvPr>
          <p:cNvSpPr txBox="1"/>
          <p:nvPr/>
        </p:nvSpPr>
        <p:spPr>
          <a:xfrm>
            <a:off x="1290617" y="2240464"/>
            <a:ext cx="838691" cy="369332"/>
          </a:xfrm>
          <a:prstGeom prst="rect">
            <a:avLst/>
          </a:prstGeom>
          <a:noFill/>
        </p:spPr>
        <p:txBody>
          <a:bodyPr wrap="none" rtlCol="0">
            <a:spAutoFit/>
          </a:bodyPr>
          <a:lstStyle/>
          <a:p>
            <a:r>
              <a:rPr lang="en-US" dirty="0"/>
              <a:t>main()</a:t>
            </a:r>
          </a:p>
        </p:txBody>
      </p:sp>
      <p:sp>
        <p:nvSpPr>
          <p:cNvPr id="104" name="Left Brace 103">
            <a:extLst>
              <a:ext uri="{FF2B5EF4-FFF2-40B4-BE49-F238E27FC236}">
                <a16:creationId xmlns:a16="http://schemas.microsoft.com/office/drawing/2014/main" id="{C4A9F511-76CD-84C7-79BA-927C36D61E31}"/>
              </a:ext>
            </a:extLst>
          </p:cNvPr>
          <p:cNvSpPr/>
          <p:nvPr/>
        </p:nvSpPr>
        <p:spPr>
          <a:xfrm>
            <a:off x="2093051" y="2113043"/>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29" name="Group 128">
            <a:extLst>
              <a:ext uri="{FF2B5EF4-FFF2-40B4-BE49-F238E27FC236}">
                <a16:creationId xmlns:a16="http://schemas.microsoft.com/office/drawing/2014/main" id="{C19869AE-C8C2-556B-A57F-733CA801DFC3}"/>
              </a:ext>
            </a:extLst>
          </p:cNvPr>
          <p:cNvGrpSpPr/>
          <p:nvPr/>
        </p:nvGrpSpPr>
        <p:grpSpPr>
          <a:xfrm>
            <a:off x="1321848" y="2591398"/>
            <a:ext cx="3203588" cy="860368"/>
            <a:chOff x="5054587" y="2352455"/>
            <a:chExt cx="3203588" cy="860368"/>
          </a:xfrm>
        </p:grpSpPr>
        <p:sp>
          <p:nvSpPr>
            <p:cNvPr id="130" name="Rectangle 129">
              <a:extLst>
                <a:ext uri="{FF2B5EF4-FFF2-40B4-BE49-F238E27FC236}">
                  <a16:creationId xmlns:a16="http://schemas.microsoft.com/office/drawing/2014/main" id="{BEACD520-8E67-33B7-C573-755B1630325D}"/>
                </a:ext>
              </a:extLst>
            </p:cNvPr>
            <p:cNvSpPr/>
            <p:nvPr/>
          </p:nvSpPr>
          <p:spPr>
            <a:xfrm>
              <a:off x="6134904" y="2520324"/>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main()</a:t>
              </a:r>
            </a:p>
          </p:txBody>
        </p:sp>
        <p:sp>
          <p:nvSpPr>
            <p:cNvPr id="131" name="Left Brace 130">
              <a:extLst>
                <a:ext uri="{FF2B5EF4-FFF2-40B4-BE49-F238E27FC236}">
                  <a16:creationId xmlns:a16="http://schemas.microsoft.com/office/drawing/2014/main" id="{F53488EB-8BDF-ED6E-DB73-0497E3A8D4ED}"/>
                </a:ext>
              </a:extLst>
            </p:cNvPr>
            <p:cNvSpPr/>
            <p:nvPr/>
          </p:nvSpPr>
          <p:spPr>
            <a:xfrm>
              <a:off x="5873371" y="2559312"/>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2" name="Rectangle 131">
              <a:extLst>
                <a:ext uri="{FF2B5EF4-FFF2-40B4-BE49-F238E27FC236}">
                  <a16:creationId xmlns:a16="http://schemas.microsoft.com/office/drawing/2014/main" id="{BA5F181B-227F-7CEC-2CE6-15A1FA974E12}"/>
                </a:ext>
              </a:extLst>
            </p:cNvPr>
            <p:cNvSpPr/>
            <p:nvPr/>
          </p:nvSpPr>
          <p:spPr>
            <a:xfrm>
              <a:off x="6134904" y="2843206"/>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t>
              </a:r>
              <a:r>
                <a:rPr lang="en-US" dirty="0" err="1"/>
                <a:t>fp</a:t>
              </a:r>
              <a:endParaRPr lang="en-US" dirty="0"/>
            </a:p>
          </p:txBody>
        </p:sp>
        <p:sp>
          <p:nvSpPr>
            <p:cNvPr id="133" name="TextBox 132">
              <a:extLst>
                <a:ext uri="{FF2B5EF4-FFF2-40B4-BE49-F238E27FC236}">
                  <a16:creationId xmlns:a16="http://schemas.microsoft.com/office/drawing/2014/main" id="{9DA663FD-D79C-1C1E-BCAD-E0F2A3E92EDF}"/>
                </a:ext>
              </a:extLst>
            </p:cNvPr>
            <p:cNvSpPr txBox="1"/>
            <p:nvPr/>
          </p:nvSpPr>
          <p:spPr>
            <a:xfrm>
              <a:off x="5054587" y="2712277"/>
              <a:ext cx="928459" cy="369332"/>
            </a:xfrm>
            <a:prstGeom prst="rect">
              <a:avLst/>
            </a:prstGeom>
            <a:noFill/>
          </p:spPr>
          <p:txBody>
            <a:bodyPr wrap="none" rtlCol="0">
              <a:spAutoFit/>
            </a:bodyPr>
            <a:lstStyle/>
            <a:p>
              <a:r>
                <a:rPr lang="en-US" dirty="0" err="1"/>
                <a:t>funcA</a:t>
              </a:r>
              <a:r>
                <a:rPr lang="en-US" dirty="0"/>
                <a:t>()</a:t>
              </a:r>
            </a:p>
          </p:txBody>
        </p:sp>
        <p:cxnSp>
          <p:nvCxnSpPr>
            <p:cNvPr id="134" name="Straight Connector 133">
              <a:extLst>
                <a:ext uri="{FF2B5EF4-FFF2-40B4-BE49-F238E27FC236}">
                  <a16:creationId xmlns:a16="http://schemas.microsoft.com/office/drawing/2014/main" id="{6A248EB7-6430-2442-AF4F-8D1DBFE2E861}"/>
                </a:ext>
              </a:extLst>
            </p:cNvPr>
            <p:cNvCxnSpPr>
              <a:cxnSpLocks/>
            </p:cNvCxnSpPr>
            <p:nvPr/>
          </p:nvCxnSpPr>
          <p:spPr>
            <a:xfrm>
              <a:off x="7682184" y="2928811"/>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AE0280F-F2FC-DA80-A199-754584A48183}"/>
                </a:ext>
              </a:extLst>
            </p:cNvPr>
            <p:cNvCxnSpPr>
              <a:cxnSpLocks/>
            </p:cNvCxnSpPr>
            <p:nvPr/>
          </p:nvCxnSpPr>
          <p:spPr>
            <a:xfrm flipH="1" flipV="1">
              <a:off x="8258173" y="2352455"/>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DA17A69-ECDA-3B85-F86D-3BC08E7BEFCE}"/>
                </a:ext>
              </a:extLst>
            </p:cNvPr>
            <p:cNvCxnSpPr>
              <a:cxnSpLocks/>
            </p:cNvCxnSpPr>
            <p:nvPr/>
          </p:nvCxnSpPr>
          <p:spPr>
            <a:xfrm>
              <a:off x="7682182" y="2352455"/>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137" name="Group 136">
            <a:extLst>
              <a:ext uri="{FF2B5EF4-FFF2-40B4-BE49-F238E27FC236}">
                <a16:creationId xmlns:a16="http://schemas.microsoft.com/office/drawing/2014/main" id="{63CB7D91-C593-4E79-AB16-96A5D68FECA9}"/>
              </a:ext>
            </a:extLst>
          </p:cNvPr>
          <p:cNvGrpSpPr/>
          <p:nvPr/>
        </p:nvGrpSpPr>
        <p:grpSpPr>
          <a:xfrm>
            <a:off x="9441303" y="6032925"/>
            <a:ext cx="1196361" cy="807958"/>
            <a:chOff x="7681193" y="1932227"/>
            <a:chExt cx="1196361" cy="807958"/>
          </a:xfrm>
        </p:grpSpPr>
        <p:sp>
          <p:nvSpPr>
            <p:cNvPr id="138" name="TextBox 137">
              <a:extLst>
                <a:ext uri="{FF2B5EF4-FFF2-40B4-BE49-F238E27FC236}">
                  <a16:creationId xmlns:a16="http://schemas.microsoft.com/office/drawing/2014/main" id="{88D00063-067A-E538-6696-BBE3E4438415}"/>
                </a:ext>
              </a:extLst>
            </p:cNvPr>
            <p:cNvSpPr txBox="1"/>
            <p:nvPr/>
          </p:nvSpPr>
          <p:spPr>
            <a:xfrm>
              <a:off x="8449232" y="2370853"/>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139" name="Left Arrow 138">
              <a:extLst>
                <a:ext uri="{FF2B5EF4-FFF2-40B4-BE49-F238E27FC236}">
                  <a16:creationId xmlns:a16="http://schemas.microsoft.com/office/drawing/2014/main" id="{3C222194-6993-6CA4-CFBC-5E5CFCEE0601}"/>
                </a:ext>
              </a:extLst>
            </p:cNvPr>
            <p:cNvSpPr/>
            <p:nvPr/>
          </p:nvSpPr>
          <p:spPr>
            <a:xfrm>
              <a:off x="7682182" y="2433326"/>
              <a:ext cx="768039" cy="84889"/>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a:extLst>
                <a:ext uri="{FF2B5EF4-FFF2-40B4-BE49-F238E27FC236}">
                  <a16:creationId xmlns:a16="http://schemas.microsoft.com/office/drawing/2014/main" id="{EFA4BF9F-8859-C205-8DD5-7D2A8E16E659}"/>
                </a:ext>
              </a:extLst>
            </p:cNvPr>
            <p:cNvSpPr txBox="1"/>
            <p:nvPr/>
          </p:nvSpPr>
          <p:spPr>
            <a:xfrm>
              <a:off x="8499372" y="1932227"/>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141" name="Left Arrow 140">
              <a:extLst>
                <a:ext uri="{FF2B5EF4-FFF2-40B4-BE49-F238E27FC236}">
                  <a16:creationId xmlns:a16="http://schemas.microsoft.com/office/drawing/2014/main" id="{1F99F65E-F095-BDC9-1A53-230A66F110D9}"/>
                </a:ext>
              </a:extLst>
            </p:cNvPr>
            <p:cNvSpPr/>
            <p:nvPr/>
          </p:nvSpPr>
          <p:spPr>
            <a:xfrm>
              <a:off x="7681193" y="2094021"/>
              <a:ext cx="818177" cy="6839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2" name="Rectangle 141">
            <a:extLst>
              <a:ext uri="{FF2B5EF4-FFF2-40B4-BE49-F238E27FC236}">
                <a16:creationId xmlns:a16="http://schemas.microsoft.com/office/drawing/2014/main" id="{A68E7C7B-8173-466C-59B1-DC66EBCC6E0E}"/>
              </a:ext>
            </a:extLst>
          </p:cNvPr>
          <p:cNvSpPr/>
          <p:nvPr/>
        </p:nvSpPr>
        <p:spPr>
          <a:xfrm>
            <a:off x="7894025" y="3405847"/>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43" name="Rectangle 142">
            <a:extLst>
              <a:ext uri="{FF2B5EF4-FFF2-40B4-BE49-F238E27FC236}">
                <a16:creationId xmlns:a16="http://schemas.microsoft.com/office/drawing/2014/main" id="{57210184-FE08-5261-DF38-A446A7BF00BB}"/>
              </a:ext>
            </a:extLst>
          </p:cNvPr>
          <p:cNvSpPr/>
          <p:nvPr/>
        </p:nvSpPr>
        <p:spPr>
          <a:xfrm>
            <a:off x="7894025" y="3728729"/>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44" name="TextBox 143">
            <a:extLst>
              <a:ext uri="{FF2B5EF4-FFF2-40B4-BE49-F238E27FC236}">
                <a16:creationId xmlns:a16="http://schemas.microsoft.com/office/drawing/2014/main" id="{3CC119D8-F80F-47B5-074B-B35CBAF5AFAA}"/>
              </a:ext>
            </a:extLst>
          </p:cNvPr>
          <p:cNvSpPr txBox="1"/>
          <p:nvPr/>
        </p:nvSpPr>
        <p:spPr>
          <a:xfrm>
            <a:off x="6782477" y="3533268"/>
            <a:ext cx="838691" cy="369332"/>
          </a:xfrm>
          <a:prstGeom prst="rect">
            <a:avLst/>
          </a:prstGeom>
          <a:noFill/>
        </p:spPr>
        <p:txBody>
          <a:bodyPr wrap="none" rtlCol="0">
            <a:spAutoFit/>
          </a:bodyPr>
          <a:lstStyle/>
          <a:p>
            <a:r>
              <a:rPr lang="en-US" dirty="0"/>
              <a:t>main()</a:t>
            </a:r>
          </a:p>
        </p:txBody>
      </p:sp>
      <p:sp>
        <p:nvSpPr>
          <p:cNvPr id="145" name="Left Brace 144">
            <a:extLst>
              <a:ext uri="{FF2B5EF4-FFF2-40B4-BE49-F238E27FC236}">
                <a16:creationId xmlns:a16="http://schemas.microsoft.com/office/drawing/2014/main" id="{FDF3B860-D919-A7E2-A4CE-170901763A5A}"/>
              </a:ext>
            </a:extLst>
          </p:cNvPr>
          <p:cNvSpPr/>
          <p:nvPr/>
        </p:nvSpPr>
        <p:spPr>
          <a:xfrm>
            <a:off x="7584911" y="340584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6" name="Group 145">
            <a:extLst>
              <a:ext uri="{FF2B5EF4-FFF2-40B4-BE49-F238E27FC236}">
                <a16:creationId xmlns:a16="http://schemas.microsoft.com/office/drawing/2014/main" id="{F3974456-9C4A-BF05-891A-FA2FBDCD4100}"/>
              </a:ext>
            </a:extLst>
          </p:cNvPr>
          <p:cNvGrpSpPr/>
          <p:nvPr/>
        </p:nvGrpSpPr>
        <p:grpSpPr>
          <a:xfrm>
            <a:off x="6813708" y="5906010"/>
            <a:ext cx="3203588" cy="772048"/>
            <a:chOff x="5054587" y="4374263"/>
            <a:chExt cx="3203588" cy="772048"/>
          </a:xfrm>
        </p:grpSpPr>
        <p:sp>
          <p:nvSpPr>
            <p:cNvPr id="147" name="Rectangle 146">
              <a:extLst>
                <a:ext uri="{FF2B5EF4-FFF2-40B4-BE49-F238E27FC236}">
                  <a16:creationId xmlns:a16="http://schemas.microsoft.com/office/drawing/2014/main" id="{6BA4A97E-5E81-44D3-FE47-C7CFC7CBDF00}"/>
                </a:ext>
              </a:extLst>
            </p:cNvPr>
            <p:cNvSpPr/>
            <p:nvPr/>
          </p:nvSpPr>
          <p:spPr>
            <a:xfrm>
              <a:off x="6134904" y="4453812"/>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a:t>
              </a:r>
              <a:r>
                <a:rPr lang="en-US" dirty="0" err="1"/>
                <a:t>funcC</a:t>
              </a:r>
              <a:r>
                <a:rPr lang="en-US" dirty="0"/>
                <a:t>()</a:t>
              </a:r>
            </a:p>
          </p:txBody>
        </p:sp>
        <p:sp>
          <p:nvSpPr>
            <p:cNvPr id="148" name="Rectangle 147">
              <a:extLst>
                <a:ext uri="{FF2B5EF4-FFF2-40B4-BE49-F238E27FC236}">
                  <a16:creationId xmlns:a16="http://schemas.microsoft.com/office/drawing/2014/main" id="{041DC85F-FF3A-0DC0-F46C-FE8EC2E1AA26}"/>
                </a:ext>
              </a:extLst>
            </p:cNvPr>
            <p:cNvSpPr/>
            <p:nvPr/>
          </p:nvSpPr>
          <p:spPr>
            <a:xfrm>
              <a:off x="6134904" y="4776694"/>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funcC</a:t>
              </a:r>
              <a:r>
                <a:rPr lang="en-US" dirty="0"/>
                <a:t>() </a:t>
              </a:r>
              <a:r>
                <a:rPr lang="en-US" dirty="0" err="1"/>
                <a:t>fp</a:t>
              </a:r>
              <a:endParaRPr lang="en-US" dirty="0"/>
            </a:p>
          </p:txBody>
        </p:sp>
        <p:sp>
          <p:nvSpPr>
            <p:cNvPr id="149" name="TextBox 148">
              <a:extLst>
                <a:ext uri="{FF2B5EF4-FFF2-40B4-BE49-F238E27FC236}">
                  <a16:creationId xmlns:a16="http://schemas.microsoft.com/office/drawing/2014/main" id="{DB249965-B0DA-9413-AB59-175FBC3ABC62}"/>
                </a:ext>
              </a:extLst>
            </p:cNvPr>
            <p:cNvSpPr txBox="1"/>
            <p:nvPr/>
          </p:nvSpPr>
          <p:spPr>
            <a:xfrm>
              <a:off x="5054587" y="4645765"/>
              <a:ext cx="941283" cy="369332"/>
            </a:xfrm>
            <a:prstGeom prst="rect">
              <a:avLst/>
            </a:prstGeom>
            <a:noFill/>
          </p:spPr>
          <p:txBody>
            <a:bodyPr wrap="none" rtlCol="0">
              <a:spAutoFit/>
            </a:bodyPr>
            <a:lstStyle/>
            <a:p>
              <a:r>
                <a:rPr lang="en-US" dirty="0" err="1"/>
                <a:t>funcD</a:t>
              </a:r>
              <a:r>
                <a:rPr lang="en-US" dirty="0"/>
                <a:t>()</a:t>
              </a:r>
            </a:p>
          </p:txBody>
        </p:sp>
        <p:sp>
          <p:nvSpPr>
            <p:cNvPr id="150" name="Left Brace 149">
              <a:extLst>
                <a:ext uri="{FF2B5EF4-FFF2-40B4-BE49-F238E27FC236}">
                  <a16:creationId xmlns:a16="http://schemas.microsoft.com/office/drawing/2014/main" id="{7B9679BF-8165-2B96-B5AD-5F58A0109B3D}"/>
                </a:ext>
              </a:extLst>
            </p:cNvPr>
            <p:cNvSpPr/>
            <p:nvPr/>
          </p:nvSpPr>
          <p:spPr>
            <a:xfrm>
              <a:off x="5873371" y="4492800"/>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1" name="Straight Connector 150">
              <a:extLst>
                <a:ext uri="{FF2B5EF4-FFF2-40B4-BE49-F238E27FC236}">
                  <a16:creationId xmlns:a16="http://schemas.microsoft.com/office/drawing/2014/main" id="{6C3EE8F8-F2E0-69AF-AB8C-A5C08C62F9DC}"/>
                </a:ext>
              </a:extLst>
            </p:cNvPr>
            <p:cNvCxnSpPr>
              <a:cxnSpLocks/>
            </p:cNvCxnSpPr>
            <p:nvPr/>
          </p:nvCxnSpPr>
          <p:spPr>
            <a:xfrm>
              <a:off x="7682184" y="4950619"/>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985844FA-0D0E-34C1-A00E-287EA6DD0215}"/>
                </a:ext>
              </a:extLst>
            </p:cNvPr>
            <p:cNvCxnSpPr>
              <a:cxnSpLocks/>
            </p:cNvCxnSpPr>
            <p:nvPr/>
          </p:nvCxnSpPr>
          <p:spPr>
            <a:xfrm flipH="1" flipV="1">
              <a:off x="8258173" y="4374263"/>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135C4CF4-D528-046F-602B-85D58BA1CBEB}"/>
                </a:ext>
              </a:extLst>
            </p:cNvPr>
            <p:cNvCxnSpPr>
              <a:cxnSpLocks/>
            </p:cNvCxnSpPr>
            <p:nvPr/>
          </p:nvCxnSpPr>
          <p:spPr>
            <a:xfrm>
              <a:off x="7682182" y="4374263"/>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028A3A28-1B71-08D9-F505-F523F8CBD91A}"/>
              </a:ext>
            </a:extLst>
          </p:cNvPr>
          <p:cNvGrpSpPr/>
          <p:nvPr/>
        </p:nvGrpSpPr>
        <p:grpSpPr>
          <a:xfrm>
            <a:off x="6813708" y="5190339"/>
            <a:ext cx="3203588" cy="846886"/>
            <a:chOff x="5054587" y="3658592"/>
            <a:chExt cx="3203588" cy="846886"/>
          </a:xfrm>
        </p:grpSpPr>
        <p:sp>
          <p:nvSpPr>
            <p:cNvPr id="155" name="Left Brace 154">
              <a:extLst>
                <a:ext uri="{FF2B5EF4-FFF2-40B4-BE49-F238E27FC236}">
                  <a16:creationId xmlns:a16="http://schemas.microsoft.com/office/drawing/2014/main" id="{6624298D-0AC2-1265-DF9B-C3F5648275BC}"/>
                </a:ext>
              </a:extLst>
            </p:cNvPr>
            <p:cNvSpPr/>
            <p:nvPr/>
          </p:nvSpPr>
          <p:spPr>
            <a:xfrm>
              <a:off x="5873371" y="385196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Rectangle 155">
              <a:extLst>
                <a:ext uri="{FF2B5EF4-FFF2-40B4-BE49-F238E27FC236}">
                  <a16:creationId xmlns:a16="http://schemas.microsoft.com/office/drawing/2014/main" id="{E56703FD-7B0C-0A29-79F0-605068963119}"/>
                </a:ext>
              </a:extLst>
            </p:cNvPr>
            <p:cNvSpPr/>
            <p:nvPr/>
          </p:nvSpPr>
          <p:spPr>
            <a:xfrm>
              <a:off x="6134904" y="3812979"/>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a:t>
              </a:r>
              <a:r>
                <a:rPr lang="en-US" dirty="0" err="1"/>
                <a:t>funcB</a:t>
              </a:r>
              <a:r>
                <a:rPr lang="en-US" dirty="0"/>
                <a:t>()</a:t>
              </a:r>
            </a:p>
          </p:txBody>
        </p:sp>
        <p:sp>
          <p:nvSpPr>
            <p:cNvPr id="157" name="Rectangle 156">
              <a:extLst>
                <a:ext uri="{FF2B5EF4-FFF2-40B4-BE49-F238E27FC236}">
                  <a16:creationId xmlns:a16="http://schemas.microsoft.com/office/drawing/2014/main" id="{6BC35C8F-19AB-6217-7BDA-94D91E666059}"/>
                </a:ext>
              </a:extLst>
            </p:cNvPr>
            <p:cNvSpPr/>
            <p:nvPr/>
          </p:nvSpPr>
          <p:spPr>
            <a:xfrm>
              <a:off x="6134904" y="4135861"/>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FuncB</a:t>
              </a:r>
              <a:r>
                <a:rPr lang="en-US" dirty="0"/>
                <a:t>() </a:t>
              </a:r>
              <a:r>
                <a:rPr lang="en-US" dirty="0" err="1"/>
                <a:t>fp</a:t>
              </a:r>
              <a:endParaRPr lang="en-US" dirty="0"/>
            </a:p>
          </p:txBody>
        </p:sp>
        <p:sp>
          <p:nvSpPr>
            <p:cNvPr id="158" name="TextBox 157">
              <a:extLst>
                <a:ext uri="{FF2B5EF4-FFF2-40B4-BE49-F238E27FC236}">
                  <a16:creationId xmlns:a16="http://schemas.microsoft.com/office/drawing/2014/main" id="{EDF6A936-C430-C8A7-FB70-666DADB8030E}"/>
                </a:ext>
              </a:extLst>
            </p:cNvPr>
            <p:cNvSpPr txBox="1"/>
            <p:nvPr/>
          </p:nvSpPr>
          <p:spPr>
            <a:xfrm>
              <a:off x="5054587" y="4004932"/>
              <a:ext cx="941283" cy="369332"/>
            </a:xfrm>
            <a:prstGeom prst="rect">
              <a:avLst/>
            </a:prstGeom>
            <a:noFill/>
          </p:spPr>
          <p:txBody>
            <a:bodyPr wrap="none" rtlCol="0">
              <a:spAutoFit/>
            </a:bodyPr>
            <a:lstStyle/>
            <a:p>
              <a:r>
                <a:rPr lang="en-US" dirty="0" err="1"/>
                <a:t>funcC</a:t>
              </a:r>
              <a:r>
                <a:rPr lang="en-US" dirty="0"/>
                <a:t>()</a:t>
              </a:r>
            </a:p>
          </p:txBody>
        </p:sp>
        <p:cxnSp>
          <p:nvCxnSpPr>
            <p:cNvPr id="159" name="Straight Connector 158">
              <a:extLst>
                <a:ext uri="{FF2B5EF4-FFF2-40B4-BE49-F238E27FC236}">
                  <a16:creationId xmlns:a16="http://schemas.microsoft.com/office/drawing/2014/main" id="{8D836AE7-E87C-B312-CF54-FEED859B25B4}"/>
                </a:ext>
              </a:extLst>
            </p:cNvPr>
            <p:cNvCxnSpPr>
              <a:cxnSpLocks/>
            </p:cNvCxnSpPr>
            <p:nvPr/>
          </p:nvCxnSpPr>
          <p:spPr>
            <a:xfrm>
              <a:off x="7682184" y="4234948"/>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F4AEE6CB-FD10-F97D-97F3-00ABFB873D66}"/>
                </a:ext>
              </a:extLst>
            </p:cNvPr>
            <p:cNvCxnSpPr>
              <a:cxnSpLocks/>
            </p:cNvCxnSpPr>
            <p:nvPr/>
          </p:nvCxnSpPr>
          <p:spPr>
            <a:xfrm flipH="1" flipV="1">
              <a:off x="8258173" y="3658592"/>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5B4E122-3391-0047-7038-5DC77DD0A523}"/>
                </a:ext>
              </a:extLst>
            </p:cNvPr>
            <p:cNvCxnSpPr>
              <a:cxnSpLocks/>
            </p:cNvCxnSpPr>
            <p:nvPr/>
          </p:nvCxnSpPr>
          <p:spPr>
            <a:xfrm>
              <a:off x="7682182" y="3658592"/>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162" name="Group 161">
            <a:extLst>
              <a:ext uri="{FF2B5EF4-FFF2-40B4-BE49-F238E27FC236}">
                <a16:creationId xmlns:a16="http://schemas.microsoft.com/office/drawing/2014/main" id="{EB3D9EC3-7CAC-59D1-5F06-6CA2B1C11777}"/>
              </a:ext>
            </a:extLst>
          </p:cNvPr>
          <p:cNvGrpSpPr/>
          <p:nvPr/>
        </p:nvGrpSpPr>
        <p:grpSpPr>
          <a:xfrm>
            <a:off x="6813708" y="4532325"/>
            <a:ext cx="3203588" cy="858430"/>
            <a:chOff x="5054587" y="3000578"/>
            <a:chExt cx="3203588" cy="858430"/>
          </a:xfrm>
        </p:grpSpPr>
        <p:sp>
          <p:nvSpPr>
            <p:cNvPr id="163" name="Rectangle 162">
              <a:extLst>
                <a:ext uri="{FF2B5EF4-FFF2-40B4-BE49-F238E27FC236}">
                  <a16:creationId xmlns:a16="http://schemas.microsoft.com/office/drawing/2014/main" id="{9C8D4305-8C99-AC65-8C7F-A40A887445DB}"/>
                </a:ext>
              </a:extLst>
            </p:cNvPr>
            <p:cNvSpPr/>
            <p:nvPr/>
          </p:nvSpPr>
          <p:spPr>
            <a:xfrm>
              <a:off x="6134904" y="3166509"/>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a:t>
              </a:r>
              <a:r>
                <a:rPr lang="en-US" dirty="0" err="1"/>
                <a:t>funcA</a:t>
              </a:r>
              <a:r>
                <a:rPr lang="en-US" dirty="0"/>
                <a:t>()</a:t>
              </a:r>
            </a:p>
          </p:txBody>
        </p:sp>
        <p:sp>
          <p:nvSpPr>
            <p:cNvPr id="164" name="Rectangle 163">
              <a:extLst>
                <a:ext uri="{FF2B5EF4-FFF2-40B4-BE49-F238E27FC236}">
                  <a16:creationId xmlns:a16="http://schemas.microsoft.com/office/drawing/2014/main" id="{28C4339E-4AD2-E012-1E81-F81F9F495F0C}"/>
                </a:ext>
              </a:extLst>
            </p:cNvPr>
            <p:cNvSpPr/>
            <p:nvPr/>
          </p:nvSpPr>
          <p:spPr>
            <a:xfrm>
              <a:off x="6134904" y="3489391"/>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funcA</a:t>
              </a:r>
              <a:r>
                <a:rPr lang="en-US" dirty="0"/>
                <a:t>() </a:t>
              </a:r>
              <a:r>
                <a:rPr lang="en-US" dirty="0" err="1"/>
                <a:t>fp</a:t>
              </a:r>
              <a:endParaRPr lang="en-US" dirty="0"/>
            </a:p>
          </p:txBody>
        </p:sp>
        <p:sp>
          <p:nvSpPr>
            <p:cNvPr id="165" name="TextBox 164">
              <a:extLst>
                <a:ext uri="{FF2B5EF4-FFF2-40B4-BE49-F238E27FC236}">
                  <a16:creationId xmlns:a16="http://schemas.microsoft.com/office/drawing/2014/main" id="{1A713031-3912-4101-B8B9-9E645A3401C3}"/>
                </a:ext>
              </a:extLst>
            </p:cNvPr>
            <p:cNvSpPr txBox="1"/>
            <p:nvPr/>
          </p:nvSpPr>
          <p:spPr>
            <a:xfrm>
              <a:off x="5054587" y="3358462"/>
              <a:ext cx="928459" cy="369332"/>
            </a:xfrm>
            <a:prstGeom prst="rect">
              <a:avLst/>
            </a:prstGeom>
            <a:noFill/>
          </p:spPr>
          <p:txBody>
            <a:bodyPr wrap="none" rtlCol="0">
              <a:spAutoFit/>
            </a:bodyPr>
            <a:lstStyle/>
            <a:p>
              <a:r>
                <a:rPr lang="en-US" dirty="0" err="1"/>
                <a:t>funcB</a:t>
              </a:r>
              <a:r>
                <a:rPr lang="en-US" dirty="0"/>
                <a:t>()</a:t>
              </a:r>
            </a:p>
          </p:txBody>
        </p:sp>
        <p:sp>
          <p:nvSpPr>
            <p:cNvPr id="166" name="Left Brace 165">
              <a:extLst>
                <a:ext uri="{FF2B5EF4-FFF2-40B4-BE49-F238E27FC236}">
                  <a16:creationId xmlns:a16="http://schemas.microsoft.com/office/drawing/2014/main" id="{B179B074-432C-20CF-95B9-5DC72830609A}"/>
                </a:ext>
              </a:extLst>
            </p:cNvPr>
            <p:cNvSpPr/>
            <p:nvPr/>
          </p:nvSpPr>
          <p:spPr>
            <a:xfrm>
              <a:off x="5873371" y="320549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7" name="Straight Connector 166">
              <a:extLst>
                <a:ext uri="{FF2B5EF4-FFF2-40B4-BE49-F238E27FC236}">
                  <a16:creationId xmlns:a16="http://schemas.microsoft.com/office/drawing/2014/main" id="{16290117-5871-B0DF-EF66-2EF5596B2A46}"/>
                </a:ext>
              </a:extLst>
            </p:cNvPr>
            <p:cNvCxnSpPr>
              <a:cxnSpLocks/>
            </p:cNvCxnSpPr>
            <p:nvPr/>
          </p:nvCxnSpPr>
          <p:spPr>
            <a:xfrm>
              <a:off x="7682184" y="3576934"/>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BC551FB3-17BA-2A4E-69B5-A856E46B9E2D}"/>
                </a:ext>
              </a:extLst>
            </p:cNvPr>
            <p:cNvCxnSpPr>
              <a:cxnSpLocks/>
            </p:cNvCxnSpPr>
            <p:nvPr/>
          </p:nvCxnSpPr>
          <p:spPr>
            <a:xfrm flipH="1" flipV="1">
              <a:off x="8258173" y="3000578"/>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F295609-EC5B-74E4-F778-563127ACA5A3}"/>
                </a:ext>
              </a:extLst>
            </p:cNvPr>
            <p:cNvCxnSpPr>
              <a:cxnSpLocks/>
            </p:cNvCxnSpPr>
            <p:nvPr/>
          </p:nvCxnSpPr>
          <p:spPr>
            <a:xfrm>
              <a:off x="7682182" y="3000578"/>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170" name="Group 169">
            <a:extLst>
              <a:ext uri="{FF2B5EF4-FFF2-40B4-BE49-F238E27FC236}">
                <a16:creationId xmlns:a16="http://schemas.microsoft.com/office/drawing/2014/main" id="{1292EB58-A0F2-1E7F-3DDC-4213D8174079}"/>
              </a:ext>
            </a:extLst>
          </p:cNvPr>
          <p:cNvGrpSpPr/>
          <p:nvPr/>
        </p:nvGrpSpPr>
        <p:grpSpPr>
          <a:xfrm>
            <a:off x="6813708" y="3884202"/>
            <a:ext cx="3203588" cy="860368"/>
            <a:chOff x="5054587" y="2352455"/>
            <a:chExt cx="3203588" cy="860368"/>
          </a:xfrm>
        </p:grpSpPr>
        <p:sp>
          <p:nvSpPr>
            <p:cNvPr id="171" name="Rectangle 170">
              <a:extLst>
                <a:ext uri="{FF2B5EF4-FFF2-40B4-BE49-F238E27FC236}">
                  <a16:creationId xmlns:a16="http://schemas.microsoft.com/office/drawing/2014/main" id="{3222CE56-FB39-F50D-2D86-83ABF56FDCC5}"/>
                </a:ext>
              </a:extLst>
            </p:cNvPr>
            <p:cNvSpPr/>
            <p:nvPr/>
          </p:nvSpPr>
          <p:spPr>
            <a:xfrm>
              <a:off x="6134904" y="2520324"/>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main()</a:t>
              </a:r>
            </a:p>
          </p:txBody>
        </p:sp>
        <p:sp>
          <p:nvSpPr>
            <p:cNvPr id="172" name="Left Brace 171">
              <a:extLst>
                <a:ext uri="{FF2B5EF4-FFF2-40B4-BE49-F238E27FC236}">
                  <a16:creationId xmlns:a16="http://schemas.microsoft.com/office/drawing/2014/main" id="{8479E078-6F96-AA66-E57A-A4575C809FB8}"/>
                </a:ext>
              </a:extLst>
            </p:cNvPr>
            <p:cNvSpPr/>
            <p:nvPr/>
          </p:nvSpPr>
          <p:spPr>
            <a:xfrm>
              <a:off x="5873371" y="2559312"/>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3" name="Rectangle 172">
              <a:extLst>
                <a:ext uri="{FF2B5EF4-FFF2-40B4-BE49-F238E27FC236}">
                  <a16:creationId xmlns:a16="http://schemas.microsoft.com/office/drawing/2014/main" id="{6953B74D-B7F5-914B-4080-0DCD5B96139C}"/>
                </a:ext>
              </a:extLst>
            </p:cNvPr>
            <p:cNvSpPr/>
            <p:nvPr/>
          </p:nvSpPr>
          <p:spPr>
            <a:xfrm>
              <a:off x="6134904" y="2843206"/>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t>
              </a:r>
              <a:r>
                <a:rPr lang="en-US" dirty="0" err="1"/>
                <a:t>fp</a:t>
              </a:r>
              <a:endParaRPr lang="en-US" dirty="0"/>
            </a:p>
          </p:txBody>
        </p:sp>
        <p:sp>
          <p:nvSpPr>
            <p:cNvPr id="174" name="TextBox 173">
              <a:extLst>
                <a:ext uri="{FF2B5EF4-FFF2-40B4-BE49-F238E27FC236}">
                  <a16:creationId xmlns:a16="http://schemas.microsoft.com/office/drawing/2014/main" id="{722BC711-B042-F2AB-E401-AE06EA35890A}"/>
                </a:ext>
              </a:extLst>
            </p:cNvPr>
            <p:cNvSpPr txBox="1"/>
            <p:nvPr/>
          </p:nvSpPr>
          <p:spPr>
            <a:xfrm>
              <a:off x="5054587" y="2712277"/>
              <a:ext cx="928459" cy="369332"/>
            </a:xfrm>
            <a:prstGeom prst="rect">
              <a:avLst/>
            </a:prstGeom>
            <a:noFill/>
          </p:spPr>
          <p:txBody>
            <a:bodyPr wrap="none" rtlCol="0">
              <a:spAutoFit/>
            </a:bodyPr>
            <a:lstStyle/>
            <a:p>
              <a:r>
                <a:rPr lang="en-US" dirty="0" err="1"/>
                <a:t>funcA</a:t>
              </a:r>
              <a:r>
                <a:rPr lang="en-US" dirty="0"/>
                <a:t>()</a:t>
              </a:r>
            </a:p>
          </p:txBody>
        </p:sp>
        <p:cxnSp>
          <p:nvCxnSpPr>
            <p:cNvPr id="175" name="Straight Connector 174">
              <a:extLst>
                <a:ext uri="{FF2B5EF4-FFF2-40B4-BE49-F238E27FC236}">
                  <a16:creationId xmlns:a16="http://schemas.microsoft.com/office/drawing/2014/main" id="{7965756E-0D85-5AE1-027A-2989BA5359DA}"/>
                </a:ext>
              </a:extLst>
            </p:cNvPr>
            <p:cNvCxnSpPr>
              <a:cxnSpLocks/>
            </p:cNvCxnSpPr>
            <p:nvPr/>
          </p:nvCxnSpPr>
          <p:spPr>
            <a:xfrm>
              <a:off x="7682184" y="2928811"/>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5A11AEF-BF31-301D-898B-942046A2F114}"/>
                </a:ext>
              </a:extLst>
            </p:cNvPr>
            <p:cNvCxnSpPr>
              <a:cxnSpLocks/>
            </p:cNvCxnSpPr>
            <p:nvPr/>
          </p:nvCxnSpPr>
          <p:spPr>
            <a:xfrm flipH="1" flipV="1">
              <a:off x="8258173" y="2352455"/>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6F1CB2C1-FBDE-6FC8-A0FB-D1BE9CC4E3DE}"/>
                </a:ext>
              </a:extLst>
            </p:cNvPr>
            <p:cNvCxnSpPr>
              <a:cxnSpLocks/>
            </p:cNvCxnSpPr>
            <p:nvPr/>
          </p:nvCxnSpPr>
          <p:spPr>
            <a:xfrm>
              <a:off x="7682182" y="2352455"/>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sp>
        <p:nvSpPr>
          <p:cNvPr id="178" name="Rectangle 177">
            <a:extLst>
              <a:ext uri="{FF2B5EF4-FFF2-40B4-BE49-F238E27FC236}">
                <a16:creationId xmlns:a16="http://schemas.microsoft.com/office/drawing/2014/main" id="{01227E57-49A0-A93F-5740-B5271B201063}"/>
              </a:ext>
            </a:extLst>
          </p:cNvPr>
          <p:cNvSpPr/>
          <p:nvPr/>
        </p:nvSpPr>
        <p:spPr>
          <a:xfrm>
            <a:off x="2457576" y="4023538"/>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79" name="Rectangle 178">
            <a:extLst>
              <a:ext uri="{FF2B5EF4-FFF2-40B4-BE49-F238E27FC236}">
                <a16:creationId xmlns:a16="http://schemas.microsoft.com/office/drawing/2014/main" id="{2B31B47C-45C8-D51F-B907-4EBB74EE7000}"/>
              </a:ext>
            </a:extLst>
          </p:cNvPr>
          <p:cNvSpPr/>
          <p:nvPr/>
        </p:nvSpPr>
        <p:spPr>
          <a:xfrm>
            <a:off x="2457576" y="4346420"/>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80" name="TextBox 179">
            <a:extLst>
              <a:ext uri="{FF2B5EF4-FFF2-40B4-BE49-F238E27FC236}">
                <a16:creationId xmlns:a16="http://schemas.microsoft.com/office/drawing/2014/main" id="{899FEE1B-9A21-F5CE-5317-CE9F5FB0606C}"/>
              </a:ext>
            </a:extLst>
          </p:cNvPr>
          <p:cNvSpPr txBox="1"/>
          <p:nvPr/>
        </p:nvSpPr>
        <p:spPr>
          <a:xfrm>
            <a:off x="1346028" y="4150959"/>
            <a:ext cx="838691" cy="369332"/>
          </a:xfrm>
          <a:prstGeom prst="rect">
            <a:avLst/>
          </a:prstGeom>
          <a:noFill/>
        </p:spPr>
        <p:txBody>
          <a:bodyPr wrap="none" rtlCol="0">
            <a:spAutoFit/>
          </a:bodyPr>
          <a:lstStyle/>
          <a:p>
            <a:r>
              <a:rPr lang="en-US" dirty="0"/>
              <a:t>main()</a:t>
            </a:r>
          </a:p>
        </p:txBody>
      </p:sp>
      <p:sp>
        <p:nvSpPr>
          <p:cNvPr id="181" name="Left Brace 180">
            <a:extLst>
              <a:ext uri="{FF2B5EF4-FFF2-40B4-BE49-F238E27FC236}">
                <a16:creationId xmlns:a16="http://schemas.microsoft.com/office/drawing/2014/main" id="{31959005-7916-78BE-BA60-CFD47BB4B472}"/>
              </a:ext>
            </a:extLst>
          </p:cNvPr>
          <p:cNvSpPr/>
          <p:nvPr/>
        </p:nvSpPr>
        <p:spPr>
          <a:xfrm>
            <a:off x="2148462" y="4023538"/>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82" name="Group 181">
            <a:extLst>
              <a:ext uri="{FF2B5EF4-FFF2-40B4-BE49-F238E27FC236}">
                <a16:creationId xmlns:a16="http://schemas.microsoft.com/office/drawing/2014/main" id="{E49CCC03-5BC4-FC26-9F5D-1F2DF5F54E06}"/>
              </a:ext>
            </a:extLst>
          </p:cNvPr>
          <p:cNvGrpSpPr/>
          <p:nvPr/>
        </p:nvGrpSpPr>
        <p:grpSpPr>
          <a:xfrm>
            <a:off x="1377259" y="5150016"/>
            <a:ext cx="3203588" cy="858430"/>
            <a:chOff x="5054587" y="3000578"/>
            <a:chExt cx="3203588" cy="858430"/>
          </a:xfrm>
        </p:grpSpPr>
        <p:sp>
          <p:nvSpPr>
            <p:cNvPr id="183" name="Rectangle 182">
              <a:extLst>
                <a:ext uri="{FF2B5EF4-FFF2-40B4-BE49-F238E27FC236}">
                  <a16:creationId xmlns:a16="http://schemas.microsoft.com/office/drawing/2014/main" id="{F4C3E0BE-C5CD-53AC-1C82-E300CF87D08F}"/>
                </a:ext>
              </a:extLst>
            </p:cNvPr>
            <p:cNvSpPr/>
            <p:nvPr/>
          </p:nvSpPr>
          <p:spPr>
            <a:xfrm>
              <a:off x="6134904" y="3166509"/>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a:t>
              </a:r>
              <a:r>
                <a:rPr lang="en-US" dirty="0" err="1"/>
                <a:t>funcA</a:t>
              </a:r>
              <a:r>
                <a:rPr lang="en-US" dirty="0"/>
                <a:t>()</a:t>
              </a:r>
            </a:p>
          </p:txBody>
        </p:sp>
        <p:sp>
          <p:nvSpPr>
            <p:cNvPr id="184" name="Rectangle 183">
              <a:extLst>
                <a:ext uri="{FF2B5EF4-FFF2-40B4-BE49-F238E27FC236}">
                  <a16:creationId xmlns:a16="http://schemas.microsoft.com/office/drawing/2014/main" id="{8DDB1A1A-E5AF-D627-19CA-80D16E9ACDA0}"/>
                </a:ext>
              </a:extLst>
            </p:cNvPr>
            <p:cNvSpPr/>
            <p:nvPr/>
          </p:nvSpPr>
          <p:spPr>
            <a:xfrm>
              <a:off x="6134904" y="3489391"/>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funcA</a:t>
              </a:r>
              <a:r>
                <a:rPr lang="en-US" dirty="0"/>
                <a:t>() </a:t>
              </a:r>
              <a:r>
                <a:rPr lang="en-US" dirty="0" err="1"/>
                <a:t>fp</a:t>
              </a:r>
              <a:endParaRPr lang="en-US" dirty="0"/>
            </a:p>
          </p:txBody>
        </p:sp>
        <p:sp>
          <p:nvSpPr>
            <p:cNvPr id="185" name="TextBox 184">
              <a:extLst>
                <a:ext uri="{FF2B5EF4-FFF2-40B4-BE49-F238E27FC236}">
                  <a16:creationId xmlns:a16="http://schemas.microsoft.com/office/drawing/2014/main" id="{7C7E6680-160C-D1BB-1D45-7EDD6AF44C34}"/>
                </a:ext>
              </a:extLst>
            </p:cNvPr>
            <p:cNvSpPr txBox="1"/>
            <p:nvPr/>
          </p:nvSpPr>
          <p:spPr>
            <a:xfrm>
              <a:off x="5054587" y="3358462"/>
              <a:ext cx="928459" cy="369332"/>
            </a:xfrm>
            <a:prstGeom prst="rect">
              <a:avLst/>
            </a:prstGeom>
            <a:noFill/>
          </p:spPr>
          <p:txBody>
            <a:bodyPr wrap="none" rtlCol="0">
              <a:spAutoFit/>
            </a:bodyPr>
            <a:lstStyle/>
            <a:p>
              <a:r>
                <a:rPr lang="en-US" dirty="0" err="1"/>
                <a:t>funcB</a:t>
              </a:r>
              <a:r>
                <a:rPr lang="en-US" dirty="0"/>
                <a:t>()</a:t>
              </a:r>
            </a:p>
          </p:txBody>
        </p:sp>
        <p:sp>
          <p:nvSpPr>
            <p:cNvPr id="186" name="Left Brace 185">
              <a:extLst>
                <a:ext uri="{FF2B5EF4-FFF2-40B4-BE49-F238E27FC236}">
                  <a16:creationId xmlns:a16="http://schemas.microsoft.com/office/drawing/2014/main" id="{A13188A6-3E59-795E-C736-39CE0071882C}"/>
                </a:ext>
              </a:extLst>
            </p:cNvPr>
            <p:cNvSpPr/>
            <p:nvPr/>
          </p:nvSpPr>
          <p:spPr>
            <a:xfrm>
              <a:off x="5873371" y="320549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7" name="Straight Connector 186">
              <a:extLst>
                <a:ext uri="{FF2B5EF4-FFF2-40B4-BE49-F238E27FC236}">
                  <a16:creationId xmlns:a16="http://schemas.microsoft.com/office/drawing/2014/main" id="{D2E42370-6C88-4118-5D7D-AD540CF7D55F}"/>
                </a:ext>
              </a:extLst>
            </p:cNvPr>
            <p:cNvCxnSpPr>
              <a:cxnSpLocks/>
            </p:cNvCxnSpPr>
            <p:nvPr/>
          </p:nvCxnSpPr>
          <p:spPr>
            <a:xfrm>
              <a:off x="7682184" y="3576934"/>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B627724-95D2-D0BD-245C-F9B64F4D3A13}"/>
                </a:ext>
              </a:extLst>
            </p:cNvPr>
            <p:cNvCxnSpPr>
              <a:cxnSpLocks/>
            </p:cNvCxnSpPr>
            <p:nvPr/>
          </p:nvCxnSpPr>
          <p:spPr>
            <a:xfrm flipH="1" flipV="1">
              <a:off x="8258173" y="3000578"/>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EB59CFC7-589F-0C8E-DC11-71796C9EE639}"/>
                </a:ext>
              </a:extLst>
            </p:cNvPr>
            <p:cNvCxnSpPr>
              <a:cxnSpLocks/>
            </p:cNvCxnSpPr>
            <p:nvPr/>
          </p:nvCxnSpPr>
          <p:spPr>
            <a:xfrm>
              <a:off x="7682182" y="3000578"/>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190" name="Group 189">
            <a:extLst>
              <a:ext uri="{FF2B5EF4-FFF2-40B4-BE49-F238E27FC236}">
                <a16:creationId xmlns:a16="http://schemas.microsoft.com/office/drawing/2014/main" id="{EFCAA6B4-5F89-7DC4-2B22-2BD0C40E979B}"/>
              </a:ext>
            </a:extLst>
          </p:cNvPr>
          <p:cNvGrpSpPr/>
          <p:nvPr/>
        </p:nvGrpSpPr>
        <p:grpSpPr>
          <a:xfrm>
            <a:off x="1377259" y="4501893"/>
            <a:ext cx="3203588" cy="860368"/>
            <a:chOff x="5054587" y="2352455"/>
            <a:chExt cx="3203588" cy="860368"/>
          </a:xfrm>
        </p:grpSpPr>
        <p:sp>
          <p:nvSpPr>
            <p:cNvPr id="191" name="Rectangle 190">
              <a:extLst>
                <a:ext uri="{FF2B5EF4-FFF2-40B4-BE49-F238E27FC236}">
                  <a16:creationId xmlns:a16="http://schemas.microsoft.com/office/drawing/2014/main" id="{6AD1A14F-C92E-04BE-68A1-CD3BE158DA0B}"/>
                </a:ext>
              </a:extLst>
            </p:cNvPr>
            <p:cNvSpPr/>
            <p:nvPr/>
          </p:nvSpPr>
          <p:spPr>
            <a:xfrm>
              <a:off x="6134904" y="2520324"/>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main()</a:t>
              </a:r>
            </a:p>
          </p:txBody>
        </p:sp>
        <p:sp>
          <p:nvSpPr>
            <p:cNvPr id="192" name="Left Brace 191">
              <a:extLst>
                <a:ext uri="{FF2B5EF4-FFF2-40B4-BE49-F238E27FC236}">
                  <a16:creationId xmlns:a16="http://schemas.microsoft.com/office/drawing/2014/main" id="{32B1A9FD-43D8-AE26-8795-4DE662D194CC}"/>
                </a:ext>
              </a:extLst>
            </p:cNvPr>
            <p:cNvSpPr/>
            <p:nvPr/>
          </p:nvSpPr>
          <p:spPr>
            <a:xfrm>
              <a:off x="5873371" y="2559312"/>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3" name="Rectangle 192">
              <a:extLst>
                <a:ext uri="{FF2B5EF4-FFF2-40B4-BE49-F238E27FC236}">
                  <a16:creationId xmlns:a16="http://schemas.microsoft.com/office/drawing/2014/main" id="{DFD05EA7-8269-2F43-249C-9FE06D594C55}"/>
                </a:ext>
              </a:extLst>
            </p:cNvPr>
            <p:cNvSpPr/>
            <p:nvPr/>
          </p:nvSpPr>
          <p:spPr>
            <a:xfrm>
              <a:off x="6134904" y="2843206"/>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t>
              </a:r>
              <a:r>
                <a:rPr lang="en-US" dirty="0" err="1"/>
                <a:t>fp</a:t>
              </a:r>
              <a:endParaRPr lang="en-US" dirty="0"/>
            </a:p>
          </p:txBody>
        </p:sp>
        <p:sp>
          <p:nvSpPr>
            <p:cNvPr id="194" name="TextBox 193">
              <a:extLst>
                <a:ext uri="{FF2B5EF4-FFF2-40B4-BE49-F238E27FC236}">
                  <a16:creationId xmlns:a16="http://schemas.microsoft.com/office/drawing/2014/main" id="{69277ECA-F35D-366C-0BE0-2A293BA52334}"/>
                </a:ext>
              </a:extLst>
            </p:cNvPr>
            <p:cNvSpPr txBox="1"/>
            <p:nvPr/>
          </p:nvSpPr>
          <p:spPr>
            <a:xfrm>
              <a:off x="5054587" y="2712277"/>
              <a:ext cx="928459" cy="369332"/>
            </a:xfrm>
            <a:prstGeom prst="rect">
              <a:avLst/>
            </a:prstGeom>
            <a:noFill/>
          </p:spPr>
          <p:txBody>
            <a:bodyPr wrap="none" rtlCol="0">
              <a:spAutoFit/>
            </a:bodyPr>
            <a:lstStyle/>
            <a:p>
              <a:r>
                <a:rPr lang="en-US" dirty="0" err="1"/>
                <a:t>funcA</a:t>
              </a:r>
              <a:r>
                <a:rPr lang="en-US" dirty="0"/>
                <a:t>()</a:t>
              </a:r>
            </a:p>
          </p:txBody>
        </p:sp>
        <p:cxnSp>
          <p:nvCxnSpPr>
            <p:cNvPr id="195" name="Straight Connector 194">
              <a:extLst>
                <a:ext uri="{FF2B5EF4-FFF2-40B4-BE49-F238E27FC236}">
                  <a16:creationId xmlns:a16="http://schemas.microsoft.com/office/drawing/2014/main" id="{66044DC6-C2B3-BF64-2720-1C12CEA6D9D1}"/>
                </a:ext>
              </a:extLst>
            </p:cNvPr>
            <p:cNvCxnSpPr>
              <a:cxnSpLocks/>
            </p:cNvCxnSpPr>
            <p:nvPr/>
          </p:nvCxnSpPr>
          <p:spPr>
            <a:xfrm>
              <a:off x="7682184" y="2928811"/>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F538CD35-004B-3351-7239-4161C015918A}"/>
                </a:ext>
              </a:extLst>
            </p:cNvPr>
            <p:cNvCxnSpPr>
              <a:cxnSpLocks/>
            </p:cNvCxnSpPr>
            <p:nvPr/>
          </p:nvCxnSpPr>
          <p:spPr>
            <a:xfrm flipH="1" flipV="1">
              <a:off x="8258173" y="2352455"/>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C439B6A3-042C-B039-AF9C-DF587778550F}"/>
                </a:ext>
              </a:extLst>
            </p:cNvPr>
            <p:cNvCxnSpPr>
              <a:cxnSpLocks/>
            </p:cNvCxnSpPr>
            <p:nvPr/>
          </p:nvCxnSpPr>
          <p:spPr>
            <a:xfrm>
              <a:off x="7682182" y="2352455"/>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198" name="Group 197">
            <a:extLst>
              <a:ext uri="{FF2B5EF4-FFF2-40B4-BE49-F238E27FC236}">
                <a16:creationId xmlns:a16="http://schemas.microsoft.com/office/drawing/2014/main" id="{E207EF10-4928-3B17-ACA0-9E5E3C5EE759}"/>
              </a:ext>
            </a:extLst>
          </p:cNvPr>
          <p:cNvGrpSpPr/>
          <p:nvPr/>
        </p:nvGrpSpPr>
        <p:grpSpPr>
          <a:xfrm>
            <a:off x="4004854" y="5361859"/>
            <a:ext cx="1196361" cy="807958"/>
            <a:chOff x="7681193" y="1932227"/>
            <a:chExt cx="1196361" cy="807958"/>
          </a:xfrm>
        </p:grpSpPr>
        <p:sp>
          <p:nvSpPr>
            <p:cNvPr id="199" name="TextBox 198">
              <a:extLst>
                <a:ext uri="{FF2B5EF4-FFF2-40B4-BE49-F238E27FC236}">
                  <a16:creationId xmlns:a16="http://schemas.microsoft.com/office/drawing/2014/main" id="{03FE0857-BAD5-71FE-DFE2-7D357AB7E198}"/>
                </a:ext>
              </a:extLst>
            </p:cNvPr>
            <p:cNvSpPr txBox="1"/>
            <p:nvPr/>
          </p:nvSpPr>
          <p:spPr>
            <a:xfrm>
              <a:off x="8449232" y="2370853"/>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200" name="Left Arrow 199">
              <a:extLst>
                <a:ext uri="{FF2B5EF4-FFF2-40B4-BE49-F238E27FC236}">
                  <a16:creationId xmlns:a16="http://schemas.microsoft.com/office/drawing/2014/main" id="{3E2F9A12-C68A-6989-BF1D-73FEC36195D1}"/>
                </a:ext>
              </a:extLst>
            </p:cNvPr>
            <p:cNvSpPr/>
            <p:nvPr/>
          </p:nvSpPr>
          <p:spPr>
            <a:xfrm>
              <a:off x="7682182" y="2433326"/>
              <a:ext cx="768039" cy="84889"/>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a:extLst>
                <a:ext uri="{FF2B5EF4-FFF2-40B4-BE49-F238E27FC236}">
                  <a16:creationId xmlns:a16="http://schemas.microsoft.com/office/drawing/2014/main" id="{B0A48D2A-8A5D-9E09-2039-8545A87AA30A}"/>
                </a:ext>
              </a:extLst>
            </p:cNvPr>
            <p:cNvSpPr txBox="1"/>
            <p:nvPr/>
          </p:nvSpPr>
          <p:spPr>
            <a:xfrm>
              <a:off x="8499372" y="1932227"/>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202" name="Left Arrow 201">
              <a:extLst>
                <a:ext uri="{FF2B5EF4-FFF2-40B4-BE49-F238E27FC236}">
                  <a16:creationId xmlns:a16="http://schemas.microsoft.com/office/drawing/2014/main" id="{D5D56F53-4C53-99DA-623E-70D6EEE2BBA0}"/>
                </a:ext>
              </a:extLst>
            </p:cNvPr>
            <p:cNvSpPr/>
            <p:nvPr/>
          </p:nvSpPr>
          <p:spPr>
            <a:xfrm>
              <a:off x="7681193" y="2094021"/>
              <a:ext cx="818177" cy="6839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3" name="Group 202">
            <a:extLst>
              <a:ext uri="{FF2B5EF4-FFF2-40B4-BE49-F238E27FC236}">
                <a16:creationId xmlns:a16="http://schemas.microsoft.com/office/drawing/2014/main" id="{31572DDF-0C15-FFA0-4CF9-F07020DDF22C}"/>
              </a:ext>
            </a:extLst>
          </p:cNvPr>
          <p:cNvGrpSpPr/>
          <p:nvPr/>
        </p:nvGrpSpPr>
        <p:grpSpPr>
          <a:xfrm>
            <a:off x="9349051" y="2573884"/>
            <a:ext cx="1196361" cy="807958"/>
            <a:chOff x="7681193" y="1932227"/>
            <a:chExt cx="1196361" cy="807958"/>
          </a:xfrm>
        </p:grpSpPr>
        <p:sp>
          <p:nvSpPr>
            <p:cNvPr id="204" name="TextBox 203">
              <a:extLst>
                <a:ext uri="{FF2B5EF4-FFF2-40B4-BE49-F238E27FC236}">
                  <a16:creationId xmlns:a16="http://schemas.microsoft.com/office/drawing/2014/main" id="{FA615728-608D-2CA7-6D9F-A8162A419510}"/>
                </a:ext>
              </a:extLst>
            </p:cNvPr>
            <p:cNvSpPr txBox="1"/>
            <p:nvPr/>
          </p:nvSpPr>
          <p:spPr>
            <a:xfrm>
              <a:off x="8449232" y="2370853"/>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205" name="Left Arrow 204">
              <a:extLst>
                <a:ext uri="{FF2B5EF4-FFF2-40B4-BE49-F238E27FC236}">
                  <a16:creationId xmlns:a16="http://schemas.microsoft.com/office/drawing/2014/main" id="{B92684BF-7E76-50C5-28B4-9C87F9D8331B}"/>
                </a:ext>
              </a:extLst>
            </p:cNvPr>
            <p:cNvSpPr/>
            <p:nvPr/>
          </p:nvSpPr>
          <p:spPr>
            <a:xfrm>
              <a:off x="7682182" y="2433326"/>
              <a:ext cx="768039" cy="84889"/>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extBox 205">
              <a:extLst>
                <a:ext uri="{FF2B5EF4-FFF2-40B4-BE49-F238E27FC236}">
                  <a16:creationId xmlns:a16="http://schemas.microsoft.com/office/drawing/2014/main" id="{DB22FD3E-37E2-FFA6-D3B3-1A16F914295A}"/>
                </a:ext>
              </a:extLst>
            </p:cNvPr>
            <p:cNvSpPr txBox="1"/>
            <p:nvPr/>
          </p:nvSpPr>
          <p:spPr>
            <a:xfrm>
              <a:off x="8499372" y="1932227"/>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207" name="Left Arrow 206">
              <a:extLst>
                <a:ext uri="{FF2B5EF4-FFF2-40B4-BE49-F238E27FC236}">
                  <a16:creationId xmlns:a16="http://schemas.microsoft.com/office/drawing/2014/main" id="{FD4CF61D-0AE3-0169-DF2C-92DD0E645C0F}"/>
                </a:ext>
              </a:extLst>
            </p:cNvPr>
            <p:cNvSpPr/>
            <p:nvPr/>
          </p:nvSpPr>
          <p:spPr>
            <a:xfrm>
              <a:off x="7681193" y="2094021"/>
              <a:ext cx="818177" cy="6839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8" name="Rectangle 207">
            <a:extLst>
              <a:ext uri="{FF2B5EF4-FFF2-40B4-BE49-F238E27FC236}">
                <a16:creationId xmlns:a16="http://schemas.microsoft.com/office/drawing/2014/main" id="{621DBCC8-E169-A52D-57E6-7275D65372EE}"/>
              </a:ext>
            </a:extLst>
          </p:cNvPr>
          <p:cNvSpPr/>
          <p:nvPr/>
        </p:nvSpPr>
        <p:spPr>
          <a:xfrm>
            <a:off x="7800720" y="554286"/>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09" name="Rectangle 208">
            <a:extLst>
              <a:ext uri="{FF2B5EF4-FFF2-40B4-BE49-F238E27FC236}">
                <a16:creationId xmlns:a16="http://schemas.microsoft.com/office/drawing/2014/main" id="{F78637F8-7CA5-E346-1CE4-A09DB37CDEFE}"/>
              </a:ext>
            </a:extLst>
          </p:cNvPr>
          <p:cNvSpPr/>
          <p:nvPr/>
        </p:nvSpPr>
        <p:spPr>
          <a:xfrm>
            <a:off x="7800720" y="877168"/>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210" name="TextBox 209">
            <a:extLst>
              <a:ext uri="{FF2B5EF4-FFF2-40B4-BE49-F238E27FC236}">
                <a16:creationId xmlns:a16="http://schemas.microsoft.com/office/drawing/2014/main" id="{DB317C68-62C8-F2BC-F0D8-06CE390FAED7}"/>
              </a:ext>
            </a:extLst>
          </p:cNvPr>
          <p:cNvSpPr txBox="1"/>
          <p:nvPr/>
        </p:nvSpPr>
        <p:spPr>
          <a:xfrm>
            <a:off x="6689172" y="681707"/>
            <a:ext cx="838691" cy="369332"/>
          </a:xfrm>
          <a:prstGeom prst="rect">
            <a:avLst/>
          </a:prstGeom>
          <a:noFill/>
        </p:spPr>
        <p:txBody>
          <a:bodyPr wrap="none" rtlCol="0">
            <a:spAutoFit/>
          </a:bodyPr>
          <a:lstStyle/>
          <a:p>
            <a:r>
              <a:rPr lang="en-US" dirty="0"/>
              <a:t>main()</a:t>
            </a:r>
          </a:p>
        </p:txBody>
      </p:sp>
      <p:sp>
        <p:nvSpPr>
          <p:cNvPr id="211" name="Left Brace 210">
            <a:extLst>
              <a:ext uri="{FF2B5EF4-FFF2-40B4-BE49-F238E27FC236}">
                <a16:creationId xmlns:a16="http://schemas.microsoft.com/office/drawing/2014/main" id="{8EBBD9F3-801F-1C52-5BD4-66DC330E2C8A}"/>
              </a:ext>
            </a:extLst>
          </p:cNvPr>
          <p:cNvSpPr/>
          <p:nvPr/>
        </p:nvSpPr>
        <p:spPr>
          <a:xfrm>
            <a:off x="7491606" y="554286"/>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20" name="Group 219">
            <a:extLst>
              <a:ext uri="{FF2B5EF4-FFF2-40B4-BE49-F238E27FC236}">
                <a16:creationId xmlns:a16="http://schemas.microsoft.com/office/drawing/2014/main" id="{ADB417E3-6866-A8CB-F852-DAEFECB9D185}"/>
              </a:ext>
            </a:extLst>
          </p:cNvPr>
          <p:cNvGrpSpPr/>
          <p:nvPr/>
        </p:nvGrpSpPr>
        <p:grpSpPr>
          <a:xfrm>
            <a:off x="6720403" y="2338778"/>
            <a:ext cx="3203588" cy="846886"/>
            <a:chOff x="5054587" y="3658592"/>
            <a:chExt cx="3203588" cy="846886"/>
          </a:xfrm>
        </p:grpSpPr>
        <p:sp>
          <p:nvSpPr>
            <p:cNvPr id="221" name="Left Brace 220">
              <a:extLst>
                <a:ext uri="{FF2B5EF4-FFF2-40B4-BE49-F238E27FC236}">
                  <a16:creationId xmlns:a16="http://schemas.microsoft.com/office/drawing/2014/main" id="{6E0FDEA8-D3C9-2CCF-D9EF-3B370AB9D52E}"/>
                </a:ext>
              </a:extLst>
            </p:cNvPr>
            <p:cNvSpPr/>
            <p:nvPr/>
          </p:nvSpPr>
          <p:spPr>
            <a:xfrm>
              <a:off x="5873371" y="385196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2" name="Rectangle 221">
              <a:extLst>
                <a:ext uri="{FF2B5EF4-FFF2-40B4-BE49-F238E27FC236}">
                  <a16:creationId xmlns:a16="http://schemas.microsoft.com/office/drawing/2014/main" id="{132A4D50-D252-22F7-E4CC-7C30CBBB2871}"/>
                </a:ext>
              </a:extLst>
            </p:cNvPr>
            <p:cNvSpPr/>
            <p:nvPr/>
          </p:nvSpPr>
          <p:spPr>
            <a:xfrm>
              <a:off x="6134904" y="3812979"/>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a:t>
              </a:r>
              <a:r>
                <a:rPr lang="en-US" dirty="0" err="1"/>
                <a:t>funcB</a:t>
              </a:r>
              <a:r>
                <a:rPr lang="en-US" dirty="0"/>
                <a:t>()</a:t>
              </a:r>
            </a:p>
          </p:txBody>
        </p:sp>
        <p:sp>
          <p:nvSpPr>
            <p:cNvPr id="223" name="Rectangle 222">
              <a:extLst>
                <a:ext uri="{FF2B5EF4-FFF2-40B4-BE49-F238E27FC236}">
                  <a16:creationId xmlns:a16="http://schemas.microsoft.com/office/drawing/2014/main" id="{BE71BF0D-9116-F018-9184-15F0C2089855}"/>
                </a:ext>
              </a:extLst>
            </p:cNvPr>
            <p:cNvSpPr/>
            <p:nvPr/>
          </p:nvSpPr>
          <p:spPr>
            <a:xfrm>
              <a:off x="6134904" y="4135861"/>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FuncB</a:t>
              </a:r>
              <a:r>
                <a:rPr lang="en-US" dirty="0"/>
                <a:t>() </a:t>
              </a:r>
              <a:r>
                <a:rPr lang="en-US" dirty="0" err="1"/>
                <a:t>fp</a:t>
              </a:r>
              <a:endParaRPr lang="en-US" dirty="0"/>
            </a:p>
          </p:txBody>
        </p:sp>
        <p:sp>
          <p:nvSpPr>
            <p:cNvPr id="224" name="TextBox 223">
              <a:extLst>
                <a:ext uri="{FF2B5EF4-FFF2-40B4-BE49-F238E27FC236}">
                  <a16:creationId xmlns:a16="http://schemas.microsoft.com/office/drawing/2014/main" id="{8334E73F-04C0-DF23-E9CC-B59014F4EAF5}"/>
                </a:ext>
              </a:extLst>
            </p:cNvPr>
            <p:cNvSpPr txBox="1"/>
            <p:nvPr/>
          </p:nvSpPr>
          <p:spPr>
            <a:xfrm>
              <a:off x="5054587" y="4004932"/>
              <a:ext cx="941283" cy="369332"/>
            </a:xfrm>
            <a:prstGeom prst="rect">
              <a:avLst/>
            </a:prstGeom>
            <a:noFill/>
          </p:spPr>
          <p:txBody>
            <a:bodyPr wrap="none" rtlCol="0">
              <a:spAutoFit/>
            </a:bodyPr>
            <a:lstStyle/>
            <a:p>
              <a:r>
                <a:rPr lang="en-US" dirty="0" err="1"/>
                <a:t>funcC</a:t>
              </a:r>
              <a:r>
                <a:rPr lang="en-US" dirty="0"/>
                <a:t>()</a:t>
              </a:r>
            </a:p>
          </p:txBody>
        </p:sp>
        <p:cxnSp>
          <p:nvCxnSpPr>
            <p:cNvPr id="225" name="Straight Connector 224">
              <a:extLst>
                <a:ext uri="{FF2B5EF4-FFF2-40B4-BE49-F238E27FC236}">
                  <a16:creationId xmlns:a16="http://schemas.microsoft.com/office/drawing/2014/main" id="{58AB7F78-7097-785B-7C61-03FE825D1837}"/>
                </a:ext>
              </a:extLst>
            </p:cNvPr>
            <p:cNvCxnSpPr>
              <a:cxnSpLocks/>
            </p:cNvCxnSpPr>
            <p:nvPr/>
          </p:nvCxnSpPr>
          <p:spPr>
            <a:xfrm>
              <a:off x="7682184" y="4234948"/>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F273718-F177-243A-55FB-E9E36302BEA4}"/>
                </a:ext>
              </a:extLst>
            </p:cNvPr>
            <p:cNvCxnSpPr>
              <a:cxnSpLocks/>
            </p:cNvCxnSpPr>
            <p:nvPr/>
          </p:nvCxnSpPr>
          <p:spPr>
            <a:xfrm flipH="1" flipV="1">
              <a:off x="8258173" y="3658592"/>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E543152F-4353-31B6-84BB-E08C1A0271E0}"/>
                </a:ext>
              </a:extLst>
            </p:cNvPr>
            <p:cNvCxnSpPr>
              <a:cxnSpLocks/>
            </p:cNvCxnSpPr>
            <p:nvPr/>
          </p:nvCxnSpPr>
          <p:spPr>
            <a:xfrm>
              <a:off x="7682182" y="3658592"/>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228" name="Group 227">
            <a:extLst>
              <a:ext uri="{FF2B5EF4-FFF2-40B4-BE49-F238E27FC236}">
                <a16:creationId xmlns:a16="http://schemas.microsoft.com/office/drawing/2014/main" id="{BD64A7EE-5E75-65BE-6102-3F46CB555456}"/>
              </a:ext>
            </a:extLst>
          </p:cNvPr>
          <p:cNvGrpSpPr/>
          <p:nvPr/>
        </p:nvGrpSpPr>
        <p:grpSpPr>
          <a:xfrm>
            <a:off x="6720403" y="1680764"/>
            <a:ext cx="3203588" cy="858430"/>
            <a:chOff x="5054587" y="3000578"/>
            <a:chExt cx="3203588" cy="858430"/>
          </a:xfrm>
        </p:grpSpPr>
        <p:sp>
          <p:nvSpPr>
            <p:cNvPr id="229" name="Rectangle 228">
              <a:extLst>
                <a:ext uri="{FF2B5EF4-FFF2-40B4-BE49-F238E27FC236}">
                  <a16:creationId xmlns:a16="http://schemas.microsoft.com/office/drawing/2014/main" id="{0C696FEA-4814-C756-F4DF-0DEC6A2B9926}"/>
                </a:ext>
              </a:extLst>
            </p:cNvPr>
            <p:cNvSpPr/>
            <p:nvPr/>
          </p:nvSpPr>
          <p:spPr>
            <a:xfrm>
              <a:off x="6134904" y="3166509"/>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a:t>
              </a:r>
              <a:r>
                <a:rPr lang="en-US" dirty="0" err="1"/>
                <a:t>funcA</a:t>
              </a:r>
              <a:r>
                <a:rPr lang="en-US" dirty="0"/>
                <a:t>()</a:t>
              </a:r>
            </a:p>
          </p:txBody>
        </p:sp>
        <p:sp>
          <p:nvSpPr>
            <p:cNvPr id="230" name="Rectangle 229">
              <a:extLst>
                <a:ext uri="{FF2B5EF4-FFF2-40B4-BE49-F238E27FC236}">
                  <a16:creationId xmlns:a16="http://schemas.microsoft.com/office/drawing/2014/main" id="{C59D469C-2BB1-60F8-99FF-20328E904503}"/>
                </a:ext>
              </a:extLst>
            </p:cNvPr>
            <p:cNvSpPr/>
            <p:nvPr/>
          </p:nvSpPr>
          <p:spPr>
            <a:xfrm>
              <a:off x="6134904" y="3489391"/>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funcA</a:t>
              </a:r>
              <a:r>
                <a:rPr lang="en-US" dirty="0"/>
                <a:t>() </a:t>
              </a:r>
              <a:r>
                <a:rPr lang="en-US" dirty="0" err="1"/>
                <a:t>fp</a:t>
              </a:r>
              <a:endParaRPr lang="en-US" dirty="0"/>
            </a:p>
          </p:txBody>
        </p:sp>
        <p:sp>
          <p:nvSpPr>
            <p:cNvPr id="231" name="TextBox 230">
              <a:extLst>
                <a:ext uri="{FF2B5EF4-FFF2-40B4-BE49-F238E27FC236}">
                  <a16:creationId xmlns:a16="http://schemas.microsoft.com/office/drawing/2014/main" id="{09549723-5B8F-953F-B390-558A095B77FC}"/>
                </a:ext>
              </a:extLst>
            </p:cNvPr>
            <p:cNvSpPr txBox="1"/>
            <p:nvPr/>
          </p:nvSpPr>
          <p:spPr>
            <a:xfrm>
              <a:off x="5054587" y="3358462"/>
              <a:ext cx="928459" cy="369332"/>
            </a:xfrm>
            <a:prstGeom prst="rect">
              <a:avLst/>
            </a:prstGeom>
            <a:noFill/>
          </p:spPr>
          <p:txBody>
            <a:bodyPr wrap="none" rtlCol="0">
              <a:spAutoFit/>
            </a:bodyPr>
            <a:lstStyle/>
            <a:p>
              <a:r>
                <a:rPr lang="en-US" dirty="0" err="1"/>
                <a:t>funcB</a:t>
              </a:r>
              <a:r>
                <a:rPr lang="en-US" dirty="0"/>
                <a:t>()</a:t>
              </a:r>
            </a:p>
          </p:txBody>
        </p:sp>
        <p:sp>
          <p:nvSpPr>
            <p:cNvPr id="232" name="Left Brace 231">
              <a:extLst>
                <a:ext uri="{FF2B5EF4-FFF2-40B4-BE49-F238E27FC236}">
                  <a16:creationId xmlns:a16="http://schemas.microsoft.com/office/drawing/2014/main" id="{3D67572C-28F8-E9E7-1D53-64F63BAEEDBC}"/>
                </a:ext>
              </a:extLst>
            </p:cNvPr>
            <p:cNvSpPr/>
            <p:nvPr/>
          </p:nvSpPr>
          <p:spPr>
            <a:xfrm>
              <a:off x="5873371" y="320549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3" name="Straight Connector 232">
              <a:extLst>
                <a:ext uri="{FF2B5EF4-FFF2-40B4-BE49-F238E27FC236}">
                  <a16:creationId xmlns:a16="http://schemas.microsoft.com/office/drawing/2014/main" id="{35958CAA-6C8B-4642-493A-33174E3EDCC5}"/>
                </a:ext>
              </a:extLst>
            </p:cNvPr>
            <p:cNvCxnSpPr>
              <a:cxnSpLocks/>
            </p:cNvCxnSpPr>
            <p:nvPr/>
          </p:nvCxnSpPr>
          <p:spPr>
            <a:xfrm>
              <a:off x="7682184" y="3576934"/>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B82305D7-C4FF-8179-BEC5-9EE9DCAB66A0}"/>
                </a:ext>
              </a:extLst>
            </p:cNvPr>
            <p:cNvCxnSpPr>
              <a:cxnSpLocks/>
            </p:cNvCxnSpPr>
            <p:nvPr/>
          </p:nvCxnSpPr>
          <p:spPr>
            <a:xfrm flipH="1" flipV="1">
              <a:off x="8258173" y="3000578"/>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46FF9391-1E33-A77E-F90E-4DF9668CD2C8}"/>
                </a:ext>
              </a:extLst>
            </p:cNvPr>
            <p:cNvCxnSpPr>
              <a:cxnSpLocks/>
            </p:cNvCxnSpPr>
            <p:nvPr/>
          </p:nvCxnSpPr>
          <p:spPr>
            <a:xfrm>
              <a:off x="7682182" y="3000578"/>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236" name="Group 235">
            <a:extLst>
              <a:ext uri="{FF2B5EF4-FFF2-40B4-BE49-F238E27FC236}">
                <a16:creationId xmlns:a16="http://schemas.microsoft.com/office/drawing/2014/main" id="{88670E2D-B2A7-0B3E-8577-F78F38552748}"/>
              </a:ext>
            </a:extLst>
          </p:cNvPr>
          <p:cNvGrpSpPr/>
          <p:nvPr/>
        </p:nvGrpSpPr>
        <p:grpSpPr>
          <a:xfrm>
            <a:off x="6720403" y="1032641"/>
            <a:ext cx="3203588" cy="860368"/>
            <a:chOff x="5054587" y="2352455"/>
            <a:chExt cx="3203588" cy="860368"/>
          </a:xfrm>
        </p:grpSpPr>
        <p:sp>
          <p:nvSpPr>
            <p:cNvPr id="237" name="Rectangle 236">
              <a:extLst>
                <a:ext uri="{FF2B5EF4-FFF2-40B4-BE49-F238E27FC236}">
                  <a16:creationId xmlns:a16="http://schemas.microsoft.com/office/drawing/2014/main" id="{0707BDDE-2065-4EAE-C06E-F50EBB5DCFEC}"/>
                </a:ext>
              </a:extLst>
            </p:cNvPr>
            <p:cNvSpPr/>
            <p:nvPr/>
          </p:nvSpPr>
          <p:spPr>
            <a:xfrm>
              <a:off x="6134904" y="2520324"/>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main()</a:t>
              </a:r>
            </a:p>
          </p:txBody>
        </p:sp>
        <p:sp>
          <p:nvSpPr>
            <p:cNvPr id="238" name="Left Brace 237">
              <a:extLst>
                <a:ext uri="{FF2B5EF4-FFF2-40B4-BE49-F238E27FC236}">
                  <a16:creationId xmlns:a16="http://schemas.microsoft.com/office/drawing/2014/main" id="{EF639A6A-0BA2-75A5-FF80-B238A44EDE86}"/>
                </a:ext>
              </a:extLst>
            </p:cNvPr>
            <p:cNvSpPr/>
            <p:nvPr/>
          </p:nvSpPr>
          <p:spPr>
            <a:xfrm>
              <a:off x="5873371" y="2559312"/>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9" name="Rectangle 238">
              <a:extLst>
                <a:ext uri="{FF2B5EF4-FFF2-40B4-BE49-F238E27FC236}">
                  <a16:creationId xmlns:a16="http://schemas.microsoft.com/office/drawing/2014/main" id="{CB843EA5-686B-B0F4-8B62-6851F8A5D72C}"/>
                </a:ext>
              </a:extLst>
            </p:cNvPr>
            <p:cNvSpPr/>
            <p:nvPr/>
          </p:nvSpPr>
          <p:spPr>
            <a:xfrm>
              <a:off x="6134904" y="2843206"/>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t>
              </a:r>
              <a:r>
                <a:rPr lang="en-US" dirty="0" err="1"/>
                <a:t>fp</a:t>
              </a:r>
              <a:endParaRPr lang="en-US" dirty="0"/>
            </a:p>
          </p:txBody>
        </p:sp>
        <p:sp>
          <p:nvSpPr>
            <p:cNvPr id="240" name="TextBox 239">
              <a:extLst>
                <a:ext uri="{FF2B5EF4-FFF2-40B4-BE49-F238E27FC236}">
                  <a16:creationId xmlns:a16="http://schemas.microsoft.com/office/drawing/2014/main" id="{472C7187-9025-6E8D-E1FD-2FFF59BBDA95}"/>
                </a:ext>
              </a:extLst>
            </p:cNvPr>
            <p:cNvSpPr txBox="1"/>
            <p:nvPr/>
          </p:nvSpPr>
          <p:spPr>
            <a:xfrm>
              <a:off x="5054587" y="2712277"/>
              <a:ext cx="928459" cy="369332"/>
            </a:xfrm>
            <a:prstGeom prst="rect">
              <a:avLst/>
            </a:prstGeom>
            <a:noFill/>
          </p:spPr>
          <p:txBody>
            <a:bodyPr wrap="none" rtlCol="0">
              <a:spAutoFit/>
            </a:bodyPr>
            <a:lstStyle/>
            <a:p>
              <a:r>
                <a:rPr lang="en-US" dirty="0" err="1"/>
                <a:t>funcA</a:t>
              </a:r>
              <a:r>
                <a:rPr lang="en-US" dirty="0"/>
                <a:t>()</a:t>
              </a:r>
            </a:p>
          </p:txBody>
        </p:sp>
        <p:cxnSp>
          <p:nvCxnSpPr>
            <p:cNvPr id="241" name="Straight Connector 240">
              <a:extLst>
                <a:ext uri="{FF2B5EF4-FFF2-40B4-BE49-F238E27FC236}">
                  <a16:creationId xmlns:a16="http://schemas.microsoft.com/office/drawing/2014/main" id="{663F5C97-59C8-359E-85BB-68E15AED1365}"/>
                </a:ext>
              </a:extLst>
            </p:cNvPr>
            <p:cNvCxnSpPr>
              <a:cxnSpLocks/>
            </p:cNvCxnSpPr>
            <p:nvPr/>
          </p:nvCxnSpPr>
          <p:spPr>
            <a:xfrm>
              <a:off x="7682184" y="2928811"/>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8C8C9B0A-8F5E-575C-F33C-F82B274D44D4}"/>
                </a:ext>
              </a:extLst>
            </p:cNvPr>
            <p:cNvCxnSpPr>
              <a:cxnSpLocks/>
            </p:cNvCxnSpPr>
            <p:nvPr/>
          </p:nvCxnSpPr>
          <p:spPr>
            <a:xfrm flipH="1" flipV="1">
              <a:off x="8258173" y="2352455"/>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5DE2FCBD-2BF3-3F80-322C-099652CEBFF3}"/>
                </a:ext>
              </a:extLst>
            </p:cNvPr>
            <p:cNvCxnSpPr>
              <a:cxnSpLocks/>
            </p:cNvCxnSpPr>
            <p:nvPr/>
          </p:nvCxnSpPr>
          <p:spPr>
            <a:xfrm>
              <a:off x="7682182" y="2352455"/>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sp>
        <p:nvSpPr>
          <p:cNvPr id="244" name="TextBox 243">
            <a:extLst>
              <a:ext uri="{FF2B5EF4-FFF2-40B4-BE49-F238E27FC236}">
                <a16:creationId xmlns:a16="http://schemas.microsoft.com/office/drawing/2014/main" id="{763E9C81-2E4C-0914-F9C5-58BFB2A977A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89940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F52C8B-D8B2-3E4D-9FBC-75E40F715860}"/>
              </a:ext>
            </a:extLst>
          </p:cNvPr>
          <p:cNvSpPr>
            <a:spLocks noGrp="1"/>
          </p:cNvSpPr>
          <p:nvPr>
            <p:ph sz="quarter" idx="15"/>
          </p:nvPr>
        </p:nvSpPr>
        <p:spPr>
          <a:xfrm>
            <a:off x="282011" y="4137117"/>
            <a:ext cx="11724830" cy="2425048"/>
          </a:xfrm>
          <a:solidFill>
            <a:schemeClr val="accent4">
              <a:lumMod val="20000"/>
              <a:lumOff val="80000"/>
            </a:schemeClr>
          </a:solidFill>
          <a:ln>
            <a:solidFill>
              <a:srgbClr val="0070C0"/>
            </a:solidFill>
          </a:ln>
        </p:spPr>
        <p:txBody>
          <a:bodyPr/>
          <a:lstStyle/>
          <a:p>
            <a:pPr marL="342900" indent="-342900">
              <a:lnSpc>
                <a:spcPct val="100000"/>
              </a:lnSpc>
              <a:defRPr/>
            </a:pPr>
            <a:r>
              <a:rPr lang="en-US" sz="1800" kern="0" dirty="0">
                <a:ea typeface="ＭＳ Ｐゴシック" charset="0"/>
                <a:cs typeface="Courier New" panose="02070309020205020404" pitchFamily="49" charset="0"/>
              </a:rPr>
              <a:t>Any value you have in a </a:t>
            </a:r>
            <a:r>
              <a:rPr lang="en-US" sz="1800" kern="0" dirty="0">
                <a:solidFill>
                  <a:srgbClr val="0070C0"/>
                </a:solidFill>
                <a:ea typeface="ＭＳ Ｐゴシック" charset="0"/>
                <a:cs typeface="Courier New" panose="02070309020205020404" pitchFamily="49" charset="0"/>
              </a:rPr>
              <a:t>preserved register before a function call </a:t>
            </a:r>
            <a:r>
              <a:rPr lang="en-US" sz="1800" b="1" kern="0" dirty="0">
                <a:ea typeface="ＭＳ Ｐゴシック" charset="0"/>
                <a:cs typeface="Courier New" panose="02070309020205020404" pitchFamily="49" charset="0"/>
              </a:rPr>
              <a:t>will still be there after the function returns</a:t>
            </a:r>
            <a:r>
              <a:rPr lang="en-US" sz="1800" kern="0" dirty="0">
                <a:ea typeface="ＭＳ Ｐゴシック" charset="0"/>
                <a:cs typeface="Courier New" panose="02070309020205020404" pitchFamily="49" charset="0"/>
              </a:rPr>
              <a:t> </a:t>
            </a:r>
          </a:p>
          <a:p>
            <a:pPr marL="342900" indent="-342900">
              <a:lnSpc>
                <a:spcPct val="100000"/>
              </a:lnSpc>
              <a:defRPr/>
            </a:pPr>
            <a:r>
              <a:rPr lang="en-US" sz="1800" kern="0" dirty="0">
                <a:ea typeface="ＭＳ Ｐゴシック" charset="0"/>
                <a:cs typeface="Courier New" panose="02070309020205020404" pitchFamily="49" charset="0"/>
              </a:rPr>
              <a:t>Contents are “preserved” across function calls</a:t>
            </a:r>
          </a:p>
          <a:p>
            <a:pPr marL="0" indent="0">
              <a:lnSpc>
                <a:spcPct val="100000"/>
              </a:lnSpc>
              <a:buNone/>
              <a:defRPr/>
            </a:pPr>
            <a:r>
              <a:rPr lang="en-US" sz="1800" kern="0" dirty="0">
                <a:ea typeface="ＭＳ Ｐゴシック" charset="0"/>
                <a:cs typeface="Courier New" panose="02070309020205020404" pitchFamily="49" charset="0"/>
              </a:rPr>
              <a:t>If the function wants to use a preserved register it must:</a:t>
            </a:r>
          </a:p>
          <a:p>
            <a:pPr marL="457200" indent="-457200">
              <a:lnSpc>
                <a:spcPct val="100000"/>
              </a:lnSpc>
              <a:buFont typeface="+mj-lt"/>
              <a:buAutoNum type="arabicPeriod"/>
              <a:defRPr/>
            </a:pPr>
            <a:r>
              <a:rPr lang="en-US" sz="1800" i="1" kern="0" dirty="0">
                <a:solidFill>
                  <a:srgbClr val="0070C0"/>
                </a:solidFill>
                <a:ea typeface="ＭＳ Ｐゴシック" charset="0"/>
                <a:cs typeface="Courier New" panose="02070309020205020404" pitchFamily="49" charset="0"/>
              </a:rPr>
              <a:t>Save</a:t>
            </a:r>
            <a:r>
              <a:rPr lang="en-US" sz="1800" kern="0" dirty="0">
                <a:ea typeface="ＭＳ Ｐゴシック" charset="0"/>
                <a:cs typeface="Courier New" panose="02070309020205020404" pitchFamily="49" charset="0"/>
              </a:rPr>
              <a:t> the </a:t>
            </a:r>
            <a:r>
              <a:rPr lang="en-US" sz="1800" kern="0" dirty="0">
                <a:solidFill>
                  <a:srgbClr val="0070C0"/>
                </a:solidFill>
                <a:ea typeface="ＭＳ Ｐゴシック" charset="0"/>
                <a:cs typeface="Courier New" panose="02070309020205020404" pitchFamily="49" charset="0"/>
              </a:rPr>
              <a:t>value contained in the register </a:t>
            </a:r>
            <a:r>
              <a:rPr lang="en-US" sz="1800" kern="0" dirty="0">
                <a:ea typeface="ＭＳ Ｐゴシック" charset="0"/>
                <a:cs typeface="Courier New" panose="02070309020205020404" pitchFamily="49" charset="0"/>
              </a:rPr>
              <a:t>at </a:t>
            </a:r>
            <a:r>
              <a:rPr lang="en-US" sz="1800" kern="0" dirty="0">
                <a:solidFill>
                  <a:srgbClr val="0070C0"/>
                </a:solidFill>
                <a:ea typeface="ＭＳ Ｐゴシック" charset="0"/>
                <a:cs typeface="Courier New" panose="02070309020205020404" pitchFamily="49" charset="0"/>
              </a:rPr>
              <a:t>function entry</a:t>
            </a:r>
          </a:p>
          <a:p>
            <a:pPr marL="457200" indent="-457200">
              <a:lnSpc>
                <a:spcPct val="100000"/>
              </a:lnSpc>
              <a:buFont typeface="+mj-lt"/>
              <a:buAutoNum type="arabicPeriod"/>
              <a:defRPr/>
            </a:pPr>
            <a:r>
              <a:rPr lang="en-US" sz="1800" kern="0" dirty="0">
                <a:ea typeface="ＭＳ Ｐゴシック" charset="0"/>
                <a:cs typeface="Courier New" panose="02070309020205020404" pitchFamily="49" charset="0"/>
              </a:rPr>
              <a:t>Use the register in the body of the function</a:t>
            </a:r>
          </a:p>
          <a:p>
            <a:pPr marL="457200" indent="-457200">
              <a:lnSpc>
                <a:spcPct val="100000"/>
              </a:lnSpc>
              <a:buFont typeface="+mj-lt"/>
              <a:buAutoNum type="arabicPeriod"/>
              <a:defRPr/>
            </a:pPr>
            <a:r>
              <a:rPr lang="en-US" sz="1800" i="1" kern="0" dirty="0">
                <a:solidFill>
                  <a:srgbClr val="0070C0"/>
                </a:solidFill>
                <a:ea typeface="ＭＳ Ｐゴシック" charset="0"/>
                <a:cs typeface="Courier New" panose="02070309020205020404" pitchFamily="49" charset="0"/>
              </a:rPr>
              <a:t>Restore</a:t>
            </a:r>
            <a:r>
              <a:rPr lang="en-US" sz="1800" kern="0" dirty="0">
                <a:ea typeface="ＭＳ Ｐゴシック" charset="0"/>
                <a:cs typeface="Courier New" panose="02070309020205020404" pitchFamily="49" charset="0"/>
              </a:rPr>
              <a:t> the </a:t>
            </a:r>
            <a:r>
              <a:rPr lang="en-US" sz="1800" kern="0" dirty="0">
                <a:solidFill>
                  <a:srgbClr val="0070C0"/>
                </a:solidFill>
                <a:ea typeface="ＭＳ Ｐゴシック" charset="0"/>
                <a:cs typeface="Courier New" panose="02070309020205020404" pitchFamily="49" charset="0"/>
              </a:rPr>
              <a:t>original saved value </a:t>
            </a:r>
            <a:r>
              <a:rPr lang="en-US" sz="1800" kern="0" dirty="0">
                <a:ea typeface="ＭＳ Ｐゴシック" charset="0"/>
                <a:cs typeface="Courier New" panose="02070309020205020404" pitchFamily="49" charset="0"/>
              </a:rPr>
              <a:t>to the register at </a:t>
            </a:r>
            <a:r>
              <a:rPr lang="en-US" sz="1800" kern="0" dirty="0">
                <a:solidFill>
                  <a:srgbClr val="0070C0"/>
                </a:solidFill>
                <a:ea typeface="ＭＳ Ｐゴシック" charset="0"/>
                <a:cs typeface="Courier New" panose="02070309020205020404" pitchFamily="49" charset="0"/>
              </a:rPr>
              <a:t>function exit </a:t>
            </a:r>
            <a:r>
              <a:rPr lang="en-US" sz="1800" kern="0" dirty="0">
                <a:ea typeface="ＭＳ Ｐゴシック" charset="0"/>
                <a:cs typeface="Courier New" panose="02070309020205020404" pitchFamily="49" charset="0"/>
              </a:rPr>
              <a:t>(before returning to the caller)</a:t>
            </a:r>
          </a:p>
        </p:txBody>
      </p:sp>
      <p:sp>
        <p:nvSpPr>
          <p:cNvPr id="15362" name="Title 1"/>
          <p:cNvSpPr>
            <a:spLocks noGrp="1"/>
          </p:cNvSpPr>
          <p:nvPr>
            <p:ph type="title"/>
            <p:custDataLst>
              <p:tags r:id="rId1"/>
            </p:custDataLst>
          </p:nvPr>
        </p:nvSpPr>
        <p:spPr>
          <a:xfrm>
            <a:off x="533400" y="68463"/>
            <a:ext cx="12068782" cy="448483"/>
          </a:xfrm>
        </p:spPr>
        <p:txBody>
          <a:bodyPr/>
          <a:lstStyle/>
          <a:p>
            <a:r>
              <a:rPr lang="en-US" altLang="en-US" sz="2800" dirty="0"/>
              <a:t>Registers: Requirements for Use </a:t>
            </a:r>
          </a:p>
        </p:txBody>
      </p:sp>
      <p:graphicFrame>
        <p:nvGraphicFramePr>
          <p:cNvPr id="14" name="Table 13">
            <a:extLst>
              <a:ext uri="{FF2B5EF4-FFF2-40B4-BE49-F238E27FC236}">
                <a16:creationId xmlns:a16="http://schemas.microsoft.com/office/drawing/2014/main" id="{6D9AA400-DCA8-D343-A575-70238776613A}"/>
              </a:ext>
            </a:extLst>
          </p:cNvPr>
          <p:cNvGraphicFramePr>
            <a:graphicFrameLocks noGrp="1"/>
          </p:cNvGraphicFramePr>
          <p:nvPr/>
        </p:nvGraphicFramePr>
        <p:xfrm>
          <a:off x="823077" y="529690"/>
          <a:ext cx="10545843" cy="3457570"/>
        </p:xfrm>
        <a:graphic>
          <a:graphicData uri="http://schemas.openxmlformats.org/drawingml/2006/table">
            <a:tbl>
              <a:tblPr firstRow="1" firstCol="1" bandRow="1"/>
              <a:tblGrid>
                <a:gridCol w="1422329">
                  <a:extLst>
                    <a:ext uri="{9D8B030D-6E8A-4147-A177-3AD203B41FA5}">
                      <a16:colId xmlns:a16="http://schemas.microsoft.com/office/drawing/2014/main" val="20000"/>
                    </a:ext>
                  </a:extLst>
                </a:gridCol>
                <a:gridCol w="2332813">
                  <a:extLst>
                    <a:ext uri="{9D8B030D-6E8A-4147-A177-3AD203B41FA5}">
                      <a16:colId xmlns:a16="http://schemas.microsoft.com/office/drawing/2014/main" val="20002"/>
                    </a:ext>
                  </a:extLst>
                </a:gridCol>
                <a:gridCol w="4120520">
                  <a:extLst>
                    <a:ext uri="{9D8B030D-6E8A-4147-A177-3AD203B41FA5}">
                      <a16:colId xmlns:a16="http://schemas.microsoft.com/office/drawing/2014/main" val="1238610312"/>
                    </a:ext>
                  </a:extLst>
                </a:gridCol>
                <a:gridCol w="2670181">
                  <a:extLst>
                    <a:ext uri="{9D8B030D-6E8A-4147-A177-3AD203B41FA5}">
                      <a16:colId xmlns:a16="http://schemas.microsoft.com/office/drawing/2014/main" val="3752959160"/>
                    </a:ext>
                  </a:extLst>
                </a:gridCol>
              </a:tblGrid>
              <a:tr h="287781">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Register</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Call Use</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Body Use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Save before use</a:t>
                      </a:r>
                    </a:p>
                    <a:p>
                      <a:pPr marL="0" marR="0" algn="ctr">
                        <a:lnSpc>
                          <a:spcPct val="115000"/>
                        </a:lnSpc>
                        <a:spcBef>
                          <a:spcPts val="0"/>
                        </a:spcBef>
                        <a:spcAft>
                          <a:spcPts val="0"/>
                        </a:spcAft>
                      </a:pPr>
                      <a:r>
                        <a:rPr lang="en-US" sz="1600" b="1" i="1" dirty="0">
                          <a:solidFill>
                            <a:schemeClr val="bg1"/>
                          </a:solidFill>
                          <a:effectLst/>
                          <a:latin typeface="+mj-lt"/>
                          <a:ea typeface="Arial"/>
                          <a:cs typeface="Calibri"/>
                        </a:rPr>
                        <a:t>Restore before return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arg1 and return value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scratch registers </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No</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440455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r1-r3</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arg2 to arg4</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scratch registers </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No</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421645"/>
                  </a:ext>
                </a:extLst>
              </a:tr>
              <a:tr h="330548">
                <a:tc>
                  <a:txBody>
                    <a:bodyPr/>
                    <a:lstStyle/>
                    <a:p>
                      <a:pPr marL="0" marR="0" algn="ctr">
                        <a:lnSpc>
                          <a:spcPct val="115000"/>
                        </a:lnSpc>
                        <a:spcBef>
                          <a:spcPts val="0"/>
                        </a:spcBef>
                        <a:spcAft>
                          <a:spcPts val="0"/>
                        </a:spcAft>
                      </a:pPr>
                      <a:r>
                        <a:rPr lang="en-US" sz="1600" dirty="0">
                          <a:solidFill>
                            <a:schemeClr val="bg1"/>
                          </a:solidFill>
                          <a:effectLst/>
                          <a:latin typeface="+mj-lt"/>
                          <a:ea typeface="Arial"/>
                          <a:cs typeface="Calibri"/>
                        </a:rPr>
                        <a:t>r4-r10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preserved registers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986415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r11/</a:t>
                      </a:r>
                      <a:r>
                        <a:rPr lang="en-US" sz="1600" dirty="0" err="1">
                          <a:solidFill>
                            <a:srgbClr val="000000"/>
                          </a:solidFill>
                          <a:effectLst/>
                          <a:latin typeface="+mj-lt"/>
                          <a:ea typeface="Arial"/>
                          <a:cs typeface="Calibri"/>
                        </a:rPr>
                        <a:t>fp</a:t>
                      </a: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stack frame pointer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Use to locate variables on the stack</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7708712"/>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r12/</a:t>
                      </a:r>
                      <a:r>
                        <a:rPr lang="en-US" sz="1600" dirty="0" err="1">
                          <a:solidFill>
                            <a:srgbClr val="000000"/>
                          </a:solidFill>
                          <a:effectLst/>
                          <a:latin typeface="+mj-lt"/>
                          <a:ea typeface="Arial"/>
                          <a:cs typeface="Calibri"/>
                        </a:rPr>
                        <a:t>ip</a:t>
                      </a: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may used by assembler with large text file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can be used as a scratch if really needed</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No</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1925039"/>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r13/</a:t>
                      </a:r>
                      <a:r>
                        <a:rPr lang="en-US" sz="1600" dirty="0" err="1">
                          <a:solidFill>
                            <a:srgbClr val="000000"/>
                          </a:solidFill>
                          <a:effectLst/>
                          <a:latin typeface="+mj-lt"/>
                          <a:ea typeface="Arial"/>
                          <a:cs typeface="Calibri"/>
                        </a:rPr>
                        <a:t>sp</a:t>
                      </a: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stack pointer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stack space allocation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0299768"/>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r14/</a:t>
                      </a:r>
                      <a:r>
                        <a:rPr lang="en-US" sz="1600" dirty="0" err="1">
                          <a:solidFill>
                            <a:srgbClr val="000000"/>
                          </a:solidFill>
                          <a:effectLst/>
                          <a:latin typeface="+mj-lt"/>
                          <a:ea typeface="Arial"/>
                          <a:cs typeface="Calibri"/>
                        </a:rPr>
                        <a:t>lr</a:t>
                      </a: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link register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contains return address for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3017597"/>
                  </a:ext>
                </a:extLst>
              </a:tr>
              <a:tr h="330548">
                <a:tc>
                  <a:txBody>
                    <a:bodyPr/>
                    <a:lstStyle/>
                    <a:p>
                      <a:pPr marL="0" marR="0" algn="ctr">
                        <a:lnSpc>
                          <a:spcPct val="115000"/>
                        </a:lnSpc>
                        <a:spcBef>
                          <a:spcPts val="0"/>
                        </a:spcBef>
                        <a:spcAft>
                          <a:spcPts val="0"/>
                        </a:spcAft>
                      </a:pPr>
                      <a:r>
                        <a:rPr lang="en-US" sz="1600" dirty="0">
                          <a:solidFill>
                            <a:schemeClr val="bg1"/>
                          </a:solidFill>
                          <a:effectLst/>
                          <a:latin typeface="+mj-lt"/>
                          <a:ea typeface="Arial"/>
                          <a:cs typeface="Calibri"/>
                        </a:rPr>
                        <a:t>r15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753F"/>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Do not use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Do not use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No</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5129560"/>
                  </a:ext>
                </a:extLst>
              </a:tr>
            </a:tbl>
          </a:graphicData>
        </a:graphic>
      </p:graphicFrame>
      <p:sp>
        <p:nvSpPr>
          <p:cNvPr id="5" name="TextBox 4">
            <a:extLst>
              <a:ext uri="{FF2B5EF4-FFF2-40B4-BE49-F238E27FC236}">
                <a16:creationId xmlns:a16="http://schemas.microsoft.com/office/drawing/2014/main" id="{F3526BED-710F-734B-BED6-969DB0BF317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3786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9648EA-A3F0-4D45-9A14-7FF92F284789}"/>
              </a:ext>
            </a:extLst>
          </p:cNvPr>
          <p:cNvSpPr>
            <a:spLocks noGrp="1"/>
          </p:cNvSpPr>
          <p:nvPr>
            <p:ph sz="quarter" idx="15"/>
          </p:nvPr>
        </p:nvSpPr>
        <p:spPr>
          <a:xfrm>
            <a:off x="523335" y="1081548"/>
            <a:ext cx="5470431" cy="5302160"/>
          </a:xfrm>
          <a:solidFill>
            <a:schemeClr val="accent4">
              <a:lumMod val="20000"/>
              <a:lumOff val="80000"/>
            </a:schemeClr>
          </a:solidFill>
          <a:ln>
            <a:solidFill>
              <a:srgbClr val="0070C0"/>
            </a:solidFill>
          </a:ln>
        </p:spPr>
        <p:txBody>
          <a:bodyPr/>
          <a:lstStyle/>
          <a:p>
            <a:r>
              <a:rPr lang="en-US" sz="2400" dirty="0"/>
              <a:t>When passing or returning values from a function you must do the following:</a:t>
            </a:r>
          </a:p>
          <a:p>
            <a:pPr marL="457200" indent="-457200">
              <a:buFont typeface="+mj-lt"/>
              <a:buAutoNum type="arabicPeriod"/>
            </a:pPr>
            <a:r>
              <a:rPr lang="en-US" sz="2400" dirty="0"/>
              <a:t>Make sure that the values in the registers r0-r3 are in their </a:t>
            </a:r>
            <a:r>
              <a:rPr lang="en-US" sz="2400" dirty="0">
                <a:solidFill>
                  <a:srgbClr val="0070C0"/>
                </a:solidFill>
              </a:rPr>
              <a:t>properly aligned position in the register </a:t>
            </a:r>
            <a:r>
              <a:rPr lang="en-US" sz="2400" b="1" dirty="0">
                <a:solidFill>
                  <a:srgbClr val="0070C0"/>
                </a:solidFill>
              </a:rPr>
              <a:t>based on data type</a:t>
            </a:r>
          </a:p>
          <a:p>
            <a:pPr marL="457200" indent="-457200">
              <a:buFont typeface="+mj-lt"/>
              <a:buAutoNum type="arabicPeriod"/>
            </a:pPr>
            <a:r>
              <a:rPr lang="en-US" sz="2400" dirty="0">
                <a:solidFill>
                  <a:srgbClr val="0070C0"/>
                </a:solidFill>
              </a:rPr>
              <a:t>Upper bytes in byte and halfword values</a:t>
            </a:r>
            <a:r>
              <a:rPr lang="en-US" sz="2400" dirty="0"/>
              <a:t> in registers r0-r3 when passing arguments and returning values </a:t>
            </a:r>
            <a:r>
              <a:rPr lang="en-US" sz="2400" dirty="0">
                <a:solidFill>
                  <a:srgbClr val="0070C0"/>
                </a:solidFill>
              </a:rPr>
              <a:t>are zero filled</a:t>
            </a:r>
          </a:p>
        </p:txBody>
      </p:sp>
      <p:sp>
        <p:nvSpPr>
          <p:cNvPr id="3" name="Title 2">
            <a:extLst>
              <a:ext uri="{FF2B5EF4-FFF2-40B4-BE49-F238E27FC236}">
                <a16:creationId xmlns:a16="http://schemas.microsoft.com/office/drawing/2014/main" id="{1B51AD9A-FFDE-BB48-B247-0794876B8A32}"/>
              </a:ext>
            </a:extLst>
          </p:cNvPr>
          <p:cNvSpPr>
            <a:spLocks noGrp="1"/>
          </p:cNvSpPr>
          <p:nvPr>
            <p:ph type="title"/>
          </p:nvPr>
        </p:nvSpPr>
        <p:spPr/>
        <p:txBody>
          <a:bodyPr/>
          <a:lstStyle/>
          <a:p>
            <a:r>
              <a:rPr lang="en-US" dirty="0"/>
              <a:t>Argument and Return Value Requirements</a:t>
            </a:r>
          </a:p>
        </p:txBody>
      </p:sp>
      <p:sp>
        <p:nvSpPr>
          <p:cNvPr id="4" name="Rectangle 3">
            <a:extLst>
              <a:ext uri="{FF2B5EF4-FFF2-40B4-BE49-F238E27FC236}">
                <a16:creationId xmlns:a16="http://schemas.microsoft.com/office/drawing/2014/main" id="{150373ED-6FBA-BA43-B5AD-43C9AD3D9D34}"/>
              </a:ext>
            </a:extLst>
          </p:cNvPr>
          <p:cNvSpPr/>
          <p:nvPr/>
        </p:nvSpPr>
        <p:spPr>
          <a:xfrm>
            <a:off x="6321123" y="4963895"/>
            <a:ext cx="4681824" cy="14858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05ECDB8-2CE3-A54A-8F92-C4C8DA808A7D}"/>
              </a:ext>
            </a:extLst>
          </p:cNvPr>
          <p:cNvSpPr/>
          <p:nvPr/>
        </p:nvSpPr>
        <p:spPr>
          <a:xfrm>
            <a:off x="6321123" y="2969204"/>
            <a:ext cx="4681824" cy="153858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D901524-3A56-784A-9C97-745669B1623B}"/>
              </a:ext>
            </a:extLst>
          </p:cNvPr>
          <p:cNvSpPr/>
          <p:nvPr/>
        </p:nvSpPr>
        <p:spPr>
          <a:xfrm>
            <a:off x="6330353" y="909071"/>
            <a:ext cx="4681824" cy="164234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052236E6-23D3-384B-8E54-6D6A1C4DB002}"/>
              </a:ext>
            </a:extLst>
          </p:cNvPr>
          <p:cNvGrpSpPr/>
          <p:nvPr/>
        </p:nvGrpSpPr>
        <p:grpSpPr>
          <a:xfrm>
            <a:off x="6392606" y="990120"/>
            <a:ext cx="4491138" cy="1370945"/>
            <a:chOff x="1136348" y="1221484"/>
            <a:chExt cx="4491138" cy="1370945"/>
          </a:xfrm>
        </p:grpSpPr>
        <p:sp>
          <p:nvSpPr>
            <p:cNvPr id="8" name="Rectangle 7">
              <a:extLst>
                <a:ext uri="{FF2B5EF4-FFF2-40B4-BE49-F238E27FC236}">
                  <a16:creationId xmlns:a16="http://schemas.microsoft.com/office/drawing/2014/main" id="{7D4258EB-6068-8D46-A140-D2E3F665E00C}"/>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F4F3786E-4445-D94F-963C-DEBD463CE24F}"/>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F9524E79-0CF3-8948-9372-220FC92C6CFD}"/>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1" name="Rectangle 10">
              <a:extLst>
                <a:ext uri="{FF2B5EF4-FFF2-40B4-BE49-F238E27FC236}">
                  <a16:creationId xmlns:a16="http://schemas.microsoft.com/office/drawing/2014/main" id="{7BA3A2E9-8882-5E44-A47E-AD5A3C40B804}"/>
                </a:ext>
              </a:extLst>
            </p:cNvPr>
            <p:cNvSpPr/>
            <p:nvPr/>
          </p:nvSpPr>
          <p:spPr>
            <a:xfrm>
              <a:off x="4535477" y="18007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12" name="TextBox 11">
              <a:extLst>
                <a:ext uri="{FF2B5EF4-FFF2-40B4-BE49-F238E27FC236}">
                  <a16:creationId xmlns:a16="http://schemas.microsoft.com/office/drawing/2014/main" id="{7E542FBE-A63A-114C-9891-246BB34847D8}"/>
                </a:ext>
              </a:extLst>
            </p:cNvPr>
            <p:cNvSpPr txBox="1"/>
            <p:nvPr/>
          </p:nvSpPr>
          <p:spPr>
            <a:xfrm>
              <a:off x="5314580" y="2112850"/>
              <a:ext cx="312906" cy="369332"/>
            </a:xfrm>
            <a:prstGeom prst="rect">
              <a:avLst/>
            </a:prstGeom>
            <a:noFill/>
          </p:spPr>
          <p:txBody>
            <a:bodyPr wrap="none" rtlCol="0">
              <a:spAutoFit/>
            </a:bodyPr>
            <a:lstStyle/>
            <a:p>
              <a:r>
                <a:rPr lang="en-US" dirty="0"/>
                <a:t>0</a:t>
              </a:r>
            </a:p>
          </p:txBody>
        </p:sp>
        <p:sp>
          <p:nvSpPr>
            <p:cNvPr id="13" name="TextBox 12">
              <a:extLst>
                <a:ext uri="{FF2B5EF4-FFF2-40B4-BE49-F238E27FC236}">
                  <a16:creationId xmlns:a16="http://schemas.microsoft.com/office/drawing/2014/main" id="{5C63F1AD-FB6A-DA4D-8F81-47C4AA909247}"/>
                </a:ext>
              </a:extLst>
            </p:cNvPr>
            <p:cNvSpPr txBox="1"/>
            <p:nvPr/>
          </p:nvSpPr>
          <p:spPr>
            <a:xfrm>
              <a:off x="1609120" y="2223097"/>
              <a:ext cx="441146" cy="369332"/>
            </a:xfrm>
            <a:prstGeom prst="rect">
              <a:avLst/>
            </a:prstGeom>
            <a:noFill/>
          </p:spPr>
          <p:txBody>
            <a:bodyPr wrap="none" rtlCol="0">
              <a:spAutoFit/>
            </a:bodyPr>
            <a:lstStyle/>
            <a:p>
              <a:r>
                <a:rPr lang="en-US" dirty="0"/>
                <a:t>31</a:t>
              </a:r>
            </a:p>
          </p:txBody>
        </p:sp>
        <p:sp>
          <p:nvSpPr>
            <p:cNvPr id="14" name="TextBox 13">
              <a:extLst>
                <a:ext uri="{FF2B5EF4-FFF2-40B4-BE49-F238E27FC236}">
                  <a16:creationId xmlns:a16="http://schemas.microsoft.com/office/drawing/2014/main" id="{801D6C61-5DDD-9040-AA24-B6ABC111C2BD}"/>
                </a:ext>
              </a:extLst>
            </p:cNvPr>
            <p:cNvSpPr txBox="1"/>
            <p:nvPr/>
          </p:nvSpPr>
          <p:spPr>
            <a:xfrm>
              <a:off x="1792462" y="1221484"/>
              <a:ext cx="2632452" cy="461665"/>
            </a:xfrm>
            <a:prstGeom prst="rect">
              <a:avLst/>
            </a:prstGeom>
            <a:noFill/>
          </p:spPr>
          <p:txBody>
            <a:bodyPr wrap="none" rtlCol="0">
              <a:spAutoFit/>
            </a:bodyPr>
            <a:lstStyle/>
            <a:p>
              <a:r>
                <a:rPr lang="en-US" sz="2400" dirty="0">
                  <a:solidFill>
                    <a:srgbClr val="0070C0"/>
                  </a:solidFill>
                </a:rPr>
                <a:t>Single Byte (char)</a:t>
              </a:r>
            </a:p>
          </p:txBody>
        </p:sp>
        <p:sp>
          <p:nvSpPr>
            <p:cNvPr id="16" name="TextBox 15">
              <a:extLst>
                <a:ext uri="{FF2B5EF4-FFF2-40B4-BE49-F238E27FC236}">
                  <a16:creationId xmlns:a16="http://schemas.microsoft.com/office/drawing/2014/main" id="{EDC3DA33-6F44-6449-98EA-2331B0E26F58}"/>
                </a:ext>
              </a:extLst>
            </p:cNvPr>
            <p:cNvSpPr txBox="1"/>
            <p:nvPr/>
          </p:nvSpPr>
          <p:spPr>
            <a:xfrm>
              <a:off x="1136348" y="1728860"/>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grpSp>
      <p:grpSp>
        <p:nvGrpSpPr>
          <p:cNvPr id="17" name="Group 16">
            <a:extLst>
              <a:ext uri="{FF2B5EF4-FFF2-40B4-BE49-F238E27FC236}">
                <a16:creationId xmlns:a16="http://schemas.microsoft.com/office/drawing/2014/main" id="{F11A8F2E-B0E8-6C4F-84B4-61B2FD83C45E}"/>
              </a:ext>
            </a:extLst>
          </p:cNvPr>
          <p:cNvGrpSpPr/>
          <p:nvPr/>
        </p:nvGrpSpPr>
        <p:grpSpPr>
          <a:xfrm>
            <a:off x="6339730" y="3004997"/>
            <a:ext cx="4499972" cy="1281581"/>
            <a:chOff x="1118201" y="3049065"/>
            <a:chExt cx="4499972" cy="1281581"/>
          </a:xfrm>
        </p:grpSpPr>
        <p:sp>
          <p:nvSpPr>
            <p:cNvPr id="18" name="Rectangle 17">
              <a:extLst>
                <a:ext uri="{FF2B5EF4-FFF2-40B4-BE49-F238E27FC236}">
                  <a16:creationId xmlns:a16="http://schemas.microsoft.com/office/drawing/2014/main" id="{66E4B0D8-7AEA-2A41-AA30-C389CB8AF55B}"/>
                </a:ext>
              </a:extLst>
            </p:cNvPr>
            <p:cNvSpPr/>
            <p:nvPr/>
          </p:nvSpPr>
          <p:spPr>
            <a:xfrm>
              <a:off x="1719496" y="364922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9" name="Rectangle 18">
              <a:extLst>
                <a:ext uri="{FF2B5EF4-FFF2-40B4-BE49-F238E27FC236}">
                  <a16:creationId xmlns:a16="http://schemas.microsoft.com/office/drawing/2014/main" id="{B0C7855A-8C86-B74E-943E-E17E1347924E}"/>
                </a:ext>
              </a:extLst>
            </p:cNvPr>
            <p:cNvSpPr/>
            <p:nvPr/>
          </p:nvSpPr>
          <p:spPr>
            <a:xfrm>
              <a:off x="2655052" y="364922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20" name="Rectangle 19">
              <a:extLst>
                <a:ext uri="{FF2B5EF4-FFF2-40B4-BE49-F238E27FC236}">
                  <a16:creationId xmlns:a16="http://schemas.microsoft.com/office/drawing/2014/main" id="{E2D56EAD-9F02-4946-A12E-BBE268D5FD5F}"/>
                </a:ext>
              </a:extLst>
            </p:cNvPr>
            <p:cNvSpPr/>
            <p:nvPr/>
          </p:nvSpPr>
          <p:spPr>
            <a:xfrm>
              <a:off x="3590608" y="3649228"/>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0xe3</a:t>
              </a:r>
            </a:p>
          </p:txBody>
        </p:sp>
        <p:sp>
          <p:nvSpPr>
            <p:cNvPr id="21" name="Rectangle 20">
              <a:extLst>
                <a:ext uri="{FF2B5EF4-FFF2-40B4-BE49-F238E27FC236}">
                  <a16:creationId xmlns:a16="http://schemas.microsoft.com/office/drawing/2014/main" id="{CA272EB3-3B99-F443-8055-665522C5C6A8}"/>
                </a:ext>
              </a:extLst>
            </p:cNvPr>
            <p:cNvSpPr/>
            <p:nvPr/>
          </p:nvSpPr>
          <p:spPr>
            <a:xfrm>
              <a:off x="4526164" y="3649227"/>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22" name="TextBox 21">
              <a:extLst>
                <a:ext uri="{FF2B5EF4-FFF2-40B4-BE49-F238E27FC236}">
                  <a16:creationId xmlns:a16="http://schemas.microsoft.com/office/drawing/2014/main" id="{35FC31C2-02BE-1642-BF04-6D734F1C4DE9}"/>
                </a:ext>
              </a:extLst>
            </p:cNvPr>
            <p:cNvSpPr txBox="1"/>
            <p:nvPr/>
          </p:nvSpPr>
          <p:spPr>
            <a:xfrm>
              <a:off x="5305267" y="3961314"/>
              <a:ext cx="312906" cy="369332"/>
            </a:xfrm>
            <a:prstGeom prst="rect">
              <a:avLst/>
            </a:prstGeom>
            <a:noFill/>
          </p:spPr>
          <p:txBody>
            <a:bodyPr wrap="none" rtlCol="0">
              <a:spAutoFit/>
            </a:bodyPr>
            <a:lstStyle/>
            <a:p>
              <a:r>
                <a:rPr lang="en-US" dirty="0"/>
                <a:t>0</a:t>
              </a:r>
            </a:p>
          </p:txBody>
        </p:sp>
        <p:sp>
          <p:nvSpPr>
            <p:cNvPr id="23" name="TextBox 22">
              <a:extLst>
                <a:ext uri="{FF2B5EF4-FFF2-40B4-BE49-F238E27FC236}">
                  <a16:creationId xmlns:a16="http://schemas.microsoft.com/office/drawing/2014/main" id="{68F2A5B8-0322-E546-A33E-AE70EDBD6A3E}"/>
                </a:ext>
              </a:extLst>
            </p:cNvPr>
            <p:cNvSpPr txBox="1"/>
            <p:nvPr/>
          </p:nvSpPr>
          <p:spPr>
            <a:xfrm>
              <a:off x="1637653" y="3961314"/>
              <a:ext cx="441146" cy="369332"/>
            </a:xfrm>
            <a:prstGeom prst="rect">
              <a:avLst/>
            </a:prstGeom>
            <a:noFill/>
          </p:spPr>
          <p:txBody>
            <a:bodyPr wrap="none" rtlCol="0">
              <a:spAutoFit/>
            </a:bodyPr>
            <a:lstStyle/>
            <a:p>
              <a:r>
                <a:rPr lang="en-US" dirty="0"/>
                <a:t>31</a:t>
              </a:r>
            </a:p>
          </p:txBody>
        </p:sp>
        <p:sp>
          <p:nvSpPr>
            <p:cNvPr id="24" name="TextBox 23">
              <a:extLst>
                <a:ext uri="{FF2B5EF4-FFF2-40B4-BE49-F238E27FC236}">
                  <a16:creationId xmlns:a16="http://schemas.microsoft.com/office/drawing/2014/main" id="{E1505FD6-A75E-6E44-A6B2-E767B0467C61}"/>
                </a:ext>
              </a:extLst>
            </p:cNvPr>
            <p:cNvSpPr txBox="1"/>
            <p:nvPr/>
          </p:nvSpPr>
          <p:spPr>
            <a:xfrm>
              <a:off x="1118201" y="3574439"/>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sp>
          <p:nvSpPr>
            <p:cNvPr id="25" name="TextBox 24">
              <a:extLst>
                <a:ext uri="{FF2B5EF4-FFF2-40B4-BE49-F238E27FC236}">
                  <a16:creationId xmlns:a16="http://schemas.microsoft.com/office/drawing/2014/main" id="{8C33A32A-68D3-1D47-BDEC-85F967CE8F74}"/>
                </a:ext>
              </a:extLst>
            </p:cNvPr>
            <p:cNvSpPr txBox="1"/>
            <p:nvPr/>
          </p:nvSpPr>
          <p:spPr>
            <a:xfrm>
              <a:off x="1447755" y="3049065"/>
              <a:ext cx="3318537" cy="461665"/>
            </a:xfrm>
            <a:prstGeom prst="rect">
              <a:avLst/>
            </a:prstGeom>
            <a:noFill/>
          </p:spPr>
          <p:txBody>
            <a:bodyPr wrap="none" rtlCol="0">
              <a:spAutoFit/>
            </a:bodyPr>
            <a:lstStyle/>
            <a:p>
              <a:r>
                <a:rPr lang="en-US" sz="2400" dirty="0">
                  <a:solidFill>
                    <a:srgbClr val="0070C0"/>
                  </a:solidFill>
                </a:rPr>
                <a:t>Single Halfword (short)</a:t>
              </a:r>
            </a:p>
          </p:txBody>
        </p:sp>
      </p:grpSp>
      <p:grpSp>
        <p:nvGrpSpPr>
          <p:cNvPr id="27" name="Group 26">
            <a:extLst>
              <a:ext uri="{FF2B5EF4-FFF2-40B4-BE49-F238E27FC236}">
                <a16:creationId xmlns:a16="http://schemas.microsoft.com/office/drawing/2014/main" id="{C0642756-9F9C-8E43-B062-33CA69FB8C02}"/>
              </a:ext>
            </a:extLst>
          </p:cNvPr>
          <p:cNvGrpSpPr/>
          <p:nvPr/>
        </p:nvGrpSpPr>
        <p:grpSpPr>
          <a:xfrm>
            <a:off x="6357877" y="5018760"/>
            <a:ext cx="4481825" cy="1289884"/>
            <a:chOff x="1136348" y="5062828"/>
            <a:chExt cx="4481825" cy="1289884"/>
          </a:xfrm>
        </p:grpSpPr>
        <p:sp>
          <p:nvSpPr>
            <p:cNvPr id="28" name="Rectangle 27">
              <a:extLst>
                <a:ext uri="{FF2B5EF4-FFF2-40B4-BE49-F238E27FC236}">
                  <a16:creationId xmlns:a16="http://schemas.microsoft.com/office/drawing/2014/main" id="{F8BA7598-6B92-AF4A-96C4-C885AE31A2B5}"/>
                </a:ext>
              </a:extLst>
            </p:cNvPr>
            <p:cNvSpPr/>
            <p:nvPr/>
          </p:nvSpPr>
          <p:spPr>
            <a:xfrm>
              <a:off x="1719496" y="567129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0x87</a:t>
              </a:r>
            </a:p>
          </p:txBody>
        </p:sp>
        <p:sp>
          <p:nvSpPr>
            <p:cNvPr id="29" name="Rectangle 28">
              <a:extLst>
                <a:ext uri="{FF2B5EF4-FFF2-40B4-BE49-F238E27FC236}">
                  <a16:creationId xmlns:a16="http://schemas.microsoft.com/office/drawing/2014/main" id="{9233DC86-28F4-A146-BB79-CA9F116D6C0A}"/>
                </a:ext>
              </a:extLst>
            </p:cNvPr>
            <p:cNvSpPr/>
            <p:nvPr/>
          </p:nvSpPr>
          <p:spPr>
            <a:xfrm>
              <a:off x="2655052" y="567129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0x65</a:t>
              </a:r>
            </a:p>
          </p:txBody>
        </p:sp>
        <p:sp>
          <p:nvSpPr>
            <p:cNvPr id="30" name="Rectangle 29">
              <a:extLst>
                <a:ext uri="{FF2B5EF4-FFF2-40B4-BE49-F238E27FC236}">
                  <a16:creationId xmlns:a16="http://schemas.microsoft.com/office/drawing/2014/main" id="{5AF5DF0A-443D-C044-9235-A3CA25071EE8}"/>
                </a:ext>
              </a:extLst>
            </p:cNvPr>
            <p:cNvSpPr/>
            <p:nvPr/>
          </p:nvSpPr>
          <p:spPr>
            <a:xfrm>
              <a:off x="3590608" y="567129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0xe3</a:t>
              </a:r>
            </a:p>
          </p:txBody>
        </p:sp>
        <p:sp>
          <p:nvSpPr>
            <p:cNvPr id="31" name="Rectangle 30">
              <a:extLst>
                <a:ext uri="{FF2B5EF4-FFF2-40B4-BE49-F238E27FC236}">
                  <a16:creationId xmlns:a16="http://schemas.microsoft.com/office/drawing/2014/main" id="{4CC48E04-16CE-F640-B2B4-228A3713BC63}"/>
                </a:ext>
              </a:extLst>
            </p:cNvPr>
            <p:cNvSpPr/>
            <p:nvPr/>
          </p:nvSpPr>
          <p:spPr>
            <a:xfrm>
              <a:off x="4526164" y="567129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32" name="TextBox 31">
              <a:extLst>
                <a:ext uri="{FF2B5EF4-FFF2-40B4-BE49-F238E27FC236}">
                  <a16:creationId xmlns:a16="http://schemas.microsoft.com/office/drawing/2014/main" id="{320EE382-E7BC-7C4D-A180-C572C32D59CA}"/>
                </a:ext>
              </a:extLst>
            </p:cNvPr>
            <p:cNvSpPr txBox="1"/>
            <p:nvPr/>
          </p:nvSpPr>
          <p:spPr>
            <a:xfrm>
              <a:off x="5305267" y="5983380"/>
              <a:ext cx="312906" cy="369332"/>
            </a:xfrm>
            <a:prstGeom prst="rect">
              <a:avLst/>
            </a:prstGeom>
            <a:noFill/>
          </p:spPr>
          <p:txBody>
            <a:bodyPr wrap="none" rtlCol="0">
              <a:spAutoFit/>
            </a:bodyPr>
            <a:lstStyle/>
            <a:p>
              <a:r>
                <a:rPr lang="en-US" dirty="0"/>
                <a:t>0</a:t>
              </a:r>
            </a:p>
          </p:txBody>
        </p:sp>
        <p:sp>
          <p:nvSpPr>
            <p:cNvPr id="33" name="TextBox 32">
              <a:extLst>
                <a:ext uri="{FF2B5EF4-FFF2-40B4-BE49-F238E27FC236}">
                  <a16:creationId xmlns:a16="http://schemas.microsoft.com/office/drawing/2014/main" id="{0C5CB19B-7BFB-924B-944F-223159F5EAE5}"/>
                </a:ext>
              </a:extLst>
            </p:cNvPr>
            <p:cNvSpPr txBox="1"/>
            <p:nvPr/>
          </p:nvSpPr>
          <p:spPr>
            <a:xfrm>
              <a:off x="1637653" y="5983380"/>
              <a:ext cx="441146" cy="369332"/>
            </a:xfrm>
            <a:prstGeom prst="rect">
              <a:avLst/>
            </a:prstGeom>
            <a:noFill/>
          </p:spPr>
          <p:txBody>
            <a:bodyPr wrap="none" rtlCol="0">
              <a:spAutoFit/>
            </a:bodyPr>
            <a:lstStyle/>
            <a:p>
              <a:r>
                <a:rPr lang="en-US" dirty="0"/>
                <a:t>31</a:t>
              </a:r>
            </a:p>
          </p:txBody>
        </p:sp>
        <p:sp>
          <p:nvSpPr>
            <p:cNvPr id="34" name="TextBox 33">
              <a:extLst>
                <a:ext uri="{FF2B5EF4-FFF2-40B4-BE49-F238E27FC236}">
                  <a16:creationId xmlns:a16="http://schemas.microsoft.com/office/drawing/2014/main" id="{6FE677A6-4053-E44D-A00D-7FC2E684A749}"/>
                </a:ext>
              </a:extLst>
            </p:cNvPr>
            <p:cNvSpPr txBox="1"/>
            <p:nvPr/>
          </p:nvSpPr>
          <p:spPr>
            <a:xfrm>
              <a:off x="1136348" y="5614940"/>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sp>
          <p:nvSpPr>
            <p:cNvPr id="35" name="TextBox 34">
              <a:extLst>
                <a:ext uri="{FF2B5EF4-FFF2-40B4-BE49-F238E27FC236}">
                  <a16:creationId xmlns:a16="http://schemas.microsoft.com/office/drawing/2014/main" id="{E31D1DC8-FEEE-3644-8DEE-514A5C3C5C33}"/>
                </a:ext>
              </a:extLst>
            </p:cNvPr>
            <p:cNvSpPr txBox="1"/>
            <p:nvPr/>
          </p:nvSpPr>
          <p:spPr>
            <a:xfrm>
              <a:off x="1858226" y="5062828"/>
              <a:ext cx="3498907" cy="461665"/>
            </a:xfrm>
            <a:prstGeom prst="rect">
              <a:avLst/>
            </a:prstGeom>
            <a:noFill/>
          </p:spPr>
          <p:txBody>
            <a:bodyPr wrap="none" rtlCol="0">
              <a:spAutoFit/>
            </a:bodyPr>
            <a:lstStyle/>
            <a:p>
              <a:r>
                <a:rPr lang="en-US" sz="2400" dirty="0">
                  <a:solidFill>
                    <a:srgbClr val="0070C0"/>
                  </a:solidFill>
                </a:rPr>
                <a:t>Full Word (int or pointer)</a:t>
              </a:r>
            </a:p>
          </p:txBody>
        </p:sp>
      </p:grpSp>
      <p:grpSp>
        <p:nvGrpSpPr>
          <p:cNvPr id="37" name="Group 36">
            <a:extLst>
              <a:ext uri="{FF2B5EF4-FFF2-40B4-BE49-F238E27FC236}">
                <a16:creationId xmlns:a16="http://schemas.microsoft.com/office/drawing/2014/main" id="{05BA3183-0E8E-A24D-91E5-4FC491D50643}"/>
              </a:ext>
            </a:extLst>
          </p:cNvPr>
          <p:cNvGrpSpPr/>
          <p:nvPr/>
        </p:nvGrpSpPr>
        <p:grpSpPr>
          <a:xfrm>
            <a:off x="6985066" y="1872826"/>
            <a:ext cx="2813123" cy="651307"/>
            <a:chOff x="1763537" y="1916894"/>
            <a:chExt cx="2813123" cy="651307"/>
          </a:xfrm>
        </p:grpSpPr>
        <p:sp>
          <p:nvSpPr>
            <p:cNvPr id="38" name="TextBox 37">
              <a:extLst>
                <a:ext uri="{FF2B5EF4-FFF2-40B4-BE49-F238E27FC236}">
                  <a16:creationId xmlns:a16="http://schemas.microsoft.com/office/drawing/2014/main" id="{B4582AB4-620B-AB41-A850-0D7412D100AC}"/>
                </a:ext>
              </a:extLst>
            </p:cNvPr>
            <p:cNvSpPr txBox="1"/>
            <p:nvPr/>
          </p:nvSpPr>
          <p:spPr>
            <a:xfrm>
              <a:off x="2079993" y="2198869"/>
              <a:ext cx="2262158" cy="369332"/>
            </a:xfrm>
            <a:prstGeom prst="rect">
              <a:avLst/>
            </a:prstGeom>
            <a:noFill/>
          </p:spPr>
          <p:txBody>
            <a:bodyPr wrap="none" rtlCol="0">
              <a:spAutoFit/>
            </a:bodyPr>
            <a:lstStyle/>
            <a:p>
              <a:r>
                <a:rPr lang="en-US" dirty="0">
                  <a:solidFill>
                    <a:schemeClr val="accent1"/>
                  </a:solidFill>
                </a:rPr>
                <a:t>observe the zero fill</a:t>
              </a:r>
            </a:p>
          </p:txBody>
        </p:sp>
        <p:sp>
          <p:nvSpPr>
            <p:cNvPr id="39" name="Right Brace 38">
              <a:extLst>
                <a:ext uri="{FF2B5EF4-FFF2-40B4-BE49-F238E27FC236}">
                  <a16:creationId xmlns:a16="http://schemas.microsoft.com/office/drawing/2014/main" id="{605630A2-DE19-4740-AB3A-C5CF4167F8AC}"/>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40" name="Group 39">
            <a:extLst>
              <a:ext uri="{FF2B5EF4-FFF2-40B4-BE49-F238E27FC236}">
                <a16:creationId xmlns:a16="http://schemas.microsoft.com/office/drawing/2014/main" id="{81F1CBA2-5CAC-9E4F-B0CA-6D45BB6B7CF8}"/>
              </a:ext>
            </a:extLst>
          </p:cNvPr>
          <p:cNvGrpSpPr/>
          <p:nvPr/>
        </p:nvGrpSpPr>
        <p:grpSpPr>
          <a:xfrm>
            <a:off x="6838558" y="3866124"/>
            <a:ext cx="2262158" cy="640772"/>
            <a:chOff x="1664298" y="1916894"/>
            <a:chExt cx="2262158" cy="640772"/>
          </a:xfrm>
        </p:grpSpPr>
        <p:sp>
          <p:nvSpPr>
            <p:cNvPr id="41" name="TextBox 40">
              <a:extLst>
                <a:ext uri="{FF2B5EF4-FFF2-40B4-BE49-F238E27FC236}">
                  <a16:creationId xmlns:a16="http://schemas.microsoft.com/office/drawing/2014/main" id="{9367D4BB-24ED-154B-8579-840D98F8C06A}"/>
                </a:ext>
              </a:extLst>
            </p:cNvPr>
            <p:cNvSpPr txBox="1"/>
            <p:nvPr/>
          </p:nvSpPr>
          <p:spPr>
            <a:xfrm>
              <a:off x="1664298" y="2188334"/>
              <a:ext cx="2262158" cy="369332"/>
            </a:xfrm>
            <a:prstGeom prst="rect">
              <a:avLst/>
            </a:prstGeom>
            <a:noFill/>
          </p:spPr>
          <p:txBody>
            <a:bodyPr wrap="none" rtlCol="0">
              <a:spAutoFit/>
            </a:bodyPr>
            <a:lstStyle/>
            <a:p>
              <a:r>
                <a:rPr lang="en-US" dirty="0">
                  <a:solidFill>
                    <a:schemeClr val="accent1"/>
                  </a:solidFill>
                </a:rPr>
                <a:t>observe the zero fill</a:t>
              </a:r>
            </a:p>
          </p:txBody>
        </p:sp>
        <p:sp>
          <p:nvSpPr>
            <p:cNvPr id="42" name="Right Brace 41">
              <a:extLst>
                <a:ext uri="{FF2B5EF4-FFF2-40B4-BE49-F238E27FC236}">
                  <a16:creationId xmlns:a16="http://schemas.microsoft.com/office/drawing/2014/main" id="{DF5AB19A-0A16-4248-99BA-1FDF80256855}"/>
                </a:ext>
              </a:extLst>
            </p:cNvPr>
            <p:cNvSpPr/>
            <p:nvPr/>
          </p:nvSpPr>
          <p:spPr>
            <a:xfrm rot="5400000">
              <a:off x="2564541" y="1115890"/>
              <a:ext cx="272332" cy="1874339"/>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1FAC98D0-3C3F-06D2-BFEA-57FE378F5BB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19894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1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B7D0-5748-D490-4EAC-ABEEFFBB365F}"/>
              </a:ext>
            </a:extLst>
          </p:cNvPr>
          <p:cNvSpPr>
            <a:spLocks noGrp="1"/>
          </p:cNvSpPr>
          <p:nvPr>
            <p:ph type="title"/>
          </p:nvPr>
        </p:nvSpPr>
        <p:spPr>
          <a:xfrm>
            <a:off x="505421" y="112799"/>
            <a:ext cx="10515600" cy="715294"/>
          </a:xfrm>
        </p:spPr>
        <p:txBody>
          <a:bodyPr/>
          <a:lstStyle/>
          <a:p>
            <a:r>
              <a:rPr lang="en-US" dirty="0"/>
              <a:t>Global Variable access </a:t>
            </a:r>
          </a:p>
        </p:txBody>
      </p:sp>
      <p:sp>
        <p:nvSpPr>
          <p:cNvPr id="5" name="Rectangle 4">
            <a:extLst>
              <a:ext uri="{FF2B5EF4-FFF2-40B4-BE49-F238E27FC236}">
                <a16:creationId xmlns:a16="http://schemas.microsoft.com/office/drawing/2014/main" id="{81550A09-C586-E3C6-7E9B-A7F783E7716D}"/>
              </a:ext>
            </a:extLst>
          </p:cNvPr>
          <p:cNvSpPr/>
          <p:nvPr/>
        </p:nvSpPr>
        <p:spPr bwMode="auto">
          <a:xfrm>
            <a:off x="8222006" y="2765448"/>
            <a:ext cx="3500179"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 y   //x = &amp;y </a:t>
            </a:r>
          </a:p>
        </p:txBody>
      </p:sp>
      <p:sp>
        <p:nvSpPr>
          <p:cNvPr id="6" name="TextBox 5">
            <a:extLst>
              <a:ext uri="{FF2B5EF4-FFF2-40B4-BE49-F238E27FC236}">
                <a16:creationId xmlns:a16="http://schemas.microsoft.com/office/drawing/2014/main" id="{EBC87440-2983-2BFF-27AD-56F5FFDBBB86}"/>
              </a:ext>
            </a:extLst>
          </p:cNvPr>
          <p:cNvSpPr txBox="1"/>
          <p:nvPr/>
        </p:nvSpPr>
        <p:spPr>
          <a:xfrm>
            <a:off x="8171997" y="1886721"/>
            <a:ext cx="3500182"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1600" i="1" dirty="0">
                <a:solidFill>
                  <a:srgbClr val="2C895B"/>
                </a:solidFill>
                <a:latin typeface="Consolas" panose="020B0609020204030204" pitchFamily="49" charset="0"/>
                <a:ea typeface="CMU Bright" panose="02000603000000000000" pitchFamily="2" charset="0"/>
                <a:cs typeface="Consolas" panose="020B0609020204030204" pitchFamily="49" charset="0"/>
              </a:rPr>
              <a:t>// from </a:t>
            </a:r>
            <a:r>
              <a:rPr lang="en-US" sz="1600" i="1" dirty="0" err="1">
                <a:solidFill>
                  <a:srgbClr val="2C895B"/>
                </a:solidFill>
                <a:latin typeface="Consolas" panose="020B0609020204030204" pitchFamily="49" charset="0"/>
                <a:ea typeface="CMU Bright" panose="02000603000000000000" pitchFamily="2" charset="0"/>
                <a:cs typeface="Consolas" panose="020B0609020204030204" pitchFamily="49" charset="0"/>
              </a:rPr>
              <a:t>libc</a:t>
            </a:r>
            <a:endParaRPr lang="en-US" sz="2000" i="1" dirty="0">
              <a:solidFill>
                <a:srgbClr val="2C895B"/>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err="1">
                <a:solidFill>
                  <a:srgbClr val="FF0000"/>
                </a:solidFill>
                <a:latin typeface="Consolas" panose="020B0609020204030204" pitchFamily="49" charset="0"/>
                <a:cs typeface="Consolas" panose="020B0609020204030204" pitchFamily="49" charset="0"/>
              </a:rPr>
              <a:t>stderr:</a:t>
            </a:r>
            <a:r>
              <a:rPr lang="en-US" dirty="0" err="1">
                <a:solidFill>
                  <a:schemeClr val="accent6"/>
                </a:solidFill>
                <a:latin typeface="Consolas" panose="020B0609020204030204" pitchFamily="49" charset="0"/>
                <a:cs typeface="Consolas" panose="020B0609020204030204" pitchFamily="49" charset="0"/>
              </a:rPr>
              <a:t>.space</a:t>
            </a:r>
            <a:r>
              <a:rPr lang="en-US" dirty="0">
                <a:solidFill>
                  <a:schemeClr val="accent6"/>
                </a:solidFill>
                <a:latin typeface="Consolas" panose="020B0609020204030204" pitchFamily="49" charset="0"/>
                <a:cs typeface="Consolas" panose="020B0609020204030204" pitchFamily="49" charset="0"/>
              </a:rPr>
              <a:t> 4  // FILE *</a:t>
            </a:r>
          </a:p>
        </p:txBody>
      </p:sp>
      <p:graphicFrame>
        <p:nvGraphicFramePr>
          <p:cNvPr id="7" name="Table 6">
            <a:extLst>
              <a:ext uri="{FF2B5EF4-FFF2-40B4-BE49-F238E27FC236}">
                <a16:creationId xmlns:a16="http://schemas.microsoft.com/office/drawing/2014/main" id="{D8552013-B64D-5105-D56A-AF796A4D1F60}"/>
              </a:ext>
            </a:extLst>
          </p:cNvPr>
          <p:cNvGraphicFramePr>
            <a:graphicFrameLocks noGrp="1"/>
          </p:cNvGraphicFramePr>
          <p:nvPr/>
        </p:nvGraphicFramePr>
        <p:xfrm>
          <a:off x="261431" y="1072549"/>
          <a:ext cx="7835364" cy="5003091"/>
        </p:xfrm>
        <a:graphic>
          <a:graphicData uri="http://schemas.openxmlformats.org/drawingml/2006/table">
            <a:tbl>
              <a:tblPr firstRow="1" firstCol="1" bandRow="1"/>
              <a:tblGrid>
                <a:gridCol w="820848">
                  <a:extLst>
                    <a:ext uri="{9D8B030D-6E8A-4147-A177-3AD203B41FA5}">
                      <a16:colId xmlns:a16="http://schemas.microsoft.com/office/drawing/2014/main" val="20000"/>
                    </a:ext>
                  </a:extLst>
                </a:gridCol>
                <a:gridCol w="2310313">
                  <a:extLst>
                    <a:ext uri="{9D8B030D-6E8A-4147-A177-3AD203B41FA5}">
                      <a16:colId xmlns:a16="http://schemas.microsoft.com/office/drawing/2014/main" val="20002"/>
                    </a:ext>
                  </a:extLst>
                </a:gridCol>
                <a:gridCol w="2533880">
                  <a:extLst>
                    <a:ext uri="{9D8B030D-6E8A-4147-A177-3AD203B41FA5}">
                      <a16:colId xmlns:a16="http://schemas.microsoft.com/office/drawing/2014/main" val="1489637881"/>
                    </a:ext>
                  </a:extLst>
                </a:gridCol>
                <a:gridCol w="2170323">
                  <a:extLst>
                    <a:ext uri="{9D8B030D-6E8A-4147-A177-3AD203B41FA5}">
                      <a16:colId xmlns:a16="http://schemas.microsoft.com/office/drawing/2014/main" val="1355389730"/>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global variable address into r0 (</a:t>
                      </a:r>
                      <a:r>
                        <a:rPr lang="en-US" sz="1600" b="1" i="1" dirty="0" err="1">
                          <a:solidFill>
                            <a:schemeClr val="bg1"/>
                          </a:solidFill>
                          <a:effectLst/>
                          <a:latin typeface="+mj-lt"/>
                          <a:ea typeface="Calibri"/>
                          <a:cs typeface="Calibri"/>
                        </a:rPr>
                        <a:t>lside</a:t>
                      </a:r>
                      <a:r>
                        <a:rPr lang="en-US" sz="1600" b="1" i="1" dirty="0">
                          <a:solidFill>
                            <a:schemeClr val="bg1"/>
                          </a:solidFill>
                          <a:effectLst/>
                          <a:latin typeface="+mj-lt"/>
                          <a:ea typeface="Calibri"/>
                          <a:cs typeface="Calibri"/>
                        </a:rPr>
                        <a:t>)</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global variable contents into r0 (</a:t>
                      </a:r>
                      <a:r>
                        <a:rPr lang="en-US" sz="1600" b="1" i="1" kern="1200" dirty="0" err="1">
                          <a:solidFill>
                            <a:schemeClr val="bg1"/>
                          </a:solidFill>
                          <a:effectLst/>
                          <a:latin typeface="+mn-lt"/>
                          <a:ea typeface="Calibri"/>
                          <a:cs typeface="Calibri"/>
                        </a:rPr>
                        <a:t>rside</a:t>
                      </a:r>
                      <a:r>
                        <a:rPr lang="en-US" sz="1600" b="1" i="1" kern="1200" dirty="0">
                          <a:solidFill>
                            <a:schemeClr val="bg1"/>
                          </a:solidFill>
                          <a:effectLst/>
                          <a:latin typeface="+mn-lt"/>
                          <a:ea typeface="Calibri"/>
                          <a:cs typeface="Calibri"/>
                        </a:rPr>
                        <a:t>)</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contents of r0 into global variable</a:t>
                      </a:r>
                      <a:endParaRPr lang="en-US" sz="1600" kern="1200" dirty="0">
                        <a:solidFill>
                          <a:schemeClr val="bg1"/>
                        </a:solidFill>
                        <a:effectLst/>
                        <a:latin typeface="+mn-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r0, [r1]</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[r1]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r0, [r1]</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628096"/>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[r1]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[r1]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r0, [r1]</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43393317"/>
                  </a:ext>
                </a:extLst>
              </a:tr>
              <a:tr h="319211">
                <a:tc>
                  <a:txBody>
                    <a:bodyPr/>
                    <a:lstStyle/>
                    <a:p>
                      <a:pPr marL="0" marR="0" algn="ctr">
                        <a:lnSpc>
                          <a:spcPct val="115000"/>
                        </a:lnSpc>
                        <a:spcBef>
                          <a:spcPts val="0"/>
                        </a:spcBef>
                        <a:spcAft>
                          <a:spcPts val="0"/>
                        </a:spcAft>
                      </a:pPr>
                      <a:r>
                        <a:rPr lang="en-US" sz="1600" b="0" i="0">
                          <a:solidFill>
                            <a:srgbClr val="000000"/>
                          </a:solidFill>
                          <a:effectLst/>
                          <a:latin typeface="Consolas" panose="020B0609020204030204" pitchFamily="49" charset="0"/>
                          <a:ea typeface="Calibri"/>
                          <a:cs typeface="Consolas" panose="020B0609020204030204" pitchFamily="49" charset="0"/>
                        </a:rPr>
                        <a:t>stderr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=stderr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=stderr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&lt;do not write unless you really know what you are doing&gt;</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41763319"/>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t>
                      </a:r>
                      <a:r>
                        <a:rPr lang="en-US" sz="1600" b="0" i="0" dirty="0" err="1">
                          <a:solidFill>
                            <a:srgbClr val="000000"/>
                          </a:solidFill>
                          <a:effectLst/>
                          <a:latin typeface="Consolas" panose="020B0609020204030204" pitchFamily="49" charset="0"/>
                          <a:ea typeface="Calibri"/>
                          <a:cs typeface="Consolas" panose="020B0609020204030204" pitchFamily="49" charset="0"/>
                        </a:rPr>
                        <a:t>Lstr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Lstr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Lstr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ldrb</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&lt;read only&gt;</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408450"/>
                  </a:ext>
                </a:extLst>
              </a:tr>
            </a:tbl>
          </a:graphicData>
        </a:graphic>
      </p:graphicFrame>
      <p:sp>
        <p:nvSpPr>
          <p:cNvPr id="8" name="Rectangle 7">
            <a:extLst>
              <a:ext uri="{FF2B5EF4-FFF2-40B4-BE49-F238E27FC236}">
                <a16:creationId xmlns:a16="http://schemas.microsoft.com/office/drawing/2014/main" id="{B7F34F42-4E65-C70A-B548-F776ADB6568F}"/>
              </a:ext>
            </a:extLst>
          </p:cNvPr>
          <p:cNvSpPr/>
          <p:nvPr/>
        </p:nvSpPr>
        <p:spPr bwMode="auto">
          <a:xfrm>
            <a:off x="8171998" y="3574095"/>
            <a:ext cx="3500179" cy="646331"/>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.section .</a:t>
            </a:r>
            <a:r>
              <a:rPr lang="en-US"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rodata</a:t>
            </a:r>
            <a:endPar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dirty="0" err="1">
                <a:solidFill>
                  <a:srgbClr val="FF0000"/>
                </a:solidFill>
                <a:latin typeface="Consolas" panose="020B0609020204030204" pitchFamily="49" charset="0"/>
                <a:ea typeface="CMU Bright" panose="02000603000000000000" pitchFamily="2" charset="0"/>
                <a:cs typeface="Consolas" panose="020B0609020204030204" pitchFamily="49" charset="0"/>
              </a:rPr>
              <a:t>Lstr</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"HI\n"</a:t>
            </a:r>
          </a:p>
        </p:txBody>
      </p:sp>
      <p:sp>
        <p:nvSpPr>
          <p:cNvPr id="3" name="TextBox 2">
            <a:extLst>
              <a:ext uri="{FF2B5EF4-FFF2-40B4-BE49-F238E27FC236}">
                <a16:creationId xmlns:a16="http://schemas.microsoft.com/office/drawing/2014/main" id="{B35CBBCA-4212-F515-EB70-9931C436CCF0}"/>
              </a:ext>
            </a:extLst>
          </p:cNvPr>
          <p:cNvSpPr txBox="1"/>
          <p:nvPr/>
        </p:nvSpPr>
        <p:spPr>
          <a:xfrm>
            <a:off x="1573828" y="6237695"/>
            <a:ext cx="4596130"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6"/>
                </a:solidFill>
              </a:rPr>
              <a:t>stdin, </a:t>
            </a:r>
            <a:r>
              <a:rPr lang="en-US" dirty="0" err="1">
                <a:solidFill>
                  <a:schemeClr val="accent6"/>
                </a:solidFill>
              </a:rPr>
              <a:t>stdout</a:t>
            </a:r>
            <a:r>
              <a:rPr lang="en-US" dirty="0">
                <a:solidFill>
                  <a:schemeClr val="accent6"/>
                </a:solidFill>
              </a:rPr>
              <a:t> and stderr are global variables</a:t>
            </a:r>
          </a:p>
        </p:txBody>
      </p:sp>
      <p:sp>
        <p:nvSpPr>
          <p:cNvPr id="4" name="TextBox 3">
            <a:extLst>
              <a:ext uri="{FF2B5EF4-FFF2-40B4-BE49-F238E27FC236}">
                <a16:creationId xmlns:a16="http://schemas.microsoft.com/office/drawing/2014/main" id="{180CA729-7430-B398-2FCE-8D59AA9D1BE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54951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Unsigned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1303"/>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p>
          <a:p>
            <a:pPr algn="ctr"/>
            <a:r>
              <a:rPr lang="en-US" sz="2400" dirty="0">
                <a:solidFill>
                  <a:schemeClr val="tx2"/>
                </a:solidFill>
              </a:rPr>
              <a:t>load unsigned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813317" cy="646331"/>
          </a:xfrm>
          <a:prstGeom prst="rect">
            <a:avLst/>
          </a:prstGeom>
          <a:noFill/>
        </p:spPr>
        <p:txBody>
          <a:bodyPr wrap="none" rtlCol="0">
            <a:spAutoFit/>
          </a:bodyPr>
          <a:lstStyle/>
          <a:p>
            <a:r>
              <a:rPr lang="en-US" dirty="0"/>
              <a:t>0x8201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924DBD31-57F5-84F5-EFFC-16760BA1CA02}"/>
              </a:ext>
            </a:extLst>
          </p:cNvPr>
          <p:cNvSpPr txBox="1"/>
          <p:nvPr/>
        </p:nvSpPr>
        <p:spPr>
          <a:xfrm>
            <a:off x="3986463" y="104500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96063" y="1353206"/>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AC106A5C-F117-164E-C1AE-566836B6E67A}"/>
              </a:ext>
            </a:extLst>
          </p:cNvPr>
          <p:cNvCxnSpPr>
            <a:cxnSpLocks/>
          </p:cNvCxnSpPr>
          <p:nvPr/>
        </p:nvCxnSpPr>
        <p:spPr>
          <a:xfrm flipV="1">
            <a:off x="3903816" y="1789227"/>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BB910B6-8674-49C7-20B3-8BE80810DFB3}"/>
              </a:ext>
            </a:extLst>
          </p:cNvPr>
          <p:cNvCxnSpPr>
            <a:cxnSpLocks/>
          </p:cNvCxnSpPr>
          <p:nvPr/>
        </p:nvCxnSpPr>
        <p:spPr>
          <a:xfrm flipV="1">
            <a:off x="2968260" y="1757386"/>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C2439CD-191E-3B54-C2B1-2763D03FE6CB}"/>
              </a:ext>
            </a:extLst>
          </p:cNvPr>
          <p:cNvSpPr txBox="1"/>
          <p:nvPr/>
        </p:nvSpPr>
        <p:spPr>
          <a:xfrm>
            <a:off x="2642723" y="2402642"/>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5" name="TextBox 24">
            <a:extLst>
              <a:ext uri="{FF2B5EF4-FFF2-40B4-BE49-F238E27FC236}">
                <a16:creationId xmlns:a16="http://schemas.microsoft.com/office/drawing/2014/main" id="{0B71DC5A-1445-F4CA-6FA7-9F5083A32F06}"/>
              </a:ext>
            </a:extLst>
          </p:cNvPr>
          <p:cNvSpPr txBox="1"/>
          <p:nvPr/>
        </p:nvSpPr>
        <p:spPr>
          <a:xfrm>
            <a:off x="3519604" y="2418911"/>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269217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0539"/>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p>
          <a:p>
            <a:pPr algn="ctr"/>
            <a:r>
              <a:rPr lang="en-US" sz="28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377837" y="3016743"/>
            <a:ext cx="1813317" cy="646331"/>
          </a:xfrm>
          <a:prstGeom prst="rect">
            <a:avLst/>
          </a:prstGeom>
          <a:noFill/>
        </p:spPr>
        <p:txBody>
          <a:bodyPr wrap="none" rtlCol="0">
            <a:spAutoFit/>
          </a:bodyPr>
          <a:lstStyle/>
          <a:p>
            <a:r>
              <a:rPr lang="en-US" dirty="0"/>
              <a:t>0x01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55882" y="3184293"/>
            <a:ext cx="501843"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B659A899-0B88-3223-EFAF-0B762777F657}"/>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8B231E9-A7F7-B227-8E51-A664DB3C5314}"/>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F7DB786-1DC7-5D05-894F-040E7D84FBD5}"/>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6A93F8E-B99C-8D8E-1C26-730780B67F61}"/>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5" name="TextBox 24">
            <a:extLst>
              <a:ext uri="{FF2B5EF4-FFF2-40B4-BE49-F238E27FC236}">
                <a16:creationId xmlns:a16="http://schemas.microsoft.com/office/drawing/2014/main" id="{7440018A-DAD0-738A-9580-83E08637BA3B}"/>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AFEAD83C-A025-DC84-9B3E-BA47715E1404}"/>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20237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0539"/>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ldrsb</a:t>
            </a:r>
            <a:r>
              <a:rPr lang="en-US" sz="2800" dirty="0">
                <a:solidFill>
                  <a:schemeClr val="tx2"/>
                </a:solidFill>
              </a:rPr>
              <a:t> r1, [r0]</a:t>
            </a:r>
          </a:p>
          <a:p>
            <a:pPr algn="ctr"/>
            <a:r>
              <a:rPr lang="en-US" sz="2400" dirty="0">
                <a:solidFill>
                  <a:schemeClr val="tx2"/>
                </a:solidFill>
              </a:rPr>
              <a:t>load 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377837" y="3016743"/>
            <a:ext cx="1813317" cy="646331"/>
          </a:xfrm>
          <a:prstGeom prst="rect">
            <a:avLst/>
          </a:prstGeom>
          <a:noFill/>
        </p:spPr>
        <p:txBody>
          <a:bodyPr wrap="none" rtlCol="0">
            <a:spAutoFit/>
          </a:bodyPr>
          <a:lstStyle/>
          <a:p>
            <a:r>
              <a:rPr lang="en-US" dirty="0"/>
              <a:t>0x01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55882" y="3184293"/>
            <a:ext cx="501843"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3571E959-B2D5-7FDC-059B-6D2CC75F3431}"/>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D817A1F-A25F-84F9-6E30-140E50BB5622}"/>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3767564-6A0D-2F94-91DC-0498CCC2E2B1}"/>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1E38023-555D-56DB-C003-19BB95069252}"/>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3" name="TextBox 22">
            <a:extLst>
              <a:ext uri="{FF2B5EF4-FFF2-40B4-BE49-F238E27FC236}">
                <a16:creationId xmlns:a16="http://schemas.microsoft.com/office/drawing/2014/main" id="{F552A313-F7A9-EE3F-869A-AADB7651A785}"/>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4" name="TextBox 23">
            <a:extLst>
              <a:ext uri="{FF2B5EF4-FFF2-40B4-BE49-F238E27FC236}">
                <a16:creationId xmlns:a16="http://schemas.microsoft.com/office/drawing/2014/main" id="{5D9BE817-2DF6-49FA-B665-BC77CA3C5AD5}"/>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9" name="TextBox 28">
            <a:extLst>
              <a:ext uri="{FF2B5EF4-FFF2-40B4-BE49-F238E27FC236}">
                <a16:creationId xmlns:a16="http://schemas.microsoft.com/office/drawing/2014/main" id="{E19CA2B1-A46C-3CFB-FF5F-7C4BAA6CD333}"/>
              </a:ext>
            </a:extLst>
          </p:cNvPr>
          <p:cNvSpPr txBox="1"/>
          <p:nvPr/>
        </p:nvSpPr>
        <p:spPr>
          <a:xfrm>
            <a:off x="2839646" y="2785659"/>
            <a:ext cx="1762021" cy="369332"/>
          </a:xfrm>
          <a:prstGeom prst="rect">
            <a:avLst/>
          </a:prstGeom>
          <a:noFill/>
        </p:spPr>
        <p:txBody>
          <a:bodyPr wrap="none" rtlCol="0">
            <a:spAutoFit/>
          </a:bodyPr>
          <a:lstStyle/>
          <a:p>
            <a:r>
              <a:rPr lang="en-US" dirty="0">
                <a:solidFill>
                  <a:srgbClr val="FF0000"/>
                </a:solidFill>
              </a:rPr>
              <a:t>No Sign extend</a:t>
            </a:r>
          </a:p>
        </p:txBody>
      </p:sp>
      <p:sp>
        <p:nvSpPr>
          <p:cNvPr id="30" name="TextBox 29">
            <a:extLst>
              <a:ext uri="{FF2B5EF4-FFF2-40B4-BE49-F238E27FC236}">
                <a16:creationId xmlns:a16="http://schemas.microsoft.com/office/drawing/2014/main" id="{095EA5F9-D039-1BCE-F9A6-BBFA3BCA6094}"/>
              </a:ext>
            </a:extLst>
          </p:cNvPr>
          <p:cNvSpPr txBox="1"/>
          <p:nvPr/>
        </p:nvSpPr>
        <p:spPr>
          <a:xfrm>
            <a:off x="5357210" y="1036967"/>
            <a:ext cx="1467068" cy="369332"/>
          </a:xfrm>
          <a:prstGeom prst="rect">
            <a:avLst/>
          </a:prstGeom>
          <a:noFill/>
        </p:spPr>
        <p:txBody>
          <a:bodyPr wrap="none" rtlCol="0">
            <a:spAutoFit/>
          </a:bodyPr>
          <a:lstStyle/>
          <a:p>
            <a:r>
              <a:rPr lang="en-US" dirty="0">
                <a:solidFill>
                  <a:srgbClr val="FF0000"/>
                </a:solidFill>
              </a:rPr>
              <a:t>0b0</a:t>
            </a:r>
            <a:r>
              <a:rPr lang="en-US" dirty="0">
                <a:solidFill>
                  <a:schemeClr val="accent6"/>
                </a:solidFill>
              </a:rPr>
              <a:t>0000001</a:t>
            </a:r>
          </a:p>
        </p:txBody>
      </p:sp>
      <p:sp>
        <p:nvSpPr>
          <p:cNvPr id="31" name="Up Arrow 30">
            <a:extLst>
              <a:ext uri="{FF2B5EF4-FFF2-40B4-BE49-F238E27FC236}">
                <a16:creationId xmlns:a16="http://schemas.microsoft.com/office/drawing/2014/main" id="{69150A96-F58D-2387-DAB3-33205FDF56A9}"/>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299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53658</TotalTime>
  <Words>8875</Words>
  <Application>Microsoft Macintosh PowerPoint</Application>
  <PresentationFormat>Widescreen</PresentationFormat>
  <Paragraphs>2238</Paragraphs>
  <Slides>67</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67</vt:i4>
      </vt:variant>
    </vt:vector>
  </HeadingPairs>
  <TitlesOfParts>
    <vt:vector size="79" baseType="lpstr">
      <vt:lpstr>ＭＳ Ｐゴシック</vt:lpstr>
      <vt:lpstr>Arial</vt:lpstr>
      <vt:lpstr>Arial Regular</vt:lpstr>
      <vt:lpstr>Calibri</vt:lpstr>
      <vt:lpstr>CMU Bright</vt:lpstr>
      <vt:lpstr>Consolas</vt:lpstr>
      <vt:lpstr>Courier</vt:lpstr>
      <vt:lpstr>Courier New</vt:lpstr>
      <vt:lpstr>Menlo</vt:lpstr>
      <vt:lpstr>Roboto Regular</vt:lpstr>
      <vt:lpstr>Source Sans Pro</vt:lpstr>
      <vt:lpstr>Theme1</vt:lpstr>
      <vt:lpstr>PowerPoint Presentation</vt:lpstr>
      <vt:lpstr>PowerPoint Presentation</vt:lpstr>
      <vt:lpstr>Loading 32-bit Registers From Memory, 32-bit</vt:lpstr>
      <vt:lpstr>Loading 32-bit Registers From Memory, 16-bit</vt:lpstr>
      <vt:lpstr>Loading 32-bit Registers From Memory, 16-bit</vt:lpstr>
      <vt:lpstr>Loading 32-bit Registers From Memory, 16-bit Signed</vt:lpstr>
      <vt:lpstr>Loading 32-bit Registers From Memory, 16-bit Unsigned</vt:lpstr>
      <vt:lpstr>Loading 32-bit Registers From Memory, 8-bit</vt:lpstr>
      <vt:lpstr>Loading 32-bit Registers From Memory, 8-bit</vt:lpstr>
      <vt:lpstr>Loading 32-bit Registers From Memory, 8-bit Signed</vt:lpstr>
      <vt:lpstr>Loading 32-bit Registers From Memory, 8-bit Signed</vt:lpstr>
      <vt:lpstr>Storing 32-bit Registers To Memory, 32-bit</vt:lpstr>
      <vt:lpstr>Storing 32-bit Registers To Memory, 16-bit</vt:lpstr>
      <vt:lpstr>Storing 32-bit Registers To Memory, 8-bit</vt:lpstr>
      <vt:lpstr>Storing 32-bit Registers To Memory, 8-bit – Storing different byte</vt:lpstr>
      <vt:lpstr>using ldr/str: array copy</vt:lpstr>
      <vt:lpstr>Base Register version</vt:lpstr>
      <vt:lpstr>Base Register + Register Offset Version</vt:lpstr>
      <vt:lpstr>Base Register + Register Offset With chars</vt:lpstr>
      <vt:lpstr>What is the conceptual difference between .bss and .data?</vt:lpstr>
      <vt:lpstr>Variable Alignment In .data, .bss and .section .rodata</vt:lpstr>
      <vt:lpstr>Defining Static Variables: Allocation and Initialization</vt:lpstr>
      <vt:lpstr>Defining Static Variables: Why the .align?</vt:lpstr>
      <vt:lpstr>Defining Static variables</vt:lpstr>
      <vt:lpstr>Defining Static Array Variables (large Arrays)</vt:lpstr>
      <vt:lpstr>Loading Static variables into a register</vt:lpstr>
      <vt:lpstr>Stack Segment: Support of Functions</vt:lpstr>
      <vt:lpstr>Stack types</vt:lpstr>
      <vt:lpstr>Arm: Stack Operation</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Function Calls</vt:lpstr>
      <vt:lpstr>Function Call Return</vt:lpstr>
      <vt:lpstr>Understanding bl and bx - 1</vt:lpstr>
      <vt:lpstr>Understanding bl and bx - 2</vt:lpstr>
      <vt:lpstr>Understanding bl and blx - 3</vt:lpstr>
      <vt:lpstr>Preserving and Restoring Registers on the stack - 1</vt:lpstr>
      <vt:lpstr>Preserving and Restoring Registers on the Stack - 2 </vt:lpstr>
      <vt:lpstr>push: Multiple Register Save to the stack</vt:lpstr>
      <vt:lpstr>pop: Multiple Register Restore from the stack</vt:lpstr>
      <vt:lpstr>Consequences of inconsistent push and pop operands</vt:lpstr>
      <vt:lpstr>Minimum Stack Frame (Arm Arch32 Procedure Call Standards)</vt:lpstr>
      <vt:lpstr>Minimum Stack Frame (Arm Arch32 Procedure Call Standards)</vt:lpstr>
      <vt:lpstr>How to set the FP – Minimum Activation Frame</vt:lpstr>
      <vt:lpstr>Using Minimal Stack Frames</vt:lpstr>
      <vt:lpstr>Using Minimal Stack Frames</vt:lpstr>
      <vt:lpstr>Using Minimal Stack Frames</vt:lpstr>
      <vt:lpstr>Using Minimal Stack Frames</vt:lpstr>
      <vt:lpstr>Using Minimal Stack Frames</vt:lpstr>
      <vt:lpstr>Using Minimal Stack Frames</vt:lpstr>
      <vt:lpstr>By following the saved fp, you can find each stack frame</vt:lpstr>
      <vt:lpstr>Registers: Requirements for Use </vt:lpstr>
      <vt:lpstr>Argument and Return Value Requirements</vt:lpstr>
      <vt:lpstr>Global Variable access </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2622</cp:revision>
  <cp:lastPrinted>2024-05-15T06:03:17Z</cp:lastPrinted>
  <dcterms:created xsi:type="dcterms:W3CDTF">2018-10-05T16:35:28Z</dcterms:created>
  <dcterms:modified xsi:type="dcterms:W3CDTF">2024-05-26T02:41:24Z</dcterms:modified>
  <cp:category/>
</cp:coreProperties>
</file>