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84"/>
  </p:notesMasterIdLst>
  <p:handoutMasterIdLst>
    <p:handoutMasterId r:id="rId85"/>
  </p:handoutMasterIdLst>
  <p:sldIdLst>
    <p:sldId id="1778" r:id="rId2"/>
    <p:sldId id="3035" r:id="rId3"/>
    <p:sldId id="2780" r:id="rId4"/>
    <p:sldId id="2992" r:id="rId5"/>
    <p:sldId id="2815" r:id="rId6"/>
    <p:sldId id="3016" r:id="rId7"/>
    <p:sldId id="2817" r:id="rId8"/>
    <p:sldId id="2993" r:id="rId9"/>
    <p:sldId id="2984" r:id="rId10"/>
    <p:sldId id="2357" r:id="rId11"/>
    <p:sldId id="2994" r:id="rId12"/>
    <p:sldId id="2983" r:id="rId13"/>
    <p:sldId id="2988" r:id="rId14"/>
    <p:sldId id="2748" r:id="rId15"/>
    <p:sldId id="2989" r:id="rId16"/>
    <p:sldId id="2990" r:id="rId17"/>
    <p:sldId id="2607" r:id="rId18"/>
    <p:sldId id="2746" r:id="rId19"/>
    <p:sldId id="2744" r:id="rId20"/>
    <p:sldId id="2606" r:id="rId21"/>
    <p:sldId id="2517" r:id="rId22"/>
    <p:sldId id="2783" r:id="rId23"/>
    <p:sldId id="2608" r:id="rId24"/>
    <p:sldId id="2745" r:id="rId25"/>
    <p:sldId id="2743" r:id="rId26"/>
    <p:sldId id="3001" r:id="rId27"/>
    <p:sldId id="3004" r:id="rId28"/>
    <p:sldId id="3000" r:id="rId29"/>
    <p:sldId id="3002" r:id="rId30"/>
    <p:sldId id="3003" r:id="rId31"/>
    <p:sldId id="2799" r:id="rId32"/>
    <p:sldId id="2763" r:id="rId33"/>
    <p:sldId id="3015" r:id="rId34"/>
    <p:sldId id="2776" r:id="rId35"/>
    <p:sldId id="2800" r:id="rId36"/>
    <p:sldId id="3014" r:id="rId37"/>
    <p:sldId id="2771" r:id="rId38"/>
    <p:sldId id="3008" r:id="rId39"/>
    <p:sldId id="2750" r:id="rId40"/>
    <p:sldId id="2587" r:id="rId41"/>
    <p:sldId id="2657" r:id="rId42"/>
    <p:sldId id="2679" r:id="rId43"/>
    <p:sldId id="2807" r:id="rId44"/>
    <p:sldId id="3009" r:id="rId45"/>
    <p:sldId id="2808" r:id="rId46"/>
    <p:sldId id="2809" r:id="rId47"/>
    <p:sldId id="3028" r:id="rId48"/>
    <p:sldId id="3029" r:id="rId49"/>
    <p:sldId id="2747" r:id="rId50"/>
    <p:sldId id="2622" r:id="rId51"/>
    <p:sldId id="2366" r:id="rId52"/>
    <p:sldId id="2590" r:id="rId53"/>
    <p:sldId id="2055" r:id="rId54"/>
    <p:sldId id="2996" r:id="rId55"/>
    <p:sldId id="2595" r:id="rId56"/>
    <p:sldId id="2203" r:id="rId57"/>
    <p:sldId id="2202" r:id="rId58"/>
    <p:sldId id="3034" r:id="rId59"/>
    <p:sldId id="2207" r:id="rId60"/>
    <p:sldId id="1729" r:id="rId61"/>
    <p:sldId id="1727" r:id="rId62"/>
    <p:sldId id="2731" r:id="rId63"/>
    <p:sldId id="3025" r:id="rId64"/>
    <p:sldId id="2519" r:id="rId65"/>
    <p:sldId id="2557" r:id="rId66"/>
    <p:sldId id="2645" r:id="rId67"/>
    <p:sldId id="2558" r:id="rId68"/>
    <p:sldId id="3021" r:id="rId69"/>
    <p:sldId id="2596" r:id="rId70"/>
    <p:sldId id="2365" r:id="rId71"/>
    <p:sldId id="3018" r:id="rId72"/>
    <p:sldId id="2810" r:id="rId73"/>
    <p:sldId id="3020" r:id="rId74"/>
    <p:sldId id="2591" r:id="rId75"/>
    <p:sldId id="2593" r:id="rId76"/>
    <p:sldId id="2592" r:id="rId77"/>
    <p:sldId id="2594" r:id="rId78"/>
    <p:sldId id="2552" r:id="rId79"/>
    <p:sldId id="2640" r:id="rId80"/>
    <p:sldId id="2638" r:id="rId81"/>
    <p:sldId id="2639" r:id="rId82"/>
    <p:sldId id="2571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4"/>
    <p:restoredTop sz="97532"/>
  </p:normalViewPr>
  <p:slideViewPr>
    <p:cSldViewPr snapToGrid="0" snapToObjects="1">
      <p:cViewPr varScale="1">
        <p:scale>
          <a:sx n="148" d="100"/>
          <a:sy n="148" d="100"/>
        </p:scale>
        <p:origin x="2016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4/8/24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200.png"/><Relationship Id="rId5" Type="http://schemas.openxmlformats.org/officeDocument/2006/relationships/tags" Target="../tags/tag300.xml"/><Relationship Id="rId4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tags" Target="../tags/tag310.xml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2.17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31F3-64ED-2B96-B2BA-51157DDB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E100-B322-FFD4-9077-9AE13C33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2" y="835293"/>
            <a:ext cx="5426015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compile each .c file independently to a .o object file this requires you use the –c flag to </a:t>
            </a:r>
            <a:r>
              <a:rPr lang="en-US" sz="1800" dirty="0" err="1"/>
              <a:t>gcc</a:t>
            </a:r>
            <a:r>
              <a:rPr lang="en-US" sz="1800" dirty="0"/>
              <a:t> to only compile and assemble and NOT to call the liner yet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link</a:t>
            </a:r>
            <a:r>
              <a:rPr lang="en-US" sz="1800" dirty="0"/>
              <a:t> all the .o objects files and libraries (aggregation of multiple .o files)  to produce an executable file  (</a:t>
            </a:r>
            <a:r>
              <a:rPr lang="en-US" sz="1800" dirty="0" err="1"/>
              <a:t>gcc</a:t>
            </a:r>
            <a:r>
              <a:rPr lang="en-US" sz="1800" dirty="0"/>
              <a:t> calls </a:t>
            </a:r>
            <a:r>
              <a:rPr lang="en-US" sz="1800" dirty="0" err="1"/>
              <a:t>ld</a:t>
            </a:r>
            <a:r>
              <a:rPr lang="en-US" sz="1800" dirty="0"/>
              <a:t>, the linker</a:t>
            </a:r>
          </a:p>
          <a:p>
            <a:pPr lvl="1"/>
            <a:r>
              <a:rPr lang="en-US" sz="1600" dirty="0"/>
              <a:t>The .o's in the libraries are automatically linked in as needed to produce an executable file 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1095454" y="3698752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5562034" y="3634849"/>
            <a:ext cx="46746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56203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4446051" y="4071217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098377" y="4663328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5551520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Binary is base 2</a:t>
                </a:r>
              </a:p>
              <a:p>
                <a:pPr lvl="1"/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adjective: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being in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state of one of two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mutually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exclusive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conditions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such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off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false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molten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frozen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presence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absence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of a signal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Late Latin </a:t>
                </a:r>
                <a:r>
                  <a:rPr lang="en-US" sz="2000" i="1" dirty="0" err="1">
                    <a:solidFill>
                      <a:schemeClr val="tx1">
                        <a:lumMod val="50000"/>
                      </a:schemeClr>
                    </a:solidFill>
                  </a:rPr>
                  <a:t>bīnārius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(“consisting of two”)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Two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symbols: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0    1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Numbers in C starting with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0b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 are binary</a:t>
                </a:r>
              </a:p>
              <a:p>
                <a:r>
                  <a:rPr lang="en-US" sz="24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:  What is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0b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110 in base 10?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0b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= 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pPr lvl="1"/>
                <a:endParaRPr lang="en-US" sz="2000" baseline="-250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 </a:t>
                </a:r>
                <a:r>
                  <a:rPr lang="en-US" sz="2400" dirty="0">
                    <a:solidFill>
                      <a:srgbClr val="2C895B"/>
                    </a:solidFill>
                  </a:rPr>
                  <a:t>single binary digit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byte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an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8-bit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value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blipFill>
                <a:blip r:embed="rId3"/>
                <a:stretch>
                  <a:fillRect l="-763" t="-214" r="-1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73" y="157566"/>
            <a:ext cx="10515600" cy="497393"/>
          </a:xfrm>
        </p:spPr>
        <p:txBody>
          <a:bodyPr/>
          <a:lstStyle/>
          <a:p>
            <a:r>
              <a:rPr lang="en-US" dirty="0"/>
              <a:t>Review: Binary Numbering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1D2EF2-50F8-4B47-9EC1-46818D1AD8EC}"/>
              </a:ext>
            </a:extLst>
          </p:cNvPr>
          <p:cNvGrpSpPr/>
          <p:nvPr/>
        </p:nvGrpSpPr>
        <p:grpSpPr>
          <a:xfrm>
            <a:off x="4790212" y="4405125"/>
            <a:ext cx="1747948" cy="798295"/>
            <a:chOff x="4911706" y="4731240"/>
            <a:chExt cx="1747948" cy="7982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B2148-A562-0240-812D-BBFC0CD36917}"/>
                </a:ext>
              </a:extLst>
            </p:cNvPr>
            <p:cNvSpPr txBox="1"/>
            <p:nvPr/>
          </p:nvSpPr>
          <p:spPr>
            <a:xfrm>
              <a:off x="5051521" y="5160203"/>
              <a:ext cx="1608133" cy="36933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powers of two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C7691-ABD2-4146-8FC1-96A580D15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1706" y="4761748"/>
              <a:ext cx="426364" cy="367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7AEA78-8E83-5D44-805F-54B39FA3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114" y="4731240"/>
              <a:ext cx="0" cy="4280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4" name="Picture 8" descr="How to Easily Create a Matrix Schedule - ArchSmarter -">
            <a:extLst>
              <a:ext uri="{FF2B5EF4-FFF2-40B4-BE49-F238E27FC236}">
                <a16:creationId xmlns:a16="http://schemas.microsoft.com/office/drawing/2014/main" id="{96734651-4953-A445-AA84-FEBB585A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0938" y="2233469"/>
            <a:ext cx="5076840" cy="29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𝑏𝑖𝑛𝑎𝑟𝑦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blipFill>
                <a:blip r:embed="rId6"/>
                <a:stretch>
                  <a:fillRect l="-577" t="-131034" r="-115" b="-2068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3D136A-933E-B542-922B-B12EEFBF69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51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hexadecimal is base 16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hexa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(Ancient Greek </a:t>
                </a:r>
                <a:r>
                  <a:rPr lang="el-GR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ἑξα</a:t>
                </a:r>
                <a:r>
                  <a:rPr lang="el-GR" sz="2000" dirty="0">
                    <a:solidFill>
                      <a:schemeClr val="tx1">
                        <a:lumMod val="50000"/>
                      </a:schemeClr>
                    </a:solidFill>
                  </a:rPr>
                  <a:t>-) ⇒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six 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and 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decem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(Latin) ⇒ ten </a:t>
                </a: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Sixteen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symbols 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1 2 3 4 5 6 7 8 9 a b c d e f</a:t>
                </a:r>
              </a:p>
              <a:p>
                <a:pPr marL="354012" lvl="1" indent="0">
                  <a:buNone/>
                </a:pPr>
                <a:endParaRPr lang="en-US" sz="2000" dirty="0"/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Numbers in C starting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0x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are hexadecimal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dirty="0"/>
                  <a:t> </a:t>
                </a:r>
              </a:p>
              <a:p>
                <a:r>
                  <a:rPr lang="en-US" sz="20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:  What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a5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base 10?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0x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=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10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= 165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Hexadecimal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numbers are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very commonly used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programming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to express binary values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Imagine the difficulty in correctly expressing a 64-bit binary value in your code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blipFill>
                <a:blip r:embed="rId3"/>
                <a:stretch>
                  <a:fillRect l="-650" t="-2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482"/>
            <a:ext cx="6516621" cy="497393"/>
          </a:xfrm>
        </p:spPr>
        <p:txBody>
          <a:bodyPr/>
          <a:lstStyle/>
          <a:p>
            <a:r>
              <a:rPr lang="en-US" dirty="0"/>
              <a:t>Review: Hexadecimal Numbering</a:t>
            </a:r>
          </a:p>
        </p:txBody>
      </p:sp>
      <p:pic>
        <p:nvPicPr>
          <p:cNvPr id="2052" name="Picture 4" descr="Why Do We Have 10 Fingers and 10 Toes? - YouTube">
            <a:extLst>
              <a:ext uri="{FF2B5EF4-FFF2-40B4-BE49-F238E27FC236}">
                <a16:creationId xmlns:a16="http://schemas.microsoft.com/office/drawing/2014/main" id="{199447FA-4D01-8E49-8544-FE8513BDB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8517" y="87584"/>
            <a:ext cx="5640104" cy="3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𝐻𝑒𝑥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16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blipFill>
                <a:blip r:embed="rId6"/>
                <a:stretch>
                  <a:fillRect l="-552" t="-126667" b="-20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7D2152-9F8A-BE42-91B3-4B5C6948E8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63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7FC2C-998A-1A43-8532-FE9C06DAF5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5293" y="771674"/>
            <a:ext cx="7690846" cy="201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Decimal is base 10 and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Hexadecimal is base 16</a:t>
            </a:r>
            <a:r>
              <a:rPr lang="en-US" sz="2000" dirty="0"/>
              <a:t>, 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Hex digits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have 16 values 0 - 9  a - f (written in C as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0 –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No standard prefix in C for binary (most 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hex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(compiler) allows </a:t>
            </a:r>
            <a:r>
              <a:rPr lang="en-US" sz="2000" dirty="0">
                <a:solidFill>
                  <a:srgbClr val="0070C0"/>
                </a:solidFill>
              </a:rPr>
              <a:t>0b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prefix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others might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59E7-3544-2C47-A0E9-FA7E4579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97" y="139663"/>
            <a:ext cx="10515600" cy="525966"/>
          </a:xfrm>
        </p:spPr>
        <p:txBody>
          <a:bodyPr/>
          <a:lstStyle/>
          <a:p>
            <a:r>
              <a:rPr lang="en-US" dirty="0"/>
              <a:t>Number Base Overview (as written in 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81C14-52A7-B448-8B68-B9644CC8F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7506"/>
              </p:ext>
            </p:extLst>
          </p:nvPr>
        </p:nvGraphicFramePr>
        <p:xfrm>
          <a:off x="289110" y="3035366"/>
          <a:ext cx="11602814" cy="13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206275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9ED8BD-B1AA-EE4F-8608-1FD92834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11578"/>
              </p:ext>
            </p:extLst>
          </p:nvPr>
        </p:nvGraphicFramePr>
        <p:xfrm>
          <a:off x="289110" y="4860595"/>
          <a:ext cx="11602814" cy="1416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4878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9A3767-DE90-F143-8031-75925D06AFB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07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122550" y="805450"/>
                <a:ext cx="8606671" cy="5869669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Hex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Binary: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16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F3753F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2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F3753F"/>
                    </a:solidFill>
                  </a:rPr>
                  <a:t>1</a:t>
                </a:r>
                <a:r>
                  <a:rPr lang="en-US" sz="2800" dirty="0"/>
                  <a:t> digit hex = </a:t>
                </a:r>
                <a:r>
                  <a:rPr lang="en-US" sz="2800" dirty="0">
                    <a:solidFill>
                      <a:srgbClr val="2C895B"/>
                    </a:solidFill>
                  </a:rPr>
                  <a:t>4</a:t>
                </a:r>
                <a:r>
                  <a:rPr lang="en-US" sz="2800" dirty="0"/>
                  <a:t> digits binary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hex digits with binary digits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drop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0x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d</a:t>
                </a:r>
                <a:r>
                  <a:rPr lang="en-US" sz="2400" dirty="0"/>
                  <a:t> to binary</a:t>
                </a:r>
              </a:p>
              <a:p>
                <a:pPr lvl="2"/>
                <a:r>
                  <a:rPr lang="en-US" sz="2400" dirty="0"/>
                  <a:t>0x2 is 0b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00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10,</a:t>
                </a:r>
                <a:r>
                  <a:rPr lang="en-US" sz="2400" dirty="0"/>
                  <a:t> 0xd is 0b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Drop two leading zeros, answer is 0b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Binary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Hex: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=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Pad with enough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 </a:t>
                </a:r>
                <a:r>
                  <a:rPr lang="en-US" sz="2400" dirty="0"/>
                  <a:t>until number of digits is a multiple of 4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each </a:t>
                </a:r>
                <a:r>
                  <a:rPr lang="en-US" sz="2400" b="1" dirty="0">
                    <a:solidFill>
                      <a:schemeClr val="tx1">
                        <a:lumMod val="50000"/>
                      </a:schemeClr>
                    </a:solidFill>
                  </a:rPr>
                  <a:t>group of 4 </a:t>
                </a:r>
                <a:r>
                  <a:rPr lang="en-US" sz="2400" dirty="0"/>
                  <a:t>with the </a:t>
                </a:r>
                <a:r>
                  <a:rPr lang="en-US" sz="2400" b="1" dirty="0"/>
                  <a:t>HEX equivalent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 		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0b101101</a:t>
                </a:r>
              </a:p>
              <a:p>
                <a:pPr lvl="2"/>
                <a:r>
                  <a:rPr lang="en-US" sz="2400" b="1" dirty="0">
                    <a:solidFill>
                      <a:srgbClr val="FF0000"/>
                    </a:solidFill>
                  </a:rPr>
                  <a:t>Pad on the left</a:t>
                </a:r>
                <a:r>
                  <a:rPr lang="en-US" sz="2400" dirty="0"/>
                  <a:t> to:	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0b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0010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Replace to get:    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0x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122550" y="805450"/>
                <a:ext cx="8606671" cy="5869669"/>
              </a:xfrm>
              <a:blipFill>
                <a:blip r:embed="rId2"/>
                <a:stretch>
                  <a:fillRect l="-1325" t="-215" r="-8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12B79F-88F7-F542-AB8C-4932959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 </a:t>
            </a:r>
            <a:r>
              <a:rPr lang="en-US" dirty="0">
                <a:sym typeface="Wingdings" pitchFamily="2" charset="2"/>
              </a:rPr>
              <a:t>&lt;---&gt; Hexadecimal Equivalences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BE4207-049A-3D48-A66F-C0DEE12D9D18}"/>
              </a:ext>
            </a:extLst>
          </p:cNvPr>
          <p:cNvGraphicFramePr>
            <a:graphicFrameLocks noGrp="1"/>
          </p:cNvGraphicFramePr>
          <p:nvPr/>
        </p:nvGraphicFramePr>
        <p:xfrm>
          <a:off x="8729221" y="320040"/>
          <a:ext cx="3340230" cy="6217920"/>
        </p:xfrm>
        <a:graphic>
          <a:graphicData uri="http://schemas.openxmlformats.org/drawingml/2006/table">
            <a:tbl>
              <a:tblPr firstRow="1" bandRow="1"/>
              <a:tblGrid>
                <a:gridCol w="111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109CE8-2900-734B-BF06-384AE806331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9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Binary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999523" y="3140666"/>
            <a:ext cx="991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1111  1010   0101  0011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7C832F-2B58-8140-B2F4-8DD7F1E63704}"/>
              </a:ext>
            </a:extLst>
          </p:cNvPr>
          <p:cNvGrpSpPr/>
          <p:nvPr/>
        </p:nvGrpSpPr>
        <p:grpSpPr>
          <a:xfrm>
            <a:off x="1163010" y="2913066"/>
            <a:ext cx="9749740" cy="515934"/>
            <a:chOff x="735538" y="3020158"/>
            <a:chExt cx="9749740" cy="51593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5400000">
              <a:off x="6622382" y="2347415"/>
              <a:ext cx="457202" cy="1861421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5400000">
              <a:off x="3900119" y="2310874"/>
              <a:ext cx="515933" cy="1934502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5400000">
              <a:off x="1400854" y="2415342"/>
              <a:ext cx="455434" cy="1786066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5400000">
              <a:off x="9151778" y="2173224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005905-DCEE-7C49-8F62-2BDB992CF89F}"/>
              </a:ext>
            </a:extLst>
          </p:cNvPr>
          <p:cNvSpPr txBox="1"/>
          <p:nvPr/>
        </p:nvSpPr>
        <p:spPr>
          <a:xfrm>
            <a:off x="823184" y="1884260"/>
            <a:ext cx="1786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0x  </a:t>
            </a:r>
            <a:r>
              <a:rPr lang="en-US" sz="66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BBD27-1266-6B4D-9341-E98FEBE77254}"/>
              </a:ext>
            </a:extLst>
          </p:cNvPr>
          <p:cNvSpPr txBox="1"/>
          <p:nvPr/>
        </p:nvSpPr>
        <p:spPr>
          <a:xfrm>
            <a:off x="4299390" y="180507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1593B-0F7C-FB4F-A34D-2A18F3FCF062}"/>
              </a:ext>
            </a:extLst>
          </p:cNvPr>
          <p:cNvSpPr txBox="1"/>
          <p:nvPr/>
        </p:nvSpPr>
        <p:spPr>
          <a:xfrm>
            <a:off x="6950480" y="190825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19D03-4729-0145-9DD3-33DAB22F98EB}"/>
              </a:ext>
            </a:extLst>
          </p:cNvPr>
          <p:cNvSpPr txBox="1"/>
          <p:nvPr/>
        </p:nvSpPr>
        <p:spPr>
          <a:xfrm>
            <a:off x="9479875" y="186023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A7036C-536F-4040-83FE-A427678D390A}"/>
              </a:ext>
            </a:extLst>
          </p:cNvPr>
          <p:cNvGrpSpPr/>
          <p:nvPr/>
        </p:nvGrpSpPr>
        <p:grpSpPr>
          <a:xfrm>
            <a:off x="2294478" y="4815067"/>
            <a:ext cx="7603043" cy="1654710"/>
            <a:chOff x="2294478" y="4175675"/>
            <a:chExt cx="7603043" cy="1654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C712A-E4BD-5146-A88F-791AA686C817}"/>
                </a:ext>
              </a:extLst>
            </p:cNvPr>
            <p:cNvSpPr txBox="1"/>
            <p:nvPr/>
          </p:nvSpPr>
          <p:spPr>
            <a:xfrm>
              <a:off x="2294478" y="4175675"/>
              <a:ext cx="7603043" cy="10156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0b</a:t>
              </a:r>
              <a:r>
                <a:rPr lang="en-US" sz="6000" dirty="0">
                  <a:solidFill>
                    <a:schemeClr val="tx2"/>
                  </a:solidFill>
                </a:rPr>
                <a:t>1111101001010011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6D1E80-9B2D-B24F-8251-DB86A13252A1}"/>
                </a:ext>
              </a:extLst>
            </p:cNvPr>
            <p:cNvGrpSpPr/>
            <p:nvPr/>
          </p:nvGrpSpPr>
          <p:grpSpPr>
            <a:xfrm>
              <a:off x="2745333" y="5191338"/>
              <a:ext cx="4949754" cy="639047"/>
              <a:chOff x="548843" y="5957740"/>
              <a:chExt cx="4949754" cy="6390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44A0D0-4FF6-5741-A7D8-FE5CD5D30E82}"/>
                  </a:ext>
                </a:extLst>
              </p:cNvPr>
              <p:cNvSpPr txBox="1"/>
              <p:nvPr/>
            </p:nvSpPr>
            <p:spPr>
              <a:xfrm>
                <a:off x="1256730" y="6073567"/>
                <a:ext cx="4241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binary start with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0b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22" name="Bent-Up Arrow 21">
                <a:extLst>
                  <a:ext uri="{FF2B5EF4-FFF2-40B4-BE49-F238E27FC236}">
                    <a16:creationId xmlns:a16="http://schemas.microsoft.com/office/drawing/2014/main" id="{A9B20044-B22B-0946-B806-4C3CA29C91CA}"/>
                  </a:ext>
                </a:extLst>
              </p:cNvPr>
              <p:cNvSpPr/>
              <p:nvPr/>
            </p:nvSpPr>
            <p:spPr>
              <a:xfrm flipH="1">
                <a:off x="548843" y="5957740"/>
                <a:ext cx="738963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A06A8-6CEC-E24A-9585-B2CBCD3B9C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Each Hex digit is 4 bits in base 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  <a:blipFill>
                <a:blip r:embed="rId2"/>
                <a:stretch>
                  <a:fillRect l="-1445" t="-41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4 binary bits is one Hex digit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dirty="0"/>
                          <m:t> =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  <a:blipFill>
                <a:blip r:embed="rId2"/>
                <a:stretch>
                  <a:fillRect l="-1445" t="-416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8" y="192456"/>
            <a:ext cx="10515600" cy="715294"/>
          </a:xfrm>
        </p:spPr>
        <p:txBody>
          <a:bodyPr/>
          <a:lstStyle/>
          <a:p>
            <a:r>
              <a:rPr lang="en-US" dirty="0"/>
              <a:t>Binary to Hex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261886" y="2185517"/>
            <a:ext cx="109456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0b  </a:t>
            </a:r>
            <a:r>
              <a:rPr lang="en-US" sz="6600" dirty="0">
                <a:solidFill>
                  <a:schemeClr val="tx2"/>
                </a:solidFill>
              </a:rPr>
              <a:t>0110   1010   0011   1111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D63C2-20FC-0F44-80A0-1C851F90C311}"/>
              </a:ext>
            </a:extLst>
          </p:cNvPr>
          <p:cNvGrpSpPr/>
          <p:nvPr/>
        </p:nvGrpSpPr>
        <p:grpSpPr>
          <a:xfrm>
            <a:off x="1820972" y="3041041"/>
            <a:ext cx="9386538" cy="450579"/>
            <a:chOff x="599496" y="2648069"/>
            <a:chExt cx="10593238" cy="509769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16200000">
              <a:off x="7087386" y="1824338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16200000">
              <a:off x="4225302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16200000">
              <a:off x="1475796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16200000">
              <a:off x="9859234" y="1771769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C50B-3DDB-554D-B124-8A3499EB50F6}"/>
              </a:ext>
            </a:extLst>
          </p:cNvPr>
          <p:cNvGrpSpPr/>
          <p:nvPr/>
        </p:nvGrpSpPr>
        <p:grpSpPr>
          <a:xfrm>
            <a:off x="2522740" y="3388540"/>
            <a:ext cx="7874146" cy="1014341"/>
            <a:chOff x="1870785" y="3547769"/>
            <a:chExt cx="7874146" cy="1014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05905-DCEE-7C49-8F62-2BDB992CF89F}"/>
                </a:ext>
              </a:extLst>
            </p:cNvPr>
            <p:cNvSpPr txBox="1"/>
            <p:nvPr/>
          </p:nvSpPr>
          <p:spPr>
            <a:xfrm>
              <a:off x="1870785" y="3554923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8BBD27-1266-6B4D-9341-E98FEBE77254}"/>
                </a:ext>
              </a:extLst>
            </p:cNvPr>
            <p:cNvSpPr txBox="1"/>
            <p:nvPr/>
          </p:nvSpPr>
          <p:spPr>
            <a:xfrm>
              <a:off x="4303540" y="3547769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31593B-0F7C-FB4F-A34D-2A18F3FCF062}"/>
                </a:ext>
              </a:extLst>
            </p:cNvPr>
            <p:cNvSpPr txBox="1"/>
            <p:nvPr/>
          </p:nvSpPr>
          <p:spPr>
            <a:xfrm>
              <a:off x="6838598" y="3638780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E19D03-4729-0145-9DD3-33DAB22F98EB}"/>
                </a:ext>
              </a:extLst>
            </p:cNvPr>
            <p:cNvSpPr txBox="1"/>
            <p:nvPr/>
          </p:nvSpPr>
          <p:spPr>
            <a:xfrm>
              <a:off x="9367905" y="3604385"/>
              <a:ext cx="3770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D388A-8BEA-A546-8E63-EF7E1B527D01}"/>
              </a:ext>
            </a:extLst>
          </p:cNvPr>
          <p:cNvGrpSpPr/>
          <p:nvPr/>
        </p:nvGrpSpPr>
        <p:grpSpPr>
          <a:xfrm>
            <a:off x="1331869" y="4649846"/>
            <a:ext cx="6011428" cy="1691809"/>
            <a:chOff x="1331869" y="4649846"/>
            <a:chExt cx="6011428" cy="16918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005E3-E632-9348-98B2-C1092C33689F}"/>
                </a:ext>
              </a:extLst>
            </p:cNvPr>
            <p:cNvSpPr txBox="1"/>
            <p:nvPr/>
          </p:nvSpPr>
          <p:spPr>
            <a:xfrm>
              <a:off x="4848703" y="4649846"/>
              <a:ext cx="2494594" cy="10156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0x</a:t>
              </a:r>
              <a:r>
                <a:rPr lang="en-US" sz="6000" dirty="0">
                  <a:solidFill>
                    <a:schemeClr val="tx2"/>
                  </a:solidFill>
                </a:rPr>
                <a:t>6a3f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386C1C-B772-2649-9F9A-2F9B46474443}"/>
                </a:ext>
              </a:extLst>
            </p:cNvPr>
            <p:cNvGrpSpPr/>
            <p:nvPr/>
          </p:nvGrpSpPr>
          <p:grpSpPr>
            <a:xfrm>
              <a:off x="1331869" y="5665509"/>
              <a:ext cx="4129461" cy="676146"/>
              <a:chOff x="781904" y="5976594"/>
              <a:chExt cx="4129461" cy="6761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2C3B6-86DB-954D-9A5B-9DFCE1350A20}"/>
                  </a:ext>
                </a:extLst>
              </p:cNvPr>
              <p:cNvSpPr txBox="1"/>
              <p:nvPr/>
            </p:nvSpPr>
            <p:spPr>
              <a:xfrm>
                <a:off x="781904" y="6129520"/>
                <a:ext cx="35205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hex start with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0x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14" name="Bent-Up Arrow 13">
                <a:extLst>
                  <a:ext uri="{FF2B5EF4-FFF2-40B4-BE49-F238E27FC236}">
                    <a16:creationId xmlns:a16="http://schemas.microsoft.com/office/drawing/2014/main" id="{3C469238-6E56-C749-AC45-9044C43BED99}"/>
                  </a:ext>
                </a:extLst>
              </p:cNvPr>
              <p:cNvSpPr/>
              <p:nvPr/>
            </p:nvSpPr>
            <p:spPr>
              <a:xfrm>
                <a:off x="4392891" y="5976594"/>
                <a:ext cx="518474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478AB6-F9D9-E442-BC29-002350CA6BB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8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172" y="1117578"/>
            <a:ext cx="7947037" cy="52377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Consider the following situation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x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address 0x90001008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y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location 0x90001000</a:t>
            </a:r>
          </a:p>
          <a:p>
            <a:pPr lvl="1"/>
            <a:r>
              <a:rPr lang="en-US" sz="2200" dirty="0"/>
              <a:t>and the statement 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	x = x + 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right side </a:t>
            </a:r>
            <a:r>
              <a:rPr lang="en-US" sz="2400" dirty="0">
                <a:solidFill>
                  <a:schemeClr val="tx2"/>
                </a:solidFill>
              </a:rPr>
              <a:t>of the = evaluates to a </a:t>
            </a:r>
            <a:r>
              <a:rPr lang="en-US" sz="2400" b="1" dirty="0">
                <a:solidFill>
                  <a:schemeClr val="tx2"/>
                </a:solidFill>
              </a:rPr>
              <a:t>memory address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left side </a:t>
            </a:r>
            <a:r>
              <a:rPr lang="en-US" sz="2400" dirty="0">
                <a:solidFill>
                  <a:schemeClr val="tx2"/>
                </a:solidFill>
              </a:rPr>
              <a:t>of the = evaluates to the </a:t>
            </a:r>
            <a:r>
              <a:rPr lang="en-US" sz="2400" b="1" dirty="0">
                <a:solidFill>
                  <a:schemeClr val="tx2"/>
                </a:solidFill>
              </a:rPr>
              <a:t>contents of memory at that address</a:t>
            </a:r>
            <a:endParaRPr lang="en-US" sz="2400" b="1" dirty="0">
              <a:solidFill>
                <a:srgbClr val="2C895B"/>
              </a:solidFill>
            </a:endParaRP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666075" y="37834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X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8927378" y="6179699"/>
            <a:ext cx="9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44189" cy="3220095"/>
            <a:chOff x="8117796" y="3526735"/>
            <a:chExt cx="3744189" cy="322009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318613" y="5203459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126898"/>
            <a:ext cx="3638042" cy="2717411"/>
            <a:chOff x="3852667" y="4126898"/>
            <a:chExt cx="3638042" cy="27174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5947337" y="53009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564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2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5183218"/>
            <a:ext cx="356379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655493129"/>
              </p:ext>
            </p:extLst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not normally used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64077</TotalTime>
  <Words>12419</Words>
  <Application>Microsoft Macintosh PowerPoint</Application>
  <PresentationFormat>Widescreen</PresentationFormat>
  <Paragraphs>1948</Paragraphs>
  <Slides>82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Arial</vt:lpstr>
      <vt:lpstr>Arial Regular</vt:lpstr>
      <vt:lpstr>Calibri</vt:lpstr>
      <vt:lpstr>Cambria</vt:lpstr>
      <vt:lpstr>Cambria Math</vt:lpstr>
      <vt:lpstr>CMU Bright</vt:lpstr>
      <vt:lpstr>Consolas</vt:lpstr>
      <vt:lpstr>Courier New</vt:lpstr>
      <vt:lpstr>Helvetica</vt:lpstr>
      <vt:lpstr>Roboto Regular</vt:lpstr>
      <vt:lpstr>Wingdings</vt:lpstr>
      <vt:lpstr>Theme1</vt:lpstr>
      <vt:lpstr>PowerPoint Presentation</vt:lpstr>
      <vt:lpstr>Attendance code</vt:lpstr>
      <vt:lpstr>Merging DFA's – 3 (Finished)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What is the preprocessor (cpp)?</vt:lpstr>
      <vt:lpstr>Common Preprocessor (cpp) Operations</vt:lpstr>
      <vt:lpstr>Complexity for programming a preprocessor:  Literals may contain what appears to be comments, but are not</vt:lpstr>
      <vt:lpstr>cpp conditional (and macro) only operations</vt:lpstr>
      <vt:lpstr>First Look at Header Files (also called .h  or "include" files)</vt:lpstr>
      <vt:lpstr>Compilation Process Operations</vt:lpstr>
      <vt:lpstr>cpp conditional tests: header guards</vt:lpstr>
      <vt:lpstr>Why header guards are needed</vt:lpstr>
      <vt:lpstr>Background: What is a Definition?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PA3: Programming a Deterministic Finite Automaton </vt:lpstr>
      <vt:lpstr>C standard I/O Library (stdio) File I/O File Position Pointer and EOF</vt:lpstr>
      <vt:lpstr>C Library Function API : Simple Character I/O – Used in PA3</vt:lpstr>
      <vt:lpstr>Character I/O (Also the Primary loop in PA3) </vt:lpstr>
      <vt:lpstr>stdio File I/O – Working with a Keyboard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  <vt:lpstr>Linux/Unix Process and Standard I/O (CSE 15L)</vt:lpstr>
      <vt:lpstr>C Library Function: Simple Formatted Printing</vt:lpstr>
      <vt:lpstr>Some Formatted Output Conversion Examples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Review: Binary Numbering</vt:lpstr>
      <vt:lpstr>Review: Hexadecimal Numbering</vt:lpstr>
      <vt:lpstr>Number Base Overview (as written in C)</vt:lpstr>
      <vt:lpstr>Binary  &lt;---&gt; Hexadecimal Equivalences</vt:lpstr>
      <vt:lpstr>Hex to Binary (group 4 bits per digit from the right)</vt:lpstr>
      <vt:lpstr>Binary to Hex (group 4 bits per digit from the right)</vt:lpstr>
      <vt:lpstr>Memory and Variables</vt:lpstr>
      <vt:lpstr>Variables in Memory: Size and Address</vt:lpstr>
      <vt:lpstr>Variables in C</vt:lpstr>
      <vt:lpstr>Caution: Char type can be either signed or unsigned</vt:lpstr>
      <vt:lpstr>Fixed size types in C (later addition to C)</vt:lpstr>
      <vt:lpstr>Where things are in Memory</vt:lpstr>
      <vt:lpstr>Reference Slides </vt:lpstr>
      <vt:lpstr>C vs Java: Expression Type Promotions, Demotions, Casts</vt:lpstr>
      <vt:lpstr>Java versus C: Mostly Similar Syntax</vt:lpstr>
      <vt:lpstr>Compiler Warning and unused variable and parameters</vt:lpstr>
      <vt:lpstr>Compiler warnings on fall throughs</vt:lpstr>
      <vt:lpstr>Compiler warnings on unused variables and parameter</vt:lpstr>
      <vt:lpstr>Data types: C Versus Java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01-C-Part1.pptx</dc:title>
  <dc:subject/>
  <dc:creator>Keith Muller</dc:creator>
  <cp:keywords/>
  <dc:description>Copyright 2022, 2024 Keith Muller
All rights reserved.</dc:description>
  <cp:lastModifiedBy>Keith Muller</cp:lastModifiedBy>
  <cp:revision>2752</cp:revision>
  <cp:lastPrinted>2024-04-03T19:59:58Z</cp:lastPrinted>
  <dcterms:created xsi:type="dcterms:W3CDTF">2018-10-05T16:35:28Z</dcterms:created>
  <dcterms:modified xsi:type="dcterms:W3CDTF">2024-04-09T04:35:34Z</dcterms:modified>
  <cp:category/>
</cp:coreProperties>
</file>