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69"/>
  </p:notesMasterIdLst>
  <p:handoutMasterIdLst>
    <p:handoutMasterId r:id="rId70"/>
  </p:handoutMasterIdLst>
  <p:sldIdLst>
    <p:sldId id="2727" r:id="rId2"/>
    <p:sldId id="3091" r:id="rId3"/>
    <p:sldId id="3131" r:id="rId4"/>
    <p:sldId id="3101" r:id="rId5"/>
    <p:sldId id="3122" r:id="rId6"/>
    <p:sldId id="3102" r:id="rId7"/>
    <p:sldId id="3103" r:id="rId8"/>
    <p:sldId id="3104" r:id="rId9"/>
    <p:sldId id="3123" r:id="rId10"/>
    <p:sldId id="3105" r:id="rId11"/>
    <p:sldId id="3106" r:id="rId12"/>
    <p:sldId id="3107" r:id="rId13"/>
    <p:sldId id="3108" r:id="rId14"/>
    <p:sldId id="3109" r:id="rId15"/>
    <p:sldId id="3128" r:id="rId16"/>
    <p:sldId id="3112" r:id="rId17"/>
    <p:sldId id="3113" r:id="rId18"/>
    <p:sldId id="2936" r:id="rId19"/>
    <p:sldId id="2978" r:id="rId20"/>
    <p:sldId id="3130" r:id="rId21"/>
    <p:sldId id="3133" r:id="rId22"/>
    <p:sldId id="3121" r:id="rId23"/>
    <p:sldId id="3134" r:id="rId24"/>
    <p:sldId id="3129" r:id="rId25"/>
    <p:sldId id="3120" r:id="rId26"/>
    <p:sldId id="2924" r:id="rId27"/>
    <p:sldId id="2963" r:id="rId28"/>
    <p:sldId id="3066" r:id="rId29"/>
    <p:sldId id="2494" r:id="rId30"/>
    <p:sldId id="563" r:id="rId31"/>
    <p:sldId id="565" r:id="rId32"/>
    <p:sldId id="564" r:id="rId33"/>
    <p:sldId id="569" r:id="rId34"/>
    <p:sldId id="566" r:id="rId35"/>
    <p:sldId id="571" r:id="rId36"/>
    <p:sldId id="570" r:id="rId37"/>
    <p:sldId id="573" r:id="rId38"/>
    <p:sldId id="572" r:id="rId39"/>
    <p:sldId id="3034" r:id="rId40"/>
    <p:sldId id="3035" r:id="rId41"/>
    <p:sldId id="3036" r:id="rId42"/>
    <p:sldId id="3037" r:id="rId43"/>
    <p:sldId id="578" r:id="rId44"/>
    <p:sldId id="579" r:id="rId45"/>
    <p:sldId id="2529" r:id="rId46"/>
    <p:sldId id="2972" r:id="rId47"/>
    <p:sldId id="2630" r:id="rId48"/>
    <p:sldId id="3051" r:id="rId49"/>
    <p:sldId id="3052" r:id="rId50"/>
    <p:sldId id="2498" r:id="rId51"/>
    <p:sldId id="3040" r:id="rId52"/>
    <p:sldId id="3041" r:id="rId53"/>
    <p:sldId id="3042" r:id="rId54"/>
    <p:sldId id="3077" r:id="rId55"/>
    <p:sldId id="3054" r:id="rId56"/>
    <p:sldId id="3079" r:id="rId57"/>
    <p:sldId id="3056" r:id="rId58"/>
    <p:sldId id="3055" r:id="rId59"/>
    <p:sldId id="3058" r:id="rId60"/>
    <p:sldId id="3059" r:id="rId61"/>
    <p:sldId id="3060" r:id="rId62"/>
    <p:sldId id="3061" r:id="rId63"/>
    <p:sldId id="3062" r:id="rId64"/>
    <p:sldId id="3080" r:id="rId65"/>
    <p:sldId id="2158" r:id="rId66"/>
    <p:sldId id="3136" r:id="rId67"/>
    <p:sldId id="304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8"/>
    <p:restoredTop sz="97532"/>
  </p:normalViewPr>
  <p:slideViewPr>
    <p:cSldViewPr snapToGrid="0" snapToObjects="1">
      <p:cViewPr varScale="1">
        <p:scale>
          <a:sx n="125" d="100"/>
          <a:sy n="125" d="100"/>
        </p:scale>
        <p:origin x="1208"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5/27/24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19</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48</a:t>
            </a:fld>
            <a:endParaRPr lang="en-US"/>
          </a:p>
        </p:txBody>
      </p:sp>
    </p:spTree>
    <p:extLst>
      <p:ext uri="{BB962C8B-B14F-4D97-AF65-F5344CB8AC3E}">
        <p14:creationId xmlns:p14="http://schemas.microsoft.com/office/powerpoint/2010/main" val="31003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50</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65</a:t>
            </a:fld>
            <a:endParaRPr lang="en-US"/>
          </a:p>
        </p:txBody>
      </p:sp>
    </p:spTree>
    <p:extLst>
      <p:ext uri="{BB962C8B-B14F-4D97-AF65-F5344CB8AC3E}">
        <p14:creationId xmlns:p14="http://schemas.microsoft.com/office/powerpoint/2010/main" val="686006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34336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0399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800" r:id="rId7"/>
    <p:sldLayoutId id="2147483801" r:id="rId8"/>
    <p:sldLayoutId id="2147483802"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42" Type="http://schemas.openxmlformats.org/officeDocument/2006/relationships/tags" Target="../tags/tag54.xml"/><Relationship Id="rId47" Type="http://schemas.openxmlformats.org/officeDocument/2006/relationships/tags" Target="../tags/tag59.xml"/><Relationship Id="rId63" Type="http://schemas.openxmlformats.org/officeDocument/2006/relationships/tags" Target="../tags/tag75.xml"/><Relationship Id="rId68" Type="http://schemas.openxmlformats.org/officeDocument/2006/relationships/tags" Target="../tags/tag80.xml"/><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tags" Target="../tags/tag28.xml"/><Relationship Id="rId29" Type="http://schemas.openxmlformats.org/officeDocument/2006/relationships/tags" Target="../tags/tag41.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tags" Target="../tags/tag57.xml"/><Relationship Id="rId53" Type="http://schemas.openxmlformats.org/officeDocument/2006/relationships/tags" Target="../tags/tag65.xml"/><Relationship Id="rId58" Type="http://schemas.openxmlformats.org/officeDocument/2006/relationships/tags" Target="../tags/tag70.xml"/><Relationship Id="rId66" Type="http://schemas.openxmlformats.org/officeDocument/2006/relationships/tags" Target="../tags/tag78.xml"/><Relationship Id="rId5" Type="http://schemas.openxmlformats.org/officeDocument/2006/relationships/tags" Target="../tags/tag17.xml"/><Relationship Id="rId61" Type="http://schemas.openxmlformats.org/officeDocument/2006/relationships/tags" Target="../tags/tag73.xml"/><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69" Type="http://schemas.openxmlformats.org/officeDocument/2006/relationships/tags" Target="../tags/tag81.xml"/><Relationship Id="rId8" Type="http://schemas.openxmlformats.org/officeDocument/2006/relationships/tags" Target="../tags/tag20.xml"/><Relationship Id="rId51" Type="http://schemas.openxmlformats.org/officeDocument/2006/relationships/tags" Target="../tags/tag63.xml"/><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tags" Target="../tags/tag79.xml"/><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70"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tags" Target="../tags/tag77.xml"/><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 Id="rId34" Type="http://schemas.openxmlformats.org/officeDocument/2006/relationships/tags" Target="../tags/tag46.xml"/><Relationship Id="rId50" Type="http://schemas.openxmlformats.org/officeDocument/2006/relationships/tags" Target="../tags/tag62.xml"/><Relationship Id="rId55" Type="http://schemas.openxmlformats.org/officeDocument/2006/relationships/tags" Target="../tags/tag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- 16</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2.15</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E0A6E-DF4E-B396-3A20-D3B25A2B8C35}"/>
              </a:ext>
            </a:extLst>
          </p:cNvPr>
          <p:cNvPicPr>
            <a:picLocks noChangeAspect="1"/>
          </p:cNvPicPr>
          <p:nvPr/>
        </p:nvPicPr>
        <p:blipFill>
          <a:blip r:embed="rId2"/>
          <a:stretch>
            <a:fillRect/>
          </a:stretch>
        </p:blipFill>
        <p:spPr>
          <a:xfrm>
            <a:off x="2834640" y="167640"/>
            <a:ext cx="6192520" cy="6192520"/>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00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Calls</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86499" y="476171"/>
            <a:ext cx="11460850" cy="4762556"/>
          </a:xfrm>
          <a:solidFill>
            <a:schemeClr val="accent4">
              <a:lumMod val="20000"/>
              <a:lumOff val="80000"/>
            </a:schemeClr>
          </a:solidFill>
          <a:ln w="31750">
            <a:solidFill>
              <a:srgbClr val="0070C0"/>
            </a:solidFill>
          </a:ln>
        </p:spPr>
        <p:txBody>
          <a:bodyPr/>
          <a:lstStyle/>
          <a:p>
            <a:pPr marL="0" indent="0">
              <a:buNone/>
            </a:pPr>
            <a:r>
              <a:rPr lang="en-US" sz="1800" b="1" dirty="0"/>
              <a:t>Branch with Link </a:t>
            </a:r>
            <a:r>
              <a:rPr lang="en-US" sz="1800" b="1" dirty="0">
                <a:solidFill>
                  <a:srgbClr val="0070C0"/>
                </a:solidFill>
              </a:rPr>
              <a:t>(function call) </a:t>
            </a:r>
            <a:r>
              <a:rPr lang="en-US" sz="1800" dirty="0">
                <a:solidFill>
                  <a:schemeClr val="tx2"/>
                </a:solidFill>
              </a:rPr>
              <a:t>instruction</a:t>
            </a:r>
          </a:p>
          <a:p>
            <a:pPr marL="0" indent="0">
              <a:lnSpc>
                <a:spcPct val="100000"/>
              </a:lnSpc>
              <a:buNone/>
            </a:pPr>
            <a:r>
              <a:rPr lang="en-US" sz="18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bl </a:t>
            </a:r>
            <a:r>
              <a:rPr lang="en-US" sz="2000" b="1" dirty="0">
                <a:solidFill>
                  <a:srgbClr val="F3753F"/>
                </a:solidFill>
                <a:latin typeface="Courier New" panose="02070309020205020404" pitchFamily="49" charset="0"/>
                <a:cs typeface="Courier New" panose="02070309020205020404" pitchFamily="49" charset="0"/>
              </a:rPr>
              <a:t>label </a:t>
            </a:r>
            <a:endParaRPr lang="en-US" sz="1800" b="1" dirty="0">
              <a:solidFill>
                <a:srgbClr val="F3753F"/>
              </a:solidFill>
              <a:latin typeface="Courier New" panose="02070309020205020404" pitchFamily="49" charset="0"/>
              <a:cs typeface="Courier New" panose="02070309020205020404" pitchFamily="49" charset="0"/>
            </a:endParaRPr>
          </a:p>
          <a:p>
            <a:pPr>
              <a:lnSpc>
                <a:spcPct val="100000"/>
              </a:lnSpc>
            </a:pPr>
            <a:r>
              <a:rPr lang="en-US" sz="1800" dirty="0"/>
              <a:t>Function call to the instruction with the address </a:t>
            </a:r>
            <a:r>
              <a:rPr lang="en-US" sz="1800" b="1" dirty="0">
                <a:solidFill>
                  <a:srgbClr val="F37440"/>
                </a:solidFill>
                <a:latin typeface="Courier New" panose="02070309020205020404" pitchFamily="49" charset="0"/>
                <a:cs typeface="Courier New" panose="02070309020205020404" pitchFamily="49" charset="0"/>
              </a:rPr>
              <a:t>label</a:t>
            </a:r>
            <a:r>
              <a:rPr lang="en-US" sz="1800" dirty="0"/>
              <a:t> (</a:t>
            </a:r>
            <a:r>
              <a:rPr lang="en-US" sz="1800" dirty="0">
                <a:solidFill>
                  <a:srgbClr val="C00000"/>
                </a:solidFill>
              </a:rPr>
              <a:t>no local labels for functions</a:t>
            </a:r>
            <a:r>
              <a:rPr lang="en-US" sz="1800" dirty="0"/>
              <a:t>)</a:t>
            </a:r>
          </a:p>
          <a:p>
            <a:pPr lvl="1"/>
            <a:r>
              <a:rPr lang="en-US" sz="1800" dirty="0">
                <a:solidFill>
                  <a:srgbClr val="F37440"/>
                </a:solidFill>
              </a:rPr>
              <a:t>imm24</a:t>
            </a:r>
            <a:r>
              <a:rPr lang="en-US" sz="1800" dirty="0"/>
              <a:t> number of instructions from pc+8 (24-bits)</a:t>
            </a:r>
          </a:p>
          <a:p>
            <a:pPr lvl="1"/>
            <a:r>
              <a:rPr lang="en-US" sz="1800" dirty="0">
                <a:solidFill>
                  <a:srgbClr val="F37440"/>
                </a:solidFill>
                <a:cs typeface="Courier New" panose="02070309020205020404" pitchFamily="49" charset="0"/>
              </a:rPr>
              <a:t>label</a:t>
            </a:r>
            <a:r>
              <a:rPr lang="en-US" sz="1800" dirty="0">
                <a:cs typeface="Courier New" panose="02070309020205020404" pitchFamily="49" charset="0"/>
              </a:rPr>
              <a:t> </a:t>
            </a:r>
            <a:r>
              <a:rPr lang="en-US" sz="1800" b="1" dirty="0">
                <a:solidFill>
                  <a:srgbClr val="0070C0"/>
                </a:solidFill>
                <a:cs typeface="Courier New" panose="02070309020205020404" pitchFamily="49" charset="0"/>
              </a:rPr>
              <a:t>any function label </a:t>
            </a:r>
            <a:r>
              <a:rPr lang="en-US" sz="1800" dirty="0">
                <a:cs typeface="Courier New" panose="02070309020205020404" pitchFamily="49" charset="0"/>
              </a:rPr>
              <a:t>in the current ﬁle, </a:t>
            </a:r>
            <a:r>
              <a:rPr lang="en-US" sz="1800" dirty="0">
                <a:solidFill>
                  <a:srgbClr val="2C895B"/>
                </a:solidFill>
                <a:cs typeface="Courier New" panose="02070309020205020404" pitchFamily="49" charset="0"/>
              </a:rPr>
              <a:t>any function label that is deﬁned as </a:t>
            </a:r>
            <a:r>
              <a:rPr lang="en-US" sz="1800" b="1" dirty="0">
                <a:solidFill>
                  <a:schemeClr val="accent6"/>
                </a:solidFill>
                <a:cs typeface="Courier New" panose="02070309020205020404" pitchFamily="49" charset="0"/>
              </a:rPr>
              <a:t>.global </a:t>
            </a:r>
            <a:r>
              <a:rPr lang="en-US" sz="1800" dirty="0">
                <a:solidFill>
                  <a:srgbClr val="2C895B"/>
                </a:solidFill>
                <a:cs typeface="Courier New" panose="02070309020205020404" pitchFamily="49" charset="0"/>
              </a:rPr>
              <a:t>in any ﬁle that it is linked to, any C function that is not static</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t>Branch with Link Indirect </a:t>
            </a:r>
            <a:r>
              <a:rPr lang="en-US" sz="1800" b="1" dirty="0">
                <a:solidFill>
                  <a:srgbClr val="0070C0"/>
                </a:solidFill>
              </a:rPr>
              <a:t>(function call) </a:t>
            </a:r>
            <a:r>
              <a:rPr lang="en-US" sz="1800" dirty="0">
                <a:solidFill>
                  <a:schemeClr val="tx2"/>
                </a:solidFill>
              </a:rPr>
              <a:t>instruction</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solidFill>
                  <a:srgbClr val="F3753F"/>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blx</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53F"/>
                </a:solidFill>
                <a:latin typeface="Courier New" panose="02070309020205020404" pitchFamily="49" charset="0"/>
                <a:cs typeface="Courier New" panose="02070309020205020404" pitchFamily="49" charset="0"/>
              </a:rPr>
              <a:t>Rm</a:t>
            </a:r>
          </a:p>
          <a:p>
            <a:pPr>
              <a:lnSpc>
                <a:spcPct val="100000"/>
              </a:lnSpc>
            </a:pPr>
            <a:r>
              <a:rPr lang="en-US" sz="1800" dirty="0"/>
              <a:t>Function call to the instruction whose address is stored in Rm (Rm is a function pointer)</a:t>
            </a:r>
            <a:endParaRPr lang="en-US" sz="1800" dirty="0">
              <a:solidFill>
                <a:srgbClr val="FF0000"/>
              </a:solidFill>
            </a:endParaRPr>
          </a:p>
          <a:p>
            <a:pPr>
              <a:lnSpc>
                <a:spcPct val="100000"/>
              </a:lnSpc>
            </a:pPr>
            <a:r>
              <a:rPr lang="en-US" sz="1800" dirty="0">
                <a:solidFill>
                  <a:srgbClr val="FF0000"/>
                </a:solidFill>
              </a:rPr>
              <a:t>bl and </a:t>
            </a:r>
            <a:r>
              <a:rPr lang="en-US" sz="1800" dirty="0" err="1">
                <a:solidFill>
                  <a:srgbClr val="FF0000"/>
                </a:solidFill>
              </a:rPr>
              <a:t>blx</a:t>
            </a:r>
            <a:r>
              <a:rPr lang="en-US" sz="1800" dirty="0">
                <a:solidFill>
                  <a:srgbClr val="FF0000"/>
                </a:solidFill>
              </a:rPr>
              <a:t> </a:t>
            </a:r>
            <a:r>
              <a:rPr lang="en-US" sz="1800" b="1" dirty="0">
                <a:solidFill>
                  <a:srgbClr val="FF0000"/>
                </a:solidFill>
              </a:rPr>
              <a:t>both save</a:t>
            </a:r>
            <a:r>
              <a:rPr lang="en-US" sz="1800" dirty="0">
                <a:solidFill>
                  <a:srgbClr val="FF0000"/>
                </a:solidFill>
              </a:rPr>
              <a:t> the address of the instruction </a:t>
            </a:r>
            <a:r>
              <a:rPr lang="en-US" sz="1800" b="1" dirty="0">
                <a:solidFill>
                  <a:srgbClr val="7030A0"/>
                </a:solidFill>
              </a:rPr>
              <a:t>immediately</a:t>
            </a:r>
            <a:r>
              <a:rPr lang="en-US" sz="1800" dirty="0">
                <a:solidFill>
                  <a:srgbClr val="7030A0"/>
                </a:solidFill>
              </a:rPr>
              <a:t> following the </a:t>
            </a:r>
            <a:r>
              <a:rPr lang="en-US" sz="1800" b="1" u="sng" dirty="0">
                <a:solidFill>
                  <a:schemeClr val="accent1"/>
                </a:solidFill>
              </a:rPr>
              <a:t>bl</a:t>
            </a:r>
            <a:r>
              <a:rPr lang="en-US" sz="1800" dirty="0">
                <a:solidFill>
                  <a:schemeClr val="accent1"/>
                </a:solidFill>
              </a:rPr>
              <a:t> or </a:t>
            </a:r>
            <a:r>
              <a:rPr lang="en-US" sz="1800" dirty="0" err="1">
                <a:solidFill>
                  <a:schemeClr val="accent1"/>
                </a:solidFill>
              </a:rPr>
              <a:t>blx</a:t>
            </a:r>
            <a:r>
              <a:rPr lang="en-US" sz="1800" dirty="0">
                <a:solidFill>
                  <a:schemeClr val="accent1"/>
                </a:solidFill>
              </a:rPr>
              <a:t> instruction </a:t>
            </a:r>
            <a:r>
              <a:rPr lang="en-US" sz="1800" b="1" dirty="0">
                <a:solidFill>
                  <a:schemeClr val="accent1"/>
                </a:solidFill>
              </a:rPr>
              <a:t>in register </a:t>
            </a:r>
            <a:r>
              <a:rPr lang="en-US" sz="1800" b="1" u="sng" dirty="0" err="1">
                <a:solidFill>
                  <a:schemeClr val="accent1"/>
                </a:solidFill>
              </a:rPr>
              <a:t>lr</a:t>
            </a:r>
            <a:r>
              <a:rPr lang="en-US" sz="1800" b="1" dirty="0">
                <a:solidFill>
                  <a:schemeClr val="accent1"/>
                </a:solidFill>
              </a:rPr>
              <a:t> </a:t>
            </a:r>
            <a:r>
              <a:rPr lang="en-US" sz="1800" dirty="0"/>
              <a:t>(link register is also known as r14)</a:t>
            </a:r>
          </a:p>
          <a:p>
            <a:pPr>
              <a:lnSpc>
                <a:spcPct val="100000"/>
              </a:lnSpc>
            </a:pPr>
            <a:r>
              <a:rPr lang="en-US" sz="1800" b="1" dirty="0">
                <a:solidFill>
                  <a:srgbClr val="0070C0"/>
                </a:solidFill>
              </a:rPr>
              <a:t>The contents of the link register is the </a:t>
            </a:r>
            <a:r>
              <a:rPr lang="en-US" sz="1800" b="1" u="sng" dirty="0">
                <a:solidFill>
                  <a:srgbClr val="0070C0"/>
                </a:solidFill>
              </a:rPr>
              <a:t>return address in the calling function</a:t>
            </a:r>
            <a:r>
              <a:rPr lang="en-US" sz="1800" dirty="0">
                <a:solidFill>
                  <a:srgbClr val="0070C0"/>
                </a:solidFill>
              </a:rPr>
              <a:t> </a:t>
            </a:r>
            <a:endParaRPr lang="en-US" sz="1800" dirty="0">
              <a:solidFill>
                <a:schemeClr val="tx2"/>
              </a:solidFill>
            </a:endParaRPr>
          </a:p>
        </p:txBody>
      </p:sp>
      <p:grpSp>
        <p:nvGrpSpPr>
          <p:cNvPr id="12" name="Group 11">
            <a:extLst>
              <a:ext uri="{FF2B5EF4-FFF2-40B4-BE49-F238E27FC236}">
                <a16:creationId xmlns:a16="http://schemas.microsoft.com/office/drawing/2014/main" id="{1BCB94FF-17EF-9A36-96D9-1988932A748C}"/>
              </a:ext>
            </a:extLst>
          </p:cNvPr>
          <p:cNvGrpSpPr/>
          <p:nvPr/>
        </p:nvGrpSpPr>
        <p:grpSpPr>
          <a:xfrm>
            <a:off x="4131782" y="897709"/>
            <a:ext cx="2277983" cy="400110"/>
            <a:chOff x="3818017" y="910981"/>
            <a:chExt cx="2277983" cy="400110"/>
          </a:xfrm>
        </p:grpSpPr>
        <p:sp>
          <p:nvSpPr>
            <p:cNvPr id="21" name="TextBox 20">
              <a:extLst>
                <a:ext uri="{FF2B5EF4-FFF2-40B4-BE49-F238E27FC236}">
                  <a16:creationId xmlns:a16="http://schemas.microsoft.com/office/drawing/2014/main" id="{0D93AB59-B241-9640-B948-186025428D90}"/>
                </a:ext>
              </a:extLst>
            </p:cNvPr>
            <p:cNvSpPr txBox="1"/>
            <p:nvPr/>
          </p:nvSpPr>
          <p:spPr>
            <a:xfrm>
              <a:off x="3818017" y="91098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100215" y="91098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E4BFCA3-9B46-3036-9B9D-5775B12B6F9A}"/>
              </a:ext>
            </a:extLst>
          </p:cNvPr>
          <p:cNvGrpSpPr/>
          <p:nvPr/>
        </p:nvGrpSpPr>
        <p:grpSpPr>
          <a:xfrm>
            <a:off x="4131782" y="3145952"/>
            <a:ext cx="1880439" cy="400110"/>
            <a:chOff x="3922933" y="3119057"/>
            <a:chExt cx="1880439" cy="400110"/>
          </a:xfrm>
        </p:grpSpPr>
        <p:sp>
          <p:nvSpPr>
            <p:cNvPr id="5" name="TextBox 4">
              <a:extLst>
                <a:ext uri="{FF2B5EF4-FFF2-40B4-BE49-F238E27FC236}">
                  <a16:creationId xmlns:a16="http://schemas.microsoft.com/office/drawing/2014/main" id="{BC960E62-F8FC-BC87-1D45-9C6A31AF0423}"/>
                </a:ext>
              </a:extLst>
            </p:cNvPr>
            <p:cNvSpPr txBox="1"/>
            <p:nvPr/>
          </p:nvSpPr>
          <p:spPr>
            <a:xfrm>
              <a:off x="3922933" y="3119057"/>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blx</a:t>
              </a:r>
              <a:endParaRPr lang="en-US" sz="2000" b="1" dirty="0">
                <a:solidFill>
                  <a:schemeClr val="tx2"/>
                </a:solidFill>
              </a:endParaRPr>
            </a:p>
          </p:txBody>
        </p:sp>
        <p:sp>
          <p:nvSpPr>
            <p:cNvPr id="6" name="TextBox 5">
              <a:extLst>
                <a:ext uri="{FF2B5EF4-FFF2-40B4-BE49-F238E27FC236}">
                  <a16:creationId xmlns:a16="http://schemas.microsoft.com/office/drawing/2014/main" id="{F852A4D8-FBA7-EC09-6E98-E0A7A6BE99A1}"/>
                </a:ext>
              </a:extLst>
            </p:cNvPr>
            <p:cNvSpPr txBox="1"/>
            <p:nvPr/>
          </p:nvSpPr>
          <p:spPr>
            <a:xfrm>
              <a:off x="5205131" y="3119057"/>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 Return</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066579"/>
          </a:xfrm>
          <a:solidFill>
            <a:schemeClr val="accent4">
              <a:lumMod val="20000"/>
              <a:lumOff val="80000"/>
            </a:schemeClr>
          </a:solidFill>
          <a:ln w="28575">
            <a:solidFill>
              <a:srgbClr val="0070C0"/>
            </a:solidFill>
          </a:ln>
        </p:spPr>
        <p:txBody>
          <a:bodyPr/>
          <a:lstStyle/>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either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 or </a:t>
            </a:r>
            <a:r>
              <a:rPr lang="en-US" sz="2200" b="1" dirty="0" err="1">
                <a:solidFill>
                  <a:schemeClr val="accent1"/>
                </a:solidFill>
                <a:latin typeface="Courier New" panose="02070309020205020404" pitchFamily="49" charset="0"/>
                <a:cs typeface="Courier New" panose="02070309020205020404" pitchFamily="49" charset="0"/>
              </a:rPr>
              <a:t>blx</a:t>
            </a:r>
            <a:r>
              <a:rPr lang="en-US" sz="2200" b="1" dirty="0">
                <a:solidFill>
                  <a:srgbClr val="F3753F"/>
                </a:solidFill>
                <a:latin typeface="Courier New" panose="02070309020205020404" pitchFamily="49" charset="0"/>
                <a:cs typeface="Courier New" panose="02070309020205020404" pitchFamily="49" charset="0"/>
              </a:rPr>
              <a:t> Rm</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170411" y="1202000"/>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4071249" y="41792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5052457" y="51926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544961" y="54607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7470788" y="52880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824650" y="52589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8069344" cy="715294"/>
          </a:xfrm>
        </p:spPr>
        <p:txBody>
          <a:bodyPr/>
          <a:lstStyle/>
          <a:p>
            <a:r>
              <a:rPr lang="en-US" dirty="0"/>
              <a:t>Understanding bl and bx - 1</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519587" y="1771020"/>
            <a:ext cx="2736579"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2991251" y="5645693"/>
            <a:ext cx="7060468"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FF0000"/>
                </a:solidFill>
              </a:rPr>
              <a:t>But there is a problem we must address here – next slide</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149973" y="1510818"/>
            <a:ext cx="4636119" cy="338875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&lt;a&gt;: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&lt;main&gt;: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051719" y="1980183"/>
            <a:ext cx="901333" cy="1239680"/>
            <a:chOff x="10141743" y="1403617"/>
            <a:chExt cx="901333" cy="1239680"/>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239680"/>
              <a:chOff x="10654683" y="1434868"/>
              <a:chExt cx="683877" cy="1239680"/>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23968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989497" y="2659881"/>
                <a:ext cx="349063"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41743" y="171439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10603989" y="1970857"/>
            <a:ext cx="1323789" cy="1718973"/>
            <a:chOff x="10694013" y="1394291"/>
            <a:chExt cx="1323789" cy="1718973"/>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0694013" y="1394291"/>
              <a:ext cx="1323789" cy="1718973"/>
              <a:chOff x="10014771" y="1434868"/>
              <a:chExt cx="1323789" cy="1239680"/>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flipH="1">
                <a:off x="10363834" y="1453222"/>
                <a:ext cx="974726" cy="10909"/>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338560" y="1434868"/>
                <a:ext cx="0" cy="123968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flipH="1">
                <a:off x="10014771" y="2659881"/>
                <a:ext cx="1323789"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189789" y="175200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grpSp>
        <p:nvGrpSpPr>
          <p:cNvPr id="89" name="Group 88">
            <a:extLst>
              <a:ext uri="{FF2B5EF4-FFF2-40B4-BE49-F238E27FC236}">
                <a16:creationId xmlns:a16="http://schemas.microsoft.com/office/drawing/2014/main" id="{9DB73E16-1200-CC8A-2155-30694E3290B2}"/>
              </a:ext>
            </a:extLst>
          </p:cNvPr>
          <p:cNvGrpSpPr/>
          <p:nvPr/>
        </p:nvGrpSpPr>
        <p:grpSpPr>
          <a:xfrm>
            <a:off x="5284305" y="2512544"/>
            <a:ext cx="1379962" cy="1177286"/>
            <a:chOff x="5284305" y="2512544"/>
            <a:chExt cx="1379962" cy="1177286"/>
          </a:xfrm>
        </p:grpSpPr>
        <p:grpSp>
          <p:nvGrpSpPr>
            <p:cNvPr id="66" name="Group 65">
              <a:extLst>
                <a:ext uri="{FF2B5EF4-FFF2-40B4-BE49-F238E27FC236}">
                  <a16:creationId xmlns:a16="http://schemas.microsoft.com/office/drawing/2014/main" id="{62607BF5-9388-C4C0-C1FA-DFDAE8620CA8}"/>
                </a:ext>
              </a:extLst>
            </p:cNvPr>
            <p:cNvGrpSpPr/>
            <p:nvPr/>
          </p:nvGrpSpPr>
          <p:grpSpPr>
            <a:xfrm>
              <a:off x="5284305" y="2512544"/>
              <a:ext cx="1379962" cy="1177286"/>
              <a:chOff x="6391484" y="1967229"/>
              <a:chExt cx="658290" cy="1177286"/>
            </a:xfrm>
          </p:grpSpPr>
          <p:cxnSp>
            <p:nvCxnSpPr>
              <p:cNvPr id="51" name="Straight Arrow Connector 50">
                <a:extLst>
                  <a:ext uri="{FF2B5EF4-FFF2-40B4-BE49-F238E27FC236}">
                    <a16:creationId xmlns:a16="http://schemas.microsoft.com/office/drawing/2014/main" id="{F7E6944B-3666-A8C5-058F-F67F9E40AC02}"/>
                  </a:ext>
                </a:extLst>
              </p:cNvPr>
              <p:cNvCxnSpPr>
                <a:cxnSpLocks/>
              </p:cNvCxnSpPr>
              <p:nvPr/>
            </p:nvCxnSpPr>
            <p:spPr>
              <a:xfrm flipH="1">
                <a:off x="6416714" y="1967229"/>
                <a:ext cx="633060"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2E804CE-5B28-DF4A-A56D-D465BB5A002E}"/>
                  </a:ext>
                </a:extLst>
              </p:cNvPr>
              <p:cNvCxnSpPr>
                <a:cxnSpLocks/>
              </p:cNvCxnSpPr>
              <p:nvPr/>
            </p:nvCxnSpPr>
            <p:spPr>
              <a:xfrm flipV="1">
                <a:off x="6391484" y="1967229"/>
                <a:ext cx="0" cy="1177286"/>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928A3E-7FC4-79D9-1A58-A7D380FA5C32}"/>
                  </a:ext>
                </a:extLst>
              </p:cNvPr>
              <p:cNvCxnSpPr>
                <a:cxnSpLocks/>
              </p:cNvCxnSpPr>
              <p:nvPr/>
            </p:nvCxnSpPr>
            <p:spPr>
              <a:xfrm>
                <a:off x="6391484" y="3144515"/>
                <a:ext cx="63306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779098F-5B7E-912B-9243-0A9FB64C4513}"/>
                </a:ext>
              </a:extLst>
            </p:cNvPr>
            <p:cNvSpPr txBox="1"/>
            <p:nvPr/>
          </p:nvSpPr>
          <p:spPr>
            <a:xfrm>
              <a:off x="5369491" y="286588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90" name="Group 89">
            <a:extLst>
              <a:ext uri="{FF2B5EF4-FFF2-40B4-BE49-F238E27FC236}">
                <a16:creationId xmlns:a16="http://schemas.microsoft.com/office/drawing/2014/main" id="{65559646-AF59-5A95-E229-5AACFE43D277}"/>
              </a:ext>
            </a:extLst>
          </p:cNvPr>
          <p:cNvGrpSpPr/>
          <p:nvPr/>
        </p:nvGrpSpPr>
        <p:grpSpPr>
          <a:xfrm>
            <a:off x="3807336" y="2512544"/>
            <a:ext cx="2844736" cy="1650501"/>
            <a:chOff x="3807336" y="2512544"/>
            <a:chExt cx="2844736" cy="1650501"/>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4649176" y="2512544"/>
              <a:ext cx="2002896" cy="1650501"/>
              <a:chOff x="6385118" y="1967229"/>
              <a:chExt cx="1045685" cy="1177286"/>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391251" y="1967229"/>
                <a:ext cx="426725" cy="0"/>
              </a:xfrm>
              <a:prstGeom prst="straightConnector1">
                <a:avLst/>
              </a:prstGeom>
              <a:ln w="38100">
                <a:solidFill>
                  <a:srgbClr val="F3753F"/>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391484" y="1967229"/>
                <a:ext cx="0" cy="1177286"/>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385118" y="3144515"/>
                <a:ext cx="1045685" cy="0"/>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134C44D-BFD5-647D-974F-CB783D46DD98}"/>
                </a:ext>
              </a:extLst>
            </p:cNvPr>
            <p:cNvSpPr txBox="1"/>
            <p:nvPr/>
          </p:nvSpPr>
          <p:spPr>
            <a:xfrm>
              <a:off x="3807336" y="322508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cxnSp>
        <p:nvCxnSpPr>
          <p:cNvPr id="91" name="Straight Arrow Connector 90">
            <a:extLst>
              <a:ext uri="{FF2B5EF4-FFF2-40B4-BE49-F238E27FC236}">
                <a16:creationId xmlns:a16="http://schemas.microsoft.com/office/drawing/2014/main" id="{9E3C70BB-FBB5-5685-C170-086D6BB79C7D}"/>
              </a:ext>
            </a:extLst>
          </p:cNvPr>
          <p:cNvCxnSpPr>
            <a:cxnSpLocks/>
          </p:cNvCxnSpPr>
          <p:nvPr/>
        </p:nvCxnSpPr>
        <p:spPr>
          <a:xfrm>
            <a:off x="6921112" y="210434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Understanding bl and bx - 2</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477666" y="1346529"/>
            <a:ext cx="2760158"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int b(void)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a(void)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b();</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main(void)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096000" y="1804200"/>
            <a:ext cx="4636119" cy="465558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&lt;a&gt;: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&lt;b&gt;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00010408 &lt;main&gt;:</a:t>
            </a:r>
          </a:p>
          <a:p>
            <a:r>
              <a:rPr lang="en-US" sz="1600" dirty="0">
                <a:solidFill>
                  <a:srgbClr val="000000"/>
                </a:solidFill>
                <a:effectLst/>
                <a:latin typeface="Menlo" panose="020B0609030804020204" pitchFamily="49" charset="0"/>
              </a:rPr>
              <a:t>   10408: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1040c: </a:t>
            </a:r>
            <a:r>
              <a:rPr lang="en-US" sz="1600" dirty="0" err="1">
                <a:solidFill>
                  <a:srgbClr val="000000"/>
                </a:solidFill>
                <a:effectLst/>
                <a:latin typeface="Menlo" panose="020B0609030804020204" pitchFamily="49" charset="0"/>
              </a:rPr>
              <a:t>ebfffffa</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10410: e3a00000 	mov r0, 0</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313020" y="3510562"/>
            <a:ext cx="911505" cy="1712693"/>
            <a:chOff x="10131571" y="1403617"/>
            <a:chExt cx="911505" cy="1712693"/>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712693"/>
              <a:chOff x="10654683" y="1434868"/>
              <a:chExt cx="683877" cy="1712693"/>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712693"/>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1040c</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3773790" y="3935507"/>
            <a:ext cx="2902588" cy="646331"/>
            <a:chOff x="11711051" y="2568197"/>
            <a:chExt cx="2902588" cy="646331"/>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2592822" y="2569418"/>
              <a:ext cx="2020817" cy="595299"/>
              <a:chOff x="11913580" y="2282342"/>
              <a:chExt cx="2020817" cy="429315"/>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1913580" y="2282342"/>
                <a:ext cx="4535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913580" y="2282342"/>
                <a:ext cx="0" cy="429315"/>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1913580" y="2697829"/>
                <a:ext cx="2020817"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711051" y="2568197"/>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230255" y="2251446"/>
            <a:ext cx="1767940" cy="1298099"/>
            <a:chOff x="9275136" y="1818211"/>
            <a:chExt cx="1767940" cy="1298099"/>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9275136" y="1818211"/>
              <a:ext cx="1767940" cy="1298099"/>
              <a:chOff x="9570620" y="1849462"/>
              <a:chExt cx="1767940" cy="1298099"/>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9570620" y="1849462"/>
                <a:ext cx="176794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1298099"/>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3147561"/>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156223" y="2782164"/>
            <a:ext cx="1396604" cy="1186099"/>
            <a:chOff x="5156223" y="2037194"/>
            <a:chExt cx="1396604" cy="1186099"/>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156223" y="2037194"/>
              <a:ext cx="1396604" cy="1186099"/>
              <a:chOff x="6040565" y="2320975"/>
              <a:chExt cx="1396604" cy="846033"/>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040565" y="2320975"/>
                <a:ext cx="139660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040565" y="2320975"/>
                <a:ext cx="0" cy="8460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065795" y="3144515"/>
                <a:ext cx="137137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227139" y="223185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sp>
        <p:nvSpPr>
          <p:cNvPr id="36" name="Rounded Rectangular Callout 35">
            <a:extLst>
              <a:ext uri="{FF2B5EF4-FFF2-40B4-BE49-F238E27FC236}">
                <a16:creationId xmlns:a16="http://schemas.microsoft.com/office/drawing/2014/main" id="{21CA86A7-360A-6674-50DD-08D1D000F0C5}"/>
              </a:ext>
            </a:extLst>
          </p:cNvPr>
          <p:cNvSpPr/>
          <p:nvPr/>
        </p:nvSpPr>
        <p:spPr>
          <a:xfrm>
            <a:off x="3870159" y="464034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0000"/>
                </a:solidFill>
              </a:rPr>
              <a:t>Uh No </a:t>
            </a:r>
          </a:p>
          <a:p>
            <a:r>
              <a:rPr lang="en-US" dirty="0">
                <a:solidFill>
                  <a:srgbClr val="FF0000"/>
                </a:solidFill>
              </a:rPr>
              <a:t>Infinite loop!!!</a:t>
            </a:r>
          </a:p>
        </p:txBody>
      </p:sp>
      <p:grpSp>
        <p:nvGrpSpPr>
          <p:cNvPr id="37" name="Group 36">
            <a:extLst>
              <a:ext uri="{FF2B5EF4-FFF2-40B4-BE49-F238E27FC236}">
                <a16:creationId xmlns:a16="http://schemas.microsoft.com/office/drawing/2014/main" id="{B05B5719-99FA-1961-3BA4-F1B2F2DFF650}"/>
              </a:ext>
            </a:extLst>
          </p:cNvPr>
          <p:cNvGrpSpPr/>
          <p:nvPr/>
        </p:nvGrpSpPr>
        <p:grpSpPr>
          <a:xfrm>
            <a:off x="8052386" y="598113"/>
            <a:ext cx="3697948" cy="1867036"/>
            <a:chOff x="8348144" y="1098426"/>
            <a:chExt cx="3697948" cy="1867036"/>
          </a:xfrm>
        </p:grpSpPr>
        <p:sp>
          <p:nvSpPr>
            <p:cNvPr id="38" name="TextBox 37">
              <a:extLst>
                <a:ext uri="{FF2B5EF4-FFF2-40B4-BE49-F238E27FC236}">
                  <a16:creationId xmlns:a16="http://schemas.microsoft.com/office/drawing/2014/main" id="{D42F8D63-E467-6410-184E-D4C8DB34F478}"/>
                </a:ext>
              </a:extLst>
            </p:cNvPr>
            <p:cNvSpPr txBox="1"/>
            <p:nvPr/>
          </p:nvSpPr>
          <p:spPr>
            <a:xfrm>
              <a:off x="8348144" y="1098426"/>
              <a:ext cx="3697948"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Cannot return to main()</a:t>
              </a:r>
            </a:p>
          </p:txBody>
        </p:sp>
        <p:cxnSp>
          <p:nvCxnSpPr>
            <p:cNvPr id="39" name="Straight Arrow Connector 38">
              <a:extLst>
                <a:ext uri="{FF2B5EF4-FFF2-40B4-BE49-F238E27FC236}">
                  <a16:creationId xmlns:a16="http://schemas.microsoft.com/office/drawing/2014/main" id="{DDA3F30A-54EC-BED2-3100-13218908D641}"/>
                </a:ext>
              </a:extLst>
            </p:cNvPr>
            <p:cNvCxnSpPr>
              <a:cxnSpLocks/>
            </p:cNvCxnSpPr>
            <p:nvPr/>
          </p:nvCxnSpPr>
          <p:spPr>
            <a:xfrm>
              <a:off x="11397825" y="2029974"/>
              <a:ext cx="212251" cy="93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6931272" y="4130331"/>
            <a:ext cx="0" cy="31017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6931272" y="239402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F9CDFE-D8BC-2AC0-C57C-8DBEFF2593F5}"/>
              </a:ext>
            </a:extLst>
          </p:cNvPr>
          <p:cNvSpPr txBox="1"/>
          <p:nvPr/>
        </p:nvSpPr>
        <p:spPr>
          <a:xfrm>
            <a:off x="666559" y="5645465"/>
            <a:ext cx="2963312" cy="369332"/>
          </a:xfrm>
          <a:prstGeom prst="rect">
            <a:avLst/>
          </a:prstGeom>
          <a:solidFill>
            <a:schemeClr val="accent4">
              <a:lumMod val="20000"/>
              <a:lumOff val="80000"/>
            </a:schemeClr>
          </a:solidFill>
          <a:ln w="31750">
            <a:solidFill>
              <a:srgbClr val="FF0000"/>
            </a:solidFill>
          </a:ln>
        </p:spPr>
        <p:txBody>
          <a:bodyPr wrap="none" rtlCol="0">
            <a:spAutoFit/>
          </a:bodyPr>
          <a:lstStyle/>
          <a:p>
            <a:r>
              <a:rPr lang="en-US" dirty="0">
                <a:solidFill>
                  <a:srgbClr val="FF0000"/>
                </a:solidFill>
              </a:rPr>
              <a:t>We need to preserve the </a:t>
            </a:r>
            <a:r>
              <a:rPr lang="en-US" dirty="0" err="1">
                <a:solidFill>
                  <a:srgbClr val="FF0000"/>
                </a:solidFill>
              </a:rPr>
              <a:t>lr</a:t>
            </a:r>
            <a:r>
              <a:rPr lang="en-US" dirty="0">
                <a:solidFill>
                  <a:srgbClr val="FF0000"/>
                </a:solidFill>
              </a:rPr>
              <a:t>!</a:t>
            </a:r>
          </a:p>
        </p:txBody>
      </p:sp>
    </p:spTree>
    <p:extLst>
      <p:ext uri="{BB962C8B-B14F-4D97-AF65-F5344CB8AC3E}">
        <p14:creationId xmlns:p14="http://schemas.microsoft.com/office/powerpoint/2010/main" val="36603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205087" y="417742"/>
            <a:ext cx="3100388" cy="715294"/>
          </a:xfrm>
        </p:spPr>
        <p:txBody>
          <a:bodyPr/>
          <a:lstStyle/>
          <a:p>
            <a:r>
              <a:rPr lang="en-US" dirty="0"/>
              <a:t>Understanding bl and </a:t>
            </a:r>
            <a:r>
              <a:rPr lang="en-US" dirty="0" err="1"/>
              <a:t>blx</a:t>
            </a:r>
            <a:r>
              <a:rPr lang="en-US" dirty="0"/>
              <a:t> - 3</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05087" y="1804200"/>
            <a:ext cx="2895301"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endParaRPr lang="en-US" dirty="0">
              <a:solidFill>
                <a:srgbClr val="000000"/>
              </a:solidFill>
              <a:effectLst/>
              <a:latin typeface="Menlo" panose="020B0609030804020204" pitchFamily="49" charset="0"/>
            </a:endParaRPr>
          </a:p>
          <a:p>
            <a:r>
              <a:rPr lang="en-US" dirty="0">
                <a:solidFill>
                  <a:schemeClr val="accent1"/>
                </a:solidFill>
                <a:effectLst/>
                <a:latin typeface="Menlo" panose="020B0609030804020204" pitchFamily="49" charset="0"/>
              </a:rPr>
              <a:t>int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func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not shown</a:t>
            </a:r>
          </a:p>
        </p:txBody>
      </p:sp>
      <p:sp>
        <p:nvSpPr>
          <p:cNvPr id="3" name="Rounded Rectangle 2">
            <a:extLst>
              <a:ext uri="{FF2B5EF4-FFF2-40B4-BE49-F238E27FC236}">
                <a16:creationId xmlns:a16="http://schemas.microsoft.com/office/drawing/2014/main" id="{895ABA7C-FD17-9462-3041-FEFCF57C8D68}"/>
              </a:ext>
            </a:extLst>
          </p:cNvPr>
          <p:cNvSpPr/>
          <p:nvPr/>
        </p:nvSpPr>
        <p:spPr bwMode="auto">
          <a:xfrm>
            <a:off x="3795869" y="194272"/>
            <a:ext cx="8067229" cy="608076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     .data</a:t>
            </a:r>
          </a:p>
          <a:p>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:.word a </a:t>
            </a:r>
            <a:r>
              <a:rPr lang="en-US" i="1" dirty="0">
                <a:solidFill>
                  <a:srgbClr val="2C895B"/>
                </a:solidFill>
                <a:effectLst/>
                <a:latin typeface="Menlo" panose="020B0609030804020204" pitchFamily="49" charset="0"/>
              </a:rPr>
              <a:t>//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initialized with address of a()</a:t>
            </a: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.text</a:t>
            </a:r>
          </a:p>
          <a:p>
            <a:r>
              <a:rPr lang="en-US" dirty="0">
                <a:solidFill>
                  <a:srgbClr val="000000"/>
                </a:solidFill>
                <a:effectLst/>
                <a:latin typeface="Menlo" panose="020B0609030804020204" pitchFamily="49" charset="0"/>
              </a:rPr>
              <a:t>    .global a</a:t>
            </a:r>
          </a:p>
          <a:p>
            <a:r>
              <a:rPr lang="en-US" dirty="0">
                <a:solidFill>
                  <a:srgbClr val="000000"/>
                </a:solidFill>
                <a:effectLst/>
                <a:latin typeface="Menlo" panose="020B0609030804020204" pitchFamily="49" charset="0"/>
              </a:rPr>
              <a:t>    .type   a,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    mov     r0, 0</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.size a, (.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.global main</a:t>
            </a:r>
          </a:p>
          <a:p>
            <a:r>
              <a:rPr lang="en-US" dirty="0">
                <a:solidFill>
                  <a:srgbClr val="000000"/>
                </a:solidFill>
                <a:effectLst/>
                <a:latin typeface="Menlo" panose="020B0609030804020204" pitchFamily="49" charset="0"/>
              </a:rPr>
              <a:t>    .type   main,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main:</a:t>
            </a: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a:t>
            </a:r>
            <a:r>
              <a:rPr lang="en-US" i="1" dirty="0">
                <a:solidFill>
                  <a:srgbClr val="2C895B"/>
                </a:solidFill>
                <a:effectLst/>
                <a:latin typeface="Menlo" panose="020B0609030804020204" pitchFamily="49" charset="0"/>
              </a:rPr>
              <a:t>// load address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[r4]     </a:t>
            </a:r>
            <a:r>
              <a:rPr lang="en-US" i="1" dirty="0">
                <a:solidFill>
                  <a:srgbClr val="2C895B"/>
                </a:solidFill>
                <a:effectLst/>
                <a:latin typeface="Menlo" panose="020B0609030804020204" pitchFamily="49" charset="0"/>
              </a:rPr>
              <a:t>// load contents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blx</a:t>
            </a:r>
            <a:r>
              <a:rPr lang="en-US" dirty="0">
                <a:solidFill>
                  <a:schemeClr val="accent1"/>
                </a:solidFill>
                <a:effectLst/>
                <a:latin typeface="Menlo" panose="020B0609030804020204" pitchFamily="49" charset="0"/>
              </a:rPr>
              <a:t>     r4</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we lose the </a:t>
            </a:r>
            <a:r>
              <a:rPr lang="en-US" dirty="0" err="1">
                <a:solidFill>
                  <a:srgbClr val="FF0000"/>
                </a:solidFill>
                <a:effectLst/>
                <a:latin typeface="Menlo" panose="020B0609030804020204" pitchFamily="49" charset="0"/>
              </a:rPr>
              <a:t>lr</a:t>
            </a:r>
            <a:r>
              <a:rPr lang="en-US" dirty="0">
                <a:solidFill>
                  <a:srgbClr val="FF0000"/>
                </a:solidFill>
                <a:effectLst/>
                <a:latin typeface="Menlo" panose="020B0609030804020204" pitchFamily="49" charset="0"/>
              </a:rPr>
              <a:t> for main!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 not shown</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 infinite loop!</a:t>
            </a:r>
          </a:p>
        </p:txBody>
      </p:sp>
      <p:sp>
        <p:nvSpPr>
          <p:cNvPr id="4" name="TextBox 3">
            <a:extLst>
              <a:ext uri="{FF2B5EF4-FFF2-40B4-BE49-F238E27FC236}">
                <a16:creationId xmlns:a16="http://schemas.microsoft.com/office/drawing/2014/main" id="{314C3991-F6E3-3BDE-D7C5-E90F09B7C8AD}"/>
              </a:ext>
            </a:extLst>
          </p:cNvPr>
          <p:cNvSpPr txBox="1"/>
          <p:nvPr/>
        </p:nvSpPr>
        <p:spPr>
          <a:xfrm>
            <a:off x="400340" y="5439657"/>
            <a:ext cx="3106396"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F0000"/>
                </a:solidFill>
              </a:rPr>
              <a:t>But this has the same infinite loop problem when main() returns!</a:t>
            </a:r>
          </a:p>
        </p:txBody>
      </p:sp>
      <p:sp>
        <p:nvSpPr>
          <p:cNvPr id="6" name="Right Arrow 5">
            <a:extLst>
              <a:ext uri="{FF2B5EF4-FFF2-40B4-BE49-F238E27FC236}">
                <a16:creationId xmlns:a16="http://schemas.microsoft.com/office/drawing/2014/main" id="{D669D8A0-11CF-76F4-EC51-008C290E5B98}"/>
              </a:ext>
            </a:extLst>
          </p:cNvPr>
          <p:cNvSpPr/>
          <p:nvPr/>
        </p:nvSpPr>
        <p:spPr>
          <a:xfrm>
            <a:off x="3506736" y="5892084"/>
            <a:ext cx="996436" cy="21515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02C0248-AE58-4DAB-1A7F-56717E01676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706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 - 1</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763088" y="4465914"/>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225619" y="5234214"/>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797900" y="4602252"/>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682119" y="4502960"/>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661999" y="5213130"/>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573460" y="5164903"/>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579100" y="5149219"/>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429487" y="4094385"/>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171177" y="4062334"/>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graphicFrame>
        <p:nvGraphicFramePr>
          <p:cNvPr id="15" name="Table 14">
            <a:extLst>
              <a:ext uri="{FF2B5EF4-FFF2-40B4-BE49-F238E27FC236}">
                <a16:creationId xmlns:a16="http://schemas.microsoft.com/office/drawing/2014/main" id="{CABD404C-D91E-369F-7ED2-76A5D8627914}"/>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 - 2</a:t>
            </a:r>
            <a:br>
              <a:rPr lang="en-US" sz="2800" dirty="0"/>
            </a:b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04800" y="3160606"/>
            <a:ext cx="11510682" cy="3586225"/>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is a </a:t>
            </a:r>
            <a:r>
              <a:rPr lang="en-US" sz="2000" b="1" dirty="0">
                <a:solidFill>
                  <a:schemeClr val="accent1"/>
                </a:solidFill>
                <a:cs typeface="Courier New" panose="02070309020205020404" pitchFamily="49" charset="0"/>
              </a:rPr>
              <a:t>list of registers </a:t>
            </a:r>
            <a:r>
              <a:rPr lang="en-US" sz="2000" dirty="0">
                <a:solidFill>
                  <a:schemeClr val="accent1"/>
                </a:solidFill>
                <a:cs typeface="Courier New" panose="02070309020205020404" pitchFamily="49" charset="0"/>
              </a:rPr>
              <a:t>in </a:t>
            </a:r>
            <a:r>
              <a:rPr lang="en-US" sz="2000" b="1" dirty="0">
                <a:solidFill>
                  <a:schemeClr val="accent1"/>
                </a:solidFill>
                <a:cs typeface="Courier New" panose="02070309020205020404" pitchFamily="49" charset="0"/>
              </a:rPr>
              <a:t>numerically increasing order, left to right </a:t>
            </a:r>
          </a:p>
          <a:p>
            <a:pPr marL="0" indent="0">
              <a:buNone/>
            </a:pPr>
            <a:r>
              <a:rPr lang="en-US" sz="2000" dirty="0">
                <a:solidFill>
                  <a:schemeClr val="accent1"/>
                </a:solidFill>
                <a:latin typeface="Courier New" panose="02070309020205020404" pitchFamily="49" charset="0"/>
                <a:cs typeface="Courier New" panose="02070309020205020404" pitchFamily="49" charset="0"/>
              </a:rPr>
              <a:t>		</a:t>
            </a:r>
            <a:r>
              <a:rPr lang="en-US" sz="2000" dirty="0">
                <a:solidFill>
                  <a:schemeClr val="accent1"/>
                </a:solidFill>
                <a:latin typeface="Consolas" panose="020B0609020204030204" pitchFamily="49" charset="0"/>
                <a:cs typeface="Consolas" panose="020B0609020204030204" pitchFamily="49" charset="0"/>
              </a:rPr>
              <a:t>push </a:t>
            </a:r>
            <a:r>
              <a:rPr lang="en-US" sz="2000" dirty="0">
                <a:solidFill>
                  <a:srgbClr val="F37440"/>
                </a:solidFill>
                <a:latin typeface="Consolas" panose="020B0609020204030204" pitchFamily="49" charset="0"/>
                <a:cs typeface="Consolas" panose="020B0609020204030204" pitchFamily="49" charset="0"/>
              </a:rPr>
              <a:t>{r4-r10,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 </a:t>
            </a:r>
            <a:r>
              <a:rPr lang="en-US" sz="2000" i="1" dirty="0" err="1">
                <a:solidFill>
                  <a:srgbClr val="2C895B"/>
                </a:solidFill>
                <a:latin typeface="Consolas" panose="020B0609020204030204" pitchFamily="49" charset="0"/>
                <a:cs typeface="Consolas" panose="020B0609020204030204" pitchFamily="49" charset="0"/>
              </a:rPr>
              <a:t>fp</a:t>
            </a:r>
            <a:r>
              <a:rPr lang="en-US" sz="2000" i="1" dirty="0">
                <a:solidFill>
                  <a:srgbClr val="2C895B"/>
                </a:solidFill>
                <a:latin typeface="Consolas" panose="020B0609020204030204" pitchFamily="49" charset="0"/>
                <a:cs typeface="Consolas" panose="020B0609020204030204" pitchFamily="49" charset="0"/>
              </a:rPr>
              <a:t> is r11, </a:t>
            </a:r>
            <a:r>
              <a:rPr lang="en-US" sz="2000" i="1" dirty="0" err="1">
                <a:solidFill>
                  <a:srgbClr val="2C895B"/>
                </a:solidFill>
                <a:latin typeface="Consolas" panose="020B0609020204030204" pitchFamily="49" charset="0"/>
                <a:cs typeface="Consolas" panose="020B0609020204030204" pitchFamily="49" charset="0"/>
              </a:rPr>
              <a:t>lr</a:t>
            </a:r>
            <a:r>
              <a:rPr lang="en-US" sz="2000" i="1" dirty="0">
                <a:solidFill>
                  <a:srgbClr val="2C895B"/>
                </a:solidFill>
                <a:latin typeface="Consolas" panose="020B0609020204030204" pitchFamily="49" charset="0"/>
                <a:cs typeface="Consolas" panose="020B0609020204030204" pitchFamily="49" charset="0"/>
              </a:rPr>
              <a:t> is r14</a:t>
            </a:r>
          </a:p>
          <a:p>
            <a:r>
              <a:rPr lang="en-US" sz="2000" dirty="0">
                <a:cs typeface="Courier New" panose="02070309020205020404" pitchFamily="49" charset="0"/>
              </a:rPr>
              <a:t>Registers </a:t>
            </a:r>
            <a:r>
              <a:rPr lang="en-US" sz="2000" dirty="0">
                <a:solidFill>
                  <a:srgbClr val="FF0000"/>
                </a:solidFill>
                <a:cs typeface="Courier New" panose="02070309020205020404" pitchFamily="49" charset="0"/>
              </a:rPr>
              <a:t>cannot be</a:t>
            </a:r>
            <a:r>
              <a:rPr lang="en-US" sz="2000" dirty="0">
                <a:cs typeface="Courier New" panose="02070309020205020404" pitchFamily="49" charset="0"/>
              </a:rPr>
              <a:t>: </a:t>
            </a:r>
          </a:p>
          <a:p>
            <a:pPr marL="811212" lvl="1" indent="-457200">
              <a:buFont typeface="+mj-lt"/>
              <a:buAutoNum type="arabicPeriod"/>
            </a:pPr>
            <a:r>
              <a:rPr lang="en-US" sz="2000" dirty="0">
                <a:cs typeface="Courier New" panose="02070309020205020404" pitchFamily="49" charset="0"/>
              </a:rPr>
              <a:t>duplicated in the list</a:t>
            </a:r>
          </a:p>
          <a:p>
            <a:pPr marL="811212" lvl="1" indent="-457200">
              <a:buFont typeface="+mj-lt"/>
              <a:buAutoNum type="arabicPeriod"/>
            </a:pPr>
            <a:r>
              <a:rPr lang="en-US" sz="2000" dirty="0">
                <a:cs typeface="Courier New" panose="02070309020205020404" pitchFamily="49" charset="0"/>
              </a:rPr>
              <a:t>listed out of increasing numeric order (left to right)</a:t>
            </a:r>
          </a:p>
          <a:p>
            <a:r>
              <a:rPr lang="en-US" sz="2000" dirty="0">
                <a:cs typeface="Courier New" panose="02070309020205020404" pitchFamily="49" charset="0"/>
              </a:rPr>
              <a:t>Register ranges can be specified</a:t>
            </a:r>
            <a:r>
              <a:rPr lang="en-US" sz="2000" dirty="0">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{r4, r5, r8-r10,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a:t>
            </a:r>
          </a:p>
          <a:p>
            <a:r>
              <a:rPr lang="en-US" sz="2000" b="1" dirty="0">
                <a:solidFill>
                  <a:srgbClr val="FF0000"/>
                </a:solidFill>
                <a:cs typeface="Consolas" panose="020B0609020204030204" pitchFamily="49" charset="0"/>
              </a:rPr>
              <a:t>Never!</a:t>
            </a:r>
            <a:r>
              <a:rPr lang="en-US" sz="2000" dirty="0">
                <a:solidFill>
                  <a:schemeClr val="accent1"/>
                </a:solidFill>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push/pop r12, r13, or r15</a:t>
            </a:r>
          </a:p>
          <a:p>
            <a:pPr lvl="1"/>
            <a:r>
              <a:rPr lang="en-US" sz="2000" dirty="0">
                <a:cs typeface="Consolas" panose="020B0609020204030204" pitchFamily="49" charset="0"/>
              </a:rPr>
              <a:t>the top two registers on the stack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lr</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2C895B"/>
                </a:solidFill>
                <a:cs typeface="Consolas" panose="020B0609020204030204" pitchFamily="49" charset="0"/>
              </a:rPr>
              <a:t>// ARM function spec – later slides</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597060" y="875400"/>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the </a:t>
            </a:r>
            <a:r>
              <a:rPr lang="en-US" sz="2000" b="1" dirty="0">
                <a:solidFill>
                  <a:srgbClr val="F37440"/>
                </a:solidFill>
                <a:latin typeface="Consolas" panose="020B0609020204030204" pitchFamily="49" charset="0"/>
                <a:cs typeface="Consolas" panose="020B06090202040302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a:t>
            </a:r>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 </a:t>
            </a:r>
            <a:r>
              <a:rPr lang="en-US" sz="2000" dirty="0" err="1">
                <a:solidFill>
                  <a:srgbClr val="0070C0"/>
                </a:solidFill>
                <a:cs typeface="Courier New" panose="02070309020205020404" pitchFamily="49" charset="0"/>
              </a:rPr>
              <a:t>registers_saved</a:t>
            </a:r>
            <a:r>
              <a:rPr lang="en-US" sz="2000" dirty="0">
                <a:solidFill>
                  <a:srgbClr val="0070C0"/>
                </a:solidFill>
                <a:cs typeface="Courier New" panose="02070309020205020404" pitchFamily="49" charset="0"/>
              </a:rPr>
              <a:t> * 4)</a:t>
            </a:r>
          </a:p>
          <a:p>
            <a:r>
              <a:rPr lang="en-US" sz="2000" b="1" dirty="0">
                <a:solidFill>
                  <a:schemeClr val="tx2"/>
                </a:solidFill>
                <a:cs typeface="Courier New" panose="02070309020205020404" pitchFamily="49" charset="0"/>
              </a:rPr>
              <a:t>this must always be true: </a:t>
            </a:r>
            <a:r>
              <a:rPr lang="en-US" sz="2000" b="1" dirty="0" err="1">
                <a:solidFill>
                  <a:srgbClr val="FF0000"/>
                </a:solidFill>
                <a:cs typeface="Courier New" panose="02070309020205020404" pitchFamily="49" charset="0"/>
              </a:rPr>
              <a:t>sp</a:t>
            </a:r>
            <a:r>
              <a:rPr lang="en-US" sz="2000" b="1" dirty="0">
                <a:solidFill>
                  <a:srgbClr val="FF0000"/>
                </a:solidFill>
                <a:cs typeface="Courier New" panose="02070309020205020404" pitchFamily="49" charset="0"/>
              </a:rPr>
              <a:t> % 8 == 0</a:t>
            </a:r>
            <a:endParaRPr lang="en-US" sz="20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to the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386276" y="1316311"/>
            <a:ext cx="3296095"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3"/>
            <a:ext cx="2692708" cy="1487281"/>
            <a:chOff x="4654148" y="1816804"/>
            <a:chExt cx="2692708" cy="1487281"/>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974031" y="836791"/>
              <a:ext cx="275809" cy="223583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3772023" y="1885662"/>
            <a:ext cx="2275536" cy="1897094"/>
            <a:chOff x="3735122" y="1975823"/>
            <a:chExt cx="2275536"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735122" y="2030836"/>
              <a:ext cx="1982313" cy="1754326"/>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rPr>
                <a:t>If you have </a:t>
              </a:r>
              <a:r>
                <a:rPr lang="en-US" dirty="0">
                  <a:solidFill>
                    <a:srgbClr val="FF0000"/>
                  </a:solidFill>
                </a:rPr>
                <a:t>no stack variables </a:t>
              </a:r>
              <a:r>
                <a:rPr lang="en-US" dirty="0">
                  <a:solidFill>
                    <a:schemeClr val="accent6"/>
                  </a:solidFill>
                </a:rPr>
                <a:t>(later slides) then always </a:t>
              </a:r>
              <a:r>
                <a:rPr lang="en-US" dirty="0">
                  <a:solidFill>
                    <a:srgbClr val="0070C0"/>
                  </a:solidFill>
                </a:rPr>
                <a:t>push an </a:t>
              </a:r>
              <a:r>
                <a:rPr lang="en-US" b="1" dirty="0">
                  <a:solidFill>
                    <a:srgbClr val="0070C0"/>
                  </a:solidFill>
                </a:rPr>
                <a:t>EVEN</a:t>
              </a:r>
              <a:r>
                <a:rPr lang="en-US" dirty="0">
                  <a:solidFill>
                    <a:srgbClr val="0070C0"/>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670381" y="602632"/>
            <a:ext cx="2710851" cy="3615587"/>
            <a:chOff x="8282574" y="241775"/>
            <a:chExt cx="2710851" cy="3615587"/>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365330" y="3549585"/>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pop</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stack segment memory to the </a:t>
            </a:r>
            <a:r>
              <a:rPr lang="en-US" sz="2000" b="1" dirty="0">
                <a:solidFill>
                  <a:srgbClr val="F37440"/>
                </a:solidFill>
                <a:latin typeface="Consolas" panose="020B0609020204030204" pitchFamily="49" charset="0"/>
                <a:cs typeface="Consolas" panose="020B0609020204030204" pitchFamily="49" charset="0"/>
              </a:rPr>
              <a:t>{reg list}</a:t>
            </a:r>
            <a:endParaRPr lang="en-US" sz="2000" dirty="0">
              <a:latin typeface="Consolas" panose="020B0609020204030204" pitchFamily="49" charset="0"/>
              <a:cs typeface="Consolas" panose="020B0609020204030204" pitchFamily="49" charset="0"/>
            </a:endParaRPr>
          </a:p>
          <a:p>
            <a:r>
              <a:rPr lang="en-US" sz="2000" b="1" dirty="0">
                <a:solidFill>
                  <a:schemeClr val="accent5"/>
                </a:solidFill>
                <a:latin typeface="Consolas" panose="020B0609020204030204" pitchFamily="49" charset="0"/>
                <a:cs typeface="Consolas" panose="020B06090202040302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from the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918793" cy="1539446"/>
            <a:chOff x="704683" y="2107234"/>
            <a:chExt cx="2918793"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80696" y="1147338"/>
              <a:ext cx="382883" cy="230267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497801" y="1135962"/>
            <a:ext cx="328166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7291C-DCB8-F0A2-8DB8-EF050E219244}"/>
              </a:ext>
            </a:extLst>
          </p:cNvPr>
          <p:cNvSpPr>
            <a:spLocks noGrp="1"/>
          </p:cNvSpPr>
          <p:nvPr>
            <p:ph sz="quarter" idx="15"/>
          </p:nvPr>
        </p:nvSpPr>
        <p:spPr>
          <a:xfrm>
            <a:off x="2192377" y="5455520"/>
            <a:ext cx="7216264" cy="419100"/>
          </a:xfrm>
          <a:solidFill>
            <a:schemeClr val="accent4">
              <a:lumMod val="20000"/>
              <a:lumOff val="80000"/>
            </a:schemeClr>
          </a:solidFill>
          <a:ln>
            <a:solidFill>
              <a:schemeClr val="accent1"/>
            </a:solidFill>
          </a:ln>
        </p:spPr>
        <p:txBody>
          <a:bodyPr/>
          <a:lstStyle/>
          <a:p>
            <a:r>
              <a:rPr lang="en-US" dirty="0" err="1">
                <a:solidFill>
                  <a:schemeClr val="accent6"/>
                </a:solidFill>
              </a:rPr>
              <a:t>lr</a:t>
            </a:r>
            <a:r>
              <a:rPr lang="en-US" dirty="0">
                <a:solidFill>
                  <a:schemeClr val="accent6"/>
                </a:solidFill>
              </a:rPr>
              <a:t> gets an address on the stack, likely segmentation fault</a:t>
            </a:r>
          </a:p>
        </p:txBody>
      </p:sp>
      <p:sp>
        <p:nvSpPr>
          <p:cNvPr id="3" name="Title 2">
            <a:extLst>
              <a:ext uri="{FF2B5EF4-FFF2-40B4-BE49-F238E27FC236}">
                <a16:creationId xmlns:a16="http://schemas.microsoft.com/office/drawing/2014/main" id="{3BD104C6-2E03-9BE3-520B-5DAA87A90BFB}"/>
              </a:ext>
            </a:extLst>
          </p:cNvPr>
          <p:cNvSpPr>
            <a:spLocks noGrp="1"/>
          </p:cNvSpPr>
          <p:nvPr>
            <p:ph type="title"/>
          </p:nvPr>
        </p:nvSpPr>
        <p:spPr/>
        <p:txBody>
          <a:bodyPr/>
          <a:lstStyle/>
          <a:p>
            <a:r>
              <a:rPr lang="en-US" dirty="0"/>
              <a:t>Consequences of inconsistent push and pop operands</a:t>
            </a:r>
          </a:p>
        </p:txBody>
      </p:sp>
      <p:grpSp>
        <p:nvGrpSpPr>
          <p:cNvPr id="4" name="Group 3">
            <a:extLst>
              <a:ext uri="{FF2B5EF4-FFF2-40B4-BE49-F238E27FC236}">
                <a16:creationId xmlns:a16="http://schemas.microsoft.com/office/drawing/2014/main" id="{625CDE28-9022-EF1C-78C9-24F55D659DAE}"/>
              </a:ext>
            </a:extLst>
          </p:cNvPr>
          <p:cNvGrpSpPr/>
          <p:nvPr/>
        </p:nvGrpSpPr>
        <p:grpSpPr>
          <a:xfrm>
            <a:off x="3185274" y="2584063"/>
            <a:ext cx="1377797" cy="1283166"/>
            <a:chOff x="5015537" y="3266589"/>
            <a:chExt cx="1377797" cy="1283166"/>
          </a:xfrm>
        </p:grpSpPr>
        <p:sp>
          <p:nvSpPr>
            <p:cNvPr id="5" name="Rectangle 4">
              <a:extLst>
                <a:ext uri="{FF2B5EF4-FFF2-40B4-BE49-F238E27FC236}">
                  <a16:creationId xmlns:a16="http://schemas.microsoft.com/office/drawing/2014/main" id="{DE75C2C5-0D17-A985-E2A3-CB92EF1719C1}"/>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A55701FC-48AA-7B3C-950E-BE733027BB5C}"/>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AEA67088-7AF6-B77B-407F-03F9759287F8}"/>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8" name="Rectangle 7">
              <a:extLst>
                <a:ext uri="{FF2B5EF4-FFF2-40B4-BE49-F238E27FC236}">
                  <a16:creationId xmlns:a16="http://schemas.microsoft.com/office/drawing/2014/main" id="{2225A820-1512-7A9F-B7B3-62AB98ED667F}"/>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grpSp>
      <p:grpSp>
        <p:nvGrpSpPr>
          <p:cNvPr id="11" name="Group 10">
            <a:extLst>
              <a:ext uri="{FF2B5EF4-FFF2-40B4-BE49-F238E27FC236}">
                <a16:creationId xmlns:a16="http://schemas.microsoft.com/office/drawing/2014/main" id="{B5ED044A-F5A5-C04E-0FF7-3DD1AE3ADCD9}"/>
              </a:ext>
            </a:extLst>
          </p:cNvPr>
          <p:cNvGrpSpPr/>
          <p:nvPr/>
        </p:nvGrpSpPr>
        <p:grpSpPr>
          <a:xfrm>
            <a:off x="834796" y="1760489"/>
            <a:ext cx="1620957" cy="2097955"/>
            <a:chOff x="6517723" y="611915"/>
            <a:chExt cx="1620957" cy="2097955"/>
          </a:xfrm>
        </p:grpSpPr>
        <p:sp>
          <p:nvSpPr>
            <p:cNvPr id="12" name="Rectangle 11">
              <a:extLst>
                <a:ext uri="{FF2B5EF4-FFF2-40B4-BE49-F238E27FC236}">
                  <a16:creationId xmlns:a16="http://schemas.microsoft.com/office/drawing/2014/main" id="{A94656B5-289E-BD80-77DD-BE4EB00F37B1}"/>
                </a:ext>
              </a:extLst>
            </p:cNvPr>
            <p:cNvSpPr>
              <a:spLocks noChangeArrowheads="1"/>
            </p:cNvSpPr>
            <p:nvPr>
              <p:custDataLst>
                <p:tags r:id="rId5"/>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15" name="Rectangle 9">
              <a:extLst>
                <a:ext uri="{FF2B5EF4-FFF2-40B4-BE49-F238E27FC236}">
                  <a16:creationId xmlns:a16="http://schemas.microsoft.com/office/drawing/2014/main" id="{662E9E5E-223B-8716-2640-4BC36C9737A4}"/>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6" name="Rectangle 8">
              <a:extLst>
                <a:ext uri="{FF2B5EF4-FFF2-40B4-BE49-F238E27FC236}">
                  <a16:creationId xmlns:a16="http://schemas.microsoft.com/office/drawing/2014/main" id="{8FFAAB40-BD47-FFBB-D701-F9832B622584}"/>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7" name="Rectangle 16">
              <a:extLst>
                <a:ext uri="{FF2B5EF4-FFF2-40B4-BE49-F238E27FC236}">
                  <a16:creationId xmlns:a16="http://schemas.microsoft.com/office/drawing/2014/main" id="{AE61288D-0F19-E4F9-213D-C21073906490}"/>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8" name="TextBox 17">
              <a:extLst>
                <a:ext uri="{FF2B5EF4-FFF2-40B4-BE49-F238E27FC236}">
                  <a16:creationId xmlns:a16="http://schemas.microsoft.com/office/drawing/2014/main" id="{C3E927D4-C7E5-268A-90E8-DF3D652FF1EE}"/>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9" name="Group 18">
            <a:extLst>
              <a:ext uri="{FF2B5EF4-FFF2-40B4-BE49-F238E27FC236}">
                <a16:creationId xmlns:a16="http://schemas.microsoft.com/office/drawing/2014/main" id="{0A53B930-192F-81CD-D2CD-13789BD61497}"/>
              </a:ext>
            </a:extLst>
          </p:cNvPr>
          <p:cNvGrpSpPr/>
          <p:nvPr/>
        </p:nvGrpSpPr>
        <p:grpSpPr>
          <a:xfrm>
            <a:off x="2324701" y="2249422"/>
            <a:ext cx="724396" cy="1545265"/>
            <a:chOff x="8007628" y="1100848"/>
            <a:chExt cx="724396" cy="1545265"/>
          </a:xfrm>
        </p:grpSpPr>
        <p:sp>
          <p:nvSpPr>
            <p:cNvPr id="20" name="Right Arrow 19">
              <a:extLst>
                <a:ext uri="{FF2B5EF4-FFF2-40B4-BE49-F238E27FC236}">
                  <a16:creationId xmlns:a16="http://schemas.microsoft.com/office/drawing/2014/main" id="{E96D372E-EAB2-23D5-A0F2-A4CA95D81751}"/>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1" name="Right Arrow 20">
              <a:extLst>
                <a:ext uri="{FF2B5EF4-FFF2-40B4-BE49-F238E27FC236}">
                  <a16:creationId xmlns:a16="http://schemas.microsoft.com/office/drawing/2014/main" id="{F9AF7D0E-40DC-B54D-D59D-4F4FE457413D}"/>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2" name="Right Arrow 21">
              <a:extLst>
                <a:ext uri="{FF2B5EF4-FFF2-40B4-BE49-F238E27FC236}">
                  <a16:creationId xmlns:a16="http://schemas.microsoft.com/office/drawing/2014/main" id="{68B03C6B-7B82-CF73-E4F1-D28B34370E7F}"/>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ight Arrow 22">
              <a:extLst>
                <a:ext uri="{FF2B5EF4-FFF2-40B4-BE49-F238E27FC236}">
                  <a16:creationId xmlns:a16="http://schemas.microsoft.com/office/drawing/2014/main" id="{DCB021A3-47DF-406E-60C2-614A597823B2}"/>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987908CA-2B92-0C6E-2E97-5423811CC77C}"/>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27" name="Group 26">
            <a:extLst>
              <a:ext uri="{FF2B5EF4-FFF2-40B4-BE49-F238E27FC236}">
                <a16:creationId xmlns:a16="http://schemas.microsoft.com/office/drawing/2014/main" id="{D57716A8-55E3-B914-26F4-F8C2F0EB6644}"/>
              </a:ext>
            </a:extLst>
          </p:cNvPr>
          <p:cNvGrpSpPr/>
          <p:nvPr/>
        </p:nvGrpSpPr>
        <p:grpSpPr>
          <a:xfrm>
            <a:off x="4573493" y="3739795"/>
            <a:ext cx="1167312" cy="252557"/>
            <a:chOff x="10256420" y="2591221"/>
            <a:chExt cx="1167312" cy="252557"/>
          </a:xfrm>
        </p:grpSpPr>
        <p:sp>
          <p:nvSpPr>
            <p:cNvPr id="28" name="Rectangle 8">
              <a:extLst>
                <a:ext uri="{FF2B5EF4-FFF2-40B4-BE49-F238E27FC236}">
                  <a16:creationId xmlns:a16="http://schemas.microsoft.com/office/drawing/2014/main" id="{352EBA62-3BBC-A75C-C19C-7A652BD01DCF}"/>
                </a:ext>
              </a:extLst>
            </p:cNvPr>
            <p:cNvSpPr>
              <a:spLocks noChangeArrowheads="1"/>
            </p:cNvSpPr>
            <p:nvPr>
              <p:custDataLst>
                <p:tags r:id="rId4"/>
              </p:custDataLst>
            </p:nvPr>
          </p:nvSpPr>
          <p:spPr bwMode="gray">
            <a:xfrm>
              <a:off x="10843054" y="2591221"/>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29" name="Left Arrow 28">
              <a:extLst>
                <a:ext uri="{FF2B5EF4-FFF2-40B4-BE49-F238E27FC236}">
                  <a16:creationId xmlns:a16="http://schemas.microsoft.com/office/drawing/2014/main" id="{9DB28E9A-2F76-F215-E851-E3F05FDFC5F1}"/>
                </a:ext>
              </a:extLst>
            </p:cNvPr>
            <p:cNvSpPr/>
            <p:nvPr/>
          </p:nvSpPr>
          <p:spPr>
            <a:xfrm>
              <a:off x="10256420" y="2653335"/>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2" name="Group 31">
            <a:extLst>
              <a:ext uri="{FF2B5EF4-FFF2-40B4-BE49-F238E27FC236}">
                <a16:creationId xmlns:a16="http://schemas.microsoft.com/office/drawing/2014/main" id="{465CBFE1-25B1-05FD-A72B-408DE9DB56C4}"/>
              </a:ext>
            </a:extLst>
          </p:cNvPr>
          <p:cNvGrpSpPr/>
          <p:nvPr/>
        </p:nvGrpSpPr>
        <p:grpSpPr>
          <a:xfrm>
            <a:off x="2535524" y="1390349"/>
            <a:ext cx="2774974" cy="2773940"/>
            <a:chOff x="8218451" y="241775"/>
            <a:chExt cx="2774974" cy="2773940"/>
          </a:xfrm>
        </p:grpSpPr>
        <p:sp>
          <p:nvSpPr>
            <p:cNvPr id="33" name="Rectangle 32">
              <a:extLst>
                <a:ext uri="{FF2B5EF4-FFF2-40B4-BE49-F238E27FC236}">
                  <a16:creationId xmlns:a16="http://schemas.microsoft.com/office/drawing/2014/main" id="{327FDD37-B7E7-23BD-5227-852979CA4116}"/>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3605E3EC-1816-C674-13A3-919F10DDA7CD}"/>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16681E0F-4143-7049-4F74-254A428DC6D1}"/>
                </a:ext>
              </a:extLst>
            </p:cNvPr>
            <p:cNvSpPr txBox="1"/>
            <p:nvPr/>
          </p:nvSpPr>
          <p:spPr>
            <a:xfrm>
              <a:off x="8218451" y="2707938"/>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36" name="TextBox 35">
              <a:extLst>
                <a:ext uri="{FF2B5EF4-FFF2-40B4-BE49-F238E27FC236}">
                  <a16:creationId xmlns:a16="http://schemas.microsoft.com/office/drawing/2014/main" id="{F47B09DE-DA13-6498-9247-1C9750CA99FB}"/>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37" name="Rectangle 36">
              <a:extLst>
                <a:ext uri="{FF2B5EF4-FFF2-40B4-BE49-F238E27FC236}">
                  <a16:creationId xmlns:a16="http://schemas.microsoft.com/office/drawing/2014/main" id="{6FE60DB7-A573-2951-CC01-12722FF71913}"/>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8" name="Rectangle 37">
              <a:extLst>
                <a:ext uri="{FF2B5EF4-FFF2-40B4-BE49-F238E27FC236}">
                  <a16:creationId xmlns:a16="http://schemas.microsoft.com/office/drawing/2014/main" id="{AB4212EE-D8E1-A29E-23F2-C4118266914D}"/>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9" name="Rectangle 38">
              <a:extLst>
                <a:ext uri="{FF2B5EF4-FFF2-40B4-BE49-F238E27FC236}">
                  <a16:creationId xmlns:a16="http://schemas.microsoft.com/office/drawing/2014/main" id="{494D419F-F98D-1191-5D5F-D8177E5A54F3}"/>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4389B8E2-1A62-DEB2-43BF-103A93F25A50}"/>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D80A5234-BE0E-5A45-D6EA-B7C377D870C2}"/>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48" name="TextBox 47">
            <a:extLst>
              <a:ext uri="{FF2B5EF4-FFF2-40B4-BE49-F238E27FC236}">
                <a16:creationId xmlns:a16="http://schemas.microsoft.com/office/drawing/2014/main" id="{86201B66-02AA-F6DF-DE1E-7C4BA4EC1E19}"/>
              </a:ext>
            </a:extLst>
          </p:cNvPr>
          <p:cNvSpPr txBox="1"/>
          <p:nvPr/>
        </p:nvSpPr>
        <p:spPr>
          <a:xfrm>
            <a:off x="1593554" y="4280074"/>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push </a:t>
            </a:r>
            <a:r>
              <a:rPr lang="en-US" dirty="0">
                <a:solidFill>
                  <a:schemeClr val="accent6"/>
                </a:solidFill>
                <a:latin typeface="Consolas" panose="020B0609020204030204" pitchFamily="49" charset="0"/>
                <a:cs typeface="Consolas" panose="020B0609020204030204" pitchFamily="49" charset="0"/>
              </a:rPr>
              <a:t>{r6, r8, </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
        <p:nvSpPr>
          <p:cNvPr id="79" name="TextBox 78">
            <a:extLst>
              <a:ext uri="{FF2B5EF4-FFF2-40B4-BE49-F238E27FC236}">
                <a16:creationId xmlns:a16="http://schemas.microsoft.com/office/drawing/2014/main" id="{4EB67249-7838-21A5-0562-6C88A3B44E1D}"/>
              </a:ext>
            </a:extLst>
          </p:cNvPr>
          <p:cNvSpPr txBox="1"/>
          <p:nvPr/>
        </p:nvSpPr>
        <p:spPr>
          <a:xfrm>
            <a:off x="8010312" y="138983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80" name="Group 79">
            <a:extLst>
              <a:ext uri="{FF2B5EF4-FFF2-40B4-BE49-F238E27FC236}">
                <a16:creationId xmlns:a16="http://schemas.microsoft.com/office/drawing/2014/main" id="{D1635A6E-0D65-0E0E-6E2F-DA8EEBCE759E}"/>
              </a:ext>
            </a:extLst>
          </p:cNvPr>
          <p:cNvGrpSpPr/>
          <p:nvPr/>
        </p:nvGrpSpPr>
        <p:grpSpPr>
          <a:xfrm>
            <a:off x="7624391" y="2959881"/>
            <a:ext cx="724394" cy="905637"/>
            <a:chOff x="8068368" y="893716"/>
            <a:chExt cx="724394" cy="905637"/>
          </a:xfrm>
        </p:grpSpPr>
        <p:sp>
          <p:nvSpPr>
            <p:cNvPr id="81" name="Right Arrow 80">
              <a:extLst>
                <a:ext uri="{FF2B5EF4-FFF2-40B4-BE49-F238E27FC236}">
                  <a16:creationId xmlns:a16="http://schemas.microsoft.com/office/drawing/2014/main" id="{6136A6F3-E35F-167E-F662-379D17421BF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2" name="Right Arrow 81">
              <a:extLst>
                <a:ext uri="{FF2B5EF4-FFF2-40B4-BE49-F238E27FC236}">
                  <a16:creationId xmlns:a16="http://schemas.microsoft.com/office/drawing/2014/main" id="{0B523595-C4C7-5156-539E-07F8541B25D9}"/>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7" name="TextBox 86">
              <a:extLst>
                <a:ext uri="{FF2B5EF4-FFF2-40B4-BE49-F238E27FC236}">
                  <a16:creationId xmlns:a16="http://schemas.microsoft.com/office/drawing/2014/main" id="{1FBA9C75-F0FC-82FD-C968-9054A7878790}"/>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88" name="Group 87">
            <a:extLst>
              <a:ext uri="{FF2B5EF4-FFF2-40B4-BE49-F238E27FC236}">
                <a16:creationId xmlns:a16="http://schemas.microsoft.com/office/drawing/2014/main" id="{5684FD24-1ECC-78EE-9685-5EC1EC9CE043}"/>
              </a:ext>
            </a:extLst>
          </p:cNvPr>
          <p:cNvGrpSpPr/>
          <p:nvPr/>
        </p:nvGrpSpPr>
        <p:grpSpPr>
          <a:xfrm>
            <a:off x="9844865" y="3102557"/>
            <a:ext cx="1167312" cy="215725"/>
            <a:chOff x="10337353" y="1049807"/>
            <a:chExt cx="1167312" cy="215725"/>
          </a:xfrm>
        </p:grpSpPr>
        <p:sp>
          <p:nvSpPr>
            <p:cNvPr id="89" name="Rectangle 8">
              <a:extLst>
                <a:ext uri="{FF2B5EF4-FFF2-40B4-BE49-F238E27FC236}">
                  <a16:creationId xmlns:a16="http://schemas.microsoft.com/office/drawing/2014/main" id="{E935BDFF-99CC-6660-AE7E-2F067522DE85}"/>
                </a:ext>
              </a:extLst>
            </p:cNvPr>
            <p:cNvSpPr>
              <a:spLocks noChangeArrowheads="1"/>
            </p:cNvSpPr>
            <p:nvPr>
              <p:custDataLst>
                <p:tags r:id="rId3"/>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p>
          </p:txBody>
        </p:sp>
        <p:sp>
          <p:nvSpPr>
            <p:cNvPr id="90" name="Left Arrow 89">
              <a:extLst>
                <a:ext uri="{FF2B5EF4-FFF2-40B4-BE49-F238E27FC236}">
                  <a16:creationId xmlns:a16="http://schemas.microsoft.com/office/drawing/2014/main" id="{5C6274FF-DCD2-DFAA-EE4F-2842C25C3B44}"/>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96" name="Group 95">
            <a:extLst>
              <a:ext uri="{FF2B5EF4-FFF2-40B4-BE49-F238E27FC236}">
                <a16:creationId xmlns:a16="http://schemas.microsoft.com/office/drawing/2014/main" id="{84DF87C4-B747-77BF-15BE-5F6D98E5DCEF}"/>
              </a:ext>
            </a:extLst>
          </p:cNvPr>
          <p:cNvGrpSpPr/>
          <p:nvPr/>
        </p:nvGrpSpPr>
        <p:grpSpPr>
          <a:xfrm>
            <a:off x="5997623" y="1674278"/>
            <a:ext cx="4592930" cy="2721279"/>
            <a:chOff x="6458987" y="317753"/>
            <a:chExt cx="4592930" cy="2721279"/>
          </a:xfrm>
        </p:grpSpPr>
        <p:sp>
          <p:nvSpPr>
            <p:cNvPr id="100" name="Rectangle 99">
              <a:extLst>
                <a:ext uri="{FF2B5EF4-FFF2-40B4-BE49-F238E27FC236}">
                  <a16:creationId xmlns:a16="http://schemas.microsoft.com/office/drawing/2014/main" id="{CFD240CF-8AAA-33A6-CE4D-481A72FB8786}"/>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1" name="Rectangle 100">
              <a:extLst>
                <a:ext uri="{FF2B5EF4-FFF2-40B4-BE49-F238E27FC236}">
                  <a16:creationId xmlns:a16="http://schemas.microsoft.com/office/drawing/2014/main" id="{0C760823-77CB-105A-84AF-B3147E89437C}"/>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2" name="Rectangle 101">
              <a:extLst>
                <a:ext uri="{FF2B5EF4-FFF2-40B4-BE49-F238E27FC236}">
                  <a16:creationId xmlns:a16="http://schemas.microsoft.com/office/drawing/2014/main" id="{E17F2358-23B3-3181-0498-6A9AA5C87FB4}"/>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103" name="Rectangle 102">
              <a:extLst>
                <a:ext uri="{FF2B5EF4-FFF2-40B4-BE49-F238E27FC236}">
                  <a16:creationId xmlns:a16="http://schemas.microsoft.com/office/drawing/2014/main" id="{00E8CDF6-8B6E-D2D6-2D9E-48058F0ECB23}"/>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104" name="Rectangle 103">
              <a:extLst>
                <a:ext uri="{FF2B5EF4-FFF2-40B4-BE49-F238E27FC236}">
                  <a16:creationId xmlns:a16="http://schemas.microsoft.com/office/drawing/2014/main" id="{0A4B3DFE-BC2C-92F4-E452-80572E55C450}"/>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105" name="Rectangle 104">
              <a:extLst>
                <a:ext uri="{FF2B5EF4-FFF2-40B4-BE49-F238E27FC236}">
                  <a16:creationId xmlns:a16="http://schemas.microsoft.com/office/drawing/2014/main" id="{4B664F0E-E55D-88D7-DB6F-1BABFD792D92}"/>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108" name="Rectangle 9">
              <a:extLst>
                <a:ext uri="{FF2B5EF4-FFF2-40B4-BE49-F238E27FC236}">
                  <a16:creationId xmlns:a16="http://schemas.microsoft.com/office/drawing/2014/main" id="{E7530EAA-93C5-6C96-E8C7-F5B5CA004949}"/>
                </a:ext>
              </a:extLst>
            </p:cNvPr>
            <p:cNvSpPr>
              <a:spLocks noChangeArrowheads="1"/>
            </p:cNvSpPr>
            <p:nvPr>
              <p:custDataLst>
                <p:tags r:id="rId1"/>
              </p:custDataLst>
            </p:nvPr>
          </p:nvSpPr>
          <p:spPr bwMode="gray">
            <a:xfrm>
              <a:off x="6773174" y="2009433"/>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09" name="Rectangle 8">
              <a:extLst>
                <a:ext uri="{FF2B5EF4-FFF2-40B4-BE49-F238E27FC236}">
                  <a16:creationId xmlns:a16="http://schemas.microsoft.com/office/drawing/2014/main" id="{21D0B74C-BC74-2F1B-0A98-035466BA949A}"/>
                </a:ext>
              </a:extLst>
            </p:cNvPr>
            <p:cNvSpPr>
              <a:spLocks noChangeArrowheads="1"/>
            </p:cNvSpPr>
            <p:nvPr>
              <p:custDataLst>
                <p:tags r:id="rId2"/>
              </p:custDataLst>
            </p:nvPr>
          </p:nvSpPr>
          <p:spPr bwMode="gray">
            <a:xfrm>
              <a:off x="6773174" y="2349412"/>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1" name="TextBox 110">
              <a:extLst>
                <a:ext uri="{FF2B5EF4-FFF2-40B4-BE49-F238E27FC236}">
                  <a16:creationId xmlns:a16="http://schemas.microsoft.com/office/drawing/2014/main" id="{C82C1D76-6E56-4BE7-DF2C-9D99A8483795}"/>
                </a:ext>
              </a:extLst>
            </p:cNvPr>
            <p:cNvSpPr txBox="1"/>
            <p:nvPr/>
          </p:nvSpPr>
          <p:spPr>
            <a:xfrm>
              <a:off x="8174206" y="2700478"/>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112" name="TextBox 111">
              <a:extLst>
                <a:ext uri="{FF2B5EF4-FFF2-40B4-BE49-F238E27FC236}">
                  <a16:creationId xmlns:a16="http://schemas.microsoft.com/office/drawing/2014/main" id="{98CA9DB1-FB68-3EDE-23E8-FDD952223017}"/>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113" name="Rectangle 112">
              <a:extLst>
                <a:ext uri="{FF2B5EF4-FFF2-40B4-BE49-F238E27FC236}">
                  <a16:creationId xmlns:a16="http://schemas.microsoft.com/office/drawing/2014/main" id="{08BA7D7C-8D4E-7594-D8F3-C3429703E61E}"/>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114" name="TextBox 113">
            <a:extLst>
              <a:ext uri="{FF2B5EF4-FFF2-40B4-BE49-F238E27FC236}">
                <a16:creationId xmlns:a16="http://schemas.microsoft.com/office/drawing/2014/main" id="{BCF8F020-DA0F-F7E3-13C0-94C5FEB2984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15" name="TextBox 114">
            <a:extLst>
              <a:ext uri="{FF2B5EF4-FFF2-40B4-BE49-F238E27FC236}">
                <a16:creationId xmlns:a16="http://schemas.microsoft.com/office/drawing/2014/main" id="{FC531832-1571-F8DB-F379-AF276ACC2C8A}"/>
              </a:ext>
            </a:extLst>
          </p:cNvPr>
          <p:cNvSpPr txBox="1"/>
          <p:nvPr/>
        </p:nvSpPr>
        <p:spPr>
          <a:xfrm>
            <a:off x="7348467" y="4515415"/>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pop </a:t>
            </a:r>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695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91557" y="401942"/>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115422" y="1355591"/>
            <a:ext cx="8638178" cy="4530859"/>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allocating at function entry:   </a:t>
            </a:r>
            <a:r>
              <a:rPr lang="en-US" sz="2000" b="1" dirty="0">
                <a:solidFill>
                  <a:srgbClr val="7030A0"/>
                </a:solidFill>
                <a:latin typeface="Consolas" panose="020B0609020204030204" pitchFamily="49" charset="0"/>
                <a:cs typeface="Consolas" panose="020B0609020204030204" pitchFamily="49" charset="0"/>
              </a:rPr>
              <a:t>push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rPr>
              <a:t> always points at top element in the stack (lowest byte address)</a:t>
            </a:r>
          </a:p>
          <a:p>
            <a:pPr>
              <a:lnSpc>
                <a:spcPct val="100000"/>
              </a:lnSpc>
            </a:pP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chemeClr val="tx2"/>
                </a:solidFill>
              </a:rPr>
              <a:t> always </a:t>
            </a:r>
            <a:r>
              <a:rPr lang="en-US" sz="2000" dirty="0">
                <a:solidFill>
                  <a:srgbClr val="0070C0"/>
                </a:solidFill>
                <a:cs typeface="Courier New" panose="02070309020205020404" pitchFamily="49" charset="0"/>
              </a:rPr>
              <a:t>points at the bottom element in the stack</a:t>
            </a:r>
          </a:p>
          <a:p>
            <a:pPr lvl="1"/>
            <a:r>
              <a:rPr lang="en-US" sz="1800" dirty="0">
                <a:solidFill>
                  <a:srgbClr val="0070C0"/>
                </a:solidFill>
                <a:cs typeface="Courier New" panose="02070309020205020404" pitchFamily="49" charset="0"/>
              </a:rPr>
              <a:t>Bottom element is always the saved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(contains the return address of caller)</a:t>
            </a:r>
          </a:p>
          <a:p>
            <a:pPr lvl="1"/>
            <a:r>
              <a:rPr lang="en-US" sz="1800" dirty="0">
                <a:solidFill>
                  <a:schemeClr val="tx2"/>
                </a:solidFill>
                <a:cs typeface="Courier New" panose="02070309020205020404" pitchFamily="49" charset="0"/>
              </a:rPr>
              <a:t>A saved copy </a:t>
            </a:r>
            <a:r>
              <a:rPr lang="en-US" sz="1800" dirty="0">
                <a:solidFill>
                  <a:srgbClr val="F3753F"/>
                </a:solidFill>
                <a:cs typeface="Courier New" panose="02070309020205020404" pitchFamily="49" charset="0"/>
              </a:rPr>
              <a:t>of callers </a:t>
            </a:r>
            <a:r>
              <a:rPr lang="en-US" sz="1800" dirty="0" err="1">
                <a:solidFill>
                  <a:srgbClr val="F3753F"/>
                </a:solidFill>
                <a:cs typeface="Courier New" panose="02070309020205020404" pitchFamily="49" charset="0"/>
              </a:rPr>
              <a:t>fp</a:t>
            </a:r>
            <a:r>
              <a:rPr lang="en-US" sz="1800" dirty="0">
                <a:solidFill>
                  <a:schemeClr val="tx2"/>
                </a:solidFill>
                <a:cs typeface="Courier New" panose="02070309020205020404" pitchFamily="49" charset="0"/>
              </a:rPr>
              <a:t> is always the next element below the </a:t>
            </a:r>
            <a:r>
              <a:rPr lang="en-US" sz="1800" dirty="0" err="1">
                <a:solidFill>
                  <a:schemeClr val="tx2"/>
                </a:solidFill>
                <a:cs typeface="Courier New" panose="02070309020205020404" pitchFamily="49" charset="0"/>
              </a:rPr>
              <a:t>lr</a:t>
            </a:r>
            <a:endParaRPr lang="en-US" sz="1800" dirty="0">
              <a:solidFill>
                <a:srgbClr val="0070C0"/>
              </a:solidFill>
              <a:cs typeface="Courier New" panose="02070309020205020404" pitchFamily="49" charset="0"/>
            </a:endParaRPr>
          </a:p>
          <a:p>
            <a:pPr lvl="1"/>
            <a:r>
              <a:rPr lang="en-US" sz="2000" dirty="0" err="1">
                <a:solidFill>
                  <a:srgbClr val="0070C0"/>
                </a:solidFill>
                <a:cs typeface="Courier New" panose="02070309020205020404" pitchFamily="49" charset="0"/>
              </a:rPr>
              <a:t>fp</a:t>
            </a:r>
            <a:r>
              <a:rPr lang="en-US" sz="2000" dirty="0">
                <a:solidFill>
                  <a:srgbClr val="0070C0"/>
                </a:solidFill>
                <a:cs typeface="Courier New" panose="02070309020205020404" pitchFamily="49" charset="0"/>
              </a:rPr>
              <a:t> will be used later when referencing stack variables</a:t>
            </a:r>
          </a:p>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deallocating at function exit: </a:t>
            </a:r>
            <a:r>
              <a:rPr lang="en-US" sz="2000" b="1" dirty="0">
                <a:solidFill>
                  <a:srgbClr val="7030A0"/>
                </a:solidFill>
                <a:latin typeface="Consolas" panose="020B0609020204030204" pitchFamily="49" charset="0"/>
                <a:cs typeface="Consolas" panose="020B0609020204030204" pitchFamily="49" charset="0"/>
              </a:rPr>
              <a:t>pop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r>
              <a:rPr lang="en-US" sz="2000" b="1" dirty="0">
                <a:solidFill>
                  <a:srgbClr val="0070C0"/>
                </a:solidFill>
                <a:cs typeface="Courier New" panose="02070309020205020404" pitchFamily="49" charset="0"/>
              </a:rPr>
              <a:t>On function entry</a:t>
            </a:r>
            <a:r>
              <a:rPr lang="en-US" sz="2000" dirty="0">
                <a:solidFill>
                  <a:srgbClr val="0070C0"/>
                </a:solidFill>
                <a:cs typeface="Courier New" panose="02070309020205020404" pitchFamily="49" charset="0"/>
              </a:rPr>
              <a:t>: </a:t>
            </a:r>
            <a:r>
              <a:rPr lang="en-US" sz="2000" dirty="0" err="1">
                <a:solidFill>
                  <a:schemeClr val="accent6"/>
                </a:solidFill>
                <a:cs typeface="Courier New" panose="02070309020205020404" pitchFamily="49" charset="0"/>
              </a:rPr>
              <a:t>sp</a:t>
            </a:r>
            <a:r>
              <a:rPr lang="en-US" sz="2000" dirty="0">
                <a:solidFill>
                  <a:schemeClr val="accent6"/>
                </a:solidFill>
                <a:cs typeface="Courier New" panose="02070309020205020404" pitchFamily="49" charset="0"/>
              </a:rPr>
              <a:t> must be 8-byte aligned </a:t>
            </a:r>
            <a:r>
              <a:rPr lang="en-US" sz="2000" dirty="0">
                <a:solidFill>
                  <a:srgbClr val="0070C0"/>
                </a:solidFill>
                <a:cs typeface="Courier New" panose="02070309020205020404" pitchFamily="49" charset="0"/>
              </a:rPr>
              <a:t>(</a:t>
            </a:r>
            <a:r>
              <a:rPr lang="en-US" sz="2000" b="1" dirty="0" err="1">
                <a:solidFill>
                  <a:srgbClr val="7030A0"/>
                </a:solidFill>
                <a:latin typeface="Consolas" panose="020B0609020204030204" pitchFamily="49" charset="0"/>
                <a:cs typeface="Consolas" panose="020B0609020204030204" pitchFamily="49" charset="0"/>
              </a:rPr>
              <a:t>sp</a:t>
            </a:r>
            <a:r>
              <a:rPr lang="en-US" sz="2000" b="1" dirty="0">
                <a:solidFill>
                  <a:srgbClr val="7030A0"/>
                </a:solidFill>
                <a:latin typeface="Consolas" panose="020B0609020204030204" pitchFamily="49" charset="0"/>
                <a:cs typeface="Consolas" panose="020B0609020204030204" pitchFamily="49" charset="0"/>
              </a:rPr>
              <a:t> % 8 == 0</a:t>
            </a:r>
            <a:r>
              <a:rPr lang="en-US" sz="2000" dirty="0">
                <a:solidFill>
                  <a:srgbClr val="0070C0"/>
                </a:solidFill>
                <a:cs typeface="Courier New" panose="02070309020205020404" pitchFamily="49" charset="0"/>
              </a:rPr>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 name="Group 2">
            <a:extLst>
              <a:ext uri="{FF2B5EF4-FFF2-40B4-BE49-F238E27FC236}">
                <a16:creationId xmlns:a16="http://schemas.microsoft.com/office/drawing/2014/main" id="{2A139026-3D91-E9F9-DD81-39C0D41BAA89}"/>
              </a:ext>
            </a:extLst>
          </p:cNvPr>
          <p:cNvGrpSpPr/>
          <p:nvPr/>
        </p:nvGrpSpPr>
        <p:grpSpPr>
          <a:xfrm>
            <a:off x="4396054" y="1736641"/>
            <a:ext cx="2382356" cy="1346026"/>
            <a:chOff x="8947672" y="672672"/>
            <a:chExt cx="2382356" cy="1346026"/>
          </a:xfrm>
        </p:grpSpPr>
        <p:grpSp>
          <p:nvGrpSpPr>
            <p:cNvPr id="8" name="Group 7">
              <a:extLst>
                <a:ext uri="{FF2B5EF4-FFF2-40B4-BE49-F238E27FC236}">
                  <a16:creationId xmlns:a16="http://schemas.microsoft.com/office/drawing/2014/main" id="{41C53438-1A19-93E2-91C8-13CFFA40BAD5}"/>
                </a:ext>
              </a:extLst>
            </p:cNvPr>
            <p:cNvGrpSpPr/>
            <p:nvPr/>
          </p:nvGrpSpPr>
          <p:grpSpPr>
            <a:xfrm>
              <a:off x="9151360" y="1051716"/>
              <a:ext cx="2178668" cy="966982"/>
              <a:chOff x="6454958" y="1095336"/>
              <a:chExt cx="2178668"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solidFill>
                      <a:srgbClr val="2C895B"/>
                    </a:solidFill>
                  </a:rPr>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6454958" y="1095336"/>
                <a:ext cx="2178668" cy="902424"/>
                <a:chOff x="6454958" y="1095336"/>
                <a:chExt cx="2178668" cy="902424"/>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628428"/>
                  <a:ext cx="428322"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sp</a:t>
                  </a:r>
                  <a:endParaRPr lang="en-US" dirty="0">
                    <a:solidFill>
                      <a:schemeClr val="accent6"/>
                    </a:solidFill>
                  </a:endParaRPr>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27870" y="1128283"/>
                  <a:ext cx="377026"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fp</a:t>
                  </a:r>
                  <a:endParaRPr lang="en-US" dirty="0">
                    <a:solidFill>
                      <a:schemeClr val="accent6"/>
                    </a:solidFill>
                  </a:endParaRPr>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3AD6300-0F49-21CB-3BEA-0670D414654F}"/>
                </a:ext>
              </a:extLst>
            </p:cNvPr>
            <p:cNvSpPr txBox="1"/>
            <p:nvPr/>
          </p:nvSpPr>
          <p:spPr>
            <a:xfrm>
              <a:off x="8947672" y="672672"/>
              <a:ext cx="2382356" cy="369332"/>
            </a:xfrm>
            <a:prstGeom prst="rect">
              <a:avLst/>
            </a:prstGeom>
            <a:noFill/>
          </p:spPr>
          <p:txBody>
            <a:bodyPr wrap="square" rtlCol="0">
              <a:spAutoFit/>
            </a:bodyPr>
            <a:lstStyle/>
            <a:p>
              <a:r>
                <a:rPr lang="en-US" dirty="0">
                  <a:solidFill>
                    <a:srgbClr val="2C895B"/>
                  </a:solidFill>
                </a:rPr>
                <a:t>Minimum stack frame </a:t>
              </a:r>
            </a:p>
          </p:txBody>
        </p:sp>
      </p:grpSp>
    </p:spTree>
    <p:extLst>
      <p:ext uri="{BB962C8B-B14F-4D97-AF65-F5344CB8AC3E}">
        <p14:creationId xmlns:p14="http://schemas.microsoft.com/office/powerpoint/2010/main" val="352395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8" y="-1118"/>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551849" y="1378356"/>
            <a:ext cx="11088302" cy="3765144"/>
          </a:xfrm>
          <a:solidFill>
            <a:schemeClr val="accent4">
              <a:lumMod val="20000"/>
              <a:lumOff val="80000"/>
            </a:schemeClr>
          </a:solidFill>
          <a:ln>
            <a:solidFill>
              <a:schemeClr val="accent1"/>
            </a:solidFill>
          </a:ln>
        </p:spPr>
        <p:txBody>
          <a:bodyPr/>
          <a:lstStyle/>
          <a:p>
            <a:pPr marL="0" indent="0">
              <a:lnSpc>
                <a:spcPct val="100000"/>
              </a:lnSpc>
              <a:buNone/>
            </a:pPr>
            <a:r>
              <a:rPr lang="en-US" sz="2000" dirty="0">
                <a:solidFill>
                  <a:srgbClr val="0070C0"/>
                </a:solidFill>
                <a:cs typeface="Courier New" panose="02070309020205020404" pitchFamily="49" charset="0"/>
              </a:rPr>
              <a:t>									main() calls </a:t>
            </a:r>
            <a:r>
              <a:rPr lang="en-US" sz="2000" dirty="0" err="1">
                <a:solidFill>
                  <a:srgbClr val="0070C0"/>
                </a:solidFill>
                <a:cs typeface="Courier New" panose="02070309020205020404" pitchFamily="49" charset="0"/>
              </a:rPr>
              <a:t>funcA</a:t>
            </a:r>
            <a:r>
              <a:rPr lang="en-US" sz="2000" dirty="0">
                <a:solidFill>
                  <a:srgbClr val="0070C0"/>
                </a:solidFill>
                <a:cs typeface="Courier New" panose="02070309020205020404" pitchFamily="49" charset="0"/>
              </a:rPr>
              <a:t>()</a:t>
            </a:r>
          </a:p>
          <a:p>
            <a:r>
              <a:rPr lang="en-US" sz="2000" dirty="0">
                <a:solidFill>
                  <a:srgbClr val="C00000"/>
                </a:solidFill>
              </a:rPr>
              <a:t>Function entry </a:t>
            </a:r>
            <a:r>
              <a:rPr lang="en-US" sz="2000" dirty="0"/>
              <a:t>(</a:t>
            </a:r>
            <a:r>
              <a:rPr lang="en-US" sz="2000" dirty="0">
                <a:solidFill>
                  <a:srgbClr val="FF0000"/>
                </a:solidFill>
              </a:rPr>
              <a:t>Function </a:t>
            </a:r>
            <a:r>
              <a:rPr lang="en-US" sz="2000" b="1" dirty="0">
                <a:solidFill>
                  <a:srgbClr val="FF0000"/>
                </a:solidFill>
              </a:rPr>
              <a:t>Prologue</a:t>
            </a:r>
            <a:r>
              <a:rPr lang="en-US" sz="2000" dirty="0"/>
              <a:t>): </a:t>
            </a:r>
          </a:p>
          <a:p>
            <a:pPr marL="800100" lvl="1" indent="-457200">
              <a:buFont typeface="+mj-lt"/>
              <a:buAutoNum type="arabicPeriod"/>
            </a:pPr>
            <a:r>
              <a:rPr lang="en-US" sz="2000" dirty="0"/>
              <a:t>create (activate) frame </a:t>
            </a:r>
          </a:p>
          <a:p>
            <a:pPr marL="800100" lvl="1" indent="-457200">
              <a:buFont typeface="+mj-lt"/>
              <a:buAutoNum type="arabicPeriod"/>
            </a:pPr>
            <a:r>
              <a:rPr lang="en-US" sz="2000" dirty="0"/>
              <a:t>save preserved registers</a:t>
            </a:r>
          </a:p>
          <a:p>
            <a:pPr marL="800100" lvl="1" indent="-457200">
              <a:buFont typeface="+mj-lt"/>
              <a:buAutoNum type="arabicPeriod"/>
            </a:pPr>
            <a:r>
              <a:rPr lang="en-US" sz="2000" dirty="0"/>
              <a:t>allocate space for locals</a:t>
            </a:r>
          </a:p>
          <a:p>
            <a:r>
              <a:rPr lang="en-US" sz="2000" dirty="0">
                <a:solidFill>
                  <a:srgbClr val="2C895B"/>
                </a:solidFill>
              </a:rPr>
              <a:t>Function return </a:t>
            </a:r>
            <a:r>
              <a:rPr lang="en-US" sz="2000" dirty="0"/>
              <a:t>(</a:t>
            </a:r>
            <a:r>
              <a:rPr lang="en-US" sz="2000" dirty="0">
                <a:solidFill>
                  <a:srgbClr val="2C895B"/>
                </a:solidFill>
              </a:rPr>
              <a:t>Function </a:t>
            </a:r>
            <a:r>
              <a:rPr lang="en-US" sz="2000" b="1" dirty="0">
                <a:solidFill>
                  <a:srgbClr val="2C895B"/>
                </a:solidFill>
              </a:rPr>
              <a:t>Epilogue</a:t>
            </a:r>
            <a:r>
              <a:rPr lang="en-US" sz="2000" dirty="0"/>
              <a:t>): </a:t>
            </a:r>
          </a:p>
          <a:p>
            <a:pPr marL="800100" lvl="1" indent="-457200">
              <a:buFont typeface="+mj-lt"/>
              <a:buAutoNum type="arabicPeriod"/>
            </a:pPr>
            <a:r>
              <a:rPr lang="en-US" sz="2000" dirty="0"/>
              <a:t>deallocate space for locals</a:t>
            </a:r>
          </a:p>
          <a:p>
            <a:pPr marL="800100" lvl="1" indent="-457200">
              <a:buFont typeface="+mj-lt"/>
              <a:buAutoNum type="arabicPeriod"/>
            </a:pPr>
            <a:r>
              <a:rPr lang="en-US" sz="2000" dirty="0"/>
              <a:t>restores preserved registers</a:t>
            </a:r>
          </a:p>
          <a:p>
            <a:pPr marL="800100" lvl="1" indent="-457200">
              <a:buFont typeface="+mj-lt"/>
              <a:buAutoNum type="arabicPeriod"/>
            </a:pPr>
            <a:r>
              <a:rPr lang="en-US" sz="2000" dirty="0"/>
              <a:t>removes the frame</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688E4FC3-10E5-C8FA-FAF4-B73F74B2A5B8}"/>
              </a:ext>
            </a:extLst>
          </p:cNvPr>
          <p:cNvGrpSpPr/>
          <p:nvPr/>
        </p:nvGrpSpPr>
        <p:grpSpPr>
          <a:xfrm>
            <a:off x="5456319" y="1858214"/>
            <a:ext cx="5855963" cy="1443654"/>
            <a:chOff x="5628891" y="3475977"/>
            <a:chExt cx="5855963" cy="1443654"/>
          </a:xfrm>
        </p:grpSpPr>
        <p:grpSp>
          <p:nvGrpSpPr>
            <p:cNvPr id="24" name="Group 23">
              <a:extLst>
                <a:ext uri="{FF2B5EF4-FFF2-40B4-BE49-F238E27FC236}">
                  <a16:creationId xmlns:a16="http://schemas.microsoft.com/office/drawing/2014/main" id="{8B8D2060-2515-74B2-EB69-4D525545938D}"/>
                </a:ext>
              </a:extLst>
            </p:cNvPr>
            <p:cNvGrpSpPr/>
            <p:nvPr/>
          </p:nvGrpSpPr>
          <p:grpSpPr>
            <a:xfrm>
              <a:off x="5628891" y="3661964"/>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41" name="Group 40">
              <a:extLst>
                <a:ext uri="{FF2B5EF4-FFF2-40B4-BE49-F238E27FC236}">
                  <a16:creationId xmlns:a16="http://schemas.microsoft.com/office/drawing/2014/main" id="{6EB7F728-4027-F4EB-ADCB-09649626331A}"/>
                </a:ext>
              </a:extLst>
            </p:cNvPr>
            <p:cNvGrpSpPr/>
            <p:nvPr/>
          </p:nvGrpSpPr>
          <p:grpSpPr>
            <a:xfrm>
              <a:off x="9290911" y="4122201"/>
              <a:ext cx="2193943" cy="797430"/>
              <a:chOff x="6454958" y="1095336"/>
              <a:chExt cx="2193943" cy="797430"/>
            </a:xfrm>
          </p:grpSpPr>
          <p:sp>
            <p:nvSpPr>
              <p:cNvPr id="42" name="Rectangle 41">
                <a:extLst>
                  <a:ext uri="{FF2B5EF4-FFF2-40B4-BE49-F238E27FC236}">
                    <a16:creationId xmlns:a16="http://schemas.microsoft.com/office/drawing/2014/main" id="{3ED2E88B-6E9C-F324-E610-37306C6C0656}"/>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43" name="Rectangle 42">
                <a:extLst>
                  <a:ext uri="{FF2B5EF4-FFF2-40B4-BE49-F238E27FC236}">
                    <a16:creationId xmlns:a16="http://schemas.microsoft.com/office/drawing/2014/main" id="{5C468BF2-025B-8FA4-E461-57ED73743AB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44" name="TextBox 43">
                <a:extLst>
                  <a:ext uri="{FF2B5EF4-FFF2-40B4-BE49-F238E27FC236}">
                    <a16:creationId xmlns:a16="http://schemas.microsoft.com/office/drawing/2014/main" id="{95BFCC5D-395F-D116-1BB3-B04F5192774D}"/>
                  </a:ext>
                </a:extLst>
              </p:cNvPr>
              <p:cNvSpPr txBox="1"/>
              <p:nvPr/>
            </p:nvSpPr>
            <p:spPr>
              <a:xfrm>
                <a:off x="8205304" y="1523434"/>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45" name="Left Arrow 44">
                <a:extLst>
                  <a:ext uri="{FF2B5EF4-FFF2-40B4-BE49-F238E27FC236}">
                    <a16:creationId xmlns:a16="http://schemas.microsoft.com/office/drawing/2014/main" id="{CEE8DB46-0644-38A9-DF99-CA7037C64B79}"/>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865B2D6-BA04-941F-DAB8-194DF7F56D45}"/>
                  </a:ext>
                </a:extLst>
              </p:cNvPr>
              <p:cNvSpPr txBox="1"/>
              <p:nvPr/>
            </p:nvSpPr>
            <p:spPr>
              <a:xfrm>
                <a:off x="8271875" y="1169988"/>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47" name="Left Arrow 46">
                <a:extLst>
                  <a:ext uri="{FF2B5EF4-FFF2-40B4-BE49-F238E27FC236}">
                    <a16:creationId xmlns:a16="http://schemas.microsoft.com/office/drawing/2014/main" id="{77C6F63F-8B02-9FA0-8615-1DC92971BA42}"/>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84B52635-7935-D05A-B820-13607F14E3F5}"/>
                </a:ext>
              </a:extLst>
            </p:cNvPr>
            <p:cNvSpPr/>
            <p:nvPr/>
          </p:nvSpPr>
          <p:spPr>
            <a:xfrm>
              <a:off x="9290911" y="347597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9" name="Rectangle 48">
              <a:extLst>
                <a:ext uri="{FF2B5EF4-FFF2-40B4-BE49-F238E27FC236}">
                  <a16:creationId xmlns:a16="http://schemas.microsoft.com/office/drawing/2014/main" id="{E37D3F83-9878-473F-4DD0-CE291A3C1A24}"/>
                </a:ext>
              </a:extLst>
            </p:cNvPr>
            <p:cNvSpPr/>
            <p:nvPr/>
          </p:nvSpPr>
          <p:spPr>
            <a:xfrm>
              <a:off x="9290911" y="37988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2AD30B3E-7DC4-5A1E-B9DD-6584F5C26E1E}"/>
                </a:ext>
              </a:extLst>
            </p:cNvPr>
            <p:cNvSpPr txBox="1"/>
            <p:nvPr/>
          </p:nvSpPr>
          <p:spPr>
            <a:xfrm>
              <a:off x="8210594" y="4314154"/>
              <a:ext cx="928459" cy="369332"/>
            </a:xfrm>
            <a:prstGeom prst="rect">
              <a:avLst/>
            </a:prstGeom>
            <a:noFill/>
          </p:spPr>
          <p:txBody>
            <a:bodyPr wrap="none" rtlCol="0">
              <a:spAutoFit/>
            </a:bodyPr>
            <a:lstStyle/>
            <a:p>
              <a:r>
                <a:rPr lang="en-US" dirty="0" err="1"/>
                <a:t>funcA</a:t>
              </a:r>
              <a:r>
                <a:rPr lang="en-US" dirty="0"/>
                <a:t>()</a:t>
              </a:r>
            </a:p>
          </p:txBody>
        </p:sp>
        <p:sp>
          <p:nvSpPr>
            <p:cNvPr id="51" name="TextBox 50">
              <a:extLst>
                <a:ext uri="{FF2B5EF4-FFF2-40B4-BE49-F238E27FC236}">
                  <a16:creationId xmlns:a16="http://schemas.microsoft.com/office/drawing/2014/main" id="{2723CA47-E2BF-C944-59D4-2728008F6885}"/>
                </a:ext>
              </a:extLst>
            </p:cNvPr>
            <p:cNvSpPr txBox="1"/>
            <p:nvPr/>
          </p:nvSpPr>
          <p:spPr>
            <a:xfrm>
              <a:off x="8179363" y="3603398"/>
              <a:ext cx="838691" cy="369332"/>
            </a:xfrm>
            <a:prstGeom prst="rect">
              <a:avLst/>
            </a:prstGeom>
            <a:noFill/>
          </p:spPr>
          <p:txBody>
            <a:bodyPr wrap="none" rtlCol="0">
              <a:spAutoFit/>
            </a:bodyPr>
            <a:lstStyle/>
            <a:p>
              <a:r>
                <a:rPr lang="en-US" dirty="0"/>
                <a:t>main()</a:t>
              </a:r>
            </a:p>
          </p:txBody>
        </p:sp>
        <p:sp>
          <p:nvSpPr>
            <p:cNvPr id="76" name="Left Brace 75">
              <a:extLst>
                <a:ext uri="{FF2B5EF4-FFF2-40B4-BE49-F238E27FC236}">
                  <a16:creationId xmlns:a16="http://schemas.microsoft.com/office/drawing/2014/main" id="{B6B9EDF9-193D-FD4C-DEAA-5D94FEF91BF7}"/>
                </a:ext>
              </a:extLst>
            </p:cNvPr>
            <p:cNvSpPr/>
            <p:nvPr/>
          </p:nvSpPr>
          <p:spPr>
            <a:xfrm>
              <a:off x="8981797" y="347597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a:extLst>
                <a:ext uri="{FF2B5EF4-FFF2-40B4-BE49-F238E27FC236}">
                  <a16:creationId xmlns:a16="http://schemas.microsoft.com/office/drawing/2014/main" id="{B0E0E7A8-0E9E-293E-357C-335B8BC062E5}"/>
                </a:ext>
              </a:extLst>
            </p:cNvPr>
            <p:cNvSpPr/>
            <p:nvPr/>
          </p:nvSpPr>
          <p:spPr>
            <a:xfrm>
              <a:off x="9029378" y="4161189"/>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CD80E55-9965-DA3D-42D6-611776D3E9DB}"/>
              </a:ext>
            </a:extLst>
          </p:cNvPr>
          <p:cNvGrpSpPr/>
          <p:nvPr/>
        </p:nvGrpSpPr>
        <p:grpSpPr>
          <a:xfrm>
            <a:off x="5165830" y="3710077"/>
            <a:ext cx="6135188" cy="1125618"/>
            <a:chOff x="5338402" y="5327840"/>
            <a:chExt cx="6135188" cy="1125618"/>
          </a:xfrm>
        </p:grpSpPr>
        <p:grpSp>
          <p:nvGrpSpPr>
            <p:cNvPr id="25" name="Group 24">
              <a:extLst>
                <a:ext uri="{FF2B5EF4-FFF2-40B4-BE49-F238E27FC236}">
                  <a16:creationId xmlns:a16="http://schemas.microsoft.com/office/drawing/2014/main" id="{1B494211-B8DF-FA25-FA0D-2CFEBC8489FC}"/>
                </a:ext>
              </a:extLst>
            </p:cNvPr>
            <p:cNvGrpSpPr/>
            <p:nvPr/>
          </p:nvGrpSpPr>
          <p:grpSpPr>
            <a:xfrm>
              <a:off x="5338402" y="5327840"/>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52" name="Group 51">
              <a:extLst>
                <a:ext uri="{FF2B5EF4-FFF2-40B4-BE49-F238E27FC236}">
                  <a16:creationId xmlns:a16="http://schemas.microsoft.com/office/drawing/2014/main" id="{6282F05F-F001-584F-777B-CFC695CF43CD}"/>
                </a:ext>
              </a:extLst>
            </p:cNvPr>
            <p:cNvGrpSpPr/>
            <p:nvPr/>
          </p:nvGrpSpPr>
          <p:grpSpPr>
            <a:xfrm>
              <a:off x="9290911" y="5499701"/>
              <a:ext cx="2182679" cy="953757"/>
              <a:chOff x="6454958" y="1034043"/>
              <a:chExt cx="2182679" cy="953757"/>
            </a:xfrm>
          </p:grpSpPr>
          <p:sp>
            <p:nvSpPr>
              <p:cNvPr id="53" name="Rectangle 52">
                <a:extLst>
                  <a:ext uri="{FF2B5EF4-FFF2-40B4-BE49-F238E27FC236}">
                    <a16:creationId xmlns:a16="http://schemas.microsoft.com/office/drawing/2014/main" id="{CA1B475F-1D83-DD95-B827-049D579CB967}"/>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4" name="Rectangle 53">
                <a:extLst>
                  <a:ext uri="{FF2B5EF4-FFF2-40B4-BE49-F238E27FC236}">
                    <a16:creationId xmlns:a16="http://schemas.microsoft.com/office/drawing/2014/main" id="{F947A4CD-3E0E-0C5B-ABEB-A1E27A74015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5" name="TextBox 54">
                <a:extLst>
                  <a:ext uri="{FF2B5EF4-FFF2-40B4-BE49-F238E27FC236}">
                    <a16:creationId xmlns:a16="http://schemas.microsoft.com/office/drawing/2014/main" id="{798CD512-EDB4-E894-D10D-42C7660F40CF}"/>
                  </a:ext>
                </a:extLst>
              </p:cNvPr>
              <p:cNvSpPr txBox="1"/>
              <p:nvPr/>
            </p:nvSpPr>
            <p:spPr>
              <a:xfrm>
                <a:off x="8209315" y="1618468"/>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56" name="Left Arrow 55">
                <a:extLst>
                  <a:ext uri="{FF2B5EF4-FFF2-40B4-BE49-F238E27FC236}">
                    <a16:creationId xmlns:a16="http://schemas.microsoft.com/office/drawing/2014/main" id="{8E6F1604-02E7-5FB2-FA51-505FD8657B32}"/>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A853C88-00F1-F126-20CC-7B82B452E8D8}"/>
                  </a:ext>
                </a:extLst>
              </p:cNvPr>
              <p:cNvSpPr txBox="1"/>
              <p:nvPr/>
            </p:nvSpPr>
            <p:spPr>
              <a:xfrm>
                <a:off x="8205304" y="1034043"/>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58" name="Left Arrow 57">
                <a:extLst>
                  <a:ext uri="{FF2B5EF4-FFF2-40B4-BE49-F238E27FC236}">
                    <a16:creationId xmlns:a16="http://schemas.microsoft.com/office/drawing/2014/main" id="{616D3766-3818-7620-F6B1-A212408E2ADF}"/>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54F52FF-0E43-AEFF-A38B-14F91AAFEF1A}"/>
                </a:ext>
              </a:extLst>
            </p:cNvPr>
            <p:cNvSpPr txBox="1"/>
            <p:nvPr/>
          </p:nvSpPr>
          <p:spPr>
            <a:xfrm>
              <a:off x="8306774" y="5699210"/>
              <a:ext cx="838691" cy="369332"/>
            </a:xfrm>
            <a:prstGeom prst="rect">
              <a:avLst/>
            </a:prstGeom>
            <a:noFill/>
          </p:spPr>
          <p:txBody>
            <a:bodyPr wrap="none" rtlCol="0">
              <a:spAutoFit/>
            </a:bodyPr>
            <a:lstStyle/>
            <a:p>
              <a:r>
                <a:rPr lang="en-US" dirty="0"/>
                <a:t>main()</a:t>
              </a:r>
            </a:p>
          </p:txBody>
        </p:sp>
        <p:sp>
          <p:nvSpPr>
            <p:cNvPr id="78" name="Left Brace 77">
              <a:extLst>
                <a:ext uri="{FF2B5EF4-FFF2-40B4-BE49-F238E27FC236}">
                  <a16:creationId xmlns:a16="http://schemas.microsoft.com/office/drawing/2014/main" id="{5088369A-33D4-5897-E61E-72D51CF6D639}"/>
                </a:ext>
              </a:extLst>
            </p:cNvPr>
            <p:cNvSpPr/>
            <p:nvPr/>
          </p:nvSpPr>
          <p:spPr>
            <a:xfrm>
              <a:off x="8994163" y="5563584"/>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72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6358" y="38218"/>
            <a:ext cx="11507262" cy="509814"/>
          </a:xfrm>
        </p:spPr>
        <p:txBody>
          <a:bodyPr/>
          <a:lstStyle/>
          <a:p>
            <a:r>
              <a:rPr lang="en-US" sz="2800" dirty="0"/>
              <a:t>How to set the FP – Minimum Activation Frame</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68895" y="1849917"/>
            <a:ext cx="4008924" cy="2494002"/>
            <a:chOff x="7984270" y="2060837"/>
            <a:chExt cx="4008924" cy="2494002"/>
          </a:xfrm>
        </p:grpSpPr>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7984270" y="3908508"/>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33867" y="3732354"/>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86093" y="391480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5" name="Rectangle 24">
              <a:extLst>
                <a:ext uri="{FF2B5EF4-FFF2-40B4-BE49-F238E27FC236}">
                  <a16:creationId xmlns:a16="http://schemas.microsoft.com/office/drawing/2014/main" id="{B96DF14B-49B3-D74E-A156-5FD39DA9421A}"/>
                </a:ext>
              </a:extLst>
            </p:cNvPr>
            <p:cNvSpPr/>
            <p:nvPr/>
          </p:nvSpPr>
          <p:spPr>
            <a:xfrm>
              <a:off x="7999492" y="2060837"/>
              <a:ext cx="2204450"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a:t>
              </a:r>
              <a:r>
                <a:rPr lang="en-US" sz="1600" b="1" dirty="0" err="1">
                  <a:solidFill>
                    <a:srgbClr val="F3753F"/>
                  </a:solidFill>
                  <a:latin typeface="Consolas" panose="020B0609020204030204" pitchFamily="49" charset="0"/>
                  <a:cs typeface="Consolas" panose="020B0609020204030204" pitchFamily="49" charset="0"/>
                </a:rPr>
                <a:t>fp,lr</a:t>
              </a:r>
              <a:r>
                <a:rPr lang="en-US" sz="1600" b="1" dirty="0">
                  <a:solidFill>
                    <a:srgbClr val="F3753F"/>
                  </a:solidFill>
                  <a:latin typeface="Consolas" panose="020B0609020204030204" pitchFamily="49" charset="0"/>
                  <a:cs typeface="Consolas" panose="020B0609020204030204" pitchFamily="49" charset="0"/>
                </a:rPr>
                <a:t>}</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845166"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+ 4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52132" cy="341306"/>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136367" y="1273501"/>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4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pSp>
        <p:nvGrpSpPr>
          <p:cNvPr id="33" name="Group 32">
            <a:extLst>
              <a:ext uri="{FF2B5EF4-FFF2-40B4-BE49-F238E27FC236}">
                <a16:creationId xmlns:a16="http://schemas.microsoft.com/office/drawing/2014/main" id="{37E78FC1-EF7C-1C40-99DA-6A0541D96039}"/>
              </a:ext>
            </a:extLst>
          </p:cNvPr>
          <p:cNvGrpSpPr/>
          <p:nvPr/>
        </p:nvGrpSpPr>
        <p:grpSpPr>
          <a:xfrm>
            <a:off x="3697969" y="1063169"/>
            <a:ext cx="3462297" cy="1754326"/>
            <a:chOff x="9538831" y="4093393"/>
            <a:chExt cx="3462297" cy="1754326"/>
          </a:xfrm>
        </p:grpSpPr>
        <p:sp>
          <p:nvSpPr>
            <p:cNvPr id="34" name="TextBox 33">
              <a:extLst>
                <a:ext uri="{FF2B5EF4-FFF2-40B4-BE49-F238E27FC236}">
                  <a16:creationId xmlns:a16="http://schemas.microsoft.com/office/drawing/2014/main" id="{A4786F0D-6342-7F4E-8F72-64D1B9AC5D63}"/>
                </a:ext>
              </a:extLst>
            </p:cNvPr>
            <p:cNvSpPr txBox="1"/>
            <p:nvPr/>
          </p:nvSpPr>
          <p:spPr>
            <a:xfrm>
              <a:off x="10337452" y="4093393"/>
              <a:ext cx="2663676" cy="1754326"/>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a:t>
              </a:r>
              <a:r>
                <a:rPr lang="en-US" dirty="0">
                  <a:solidFill>
                    <a:srgbClr val="7030A0"/>
                  </a:solidFill>
                </a:rPr>
                <a:t>push</a:t>
              </a:r>
              <a:r>
                <a:rPr lang="en-US" dirty="0"/>
                <a:t> saves regs and allocates space by subtracting from </a:t>
              </a:r>
              <a:r>
                <a:rPr lang="en-US" dirty="0" err="1"/>
                <a:t>sp</a:t>
              </a:r>
              <a:r>
                <a:rPr lang="en-US" dirty="0"/>
                <a:t> and </a:t>
              </a:r>
              <a:r>
                <a:rPr lang="en-US" dirty="0">
                  <a:solidFill>
                    <a:srgbClr val="FF0000"/>
                  </a:solidFill>
                </a:rPr>
                <a:t>sets </a:t>
              </a:r>
              <a:r>
                <a:rPr lang="en-US" dirty="0" err="1">
                  <a:solidFill>
                    <a:srgbClr val="FF0000"/>
                  </a:solidFill>
                </a:rPr>
                <a:t>fp</a:t>
              </a:r>
              <a:r>
                <a:rPr lang="en-US" dirty="0">
                  <a:solidFill>
                    <a:srgbClr val="FF0000"/>
                  </a:solidFill>
                </a:rPr>
                <a:t> with the add</a:t>
              </a: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3734665" y="3056588"/>
            <a:ext cx="3204843" cy="1892908"/>
            <a:chOff x="9544330" y="5930750"/>
            <a:chExt cx="3204843" cy="1892908"/>
          </a:xfrm>
        </p:grpSpPr>
        <p:sp>
          <p:nvSpPr>
            <p:cNvPr id="40" name="TextBox 39">
              <a:extLst>
                <a:ext uri="{FF2B5EF4-FFF2-40B4-BE49-F238E27FC236}">
                  <a16:creationId xmlns:a16="http://schemas.microsoft.com/office/drawing/2014/main" id="{63A74AD4-95A8-764F-8710-D0458D381FCF}"/>
                </a:ext>
              </a:extLst>
            </p:cNvPr>
            <p:cNvSpPr txBox="1"/>
            <p:nvPr/>
          </p:nvSpPr>
          <p:spPr>
            <a:xfrm>
              <a:off x="10291930" y="6069332"/>
              <a:ext cx="2457243" cy="1754326"/>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7030A0"/>
                  </a:solidFill>
                </a:rPr>
                <a:t>pop</a:t>
              </a:r>
              <a:r>
                <a:rPr lang="en-US" dirty="0"/>
                <a:t> </a:t>
              </a:r>
              <a:r>
                <a:rPr lang="en-US" dirty="0">
                  <a:solidFill>
                    <a:srgbClr val="FF0000"/>
                  </a:solidFill>
                </a:rPr>
                <a:t>restores regs </a:t>
              </a:r>
              <a:r>
                <a:rPr lang="en-US" dirty="0" err="1">
                  <a:solidFill>
                    <a:srgbClr val="FF0000"/>
                  </a:solidFill>
                </a:rPr>
                <a:t>fp</a:t>
              </a:r>
              <a:r>
                <a:rPr lang="en-US" dirty="0">
                  <a:solidFill>
                    <a:srgbClr val="FF0000"/>
                  </a:solidFill>
                </a:rPr>
                <a:t>, </a:t>
              </a:r>
              <a:r>
                <a:rPr lang="en-US" dirty="0" err="1">
                  <a:solidFill>
                    <a:srgbClr val="FF0000"/>
                  </a:solidFill>
                </a:rPr>
                <a:t>lr</a:t>
              </a:r>
              <a:r>
                <a:rPr lang="en-US" dirty="0">
                  <a:solidFill>
                    <a:srgbClr val="FF0000"/>
                  </a:solidFill>
                </a:rPr>
                <a:t> </a:t>
              </a:r>
            </a:p>
            <a:p>
              <a:r>
                <a:rPr lang="en-US" dirty="0"/>
                <a:t>and deallocates space by adding to </a:t>
              </a:r>
              <a:r>
                <a:rPr lang="en-US" dirty="0" err="1"/>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6981636" y="3027885"/>
            <a:ext cx="1157683" cy="830997"/>
            <a:chOff x="1620757" y="2673235"/>
            <a:chExt cx="1157683" cy="830997"/>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666267"/>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620757" y="2673235"/>
              <a:ext cx="839786"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main() </a:t>
              </a:r>
              <a:r>
                <a:rPr lang="en-US" sz="1600" b="1" dirty="0">
                  <a:solidFill>
                    <a:srgbClr val="0070C0"/>
                  </a:solidFill>
                </a:rPr>
                <a:t>Stack Frame</a:t>
              </a:r>
              <a:endParaRPr lang="en-US" sz="1600" dirty="0">
                <a:solidFill>
                  <a:srgbClr val="0070C0"/>
                </a:solidFill>
              </a:endParaRPr>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1481291" y="5445067"/>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7030A0"/>
                </a:solidFill>
                <a:latin typeface="Consolas" panose="020B0609020204030204" pitchFamily="49" charset="0"/>
                <a:cs typeface="Consolas" panose="020B0609020204030204" pitchFamily="49" charset="0"/>
              </a:rPr>
              <a:t>FP_OFF </a:t>
            </a:r>
            <a:r>
              <a:rPr lang="en-US" sz="2000" dirty="0">
                <a:solidFill>
                  <a:srgbClr val="F3753F"/>
                </a:solidFill>
                <a:latin typeface="Consolas" panose="020B0609020204030204" pitchFamily="49" charset="0"/>
                <a:cs typeface="Consolas" panose="020B0609020204030204" pitchFamily="49" charset="0"/>
              </a:rPr>
              <a:t>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4181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4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7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38777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26057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1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5815422" y="4238441"/>
            <a:ext cx="1560864" cy="1722275"/>
            <a:chOff x="13611971" y="2251735"/>
            <a:chExt cx="1560864" cy="1722275"/>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4489635" y="2251735"/>
              <a:ext cx="683200" cy="1722275"/>
              <a:chOff x="13810393" y="2053238"/>
              <a:chExt cx="683200" cy="1242063"/>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3810393" y="3295301"/>
                <a:ext cx="6832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3833292" y="2053238"/>
                <a:ext cx="0" cy="1242063"/>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3810393" y="2053238"/>
                <a:ext cx="664051"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3611971" y="280090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51F5DFA-26B7-8DCE-86C2-119FC18BE77B}"/>
              </a:ext>
            </a:extLst>
          </p:cNvPr>
          <p:cNvSpPr txBox="1"/>
          <p:nvPr/>
        </p:nvSpPr>
        <p:spPr>
          <a:xfrm>
            <a:off x="418397" y="4481515"/>
            <a:ext cx="5272085" cy="2031325"/>
          </a:xfrm>
          <a:prstGeom prst="rect">
            <a:avLst/>
          </a:prstGeom>
          <a:solidFill>
            <a:schemeClr val="accent4">
              <a:lumMod val="20000"/>
              <a:lumOff val="80000"/>
            </a:schemeClr>
          </a:solidFill>
          <a:ln w="31750">
            <a:solidFill>
              <a:srgbClr val="FF0000"/>
            </a:solidFill>
          </a:ln>
        </p:spPr>
        <p:txBody>
          <a:bodyPr wrap="square" rtlCol="0">
            <a:spAutoFit/>
          </a:bodyPr>
          <a:lstStyle/>
          <a:p>
            <a:r>
              <a:rPr lang="en-US" dirty="0">
                <a:solidFill>
                  <a:schemeClr val="accent1"/>
                </a:solidFill>
              </a:rPr>
              <a:t>We are saving the </a:t>
            </a:r>
            <a:r>
              <a:rPr lang="en-US" dirty="0" err="1">
                <a:solidFill>
                  <a:schemeClr val="accent1"/>
                </a:solidFill>
              </a:rPr>
              <a:t>lr</a:t>
            </a:r>
            <a:r>
              <a:rPr lang="en-US" dirty="0">
                <a:solidFill>
                  <a:schemeClr val="accent1"/>
                </a:solidFill>
              </a:rPr>
              <a:t> on the stack on each function call and restoring it before returning.</a:t>
            </a:r>
          </a:p>
          <a:p>
            <a:endParaRPr lang="en-US" dirty="0">
              <a:solidFill>
                <a:srgbClr val="FF0000"/>
              </a:solidFill>
            </a:endParaRPr>
          </a:p>
          <a:p>
            <a:r>
              <a:rPr lang="en-US" dirty="0">
                <a:solidFill>
                  <a:srgbClr val="FF0000"/>
                </a:solidFill>
              </a:rPr>
              <a:t>Result: NO infinite loop </a:t>
            </a:r>
            <a:r>
              <a:rPr lang="en-US" dirty="0">
                <a:solidFill>
                  <a:schemeClr val="accent1"/>
                </a:solidFill>
              </a:rPr>
              <a:t>and we return to the correct instruction in the caller no matter how many functions we call.</a:t>
            </a:r>
          </a:p>
          <a:p>
            <a:r>
              <a:rPr lang="en-US" dirty="0">
                <a:solidFill>
                  <a:schemeClr val="accent1"/>
                </a:solidFill>
              </a:rPr>
              <a:t>Even recursion will work!</a:t>
            </a:r>
          </a:p>
        </p:txBody>
      </p:sp>
    </p:spTree>
    <p:extLst>
      <p:ext uri="{BB962C8B-B14F-4D97-AF65-F5344CB8AC3E}">
        <p14:creationId xmlns:p14="http://schemas.microsoft.com/office/powerpoint/2010/main" val="218630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002-53E8-DCBC-04A9-5A2D7331BB47}"/>
              </a:ext>
            </a:extLst>
          </p:cNvPr>
          <p:cNvSpPr>
            <a:spLocks noGrp="1"/>
          </p:cNvSpPr>
          <p:nvPr>
            <p:ph type="title"/>
          </p:nvPr>
        </p:nvSpPr>
        <p:spPr>
          <a:xfrm>
            <a:off x="587482" y="135731"/>
            <a:ext cx="11251462" cy="398691"/>
          </a:xfrm>
        </p:spPr>
        <p:txBody>
          <a:bodyPr/>
          <a:lstStyle/>
          <a:p>
            <a:r>
              <a:rPr lang="en-US" dirty="0"/>
              <a:t>By following the saved </a:t>
            </a:r>
            <a:r>
              <a:rPr lang="en-US" dirty="0" err="1"/>
              <a:t>fp</a:t>
            </a:r>
            <a:r>
              <a:rPr lang="en-US" dirty="0"/>
              <a:t>, you can find each stack frame</a:t>
            </a:r>
          </a:p>
        </p:txBody>
      </p:sp>
      <p:sp>
        <p:nvSpPr>
          <p:cNvPr id="3" name="Content Placeholder 2">
            <a:extLst>
              <a:ext uri="{FF2B5EF4-FFF2-40B4-BE49-F238E27FC236}">
                <a16:creationId xmlns:a16="http://schemas.microsoft.com/office/drawing/2014/main" id="{02209F6C-7DEB-E43D-20FA-B1D4C78947BA}"/>
              </a:ext>
            </a:extLst>
          </p:cNvPr>
          <p:cNvSpPr>
            <a:spLocks noGrp="1"/>
          </p:cNvSpPr>
          <p:nvPr>
            <p:ph sz="quarter" idx="16"/>
          </p:nvPr>
        </p:nvSpPr>
        <p:spPr>
          <a:xfrm>
            <a:off x="1649917" y="6362178"/>
            <a:ext cx="3527288" cy="443544"/>
          </a:xfrm>
          <a:solidFill>
            <a:schemeClr val="accent4">
              <a:lumMod val="20000"/>
              <a:lumOff val="80000"/>
            </a:schemeClr>
          </a:solidFill>
        </p:spPr>
        <p:txBody>
          <a:bodyPr/>
          <a:lstStyle/>
          <a:p>
            <a:pPr marL="0" indent="0">
              <a:buNone/>
            </a:pPr>
            <a:r>
              <a:rPr lang="en-US" dirty="0"/>
              <a:t>How </a:t>
            </a:r>
            <a:r>
              <a:rPr lang="en-US" dirty="0" err="1"/>
              <a:t>gdb</a:t>
            </a:r>
            <a:r>
              <a:rPr lang="en-US" dirty="0"/>
              <a:t> finds stack frames</a:t>
            </a:r>
          </a:p>
        </p:txBody>
      </p:sp>
      <p:grpSp>
        <p:nvGrpSpPr>
          <p:cNvPr id="71" name="Group 70">
            <a:extLst>
              <a:ext uri="{FF2B5EF4-FFF2-40B4-BE49-F238E27FC236}">
                <a16:creationId xmlns:a16="http://schemas.microsoft.com/office/drawing/2014/main" id="{104955BA-133E-F2BC-CD53-B23C14B84CA2}"/>
              </a:ext>
            </a:extLst>
          </p:cNvPr>
          <p:cNvGrpSpPr/>
          <p:nvPr/>
        </p:nvGrpSpPr>
        <p:grpSpPr>
          <a:xfrm>
            <a:off x="3994325" y="774513"/>
            <a:ext cx="1196361" cy="807958"/>
            <a:chOff x="7681193" y="1932227"/>
            <a:chExt cx="1196361" cy="807958"/>
          </a:xfrm>
        </p:grpSpPr>
        <p:sp>
          <p:nvSpPr>
            <p:cNvPr id="16" name="TextBox 15">
              <a:extLst>
                <a:ext uri="{FF2B5EF4-FFF2-40B4-BE49-F238E27FC236}">
                  <a16:creationId xmlns:a16="http://schemas.microsoft.com/office/drawing/2014/main" id="{A453A2D2-6917-00BC-6C95-6A6A5234D354}"/>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7" name="Left Arrow 16">
              <a:extLst>
                <a:ext uri="{FF2B5EF4-FFF2-40B4-BE49-F238E27FC236}">
                  <a16:creationId xmlns:a16="http://schemas.microsoft.com/office/drawing/2014/main" id="{D9630870-9D48-D8E7-AE0B-71B2B4755C7C}"/>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EF47D0-310D-8CC5-1F83-F5328515874B}"/>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9" name="Left Arrow 18">
              <a:extLst>
                <a:ext uri="{FF2B5EF4-FFF2-40B4-BE49-F238E27FC236}">
                  <a16:creationId xmlns:a16="http://schemas.microsoft.com/office/drawing/2014/main" id="{01641A1A-AC49-9702-77E1-AD365D9A2E47}"/>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3F7C7F9-0543-F633-A70E-AD44F6DE021D}"/>
              </a:ext>
            </a:extLst>
          </p:cNvPr>
          <p:cNvSpPr/>
          <p:nvPr/>
        </p:nvSpPr>
        <p:spPr>
          <a:xfrm>
            <a:off x="2447047" y="74761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C6EAFB03-3694-0BA1-D1E4-578EA56DD7D4}"/>
              </a:ext>
            </a:extLst>
          </p:cNvPr>
          <p:cNvSpPr/>
          <p:nvPr/>
        </p:nvSpPr>
        <p:spPr>
          <a:xfrm>
            <a:off x="2447047" y="107049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1" name="TextBox 10">
            <a:extLst>
              <a:ext uri="{FF2B5EF4-FFF2-40B4-BE49-F238E27FC236}">
                <a16:creationId xmlns:a16="http://schemas.microsoft.com/office/drawing/2014/main" id="{A4D69A50-851A-612B-2C0A-DA2E79EA1B9C}"/>
              </a:ext>
            </a:extLst>
          </p:cNvPr>
          <p:cNvSpPr txBox="1"/>
          <p:nvPr/>
        </p:nvSpPr>
        <p:spPr>
          <a:xfrm>
            <a:off x="1335499" y="875037"/>
            <a:ext cx="838691" cy="369332"/>
          </a:xfrm>
          <a:prstGeom prst="rect">
            <a:avLst/>
          </a:prstGeom>
          <a:noFill/>
        </p:spPr>
        <p:txBody>
          <a:bodyPr wrap="none" rtlCol="0">
            <a:spAutoFit/>
          </a:bodyPr>
          <a:lstStyle/>
          <a:p>
            <a:r>
              <a:rPr lang="en-US" dirty="0"/>
              <a:t>main()</a:t>
            </a:r>
          </a:p>
        </p:txBody>
      </p:sp>
      <p:sp>
        <p:nvSpPr>
          <p:cNvPr id="12" name="Left Brace 11">
            <a:extLst>
              <a:ext uri="{FF2B5EF4-FFF2-40B4-BE49-F238E27FC236}">
                <a16:creationId xmlns:a16="http://schemas.microsoft.com/office/drawing/2014/main" id="{9D20B2AA-7006-B34B-3137-150E9E128E7C}"/>
              </a:ext>
            </a:extLst>
          </p:cNvPr>
          <p:cNvSpPr/>
          <p:nvPr/>
        </p:nvSpPr>
        <p:spPr>
          <a:xfrm>
            <a:off x="2137933" y="74761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B623B579-2531-C2F0-2C07-03F8B767D47A}"/>
              </a:ext>
            </a:extLst>
          </p:cNvPr>
          <p:cNvGrpSpPr/>
          <p:nvPr/>
        </p:nvGrpSpPr>
        <p:grpSpPr>
          <a:xfrm>
            <a:off x="3940847" y="2821347"/>
            <a:ext cx="1196361" cy="807958"/>
            <a:chOff x="7681193" y="1932227"/>
            <a:chExt cx="1196361" cy="807958"/>
          </a:xfrm>
        </p:grpSpPr>
        <p:sp>
          <p:nvSpPr>
            <p:cNvPr id="97" name="TextBox 96">
              <a:extLst>
                <a:ext uri="{FF2B5EF4-FFF2-40B4-BE49-F238E27FC236}">
                  <a16:creationId xmlns:a16="http://schemas.microsoft.com/office/drawing/2014/main" id="{9292222C-73F7-5E4E-6957-AC075F746836}"/>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98" name="Left Arrow 97">
              <a:extLst>
                <a:ext uri="{FF2B5EF4-FFF2-40B4-BE49-F238E27FC236}">
                  <a16:creationId xmlns:a16="http://schemas.microsoft.com/office/drawing/2014/main" id="{503B7743-73F6-355B-A15A-E2378688D7AE}"/>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6B58056E-E9F0-38EC-8E89-3C535914BE8D}"/>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00" name="Left Arrow 99">
              <a:extLst>
                <a:ext uri="{FF2B5EF4-FFF2-40B4-BE49-F238E27FC236}">
                  <a16:creationId xmlns:a16="http://schemas.microsoft.com/office/drawing/2014/main" id="{29BA0CD6-683C-078C-7E6F-726008DB4C9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687742C1-98DE-BB39-CC04-2AE760B39371}"/>
              </a:ext>
            </a:extLst>
          </p:cNvPr>
          <p:cNvSpPr/>
          <p:nvPr/>
        </p:nvSpPr>
        <p:spPr>
          <a:xfrm>
            <a:off x="2402165" y="2113043"/>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2" name="Rectangle 101">
            <a:extLst>
              <a:ext uri="{FF2B5EF4-FFF2-40B4-BE49-F238E27FC236}">
                <a16:creationId xmlns:a16="http://schemas.microsoft.com/office/drawing/2014/main" id="{2BEB822B-A8C8-D0C6-E765-B6233D277CD9}"/>
              </a:ext>
            </a:extLst>
          </p:cNvPr>
          <p:cNvSpPr/>
          <p:nvPr/>
        </p:nvSpPr>
        <p:spPr>
          <a:xfrm>
            <a:off x="2402165" y="2435925"/>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3" name="TextBox 102">
            <a:extLst>
              <a:ext uri="{FF2B5EF4-FFF2-40B4-BE49-F238E27FC236}">
                <a16:creationId xmlns:a16="http://schemas.microsoft.com/office/drawing/2014/main" id="{A6134D12-94EE-1616-BBD0-3C830E12153A}"/>
              </a:ext>
            </a:extLst>
          </p:cNvPr>
          <p:cNvSpPr txBox="1"/>
          <p:nvPr/>
        </p:nvSpPr>
        <p:spPr>
          <a:xfrm>
            <a:off x="1290617" y="2240464"/>
            <a:ext cx="838691" cy="369332"/>
          </a:xfrm>
          <a:prstGeom prst="rect">
            <a:avLst/>
          </a:prstGeom>
          <a:noFill/>
        </p:spPr>
        <p:txBody>
          <a:bodyPr wrap="none" rtlCol="0">
            <a:spAutoFit/>
          </a:bodyPr>
          <a:lstStyle/>
          <a:p>
            <a:r>
              <a:rPr lang="en-US" dirty="0"/>
              <a:t>main()</a:t>
            </a:r>
          </a:p>
        </p:txBody>
      </p:sp>
      <p:sp>
        <p:nvSpPr>
          <p:cNvPr id="104" name="Left Brace 103">
            <a:extLst>
              <a:ext uri="{FF2B5EF4-FFF2-40B4-BE49-F238E27FC236}">
                <a16:creationId xmlns:a16="http://schemas.microsoft.com/office/drawing/2014/main" id="{C4A9F511-76CD-84C7-79BA-927C36D61E31}"/>
              </a:ext>
            </a:extLst>
          </p:cNvPr>
          <p:cNvSpPr/>
          <p:nvPr/>
        </p:nvSpPr>
        <p:spPr>
          <a:xfrm>
            <a:off x="2093051" y="2113043"/>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9" name="Group 128">
            <a:extLst>
              <a:ext uri="{FF2B5EF4-FFF2-40B4-BE49-F238E27FC236}">
                <a16:creationId xmlns:a16="http://schemas.microsoft.com/office/drawing/2014/main" id="{C19869AE-C8C2-556B-A57F-733CA801DFC3}"/>
              </a:ext>
            </a:extLst>
          </p:cNvPr>
          <p:cNvGrpSpPr/>
          <p:nvPr/>
        </p:nvGrpSpPr>
        <p:grpSpPr>
          <a:xfrm>
            <a:off x="1321848" y="2591398"/>
            <a:ext cx="3203588" cy="860368"/>
            <a:chOff x="5054587" y="2352455"/>
            <a:chExt cx="3203588" cy="860368"/>
          </a:xfrm>
        </p:grpSpPr>
        <p:sp>
          <p:nvSpPr>
            <p:cNvPr id="130" name="Rectangle 129">
              <a:extLst>
                <a:ext uri="{FF2B5EF4-FFF2-40B4-BE49-F238E27FC236}">
                  <a16:creationId xmlns:a16="http://schemas.microsoft.com/office/drawing/2014/main" id="{BEACD520-8E67-33B7-C573-755B1630325D}"/>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31" name="Left Brace 130">
              <a:extLst>
                <a:ext uri="{FF2B5EF4-FFF2-40B4-BE49-F238E27FC236}">
                  <a16:creationId xmlns:a16="http://schemas.microsoft.com/office/drawing/2014/main" id="{F53488EB-8BDF-ED6E-DB73-0497E3A8D4ED}"/>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Rectangle 131">
              <a:extLst>
                <a:ext uri="{FF2B5EF4-FFF2-40B4-BE49-F238E27FC236}">
                  <a16:creationId xmlns:a16="http://schemas.microsoft.com/office/drawing/2014/main" id="{BA5F181B-227F-7CEC-2CE6-15A1FA974E12}"/>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33" name="TextBox 132">
              <a:extLst>
                <a:ext uri="{FF2B5EF4-FFF2-40B4-BE49-F238E27FC236}">
                  <a16:creationId xmlns:a16="http://schemas.microsoft.com/office/drawing/2014/main" id="{9DA663FD-D79C-1C1E-BCAD-E0F2A3E92EDF}"/>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34" name="Straight Connector 133">
              <a:extLst>
                <a:ext uri="{FF2B5EF4-FFF2-40B4-BE49-F238E27FC236}">
                  <a16:creationId xmlns:a16="http://schemas.microsoft.com/office/drawing/2014/main" id="{6A248EB7-6430-2442-AF4F-8D1DBFE2E86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AE0280F-F2FC-DA80-A199-754584A48183}"/>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A17A69-ECDA-3B85-F86D-3BC08E7BEFC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63CB7D91-C593-4E79-AB16-96A5D68FECA9}"/>
              </a:ext>
            </a:extLst>
          </p:cNvPr>
          <p:cNvGrpSpPr/>
          <p:nvPr/>
        </p:nvGrpSpPr>
        <p:grpSpPr>
          <a:xfrm>
            <a:off x="9441303" y="6032925"/>
            <a:ext cx="1196361" cy="807958"/>
            <a:chOff x="7681193" y="1932227"/>
            <a:chExt cx="1196361" cy="807958"/>
          </a:xfrm>
        </p:grpSpPr>
        <p:sp>
          <p:nvSpPr>
            <p:cNvPr id="138" name="TextBox 137">
              <a:extLst>
                <a:ext uri="{FF2B5EF4-FFF2-40B4-BE49-F238E27FC236}">
                  <a16:creationId xmlns:a16="http://schemas.microsoft.com/office/drawing/2014/main" id="{88D00063-067A-E538-6696-BBE3E4438415}"/>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39" name="Left Arrow 138">
              <a:extLst>
                <a:ext uri="{FF2B5EF4-FFF2-40B4-BE49-F238E27FC236}">
                  <a16:creationId xmlns:a16="http://schemas.microsoft.com/office/drawing/2014/main" id="{3C222194-6993-6CA4-CFBC-5E5CFCEE060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EFA4BF9F-8859-C205-8DD5-7D2A8E16E659}"/>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41" name="Left Arrow 140">
              <a:extLst>
                <a:ext uri="{FF2B5EF4-FFF2-40B4-BE49-F238E27FC236}">
                  <a16:creationId xmlns:a16="http://schemas.microsoft.com/office/drawing/2014/main" id="{1F99F65E-F095-BDC9-1A53-230A66F110D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A68E7C7B-8173-466C-59B1-DC66EBCC6E0E}"/>
              </a:ext>
            </a:extLst>
          </p:cNvPr>
          <p:cNvSpPr/>
          <p:nvPr/>
        </p:nvSpPr>
        <p:spPr>
          <a:xfrm>
            <a:off x="7894025" y="3405847"/>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43" name="Rectangle 142">
            <a:extLst>
              <a:ext uri="{FF2B5EF4-FFF2-40B4-BE49-F238E27FC236}">
                <a16:creationId xmlns:a16="http://schemas.microsoft.com/office/drawing/2014/main" id="{57210184-FE08-5261-DF38-A446A7BF00BB}"/>
              </a:ext>
            </a:extLst>
          </p:cNvPr>
          <p:cNvSpPr/>
          <p:nvPr/>
        </p:nvSpPr>
        <p:spPr>
          <a:xfrm>
            <a:off x="7894025" y="3728729"/>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44" name="TextBox 143">
            <a:extLst>
              <a:ext uri="{FF2B5EF4-FFF2-40B4-BE49-F238E27FC236}">
                <a16:creationId xmlns:a16="http://schemas.microsoft.com/office/drawing/2014/main" id="{3CC119D8-F80F-47B5-074B-B35CBAF5AFAA}"/>
              </a:ext>
            </a:extLst>
          </p:cNvPr>
          <p:cNvSpPr txBox="1"/>
          <p:nvPr/>
        </p:nvSpPr>
        <p:spPr>
          <a:xfrm>
            <a:off x="6782477" y="3533268"/>
            <a:ext cx="838691" cy="369332"/>
          </a:xfrm>
          <a:prstGeom prst="rect">
            <a:avLst/>
          </a:prstGeom>
          <a:noFill/>
        </p:spPr>
        <p:txBody>
          <a:bodyPr wrap="none" rtlCol="0">
            <a:spAutoFit/>
          </a:bodyPr>
          <a:lstStyle/>
          <a:p>
            <a:r>
              <a:rPr lang="en-US" dirty="0"/>
              <a:t>main()</a:t>
            </a:r>
          </a:p>
        </p:txBody>
      </p:sp>
      <p:sp>
        <p:nvSpPr>
          <p:cNvPr id="145" name="Left Brace 144">
            <a:extLst>
              <a:ext uri="{FF2B5EF4-FFF2-40B4-BE49-F238E27FC236}">
                <a16:creationId xmlns:a16="http://schemas.microsoft.com/office/drawing/2014/main" id="{FDF3B860-D919-A7E2-A4CE-170901763A5A}"/>
              </a:ext>
            </a:extLst>
          </p:cNvPr>
          <p:cNvSpPr/>
          <p:nvPr/>
        </p:nvSpPr>
        <p:spPr>
          <a:xfrm>
            <a:off x="7584911" y="340584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3974456-9C4A-BF05-891A-FA2FBDCD4100}"/>
              </a:ext>
            </a:extLst>
          </p:cNvPr>
          <p:cNvGrpSpPr/>
          <p:nvPr/>
        </p:nvGrpSpPr>
        <p:grpSpPr>
          <a:xfrm>
            <a:off x="6813708" y="5906010"/>
            <a:ext cx="3203588" cy="772048"/>
            <a:chOff x="5054587" y="4374263"/>
            <a:chExt cx="3203588" cy="772048"/>
          </a:xfrm>
        </p:grpSpPr>
        <p:sp>
          <p:nvSpPr>
            <p:cNvPr id="147" name="Rectangle 146">
              <a:extLst>
                <a:ext uri="{FF2B5EF4-FFF2-40B4-BE49-F238E27FC236}">
                  <a16:creationId xmlns:a16="http://schemas.microsoft.com/office/drawing/2014/main" id="{6BA4A97E-5E81-44D3-FE47-C7CFC7CBDF00}"/>
                </a:ext>
              </a:extLst>
            </p:cNvPr>
            <p:cNvSpPr/>
            <p:nvPr/>
          </p:nvSpPr>
          <p:spPr>
            <a:xfrm>
              <a:off x="6134904" y="4453812"/>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funcC</a:t>
              </a:r>
              <a:r>
                <a:rPr lang="en-US" dirty="0"/>
                <a:t>()</a:t>
              </a:r>
            </a:p>
          </p:txBody>
        </p:sp>
        <p:sp>
          <p:nvSpPr>
            <p:cNvPr id="148" name="Rectangle 147">
              <a:extLst>
                <a:ext uri="{FF2B5EF4-FFF2-40B4-BE49-F238E27FC236}">
                  <a16:creationId xmlns:a16="http://schemas.microsoft.com/office/drawing/2014/main" id="{041DC85F-FF3A-0DC0-F46C-FE8EC2E1AA26}"/>
                </a:ext>
              </a:extLst>
            </p:cNvPr>
            <p:cNvSpPr/>
            <p:nvPr/>
          </p:nvSpPr>
          <p:spPr>
            <a:xfrm>
              <a:off x="6134904" y="4776694"/>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funcC</a:t>
              </a:r>
              <a:r>
                <a:rPr lang="en-US" dirty="0"/>
                <a:t>() </a:t>
              </a:r>
              <a:r>
                <a:rPr lang="en-US" dirty="0" err="1"/>
                <a:t>fp</a:t>
              </a:r>
              <a:endParaRPr lang="en-US" dirty="0"/>
            </a:p>
          </p:txBody>
        </p:sp>
        <p:sp>
          <p:nvSpPr>
            <p:cNvPr id="149" name="TextBox 148">
              <a:extLst>
                <a:ext uri="{FF2B5EF4-FFF2-40B4-BE49-F238E27FC236}">
                  <a16:creationId xmlns:a16="http://schemas.microsoft.com/office/drawing/2014/main" id="{DB249965-B0DA-9413-AB59-175FBC3ABC62}"/>
                </a:ext>
              </a:extLst>
            </p:cNvPr>
            <p:cNvSpPr txBox="1"/>
            <p:nvPr/>
          </p:nvSpPr>
          <p:spPr>
            <a:xfrm>
              <a:off x="5054587" y="4645765"/>
              <a:ext cx="941283" cy="369332"/>
            </a:xfrm>
            <a:prstGeom prst="rect">
              <a:avLst/>
            </a:prstGeom>
            <a:noFill/>
          </p:spPr>
          <p:txBody>
            <a:bodyPr wrap="none" rtlCol="0">
              <a:spAutoFit/>
            </a:bodyPr>
            <a:lstStyle/>
            <a:p>
              <a:r>
                <a:rPr lang="en-US" dirty="0" err="1"/>
                <a:t>funcD</a:t>
              </a:r>
              <a:r>
                <a:rPr lang="en-US" dirty="0"/>
                <a:t>()</a:t>
              </a:r>
            </a:p>
          </p:txBody>
        </p:sp>
        <p:sp>
          <p:nvSpPr>
            <p:cNvPr id="150" name="Left Brace 149">
              <a:extLst>
                <a:ext uri="{FF2B5EF4-FFF2-40B4-BE49-F238E27FC236}">
                  <a16:creationId xmlns:a16="http://schemas.microsoft.com/office/drawing/2014/main" id="{7B9679BF-8165-2B96-B5AD-5F58A0109B3D}"/>
                </a:ext>
              </a:extLst>
            </p:cNvPr>
            <p:cNvSpPr/>
            <p:nvPr/>
          </p:nvSpPr>
          <p:spPr>
            <a:xfrm>
              <a:off x="5873371" y="4492800"/>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6C3EE8F8-F2E0-69AF-AB8C-A5C08C62F9DC}"/>
                </a:ext>
              </a:extLst>
            </p:cNvPr>
            <p:cNvCxnSpPr>
              <a:cxnSpLocks/>
            </p:cNvCxnSpPr>
            <p:nvPr/>
          </p:nvCxnSpPr>
          <p:spPr>
            <a:xfrm>
              <a:off x="7682184" y="4950619"/>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85844FA-0D0E-34C1-A00E-287EA6DD0215}"/>
                </a:ext>
              </a:extLst>
            </p:cNvPr>
            <p:cNvCxnSpPr>
              <a:cxnSpLocks/>
            </p:cNvCxnSpPr>
            <p:nvPr/>
          </p:nvCxnSpPr>
          <p:spPr>
            <a:xfrm flipH="1" flipV="1">
              <a:off x="8258173" y="4374263"/>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35C4CF4-D528-046F-602B-85D58BA1CBEB}"/>
                </a:ext>
              </a:extLst>
            </p:cNvPr>
            <p:cNvCxnSpPr>
              <a:cxnSpLocks/>
            </p:cNvCxnSpPr>
            <p:nvPr/>
          </p:nvCxnSpPr>
          <p:spPr>
            <a:xfrm>
              <a:off x="7682182" y="4374263"/>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028A3A28-1B71-08D9-F505-F523F8CBD91A}"/>
              </a:ext>
            </a:extLst>
          </p:cNvPr>
          <p:cNvGrpSpPr/>
          <p:nvPr/>
        </p:nvGrpSpPr>
        <p:grpSpPr>
          <a:xfrm>
            <a:off x="6813708" y="5190339"/>
            <a:ext cx="3203588" cy="846886"/>
            <a:chOff x="5054587" y="3658592"/>
            <a:chExt cx="3203588" cy="846886"/>
          </a:xfrm>
        </p:grpSpPr>
        <p:sp>
          <p:nvSpPr>
            <p:cNvPr id="155" name="Left Brace 154">
              <a:extLst>
                <a:ext uri="{FF2B5EF4-FFF2-40B4-BE49-F238E27FC236}">
                  <a16:creationId xmlns:a16="http://schemas.microsoft.com/office/drawing/2014/main" id="{6624298D-0AC2-1265-DF9B-C3F5648275BC}"/>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Rectangle 155">
              <a:extLst>
                <a:ext uri="{FF2B5EF4-FFF2-40B4-BE49-F238E27FC236}">
                  <a16:creationId xmlns:a16="http://schemas.microsoft.com/office/drawing/2014/main" id="{E56703FD-7B0C-0A29-79F0-605068963119}"/>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157" name="Rectangle 156">
              <a:extLst>
                <a:ext uri="{FF2B5EF4-FFF2-40B4-BE49-F238E27FC236}">
                  <a16:creationId xmlns:a16="http://schemas.microsoft.com/office/drawing/2014/main" id="{6BC35C8F-19AB-6217-7BDA-94D91E666059}"/>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158" name="TextBox 157">
              <a:extLst>
                <a:ext uri="{FF2B5EF4-FFF2-40B4-BE49-F238E27FC236}">
                  <a16:creationId xmlns:a16="http://schemas.microsoft.com/office/drawing/2014/main" id="{EDF6A936-C430-C8A7-FB70-666DADB8030E}"/>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159" name="Straight Connector 158">
              <a:extLst>
                <a:ext uri="{FF2B5EF4-FFF2-40B4-BE49-F238E27FC236}">
                  <a16:creationId xmlns:a16="http://schemas.microsoft.com/office/drawing/2014/main" id="{8D836AE7-E87C-B312-CF54-FEED859B25B4}"/>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4AEE6CB-FD10-F97D-97F3-00ABFB873D66}"/>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5B4E122-3391-0047-7038-5DC77DD0A523}"/>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EB3D9EC3-7CAC-59D1-5F06-6CA2B1C11777}"/>
              </a:ext>
            </a:extLst>
          </p:cNvPr>
          <p:cNvGrpSpPr/>
          <p:nvPr/>
        </p:nvGrpSpPr>
        <p:grpSpPr>
          <a:xfrm>
            <a:off x="6813708" y="4532325"/>
            <a:ext cx="3203588" cy="858430"/>
            <a:chOff x="5054587" y="3000578"/>
            <a:chExt cx="3203588" cy="858430"/>
          </a:xfrm>
        </p:grpSpPr>
        <p:sp>
          <p:nvSpPr>
            <p:cNvPr id="163" name="Rectangle 162">
              <a:extLst>
                <a:ext uri="{FF2B5EF4-FFF2-40B4-BE49-F238E27FC236}">
                  <a16:creationId xmlns:a16="http://schemas.microsoft.com/office/drawing/2014/main" id="{9C8D4305-8C99-AC65-8C7F-A40A887445DB}"/>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64" name="Rectangle 163">
              <a:extLst>
                <a:ext uri="{FF2B5EF4-FFF2-40B4-BE49-F238E27FC236}">
                  <a16:creationId xmlns:a16="http://schemas.microsoft.com/office/drawing/2014/main" id="{28C4339E-4AD2-E012-1E81-F81F9F495F0C}"/>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65" name="TextBox 164">
              <a:extLst>
                <a:ext uri="{FF2B5EF4-FFF2-40B4-BE49-F238E27FC236}">
                  <a16:creationId xmlns:a16="http://schemas.microsoft.com/office/drawing/2014/main" id="{1A713031-3912-4101-B8B9-9E645A3401C3}"/>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66" name="Left Brace 165">
              <a:extLst>
                <a:ext uri="{FF2B5EF4-FFF2-40B4-BE49-F238E27FC236}">
                  <a16:creationId xmlns:a16="http://schemas.microsoft.com/office/drawing/2014/main" id="{B179B074-432C-20CF-95B9-5DC72830609A}"/>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16290117-5871-B0DF-EF66-2EF5596B2A46}"/>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C551FB3-17BA-2A4E-69B5-A856E46B9E2D}"/>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F295609-EC5B-74E4-F778-563127ACA5A3}"/>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1292EB58-A0F2-1E7F-3DDC-4213D8174079}"/>
              </a:ext>
            </a:extLst>
          </p:cNvPr>
          <p:cNvGrpSpPr/>
          <p:nvPr/>
        </p:nvGrpSpPr>
        <p:grpSpPr>
          <a:xfrm>
            <a:off x="6813708" y="3884202"/>
            <a:ext cx="3203588" cy="860368"/>
            <a:chOff x="5054587" y="2352455"/>
            <a:chExt cx="3203588" cy="860368"/>
          </a:xfrm>
        </p:grpSpPr>
        <p:sp>
          <p:nvSpPr>
            <p:cNvPr id="171" name="Rectangle 170">
              <a:extLst>
                <a:ext uri="{FF2B5EF4-FFF2-40B4-BE49-F238E27FC236}">
                  <a16:creationId xmlns:a16="http://schemas.microsoft.com/office/drawing/2014/main" id="{3222CE56-FB39-F50D-2D86-83ABF56FDCC5}"/>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72" name="Left Brace 171">
              <a:extLst>
                <a:ext uri="{FF2B5EF4-FFF2-40B4-BE49-F238E27FC236}">
                  <a16:creationId xmlns:a16="http://schemas.microsoft.com/office/drawing/2014/main" id="{8479E078-6F96-AA66-E57A-A4575C809FB8}"/>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6953B74D-B7F5-914B-4080-0DCD5B96139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74" name="TextBox 173">
              <a:extLst>
                <a:ext uri="{FF2B5EF4-FFF2-40B4-BE49-F238E27FC236}">
                  <a16:creationId xmlns:a16="http://schemas.microsoft.com/office/drawing/2014/main" id="{722BC711-B042-F2AB-E401-AE06EA35890A}"/>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75" name="Straight Connector 174">
              <a:extLst>
                <a:ext uri="{FF2B5EF4-FFF2-40B4-BE49-F238E27FC236}">
                  <a16:creationId xmlns:a16="http://schemas.microsoft.com/office/drawing/2014/main" id="{7965756E-0D85-5AE1-027A-2989BA5359DA}"/>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5A11AEF-BF31-301D-898B-942046A2F11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1CB2C1-FBDE-6FC8-A0FB-D1BE9CC4E3D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01227E57-49A0-A93F-5740-B5271B201063}"/>
              </a:ext>
            </a:extLst>
          </p:cNvPr>
          <p:cNvSpPr/>
          <p:nvPr/>
        </p:nvSpPr>
        <p:spPr>
          <a:xfrm>
            <a:off x="2457576" y="4023538"/>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79" name="Rectangle 178">
            <a:extLst>
              <a:ext uri="{FF2B5EF4-FFF2-40B4-BE49-F238E27FC236}">
                <a16:creationId xmlns:a16="http://schemas.microsoft.com/office/drawing/2014/main" id="{2B31B47C-45C8-D51F-B907-4EBB74EE7000}"/>
              </a:ext>
            </a:extLst>
          </p:cNvPr>
          <p:cNvSpPr/>
          <p:nvPr/>
        </p:nvSpPr>
        <p:spPr>
          <a:xfrm>
            <a:off x="2457576" y="4346420"/>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80" name="TextBox 179">
            <a:extLst>
              <a:ext uri="{FF2B5EF4-FFF2-40B4-BE49-F238E27FC236}">
                <a16:creationId xmlns:a16="http://schemas.microsoft.com/office/drawing/2014/main" id="{899FEE1B-9A21-F5CE-5317-CE9F5FB0606C}"/>
              </a:ext>
            </a:extLst>
          </p:cNvPr>
          <p:cNvSpPr txBox="1"/>
          <p:nvPr/>
        </p:nvSpPr>
        <p:spPr>
          <a:xfrm>
            <a:off x="1346028" y="4150959"/>
            <a:ext cx="838691" cy="369332"/>
          </a:xfrm>
          <a:prstGeom prst="rect">
            <a:avLst/>
          </a:prstGeom>
          <a:noFill/>
        </p:spPr>
        <p:txBody>
          <a:bodyPr wrap="none" rtlCol="0">
            <a:spAutoFit/>
          </a:bodyPr>
          <a:lstStyle/>
          <a:p>
            <a:r>
              <a:rPr lang="en-US" dirty="0"/>
              <a:t>main()</a:t>
            </a:r>
          </a:p>
        </p:txBody>
      </p:sp>
      <p:sp>
        <p:nvSpPr>
          <p:cNvPr id="181" name="Left Brace 180">
            <a:extLst>
              <a:ext uri="{FF2B5EF4-FFF2-40B4-BE49-F238E27FC236}">
                <a16:creationId xmlns:a16="http://schemas.microsoft.com/office/drawing/2014/main" id="{31959005-7916-78BE-BA60-CFD47BB4B472}"/>
              </a:ext>
            </a:extLst>
          </p:cNvPr>
          <p:cNvSpPr/>
          <p:nvPr/>
        </p:nvSpPr>
        <p:spPr>
          <a:xfrm>
            <a:off x="2148462" y="4023538"/>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2" name="Group 181">
            <a:extLst>
              <a:ext uri="{FF2B5EF4-FFF2-40B4-BE49-F238E27FC236}">
                <a16:creationId xmlns:a16="http://schemas.microsoft.com/office/drawing/2014/main" id="{E49CCC03-5BC4-FC26-9F5D-1F2DF5F54E06}"/>
              </a:ext>
            </a:extLst>
          </p:cNvPr>
          <p:cNvGrpSpPr/>
          <p:nvPr/>
        </p:nvGrpSpPr>
        <p:grpSpPr>
          <a:xfrm>
            <a:off x="1377259" y="5150016"/>
            <a:ext cx="3203588" cy="858430"/>
            <a:chOff x="5054587" y="3000578"/>
            <a:chExt cx="3203588" cy="858430"/>
          </a:xfrm>
        </p:grpSpPr>
        <p:sp>
          <p:nvSpPr>
            <p:cNvPr id="183" name="Rectangle 182">
              <a:extLst>
                <a:ext uri="{FF2B5EF4-FFF2-40B4-BE49-F238E27FC236}">
                  <a16:creationId xmlns:a16="http://schemas.microsoft.com/office/drawing/2014/main" id="{F4C3E0BE-C5CD-53AC-1C82-E300CF87D08F}"/>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84" name="Rectangle 183">
              <a:extLst>
                <a:ext uri="{FF2B5EF4-FFF2-40B4-BE49-F238E27FC236}">
                  <a16:creationId xmlns:a16="http://schemas.microsoft.com/office/drawing/2014/main" id="{8DDB1A1A-E5AF-D627-19CA-80D16E9ACDA0}"/>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85" name="TextBox 184">
              <a:extLst>
                <a:ext uri="{FF2B5EF4-FFF2-40B4-BE49-F238E27FC236}">
                  <a16:creationId xmlns:a16="http://schemas.microsoft.com/office/drawing/2014/main" id="{7C7E6680-160C-D1BB-1D45-7EDD6AF44C34}"/>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86" name="Left Brace 185">
              <a:extLst>
                <a:ext uri="{FF2B5EF4-FFF2-40B4-BE49-F238E27FC236}">
                  <a16:creationId xmlns:a16="http://schemas.microsoft.com/office/drawing/2014/main" id="{A13188A6-3E59-795E-C736-39CE0071882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D2E42370-6C88-4118-5D7D-AD540CF7D55F}"/>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627724-95D2-D0BD-245C-F9B64F4D3A13}"/>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59CFC7-589F-0C8E-DC11-71796C9EE639}"/>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EFCAA6B4-5F89-7DC4-2B22-2BD0C40E979B}"/>
              </a:ext>
            </a:extLst>
          </p:cNvPr>
          <p:cNvGrpSpPr/>
          <p:nvPr/>
        </p:nvGrpSpPr>
        <p:grpSpPr>
          <a:xfrm>
            <a:off x="1377259" y="4501893"/>
            <a:ext cx="3203588" cy="860368"/>
            <a:chOff x="5054587" y="2352455"/>
            <a:chExt cx="3203588" cy="860368"/>
          </a:xfrm>
        </p:grpSpPr>
        <p:sp>
          <p:nvSpPr>
            <p:cNvPr id="191" name="Rectangle 190">
              <a:extLst>
                <a:ext uri="{FF2B5EF4-FFF2-40B4-BE49-F238E27FC236}">
                  <a16:creationId xmlns:a16="http://schemas.microsoft.com/office/drawing/2014/main" id="{6AD1A14F-C92E-04BE-68A1-CD3BE158DA0B}"/>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92" name="Left Brace 191">
              <a:extLst>
                <a:ext uri="{FF2B5EF4-FFF2-40B4-BE49-F238E27FC236}">
                  <a16:creationId xmlns:a16="http://schemas.microsoft.com/office/drawing/2014/main" id="{32B1A9FD-43D8-AE26-8795-4DE662D194CC}"/>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3" name="Rectangle 192">
              <a:extLst>
                <a:ext uri="{FF2B5EF4-FFF2-40B4-BE49-F238E27FC236}">
                  <a16:creationId xmlns:a16="http://schemas.microsoft.com/office/drawing/2014/main" id="{DFD05EA7-8269-2F43-249C-9FE06D594C55}"/>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94" name="TextBox 193">
              <a:extLst>
                <a:ext uri="{FF2B5EF4-FFF2-40B4-BE49-F238E27FC236}">
                  <a16:creationId xmlns:a16="http://schemas.microsoft.com/office/drawing/2014/main" id="{69277ECA-F35D-366C-0BE0-2A293BA52334}"/>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95" name="Straight Connector 194">
              <a:extLst>
                <a:ext uri="{FF2B5EF4-FFF2-40B4-BE49-F238E27FC236}">
                  <a16:creationId xmlns:a16="http://schemas.microsoft.com/office/drawing/2014/main" id="{66044DC6-C2B3-BF64-2720-1C12CEA6D9D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538CD35-004B-3351-7239-4161C015918A}"/>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439B6A3-042C-B039-AF9C-DF587778550F}"/>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207EF10-4928-3B17-ACA0-9E5E3C5EE759}"/>
              </a:ext>
            </a:extLst>
          </p:cNvPr>
          <p:cNvGrpSpPr/>
          <p:nvPr/>
        </p:nvGrpSpPr>
        <p:grpSpPr>
          <a:xfrm>
            <a:off x="4004854" y="5361859"/>
            <a:ext cx="1196361" cy="807958"/>
            <a:chOff x="7681193" y="1932227"/>
            <a:chExt cx="1196361" cy="807958"/>
          </a:xfrm>
        </p:grpSpPr>
        <p:sp>
          <p:nvSpPr>
            <p:cNvPr id="199" name="TextBox 198">
              <a:extLst>
                <a:ext uri="{FF2B5EF4-FFF2-40B4-BE49-F238E27FC236}">
                  <a16:creationId xmlns:a16="http://schemas.microsoft.com/office/drawing/2014/main" id="{03FE0857-BAD5-71FE-DFE2-7D357AB7E198}"/>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0" name="Left Arrow 199">
              <a:extLst>
                <a:ext uri="{FF2B5EF4-FFF2-40B4-BE49-F238E27FC236}">
                  <a16:creationId xmlns:a16="http://schemas.microsoft.com/office/drawing/2014/main" id="{3E2F9A12-C68A-6989-BF1D-73FEC36195D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B0A48D2A-8A5D-9E09-2039-8545A87AA30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2" name="Left Arrow 201">
              <a:extLst>
                <a:ext uri="{FF2B5EF4-FFF2-40B4-BE49-F238E27FC236}">
                  <a16:creationId xmlns:a16="http://schemas.microsoft.com/office/drawing/2014/main" id="{D5D56F53-4C53-99DA-623E-70D6EEE2BBA0}"/>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1572DDF-0C15-FFA0-4CF9-F07020DDF22C}"/>
              </a:ext>
            </a:extLst>
          </p:cNvPr>
          <p:cNvGrpSpPr/>
          <p:nvPr/>
        </p:nvGrpSpPr>
        <p:grpSpPr>
          <a:xfrm>
            <a:off x="9349051" y="2573884"/>
            <a:ext cx="1196361" cy="807958"/>
            <a:chOff x="7681193" y="1932227"/>
            <a:chExt cx="1196361" cy="807958"/>
          </a:xfrm>
        </p:grpSpPr>
        <p:sp>
          <p:nvSpPr>
            <p:cNvPr id="204" name="TextBox 203">
              <a:extLst>
                <a:ext uri="{FF2B5EF4-FFF2-40B4-BE49-F238E27FC236}">
                  <a16:creationId xmlns:a16="http://schemas.microsoft.com/office/drawing/2014/main" id="{FA615728-608D-2CA7-6D9F-A8162A419510}"/>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5" name="Left Arrow 204">
              <a:extLst>
                <a:ext uri="{FF2B5EF4-FFF2-40B4-BE49-F238E27FC236}">
                  <a16:creationId xmlns:a16="http://schemas.microsoft.com/office/drawing/2014/main" id="{B92684BF-7E76-50C5-28B4-9C87F9D8331B}"/>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DB22FD3E-37E2-FFA6-D3B3-1A16F914295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7" name="Left Arrow 206">
              <a:extLst>
                <a:ext uri="{FF2B5EF4-FFF2-40B4-BE49-F238E27FC236}">
                  <a16:creationId xmlns:a16="http://schemas.microsoft.com/office/drawing/2014/main" id="{FD4CF61D-0AE3-0169-DF2C-92DD0E645C0F}"/>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621DBCC8-E169-A52D-57E6-7275D65372EE}"/>
              </a:ext>
            </a:extLst>
          </p:cNvPr>
          <p:cNvSpPr/>
          <p:nvPr/>
        </p:nvSpPr>
        <p:spPr>
          <a:xfrm>
            <a:off x="7800720" y="55428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09" name="Rectangle 208">
            <a:extLst>
              <a:ext uri="{FF2B5EF4-FFF2-40B4-BE49-F238E27FC236}">
                <a16:creationId xmlns:a16="http://schemas.microsoft.com/office/drawing/2014/main" id="{F78637F8-7CA5-E346-1CE4-A09DB37CDEFE}"/>
              </a:ext>
            </a:extLst>
          </p:cNvPr>
          <p:cNvSpPr/>
          <p:nvPr/>
        </p:nvSpPr>
        <p:spPr>
          <a:xfrm>
            <a:off x="7800720" y="87716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10" name="TextBox 209">
            <a:extLst>
              <a:ext uri="{FF2B5EF4-FFF2-40B4-BE49-F238E27FC236}">
                <a16:creationId xmlns:a16="http://schemas.microsoft.com/office/drawing/2014/main" id="{DB317C68-62C8-F2BC-F0D8-06CE390FAED7}"/>
              </a:ext>
            </a:extLst>
          </p:cNvPr>
          <p:cNvSpPr txBox="1"/>
          <p:nvPr/>
        </p:nvSpPr>
        <p:spPr>
          <a:xfrm>
            <a:off x="6689172" y="681707"/>
            <a:ext cx="838691" cy="369332"/>
          </a:xfrm>
          <a:prstGeom prst="rect">
            <a:avLst/>
          </a:prstGeom>
          <a:noFill/>
        </p:spPr>
        <p:txBody>
          <a:bodyPr wrap="none" rtlCol="0">
            <a:spAutoFit/>
          </a:bodyPr>
          <a:lstStyle/>
          <a:p>
            <a:r>
              <a:rPr lang="en-US" dirty="0"/>
              <a:t>main()</a:t>
            </a:r>
          </a:p>
        </p:txBody>
      </p:sp>
      <p:sp>
        <p:nvSpPr>
          <p:cNvPr id="211" name="Left Brace 210">
            <a:extLst>
              <a:ext uri="{FF2B5EF4-FFF2-40B4-BE49-F238E27FC236}">
                <a16:creationId xmlns:a16="http://schemas.microsoft.com/office/drawing/2014/main" id="{8EBBD9F3-801F-1C52-5BD4-66DC330E2C8A}"/>
              </a:ext>
            </a:extLst>
          </p:cNvPr>
          <p:cNvSpPr/>
          <p:nvPr/>
        </p:nvSpPr>
        <p:spPr>
          <a:xfrm>
            <a:off x="7491606" y="55428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0" name="Group 219">
            <a:extLst>
              <a:ext uri="{FF2B5EF4-FFF2-40B4-BE49-F238E27FC236}">
                <a16:creationId xmlns:a16="http://schemas.microsoft.com/office/drawing/2014/main" id="{ADB417E3-6866-A8CB-F852-DAEFECB9D185}"/>
              </a:ext>
            </a:extLst>
          </p:cNvPr>
          <p:cNvGrpSpPr/>
          <p:nvPr/>
        </p:nvGrpSpPr>
        <p:grpSpPr>
          <a:xfrm>
            <a:off x="6720403" y="2338778"/>
            <a:ext cx="3203588" cy="846886"/>
            <a:chOff x="5054587" y="3658592"/>
            <a:chExt cx="3203588" cy="846886"/>
          </a:xfrm>
        </p:grpSpPr>
        <p:sp>
          <p:nvSpPr>
            <p:cNvPr id="221" name="Left Brace 220">
              <a:extLst>
                <a:ext uri="{FF2B5EF4-FFF2-40B4-BE49-F238E27FC236}">
                  <a16:creationId xmlns:a16="http://schemas.microsoft.com/office/drawing/2014/main" id="{6E0FDEA8-D3C9-2CCF-D9EF-3B370AB9D52E}"/>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Rectangle 221">
              <a:extLst>
                <a:ext uri="{FF2B5EF4-FFF2-40B4-BE49-F238E27FC236}">
                  <a16:creationId xmlns:a16="http://schemas.microsoft.com/office/drawing/2014/main" id="{132A4D50-D252-22F7-E4CC-7C30CBBB2871}"/>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223" name="Rectangle 222">
              <a:extLst>
                <a:ext uri="{FF2B5EF4-FFF2-40B4-BE49-F238E27FC236}">
                  <a16:creationId xmlns:a16="http://schemas.microsoft.com/office/drawing/2014/main" id="{BE71BF0D-9116-F018-9184-15F0C2089855}"/>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224" name="TextBox 223">
              <a:extLst>
                <a:ext uri="{FF2B5EF4-FFF2-40B4-BE49-F238E27FC236}">
                  <a16:creationId xmlns:a16="http://schemas.microsoft.com/office/drawing/2014/main" id="{8334E73F-04C0-DF23-E9CC-B59014F4EAF5}"/>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225" name="Straight Connector 224">
              <a:extLst>
                <a:ext uri="{FF2B5EF4-FFF2-40B4-BE49-F238E27FC236}">
                  <a16:creationId xmlns:a16="http://schemas.microsoft.com/office/drawing/2014/main" id="{58AB7F78-7097-785B-7C61-03FE825D1837}"/>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F273718-F177-243A-55FB-E9E36302BEA4}"/>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543152F-4353-31B6-84BB-E08C1A0271E0}"/>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D64A7EE-5E75-65BE-6102-3F46CB555456}"/>
              </a:ext>
            </a:extLst>
          </p:cNvPr>
          <p:cNvGrpSpPr/>
          <p:nvPr/>
        </p:nvGrpSpPr>
        <p:grpSpPr>
          <a:xfrm>
            <a:off x="6720403" y="1680764"/>
            <a:ext cx="3203588" cy="858430"/>
            <a:chOff x="5054587" y="3000578"/>
            <a:chExt cx="3203588" cy="858430"/>
          </a:xfrm>
        </p:grpSpPr>
        <p:sp>
          <p:nvSpPr>
            <p:cNvPr id="229" name="Rectangle 228">
              <a:extLst>
                <a:ext uri="{FF2B5EF4-FFF2-40B4-BE49-F238E27FC236}">
                  <a16:creationId xmlns:a16="http://schemas.microsoft.com/office/drawing/2014/main" id="{0C696FEA-4814-C756-F4DF-0DEC6A2B9926}"/>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230" name="Rectangle 229">
              <a:extLst>
                <a:ext uri="{FF2B5EF4-FFF2-40B4-BE49-F238E27FC236}">
                  <a16:creationId xmlns:a16="http://schemas.microsoft.com/office/drawing/2014/main" id="{C59D469C-2BB1-60F8-99FF-20328E904503}"/>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231" name="TextBox 230">
              <a:extLst>
                <a:ext uri="{FF2B5EF4-FFF2-40B4-BE49-F238E27FC236}">
                  <a16:creationId xmlns:a16="http://schemas.microsoft.com/office/drawing/2014/main" id="{09549723-5B8F-953F-B390-558A095B77FC}"/>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232" name="Left Brace 231">
              <a:extLst>
                <a:ext uri="{FF2B5EF4-FFF2-40B4-BE49-F238E27FC236}">
                  <a16:creationId xmlns:a16="http://schemas.microsoft.com/office/drawing/2014/main" id="{3D67572C-28F8-E9E7-1D53-64F63BAEEDB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35958CAA-6C8B-4642-493A-33174E3EDCC5}"/>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2305D7-C4FF-8179-BEC5-9EE9DCAB66A0}"/>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FF9391-1E33-A77E-F90E-4DF9668CD2C8}"/>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88670E2D-B2A7-0B3E-8577-F78F38552748}"/>
              </a:ext>
            </a:extLst>
          </p:cNvPr>
          <p:cNvGrpSpPr/>
          <p:nvPr/>
        </p:nvGrpSpPr>
        <p:grpSpPr>
          <a:xfrm>
            <a:off x="6720403" y="1032641"/>
            <a:ext cx="3203588" cy="860368"/>
            <a:chOff x="5054587" y="2352455"/>
            <a:chExt cx="3203588" cy="860368"/>
          </a:xfrm>
        </p:grpSpPr>
        <p:sp>
          <p:nvSpPr>
            <p:cNvPr id="237" name="Rectangle 236">
              <a:extLst>
                <a:ext uri="{FF2B5EF4-FFF2-40B4-BE49-F238E27FC236}">
                  <a16:creationId xmlns:a16="http://schemas.microsoft.com/office/drawing/2014/main" id="{0707BDDE-2065-4EAE-C06E-F50EBB5DCFEC}"/>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238" name="Left Brace 237">
              <a:extLst>
                <a:ext uri="{FF2B5EF4-FFF2-40B4-BE49-F238E27FC236}">
                  <a16:creationId xmlns:a16="http://schemas.microsoft.com/office/drawing/2014/main" id="{EF639A6A-0BA2-75A5-FF80-B238A44EDE86}"/>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9" name="Rectangle 238">
              <a:extLst>
                <a:ext uri="{FF2B5EF4-FFF2-40B4-BE49-F238E27FC236}">
                  <a16:creationId xmlns:a16="http://schemas.microsoft.com/office/drawing/2014/main" id="{CB843EA5-686B-B0F4-8B62-6851F8A5D72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240" name="TextBox 239">
              <a:extLst>
                <a:ext uri="{FF2B5EF4-FFF2-40B4-BE49-F238E27FC236}">
                  <a16:creationId xmlns:a16="http://schemas.microsoft.com/office/drawing/2014/main" id="{472C7187-9025-6E8D-E1FD-2FFF59BBDA95}"/>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241" name="Straight Connector 240">
              <a:extLst>
                <a:ext uri="{FF2B5EF4-FFF2-40B4-BE49-F238E27FC236}">
                  <a16:creationId xmlns:a16="http://schemas.microsoft.com/office/drawing/2014/main" id="{663F5C97-59C8-359E-85BB-68E15AED1365}"/>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C8C9B0A-8F5E-575C-F33C-F82B274D44D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E2FCBD-2BF3-3F80-322C-099652CEBFF3}"/>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244" name="TextBox 243">
            <a:extLst>
              <a:ext uri="{FF2B5EF4-FFF2-40B4-BE49-F238E27FC236}">
                <a16:creationId xmlns:a16="http://schemas.microsoft.com/office/drawing/2014/main" id="{763E9C81-2E4C-0914-F9C5-58BFB2A977A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8994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282011" y="4137117"/>
            <a:ext cx="11724830" cy="2425048"/>
          </a:xfrm>
          <a:solidFill>
            <a:schemeClr val="accent4">
              <a:lumMod val="20000"/>
              <a:lumOff val="80000"/>
            </a:schemeClr>
          </a:solidFill>
          <a:ln>
            <a:solidFill>
              <a:srgbClr val="0070C0"/>
            </a:solidFill>
          </a:ln>
        </p:spPr>
        <p:txBody>
          <a:bodyPr/>
          <a:lstStyle/>
          <a:p>
            <a:pPr marL="342900" indent="-342900">
              <a:lnSpc>
                <a:spcPct val="100000"/>
              </a:lnSpc>
              <a:defRPr/>
            </a:pPr>
            <a:r>
              <a:rPr lang="en-US" sz="1800" kern="0" dirty="0">
                <a:ea typeface="ＭＳ Ｐゴシック" charset="0"/>
                <a:cs typeface="Courier New" panose="02070309020205020404" pitchFamily="49" charset="0"/>
              </a:rPr>
              <a:t>Any value you have in a </a:t>
            </a:r>
            <a:r>
              <a:rPr lang="en-US" sz="1800" kern="0" dirty="0">
                <a:solidFill>
                  <a:srgbClr val="0070C0"/>
                </a:solidFill>
                <a:ea typeface="ＭＳ Ｐゴシック" charset="0"/>
                <a:cs typeface="Courier New" panose="02070309020205020404" pitchFamily="49" charset="0"/>
              </a:rPr>
              <a:t>preserved register before a function call </a:t>
            </a:r>
            <a:r>
              <a:rPr lang="en-US" sz="1800" b="1" kern="0" dirty="0">
                <a:ea typeface="ＭＳ Ｐゴシック" charset="0"/>
                <a:cs typeface="Courier New" panose="02070309020205020404" pitchFamily="49" charset="0"/>
              </a:rPr>
              <a:t>will still be there after the function returns</a:t>
            </a:r>
            <a:r>
              <a:rPr lang="en-US" sz="1800" kern="0" dirty="0">
                <a:ea typeface="ＭＳ Ｐゴシック" charset="0"/>
                <a:cs typeface="Courier New" panose="02070309020205020404" pitchFamily="49" charset="0"/>
              </a:rPr>
              <a:t> </a:t>
            </a:r>
          </a:p>
          <a:p>
            <a:pPr marL="342900" indent="-342900">
              <a:lnSpc>
                <a:spcPct val="100000"/>
              </a:lnSpc>
              <a:defRPr/>
            </a:pPr>
            <a:r>
              <a:rPr lang="en-US" sz="18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18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Save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value contained in the register </a:t>
            </a:r>
            <a:r>
              <a:rPr lang="en-US" sz="1800" kern="0" dirty="0">
                <a:ea typeface="ＭＳ Ｐゴシック" charset="0"/>
                <a:cs typeface="Courier New" panose="02070309020205020404" pitchFamily="49" charset="0"/>
              </a:rPr>
              <a:t>at </a:t>
            </a:r>
            <a:r>
              <a:rPr lang="en-US" sz="18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18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Restore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original saved value </a:t>
            </a:r>
            <a:r>
              <a:rPr lang="en-US" sz="1800" kern="0" dirty="0">
                <a:ea typeface="ＭＳ Ｐゴシック" charset="0"/>
                <a:cs typeface="Courier New" panose="02070309020205020404" pitchFamily="49" charset="0"/>
              </a:rPr>
              <a:t>to the register at </a:t>
            </a:r>
            <a:r>
              <a:rPr lang="en-US" sz="1800" kern="0" dirty="0">
                <a:solidFill>
                  <a:srgbClr val="0070C0"/>
                </a:solidFill>
                <a:ea typeface="ＭＳ Ｐゴシック" charset="0"/>
                <a:cs typeface="Courier New" panose="02070309020205020404" pitchFamily="49" charset="0"/>
              </a:rPr>
              <a:t>function exit </a:t>
            </a:r>
            <a:r>
              <a:rPr lang="en-US" sz="18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Registers: Requirements for Use </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4252452"/>
          </a:xfrm>
          <a:solidFill>
            <a:schemeClr val="accent4">
              <a:lumMod val="20000"/>
              <a:lumOff val="80000"/>
            </a:schemeClr>
          </a:solidFill>
          <a:ln>
            <a:solidFill>
              <a:srgbClr val="0070C0"/>
            </a:solidFill>
          </a:ln>
        </p:spPr>
        <p:txBody>
          <a:bodyPr/>
          <a:lstStyle/>
          <a:p>
            <a:r>
              <a:rPr lang="en-US" sz="2000" dirty="0"/>
              <a:t>When passing or returning values from a function you must do the following:</a:t>
            </a:r>
          </a:p>
          <a:p>
            <a:pPr marL="457200" indent="-457200">
              <a:buFont typeface="+mj-lt"/>
              <a:buAutoNum type="arabicPeriod"/>
            </a:pPr>
            <a:r>
              <a:rPr lang="en-US" sz="2000" dirty="0"/>
              <a:t>Make sure that the values in the registers r0-r3 are in their </a:t>
            </a:r>
            <a:r>
              <a:rPr lang="en-US" sz="2000" dirty="0">
                <a:solidFill>
                  <a:srgbClr val="0070C0"/>
                </a:solidFill>
              </a:rPr>
              <a:t>properly aligned position in the register </a:t>
            </a:r>
            <a:r>
              <a:rPr lang="en-US" sz="2000" b="1" dirty="0">
                <a:solidFill>
                  <a:srgbClr val="0070C0"/>
                </a:solidFill>
              </a:rPr>
              <a:t>based on data type</a:t>
            </a:r>
          </a:p>
          <a:p>
            <a:pPr marL="457200" indent="-457200">
              <a:buFont typeface="+mj-lt"/>
              <a:buAutoNum type="arabicPeriod"/>
            </a:pPr>
            <a:r>
              <a:rPr lang="en-US" sz="2000" dirty="0">
                <a:solidFill>
                  <a:srgbClr val="0070C0"/>
                </a:solidFill>
              </a:rPr>
              <a:t>Upper bytes in byte and halfword values</a:t>
            </a:r>
            <a:r>
              <a:rPr lang="en-US" sz="2000" dirty="0"/>
              <a:t> in registers r0-r3 when passing arguments and returning values </a:t>
            </a:r>
            <a:r>
              <a:rPr lang="en-US" sz="2000" dirty="0">
                <a:solidFill>
                  <a:srgbClr val="0070C0"/>
                </a:solidFill>
              </a:rPr>
              <a:t>are </a:t>
            </a:r>
          </a:p>
          <a:p>
            <a:pPr marL="800100" lvl="1" indent="-457200">
              <a:buFont typeface="+mj-lt"/>
              <a:buAutoNum type="alphaLcPeriod"/>
            </a:pPr>
            <a:r>
              <a:rPr lang="en-US" sz="1800" dirty="0">
                <a:solidFill>
                  <a:srgbClr val="0070C0"/>
                </a:solidFill>
              </a:rPr>
              <a:t>zero filled for unsigned values </a:t>
            </a:r>
          </a:p>
          <a:p>
            <a:pPr marL="800100" lvl="1" indent="-457200">
              <a:buFont typeface="+mj-lt"/>
              <a:buAutoNum type="alphaLcPeriod"/>
            </a:pPr>
            <a:r>
              <a:rPr lang="en-US" sz="1800" dirty="0">
                <a:solidFill>
                  <a:srgbClr val="0070C0"/>
                </a:solidFill>
              </a:rPr>
              <a:t>sign extended for signed values</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Register Arguments and Return Values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90120"/>
            <a:ext cx="4625470" cy="1370945"/>
            <a:chOff x="1136348" y="1221484"/>
            <a:chExt cx="4625470" cy="1370945"/>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1792462" y="1221484"/>
              <a:ext cx="3969356" cy="461665"/>
            </a:xfrm>
            <a:prstGeom prst="rect">
              <a:avLst/>
            </a:prstGeom>
            <a:noFill/>
          </p:spPr>
          <p:txBody>
            <a:bodyPr wrap="none" rtlCol="0">
              <a:spAutoFit/>
            </a:bodyPr>
            <a:lstStyle/>
            <a:p>
              <a:r>
                <a:rPr lang="en-US" sz="2400" dirty="0">
                  <a:solidFill>
                    <a:srgbClr val="0070C0"/>
                  </a:solidFill>
                </a:rPr>
                <a:t>Single Byte (unsigned char)</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708318" cy="1281584"/>
            <a:chOff x="1118201" y="3049062"/>
            <a:chExt cx="4708318"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1171077" y="3049062"/>
              <a:ext cx="4655442" cy="461665"/>
            </a:xfrm>
            <a:prstGeom prst="rect">
              <a:avLst/>
            </a:prstGeom>
            <a:noFill/>
          </p:spPr>
          <p:txBody>
            <a:bodyPr wrap="none" rtlCol="0">
              <a:spAutoFit/>
            </a:bodyPr>
            <a:lstStyle/>
            <a:p>
              <a:r>
                <a:rPr lang="en-US" sz="2400" dirty="0">
                  <a:solidFill>
                    <a:srgbClr val="0070C0"/>
                  </a:solidFill>
                </a:rPr>
                <a:t>Single Halfword (unsigned short)</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018760"/>
            <a:ext cx="4481825" cy="1289884"/>
            <a:chOff x="1136348" y="5062828"/>
            <a:chExt cx="4481825" cy="1289884"/>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1858226" y="5062828"/>
              <a:ext cx="3498907" cy="461665"/>
            </a:xfrm>
            <a:prstGeom prst="rect">
              <a:avLst/>
            </a:prstGeom>
            <a:noFill/>
          </p:spPr>
          <p:txBody>
            <a:bodyPr wrap="none" rtlCol="0">
              <a:spAutoFit/>
            </a:bodyPr>
            <a:lstStyle/>
            <a:p>
              <a:r>
                <a:rPr lang="en-US" sz="2400" dirty="0">
                  <a:solidFill>
                    <a:srgbClr val="0070C0"/>
                  </a:solidFill>
                </a:rPr>
                <a:t>Full Word (int or pointer)</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FAC98D0-3C3F-06D2-BFEA-57FE378F5BB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7065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222006" y="2765448"/>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1600" i="1" dirty="0">
                <a:solidFill>
                  <a:srgbClr val="2C895B"/>
                </a:solidFill>
                <a:latin typeface="Consolas" panose="020B0609020204030204" pitchFamily="49" charset="0"/>
                <a:ea typeface="CMU Bright" panose="02000603000000000000" pitchFamily="2" charset="0"/>
                <a:cs typeface="Consolas" panose="020B0609020204030204" pitchFamily="49" charset="0"/>
              </a:rPr>
              <a:t>// from </a:t>
            </a:r>
            <a:r>
              <a:rPr lang="en-US" sz="1600" i="1" dirty="0" err="1">
                <a:solidFill>
                  <a:srgbClr val="2C895B"/>
                </a:solidFill>
                <a:latin typeface="Consolas" panose="020B0609020204030204" pitchFamily="49" charset="0"/>
                <a:ea typeface="CMU Bright" panose="02000603000000000000" pitchFamily="2" charset="0"/>
                <a:cs typeface="Consolas" panose="020B0609020204030204" pitchFamily="49" charset="0"/>
              </a:rPr>
              <a:t>libc</a:t>
            </a:r>
            <a:endParaRPr lang="en-US" sz="2000" i="1" dirty="0">
              <a:solidFill>
                <a:srgbClr val="2C895B"/>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stderr:</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nvGraphicFramePr>
        <p:xfrm>
          <a:off x="261431" y="1072549"/>
          <a:ext cx="7835364" cy="5003091"/>
        </p:xfrm>
        <a:graphic>
          <a:graphicData uri="http://schemas.openxmlformats.org/drawingml/2006/table">
            <a:tbl>
              <a:tblPr firstRow="1" firstCol="1" bandRow="1"/>
              <a:tblGrid>
                <a:gridCol w="820848">
                  <a:extLst>
                    <a:ext uri="{9D8B030D-6E8A-4147-A177-3AD203B41FA5}">
                      <a16:colId xmlns:a16="http://schemas.microsoft.com/office/drawing/2014/main" val="20000"/>
                    </a:ext>
                  </a:extLst>
                </a:gridCol>
                <a:gridCol w="2310313">
                  <a:extLst>
                    <a:ext uri="{9D8B030D-6E8A-4147-A177-3AD203B41FA5}">
                      <a16:colId xmlns:a16="http://schemas.microsoft.com/office/drawing/2014/main" val="20002"/>
                    </a:ext>
                  </a:extLst>
                </a:gridCol>
                <a:gridCol w="2533880">
                  <a:extLst>
                    <a:ext uri="{9D8B030D-6E8A-4147-A177-3AD203B41FA5}">
                      <a16:colId xmlns:a16="http://schemas.microsoft.com/office/drawing/2014/main" val="1489637881"/>
                    </a:ext>
                  </a:extLst>
                </a:gridCol>
                <a:gridCol w="2170323">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 (</a:t>
                      </a:r>
                      <a:r>
                        <a:rPr lang="en-US" sz="1600" b="1" i="1" dirty="0" err="1">
                          <a:solidFill>
                            <a:schemeClr val="bg1"/>
                          </a:solidFill>
                          <a:effectLst/>
                          <a:latin typeface="+mj-lt"/>
                          <a:ea typeface="Calibri"/>
                          <a:cs typeface="Calibri"/>
                        </a:rPr>
                        <a:t>lside</a:t>
                      </a:r>
                      <a:r>
                        <a:rPr lang="en-US" sz="1600" b="1" i="1" dirty="0">
                          <a:solidFill>
                            <a:schemeClr val="bg1"/>
                          </a:solidFill>
                          <a:effectLst/>
                          <a:latin typeface="+mj-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 (</a:t>
                      </a:r>
                      <a:r>
                        <a:rPr lang="en-US" sz="1600" b="1" i="1" kern="1200" dirty="0" err="1">
                          <a:solidFill>
                            <a:schemeClr val="bg1"/>
                          </a:solidFill>
                          <a:effectLst/>
                          <a:latin typeface="+mn-lt"/>
                          <a:ea typeface="Calibri"/>
                          <a:cs typeface="Calibri"/>
                        </a:rPr>
                        <a:t>rside</a:t>
                      </a:r>
                      <a:r>
                        <a:rPr lang="en-US" sz="1600" b="1" i="1" kern="1200" dirty="0">
                          <a:solidFill>
                            <a:schemeClr val="bg1"/>
                          </a:solidFill>
                          <a:effectLst/>
                          <a:latin typeface="+mn-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a:solidFill>
                            <a:srgbClr val="000000"/>
                          </a:solidFill>
                          <a:effectLst/>
                          <a:latin typeface="Consolas" panose="020B0609020204030204" pitchFamily="49" charset="0"/>
                          <a:ea typeface="Calibri"/>
                          <a:cs typeface="Consolas" panose="020B0609020204030204" pitchFamily="49" charset="0"/>
                        </a:rPr>
                        <a:t>stderr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&lt;do not write unless you really know what you are doing&gt;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
        <p:nvSpPr>
          <p:cNvPr id="3" name="TextBox 2">
            <a:extLst>
              <a:ext uri="{FF2B5EF4-FFF2-40B4-BE49-F238E27FC236}">
                <a16:creationId xmlns:a16="http://schemas.microsoft.com/office/drawing/2014/main" id="{B35CBBCA-4212-F515-EB70-9931C436CCF0}"/>
              </a:ext>
            </a:extLst>
          </p:cNvPr>
          <p:cNvSpPr txBox="1"/>
          <p:nvPr/>
        </p:nvSpPr>
        <p:spPr>
          <a:xfrm>
            <a:off x="1573828" y="6237695"/>
            <a:ext cx="459613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rPr>
              <a:t>stdin, </a:t>
            </a:r>
            <a:r>
              <a:rPr lang="en-US" dirty="0" err="1">
                <a:solidFill>
                  <a:schemeClr val="accent6"/>
                </a:solidFill>
              </a:rPr>
              <a:t>stdout</a:t>
            </a:r>
            <a:r>
              <a:rPr lang="en-US" dirty="0">
                <a:solidFill>
                  <a:schemeClr val="accent6"/>
                </a:solidFill>
              </a:rPr>
              <a:t> and stderr are global variables</a:t>
            </a:r>
          </a:p>
        </p:txBody>
      </p:sp>
      <p:sp>
        <p:nvSpPr>
          <p:cNvPr id="4" name="TextBox 3">
            <a:extLst>
              <a:ext uri="{FF2B5EF4-FFF2-40B4-BE49-F238E27FC236}">
                <a16:creationId xmlns:a16="http://schemas.microsoft.com/office/drawing/2014/main" id="{180CA729-7430-B398-2FCE-8D59AA9D1BE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53660</TotalTime>
  <Words>8885</Words>
  <Application>Microsoft Macintosh PowerPoint</Application>
  <PresentationFormat>Widescreen</PresentationFormat>
  <Paragraphs>2240</Paragraphs>
  <Slides>67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ＭＳ Ｐゴシック</vt:lpstr>
      <vt:lpstr>Arial</vt:lpstr>
      <vt:lpstr>Arial Regular</vt:lpstr>
      <vt:lpstr>Calibri</vt:lpstr>
      <vt:lpstr>CMU Bright</vt:lpstr>
      <vt:lpstr>Consolas</vt:lpstr>
      <vt:lpstr>Courier</vt:lpstr>
      <vt:lpstr>Courier New</vt:lpstr>
      <vt:lpstr>Menlo</vt:lpstr>
      <vt:lpstr>Roboto Regular</vt:lpstr>
      <vt:lpstr>Source Sans Pro</vt:lpstr>
      <vt:lpstr>Theme1</vt:lpstr>
      <vt:lpstr>PowerPoint Presentation</vt:lpstr>
      <vt:lpstr>PowerPoint Presentation</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using ldr/str: array copy</vt:lpstr>
      <vt:lpstr>Base Register version</vt:lpstr>
      <vt:lpstr>Base Register + Register Offset Version</vt:lpstr>
      <vt:lpstr>Base Register + Register Offset With chars</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Stack Segment: Support of Functions</vt:lpstr>
      <vt:lpstr>Stack types</vt:lpstr>
      <vt:lpstr>Arm: Stack Operation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Calls</vt:lpstr>
      <vt:lpstr>Function Call Return</vt:lpstr>
      <vt:lpstr>Understanding bl and bx - 1</vt:lpstr>
      <vt:lpstr>Understanding bl and bx - 2</vt:lpstr>
      <vt:lpstr>Understanding bl and blx - 3</vt:lpstr>
      <vt:lpstr>Preserving and Restoring Registers on the stack - 1</vt:lpstr>
      <vt:lpstr>Preserving and Restoring Registers on the Stack - 2 </vt:lpstr>
      <vt:lpstr>push: Multiple Register Save to the stack</vt:lpstr>
      <vt:lpstr>pop: Multiple Register Restore from the stack</vt:lpstr>
      <vt:lpstr>Consequences of inconsistent push and pop operands</vt:lpstr>
      <vt:lpstr>Minimum Stack Frame (Arm Arch32 Procedure Call Standards)</vt:lpstr>
      <vt:lpstr>Minimum Stack Frame (Arm Arch32 Procedure Call Standards)</vt:lpstr>
      <vt:lpstr>How to set the FP – Minimum Activation Frame</vt:lpstr>
      <vt:lpstr>Using Minimal Stack Frames</vt:lpstr>
      <vt:lpstr>Using Minimal Stack Frames</vt:lpstr>
      <vt:lpstr>Using Minimal Stack Frames</vt:lpstr>
      <vt:lpstr>Using Minimal Stack Frames</vt:lpstr>
      <vt:lpstr>Using Minimal Stack Frames</vt:lpstr>
      <vt:lpstr>Using Minimal Stack Frames</vt:lpstr>
      <vt:lpstr>By following the saved fp, you can find each stack frame</vt:lpstr>
      <vt:lpstr>Registers: Requirements for Use </vt:lpstr>
      <vt:lpstr>Register Arguments and Return Values</vt:lpstr>
      <vt:lpstr>Global Variable access </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2623</cp:revision>
  <cp:lastPrinted>2024-05-15T06:03:17Z</cp:lastPrinted>
  <dcterms:created xsi:type="dcterms:W3CDTF">2018-10-05T16:35:28Z</dcterms:created>
  <dcterms:modified xsi:type="dcterms:W3CDTF">2024-05-27T21:07:03Z</dcterms:modified>
  <cp:category/>
</cp:coreProperties>
</file>