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1"/>
  </p:notesMasterIdLst>
  <p:handoutMasterIdLst>
    <p:handoutMasterId r:id="rId52"/>
  </p:handoutMasterIdLst>
  <p:sldIdLst>
    <p:sldId id="3013" r:id="rId2"/>
    <p:sldId id="3107" r:id="rId3"/>
    <p:sldId id="2529" r:id="rId4"/>
    <p:sldId id="2972" r:id="rId5"/>
    <p:sldId id="3041" r:id="rId6"/>
    <p:sldId id="3042" r:id="rId7"/>
    <p:sldId id="2158" r:id="rId8"/>
    <p:sldId id="447" r:id="rId9"/>
    <p:sldId id="3094" r:id="rId10"/>
    <p:sldId id="3098" r:id="rId11"/>
    <p:sldId id="3054" r:id="rId12"/>
    <p:sldId id="3103" r:id="rId13"/>
    <p:sldId id="3102" r:id="rId14"/>
    <p:sldId id="3079" r:id="rId15"/>
    <p:sldId id="3087" r:id="rId16"/>
    <p:sldId id="3099" r:id="rId17"/>
    <p:sldId id="3088" r:id="rId18"/>
    <p:sldId id="3089" r:id="rId19"/>
    <p:sldId id="3100" r:id="rId20"/>
    <p:sldId id="3095" r:id="rId21"/>
    <p:sldId id="3047" r:id="rId22"/>
    <p:sldId id="3049" r:id="rId23"/>
    <p:sldId id="2599" r:id="rId24"/>
    <p:sldId id="2834" r:id="rId25"/>
    <p:sldId id="2611" r:id="rId26"/>
    <p:sldId id="3045" r:id="rId27"/>
    <p:sldId id="3096" r:id="rId28"/>
    <p:sldId id="3067" r:id="rId29"/>
    <p:sldId id="2824" r:id="rId30"/>
    <p:sldId id="2863" r:id="rId31"/>
    <p:sldId id="3068" r:id="rId32"/>
    <p:sldId id="3081" r:id="rId33"/>
    <p:sldId id="3069" r:id="rId34"/>
    <p:sldId id="3091" r:id="rId35"/>
    <p:sldId id="3078" r:id="rId36"/>
    <p:sldId id="3070" r:id="rId37"/>
    <p:sldId id="3082" r:id="rId38"/>
    <p:sldId id="3083" r:id="rId39"/>
    <p:sldId id="3092" r:id="rId40"/>
    <p:sldId id="3093" r:id="rId41"/>
    <p:sldId id="3033" r:id="rId42"/>
    <p:sldId id="2559" r:id="rId43"/>
    <p:sldId id="3085" r:id="rId44"/>
    <p:sldId id="3104" r:id="rId45"/>
    <p:sldId id="3106" r:id="rId46"/>
    <p:sldId id="3105" r:id="rId47"/>
    <p:sldId id="3090" r:id="rId48"/>
    <p:sldId id="2840" r:id="rId49"/>
    <p:sldId id="308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53F"/>
    <a:srgbClr val="2C895B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/>
    <p:restoredTop sz="96240"/>
  </p:normalViewPr>
  <p:slideViewPr>
    <p:cSldViewPr snapToGrid="0" snapToObjects="1">
      <p:cViewPr varScale="1">
        <p:scale>
          <a:sx n="120" d="100"/>
          <a:sy n="120" d="100"/>
        </p:scale>
        <p:origin x="664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5/27/24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- 17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8" y="271272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61755" y="1528762"/>
            <a:ext cx="9988736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683675" y="2040886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13653" y="2120134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709661" y="4171715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66505" y="4015814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6"/>
            <a:ext cx="11088302" cy="40714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165830" y="3710077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4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791-8F38-A0A6-79B7-8B38269FE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753140"/>
            <a:ext cx="5571460" cy="557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33703" y="459464"/>
            <a:ext cx="5577168" cy="637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2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2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2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2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2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6437364" y="6318847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4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650331" y="5398096"/>
            <a:ext cx="2721769" cy="1235417"/>
            <a:chOff x="2650331" y="5398096"/>
            <a:chExt cx="2721769" cy="12354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stCxn id="3" idx="1"/>
            </p:cNvCxnSpPr>
            <p:nvPr/>
          </p:nvCxnSpPr>
          <p:spPr>
            <a:xfrm flipH="1" flipV="1">
              <a:off x="2650331" y="5398096"/>
              <a:ext cx="842958" cy="773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492904" y="1249873"/>
            <a:ext cx="2715995" cy="1327279"/>
            <a:chOff x="4492904" y="1249873"/>
            <a:chExt cx="2715995" cy="132727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904" y="2173203"/>
              <a:ext cx="675942" cy="40394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pad`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267956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 push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593068" y="4537680"/>
          <a:ext cx="7501098" cy="172212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3954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703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966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4020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0769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  <a:p>
                      <a:pPr algn="ctr"/>
                      <a:r>
                        <a:rPr lang="en-US" sz="11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1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8869306" y="3807769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4377567" y="2776664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7973352" y="3720611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6697640" y="3352557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161703" y="427945"/>
            <a:ext cx="6053867" cy="6328328"/>
            <a:chOff x="161703" y="427945"/>
            <a:chExt cx="6053867" cy="6328328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61703" y="427945"/>
              <a:ext cx="3967349" cy="621184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  .section 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: .string "%d %d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%s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\n"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.extern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.text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.type   main, %function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.global main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.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3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3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3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'h'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r2, '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r2, [</a:t>
              </a:r>
              <a:r>
                <a:rPr lang="en-US" sz="13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 // arg1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 // arg2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 // arg3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3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3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 </a:t>
              </a:r>
              <a:r>
                <a:rPr lang="en-US" sz="13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3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3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3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2539564" y="6417719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3304200">
              <a:off x="2421746" y="6327754"/>
              <a:ext cx="235634" cy="1340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019511" y="4174417"/>
              <a:ext cx="1148090" cy="73866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passes contents of stack var C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014" y="4924394"/>
              <a:ext cx="695365" cy="89004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715294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3326" y="61342"/>
            <a:ext cx="5384493" cy="18268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create the table to access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95667" y="986997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bufl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41509" y="144142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</a:t>
              </a:r>
              <a:r>
                <a:rPr lang="en-US" sz="2000" dirty="0" err="1"/>
                <a:t>lr</a:t>
              </a:r>
              <a:endParaRPr lang="en-US" sz="2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42604" y="325187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41510" y="366972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612372" y="5046895"/>
          <a:ext cx="10699442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92622" y="194401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4CB837-816B-C5CC-F25B-8FEE579E886E}"/>
              </a:ext>
            </a:extLst>
          </p:cNvPr>
          <p:cNvGrpSpPr/>
          <p:nvPr/>
        </p:nvGrpSpPr>
        <p:grpSpPr>
          <a:xfrm>
            <a:off x="3864820" y="4524426"/>
            <a:ext cx="3427802" cy="501037"/>
            <a:chOff x="3864820" y="4524426"/>
            <a:chExt cx="3427802" cy="50103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9EC1591-0F5D-E66F-370E-6ED6546A1D5D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501037"/>
              <a:chOff x="3448133" y="3814895"/>
              <a:chExt cx="3427802" cy="5010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8A01858-9CAE-0E16-2DFF-64B187787315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</a:t>
                </a:r>
                <a:r>
                  <a:rPr lang="en-US" sz="2000" dirty="0" err="1"/>
                  <a:t>ptr</a:t>
                </a:r>
                <a:endParaRPr lang="en-US" sz="20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04EC13D-FA1E-8080-F465-3328F6842D00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C027442-DAF6-6D44-8ABC-D8724CB227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Left Arrow 81">
              <a:extLst>
                <a:ext uri="{FF2B5EF4-FFF2-40B4-BE49-F238E27FC236}">
                  <a16:creationId xmlns:a16="http://schemas.microsoft.com/office/drawing/2014/main" id="{356D07C5-1693-D949-0135-51AF103D653E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B9459A-A54E-F44B-3BEF-9685C8AE7236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495302" y="3257226"/>
            <a:ext cx="369518" cy="1607355"/>
            <a:chOff x="3495302" y="3257226"/>
            <a:chExt cx="369518" cy="16073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3"/>
              <a:ext cx="72564" cy="158204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3320945" y="3696192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485772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91440" y="707795"/>
            <a:ext cx="66883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preserved reg</a:t>
            </a:r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40E177-7146-B20E-AEC4-3F0FC8E3193D}"/>
              </a:ext>
            </a:extLst>
          </p:cNvPr>
          <p:cNvGrpSpPr/>
          <p:nvPr/>
        </p:nvGrpSpPr>
        <p:grpSpPr>
          <a:xfrm>
            <a:off x="7545640" y="394562"/>
            <a:ext cx="2288185" cy="1982901"/>
            <a:chOff x="5863328" y="1022617"/>
            <a:chExt cx="3380249" cy="19829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3D533B5-E92D-F112-A0FC-0C5EC261328B}"/>
                </a:ext>
              </a:extLst>
            </p:cNvPr>
            <p:cNvGrpSpPr/>
            <p:nvPr/>
          </p:nvGrpSpPr>
          <p:grpSpPr>
            <a:xfrm>
              <a:off x="5866259" y="1022617"/>
              <a:ext cx="2807966" cy="1115311"/>
              <a:chOff x="4644618" y="999825"/>
              <a:chExt cx="1955279" cy="96570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5E7252-3357-D1C4-082E-7A343D2939CD}"/>
                  </a:ext>
                </a:extLst>
              </p:cNvPr>
              <p:cNvSpPr/>
              <p:nvPr/>
            </p:nvSpPr>
            <p:spPr>
              <a:xfrm>
                <a:off x="4644618" y="999825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797AF02-260F-5282-5150-A607C729D507}"/>
                  </a:ext>
                </a:extLst>
              </p:cNvPr>
              <p:cNvSpPr/>
              <p:nvPr/>
            </p:nvSpPr>
            <p:spPr>
              <a:xfrm>
                <a:off x="4644618" y="1307824"/>
                <a:ext cx="1375959" cy="31208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saved </a:t>
                </a:r>
                <a:r>
                  <a:rPr lang="en-US" sz="2000" dirty="0" err="1"/>
                  <a:t>lr</a:t>
                </a:r>
                <a:endParaRPr lang="en-US" sz="20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85DAD6-9DCF-9D5D-D02C-245B6920672F}"/>
                  </a:ext>
                </a:extLst>
              </p:cNvPr>
              <p:cNvSpPr/>
              <p:nvPr/>
            </p:nvSpPr>
            <p:spPr>
              <a:xfrm>
                <a:off x="4644618" y="1636121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callers </a:t>
                </a:r>
                <a:r>
                  <a:rPr lang="en-US" sz="2000" dirty="0" err="1"/>
                  <a:t>fp</a:t>
                </a:r>
                <a:endParaRPr lang="en-US" sz="2000" dirty="0"/>
              </a:p>
            </p:txBody>
          </p:sp>
          <p:sp>
            <p:nvSpPr>
              <p:cNvPr id="11" name="Left Arrow 10">
                <a:extLst>
                  <a:ext uri="{FF2B5EF4-FFF2-40B4-BE49-F238E27FC236}">
                    <a16:creationId xmlns:a16="http://schemas.microsoft.com/office/drawing/2014/main" id="{FAEB83E2-C4B6-7CED-236F-CB2AE993DF5F}"/>
                  </a:ext>
                </a:extLst>
              </p:cNvPr>
              <p:cNvSpPr/>
              <p:nvPr/>
            </p:nvSpPr>
            <p:spPr>
              <a:xfrm>
                <a:off x="6020428" y="1490279"/>
                <a:ext cx="579469" cy="127267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9BEE86C-1B6E-175C-2932-A7AD23A4C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0428" y="1965527"/>
                <a:ext cx="57946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Up-Down Arrow 12">
                <a:extLst>
                  <a:ext uri="{FF2B5EF4-FFF2-40B4-BE49-F238E27FC236}">
                    <a16:creationId xmlns:a16="http://schemas.microsoft.com/office/drawing/2014/main" id="{8EC77937-E748-AC62-B88D-8A3BC6D06403}"/>
                  </a:ext>
                </a:extLst>
              </p:cNvPr>
              <p:cNvSpPr/>
              <p:nvPr/>
            </p:nvSpPr>
            <p:spPr>
              <a:xfrm>
                <a:off x="6075468" y="1609548"/>
                <a:ext cx="76180" cy="355979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0E66C7-0BCD-8C12-3F73-98C1D63BB463}"/>
                  </a:ext>
                </a:extLst>
              </p:cNvPr>
              <p:cNvSpPr txBox="1"/>
              <p:nvPr/>
            </p:nvSpPr>
            <p:spPr>
              <a:xfrm>
                <a:off x="6129631" y="1617546"/>
                <a:ext cx="185699" cy="3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057016-9CF7-403C-1F3F-899E6487B992}"/>
                  </a:ext>
                </a:extLst>
              </p:cNvPr>
              <p:cNvSpPr txBox="1"/>
              <p:nvPr/>
            </p:nvSpPr>
            <p:spPr>
              <a:xfrm>
                <a:off x="6074343" y="1226153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73716D7-5534-9FA6-BDDF-073326CE12FD}"/>
                </a:ext>
              </a:extLst>
            </p:cNvPr>
            <p:cNvGrpSpPr/>
            <p:nvPr/>
          </p:nvGrpSpPr>
          <p:grpSpPr>
            <a:xfrm>
              <a:off x="5863328" y="2128489"/>
              <a:ext cx="2806408" cy="501037"/>
              <a:chOff x="3448133" y="3814895"/>
              <a:chExt cx="3427802" cy="50103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135EBB-0388-4E0F-F609-789A0F7543EC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/>
                  <a:t>i</a:t>
                </a:r>
                <a:endParaRPr lang="en-US" sz="20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A96517-FC99-815A-35C4-F237EE927104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F9FD90-F81B-C1DF-DBF6-0C6233C88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9E2071-E21E-A777-F642-9C7D4DCDE784}"/>
                </a:ext>
              </a:extLst>
            </p:cNvPr>
            <p:cNvGrpSpPr/>
            <p:nvPr/>
          </p:nvGrpSpPr>
          <p:grpSpPr>
            <a:xfrm>
              <a:off x="5863328" y="2504481"/>
              <a:ext cx="2806408" cy="501037"/>
              <a:chOff x="3448133" y="3814895"/>
              <a:chExt cx="3427802" cy="501037"/>
            </a:xfrm>
            <a:solidFill>
              <a:schemeClr val="accent5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E1175E-7681-5495-1E75-CD4C27BADACE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*(pf)()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E2932FC-ACBE-9A44-5A59-AC9857616A9B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571355" cy="46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FF00908-9FC2-ABEE-312A-04E0F52C1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C5C0DDF-871F-3F8D-97DF-B89AAFC8B794}"/>
                </a:ext>
              </a:extLst>
            </p:cNvPr>
            <p:cNvSpPr txBox="1"/>
            <p:nvPr/>
          </p:nvSpPr>
          <p:spPr>
            <a:xfrm>
              <a:off x="8675840" y="1423383"/>
              <a:ext cx="567737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2027394" y="5626415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5" name="Left Arrow 44">
            <a:extLst>
              <a:ext uri="{FF2B5EF4-FFF2-40B4-BE49-F238E27FC236}">
                <a16:creationId xmlns:a16="http://schemas.microsoft.com/office/drawing/2014/main" id="{35D53B25-6A26-1906-3F48-47FD3041F0AB}"/>
              </a:ext>
            </a:extLst>
          </p:cNvPr>
          <p:cNvSpPr/>
          <p:nvPr/>
        </p:nvSpPr>
        <p:spPr>
          <a:xfrm>
            <a:off x="8903011" y="254780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42029-1515-E581-93BC-6B774447D1D3}"/>
              </a:ext>
            </a:extLst>
          </p:cNvPr>
          <p:cNvSpPr txBox="1"/>
          <p:nvPr/>
        </p:nvSpPr>
        <p:spPr>
          <a:xfrm>
            <a:off x="9410845" y="232042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6908475" y="2815521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57BB83-F756-DB51-207E-79DE77D0EBE3}"/>
              </a:ext>
            </a:extLst>
          </p:cNvPr>
          <p:cNvSpPr/>
          <p:nvPr/>
        </p:nvSpPr>
        <p:spPr>
          <a:xfrm>
            <a:off x="7521529" y="2258812"/>
            <a:ext cx="1375959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6B63F-DE54-35DC-164A-06882879FDFF}"/>
              </a:ext>
            </a:extLst>
          </p:cNvPr>
          <p:cNvSpPr txBox="1"/>
          <p:nvPr/>
        </p:nvSpPr>
        <p:spPr>
          <a:xfrm>
            <a:off x="8937957" y="224980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C89BA7-4E93-E6A9-AC0D-906569B0B424}"/>
              </a:ext>
            </a:extLst>
          </p:cNvPr>
          <p:cNvCxnSpPr>
            <a:cxnSpLocks/>
          </p:cNvCxnSpPr>
          <p:nvPr/>
        </p:nvCxnSpPr>
        <p:spPr>
          <a:xfrm>
            <a:off x="8847524" y="225881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184D53-C1B1-EC58-815D-9E3D40092D5E}"/>
              </a:ext>
            </a:extLst>
          </p:cNvPr>
          <p:cNvGrpSpPr/>
          <p:nvPr/>
        </p:nvGrpSpPr>
        <p:grpSpPr>
          <a:xfrm>
            <a:off x="7165553" y="1516677"/>
            <a:ext cx="380087" cy="1115510"/>
            <a:chOff x="3515872" y="4003795"/>
            <a:chExt cx="380087" cy="1115510"/>
          </a:xfrm>
        </p:grpSpPr>
        <p:sp>
          <p:nvSpPr>
            <p:cNvPr id="19" name="Up-Down Arrow 18">
              <a:extLst>
                <a:ext uri="{FF2B5EF4-FFF2-40B4-BE49-F238E27FC236}">
                  <a16:creationId xmlns:a16="http://schemas.microsoft.com/office/drawing/2014/main" id="{A2AF134F-73A4-503C-53AD-6C1A07A5EFB6}"/>
                </a:ext>
              </a:extLst>
            </p:cNvPr>
            <p:cNvSpPr/>
            <p:nvPr/>
          </p:nvSpPr>
          <p:spPr>
            <a:xfrm>
              <a:off x="3552893" y="4026493"/>
              <a:ext cx="76512" cy="106797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1EE939-D618-526C-6E62-2810E7C7C769}"/>
                </a:ext>
              </a:extLst>
            </p:cNvPr>
            <p:cNvSpPr/>
            <p:nvPr/>
          </p:nvSpPr>
          <p:spPr>
            <a:xfrm rot="16200000">
              <a:off x="3349389" y="4412660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3D98843-2365-8765-E526-DB67B446D3A2}"/>
                </a:ext>
              </a:extLst>
            </p:cNvPr>
            <p:cNvCxnSpPr>
              <a:cxnSpLocks/>
            </p:cNvCxnSpPr>
            <p:nvPr/>
          </p:nvCxnSpPr>
          <p:spPr>
            <a:xfrm>
              <a:off x="3515872" y="511930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77381-176F-0648-05FA-E5714E46EABB}"/>
                </a:ext>
              </a:extLst>
            </p:cNvPr>
            <p:cNvCxnSpPr>
              <a:cxnSpLocks/>
            </p:cNvCxnSpPr>
            <p:nvPr/>
          </p:nvCxnSpPr>
          <p:spPr>
            <a:xfrm>
              <a:off x="3549752" y="4003795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868552" y="1075916"/>
            <a:ext cx="20256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(you pass a pointer to them)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>
            <a:off x="6828548" y="1621306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5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34054" y="597075"/>
            <a:ext cx="3867851" cy="427553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389322" y="5599448"/>
          <a:ext cx="7708014" cy="1127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27123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2836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913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86370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4063162" y="529775"/>
            <a:ext cx="2842933" cy="21852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7981237" y="448544"/>
            <a:ext cx="4113518" cy="5443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(*pf)()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&amp;I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main, (. - main)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2901124" y="2756570"/>
            <a:ext cx="4918856" cy="2707838"/>
            <a:chOff x="2901124" y="2756570"/>
            <a:chExt cx="4918856" cy="270783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4113518" cy="2707838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1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1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1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2901124" y="4045355"/>
              <a:ext cx="100078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3913419" y="4231659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63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965200" lvl="2" indent="-285750"/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9986804" y="410888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9987794" y="37986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9979771" y="31456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9985584" y="3476088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9986804" y="2841420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200" y="1643970"/>
            <a:ext cx="7736655" cy="49196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</a:rPr>
              <a:t>Called functions have the </a:t>
            </a:r>
            <a:r>
              <a:rPr lang="en-US" sz="1800" b="1" dirty="0">
                <a:solidFill>
                  <a:srgbClr val="0070C0"/>
                </a:solidFill>
              </a:rPr>
              <a:t>right to change stack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1800" dirty="0" err="1">
                <a:solidFill>
                  <a:schemeClr val="tx2"/>
                </a:solidFill>
              </a:rPr>
              <a:t>args</a:t>
            </a:r>
            <a:r>
              <a:rPr lang="en-US" sz="18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Caller </a:t>
            </a:r>
            <a:r>
              <a:rPr lang="en-US" sz="1800" b="1" dirty="0">
                <a:solidFill>
                  <a:srgbClr val="2C895B"/>
                </a:solidFill>
              </a:rPr>
              <a:t>must always assume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all </a:t>
            </a:r>
            <a:r>
              <a:rPr lang="en-US" sz="1800" b="1" dirty="0" err="1">
                <a:solidFill>
                  <a:srgbClr val="0070C0"/>
                </a:solidFill>
              </a:rPr>
              <a:t>args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including ones on the stack </a:t>
            </a:r>
            <a:r>
              <a:rPr lang="en-US" sz="1800" dirty="0">
                <a:solidFill>
                  <a:srgbClr val="0070C0"/>
                </a:solidFill>
              </a:rPr>
              <a:t>are </a:t>
            </a:r>
            <a:r>
              <a:rPr lang="en-US" sz="1800" b="1" dirty="0">
                <a:solidFill>
                  <a:srgbClr val="0070C0"/>
                </a:solidFill>
              </a:rPr>
              <a:t>changed by the caller</a:t>
            </a:r>
            <a:endParaRPr lang="en-US" sz="18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Approach</a:t>
            </a:r>
            <a:r>
              <a:rPr lang="en-US" sz="1800" dirty="0"/>
              <a:t>: </a:t>
            </a:r>
            <a:r>
              <a:rPr lang="en-US" sz="1800" dirty="0">
                <a:solidFill>
                  <a:srgbClr val="0070C0"/>
                </a:solidFill>
              </a:rPr>
              <a:t>Extend the stack frame </a:t>
            </a:r>
            <a:r>
              <a:rPr lang="en-US" sz="1800" dirty="0"/>
              <a:t>to include enough space for stack arguments for the called function that has the greatest number of </a:t>
            </a:r>
            <a:r>
              <a:rPr lang="en-US" sz="1800" dirty="0" err="1"/>
              <a:t>args</a:t>
            </a:r>
            <a:endParaRPr lang="en-US" sz="1800" dirty="0"/>
          </a:p>
          <a:p>
            <a:pPr marL="800100" lvl="1" indent="-4572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Find the function call with greatest </a:t>
            </a:r>
            <a:r>
              <a:rPr lang="en-US" sz="1800" dirty="0" err="1"/>
              <a:t>arg</a:t>
            </a:r>
            <a:r>
              <a:rPr lang="en-US" sz="1800" dirty="0"/>
              <a:t> count, this determines space needed for outgoing </a:t>
            </a:r>
            <a:r>
              <a:rPr lang="en-US" sz="1800" dirty="0" err="1"/>
              <a:t>args</a:t>
            </a:r>
            <a:r>
              <a:rPr lang="en-US" sz="18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Add the greatest </a:t>
            </a:r>
            <a:r>
              <a:rPr lang="en-US" sz="1800" dirty="0" err="1"/>
              <a:t>arg</a:t>
            </a:r>
            <a:r>
              <a:rPr lang="en-US" sz="18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1800" dirty="0"/>
              <a:t>Adjust PAD as required to keep the </a:t>
            </a:r>
            <a:r>
              <a:rPr lang="en-US" sz="1800" dirty="0" err="1"/>
              <a:t>sp</a:t>
            </a:r>
            <a:r>
              <a:rPr lang="en-US" sz="1800" dirty="0"/>
              <a:t> 8-byte aligned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In the 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Evaluate </a:t>
            </a:r>
            <a:r>
              <a:rPr lang="en-US" sz="1800" dirty="0">
                <a:solidFill>
                  <a:schemeClr val="accent3"/>
                </a:solidFill>
              </a:rPr>
              <a:t>first four </a:t>
            </a:r>
            <a:r>
              <a:rPr lang="en-US" sz="1800" dirty="0" err="1">
                <a:solidFill>
                  <a:schemeClr val="accent3"/>
                </a:solidFill>
              </a:rPr>
              <a:t>args</a:t>
            </a:r>
            <a:r>
              <a:rPr lang="en-US" sz="1800" dirty="0"/>
              <a:t>: place the resulting </a:t>
            </a:r>
            <a:r>
              <a:rPr lang="en-US" sz="18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180897" y="63088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50944" y="43242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51934" y="40139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43911" y="33609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49724" y="369141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50944" y="3056744"/>
            <a:ext cx="1375959" cy="312087"/>
          </a:xfrm>
          <a:prstGeom prst="rect">
            <a:avLst/>
          </a:prstGeom>
          <a:solidFill>
            <a:schemeClr val="bg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PAD </a:t>
            </a:r>
            <a:r>
              <a:rPr lang="en-US" sz="1100" dirty="0">
                <a:solidFill>
                  <a:schemeClr val="tx1"/>
                </a:solidFill>
              </a:rPr>
              <a:t>(if needed)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052498" y="651658"/>
            <a:ext cx="424613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45402" y="2574676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int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2052498" y="1720889"/>
            <a:ext cx="4838184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int </a:t>
            </a:r>
            <a:r>
              <a:rPr lang="en-US" sz="2000" dirty="0" err="1">
                <a:solidFill>
                  <a:schemeClr val="accent6"/>
                </a:solidFill>
              </a:rPr>
              <a:t>cnt</a:t>
            </a:r>
            <a:r>
              <a:rPr lang="en-US" sz="2000" dirty="0">
                <a:solidFill>
                  <a:schemeClr val="accent6"/>
                </a:solidFill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r0 = </a:t>
            </a:r>
            <a:r>
              <a:rPr lang="en-US" sz="2000" dirty="0" err="1">
                <a:solidFill>
                  <a:schemeClr val="accent6"/>
                </a:solidFill>
              </a:rPr>
              <a:t>func</a:t>
            </a:r>
            <a:r>
              <a:rPr lang="en-US" sz="2000" dirty="0">
                <a:solidFill>
                  <a:schemeClr val="accent6"/>
                </a:solidFill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678769" y="4414284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>
            <a:off x="7652544" y="3153355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690682" y="353239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877280" y="316520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9794955" cy="15849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7247723" y="659550"/>
            <a:ext cx="4869656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248390" y="50581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1353166" y="809964"/>
            <a:ext cx="6186487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to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396240" y="817206"/>
            <a:ext cx="6962085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int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2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preserved reg</a:t>
            </a:r>
          </a:p>
          <a:p>
            <a:endParaRPr lang="en-US" sz="12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9232643" y="362617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10955693" y="337006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10605311" y="348991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9231062" y="332122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10600962" y="1735794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10897579" y="161250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8158456" y="4826414"/>
            <a:ext cx="389682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8734376" y="332774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7420843" y="3984935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7340991" y="2256984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6861952" y="2650831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8048550" y="2283638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8755740" y="359502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8795946" y="3306294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9244565" y="151739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9244565" y="189654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9250307" y="2248128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8795319" y="2235661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8669322" y="2968979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9246424" y="2624110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8865395" y="187034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8686986" y="2608564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9232643" y="2992417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8828169" y="2950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8734376" y="362050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8823433" y="2599725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8734376" y="189577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8853160" y="1492918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8722141" y="1518341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111972" y="80959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131054" y="4894947"/>
          <a:ext cx="7917062" cy="18897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5712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5353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86304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95726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9142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4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4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5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45142" y="872686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298423" y="425152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021473" y="399542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671091" y="4115274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296842" y="394657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666742" y="2361149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963359" y="2237864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3800156" y="39530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2486623" y="4610290"/>
            <a:ext cx="19068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2406771" y="2882339"/>
            <a:ext cx="19330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1927732" y="3276186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114330" y="290899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821520" y="422037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861726" y="393164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310345" y="214274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310345" y="252190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316087" y="2873483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3861099" y="286101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3735102" y="3594334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312204" y="3249465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3931175" y="24957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3752766" y="323391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298423" y="3617772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3893949" y="357631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800156" y="424586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3889213" y="322508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3800156" y="25211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3918940" y="211827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87921" y="214369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4177752" y="143494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 </a:t>
            </a:r>
          </a:p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87157" y="4934409"/>
          <a:ext cx="6788885" cy="15773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018278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7721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6057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5360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68429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  <a:p>
                      <a:pPr algn="ctr"/>
                      <a:r>
                        <a:rPr lang="en-US" sz="105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distance from </a:t>
                      </a:r>
                      <a:r>
                        <a:rPr lang="en-US" sz="1050" dirty="0" err="1"/>
                        <a:t>fp</a:t>
                      </a:r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05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05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05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05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05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7724" y="95762"/>
            <a:ext cx="5286159" cy="665106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OARG5,  4 +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address of I in OARG6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address in OARG5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22260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83060" y="589475"/>
            <a:ext cx="6376111" cy="123515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3711342" y="408386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5419967" y="493774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5069585" y="505759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3709761" y="37789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5084010" y="4644155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5380627" y="4520870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3234439" y="40527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3274645" y="376398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3723264" y="1975084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3723264" y="2354242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3729006" y="2705822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3725123" y="3081804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*(pf)()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3711342" y="3450111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3213075" y="407820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2257812" y="457250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testp</a:t>
            </a:r>
            <a:r>
              <a:rPr lang="en-US" dirty="0"/>
              <a:t>() 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3189456" y="4387058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3731128" y="4402575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saved </a:t>
            </a:r>
            <a:r>
              <a:rPr lang="en-US" sz="2000" dirty="0" err="1"/>
              <a:t>lr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3731128" y="4781733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376160" y="5438654"/>
          <a:ext cx="6800472" cy="1350802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940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2497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57882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1728174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619282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2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2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853424" y="840688"/>
            <a:ext cx="5055516" cy="44497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1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1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return value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r0=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 +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1251284" y="2414059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6319397" y="4384953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6610" y="4795552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4162" y="2460513"/>
            <a:ext cx="10161942" cy="3823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6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6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64568"/>
              </p:ext>
            </p:extLst>
          </p:nvPr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73251</TotalTime>
  <Words>10938</Words>
  <Application>Microsoft Macintosh PowerPoint</Application>
  <PresentationFormat>Widescreen</PresentationFormat>
  <Paragraphs>2125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PowerPoint Presentation</vt:lpstr>
      <vt:lpstr>Function Calls</vt:lpstr>
      <vt:lpstr>Function Call Return</vt:lpstr>
      <vt:lpstr>push: Multiple Register Save to the stack</vt:lpstr>
      <vt:lpstr>pop: Multiple Register Restore from the stack</vt:lpstr>
      <vt:lpstr>Registers: Rules For Use</vt:lpstr>
      <vt:lpstr>Return Value and Passing Parameters to Functions (Four parameters or less)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Determining Size of the Passed Parameter Area on The Stack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3094</cp:revision>
  <cp:lastPrinted>2022-11-10T18:36:43Z</cp:lastPrinted>
  <dcterms:created xsi:type="dcterms:W3CDTF">2018-10-05T16:35:28Z</dcterms:created>
  <dcterms:modified xsi:type="dcterms:W3CDTF">2024-05-27T21:13:59Z</dcterms:modified>
  <cp:category/>
</cp:coreProperties>
</file>