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9"/>
  </p:notesMasterIdLst>
  <p:handoutMasterIdLst>
    <p:handoutMasterId r:id="rId100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  <p:sldId id="2759" r:id="rId25"/>
    <p:sldId id="2790" r:id="rId26"/>
    <p:sldId id="3022" r:id="rId27"/>
    <p:sldId id="2757" r:id="rId28"/>
    <p:sldId id="2789" r:id="rId29"/>
    <p:sldId id="2761" r:id="rId30"/>
    <p:sldId id="2779" r:id="rId31"/>
    <p:sldId id="2995" r:id="rId32"/>
    <p:sldId id="3023" r:id="rId33"/>
    <p:sldId id="2780" r:id="rId34"/>
    <p:sldId id="2602" r:id="rId35"/>
    <p:sldId id="2984" r:id="rId36"/>
    <p:sldId id="2357" r:id="rId37"/>
    <p:sldId id="2988" r:id="rId38"/>
    <p:sldId id="2748" r:id="rId39"/>
    <p:sldId id="2983" r:id="rId40"/>
    <p:sldId id="2989" r:id="rId41"/>
    <p:sldId id="2990" r:id="rId42"/>
    <p:sldId id="2992" r:id="rId43"/>
    <p:sldId id="2815" r:id="rId44"/>
    <p:sldId id="3016" r:id="rId45"/>
    <p:sldId id="2817" r:id="rId46"/>
    <p:sldId id="2993" r:id="rId47"/>
    <p:sldId id="2994" r:id="rId48"/>
    <p:sldId id="2728" r:id="rId49"/>
    <p:sldId id="2730" r:id="rId50"/>
    <p:sldId id="2519" r:id="rId51"/>
    <p:sldId id="2591" r:id="rId52"/>
    <p:sldId id="2557" r:id="rId53"/>
    <p:sldId id="2645" r:id="rId54"/>
    <p:sldId id="2596" r:id="rId55"/>
    <p:sldId id="2365" r:id="rId56"/>
    <p:sldId id="2590" r:id="rId57"/>
    <p:sldId id="2055" r:id="rId58"/>
    <p:sldId id="2996" r:id="rId59"/>
    <p:sldId id="2595" r:id="rId60"/>
    <p:sldId id="2746" r:id="rId61"/>
    <p:sldId id="2744" r:id="rId62"/>
    <p:sldId id="2606" r:id="rId63"/>
    <p:sldId id="2517" r:id="rId64"/>
    <p:sldId id="2783" r:id="rId65"/>
    <p:sldId id="2622" r:id="rId66"/>
    <p:sldId id="2366" r:id="rId67"/>
    <p:sldId id="2587" r:id="rId68"/>
    <p:sldId id="2747" r:id="rId69"/>
    <p:sldId id="2750" r:id="rId70"/>
    <p:sldId id="2679" r:id="rId71"/>
    <p:sldId id="2657" r:id="rId72"/>
    <p:sldId id="2607" r:id="rId73"/>
    <p:sldId id="2608" r:id="rId74"/>
    <p:sldId id="2745" r:id="rId75"/>
    <p:sldId id="2743" r:id="rId76"/>
    <p:sldId id="3001" r:id="rId77"/>
    <p:sldId id="3004" r:id="rId78"/>
    <p:sldId id="3000" r:id="rId79"/>
    <p:sldId id="3002" r:id="rId80"/>
    <p:sldId id="3003" r:id="rId81"/>
    <p:sldId id="2558" r:id="rId82"/>
    <p:sldId id="2799" r:id="rId83"/>
    <p:sldId id="2763" r:id="rId84"/>
    <p:sldId id="3015" r:id="rId85"/>
    <p:sldId id="2776" r:id="rId86"/>
    <p:sldId id="2800" r:id="rId87"/>
    <p:sldId id="3014" r:id="rId88"/>
    <p:sldId id="2771" r:id="rId89"/>
    <p:sldId id="3021" r:id="rId90"/>
    <p:sldId id="2552" r:id="rId91"/>
    <p:sldId id="2593" r:id="rId92"/>
    <p:sldId id="2592" r:id="rId93"/>
    <p:sldId id="2594" r:id="rId94"/>
    <p:sldId id="2640" r:id="rId95"/>
    <p:sldId id="2638" r:id="rId96"/>
    <p:sldId id="2639" r:id="rId97"/>
    <p:sldId id="2571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/>
    <p:restoredTop sz="97532"/>
  </p:normalViewPr>
  <p:slideViewPr>
    <p:cSldViewPr snapToGrid="0" snapToObjects="1">
      <p:cViewPr varScale="1">
        <p:scale>
          <a:sx n="249" d="100"/>
          <a:sy n="249" d="100"/>
        </p:scale>
        <p:origin x="632" y="14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2.09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908948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753076" y="2582083"/>
            <a:ext cx="0" cy="326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555279"/>
            <a:ext cx="0" cy="7687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104002" y="2809461"/>
            <a:ext cx="119723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708251" y="2523481"/>
            <a:ext cx="263405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Static</a:t>
            </a:r>
          </a:p>
          <a:p>
            <a:r>
              <a:rPr lang="en-US" dirty="0">
                <a:solidFill>
                  <a:schemeClr val="accent1"/>
                </a:solidFill>
              </a:rPr>
              <a:t>Library file (</a:t>
            </a:r>
            <a:r>
              <a:rPr lang="en-US" dirty="0" err="1">
                <a:solidFill>
                  <a:schemeClr val="accent1"/>
                </a:solidFill>
              </a:rPr>
              <a:t>libsample.a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921124" y="1006210"/>
            <a:ext cx="168507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a.out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AD4E510-B343-FD05-1DD0-8613798D4981}"/>
              </a:ext>
            </a:extLst>
          </p:cNvPr>
          <p:cNvSpPr/>
          <p:nvPr/>
        </p:nvSpPr>
        <p:spPr>
          <a:xfrm>
            <a:off x="7450466" y="2756573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401FFBBE-986F-41CA-CC3E-E12E43C715A3}"/>
              </a:ext>
            </a:extLst>
          </p:cNvPr>
          <p:cNvSpPr/>
          <p:nvPr/>
        </p:nvSpPr>
        <p:spPr>
          <a:xfrm>
            <a:off x="9678340" y="1199466"/>
            <a:ext cx="242783" cy="3090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4"/>
            <a:ext cx="1685077" cy="5860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431796" y="5289211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arm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intel executable on </a:t>
            </a:r>
            <a:r>
              <a:rPr lang="en-US" dirty="0" err="1">
                <a:solidFill>
                  <a:schemeClr val="accent1"/>
                </a:solidFill>
              </a:rPr>
              <a:t>linux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1097412" y="6385415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9823" y="754861"/>
            <a:ext cx="11487955" cy="41160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Finite state machine </a:t>
            </a:r>
            <a:r>
              <a:rPr lang="en-US" sz="1800" dirty="0"/>
              <a:t>(or Finite State Automaton) is a way of representing (or </a:t>
            </a:r>
            <a:r>
              <a:rPr lang="en-US" sz="1800" i="1" dirty="0">
                <a:solidFill>
                  <a:srgbClr val="2C895B"/>
                </a:solidFill>
              </a:rPr>
              <a:t>detecting</a:t>
            </a:r>
            <a:r>
              <a:rPr lang="en-US" sz="1800" dirty="0"/>
              <a:t>) a </a:t>
            </a:r>
            <a:r>
              <a:rPr lang="en-US" sz="18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Example: </a:t>
            </a:r>
            <a:r>
              <a:rPr lang="en-US" sz="1800" dirty="0"/>
              <a:t>set of string patterns (e.g., </a:t>
            </a:r>
            <a:r>
              <a:rPr lang="en-US" sz="1800" b="1" i="1" dirty="0">
                <a:solidFill>
                  <a:srgbClr val="F37440"/>
                </a:solidFill>
              </a:rPr>
              <a:t>HA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2C895B"/>
                </a:solidFill>
              </a:rPr>
              <a:t>accepted</a:t>
            </a:r>
            <a:r>
              <a:rPr lang="en-US" sz="1800" dirty="0"/>
              <a:t> or </a:t>
            </a:r>
            <a:r>
              <a:rPr lang="en-US" sz="1800" i="1" dirty="0">
                <a:solidFill>
                  <a:srgbClr val="FF0000"/>
                </a:solidFill>
              </a:rPr>
              <a:t>rejected</a:t>
            </a:r>
            <a:r>
              <a:rPr lang="en-US" sz="1800" dirty="0"/>
              <a:t> based on an </a:t>
            </a:r>
            <a:r>
              <a:rPr lang="en-US" sz="1800" b="1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Circle (States) </a:t>
            </a:r>
            <a:r>
              <a:rPr lang="en-US" sz="1800" dirty="0">
                <a:solidFill>
                  <a:schemeClr val="accent6"/>
                </a:solidFill>
              </a:rPr>
              <a:t>and </a:t>
            </a:r>
            <a:r>
              <a:rPr lang="en-US" sz="1800" b="1" dirty="0">
                <a:solidFill>
                  <a:schemeClr val="accent6"/>
                </a:solidFill>
              </a:rPr>
              <a:t>Arc</a:t>
            </a:r>
            <a:r>
              <a:rPr lang="en-US" sz="18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F37440"/>
                </a:solidFill>
              </a:rPr>
              <a:t>circle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7030A0"/>
                </a:solidFill>
              </a:rPr>
              <a:t>state)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represents</a:t>
            </a:r>
            <a:r>
              <a:rPr lang="en-US" sz="1800" dirty="0"/>
              <a:t> </a:t>
            </a:r>
            <a:r>
              <a:rPr lang="en-US" sz="1800" b="1" i="1" dirty="0"/>
              <a:t>(remembers) </a:t>
            </a:r>
            <a:r>
              <a:rPr lang="en-US" sz="1800" b="1" dirty="0">
                <a:solidFill>
                  <a:srgbClr val="7030A0"/>
                </a:solidFill>
              </a:rPr>
              <a:t>what has already been seen </a:t>
            </a:r>
            <a:r>
              <a:rPr lang="en-US" sz="1800" dirty="0">
                <a:solidFill>
                  <a:schemeClr val="accent6"/>
                </a:solidFill>
              </a:rPr>
              <a:t>in the </a:t>
            </a:r>
            <a:r>
              <a:rPr lang="en-US" sz="18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1800" dirty="0"/>
              <a:t>An </a:t>
            </a:r>
            <a:r>
              <a:rPr lang="en-US" sz="1800" b="1" dirty="0">
                <a:solidFill>
                  <a:schemeClr val="accent5"/>
                </a:solidFill>
              </a:rPr>
              <a:t>arc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represents a </a:t>
            </a:r>
            <a:r>
              <a:rPr lang="en-US" sz="1800" b="1" dirty="0">
                <a:solidFill>
                  <a:schemeClr val="accent5"/>
                </a:solidFill>
              </a:rPr>
              <a:t>transition</a:t>
            </a:r>
            <a:r>
              <a:rPr lang="en-US" sz="1800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from one state to the next state </a:t>
            </a:r>
            <a:r>
              <a:rPr lang="en-US" sz="18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 dirty="0">
                <a:solidFill>
                  <a:srgbClr val="2C895B"/>
                </a:solidFill>
              </a:rPr>
              <a:t>optional output </a:t>
            </a:r>
            <a:r>
              <a:rPr lang="en-US" sz="1800" dirty="0">
                <a:solidFill>
                  <a:schemeClr val="accent1"/>
                </a:solidFill>
              </a:rPr>
              <a:t>(or </a:t>
            </a:r>
            <a:r>
              <a:rPr lang="en-US" sz="1800" b="1" dirty="0">
                <a:solidFill>
                  <a:srgbClr val="2C895B"/>
                </a:solidFill>
              </a:rPr>
              <a:t>operation to be performed</a:t>
            </a:r>
            <a:r>
              <a:rPr lang="en-US" sz="18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dirty="0">
                <a:solidFill>
                  <a:schemeClr val="tx2"/>
                </a:solidFill>
              </a:rPr>
              <a:t>next state </a:t>
            </a:r>
            <a:r>
              <a:rPr lang="en-US" sz="1800" dirty="0">
                <a:solidFill>
                  <a:schemeClr val="tx2"/>
                </a:solidFill>
              </a:rPr>
              <a:t>can be the </a:t>
            </a:r>
            <a:r>
              <a:rPr lang="en-US" sz="1800" b="1" dirty="0">
                <a:solidFill>
                  <a:schemeClr val="tx2"/>
                </a:solidFill>
              </a:rPr>
              <a:t>same state </a:t>
            </a:r>
            <a:r>
              <a:rPr lang="en-US" sz="1800" dirty="0">
                <a:solidFill>
                  <a:schemeClr val="tx2"/>
                </a:solidFill>
              </a:rPr>
              <a:t>or a </a:t>
            </a:r>
            <a:r>
              <a:rPr lang="en-US" sz="18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18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18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</a:p>
          <a:p>
            <a:r>
              <a:rPr lang="en-US" sz="1800" b="1" dirty="0">
                <a:solidFill>
                  <a:schemeClr val="accent6"/>
                </a:solidFill>
                <a:cs typeface="Consolas" panose="020B0609020204030204" pitchFamily="49" charset="0"/>
              </a:rPr>
              <a:t>Whenever a </a:t>
            </a:r>
            <a:r>
              <a:rPr lang="en-US" sz="1800" b="1" dirty="0">
                <a:solidFill>
                  <a:schemeClr val="accent5"/>
                </a:solidFill>
                <a:cs typeface="Consolas" panose="020B0609020204030204" pitchFamily="49" charset="0"/>
              </a:rPr>
              <a:t>state is entered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it </a:t>
            </a:r>
            <a:r>
              <a:rPr lang="en-US" sz="1800" b="1" i="1" dirty="0">
                <a:solidFill>
                  <a:schemeClr val="accent6"/>
                </a:solidFill>
                <a:cs typeface="Consolas" panose="020B0609020204030204" pitchFamily="49" charset="0"/>
              </a:rPr>
              <a:t>"reads"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to get the next input (except the </a:t>
            </a:r>
            <a:r>
              <a:rPr lang="en-US" sz="1800" b="1" i="1" dirty="0">
                <a:solidFill>
                  <a:schemeClr val="accent1"/>
                </a:solidFill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 state – next slide)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595021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chemeClr val="accent6"/>
                </a:solidFill>
              </a:rPr>
              <a:t> if not present </a:t>
            </a:r>
            <a:r>
              <a:rPr lang="en-US" sz="2000" dirty="0">
                <a:solidFill>
                  <a:srgbClr val="FF0000"/>
                </a:solidFill>
              </a:rPr>
              <a:t>DFA </a:t>
            </a:r>
            <a:r>
              <a:rPr lang="en-US" sz="2000" dirty="0">
                <a:solidFill>
                  <a:srgbClr val="7030A0"/>
                </a:solidFill>
              </a:rPr>
              <a:t>runs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8277283" cy="707975"/>
            <a:chOff x="4935215" y="2053620"/>
            <a:chExt cx="8277283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b="1" dirty="0"/>
                <a:t>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530524" y="2316388"/>
              <a:ext cx="350044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Either </a:t>
              </a:r>
              <a:r>
                <a:rPr lang="en-US" b="1" dirty="0"/>
                <a:t>Output this </a:t>
              </a:r>
              <a:r>
                <a:rPr lang="en-US" dirty="0"/>
                <a:t>or </a:t>
              </a:r>
              <a:r>
                <a:rPr lang="en-US" b="1" dirty="0"/>
                <a:t>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1A3-78DE-6027-A028-5C3C466E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</p:spPr>
        <p:txBody>
          <a:bodyPr/>
          <a:lstStyle/>
          <a:p>
            <a:r>
              <a:rPr lang="en-US" dirty="0"/>
              <a:t>Arc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0C77-6F10-0F8D-4AC6-E7B3118021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17493" y="869793"/>
            <a:ext cx="9792495" cy="37460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base"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</a:rPr>
              <a:t>output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) indicates </a:t>
            </a:r>
            <a:r>
              <a:rPr lang="en-US" sz="1800" dirty="0">
                <a:solidFill>
                  <a:srgbClr val="2C895B"/>
                </a:solidFill>
              </a:rPr>
              <a:t>c</a:t>
            </a:r>
            <a:r>
              <a:rPr lang="en-US" sz="1800" dirty="0"/>
              <a:t> is to be output (printed for example)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An action of </a:t>
            </a:r>
            <a:r>
              <a:rPr lang="en-US" sz="1800" dirty="0">
                <a:solidFill>
                  <a:srgbClr val="FF0000"/>
                </a:solidFill>
              </a:rPr>
              <a:t>–</a:t>
            </a:r>
            <a:r>
              <a:rPr lang="en-US" sz="1800" dirty="0"/>
              <a:t> means no action (or output)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The labels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 have special meanings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</a:t>
            </a:r>
            <a:r>
              <a:rPr lang="en-US" sz="1800" dirty="0">
                <a:solidFill>
                  <a:srgbClr val="FF0000"/>
                </a:solidFill>
              </a:rPr>
              <a:t>input</a:t>
            </a:r>
            <a:r>
              <a:rPr lang="en-US" sz="1800" dirty="0"/>
              <a:t> of </a:t>
            </a:r>
            <a:r>
              <a:rPr lang="en-US" sz="1800" b="1" dirty="0">
                <a:solidFill>
                  <a:schemeClr val="accent1"/>
                </a:solidFill>
              </a:rPr>
              <a:t>other</a:t>
            </a:r>
            <a:r>
              <a:rPr lang="en-US" sz="1800" dirty="0"/>
              <a:t>, this represents all other character inputs that are not specified by other arcs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</a:t>
            </a:r>
            <a:r>
              <a:rPr lang="en-US" sz="1800" b="1" i="1" dirty="0"/>
              <a:t>to output the actual input character</a:t>
            </a:r>
            <a:r>
              <a:rPr lang="en-US" sz="1800" dirty="0"/>
              <a:t>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 / output(other)</a:t>
            </a:r>
          </a:p>
          <a:p>
            <a:pPr fontAlgn="base">
              <a:spcBef>
                <a:spcPts val="0"/>
              </a:spcBef>
            </a:pPr>
            <a:r>
              <a:rPr lang="en-US" sz="1800" dirty="0"/>
              <a:t>When an arch is labeled with an input of </a:t>
            </a:r>
            <a:r>
              <a:rPr lang="en-US" sz="1800" b="1" dirty="0">
                <a:solidFill>
                  <a:schemeClr val="accent1"/>
                </a:solidFill>
              </a:rPr>
              <a:t>all</a:t>
            </a:r>
            <a:r>
              <a:rPr lang="en-US" sz="1800" dirty="0"/>
              <a:t>,  then this arc is taken for all inputs.  </a:t>
            </a:r>
          </a:p>
          <a:p>
            <a:pPr lvl="1" fontAlgn="base">
              <a:spcBef>
                <a:spcPts val="0"/>
              </a:spcBef>
            </a:pPr>
            <a:r>
              <a:rPr lang="en-US" sz="1800" dirty="0"/>
              <a:t>If you need to output the actual input character, you will label the arch as: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/ output(all)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1147-CAA8-4715-1C91-8873D5A266F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C12CC-CE93-ED20-6AB5-FBD628E0B9EE}"/>
              </a:ext>
            </a:extLst>
          </p:cNvPr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2B034FD-2576-298B-7D0A-C80AD2BAB314}"/>
                </a:ext>
              </a:extLst>
            </p:cNvPr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274B8A-F2F0-FFA3-980B-232682F33D41}"/>
                  </a:ext>
                </a:extLst>
              </p:cNvPr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H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9C33EE-1E23-13EC-AD60-A0A5FEB914CD}"/>
                  </a:ext>
                </a:extLst>
              </p:cNvPr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H / </a:t>
                </a:r>
                <a:r>
                  <a:rPr lang="en-US" dirty="0">
                    <a:solidFill>
                      <a:srgbClr val="F3753F"/>
                    </a:solidFill>
                  </a:rPr>
                  <a:t>output(H)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1886233-D171-6155-215B-E41CDEAEB33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8646001" y="3927047"/>
                <a:ext cx="1532184" cy="11805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C701F4-C167-2277-C059-C3BC71CF9B17}"/>
                </a:ext>
              </a:extLst>
            </p:cNvPr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96ACA60-612D-CD17-A0F7-C606EFBD2EB2}"/>
                  </a:ext>
                </a:extLst>
              </p:cNvPr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391C71-364D-9BEC-0664-9893ED37EFF9}"/>
                  </a:ext>
                </a:extLst>
              </p:cNvPr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all </a:t>
                </a:r>
                <a:r>
                  <a:rPr lang="en-US" dirty="0">
                    <a:solidFill>
                      <a:srgbClr val="F3753F"/>
                    </a:solidFill>
                  </a:rPr>
                  <a:t>/ output(all)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AF98850-1114-8D56-94DA-5A951730A93C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9076777" y="5122504"/>
                <a:ext cx="1409688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7C16FF-C487-7F98-3A9C-9FB0807A1D9A}"/>
                </a:ext>
              </a:extLst>
            </p:cNvPr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35AC8FA-20B6-461F-987F-807220870B99}"/>
                </a:ext>
              </a:extLst>
            </p:cNvPr>
            <p:cNvSpPr/>
            <p:nvPr/>
          </p:nvSpPr>
          <p:spPr>
            <a:xfrm rot="10800000" flipV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29CFD6-9C92-D439-7130-A459DA82D325}"/>
                </a:ext>
              </a:extLst>
            </p:cNvPr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other / output(other)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5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632840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2650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409237" y="4573577"/>
            <a:ext cx="4078586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other </a:t>
            </a:r>
            <a:r>
              <a:rPr lang="en-US" b="1" dirty="0"/>
              <a:t>specifies that </a:t>
            </a:r>
            <a:r>
              <a:rPr lang="en-US" dirty="0"/>
              <a:t>this arc is taken </a:t>
            </a:r>
            <a:r>
              <a:rPr lang="en-US" b="1" dirty="0"/>
              <a:t>for all inputs that are not specified by the other arcs </a:t>
            </a:r>
            <a:r>
              <a:rPr lang="en-US" dirty="0"/>
              <a:t>out of that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all </a:t>
            </a:r>
            <a:r>
              <a:rPr lang="en-US" b="1" dirty="0"/>
              <a:t>specifies that </a:t>
            </a:r>
            <a:r>
              <a:rPr lang="en-US" dirty="0"/>
              <a:t>this arc is taken for </a:t>
            </a:r>
            <a:r>
              <a:rPr lang="en-US" b="1" dirty="0"/>
              <a:t>all inputs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</p:spPr>
        <p:txBody>
          <a:bodyPr/>
          <a:lstStyle/>
          <a:p>
            <a:r>
              <a:rPr lang="en-US" dirty="0"/>
              <a:t>DFA counting the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counting the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-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-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other / -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49281" cy="464549"/>
              <a:chOff x="4822137" y="4750129"/>
              <a:chExt cx="1949281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EOF / Output (count)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Output (count)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263403" y="318401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 / output(@)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093995" y="2667741"/>
            <a:ext cx="2055929" cy="1509978"/>
            <a:chOff x="2331493" y="2032206"/>
            <a:chExt cx="2055929" cy="1509978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output(O)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B030BFF-37DB-1012-E0DB-57CB612F385C}"/>
              </a:ext>
            </a:extLst>
          </p:cNvPr>
          <p:cNvSpPr/>
          <p:nvPr/>
        </p:nvSpPr>
        <p:spPr>
          <a:xfrm rot="21407508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3F72A-60B9-299C-F240-F41B909B3C7B}"/>
              </a:ext>
            </a:extLst>
          </p:cNvPr>
          <p:cNvSpPr txBox="1"/>
          <p:nvPr/>
        </p:nvSpPr>
        <p:spPr>
          <a:xfrm>
            <a:off x="5642728" y="234604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 - 2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57260" y="335900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/ -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output(D)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EOF / output(S)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other / output(other)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087852" y="2842738"/>
            <a:ext cx="2055929" cy="1555311"/>
            <a:chOff x="2331493" y="2032206"/>
            <a:chExt cx="2055929" cy="1555311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other / output(S),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           output(other)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EOF / output(S),</a:t>
            </a:r>
          </a:p>
          <a:p>
            <a:r>
              <a:rPr lang="en-US" sz="1400" dirty="0">
                <a:solidFill>
                  <a:srgbClr val="0070C0"/>
                </a:solidFill>
              </a:rPr>
              <a:t>          output(A)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EOF / -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D8828EC-DA31-D896-460F-59A0E58773E0}"/>
              </a:ext>
            </a:extLst>
          </p:cNvPr>
          <p:cNvSpPr/>
          <p:nvPr/>
        </p:nvSpPr>
        <p:spPr>
          <a:xfrm rot="21407508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3238C-9D7C-6D57-BF88-E2A07D512BD9}"/>
              </a:ext>
            </a:extLst>
          </p:cNvPr>
          <p:cNvSpPr txBox="1"/>
          <p:nvPr/>
        </p:nvSpPr>
        <p:spPr>
          <a:xfrm>
            <a:off x="5661009" y="255811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089D85-EBD8-E674-1FCD-9BC63184FF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7905" y="891433"/>
            <a:ext cx="6851380" cy="507513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accent6"/>
                </a:solidFill>
              </a:rPr>
              <a:t>To merge two DFA's, we combine common states and make sure all the arcs out of the combined states represent the arcs in the two DFA's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Both DFA have the same sequence shown to the right, which will be in the merged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</a:p>
          <a:p>
            <a:r>
              <a:rPr lang="en-US" sz="1800" b="1" dirty="0">
                <a:solidFill>
                  <a:schemeClr val="accent6"/>
                </a:solidFill>
              </a:rPr>
              <a:t>Add the remaining states and arcs </a:t>
            </a:r>
            <a:r>
              <a:rPr lang="en-US" sz="1800" dirty="0">
                <a:solidFill>
                  <a:schemeClr val="accent6"/>
                </a:solidFill>
              </a:rPr>
              <a:t>that are unique to each DFA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We are going to simplify the combination process by assuming the input is infinite in length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So, both EOF processing and the end state is not required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use this same assumption in PA2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0BD499-6E9F-D5F9-EBA2-896E6EB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</p:spPr>
        <p:txBody>
          <a:bodyPr/>
          <a:lstStyle/>
          <a:p>
            <a:r>
              <a:rPr lang="en-US" dirty="0"/>
              <a:t>Merging DFA's: Step one design each sequence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E8903-2F53-A04C-7537-24AFF814DCFC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AA2201E-A776-90D2-BF21-447C406CC840}"/>
              </a:ext>
            </a:extLst>
          </p:cNvPr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DE24FC-F01E-F06F-9A8B-8F7FB02B996D}"/>
                </a:ext>
              </a:extLst>
            </p:cNvPr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1A1DD7-99E7-350F-F600-A644AF048723}"/>
                  </a:ext>
                </a:extLst>
              </p:cNvPr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start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8B6EFD2-AC33-D4EE-E8C4-02747C61E9A7}"/>
                  </a:ext>
                </a:extLst>
              </p:cNvPr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592C975-3FC4-03B7-7B5E-7955AA1D8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9025F-CB3B-13A7-5111-E6DA06DB8AEA}"/>
                  </a:ext>
                </a:extLst>
              </p:cNvPr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S / - 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31A39DA-0654-2048-2440-D7C4F6FCE7E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152262" y="4607726"/>
                <a:ext cx="1485960" cy="1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6289FB-1E23-4450-66C4-673DA1CD2F4B}"/>
                  </a:ext>
                </a:extLst>
              </p:cNvPr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1" name="Arc 10">
                  <a:extLst>
                    <a:ext uri="{FF2B5EF4-FFF2-40B4-BE49-F238E27FC236}">
                      <a16:creationId xmlns:a16="http://schemas.microsoft.com/office/drawing/2014/main" id="{CE80020E-3369-30BE-410E-421AFE6C95D0}"/>
                    </a:ext>
                  </a:extLst>
                </p:cNvPr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ln w="34925">
                  <a:solidFill>
                    <a:srgbClr val="FF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371621-5A9F-C231-218E-10240C665465}"/>
                    </a:ext>
                  </a:extLst>
                </p:cNvPr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solidFill>
                        <a:srgbClr val="0070C0"/>
                      </a:solidFill>
                    </a:rPr>
                    <a:t>other / output(other)</a:t>
                  </a:r>
                </a:p>
              </p:txBody>
            </p:sp>
          </p:grp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5763470-4AE5-5942-6AED-B32BE89F32A7}"/>
                  </a:ext>
                </a:extLst>
              </p:cNvPr>
              <p:cNvSpPr/>
              <p:nvPr/>
            </p:nvSpPr>
            <p:spPr>
              <a:xfrm rot="21277514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5CC433-71DB-D087-6E1A-C09E6F3B4489}"/>
                  </a:ext>
                </a:extLst>
              </p:cNvPr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S / output(S)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7E568AD-B625-13EB-28D7-025A879ED927}"/>
                </a:ext>
              </a:extLst>
            </p:cNvPr>
            <p:cNvGrpSpPr/>
            <p:nvPr/>
          </p:nvGrpSpPr>
          <p:grpSpPr>
            <a:xfrm>
              <a:off x="4868071" y="3178937"/>
              <a:ext cx="1660714" cy="1399909"/>
              <a:chOff x="2718841" y="2011325"/>
              <a:chExt cx="1660714" cy="1399909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36DCBB2-E08D-96DA-667D-9A84025DA47B}"/>
                  </a:ext>
                </a:extLst>
              </p:cNvPr>
              <p:cNvSpPr/>
              <p:nvPr/>
            </p:nvSpPr>
            <p:spPr>
              <a:xfrm rot="5029735" flipH="1" flipV="1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7E162B-4E52-6386-022E-770ED6FC012B}"/>
                  </a:ext>
                </a:extLst>
              </p:cNvPr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0070C0"/>
                    </a:solidFill>
                  </a:rPr>
                  <a:t>other / output(S),</a:t>
                </a:r>
              </a:p>
              <a:p>
                <a:r>
                  <a:rPr lang="en-US" sz="1050" dirty="0">
                    <a:solidFill>
                      <a:srgbClr val="0070C0"/>
                    </a:solidFill>
                  </a:rPr>
                  <a:t>           output(other)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1FBC2E-2BAB-1AAA-DE57-8695F7367CE4}"/>
              </a:ext>
            </a:extLst>
          </p:cNvPr>
          <p:cNvGrpSpPr/>
          <p:nvPr/>
        </p:nvGrpSpPr>
        <p:grpSpPr>
          <a:xfrm>
            <a:off x="10119191" y="2373625"/>
            <a:ext cx="1506183" cy="2110750"/>
            <a:chOff x="5707105" y="1756730"/>
            <a:chExt cx="2203284" cy="30876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EC75A-6AB3-A1EA-10C1-34C80EDC26ED}"/>
                </a:ext>
              </a:extLst>
            </p:cNvPr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ACC01D-B1EC-DBEF-84A1-2CE529F914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707105" y="2326441"/>
              <a:ext cx="1478212" cy="47684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0109D-9B36-5973-38C1-567D30D649A6}"/>
                </a:ext>
              </a:extLst>
            </p:cNvPr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O / -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42A3C6-F004-2FCF-4FB1-7546CCD4AA06}"/>
                </a:ext>
              </a:extLst>
            </p:cNvPr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716FB7-DE69-D7DE-01C3-DD08413BCAD3}"/>
                </a:ext>
              </a:extLst>
            </p:cNvPr>
            <p:cNvCxnSpPr>
              <a:cxnSpLocks/>
              <a:stCxn id="6" idx="5"/>
              <a:endCxn id="38" idx="1"/>
            </p:cNvCxnSpPr>
            <p:nvPr/>
          </p:nvCxnSpPr>
          <p:spPr>
            <a:xfrm>
              <a:off x="5707105" y="3355405"/>
              <a:ext cx="1506945" cy="81302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BAC022-E265-7D98-4038-551A8472D203}"/>
                </a:ext>
              </a:extLst>
            </p:cNvPr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A / - 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94790D86-0301-FCB8-8E9E-E4431FD8FDF0}"/>
              </a:ext>
            </a:extLst>
          </p:cNvPr>
          <p:cNvSpPr/>
          <p:nvPr/>
        </p:nvSpPr>
        <p:spPr>
          <a:xfrm rot="20054681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6130054-EBF1-7B9B-459F-6B93FADA841B}"/>
              </a:ext>
            </a:extLst>
          </p:cNvPr>
          <p:cNvSpPr/>
          <p:nvPr/>
        </p:nvSpPr>
        <p:spPr>
          <a:xfrm rot="1729722" flipH="1" flipV="1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556299-35DF-1667-7C28-6823387270A7}"/>
              </a:ext>
            </a:extLst>
          </p:cNvPr>
          <p:cNvSpPr txBox="1"/>
          <p:nvPr/>
        </p:nvSpPr>
        <p:spPr>
          <a:xfrm>
            <a:off x="9794184" y="4250854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36445-B93E-7354-A653-282C8B1E0B7D}"/>
              </a:ext>
            </a:extLst>
          </p:cNvPr>
          <p:cNvSpPr txBox="1"/>
          <p:nvPr/>
        </p:nvSpPr>
        <p:spPr>
          <a:xfrm>
            <a:off x="9817861" y="2006845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</p:spTree>
    <p:extLst>
      <p:ext uri="{BB962C8B-B14F-4D97-AF65-F5344CB8AC3E}">
        <p14:creationId xmlns:p14="http://schemas.microsoft.com/office/powerpoint/2010/main" val="7680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a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190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380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240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lecture only, the form will be open until 9 PM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UCSD SSO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</a:t>
            </a:r>
            <a:r>
              <a:rPr lang="en-US" sz="1800">
                <a:solidFill>
                  <a:schemeClr val="accent6"/>
                </a:solidFill>
              </a:rPr>
              <a:t>first 20 </a:t>
            </a:r>
            <a:r>
              <a:rPr lang="en-US" sz="1800" dirty="0">
                <a:solidFill>
                  <a:schemeClr val="accent6"/>
                </a:solidFill>
              </a:rPr>
              <a:t>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831157" y="5884203"/>
            <a:ext cx="382668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 with this method,</a:t>
            </a:r>
          </a:p>
          <a:p>
            <a:r>
              <a:rPr lang="en-US" dirty="0">
                <a:solidFill>
                  <a:schemeClr val="accent6"/>
                </a:solidFill>
              </a:rPr>
              <a:t> please contact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55274-3E14-5114-8091-ECDE64F4510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Links to 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 and 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63309</TotalTime>
  <Words>14892</Words>
  <Application>Microsoft Macintosh PowerPoint</Application>
  <PresentationFormat>Widescreen</PresentationFormat>
  <Paragraphs>2249</Paragraphs>
  <Slides>97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3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(and macro) only operations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Memory Organization is in Units of Bytes</vt:lpstr>
      <vt:lpstr>Variables in Memory: Size and Address</vt:lpstr>
      <vt:lpstr>Variables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C Library Function: Simple Formatted Printing</vt:lpstr>
      <vt:lpstr>Some Formatted Output Conversion Examples</vt:lpstr>
      <vt:lpstr>C Library Function API : Simple Character I/O – Used in PA3</vt:lpstr>
      <vt:lpstr>Linux/Unix Process and Standard I/O (CSE 15L)</vt:lpstr>
      <vt:lpstr>C standard I/O Library (stdio) File I/O File Position Pointer and EOF</vt:lpstr>
      <vt:lpstr>stdio File I/O – Working with a Keyboard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2718</cp:revision>
  <cp:lastPrinted>2024-04-01T16:10:18Z</cp:lastPrinted>
  <dcterms:created xsi:type="dcterms:W3CDTF">2018-10-05T16:35:28Z</dcterms:created>
  <dcterms:modified xsi:type="dcterms:W3CDTF">2024-04-01T16:10:30Z</dcterms:modified>
  <cp:category/>
</cp:coreProperties>
</file>