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00.xml" ContentType="application/vnd.openxmlformats-officedocument.presentationml.tags+xml"/>
  <Override PartName="/ppt/tags/tag31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84"/>
  </p:notesMasterIdLst>
  <p:handoutMasterIdLst>
    <p:handoutMasterId r:id="rId85"/>
  </p:handoutMasterIdLst>
  <p:sldIdLst>
    <p:sldId id="1778" r:id="rId2"/>
    <p:sldId id="3035" r:id="rId3"/>
    <p:sldId id="2780" r:id="rId4"/>
    <p:sldId id="2992" r:id="rId5"/>
    <p:sldId id="2815" r:id="rId6"/>
    <p:sldId id="3016" r:id="rId7"/>
    <p:sldId id="2817" r:id="rId8"/>
    <p:sldId id="2993" r:id="rId9"/>
    <p:sldId id="2984" r:id="rId10"/>
    <p:sldId id="2357" r:id="rId11"/>
    <p:sldId id="2994" r:id="rId12"/>
    <p:sldId id="2983" r:id="rId13"/>
    <p:sldId id="2988" r:id="rId14"/>
    <p:sldId id="2748" r:id="rId15"/>
    <p:sldId id="2989" r:id="rId16"/>
    <p:sldId id="2990" r:id="rId17"/>
    <p:sldId id="2607" r:id="rId18"/>
    <p:sldId id="2746" r:id="rId19"/>
    <p:sldId id="2744" r:id="rId20"/>
    <p:sldId id="2606" r:id="rId21"/>
    <p:sldId id="2517" r:id="rId22"/>
    <p:sldId id="2783" r:id="rId23"/>
    <p:sldId id="2608" r:id="rId24"/>
    <p:sldId id="2745" r:id="rId25"/>
    <p:sldId id="2743" r:id="rId26"/>
    <p:sldId id="3004" r:id="rId27"/>
    <p:sldId id="3000" r:id="rId28"/>
    <p:sldId id="3001" r:id="rId29"/>
    <p:sldId id="3002" r:id="rId30"/>
    <p:sldId id="3003" r:id="rId31"/>
    <p:sldId id="2799" r:id="rId32"/>
    <p:sldId id="2763" r:id="rId33"/>
    <p:sldId id="3015" r:id="rId34"/>
    <p:sldId id="2776" r:id="rId35"/>
    <p:sldId id="2800" r:id="rId36"/>
    <p:sldId id="3014" r:id="rId37"/>
    <p:sldId id="2771" r:id="rId38"/>
    <p:sldId id="3008" r:id="rId39"/>
    <p:sldId id="2750" r:id="rId40"/>
    <p:sldId id="2587" r:id="rId41"/>
    <p:sldId id="2657" r:id="rId42"/>
    <p:sldId id="2679" r:id="rId43"/>
    <p:sldId id="2807" r:id="rId44"/>
    <p:sldId id="3009" r:id="rId45"/>
    <p:sldId id="2808" r:id="rId46"/>
    <p:sldId id="2809" r:id="rId47"/>
    <p:sldId id="3028" r:id="rId48"/>
    <p:sldId id="3029" r:id="rId49"/>
    <p:sldId id="2747" r:id="rId50"/>
    <p:sldId id="2622" r:id="rId51"/>
    <p:sldId id="2366" r:id="rId52"/>
    <p:sldId id="2590" r:id="rId53"/>
    <p:sldId id="2055" r:id="rId54"/>
    <p:sldId id="2996" r:id="rId55"/>
    <p:sldId id="2595" r:id="rId56"/>
    <p:sldId id="2203" r:id="rId57"/>
    <p:sldId id="2202" r:id="rId58"/>
    <p:sldId id="3034" r:id="rId59"/>
    <p:sldId id="2207" r:id="rId60"/>
    <p:sldId id="1729" r:id="rId61"/>
    <p:sldId id="1727" r:id="rId62"/>
    <p:sldId id="2731" r:id="rId63"/>
    <p:sldId id="3025" r:id="rId64"/>
    <p:sldId id="2519" r:id="rId65"/>
    <p:sldId id="2557" r:id="rId66"/>
    <p:sldId id="2645" r:id="rId67"/>
    <p:sldId id="2558" r:id="rId68"/>
    <p:sldId id="3021" r:id="rId69"/>
    <p:sldId id="2596" r:id="rId70"/>
    <p:sldId id="2365" r:id="rId71"/>
    <p:sldId id="3018" r:id="rId72"/>
    <p:sldId id="2810" r:id="rId73"/>
    <p:sldId id="3020" r:id="rId74"/>
    <p:sldId id="2591" r:id="rId75"/>
    <p:sldId id="2593" r:id="rId76"/>
    <p:sldId id="2592" r:id="rId77"/>
    <p:sldId id="2594" r:id="rId78"/>
    <p:sldId id="2552" r:id="rId79"/>
    <p:sldId id="2640" r:id="rId80"/>
    <p:sldId id="2638" r:id="rId81"/>
    <p:sldId id="2639" r:id="rId82"/>
    <p:sldId id="2571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7532"/>
  </p:normalViewPr>
  <p:slideViewPr>
    <p:cSldViewPr snapToGrid="0" snapToObjects="1">
      <p:cViewPr varScale="1">
        <p:scale>
          <a:sx n="125" d="100"/>
          <a:sy n="125" d="100"/>
        </p:scale>
        <p:origin x="1240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9" d="100"/>
        <a:sy n="169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4/9/24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200.png"/><Relationship Id="rId5" Type="http://schemas.openxmlformats.org/officeDocument/2006/relationships/tags" Target="../tags/tag300.xml"/><Relationship Id="rId4" Type="http://schemas.openxmlformats.org/officeDocument/2006/relationships/image" Target="../media/image6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tags" Target="../tags/tag310.xml"/><Relationship Id="rId4" Type="http://schemas.openxmlformats.org/officeDocument/2006/relationships/image" Target="../media/image7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2.19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0810" y="490655"/>
            <a:ext cx="1139408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 and all newlines are preserved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file </a:t>
            </a:r>
            <a:r>
              <a:rPr lang="en-US" altLang="en-US" sz="1800" dirty="0" err="1">
                <a:solidFill>
                  <a:schemeClr val="tx2"/>
                </a:solidFill>
              </a:rPr>
              <a:t>stdio.h</a:t>
            </a:r>
            <a:r>
              <a:rPr lang="en-US" altLang="en-US" sz="1800" dirty="0">
                <a:solidFill>
                  <a:schemeClr val="tx2"/>
                </a:solidFill>
              </a:rPr>
              <a:t>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b="1" dirty="0">
                <a:solidFill>
                  <a:schemeClr val="accent6"/>
                </a:solidFill>
              </a:rPr>
              <a:t>and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dirty="0">
                <a:solidFill>
                  <a:schemeClr val="accent1"/>
                </a:solidFill>
              </a:rPr>
              <a:t>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 (for conditional tests – later)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E8535C8-C1C1-BF54-82CC-AC656D2CBF91}"/>
              </a:ext>
            </a:extLst>
          </p:cNvPr>
          <p:cNvSpPr/>
          <p:nvPr/>
        </p:nvSpPr>
        <p:spPr>
          <a:xfrm>
            <a:off x="5453936" y="5302438"/>
            <a:ext cx="795366" cy="265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23D7C-2816-6BC2-C3CE-A27BDB3FA2C9}"/>
              </a:ext>
            </a:extLst>
          </p:cNvPr>
          <p:cNvSpPr txBox="1"/>
          <p:nvPr/>
        </p:nvSpPr>
        <p:spPr>
          <a:xfrm>
            <a:off x="3972166" y="6254712"/>
            <a:ext cx="91082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C6A5EA-9964-EA1C-29B0-DC6074C236DD}"/>
              </a:ext>
            </a:extLst>
          </p:cNvPr>
          <p:cNvSpPr txBox="1"/>
          <p:nvPr/>
        </p:nvSpPr>
        <p:spPr>
          <a:xfrm>
            <a:off x="8357880" y="6223611"/>
            <a:ext cx="19061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cpp</a:t>
            </a:r>
            <a:r>
              <a:rPr lang="en-US" sz="1400" dirty="0">
                <a:solidFill>
                  <a:schemeClr val="accent1"/>
                </a:solidFill>
              </a:rPr>
              <a:t> out (only showing macro substitution)</a:t>
            </a:r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strin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373559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(not legal, but that is the compilers 	      job)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619392"/>
            <a:ext cx="1133024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(not legal, but that is the compilers 	           	   job)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sz="2400" dirty="0" err="1"/>
              <a:t>cpp</a:t>
            </a:r>
            <a:r>
              <a:rPr lang="en-US" sz="2400" dirty="0"/>
              <a:t> conditional (and macro) only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defined, then the block is included, otherwise the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defined, then the block is included, otherwise the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306163" y="3621237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</a:t>
              </a:r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MAX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Used 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near the top of a source file above any 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7204251" cy="369332"/>
            <a:chOff x="4198736" y="4321274"/>
            <a:chExt cx="7204251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604223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replaces the line Comment</a:t>
              </a:r>
              <a:r>
                <a:rPr lang="en-US" dirty="0">
                  <a:solidFill>
                    <a:schemeClr val="accent1"/>
                  </a:solidFill>
                </a:rPr>
                <a:t> with one blank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Linux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490655"/>
            <a:ext cx="4032980" cy="1477328"/>
            <a:chOff x="7800900" y="2490655"/>
            <a:chExt cx="4032980" cy="147732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26537" y="2490655"/>
              <a:ext cx="34073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 again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468655"/>
            <a:ext cx="9703403" cy="41498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 Parameter passing </a:t>
            </a:r>
            <a:r>
              <a:rPr lang="en-US" sz="2000" dirty="0">
                <a:solidFill>
                  <a:schemeClr val="tx2"/>
                </a:solidFill>
              </a:rPr>
              <a:t>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31F3-64ED-2B96-B2BA-51157DDB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2E100-B322-FFD4-9077-9AE13C33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622" y="835293"/>
            <a:ext cx="5426015" cy="54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77558" y="723142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Declares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 a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nd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made available for reuse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on exiting scope</a:t>
            </a: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3435392" y="323805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5721035" y="322897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815202" y="222428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2909952" y="363401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4439727" y="32426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 / -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4235075" y="362494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6396994" y="2822766"/>
            <a:ext cx="1459798" cy="522187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6456314" y="2854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/ -</a:t>
            </a: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BA82D89-73C4-EF9D-A735-749A86F16B49}"/>
              </a:ext>
            </a:extLst>
          </p:cNvPr>
          <p:cNvSpPr/>
          <p:nvPr/>
        </p:nvSpPr>
        <p:spPr>
          <a:xfrm flipH="1">
            <a:off x="3254552" y="2842083"/>
            <a:ext cx="573132" cy="791935"/>
          </a:xfrm>
          <a:prstGeom prst="arc">
            <a:avLst>
              <a:gd name="adj1" fmla="val 10064307"/>
              <a:gd name="adj2" fmla="val 3624714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376418" flipV="1">
            <a:off x="4102894" y="2261574"/>
            <a:ext cx="4622271" cy="2506508"/>
          </a:xfrm>
          <a:prstGeom prst="arc">
            <a:avLst>
              <a:gd name="adj1" fmla="val 12607864"/>
              <a:gd name="adj2" fmla="val 20982870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68C1B3CE-2C95-AA04-2075-B1333AFB5500}"/>
              </a:ext>
            </a:extLst>
          </p:cNvPr>
          <p:cNvSpPr/>
          <p:nvPr/>
        </p:nvSpPr>
        <p:spPr>
          <a:xfrm rot="5029735" flipH="1" flipV="1">
            <a:off x="4561368" y="2612972"/>
            <a:ext cx="1064528" cy="2055929"/>
          </a:xfrm>
          <a:prstGeom prst="arc">
            <a:avLst>
              <a:gd name="adj1" fmla="val 6732083"/>
              <a:gd name="adj2" fmla="val 1586056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530405" flipV="1">
            <a:off x="3948338" y="1729978"/>
            <a:ext cx="4437853" cy="2463157"/>
          </a:xfrm>
          <a:prstGeom prst="arc">
            <a:avLst>
              <a:gd name="adj1" fmla="val 11763969"/>
              <a:gd name="adj2" fmla="val 23788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5737960" y="277314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804277" y="4954812"/>
            <a:ext cx="791935" cy="79193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3517515" y="3165588"/>
            <a:ext cx="6755538" cy="2252159"/>
          </a:xfrm>
          <a:prstGeom prst="arc">
            <a:avLst>
              <a:gd name="adj1" fmla="val 13825262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396994" y="3904936"/>
            <a:ext cx="1459798" cy="1282853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419593" y="4267518"/>
            <a:ext cx="65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 / -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217167">
            <a:off x="3101122" y="2259531"/>
            <a:ext cx="7296163" cy="3644551"/>
          </a:xfrm>
          <a:prstGeom prst="arc">
            <a:avLst>
              <a:gd name="adj1" fmla="val 14563151"/>
              <a:gd name="adj2" fmla="val 91332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D5FDB-E53D-33A4-BCBE-6B6769F86B88}"/>
              </a:ext>
            </a:extLst>
          </p:cNvPr>
          <p:cNvSpPr txBox="1"/>
          <p:nvPr/>
        </p:nvSpPr>
        <p:spPr>
          <a:xfrm>
            <a:off x="6011048" y="2259722"/>
            <a:ext cx="1380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C895B"/>
                </a:solidFill>
              </a:rPr>
              <a:t>L / output(@)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DD666-3D41-84B6-42BE-B5338D865CF1}"/>
              </a:ext>
            </a:extLst>
          </p:cNvPr>
          <p:cNvSpPr txBox="1"/>
          <p:nvPr/>
        </p:nvSpPr>
        <p:spPr>
          <a:xfrm>
            <a:off x="4661273" y="2822766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S / output(S)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B8928-9191-1318-1226-DE09E123E5C7}"/>
              </a:ext>
            </a:extLst>
          </p:cNvPr>
          <p:cNvSpPr txBox="1"/>
          <p:nvPr/>
        </p:nvSpPr>
        <p:spPr>
          <a:xfrm>
            <a:off x="2046252" y="25683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other / output(other)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DE942F-2954-1C7C-F273-6952554EEF03}"/>
              </a:ext>
            </a:extLst>
          </p:cNvPr>
          <p:cNvSpPr txBox="1"/>
          <p:nvPr/>
        </p:nvSpPr>
        <p:spPr>
          <a:xfrm>
            <a:off x="6364200" y="4805748"/>
            <a:ext cx="112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C895B"/>
                </a:solidFill>
              </a:rPr>
              <a:t>M / output(D),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output(A),</a:t>
            </a:r>
          </a:p>
          <a:p>
            <a:r>
              <a:rPr lang="en-US" sz="1200" dirty="0">
                <a:solidFill>
                  <a:srgbClr val="2C895B"/>
                </a:solidFill>
              </a:rPr>
              <a:t>      output(D)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F04F6-131E-1CDC-C228-8ADDC6666CB6}"/>
              </a:ext>
            </a:extLst>
          </p:cNvPr>
          <p:cNvSpPr txBox="1"/>
          <p:nvPr/>
        </p:nvSpPr>
        <p:spPr>
          <a:xfrm>
            <a:off x="6396994" y="5917210"/>
            <a:ext cx="13740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 output(A),</a:t>
            </a:r>
          </a:p>
          <a:p>
            <a:r>
              <a:rPr lang="en-US" sz="1100" dirty="0">
                <a:solidFill>
                  <a:srgbClr val="0070C0"/>
                </a:solidFill>
              </a:rPr>
              <a:t>          output(other)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FD7BB-4F64-8B6E-920C-B29F7A670FC8}"/>
              </a:ext>
            </a:extLst>
          </p:cNvPr>
          <p:cNvSpPr txBox="1"/>
          <p:nvPr/>
        </p:nvSpPr>
        <p:spPr>
          <a:xfrm>
            <a:off x="7322469" y="1411628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output(O), 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ABB58-D8DD-B0C5-0C73-006B1124E086}"/>
              </a:ext>
            </a:extLst>
          </p:cNvPr>
          <p:cNvSpPr txBox="1"/>
          <p:nvPr/>
        </p:nvSpPr>
        <p:spPr>
          <a:xfrm>
            <a:off x="4301974" y="4257029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other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      output(other)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091551A-2D4C-EE03-41B0-3DC3D955A2F9}"/>
              </a:ext>
            </a:extLst>
          </p:cNvPr>
          <p:cNvSpPr/>
          <p:nvPr/>
        </p:nvSpPr>
        <p:spPr>
          <a:xfrm rot="20603886" flipH="1" flipV="1">
            <a:off x="6245207" y="2700573"/>
            <a:ext cx="2022872" cy="836475"/>
          </a:xfrm>
          <a:prstGeom prst="arc">
            <a:avLst>
              <a:gd name="adj1" fmla="val 11429683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0A17ED1-4496-B90D-AF3D-894FBD2AD1A7}"/>
              </a:ext>
            </a:extLst>
          </p:cNvPr>
          <p:cNvSpPr/>
          <p:nvPr/>
        </p:nvSpPr>
        <p:spPr>
          <a:xfrm rot="1892859" flipH="1">
            <a:off x="5946491" y="4121219"/>
            <a:ext cx="2444664" cy="763928"/>
          </a:xfrm>
          <a:prstGeom prst="arc">
            <a:avLst>
              <a:gd name="adj1" fmla="val 11270159"/>
              <a:gd name="adj2" fmla="val 2083932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1A93A-1354-94BD-9657-04A475276EE0}"/>
              </a:ext>
            </a:extLst>
          </p:cNvPr>
          <p:cNvSpPr txBox="1"/>
          <p:nvPr/>
        </p:nvSpPr>
        <p:spPr>
          <a:xfrm>
            <a:off x="7752089" y="330507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output(O)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0E5D-D4F7-551B-2F6B-79AD23799F15}"/>
              </a:ext>
            </a:extLst>
          </p:cNvPr>
          <p:cNvSpPr txBox="1"/>
          <p:nvPr/>
        </p:nvSpPr>
        <p:spPr>
          <a:xfrm>
            <a:off x="7955145" y="4455331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 / output(S),</a:t>
            </a:r>
          </a:p>
          <a:p>
            <a:r>
              <a:rPr lang="en-US" sz="1200" dirty="0">
                <a:solidFill>
                  <a:srgbClr val="0070C0"/>
                </a:solidFill>
              </a:rPr>
              <a:t>     output(A)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compile each .c file independently to a .o object file this requires you use the –c flag to </a:t>
            </a:r>
            <a:r>
              <a:rPr lang="en-US" sz="1800" dirty="0" err="1"/>
              <a:t>gcc</a:t>
            </a:r>
            <a:r>
              <a:rPr lang="en-US" sz="1800" dirty="0"/>
              <a:t> to only compile and assemble and NOT to call the liner yet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–c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18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link</a:t>
            </a:r>
            <a:r>
              <a:rPr lang="en-US" sz="1800" dirty="0"/>
              <a:t> all the .o objects files and libraries (aggregation of multiple .o files)  to produce an executable file  (</a:t>
            </a:r>
            <a:r>
              <a:rPr lang="en-US" sz="1800" dirty="0" err="1"/>
              <a:t>gcc</a:t>
            </a:r>
            <a:r>
              <a:rPr lang="en-US" sz="1800" dirty="0"/>
              <a:t> calls </a:t>
            </a:r>
            <a:r>
              <a:rPr lang="en-US" sz="1800" dirty="0" err="1"/>
              <a:t>ld</a:t>
            </a:r>
            <a:r>
              <a:rPr lang="en-US" sz="1800" dirty="0"/>
              <a:t>, the linker</a:t>
            </a:r>
          </a:p>
          <a:p>
            <a:pPr lvl="1"/>
            <a:r>
              <a:rPr lang="en-US" sz="1600" dirty="0"/>
              <a:t>The .o's in the libraries are automatically linked in as needed to produce an executable file </a:t>
            </a:r>
          </a:p>
          <a:p>
            <a:pPr marL="354012" lvl="1" indent="0">
              <a:buNone/>
            </a:pP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003445" cy="478519"/>
          </a:xfrm>
        </p:spPr>
        <p:txBody>
          <a:bodyPr/>
          <a:lstStyle/>
          <a:p>
            <a:r>
              <a:rPr lang="en-US" dirty="0"/>
              <a:t>PA3: Programming a Deterministic Finite Automaton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3EC2D-A2AD-2A28-9A10-7ACAE5FB22D0}"/>
              </a:ext>
            </a:extLst>
          </p:cNvPr>
          <p:cNvGrpSpPr/>
          <p:nvPr/>
        </p:nvGrpSpPr>
        <p:grpSpPr>
          <a:xfrm>
            <a:off x="2536087" y="4234635"/>
            <a:ext cx="5316252" cy="2384809"/>
            <a:chOff x="2536087" y="4234635"/>
            <a:chExt cx="5316252" cy="238480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A5CE57-D72E-6345-A00E-E16DA4DA17E0}"/>
                </a:ext>
              </a:extLst>
            </p:cNvPr>
            <p:cNvSpPr/>
            <p:nvPr/>
          </p:nvSpPr>
          <p:spPr>
            <a:xfrm>
              <a:off x="3050261" y="5401880"/>
              <a:ext cx="854109" cy="8070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start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1889B6D-B7BB-304B-BC73-E011A241C6C2}"/>
                </a:ext>
              </a:extLst>
            </p:cNvPr>
            <p:cNvSpPr/>
            <p:nvPr/>
          </p:nvSpPr>
          <p:spPr>
            <a:xfrm>
              <a:off x="5024853" y="5403663"/>
              <a:ext cx="854109" cy="807021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quote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83FC1BB-DB40-5C4D-BF10-2DBFAC52DCD2}"/>
                </a:ext>
              </a:extLst>
            </p:cNvPr>
            <p:cNvSpPr/>
            <p:nvPr/>
          </p:nvSpPr>
          <p:spPr>
            <a:xfrm>
              <a:off x="6998230" y="5409497"/>
              <a:ext cx="854109" cy="80702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slash</a:t>
              </a: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CBFCC0DA-6EDA-CB4B-92C3-17FDAFCD566D}"/>
                </a:ext>
              </a:extLst>
            </p:cNvPr>
            <p:cNvSpPr/>
            <p:nvPr/>
          </p:nvSpPr>
          <p:spPr>
            <a:xfrm rot="9387854">
              <a:off x="5693197" y="4898572"/>
              <a:ext cx="1827892" cy="1396441"/>
            </a:xfrm>
            <a:prstGeom prst="arc">
              <a:avLst>
                <a:gd name="adj1" fmla="val 15003667"/>
                <a:gd name="adj2" fmla="val 21358983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991C8BA-235A-3942-9472-9222C1D68D11}"/>
                </a:ext>
              </a:extLst>
            </p:cNvPr>
            <p:cNvSpPr txBox="1"/>
            <p:nvPr/>
          </p:nvSpPr>
          <p:spPr>
            <a:xfrm>
              <a:off x="6166988" y="5449228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\ / -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B4F9E50-61CE-5C4F-8588-0DE2810E4E47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53" y="5805391"/>
              <a:ext cx="381242" cy="104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D1B6038-BF54-114E-8B8F-4286F1EE214C}"/>
                </a:ext>
              </a:extLst>
            </p:cNvPr>
            <p:cNvSpPr/>
            <p:nvPr/>
          </p:nvSpPr>
          <p:spPr>
            <a:xfrm>
              <a:off x="3234949" y="4994986"/>
              <a:ext cx="424251" cy="628471"/>
            </a:xfrm>
            <a:prstGeom prst="arc">
              <a:avLst>
                <a:gd name="adj1" fmla="val 9264246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997535D-EA0A-F447-BE44-25005B463DB4}"/>
                </a:ext>
              </a:extLst>
            </p:cNvPr>
            <p:cNvSpPr txBox="1"/>
            <p:nvPr/>
          </p:nvSpPr>
          <p:spPr>
            <a:xfrm>
              <a:off x="2536087" y="4660317"/>
              <a:ext cx="1763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other / output(other)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3D4F2AF-D7A6-E641-8750-15F029D133A3}"/>
                </a:ext>
              </a:extLst>
            </p:cNvPr>
            <p:cNvSpPr txBox="1"/>
            <p:nvPr/>
          </p:nvSpPr>
          <p:spPr>
            <a:xfrm>
              <a:off x="4086998" y="5465256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DC3C1F5F-632B-AD4C-97F1-1C9981EB74EA}"/>
                </a:ext>
              </a:extLst>
            </p:cNvPr>
            <p:cNvCxnSpPr>
              <a:cxnSpLocks/>
              <a:stCxn id="33" idx="6"/>
              <a:endCxn id="34" idx="2"/>
            </p:cNvCxnSpPr>
            <p:nvPr/>
          </p:nvCxnSpPr>
          <p:spPr>
            <a:xfrm>
              <a:off x="3904370" y="5805391"/>
              <a:ext cx="1120483" cy="1783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DB09770-92B2-C74B-9F6A-77ED4DCAB093}"/>
                </a:ext>
              </a:extLst>
            </p:cNvPr>
            <p:cNvCxnSpPr>
              <a:cxnSpLocks/>
            </p:cNvCxnSpPr>
            <p:nvPr/>
          </p:nvCxnSpPr>
          <p:spPr>
            <a:xfrm>
              <a:off x="5899404" y="5806903"/>
              <a:ext cx="1100041" cy="1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431581-3189-C14C-988B-3BF49053C29C}"/>
                </a:ext>
              </a:extLst>
            </p:cNvPr>
            <p:cNvSpPr txBox="1"/>
            <p:nvPr/>
          </p:nvSpPr>
          <p:spPr>
            <a:xfrm>
              <a:off x="4290991" y="495716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EOF/No error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1225902-C5D1-2D40-A491-291A119FCC22}"/>
                </a:ext>
              </a:extLst>
            </p:cNvPr>
            <p:cNvSpPr txBox="1"/>
            <p:nvPr/>
          </p:nvSpPr>
          <p:spPr>
            <a:xfrm>
              <a:off x="6253924" y="6280890"/>
              <a:ext cx="5148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</a:rPr>
                <a:t>all/-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B7BD4A4-B7AB-0D4E-BF60-FCBD2952900D}"/>
                </a:ext>
              </a:extLst>
            </p:cNvPr>
            <p:cNvSpPr/>
            <p:nvPr/>
          </p:nvSpPr>
          <p:spPr>
            <a:xfrm>
              <a:off x="4907205" y="4234635"/>
              <a:ext cx="1103863" cy="626396"/>
            </a:xfrm>
            <a:prstGeom prst="ellipse">
              <a:avLst/>
            </a:prstGeom>
            <a:gradFill flip="none" rotWithShape="1">
              <a:gsLst>
                <a:gs pos="0">
                  <a:srgbClr val="2C895B">
                    <a:tint val="66000"/>
                    <a:satMod val="160000"/>
                  </a:srgbClr>
                </a:gs>
                <a:gs pos="50000">
                  <a:srgbClr val="2C895B">
                    <a:tint val="44500"/>
                    <a:satMod val="160000"/>
                  </a:srgbClr>
                </a:gs>
                <a:gs pos="100000">
                  <a:srgbClr val="2C895B">
                    <a:tint val="23500"/>
                    <a:satMod val="160000"/>
                  </a:srgbClr>
                </a:gs>
              </a:gsLst>
              <a:lin ang="189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2"/>
                  </a:solidFill>
                </a:rPr>
                <a:t>end program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BD1ED0D-936B-C447-8DBA-77E8CADBD54C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V="1">
              <a:off x="3806439" y="4547833"/>
              <a:ext cx="1100766" cy="101492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C27526C-752A-ACF4-5B57-E072D47A8342}"/>
                </a:ext>
              </a:extLst>
            </p:cNvPr>
            <p:cNvSpPr/>
            <p:nvPr/>
          </p:nvSpPr>
          <p:spPr>
            <a:xfrm rot="9387854">
              <a:off x="3550000" y="5019406"/>
              <a:ext cx="1844930" cy="1342589"/>
            </a:xfrm>
            <a:prstGeom prst="arc">
              <a:avLst>
                <a:gd name="adj1" fmla="val 14204287"/>
                <a:gd name="adj2" fmla="val 214098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AF3ABC-E816-7EB7-956C-5B894C8F01B4}"/>
                </a:ext>
              </a:extLst>
            </p:cNvPr>
            <p:cNvSpPr txBox="1"/>
            <p:nvPr/>
          </p:nvSpPr>
          <p:spPr>
            <a:xfrm>
              <a:off x="4039577" y="6025594"/>
              <a:ext cx="572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" / -</a:t>
              </a: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89B7250-8A68-3DD0-3837-FB88502A35EE}"/>
                </a:ext>
              </a:extLst>
            </p:cNvPr>
            <p:cNvSpPr/>
            <p:nvPr/>
          </p:nvSpPr>
          <p:spPr>
            <a:xfrm flipV="1">
              <a:off x="5170795" y="6038871"/>
              <a:ext cx="489971" cy="549958"/>
            </a:xfrm>
            <a:prstGeom prst="arc">
              <a:avLst>
                <a:gd name="adj1" fmla="val 8610538"/>
                <a:gd name="adj2" fmla="val 2384839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A20E3-0BEE-9677-FF53-E3F60C60FCC8}"/>
                </a:ext>
              </a:extLst>
            </p:cNvPr>
            <p:cNvCxnSpPr>
              <a:cxnSpLocks/>
              <a:stCxn id="34" idx="0"/>
              <a:endCxn id="86" idx="4"/>
            </p:cNvCxnSpPr>
            <p:nvPr/>
          </p:nvCxnSpPr>
          <p:spPr>
            <a:xfrm flipV="1">
              <a:off x="5451908" y="4861031"/>
              <a:ext cx="7229" cy="54263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3832952-D91E-AC29-2719-6FCAED3E7BDF}"/>
                </a:ext>
              </a:extLst>
            </p:cNvPr>
            <p:cNvSpPr txBox="1"/>
            <p:nvPr/>
          </p:nvSpPr>
          <p:spPr>
            <a:xfrm>
              <a:off x="5437379" y="4981438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D43FDF-8FE1-FF6D-663C-16FA5F69915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5984804" y="4647257"/>
              <a:ext cx="1138507" cy="880425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0F2775-4FDB-0452-35F1-7BEA8A824E31}"/>
                </a:ext>
              </a:extLst>
            </p:cNvPr>
            <p:cNvSpPr txBox="1"/>
            <p:nvPr/>
          </p:nvSpPr>
          <p:spPr>
            <a:xfrm>
              <a:off x="6614383" y="4925110"/>
              <a:ext cx="869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EOF/error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0649D8-84BB-2A53-7578-CB4A1B533437}"/>
              </a:ext>
            </a:extLst>
          </p:cNvPr>
          <p:cNvSpPr txBox="1"/>
          <p:nvPr/>
        </p:nvSpPr>
        <p:spPr>
          <a:xfrm>
            <a:off x="497305" y="585066"/>
            <a:ext cx="11553797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Rules for this DFA example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input to output while removing everything in "strings" from output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Special Case: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Inside a string, a \ is an escape sequence, ignore the next char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Allows you to put an " in a string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input: 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"foo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sz="2000" i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bar"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output: </a:t>
            </a:r>
            <a:r>
              <a:rPr lang="en-US" sz="2000" i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i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endParaRPr lang="en-US" sz="2000" i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C7B6-7EC2-316B-A734-40AC765440BD}"/>
              </a:ext>
            </a:extLst>
          </p:cNvPr>
          <p:cNvSpPr txBox="1"/>
          <p:nvPr/>
        </p:nvSpPr>
        <p:spPr>
          <a:xfrm>
            <a:off x="4540638" y="6519446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1C78B3-14BF-A661-D75D-98D88A2A86AE}"/>
              </a:ext>
            </a:extLst>
          </p:cNvPr>
          <p:cNvSpPr txBox="1"/>
          <p:nvPr/>
        </p:nvSpPr>
        <p:spPr>
          <a:xfrm>
            <a:off x="7579983" y="6273305"/>
            <a:ext cx="248016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– means no output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086F6C-0518-33F5-FA7E-2FA1339DA81D}"/>
              </a:ext>
            </a:extLst>
          </p:cNvPr>
          <p:cNvCxnSpPr>
            <a:stCxn id="4" idx="1"/>
          </p:cNvCxnSpPr>
          <p:nvPr/>
        </p:nvCxnSpPr>
        <p:spPr>
          <a:xfrm flipH="1">
            <a:off x="6768216" y="6457971"/>
            <a:ext cx="811767" cy="3571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6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2214" y="941583"/>
            <a:ext cx="8358472" cy="55613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rgbClr val="2C895B"/>
                </a:solidFill>
              </a:rPr>
              <a:t>Read/write </a:t>
            </a:r>
            <a:r>
              <a:rPr lang="en-US" altLang="en-US" sz="1800" dirty="0">
                <a:solidFill>
                  <a:schemeClr val="tx2"/>
                </a:solidFill>
              </a:rPr>
              <a:t>functions in the standard I/O library </a:t>
            </a:r>
            <a:r>
              <a:rPr lang="en-US" altLang="en-US" sz="1800" i="1" dirty="0">
                <a:solidFill>
                  <a:srgbClr val="0070C0"/>
                </a:solidFill>
              </a:rPr>
              <a:t>advances</a:t>
            </a:r>
            <a:r>
              <a:rPr lang="en-US" altLang="en-US" sz="1800" dirty="0">
                <a:solidFill>
                  <a:srgbClr val="0070C0"/>
                </a:solidFill>
              </a:rPr>
              <a:t> </a:t>
            </a:r>
            <a:r>
              <a:rPr lang="en-US" altLang="en-US" sz="1800" dirty="0"/>
              <a:t>the </a:t>
            </a:r>
            <a:r>
              <a:rPr lang="en-US" altLang="en-US" sz="18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1800" dirty="0">
                <a:solidFill>
                  <a:srgbClr val="2C895B"/>
                </a:solidFill>
              </a:rPr>
              <a:t>from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top of a file </a:t>
            </a:r>
            <a:r>
              <a:rPr lang="en-US" altLang="en-US" sz="1800" dirty="0"/>
              <a:t>(before the 1</a:t>
            </a:r>
            <a:r>
              <a:rPr lang="en-US" altLang="en-US" sz="1800" baseline="30000" dirty="0"/>
              <a:t>st</a:t>
            </a:r>
            <a:r>
              <a:rPr lang="en-US" altLang="en-US" sz="1800" dirty="0"/>
              <a:t> byte if any) </a:t>
            </a:r>
            <a:r>
              <a:rPr lang="en-US" altLang="en-US" sz="1800" dirty="0">
                <a:solidFill>
                  <a:srgbClr val="2C895B"/>
                </a:solidFill>
              </a:rPr>
              <a:t>towards</a:t>
            </a:r>
            <a:r>
              <a:rPr lang="en-US" altLang="en-US" sz="1800" dirty="0"/>
              <a:t> the </a:t>
            </a:r>
            <a:r>
              <a:rPr lang="en-US" altLang="en-US" sz="1800" b="1" i="1" dirty="0">
                <a:solidFill>
                  <a:schemeClr val="accent1"/>
                </a:solidFill>
              </a:rPr>
              <a:t>end of the file </a:t>
            </a:r>
            <a:r>
              <a:rPr lang="en-US" altLang="en-US" sz="18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18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1800" b="1" dirty="0">
                <a:solidFill>
                  <a:schemeClr val="accent6"/>
                </a:solidFill>
              </a:rPr>
              <a:t>Side effect of call: </a:t>
            </a:r>
            <a:r>
              <a:rPr lang="en-US" altLang="en-US" sz="1800" dirty="0">
                <a:solidFill>
                  <a:schemeClr val="accent6"/>
                </a:solidFill>
              </a:rPr>
              <a:t>file position pointer moves towards the </a:t>
            </a:r>
            <a:r>
              <a:rPr lang="en-US" altLang="en-US" sz="1800" b="1" dirty="0">
                <a:solidFill>
                  <a:schemeClr val="accent6"/>
                </a:solidFill>
              </a:rPr>
              <a:t>end of file</a:t>
            </a:r>
            <a:r>
              <a:rPr lang="en-US" altLang="en-US" sz="1800" dirty="0">
                <a:solidFill>
                  <a:schemeClr val="accent6"/>
                </a:solidFill>
              </a:rPr>
              <a:t> by number of bytes read/written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standard I/O File position pointer </a:t>
            </a:r>
            <a:r>
              <a:rPr lang="en-US" altLang="en-US" sz="1800" dirty="0">
                <a:solidFill>
                  <a:schemeClr val="accent6"/>
                </a:solidFill>
              </a:rPr>
              <a:t>indicates where in the file (byte distance from the top of the file) the next read/write I/O will occur</a:t>
            </a:r>
          </a:p>
          <a:p>
            <a:r>
              <a:rPr lang="en-US" altLang="en-US" sz="1800" dirty="0">
                <a:solidFill>
                  <a:schemeClr val="accent6"/>
                </a:solidFill>
              </a:rPr>
              <a:t>Performing a sequence of read/write operations (without using any other </a:t>
            </a:r>
            <a:r>
              <a:rPr lang="en-US" altLang="en-US" sz="1800" dirty="0" err="1">
                <a:solidFill>
                  <a:schemeClr val="accent6"/>
                </a:solidFill>
              </a:rPr>
              <a:t>stdio</a:t>
            </a:r>
            <a:r>
              <a:rPr lang="en-US" altLang="en-US" sz="1800" dirty="0">
                <a:solidFill>
                  <a:schemeClr val="accent6"/>
                </a:solidFill>
              </a:rPr>
              <a:t> functions to move the file pointer between the read/write calls) performs what is called  </a:t>
            </a:r>
            <a:r>
              <a:rPr lang="en-US" altLang="en-US" sz="1800" b="1" dirty="0">
                <a:solidFill>
                  <a:schemeClr val="accent1"/>
                </a:solidFill>
              </a:rPr>
              <a:t>S</a:t>
            </a:r>
            <a:r>
              <a:rPr lang="en-US" altLang="en-US" sz="18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18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EOF condition state may be set after a </a:t>
            </a:r>
            <a:r>
              <a:rPr lang="en-US" altLang="en-US" sz="1800" b="1" dirty="0">
                <a:solidFill>
                  <a:schemeClr val="tx1">
                    <a:lumMod val="50000"/>
                  </a:schemeClr>
                </a:solidFill>
              </a:rPr>
              <a:t>read operation</a:t>
            </a:r>
            <a:endParaRPr lang="en-US" altLang="en-US" sz="1800" b="1" dirty="0"/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18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18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18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18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1800" dirty="0"/>
              <a:t>no more data is available to be read</a:t>
            </a:r>
          </a:p>
          <a:p>
            <a:pPr lvl="1"/>
            <a:r>
              <a:rPr lang="en-US" altLang="en-US" sz="1800" dirty="0">
                <a:solidFill>
                  <a:srgbClr val="FF0000"/>
                </a:solidFill>
              </a:rPr>
              <a:t>EOF is </a:t>
            </a:r>
            <a:r>
              <a:rPr lang="en-US" altLang="en-US" sz="1800" b="1" dirty="0">
                <a:solidFill>
                  <a:srgbClr val="FF0000"/>
                </a:solidFill>
              </a:rPr>
              <a:t>NOT</a:t>
            </a:r>
            <a:r>
              <a:rPr lang="en-US" altLang="en-US" sz="1800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1800" dirty="0">
                <a:solidFill>
                  <a:srgbClr val="0070C0"/>
                </a:solidFill>
              </a:rPr>
              <a:t>, but a condition state on the stream</a:t>
            </a:r>
          </a:p>
          <a:p>
            <a:pPr lvl="1"/>
            <a:r>
              <a:rPr lang="en-US" altLang="en-US" sz="1800" dirty="0">
                <a:solidFill>
                  <a:srgbClr val="0070C0"/>
                </a:solidFill>
              </a:rPr>
              <a:t>EOF </a:t>
            </a:r>
            <a:r>
              <a:rPr lang="en-US" altLang="en-US" sz="1800" dirty="0">
                <a:solidFill>
                  <a:schemeClr val="accent6"/>
                </a:solidFill>
              </a:rPr>
              <a:t>is usually a </a:t>
            </a:r>
            <a:r>
              <a:rPr lang="en-US" altLang="en-US" sz="1800" dirty="0">
                <a:solidFill>
                  <a:srgbClr val="0070C0"/>
                </a:solidFill>
              </a:rPr>
              <a:t>#define EOF -1 macro </a:t>
            </a:r>
            <a:r>
              <a:rPr lang="en-US" altLang="en-US" sz="1800" dirty="0">
                <a:solidFill>
                  <a:schemeClr val="accent6"/>
                </a:solidFill>
              </a:rPr>
              <a:t>located in the file </a:t>
            </a:r>
            <a:r>
              <a:rPr lang="en-US" altLang="en-US" sz="1800" dirty="0" err="1">
                <a:solidFill>
                  <a:schemeClr val="accent6"/>
                </a:solidFill>
              </a:rPr>
              <a:t>stdio.h</a:t>
            </a:r>
            <a:r>
              <a:rPr lang="en-US" altLang="en-US" sz="1800" dirty="0">
                <a:solidFill>
                  <a:schemeClr val="accent6"/>
                </a:solidFill>
              </a:rPr>
              <a:t> (later in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54" y="51084"/>
            <a:ext cx="11135062" cy="856232"/>
          </a:xfrm>
        </p:spPr>
        <p:txBody>
          <a:bodyPr/>
          <a:lstStyle/>
          <a:p>
            <a:r>
              <a:rPr lang="en-US" sz="2800" dirty="0"/>
              <a:t>C standard I/O Library (</a:t>
            </a:r>
            <a:r>
              <a:rPr lang="en-US" sz="2800" dirty="0" err="1"/>
              <a:t>stdio</a:t>
            </a:r>
            <a:r>
              <a:rPr lang="en-US" sz="2800" dirty="0"/>
              <a:t>) File I/O</a:t>
            </a:r>
            <a:br>
              <a:rPr lang="en-US" sz="2800" dirty="0"/>
            </a:br>
            <a:r>
              <a:rPr lang="en-US" sz="2800" dirty="0"/>
              <a:t>File Position Pointer and EOF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330812" y="4141250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090406" y="1991720"/>
            <a:ext cx="10515600" cy="207061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</a:p>
          <a:p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= "";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// empty string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20815" y="460838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46126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48409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665C9-5628-6668-1DEA-5370944F4F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52964" y="910586"/>
            <a:ext cx="10503450" cy="25184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Break the program into three files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/>
              <a:t>is where main loop is,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/>
              <a:t>    is the public interface to the state handlers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/>
              <a:t>definition of the state handler functions, imports declarations in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Observe there is no .h file for </a:t>
            </a:r>
            <a:r>
              <a:rPr lang="en-US" dirty="0" err="1"/>
              <a:t>noq.c</a:t>
            </a:r>
            <a:r>
              <a:rPr lang="en-US" dirty="0"/>
              <a:t>, as it does not have any exports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433243" cy="715294"/>
          </a:xfrm>
        </p:spPr>
        <p:txBody>
          <a:bodyPr/>
          <a:lstStyle/>
          <a:p>
            <a:r>
              <a:rPr lang="en-US" dirty="0"/>
              <a:t>Programming a Deterministic Finite Automaton – The Files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7CA10-91D2-3BB2-BFAB-721DC9F26A80}"/>
              </a:ext>
            </a:extLst>
          </p:cNvPr>
          <p:cNvSpPr txBox="1"/>
          <p:nvPr/>
        </p:nvSpPr>
        <p:spPr>
          <a:xfrm>
            <a:off x="1095454" y="3698752"/>
            <a:ext cx="335059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function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current state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160C2-24B4-EFE7-5534-AFB272CA4E08}"/>
              </a:ext>
            </a:extLst>
          </p:cNvPr>
          <p:cNvSpPr txBox="1"/>
          <p:nvPr/>
        </p:nvSpPr>
        <p:spPr>
          <a:xfrm>
            <a:off x="5562034" y="3634849"/>
            <a:ext cx="467466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#defines for each state "value"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prototypes for each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CDA78-2FE0-C6D8-D1BD-52A92A1355BB}"/>
              </a:ext>
            </a:extLst>
          </p:cNvPr>
          <p:cNvSpPr txBox="1"/>
          <p:nvPr/>
        </p:nvSpPr>
        <p:spPr>
          <a:xfrm>
            <a:off x="5562034" y="5508595"/>
            <a:ext cx="46169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 definitions for each state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22EFD6F7-A885-52F4-5ADB-4B4DBC258C03}"/>
              </a:ext>
            </a:extLst>
          </p:cNvPr>
          <p:cNvSpPr/>
          <p:nvPr/>
        </p:nvSpPr>
        <p:spPr>
          <a:xfrm>
            <a:off x="4446051" y="4071217"/>
            <a:ext cx="1115983" cy="3073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0046601-15A6-960D-CD98-F524AF014898}"/>
              </a:ext>
            </a:extLst>
          </p:cNvPr>
          <p:cNvSpPr/>
          <p:nvPr/>
        </p:nvSpPr>
        <p:spPr>
          <a:xfrm>
            <a:off x="7098377" y="4663328"/>
            <a:ext cx="402682" cy="676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F8884-1D39-09F7-96E4-0EDE8F00D3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2959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2F14-EC62-1249-9E9B-A22139647E7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08105" y="5387002"/>
            <a:ext cx="6854999" cy="12700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Each function implements the </a:t>
            </a:r>
            <a:r>
              <a:rPr lang="en-US" sz="2000" b="1" dirty="0">
                <a:solidFill>
                  <a:srgbClr val="0070C0"/>
                </a:solidFill>
              </a:rPr>
              <a:t>arcs</a:t>
            </a:r>
            <a:r>
              <a:rPr lang="en-US" sz="2000" dirty="0">
                <a:solidFill>
                  <a:srgbClr val="0070C0"/>
                </a:solidFill>
              </a:rPr>
              <a:t> out of that state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returns the next state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based on the input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</a:rPr>
              <a:t>performs</a:t>
            </a:r>
            <a:r>
              <a:rPr lang="en-US" sz="2000" dirty="0">
                <a:solidFill>
                  <a:srgbClr val="0070C0"/>
                </a:solidFill>
              </a:rPr>
              <a:t> any </a:t>
            </a:r>
            <a:r>
              <a:rPr lang="en-US" sz="2000" b="1" dirty="0">
                <a:solidFill>
                  <a:srgbClr val="0070C0"/>
                </a:solidFill>
              </a:rPr>
              <a:t>actions associated</a:t>
            </a:r>
            <a:r>
              <a:rPr lang="en-US" sz="2000" dirty="0">
                <a:solidFill>
                  <a:srgbClr val="0070C0"/>
                </a:solidFill>
              </a:rPr>
              <a:t> with </a:t>
            </a:r>
            <a:r>
              <a:rPr lang="en-US" sz="2000" b="1" dirty="0">
                <a:solidFill>
                  <a:srgbClr val="0070C0"/>
                </a:solidFill>
              </a:rPr>
              <a:t>arc taken</a:t>
            </a:r>
            <a:endParaRPr lang="en-US" sz="18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26188" cy="478519"/>
          </a:xfrm>
        </p:spPr>
        <p:txBody>
          <a:bodyPr/>
          <a:lstStyle/>
          <a:p>
            <a:r>
              <a:rPr lang="en-US" dirty="0"/>
              <a:t>Programming a Deterministic Finite Automaton - </a:t>
            </a:r>
            <a:r>
              <a:rPr lang="en-US" dirty="0" err="1"/>
              <a:t>states.h</a:t>
            </a:r>
            <a:r>
              <a:rPr lang="en-US" dirty="0"/>
              <a:t>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A5CE57-D72E-6345-A00E-E16DA4DA17E0}"/>
              </a:ext>
            </a:extLst>
          </p:cNvPr>
          <p:cNvSpPr/>
          <p:nvPr/>
        </p:nvSpPr>
        <p:spPr>
          <a:xfrm>
            <a:off x="6253774" y="3190982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889B6D-B7BB-304B-BC73-E011A241C6C2}"/>
              </a:ext>
            </a:extLst>
          </p:cNvPr>
          <p:cNvSpPr/>
          <p:nvPr/>
        </p:nvSpPr>
        <p:spPr>
          <a:xfrm>
            <a:off x="8228366" y="3192765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3FC1BB-DB40-5C4D-BF10-2DBFAC52DCD2}"/>
              </a:ext>
            </a:extLst>
          </p:cNvPr>
          <p:cNvSpPr/>
          <p:nvPr/>
        </p:nvSpPr>
        <p:spPr>
          <a:xfrm>
            <a:off x="10201743" y="3198599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CBFCC0DA-6EDA-CB4B-92C3-17FDAFCD566D}"/>
              </a:ext>
            </a:extLst>
          </p:cNvPr>
          <p:cNvSpPr/>
          <p:nvPr/>
        </p:nvSpPr>
        <p:spPr>
          <a:xfrm rot="9387854">
            <a:off x="8896710" y="2687674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991C8BA-235A-3942-9472-9222C1D68D11}"/>
              </a:ext>
            </a:extLst>
          </p:cNvPr>
          <p:cNvSpPr txBox="1"/>
          <p:nvPr/>
        </p:nvSpPr>
        <p:spPr>
          <a:xfrm>
            <a:off x="9370501" y="32383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4F9E50-61CE-5C4F-8588-0DE2810E4E47}"/>
              </a:ext>
            </a:extLst>
          </p:cNvPr>
          <p:cNvCxnSpPr>
            <a:cxnSpLocks/>
          </p:cNvCxnSpPr>
          <p:nvPr/>
        </p:nvCxnSpPr>
        <p:spPr>
          <a:xfrm>
            <a:off x="5865566" y="3594493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1D1B6038-BF54-114E-8B8F-4286F1EE214C}"/>
              </a:ext>
            </a:extLst>
          </p:cNvPr>
          <p:cNvSpPr/>
          <p:nvPr/>
        </p:nvSpPr>
        <p:spPr>
          <a:xfrm>
            <a:off x="6438462" y="2784088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97535D-EA0A-F447-BE44-25005B463DB4}"/>
              </a:ext>
            </a:extLst>
          </p:cNvPr>
          <p:cNvSpPr txBox="1"/>
          <p:nvPr/>
        </p:nvSpPr>
        <p:spPr>
          <a:xfrm>
            <a:off x="5739600" y="2449419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D4F2AF-D7A6-E641-8750-15F029D133A3}"/>
              </a:ext>
            </a:extLst>
          </p:cNvPr>
          <p:cNvSpPr txBox="1"/>
          <p:nvPr/>
        </p:nvSpPr>
        <p:spPr>
          <a:xfrm>
            <a:off x="7290511" y="3254358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C3C1F5F-632B-AD4C-97F1-1C9981EB74EA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107883" y="3594493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DB09770-92B2-C74B-9F6A-77ED4DCAB093}"/>
              </a:ext>
            </a:extLst>
          </p:cNvPr>
          <p:cNvCxnSpPr>
            <a:cxnSpLocks/>
          </p:cNvCxnSpPr>
          <p:nvPr/>
        </p:nvCxnSpPr>
        <p:spPr>
          <a:xfrm>
            <a:off x="9102917" y="3596005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E431581-3189-C14C-988B-3BF49053C29C}"/>
              </a:ext>
            </a:extLst>
          </p:cNvPr>
          <p:cNvSpPr txBox="1"/>
          <p:nvPr/>
        </p:nvSpPr>
        <p:spPr>
          <a:xfrm>
            <a:off x="7494504" y="274627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225902-C5D1-2D40-A491-291A119FCC22}"/>
              </a:ext>
            </a:extLst>
          </p:cNvPr>
          <p:cNvSpPr txBox="1"/>
          <p:nvPr/>
        </p:nvSpPr>
        <p:spPr>
          <a:xfrm>
            <a:off x="9457437" y="4069992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B7BD4A4-B7AB-0D4E-BF60-FCBD2952900D}"/>
              </a:ext>
            </a:extLst>
          </p:cNvPr>
          <p:cNvSpPr/>
          <p:nvPr/>
        </p:nvSpPr>
        <p:spPr>
          <a:xfrm>
            <a:off x="8110718" y="2023737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BD1ED0D-936B-C447-8DBA-77E8CADBD54C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7009952" y="2336935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1ED4C2-1C5B-CD47-BB03-F0AF71856FD6}"/>
              </a:ext>
            </a:extLst>
          </p:cNvPr>
          <p:cNvSpPr txBox="1"/>
          <p:nvPr/>
        </p:nvSpPr>
        <p:spPr>
          <a:xfrm>
            <a:off x="1118462" y="660429"/>
            <a:ext cx="4363695" cy="45243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public interface file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STATES_H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STATES_H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a value for each state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1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2</a:t>
            </a:r>
            <a:b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prototypes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for each state handler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F41DD-985B-7A43-AD6D-BEBFB01D0645}"/>
              </a:ext>
            </a:extLst>
          </p:cNvPr>
          <p:cNvSpPr txBox="1"/>
          <p:nvPr/>
        </p:nvSpPr>
        <p:spPr>
          <a:xfrm>
            <a:off x="7393499" y="888663"/>
            <a:ext cx="29161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Will not need to be a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2BEF33-3FA8-4446-91FA-D62B982B74D0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519836" y="1267064"/>
            <a:ext cx="142814" cy="75667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7989FBA-A88D-204F-A895-168924BF3F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27526C-752A-ACF4-5B57-E072D47A8342}"/>
              </a:ext>
            </a:extLst>
          </p:cNvPr>
          <p:cNvSpPr/>
          <p:nvPr/>
        </p:nvSpPr>
        <p:spPr>
          <a:xfrm rot="9387854">
            <a:off x="6753513" y="2808508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AF3ABC-E816-7EB7-956C-5B894C8F01B4}"/>
              </a:ext>
            </a:extLst>
          </p:cNvPr>
          <p:cNvSpPr txBox="1"/>
          <p:nvPr/>
        </p:nvSpPr>
        <p:spPr>
          <a:xfrm>
            <a:off x="7243090" y="3814696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89B7250-8A68-3DD0-3837-FB88502A35EE}"/>
              </a:ext>
            </a:extLst>
          </p:cNvPr>
          <p:cNvSpPr/>
          <p:nvPr/>
        </p:nvSpPr>
        <p:spPr>
          <a:xfrm flipV="1">
            <a:off x="8374308" y="3827973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A20E3-0BEE-9677-FF53-E3F60C60FCC8}"/>
              </a:ext>
            </a:extLst>
          </p:cNvPr>
          <p:cNvCxnSpPr>
            <a:cxnSpLocks/>
            <a:stCxn id="34" idx="0"/>
            <a:endCxn id="86" idx="4"/>
          </p:cNvCxnSpPr>
          <p:nvPr/>
        </p:nvCxnSpPr>
        <p:spPr>
          <a:xfrm flipV="1">
            <a:off x="8655421" y="2650133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3832952-D91E-AC29-2719-6FCAED3E7BDF}"/>
              </a:ext>
            </a:extLst>
          </p:cNvPr>
          <p:cNvSpPr txBox="1"/>
          <p:nvPr/>
        </p:nvSpPr>
        <p:spPr>
          <a:xfrm>
            <a:off x="8640892" y="277054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D43FDF-8FE1-FF6D-663C-16FA5F69915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9188317" y="2436359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D0F2775-4FDB-0452-35F1-7BEA8A824E31}"/>
              </a:ext>
            </a:extLst>
          </p:cNvPr>
          <p:cNvSpPr txBox="1"/>
          <p:nvPr/>
        </p:nvSpPr>
        <p:spPr>
          <a:xfrm>
            <a:off x="9817896" y="2714212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1527C2-59A9-BCF6-0C28-5EE07D900DD3}"/>
              </a:ext>
            </a:extLst>
          </p:cNvPr>
          <p:cNvSpPr txBox="1"/>
          <p:nvPr/>
        </p:nvSpPr>
        <p:spPr>
          <a:xfrm>
            <a:off x="8468469" y="4431789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</p:spTree>
    <p:extLst>
      <p:ext uri="{BB962C8B-B14F-4D97-AF65-F5344CB8AC3E}">
        <p14:creationId xmlns:p14="http://schemas.microsoft.com/office/powerpoint/2010/main" val="1332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46D0F4-EBA9-3C03-7023-D7B0B9C8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8" y="79997"/>
            <a:ext cx="11895081" cy="511674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states.c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58C52F-93A5-6C7E-419B-D1D5489E004D}"/>
              </a:ext>
            </a:extLst>
          </p:cNvPr>
          <p:cNvSpPr txBox="1"/>
          <p:nvPr/>
        </p:nvSpPr>
        <p:spPr>
          <a:xfrm>
            <a:off x="5483421" y="591671"/>
            <a:ext cx="6581670" cy="5755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saw a double quote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             // echo input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    // stay in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if (c == '\\')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backslash ignore next char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else if (c == '\"')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      // closing " go to START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QUOTE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B026C-4829-78BF-473B-681007D6C897}"/>
              </a:ext>
            </a:extLst>
          </p:cNvPr>
          <p:cNvSpPr txBox="1"/>
          <p:nvPr/>
        </p:nvSpPr>
        <p:spPr>
          <a:xfrm>
            <a:off x="11069640" y="72240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states.c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166469-0761-DF3C-72F1-681388C292EB}"/>
              </a:ext>
            </a:extLst>
          </p:cNvPr>
          <p:cNvSpPr/>
          <p:nvPr/>
        </p:nvSpPr>
        <p:spPr>
          <a:xfrm>
            <a:off x="518574" y="3172698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E87276-C4B4-2B65-3791-D4BA8E3EE843}"/>
              </a:ext>
            </a:extLst>
          </p:cNvPr>
          <p:cNvSpPr/>
          <p:nvPr/>
        </p:nvSpPr>
        <p:spPr>
          <a:xfrm>
            <a:off x="2493166" y="3174481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255B20B-E041-2F4A-AA13-543F5E12D22C}"/>
              </a:ext>
            </a:extLst>
          </p:cNvPr>
          <p:cNvSpPr/>
          <p:nvPr/>
        </p:nvSpPr>
        <p:spPr>
          <a:xfrm>
            <a:off x="4466543" y="3180315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4291010-11F4-8758-6339-539AAF93504A}"/>
              </a:ext>
            </a:extLst>
          </p:cNvPr>
          <p:cNvSpPr/>
          <p:nvPr/>
        </p:nvSpPr>
        <p:spPr>
          <a:xfrm rot="9387854">
            <a:off x="3161510" y="2669390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EE4C62-9407-9A6C-432F-DC91E98F5221}"/>
              </a:ext>
            </a:extLst>
          </p:cNvPr>
          <p:cNvSpPr txBox="1"/>
          <p:nvPr/>
        </p:nvSpPr>
        <p:spPr>
          <a:xfrm>
            <a:off x="3635301" y="322004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A92C6C-E0A5-78F6-3291-29F99279EA50}"/>
              </a:ext>
            </a:extLst>
          </p:cNvPr>
          <p:cNvCxnSpPr>
            <a:cxnSpLocks/>
          </p:cNvCxnSpPr>
          <p:nvPr/>
        </p:nvCxnSpPr>
        <p:spPr>
          <a:xfrm>
            <a:off x="130366" y="3576209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4810ED0C-18E4-F9E8-0BD3-F993889AE5E4}"/>
              </a:ext>
            </a:extLst>
          </p:cNvPr>
          <p:cNvSpPr/>
          <p:nvPr/>
        </p:nvSpPr>
        <p:spPr>
          <a:xfrm>
            <a:off x="703262" y="2765804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8B980-DEE5-1665-ADF3-476ABCD07F29}"/>
              </a:ext>
            </a:extLst>
          </p:cNvPr>
          <p:cNvSpPr txBox="1"/>
          <p:nvPr/>
        </p:nvSpPr>
        <p:spPr>
          <a:xfrm>
            <a:off x="180108" y="241311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987B2-EB75-CBB2-4F01-DE8CA7164F0C}"/>
              </a:ext>
            </a:extLst>
          </p:cNvPr>
          <p:cNvSpPr txBox="1"/>
          <p:nvPr/>
        </p:nvSpPr>
        <p:spPr>
          <a:xfrm>
            <a:off x="1555311" y="3236074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E3D196-4D22-C636-09D2-30774166939A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1372683" y="3576209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45854-818F-9848-9118-640FB200B2C9}"/>
              </a:ext>
            </a:extLst>
          </p:cNvPr>
          <p:cNvCxnSpPr>
            <a:cxnSpLocks/>
          </p:cNvCxnSpPr>
          <p:nvPr/>
        </p:nvCxnSpPr>
        <p:spPr>
          <a:xfrm>
            <a:off x="3367717" y="3577721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7292FF-9572-2DF5-B391-A876EF1E6451}"/>
              </a:ext>
            </a:extLst>
          </p:cNvPr>
          <p:cNvSpPr txBox="1"/>
          <p:nvPr/>
        </p:nvSpPr>
        <p:spPr>
          <a:xfrm>
            <a:off x="1507890" y="3796412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943F047-5CC4-99BE-FDED-2B196B4B997C}"/>
              </a:ext>
            </a:extLst>
          </p:cNvPr>
          <p:cNvSpPr/>
          <p:nvPr/>
        </p:nvSpPr>
        <p:spPr>
          <a:xfrm flipV="1">
            <a:off x="2639108" y="3809689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D1602-7FB1-0F4A-3193-2810E3429885}"/>
              </a:ext>
            </a:extLst>
          </p:cNvPr>
          <p:cNvSpPr txBox="1"/>
          <p:nvPr/>
        </p:nvSpPr>
        <p:spPr>
          <a:xfrm>
            <a:off x="3776292" y="4086666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966B00-3A9B-04BE-A98F-37D173DD8C0C}"/>
              </a:ext>
            </a:extLst>
          </p:cNvPr>
          <p:cNvSpPr txBox="1"/>
          <p:nvPr/>
        </p:nvSpPr>
        <p:spPr>
          <a:xfrm>
            <a:off x="2584584" y="4321111"/>
            <a:ext cx="894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other / -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E7CF870-0608-5F68-55BE-EF1EE12E872D}"/>
              </a:ext>
            </a:extLst>
          </p:cNvPr>
          <p:cNvSpPr/>
          <p:nvPr/>
        </p:nvSpPr>
        <p:spPr>
          <a:xfrm rot="9387854">
            <a:off x="1071650" y="2805763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647D6-FB31-0EAB-A5EB-19686C5D56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7498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62" y="46737"/>
            <a:ext cx="10515600" cy="452308"/>
          </a:xfrm>
        </p:spPr>
        <p:txBody>
          <a:bodyPr/>
          <a:lstStyle/>
          <a:p>
            <a:r>
              <a:rPr lang="en-US" dirty="0"/>
              <a:t>Programming a Deterministic Finite Automaton – </a:t>
            </a:r>
            <a:r>
              <a:rPr lang="en-US" dirty="0" err="1"/>
              <a:t>noq.c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16693" y="452308"/>
            <a:ext cx="5930445" cy="60016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c;                  // input char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int state = START;      // initial state of DFA</a:t>
            </a:r>
            <a:b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((c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switch (state)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START: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STARTstate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QUOTE: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QUOTEstate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case SLASH: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state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SLASHstate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"Error: Invalid state (%d)\n");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  // end switch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  // end while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/*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All done. No explicit end state used here.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 if not in start state, we have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*/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(state == START)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EXIT_SUCCESS;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ok we had an error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(stderr, "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error: Missing end quote \"\n");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EXIT_FAILURE;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708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9BB385-42F6-5670-C0EC-4132CB5A3234}"/>
              </a:ext>
            </a:extLst>
          </p:cNvPr>
          <p:cNvGrpSpPr/>
          <p:nvPr/>
        </p:nvGrpSpPr>
        <p:grpSpPr>
          <a:xfrm>
            <a:off x="1250410" y="1455190"/>
            <a:ext cx="5167960" cy="369332"/>
            <a:chOff x="237739" y="1369553"/>
            <a:chExt cx="5167960" cy="36933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9A76E3AE-7522-9E33-F4E0-2BF0A21E4171}"/>
                </a:ext>
              </a:extLst>
            </p:cNvPr>
            <p:cNvSpPr/>
            <p:nvPr/>
          </p:nvSpPr>
          <p:spPr>
            <a:xfrm rot="10800000">
              <a:off x="4897989" y="1643820"/>
              <a:ext cx="507710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3F3624-1408-0C61-3F6D-D160D4BF9FDD}"/>
                </a:ext>
              </a:extLst>
            </p:cNvPr>
            <p:cNvSpPr txBox="1"/>
            <p:nvPr/>
          </p:nvSpPr>
          <p:spPr>
            <a:xfrm>
              <a:off x="237739" y="1369553"/>
              <a:ext cx="466025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primary loop read a char at a time until EOF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2D8D9-3EEB-7DAC-F1EA-224CF7072A98}"/>
              </a:ext>
            </a:extLst>
          </p:cNvPr>
          <p:cNvGrpSpPr/>
          <p:nvPr/>
        </p:nvGrpSpPr>
        <p:grpSpPr>
          <a:xfrm>
            <a:off x="1614860" y="1969748"/>
            <a:ext cx="5143732" cy="369332"/>
            <a:chOff x="629247" y="1116112"/>
            <a:chExt cx="5143732" cy="369332"/>
          </a:xfrm>
        </p:grpSpPr>
        <p:sp>
          <p:nvSpPr>
            <p:cNvPr id="14" name="Left Arrow 13">
              <a:extLst>
                <a:ext uri="{FF2B5EF4-FFF2-40B4-BE49-F238E27FC236}">
                  <a16:creationId xmlns:a16="http://schemas.microsoft.com/office/drawing/2014/main" id="{EB1FF7C8-E240-01EC-C6C8-1A5D46459B2C}"/>
                </a:ext>
              </a:extLst>
            </p:cNvPr>
            <p:cNvSpPr/>
            <p:nvPr/>
          </p:nvSpPr>
          <p:spPr>
            <a:xfrm rot="10254556">
              <a:off x="4594942" y="1165488"/>
              <a:ext cx="1178037" cy="457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320D0C-33D5-3CE3-5594-EE367B1D27BF}"/>
                </a:ext>
              </a:extLst>
            </p:cNvPr>
            <p:cNvSpPr txBox="1"/>
            <p:nvPr/>
          </p:nvSpPr>
          <p:spPr>
            <a:xfrm>
              <a:off x="629247" y="1116112"/>
              <a:ext cx="3916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process input based on current state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87284BC-7EB8-15C9-8DAA-35AE377E90FC}"/>
              </a:ext>
            </a:extLst>
          </p:cNvPr>
          <p:cNvSpPr txBox="1"/>
          <p:nvPr/>
        </p:nvSpPr>
        <p:spPr>
          <a:xfrm>
            <a:off x="9173726" y="2179489"/>
            <a:ext cx="2683643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call state handlers based on current state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 handlers return next state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C621AC-33B7-B3C1-C2A6-0CC3089BAAFC}"/>
              </a:ext>
            </a:extLst>
          </p:cNvPr>
          <p:cNvSpPr/>
          <p:nvPr/>
        </p:nvSpPr>
        <p:spPr>
          <a:xfrm>
            <a:off x="578123" y="3638125"/>
            <a:ext cx="854109" cy="807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4C2722-C9C6-05C2-7A3E-62CAD9CE2981}"/>
              </a:ext>
            </a:extLst>
          </p:cNvPr>
          <p:cNvSpPr/>
          <p:nvPr/>
        </p:nvSpPr>
        <p:spPr>
          <a:xfrm>
            <a:off x="2552715" y="3639908"/>
            <a:ext cx="854109" cy="807021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quote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DB3EA9-098C-760D-FBD8-948F1A83C74A}"/>
              </a:ext>
            </a:extLst>
          </p:cNvPr>
          <p:cNvSpPr/>
          <p:nvPr/>
        </p:nvSpPr>
        <p:spPr>
          <a:xfrm>
            <a:off x="4526092" y="3645742"/>
            <a:ext cx="854109" cy="8070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slash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B37A2BD2-1ADB-DA76-07C6-825990502D88}"/>
              </a:ext>
            </a:extLst>
          </p:cNvPr>
          <p:cNvSpPr/>
          <p:nvPr/>
        </p:nvSpPr>
        <p:spPr>
          <a:xfrm rot="9387854">
            <a:off x="3221059" y="3134817"/>
            <a:ext cx="1827892" cy="1396441"/>
          </a:xfrm>
          <a:prstGeom prst="arc">
            <a:avLst>
              <a:gd name="adj1" fmla="val 15003667"/>
              <a:gd name="adj2" fmla="val 2135898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D74E9F-7A6E-D8B7-9CA7-9B74850ECED3}"/>
              </a:ext>
            </a:extLst>
          </p:cNvPr>
          <p:cNvSpPr txBox="1"/>
          <p:nvPr/>
        </p:nvSpPr>
        <p:spPr>
          <a:xfrm>
            <a:off x="3694850" y="36854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\ / 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DE9FF6-F9E9-62A3-93E5-15600F55E746}"/>
              </a:ext>
            </a:extLst>
          </p:cNvPr>
          <p:cNvCxnSpPr>
            <a:cxnSpLocks/>
          </p:cNvCxnSpPr>
          <p:nvPr/>
        </p:nvCxnSpPr>
        <p:spPr>
          <a:xfrm>
            <a:off x="189915" y="4041636"/>
            <a:ext cx="381242" cy="104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A1727E8-CA0E-FC41-CF4D-E613060B9529}"/>
              </a:ext>
            </a:extLst>
          </p:cNvPr>
          <p:cNvSpPr/>
          <p:nvPr/>
        </p:nvSpPr>
        <p:spPr>
          <a:xfrm>
            <a:off x="762811" y="3231231"/>
            <a:ext cx="424251" cy="628471"/>
          </a:xfrm>
          <a:prstGeom prst="arc">
            <a:avLst>
              <a:gd name="adj1" fmla="val 9264246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1FE65F-B47D-7C4D-5A65-000AF85BFD10}"/>
              </a:ext>
            </a:extLst>
          </p:cNvPr>
          <p:cNvSpPr txBox="1"/>
          <p:nvPr/>
        </p:nvSpPr>
        <p:spPr>
          <a:xfrm>
            <a:off x="63949" y="2896562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other / output(other)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1AA641-B95D-B78E-FF08-5FCDC97A4F6D}"/>
              </a:ext>
            </a:extLst>
          </p:cNvPr>
          <p:cNvSpPr txBox="1"/>
          <p:nvPr/>
        </p:nvSpPr>
        <p:spPr>
          <a:xfrm>
            <a:off x="1614860" y="3701501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0D884A-2F8B-653C-67E4-874CC3C4CF93}"/>
              </a:ext>
            </a:extLst>
          </p:cNvPr>
          <p:cNvCxnSpPr>
            <a:cxnSpLocks/>
            <a:stCxn id="20" idx="6"/>
            <a:endCxn id="21" idx="2"/>
          </p:cNvCxnSpPr>
          <p:nvPr/>
        </p:nvCxnSpPr>
        <p:spPr>
          <a:xfrm>
            <a:off x="1432232" y="4041636"/>
            <a:ext cx="1120483" cy="178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BB22C9-206C-DFF5-3A91-47FC5DA67098}"/>
              </a:ext>
            </a:extLst>
          </p:cNvPr>
          <p:cNvCxnSpPr>
            <a:cxnSpLocks/>
          </p:cNvCxnSpPr>
          <p:nvPr/>
        </p:nvCxnSpPr>
        <p:spPr>
          <a:xfrm>
            <a:off x="3427266" y="4043148"/>
            <a:ext cx="1100041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FCE159-410C-4E5A-925C-7DD051515B23}"/>
              </a:ext>
            </a:extLst>
          </p:cNvPr>
          <p:cNvSpPr txBox="1"/>
          <p:nvPr/>
        </p:nvSpPr>
        <p:spPr>
          <a:xfrm>
            <a:off x="1818853" y="319341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EOF/No error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6FCDBF-53E5-B632-50AB-618DA3CCD064}"/>
              </a:ext>
            </a:extLst>
          </p:cNvPr>
          <p:cNvSpPr txBox="1"/>
          <p:nvPr/>
        </p:nvSpPr>
        <p:spPr>
          <a:xfrm>
            <a:off x="3781786" y="4517135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all/-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E570C0-7B27-97B2-3F16-8C3BC4F4511B}"/>
              </a:ext>
            </a:extLst>
          </p:cNvPr>
          <p:cNvSpPr/>
          <p:nvPr/>
        </p:nvSpPr>
        <p:spPr>
          <a:xfrm>
            <a:off x="2435067" y="2470880"/>
            <a:ext cx="1103863" cy="626396"/>
          </a:xfrm>
          <a:prstGeom prst="ellipse">
            <a:avLst/>
          </a:prstGeom>
          <a:gradFill flip="none" rotWithShape="1">
            <a:gsLst>
              <a:gs pos="0">
                <a:srgbClr val="2C895B">
                  <a:tint val="66000"/>
                  <a:satMod val="160000"/>
                </a:srgbClr>
              </a:gs>
              <a:gs pos="50000">
                <a:srgbClr val="2C895B">
                  <a:tint val="44500"/>
                  <a:satMod val="160000"/>
                </a:srgbClr>
              </a:gs>
              <a:gs pos="100000">
                <a:srgbClr val="2C895B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end program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1004E5-7F25-789F-E865-3F838DBC80C3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334301" y="2784078"/>
            <a:ext cx="1100766" cy="10149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D1BC9993-20D4-C2F8-9CFB-BCA75F3429E6}"/>
              </a:ext>
            </a:extLst>
          </p:cNvPr>
          <p:cNvSpPr/>
          <p:nvPr/>
        </p:nvSpPr>
        <p:spPr>
          <a:xfrm rot="9387854">
            <a:off x="1077862" y="3255651"/>
            <a:ext cx="1844930" cy="1342589"/>
          </a:xfrm>
          <a:prstGeom prst="arc">
            <a:avLst>
              <a:gd name="adj1" fmla="val 14204287"/>
              <a:gd name="adj2" fmla="val 21409888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FA5BAF3-F1F3-5848-45DC-B2D051E2DE8A}"/>
              </a:ext>
            </a:extLst>
          </p:cNvPr>
          <p:cNvSpPr txBox="1"/>
          <p:nvPr/>
        </p:nvSpPr>
        <p:spPr>
          <a:xfrm>
            <a:off x="1567439" y="4261839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" / -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48C0FD94-C72C-BB35-6328-7A168FF2F0AA}"/>
              </a:ext>
            </a:extLst>
          </p:cNvPr>
          <p:cNvSpPr/>
          <p:nvPr/>
        </p:nvSpPr>
        <p:spPr>
          <a:xfrm flipV="1">
            <a:off x="2698657" y="4275116"/>
            <a:ext cx="489971" cy="549958"/>
          </a:xfrm>
          <a:prstGeom prst="arc">
            <a:avLst>
              <a:gd name="adj1" fmla="val 8610538"/>
              <a:gd name="adj2" fmla="val 2384839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CE5E65-A777-F771-96CB-6795A8883E2B}"/>
              </a:ext>
            </a:extLst>
          </p:cNvPr>
          <p:cNvCxnSpPr>
            <a:cxnSpLocks/>
            <a:stCxn id="21" idx="0"/>
            <a:endCxn id="33" idx="4"/>
          </p:cNvCxnSpPr>
          <p:nvPr/>
        </p:nvCxnSpPr>
        <p:spPr>
          <a:xfrm flipV="1">
            <a:off x="2979770" y="3097276"/>
            <a:ext cx="7229" cy="542632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525098-7287-7D9A-62F8-C729F0B7629E}"/>
              </a:ext>
            </a:extLst>
          </p:cNvPr>
          <p:cNvSpPr txBox="1"/>
          <p:nvPr/>
        </p:nvSpPr>
        <p:spPr>
          <a:xfrm>
            <a:off x="2965241" y="321768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499D5D-2D41-0DCD-2B7B-8C099498723E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512666" y="2883502"/>
            <a:ext cx="1138507" cy="88042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61E9EA-5A73-9D46-3888-5244C54BF123}"/>
              </a:ext>
            </a:extLst>
          </p:cNvPr>
          <p:cNvSpPr txBox="1"/>
          <p:nvPr/>
        </p:nvSpPr>
        <p:spPr>
          <a:xfrm>
            <a:off x="4142245" y="3161355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EOF/error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724F22-7DC9-0643-0E57-03EE9088F220}"/>
              </a:ext>
            </a:extLst>
          </p:cNvPr>
          <p:cNvSpPr txBox="1"/>
          <p:nvPr/>
        </p:nvSpPr>
        <p:spPr>
          <a:xfrm>
            <a:off x="8896838" y="5272074"/>
            <a:ext cx="180530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check ending "state"</a:t>
            </a:r>
          </a:p>
        </p:txBody>
      </p:sp>
    </p:spTree>
    <p:extLst>
      <p:ext uri="{BB962C8B-B14F-4D97-AF65-F5344CB8AC3E}">
        <p14:creationId xmlns:p14="http://schemas.microsoft.com/office/powerpoint/2010/main" val="15976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33D2-DF4B-79D2-E724-F989064E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8993901" cy="356739"/>
          </a:xfrm>
        </p:spPr>
        <p:txBody>
          <a:bodyPr/>
          <a:lstStyle/>
          <a:p>
            <a:r>
              <a:rPr lang="en-US" dirty="0"/>
              <a:t>Aside: Remember make from CSE15L?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71F1-799A-C20C-F612-F0B88EF6AE4F}"/>
              </a:ext>
            </a:extLst>
          </p:cNvPr>
          <p:cNvSpPr txBox="1"/>
          <p:nvPr/>
        </p:nvSpPr>
        <p:spPr>
          <a:xfrm>
            <a:off x="3053061" y="367026"/>
            <a:ext cx="5930445" cy="63709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CSE30SP24 DFA Example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if you type 'make' without arguments, this is the default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PROG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all:        $(PROG)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header files and the associated object files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HEAD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states.h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         =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OBJ         =  ${SRC:%.c=%.o}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special libraries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 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LIBFLAGS    = -L ./ $(LIB)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select the compiler and flags you can over-ride on command line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e.g., make DEBUG=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          =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DEBUG       =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CSTD 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WARN        = -Wall -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CDEFS       =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CFLAGS      = -I. $(DEBUG) $(WARN) $(CSTD) $(CDEFS)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$(OBJ):     $(HEAD)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specify how to compile/assemble the target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$(PROG):    $(OBJ)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$(CC) $(CFLAGS) $(OBJ) $(LIB) -o $@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remove binaries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.PHONY: clean clobber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clean: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rm -f $(OBJ) $(PROG)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94995-EF7C-B9D1-33E2-755711D35E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1968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1782"/>
          </a:xfrm>
        </p:spPr>
        <p:txBody>
          <a:bodyPr/>
          <a:lstStyle/>
          <a:p>
            <a:r>
              <a:rPr lang="en-US" dirty="0"/>
              <a:t>Programming a Deterministic Finite Automaton - testing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1551249" y="531779"/>
            <a:ext cx="5551520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make</a:t>
            </a: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 -c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-I.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states.o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-o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endParaRPr lang="en-US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123"456"789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123789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"123"45"67"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"123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456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78"9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"test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in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line1"34"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"line2"line2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line4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in &gt; out</a:t>
            </a:r>
          </a:p>
          <a:p>
            <a:r>
              <a:rPr lang="en-US" sz="1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noq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error: missing end quote "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out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line1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line2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line3$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22CBE-28D6-98EE-79A3-9D5DA50CDC53}"/>
              </a:ext>
            </a:extLst>
          </p:cNvPr>
          <p:cNvSpPr txBox="1"/>
          <p:nvPr/>
        </p:nvSpPr>
        <p:spPr>
          <a:xfrm>
            <a:off x="8178680" y="770917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typed input in red</a:t>
            </a:r>
          </a:p>
          <a:p>
            <a:r>
              <a:rPr lang="en-US" dirty="0">
                <a:solidFill>
                  <a:schemeClr val="accent1"/>
                </a:solidFill>
              </a:rPr>
              <a:t>output in blue</a:t>
            </a:r>
            <a:r>
              <a:rPr lang="en-US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05EB1-1422-D22C-8FEC-59A2F9DA5F3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</a:t>
            </a:r>
            <a:endParaRPr lang="en-US" dirty="0">
              <a:solidFill>
                <a:srgbClr val="2C895B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sequence a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zero or more whitespace ending in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endParaRPr lang="en-US" altLang="en-US" sz="2000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in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(if any)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416645" y="1367850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10084891" y="1374153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451938" y="1374153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1DDE7-3329-8A19-25EA-841E37CD381D}"/>
              </a:ext>
            </a:extLst>
          </p:cNvPr>
          <p:cNvSpPr txBox="1"/>
          <p:nvPr/>
        </p:nvSpPr>
        <p:spPr>
          <a:xfrm>
            <a:off x="9797873" y="1039787"/>
            <a:ext cx="204422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 needed </a:t>
            </a:r>
            <a:r>
              <a:rPr lang="en-US" sz="1200" dirty="0">
                <a:solidFill>
                  <a:srgbClr val="FF0000"/>
                </a:solidFill>
              </a:rPr>
              <a:t>do not do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05485-1EEF-9DA9-9B9A-FAF0D3E94A49}"/>
              </a:ext>
            </a:extLst>
          </p:cNvPr>
          <p:cNvSpPr txBox="1"/>
          <p:nvPr/>
        </p:nvSpPr>
        <p:spPr>
          <a:xfrm>
            <a:off x="6869186" y="1051424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Poor style use a block comment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B3CFE-1A6B-0933-7702-98767B951733}"/>
              </a:ext>
            </a:extLst>
          </p:cNvPr>
          <p:cNvSpPr txBox="1"/>
          <p:nvPr/>
        </p:nvSpPr>
        <p:spPr>
          <a:xfrm>
            <a:off x="3593719" y="1046730"/>
            <a:ext cx="242884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Use only when no other choice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" grpId="0" animBg="1"/>
      <p:bldP spid="4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Binary is base 2</a:t>
                </a:r>
              </a:p>
              <a:p>
                <a:pPr lvl="1"/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adjective: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being in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state of one of two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mutually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exclusive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conditions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such as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000" dirty="0">
                    <a:solidFill>
                      <a:srgbClr val="0070C0"/>
                    </a:solidFill>
                  </a:rPr>
                  <a:t>off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true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false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molten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or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70C0"/>
                    </a:solidFill>
                  </a:rPr>
                  <a:t>frozen</a:t>
                </a:r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FF0000"/>
                    </a:solidFill>
                  </a:rPr>
                  <a:t>presence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or absence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of a signal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Late Latin </a:t>
                </a:r>
                <a:r>
                  <a:rPr lang="en-US" sz="2000" i="1" dirty="0" err="1">
                    <a:solidFill>
                      <a:schemeClr val="tx1">
                        <a:lumMod val="50000"/>
                      </a:schemeClr>
                    </a:solidFill>
                  </a:rPr>
                  <a:t>bīnārius</a:t>
                </a:r>
                <a:r>
                  <a:rPr lang="en-US" sz="2000" i="1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(“consisting of two”)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Two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symbols: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0    1</a:t>
                </a:r>
              </a:p>
              <a:p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Numbers in C starting with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0b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 are binary</a:t>
                </a:r>
              </a:p>
              <a:p>
                <a:r>
                  <a:rPr lang="en-US" sz="24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:  What is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0b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110 in base 10?</a:t>
                </a:r>
              </a:p>
              <a:p>
                <a:pPr lvl="1"/>
                <a:r>
                  <a:rPr lang="en-US" sz="2000" dirty="0">
                    <a:solidFill>
                      <a:srgbClr val="FF0000"/>
                    </a:solidFill>
                  </a:rPr>
                  <a:t>0b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2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2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) = 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pPr lvl="1"/>
                <a:endParaRPr lang="en-US" sz="2000" baseline="-250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bit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 </a:t>
                </a:r>
                <a:r>
                  <a:rPr lang="en-US" sz="2400" dirty="0">
                    <a:solidFill>
                      <a:srgbClr val="2C895B"/>
                    </a:solidFill>
                  </a:rPr>
                  <a:t>single binary digit</a:t>
                </a:r>
              </a:p>
              <a:p>
                <a:r>
                  <a:rPr lang="en-US" sz="2400" dirty="0">
                    <a:solidFill>
                      <a:schemeClr val="accent5"/>
                    </a:solidFill>
                  </a:rPr>
                  <a:t>A </a:t>
                </a:r>
                <a:r>
                  <a:rPr lang="en-US" sz="2400" b="1" dirty="0">
                    <a:solidFill>
                      <a:schemeClr val="accent5"/>
                    </a:solidFill>
                  </a:rPr>
                  <a:t>byte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is an 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8-bit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value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26256" y="645401"/>
                <a:ext cx="11646795" cy="5916764"/>
              </a:xfrm>
              <a:blipFill>
                <a:blip r:embed="rId3"/>
                <a:stretch>
                  <a:fillRect l="-763" t="-214" r="-10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073" y="157566"/>
            <a:ext cx="10515600" cy="497393"/>
          </a:xfrm>
        </p:spPr>
        <p:txBody>
          <a:bodyPr/>
          <a:lstStyle/>
          <a:p>
            <a:r>
              <a:rPr lang="en-US" dirty="0"/>
              <a:t>Review: Binary Numbering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1D2EF2-50F8-4B47-9EC1-46818D1AD8EC}"/>
              </a:ext>
            </a:extLst>
          </p:cNvPr>
          <p:cNvGrpSpPr/>
          <p:nvPr/>
        </p:nvGrpSpPr>
        <p:grpSpPr>
          <a:xfrm>
            <a:off x="4790212" y="4405125"/>
            <a:ext cx="1747948" cy="798295"/>
            <a:chOff x="4911706" y="4731240"/>
            <a:chExt cx="1747948" cy="7982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B2148-A562-0240-812D-BBFC0CD36917}"/>
                </a:ext>
              </a:extLst>
            </p:cNvPr>
            <p:cNvSpPr txBox="1"/>
            <p:nvPr/>
          </p:nvSpPr>
          <p:spPr>
            <a:xfrm>
              <a:off x="5051521" y="5160203"/>
              <a:ext cx="1608133" cy="36933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powers of two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7C7691-ABD2-4146-8FC1-96A580D15B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1706" y="4761748"/>
              <a:ext cx="426364" cy="3670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B7AEA78-8E83-5D44-805F-54B39FA3B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114" y="4731240"/>
              <a:ext cx="0" cy="42803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4" name="Picture 8" descr="How to Easily Create a Matrix Schedule - ArchSmarter -">
            <a:extLst>
              <a:ext uri="{FF2B5EF4-FFF2-40B4-BE49-F238E27FC236}">
                <a16:creationId xmlns:a16="http://schemas.microsoft.com/office/drawing/2014/main" id="{96734651-4953-A445-AA84-FEBB585A2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50938" y="2233469"/>
            <a:ext cx="5076840" cy="296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𝑏𝑖𝑛𝑎𝑟𝑦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02962C-F3A2-7645-9C66-2D75FB60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26257" y="6082404"/>
                <a:ext cx="10982494" cy="369332"/>
              </a:xfrm>
              <a:prstGeom prst="rect">
                <a:avLst/>
              </a:prstGeom>
              <a:blipFill>
                <a:blip r:embed="rId6"/>
                <a:stretch>
                  <a:fillRect l="-577" t="-131034" r="-115" b="-20689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3D136A-933E-B542-922B-B12EEFBF69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3510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1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hexadecimal is base 16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hexa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(Ancient Greek </a:t>
                </a:r>
                <a:r>
                  <a:rPr lang="el-GR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ἑξα</a:t>
                </a:r>
                <a:r>
                  <a:rPr lang="el-GR" sz="2000" dirty="0">
                    <a:solidFill>
                      <a:schemeClr val="tx1">
                        <a:lumMod val="50000"/>
                      </a:schemeClr>
                    </a:solidFill>
                  </a:rPr>
                  <a:t>-) ⇒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six 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and from “</a:t>
                </a:r>
                <a:r>
                  <a:rPr lang="en-US" sz="2000" dirty="0" err="1">
                    <a:solidFill>
                      <a:schemeClr val="tx1">
                        <a:lumMod val="50000"/>
                      </a:schemeClr>
                    </a:solidFill>
                  </a:rPr>
                  <a:t>decem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” (Latin) ⇒ ten </a:t>
                </a:r>
              </a:p>
              <a:p>
                <a:r>
                  <a:rPr lang="en-US" sz="2200" dirty="0">
                    <a:solidFill>
                      <a:srgbClr val="FF0000"/>
                    </a:solidFill>
                  </a:rPr>
                  <a:t>Sixteen</a:t>
                </a:r>
                <a:r>
                  <a:rPr lang="en-US" sz="2200" dirty="0"/>
                  <a:t> </a:t>
                </a:r>
                <a:r>
                  <a:rPr lang="en-US" sz="2200" dirty="0">
                    <a:solidFill>
                      <a:schemeClr val="tx1">
                        <a:lumMod val="50000"/>
                      </a:schemeClr>
                    </a:solidFill>
                  </a:rPr>
                  <a:t>symbols </a:t>
                </a:r>
              </a:p>
              <a:p>
                <a:pPr marL="354012" lvl="1" indent="0">
                  <a:buNone/>
                </a:pPr>
                <a:r>
                  <a:rPr lang="en-US" sz="2000" b="1" dirty="0">
                    <a:solidFill>
                      <a:schemeClr val="tx1">
                        <a:lumMod val="50000"/>
                      </a:schemeClr>
                    </a:solidFill>
                  </a:rPr>
                  <a:t>0 1 2 3 4 5 6 7 8 9 a b c d e f</a:t>
                </a:r>
              </a:p>
              <a:p>
                <a:pPr marL="354012" lvl="1" indent="0">
                  <a:buNone/>
                </a:pPr>
                <a:endParaRPr lang="en-US" sz="2000" dirty="0"/>
              </a:p>
              <a:p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Numbers in C starting with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0x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are hexadecimal</a:t>
                </a:r>
              </a:p>
              <a:p>
                <a:pPr lvl="1"/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  <a:r>
                  <a:rPr lang="en-US" sz="20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2000" dirty="0"/>
                  <a:t> </a:t>
                </a:r>
              </a:p>
              <a:p>
                <a:r>
                  <a:rPr lang="en-US" sz="2000" u="sng" dirty="0">
                    <a:solidFill>
                      <a:schemeClr val="tx1">
                        <a:lumMod val="50000"/>
                      </a:schemeClr>
                    </a:solidFill>
                  </a:rPr>
                  <a:t>Example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:  What 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0x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a5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base 10?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0x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=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a5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 =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10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1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+ (</a:t>
                </a:r>
                <a:r>
                  <a:rPr lang="en-US" sz="1800" dirty="0">
                    <a:solidFill>
                      <a:srgbClr val="0070C0"/>
                    </a:solidFill>
                  </a:rPr>
                  <a:t>5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16</a:t>
                </a:r>
                <a:r>
                  <a:rPr lang="en-US" sz="1800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) = 165</a:t>
                </a:r>
                <a:r>
                  <a:rPr lang="en-US" sz="1800" baseline="-25000" dirty="0">
                    <a:solidFill>
                      <a:schemeClr val="tx1">
                        <a:lumMod val="50000"/>
                      </a:schemeClr>
                    </a:solidFill>
                  </a:rPr>
                  <a:t>10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Hexadecimal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 numbers are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very commonly used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</a:rPr>
                  <a:t>in programming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to express binary values</a:t>
                </a:r>
              </a:p>
              <a:p>
                <a:pPr lvl="1"/>
                <a:r>
                  <a:rPr lang="en-US" sz="1800" dirty="0">
                    <a:solidFill>
                      <a:schemeClr val="tx1">
                        <a:lumMod val="50000"/>
                      </a:schemeClr>
                    </a:solidFill>
                  </a:rPr>
                  <a:t>Imagine the difficulty in correctly expressing a 64-bit binary value in your code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6397AF-76C7-764F-ABB5-BAA529F232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44653" y="822511"/>
                <a:ext cx="11703967" cy="5739654"/>
              </a:xfrm>
              <a:blipFill>
                <a:blip r:embed="rId3"/>
                <a:stretch>
                  <a:fillRect l="-650" t="-22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ACBE630-FE61-C746-B2DC-60E41896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482"/>
            <a:ext cx="6516621" cy="497393"/>
          </a:xfrm>
        </p:spPr>
        <p:txBody>
          <a:bodyPr/>
          <a:lstStyle/>
          <a:p>
            <a:r>
              <a:rPr lang="en-US" dirty="0"/>
              <a:t>Review: Hexadecimal Numbering</a:t>
            </a:r>
          </a:p>
        </p:txBody>
      </p:sp>
      <p:pic>
        <p:nvPicPr>
          <p:cNvPr id="2052" name="Picture 4" descr="Why Do We Have 10 Fingers and 10 Toes? - YouTube">
            <a:extLst>
              <a:ext uri="{FF2B5EF4-FFF2-40B4-BE49-F238E27FC236}">
                <a16:creationId xmlns:a16="http://schemas.microsoft.com/office/drawing/2014/main" id="{199447FA-4D01-8E49-8544-FE8513BDB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08517" y="87584"/>
            <a:ext cx="5640104" cy="323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algn="ctr" defTabSz="825500" hangingPunct="0"/>
                <a14:m>
                  <m:oMath xmlns:m="http://schemas.openxmlformats.org/officeDocument/2006/math"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𝑈𝑛𝑠𝑖𝑔𝑛𝑒𝑑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𝐻𝑒𝑥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 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𝑁𝑢𝑚𝑏𝑒𝑟</m:t>
                    </m:r>
                    <m:r>
                      <a:rPr kumimoji="0" lang="en-US" sz="20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= </m:t>
                    </m:r>
                    <m:nary>
                      <m:naryPr>
                        <m:chr m:val="∑"/>
                        <m:ctrl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=0</m:t>
                        </m:r>
                      </m:sub>
                      <m:sup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𝑖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=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𝑛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𝑥</m:t>
                        </m:r>
                        <m:r>
                          <a:rPr kumimoji="0" lang="en-US" sz="2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sSup>
                          <m:sSupPr>
                            <m:ctrlP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16</m:t>
                            </m:r>
                          </m:e>
                          <m:sup>
                            <m:r>
                              <a:rPr kumimoji="0" lang="en-US" sz="20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Helvetica Light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kumimoji="0" lang="en-US" sz="2000" b="0" i="0" u="none" strike="noStrike" cap="none" spc="0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FillTx/>
                    <a:latin typeface="Courier New" panose="02070309020205020404" pitchFamily="49" charset="0"/>
                    <a:cs typeface="Courier New" panose="02070309020205020404" pitchFamily="49" charset="0"/>
                    <a:sym typeface="Helvetica Ligh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𝑛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−2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𝑁</m:t>
                        </m:r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−2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…+ </m:t>
                    </m:r>
                    <m:sSup>
                      <m:sSup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  <m:r>
                      <a:rPr kumimoji="0" lang="en-US" sz="24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FillTx/>
                        <a:latin typeface="Cambria Math" panose="02040503050406030204" pitchFamily="18" charset="0"/>
                        <a:sym typeface="Helvetica Light"/>
                      </a:rPr>
                      <m:t>+ </m:t>
                    </m:r>
                    <m:sSub>
                      <m:sSubPr>
                        <m:ctrlP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bPr>
                      <m:e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𝑏</m:t>
                        </m:r>
                      </m:e>
                      <m:sub>
                        <m:r>
                          <a:rPr kumimoji="0" lang="en-US" sz="2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0</m:t>
                        </m:r>
                      </m:sup>
                    </m:sSup>
                  </m:oMath>
                </a14:m>
                <a:endPara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uFillTx/>
                  <a:latin typeface="Courier New" panose="02070309020205020404" pitchFamily="49" charset="0"/>
                  <a:cs typeface="Courier New" panose="02070309020205020404" pitchFamily="49" charset="0"/>
                  <a:sym typeface="Helvetica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AD1CC6-086C-2E48-B65C-567BD8774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44654" y="6103272"/>
                <a:ext cx="11481220" cy="369332"/>
              </a:xfrm>
              <a:prstGeom prst="rect">
                <a:avLst/>
              </a:prstGeom>
              <a:blipFill>
                <a:blip r:embed="rId6"/>
                <a:stretch>
                  <a:fillRect l="-552" t="-126667" b="-20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27D2152-9F8A-BE42-91B3-4B5C6948E8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639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A7FC2C-998A-1A43-8532-FE9C06DAF5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5293" y="771674"/>
            <a:ext cx="7690846" cy="20132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Decimal is base 10 and 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Hexadecimal is base 16</a:t>
            </a:r>
            <a:r>
              <a:rPr lang="en-US" sz="2000" dirty="0"/>
              <a:t>, 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rgbClr val="00B0F0"/>
                </a:solidFill>
              </a:rPr>
              <a:t>Hex digits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have 16 values 0 - 9  a - f (written in C as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0 – </a:t>
            </a:r>
            <a:r>
              <a:rPr lang="en-US" sz="2000" dirty="0">
                <a:solidFill>
                  <a:srgbClr val="0070C0"/>
                </a:solidFill>
              </a:rPr>
              <a:t>0x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f)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No standard prefix in C for binary (most use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hex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) </a:t>
            </a:r>
            <a:endParaRPr lang="en-US" sz="2000" dirty="0"/>
          </a:p>
          <a:p>
            <a:pPr lvl="1"/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(compiler) allows </a:t>
            </a:r>
            <a:r>
              <a:rPr lang="en-US" sz="2000" dirty="0">
                <a:solidFill>
                  <a:srgbClr val="0070C0"/>
                </a:solidFill>
              </a:rPr>
              <a:t>0b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prefix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others might not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EF59E7-3544-2C47-A0E9-FA7E4579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597" y="139663"/>
            <a:ext cx="10515600" cy="525966"/>
          </a:xfrm>
        </p:spPr>
        <p:txBody>
          <a:bodyPr/>
          <a:lstStyle/>
          <a:p>
            <a:r>
              <a:rPr lang="en-US" dirty="0"/>
              <a:t>Number Base Overview (as written in C)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F81C14-52A7-B448-8B68-B9644CC8F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7506"/>
              </p:ext>
            </p:extLst>
          </p:nvPr>
        </p:nvGraphicFramePr>
        <p:xfrm>
          <a:off x="289110" y="3035366"/>
          <a:ext cx="11602814" cy="132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206275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9ED8BD-B1AA-EE4F-8608-1FD92834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011578"/>
              </p:ext>
            </p:extLst>
          </p:nvPr>
        </p:nvGraphicFramePr>
        <p:xfrm>
          <a:off x="289110" y="4860595"/>
          <a:ext cx="11602814" cy="14160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518">
                  <a:extLst>
                    <a:ext uri="{9D8B030D-6E8A-4147-A177-3AD203B41FA5}">
                      <a16:colId xmlns:a16="http://schemas.microsoft.com/office/drawing/2014/main" val="39072302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1475302328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947060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653598114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6206888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488825259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2257383531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3395438350"/>
                    </a:ext>
                  </a:extLst>
                </a:gridCol>
                <a:gridCol w="1161162">
                  <a:extLst>
                    <a:ext uri="{9D8B030D-6E8A-4147-A177-3AD203B41FA5}">
                      <a16:colId xmlns:a16="http://schemas.microsoft.com/office/drawing/2014/main" val="789219158"/>
                    </a:ext>
                  </a:extLst>
                </a:gridCol>
              </a:tblGrid>
              <a:tr h="487879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242248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Decimal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92737"/>
                  </a:ext>
                </a:extLst>
              </a:tr>
              <a:tr h="46408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Binary 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0b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5311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9A3767-DE90-F143-8031-75925D06AFB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07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122550" y="805450"/>
                <a:ext cx="8606671" cy="5869669"/>
              </a:xfr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800" dirty="0">
                    <a:solidFill>
                      <a:schemeClr val="accent1"/>
                    </a:solidFill>
                  </a:rPr>
                  <a:t>Hex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Binary: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16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F3753F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2</m:t>
                        </m:r>
                      </m:e>
                      <m:sup>
                        <m:r>
                          <a:rPr lang="en-US" sz="2800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F3753F"/>
                    </a:solidFill>
                  </a:rPr>
                  <a:t>1</a:t>
                </a:r>
                <a:r>
                  <a:rPr lang="en-US" sz="2800" dirty="0"/>
                  <a:t> digit hex = </a:t>
                </a:r>
                <a:r>
                  <a:rPr lang="en-US" sz="2800" dirty="0">
                    <a:solidFill>
                      <a:srgbClr val="2C895B"/>
                    </a:solidFill>
                  </a:rPr>
                  <a:t>4</a:t>
                </a:r>
                <a:r>
                  <a:rPr lang="en-US" sz="2800" dirty="0"/>
                  <a:t> digits binary</a:t>
                </a:r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hex digits with binary digits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drop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0x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d</a:t>
                </a:r>
                <a:r>
                  <a:rPr lang="en-US" sz="2400" dirty="0"/>
                  <a:t> to binary</a:t>
                </a:r>
              </a:p>
              <a:p>
                <a:pPr lvl="2"/>
                <a:r>
                  <a:rPr lang="en-US" sz="2400" dirty="0"/>
                  <a:t>0x2 is 0b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00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10,</a:t>
                </a:r>
                <a:r>
                  <a:rPr lang="en-US" sz="2400" dirty="0"/>
                  <a:t> 0xd is 0b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Drop two leading zeros, answer is 0b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10</a:t>
                </a:r>
                <a:r>
                  <a:rPr lang="en-US" sz="2400" dirty="0">
                    <a:solidFill>
                      <a:schemeClr val="accent5"/>
                    </a:solidFill>
                  </a:rPr>
                  <a:t>1101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r>
                  <a:rPr lang="en-US" sz="2800" dirty="0">
                    <a:solidFill>
                      <a:schemeClr val="accent1"/>
                    </a:solidFill>
                  </a:rPr>
                  <a:t>Binary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Hex: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dirty="0"/>
                          <m:t> =</m:t>
                        </m:r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Pad with enough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leading zeros </a:t>
                </a:r>
                <a:r>
                  <a:rPr lang="en-US" sz="2400" dirty="0"/>
                  <a:t>until number of digits is a multiple of 4</a:t>
                </a:r>
              </a:p>
              <a:p>
                <a:pPr marL="811212" lvl="1" indent="-457200">
                  <a:buFont typeface="+mj-lt"/>
                  <a:buAutoNum type="arabicPeriod"/>
                </a:pPr>
                <a:r>
                  <a:rPr lang="en-US" sz="2400" dirty="0"/>
                  <a:t>replace each </a:t>
                </a:r>
                <a:r>
                  <a:rPr lang="en-US" sz="2400" b="1" dirty="0">
                    <a:solidFill>
                      <a:schemeClr val="tx1">
                        <a:lumMod val="50000"/>
                      </a:schemeClr>
                    </a:solidFill>
                  </a:rPr>
                  <a:t>group of 4 </a:t>
                </a:r>
                <a:r>
                  <a:rPr lang="en-US" sz="2400" dirty="0"/>
                  <a:t>with the </a:t>
                </a:r>
                <a:r>
                  <a:rPr lang="en-US" sz="2400" b="1" dirty="0"/>
                  <a:t>HEX equivalent</a:t>
                </a:r>
              </a:p>
              <a:p>
                <a:pPr lvl="1"/>
                <a:r>
                  <a:rPr lang="en-US" sz="2400" u="sng" dirty="0"/>
                  <a:t>Example</a:t>
                </a:r>
                <a:r>
                  <a:rPr lang="en-US" sz="2400" dirty="0"/>
                  <a:t>:  		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0b101101</a:t>
                </a:r>
              </a:p>
              <a:p>
                <a:pPr lvl="2"/>
                <a:r>
                  <a:rPr lang="en-US" sz="2400" b="1" dirty="0">
                    <a:solidFill>
                      <a:srgbClr val="FF0000"/>
                    </a:solidFill>
                  </a:rPr>
                  <a:t>Pad on the left</a:t>
                </a:r>
                <a:r>
                  <a:rPr lang="en-US" sz="2400" dirty="0"/>
                  <a:t> to:	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 0b </a:t>
                </a:r>
                <a:r>
                  <a:rPr lang="en-US" sz="2400" dirty="0">
                    <a:solidFill>
                      <a:srgbClr val="0070C0"/>
                    </a:solidFill>
                  </a:rPr>
                  <a:t>0010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1101</a:t>
                </a:r>
              </a:p>
              <a:p>
                <a:pPr lvl="2"/>
                <a:r>
                  <a:rPr lang="en-US" sz="2400" dirty="0"/>
                  <a:t>Replace to get:      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</a:rPr>
                  <a:t>0x</a:t>
                </a:r>
                <a:r>
                  <a:rPr lang="en-US" sz="2400" dirty="0">
                    <a:solidFill>
                      <a:srgbClr val="0070C0"/>
                    </a:solidFill>
                  </a:rPr>
                  <a:t>2</a:t>
                </a:r>
                <a:r>
                  <a:rPr lang="en-US" sz="2400" dirty="0">
                    <a:solidFill>
                      <a:schemeClr val="accent3"/>
                    </a:solidFill>
                  </a:rPr>
                  <a:t>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2492F7A-D3EA-114E-85E6-055627671B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122550" y="805450"/>
                <a:ext cx="8606671" cy="5869669"/>
              </a:xfrm>
              <a:blipFill>
                <a:blip r:embed="rId2"/>
                <a:stretch>
                  <a:fillRect l="-1325" t="-215" r="-88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12B79F-88F7-F542-AB8C-49329598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 </a:t>
            </a:r>
            <a:r>
              <a:rPr lang="en-US" dirty="0">
                <a:sym typeface="Wingdings" pitchFamily="2" charset="2"/>
              </a:rPr>
              <a:t>&lt;---&gt; Hexadecimal Equivalences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E4207-049A-3D48-A66F-C0DEE12D9D18}"/>
              </a:ext>
            </a:extLst>
          </p:cNvPr>
          <p:cNvGraphicFramePr>
            <a:graphicFrameLocks noGrp="1"/>
          </p:cNvGraphicFramePr>
          <p:nvPr/>
        </p:nvGraphicFramePr>
        <p:xfrm>
          <a:off x="8729221" y="320040"/>
          <a:ext cx="3340230" cy="6217920"/>
        </p:xfrm>
        <a:graphic>
          <a:graphicData uri="http://schemas.openxmlformats.org/drawingml/2006/table">
            <a:tbl>
              <a:tblPr firstRow="1" bandRow="1"/>
              <a:tblGrid>
                <a:gridCol w="1113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82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109CE8-2900-734B-BF06-384AE806331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698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7324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You can 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61002"/>
              </p:ext>
            </p:extLst>
          </p:nvPr>
        </p:nvGraphicFramePr>
        <p:xfrm>
          <a:off x="3293845" y="2678789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184019" y="5167989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184019" y="5913297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 to Binary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999523" y="3140666"/>
            <a:ext cx="99132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1111  1010   0101  0011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7C832F-2B58-8140-B2F4-8DD7F1E63704}"/>
              </a:ext>
            </a:extLst>
          </p:cNvPr>
          <p:cNvGrpSpPr/>
          <p:nvPr/>
        </p:nvGrpSpPr>
        <p:grpSpPr>
          <a:xfrm>
            <a:off x="1163010" y="2913066"/>
            <a:ext cx="9749740" cy="515934"/>
            <a:chOff x="735538" y="3020158"/>
            <a:chExt cx="9749740" cy="515934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5400000">
              <a:off x="6622382" y="2347415"/>
              <a:ext cx="457202" cy="1861421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5400000">
              <a:off x="3900119" y="2310874"/>
              <a:ext cx="515933" cy="1934502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5400000">
              <a:off x="1400854" y="2415342"/>
              <a:ext cx="455434" cy="1786066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5400000">
              <a:off x="9151778" y="2173224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2005905-DCEE-7C49-8F62-2BDB992CF89F}"/>
              </a:ext>
            </a:extLst>
          </p:cNvPr>
          <p:cNvSpPr txBox="1"/>
          <p:nvPr/>
        </p:nvSpPr>
        <p:spPr>
          <a:xfrm>
            <a:off x="823184" y="1884260"/>
            <a:ext cx="17860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0x  </a:t>
            </a:r>
            <a:r>
              <a:rPr lang="en-US" sz="6600" dirty="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BBD27-1266-6B4D-9341-E98FEBE77254}"/>
              </a:ext>
            </a:extLst>
          </p:cNvPr>
          <p:cNvSpPr txBox="1"/>
          <p:nvPr/>
        </p:nvSpPr>
        <p:spPr>
          <a:xfrm>
            <a:off x="4299390" y="1805070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1593B-0F7C-FB4F-A34D-2A18F3FCF062}"/>
              </a:ext>
            </a:extLst>
          </p:cNvPr>
          <p:cNvSpPr txBox="1"/>
          <p:nvPr/>
        </p:nvSpPr>
        <p:spPr>
          <a:xfrm>
            <a:off x="6950480" y="190825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19D03-4729-0145-9DD3-33DAB22F98EB}"/>
              </a:ext>
            </a:extLst>
          </p:cNvPr>
          <p:cNvSpPr txBox="1"/>
          <p:nvPr/>
        </p:nvSpPr>
        <p:spPr>
          <a:xfrm>
            <a:off x="9479875" y="1860232"/>
            <a:ext cx="6559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A7036C-536F-4040-83FE-A427678D390A}"/>
              </a:ext>
            </a:extLst>
          </p:cNvPr>
          <p:cNvGrpSpPr/>
          <p:nvPr/>
        </p:nvGrpSpPr>
        <p:grpSpPr>
          <a:xfrm>
            <a:off x="2294478" y="4815067"/>
            <a:ext cx="7603043" cy="1654710"/>
            <a:chOff x="2294478" y="4175675"/>
            <a:chExt cx="7603043" cy="16547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C712A-E4BD-5146-A88F-791AA686C817}"/>
                </a:ext>
              </a:extLst>
            </p:cNvPr>
            <p:cNvSpPr txBox="1"/>
            <p:nvPr/>
          </p:nvSpPr>
          <p:spPr>
            <a:xfrm>
              <a:off x="2294478" y="4175675"/>
              <a:ext cx="7603043" cy="1015663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0b</a:t>
              </a:r>
              <a:r>
                <a:rPr lang="en-US" sz="6000" dirty="0">
                  <a:solidFill>
                    <a:schemeClr val="tx2"/>
                  </a:solidFill>
                </a:rPr>
                <a:t>1111101001010011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76D1E80-9B2D-B24F-8251-DB86A13252A1}"/>
                </a:ext>
              </a:extLst>
            </p:cNvPr>
            <p:cNvGrpSpPr/>
            <p:nvPr/>
          </p:nvGrpSpPr>
          <p:grpSpPr>
            <a:xfrm>
              <a:off x="2745333" y="5191338"/>
              <a:ext cx="4949754" cy="639047"/>
              <a:chOff x="548843" y="5957740"/>
              <a:chExt cx="4949754" cy="63904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44A0D0-4FF6-5741-A7D8-FE5CD5D30E82}"/>
                  </a:ext>
                </a:extLst>
              </p:cNvPr>
              <p:cNvSpPr txBox="1"/>
              <p:nvPr/>
            </p:nvSpPr>
            <p:spPr>
              <a:xfrm>
                <a:off x="1256730" y="6073567"/>
                <a:ext cx="4241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binary start with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0b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22" name="Bent-Up Arrow 21">
                <a:extLst>
                  <a:ext uri="{FF2B5EF4-FFF2-40B4-BE49-F238E27FC236}">
                    <a16:creationId xmlns:a16="http://schemas.microsoft.com/office/drawing/2014/main" id="{A9B20044-B22B-0946-B806-4C3CA29C91CA}"/>
                  </a:ext>
                </a:extLst>
              </p:cNvPr>
              <p:cNvSpPr/>
              <p:nvPr/>
            </p:nvSpPr>
            <p:spPr>
              <a:xfrm flipH="1">
                <a:off x="548843" y="5957740"/>
                <a:ext cx="738963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A06A8-6CEC-E24A-9585-B2CBCD3B9C6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Each Hex digit is 4 bits in base 2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 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Content Placeholder 1">
                <a:extLst>
                  <a:ext uri="{FF2B5EF4-FFF2-40B4-BE49-F238E27FC236}">
                    <a16:creationId xmlns:a16="http://schemas.microsoft.com/office/drawing/2014/main" id="{EBEFEAA0-5997-0144-B72C-2F39F139DD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96577" y="985491"/>
                <a:ext cx="9648448" cy="600108"/>
              </a:xfrm>
              <a:blipFill>
                <a:blip r:embed="rId2"/>
                <a:stretch>
                  <a:fillRect l="-1445" t="-416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7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</p:spPr>
            <p:txBody>
              <a:bodyPr/>
              <a:lstStyle/>
              <a:p>
                <a:r>
                  <a:rPr lang="en-US" sz="3200" dirty="0"/>
                  <a:t>4 binary bits is one Hex digit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 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sym typeface="Helvetica Light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 dirty="0"/>
                          <m:t> =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16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Helvetica Light"/>
                          </a:rPr>
                          <m:t>1</m:t>
                        </m:r>
                      </m:sup>
                    </m:sSup>
                  </m:oMath>
                </a14:m>
                <a:endParaRPr lang="en-US" sz="3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464EC4-7EB7-A44F-BAC6-14494643F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63968" y="1067360"/>
                <a:ext cx="9648448" cy="600108"/>
              </a:xfrm>
              <a:blipFill>
                <a:blip r:embed="rId2"/>
                <a:stretch>
                  <a:fillRect l="-1445" t="-4167" b="-35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3F3EC4-B27D-2644-BF90-BFDCCA19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968" y="192456"/>
            <a:ext cx="10515600" cy="715294"/>
          </a:xfrm>
        </p:spPr>
        <p:txBody>
          <a:bodyPr/>
          <a:lstStyle/>
          <a:p>
            <a:r>
              <a:rPr lang="en-US" dirty="0"/>
              <a:t>Binary to Hex (group 4 bits per digit from the right)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4993B-3FCD-3743-84D3-6E6AE0395C3E}"/>
              </a:ext>
            </a:extLst>
          </p:cNvPr>
          <p:cNvSpPr txBox="1"/>
          <p:nvPr/>
        </p:nvSpPr>
        <p:spPr>
          <a:xfrm>
            <a:off x="261886" y="2185517"/>
            <a:ext cx="109456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0b  </a:t>
            </a:r>
            <a:r>
              <a:rPr lang="en-US" sz="6600" dirty="0">
                <a:solidFill>
                  <a:schemeClr val="tx2"/>
                </a:solidFill>
              </a:rPr>
              <a:t>0110   1010   0011   1111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CD63C2-20FC-0F44-80A0-1C851F90C311}"/>
              </a:ext>
            </a:extLst>
          </p:cNvPr>
          <p:cNvGrpSpPr/>
          <p:nvPr/>
        </p:nvGrpSpPr>
        <p:grpSpPr>
          <a:xfrm>
            <a:off x="1820972" y="3041041"/>
            <a:ext cx="9386538" cy="450579"/>
            <a:chOff x="599496" y="2648069"/>
            <a:chExt cx="10593238" cy="509769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2B281DE2-D5E8-1F4E-90F1-17F1D8A54BF0}"/>
                </a:ext>
              </a:extLst>
            </p:cNvPr>
            <p:cNvSpPr/>
            <p:nvPr/>
          </p:nvSpPr>
          <p:spPr>
            <a:xfrm rot="16200000">
              <a:off x="7087386" y="1824338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78FBF0EB-4595-BD43-B747-87682E874EEB}"/>
                </a:ext>
              </a:extLst>
            </p:cNvPr>
            <p:cNvSpPr/>
            <p:nvPr/>
          </p:nvSpPr>
          <p:spPr>
            <a:xfrm rot="16200000">
              <a:off x="4225302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C9CC85AB-9426-FF43-B2BD-83C97238BAFB}"/>
                </a:ext>
              </a:extLst>
            </p:cNvPr>
            <p:cNvSpPr/>
            <p:nvPr/>
          </p:nvSpPr>
          <p:spPr>
            <a:xfrm rot="16200000">
              <a:off x="1475796" y="1818725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9099E6A2-C546-5D4E-9C92-8F74E2E138D3}"/>
                </a:ext>
              </a:extLst>
            </p:cNvPr>
            <p:cNvSpPr/>
            <p:nvPr/>
          </p:nvSpPr>
          <p:spPr>
            <a:xfrm rot="16200000">
              <a:off x="9859234" y="1771769"/>
              <a:ext cx="457200" cy="2209800"/>
            </a:xfrm>
            <a:prstGeom prst="leftBrac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5C50B-3DDB-554D-B124-8A3499EB50F6}"/>
              </a:ext>
            </a:extLst>
          </p:cNvPr>
          <p:cNvGrpSpPr/>
          <p:nvPr/>
        </p:nvGrpSpPr>
        <p:grpSpPr>
          <a:xfrm>
            <a:off x="2522740" y="3388540"/>
            <a:ext cx="7874146" cy="1014341"/>
            <a:chOff x="1870785" y="3547769"/>
            <a:chExt cx="7874146" cy="1014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005905-DCEE-7C49-8F62-2BDB992CF89F}"/>
                </a:ext>
              </a:extLst>
            </p:cNvPr>
            <p:cNvSpPr txBox="1"/>
            <p:nvPr/>
          </p:nvSpPr>
          <p:spPr>
            <a:xfrm>
              <a:off x="1870785" y="3554923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8BBD27-1266-6B4D-9341-E98FEBE77254}"/>
                </a:ext>
              </a:extLst>
            </p:cNvPr>
            <p:cNvSpPr txBox="1"/>
            <p:nvPr/>
          </p:nvSpPr>
          <p:spPr>
            <a:xfrm>
              <a:off x="4303540" y="3547769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31593B-0F7C-FB4F-A34D-2A18F3FCF062}"/>
                </a:ext>
              </a:extLst>
            </p:cNvPr>
            <p:cNvSpPr txBox="1"/>
            <p:nvPr/>
          </p:nvSpPr>
          <p:spPr>
            <a:xfrm>
              <a:off x="6838598" y="3638780"/>
              <a:ext cx="5693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19D03-4729-0145-9DD3-33DAB22F98EB}"/>
                </a:ext>
              </a:extLst>
            </p:cNvPr>
            <p:cNvSpPr txBox="1"/>
            <p:nvPr/>
          </p:nvSpPr>
          <p:spPr>
            <a:xfrm>
              <a:off x="9367905" y="3604385"/>
              <a:ext cx="3770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</a:rPr>
                <a:t>f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2D388A-8BEA-A546-8E63-EF7E1B527D01}"/>
              </a:ext>
            </a:extLst>
          </p:cNvPr>
          <p:cNvGrpSpPr/>
          <p:nvPr/>
        </p:nvGrpSpPr>
        <p:grpSpPr>
          <a:xfrm>
            <a:off x="1331869" y="4649846"/>
            <a:ext cx="6011428" cy="1691809"/>
            <a:chOff x="1331869" y="4649846"/>
            <a:chExt cx="6011428" cy="169180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7005E3-E632-9348-98B2-C1092C33689F}"/>
                </a:ext>
              </a:extLst>
            </p:cNvPr>
            <p:cNvSpPr txBox="1"/>
            <p:nvPr/>
          </p:nvSpPr>
          <p:spPr>
            <a:xfrm>
              <a:off x="4848703" y="4649846"/>
              <a:ext cx="2494594" cy="1015663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0070C0"/>
                  </a:solidFill>
                </a:rPr>
                <a:t>0x</a:t>
              </a:r>
              <a:r>
                <a:rPr lang="en-US" sz="6000" dirty="0">
                  <a:solidFill>
                    <a:schemeClr val="tx2"/>
                  </a:solidFill>
                </a:rPr>
                <a:t>6a3f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86C1C-B772-2649-9F9A-2F9B46474443}"/>
                </a:ext>
              </a:extLst>
            </p:cNvPr>
            <p:cNvGrpSpPr/>
            <p:nvPr/>
          </p:nvGrpSpPr>
          <p:grpSpPr>
            <a:xfrm>
              <a:off x="1331869" y="5665509"/>
              <a:ext cx="4129461" cy="676146"/>
              <a:chOff x="781904" y="5976594"/>
              <a:chExt cx="4129461" cy="67614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C2C3B6-86DB-954D-9A5B-9DFCE1350A20}"/>
                  </a:ext>
                </a:extLst>
              </p:cNvPr>
              <p:cNvSpPr txBox="1"/>
              <p:nvPr/>
            </p:nvSpPr>
            <p:spPr>
              <a:xfrm>
                <a:off x="781904" y="6129520"/>
                <a:ext cx="35205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2"/>
                    </a:solidFill>
                  </a:rPr>
                  <a:t>hex start with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0x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2"/>
                    </a:solidFill>
                  </a:rPr>
                  <a:t>in C</a:t>
                </a:r>
              </a:p>
            </p:txBody>
          </p:sp>
          <p:sp>
            <p:nvSpPr>
              <p:cNvPr id="14" name="Bent-Up Arrow 13">
                <a:extLst>
                  <a:ext uri="{FF2B5EF4-FFF2-40B4-BE49-F238E27FC236}">
                    <a16:creationId xmlns:a16="http://schemas.microsoft.com/office/drawing/2014/main" id="{3C469238-6E56-C749-AC45-9044C43BED99}"/>
                  </a:ext>
                </a:extLst>
              </p:cNvPr>
              <p:cNvSpPr/>
              <p:nvPr/>
            </p:nvSpPr>
            <p:spPr>
              <a:xfrm>
                <a:off x="4392891" y="5976594"/>
                <a:ext cx="518474" cy="471340"/>
              </a:xfrm>
              <a:prstGeom prst="bent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6478AB6-F9D9-E442-BC29-002350CA6BB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8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172" y="1117578"/>
            <a:ext cx="7947037" cy="523772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>
                <a:solidFill>
                  <a:schemeClr val="tx2"/>
                </a:solidFill>
              </a:rPr>
              <a:t>Consider the following situation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x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address 0x90001008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</a:t>
            </a:r>
            <a:r>
              <a:rPr lang="en-US" sz="2200" dirty="0">
                <a:solidFill>
                  <a:srgbClr val="0070C0"/>
                </a:solidFill>
              </a:rPr>
              <a:t>variable y </a:t>
            </a:r>
            <a:r>
              <a:rPr lang="en-US" sz="2200" dirty="0">
                <a:solidFill>
                  <a:schemeClr val="tx2"/>
                </a:solidFill>
              </a:rPr>
              <a:t>is at </a:t>
            </a:r>
            <a:r>
              <a:rPr lang="en-US" sz="2200" dirty="0">
                <a:solidFill>
                  <a:srgbClr val="00B050"/>
                </a:solidFill>
              </a:rPr>
              <a:t>memory location 0x90001000</a:t>
            </a:r>
          </a:p>
          <a:p>
            <a:pPr lvl="1"/>
            <a:r>
              <a:rPr lang="en-US" sz="2200" dirty="0"/>
              <a:t>and the statement </a:t>
            </a:r>
          </a:p>
          <a:p>
            <a:pPr marL="354012" lvl="1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	x = x + y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right side </a:t>
            </a:r>
            <a:r>
              <a:rPr lang="en-US" sz="2400" dirty="0">
                <a:solidFill>
                  <a:schemeClr val="tx2"/>
                </a:solidFill>
              </a:rPr>
              <a:t>of the = evaluates to a </a:t>
            </a:r>
            <a:r>
              <a:rPr lang="en-US" sz="2400" b="1" dirty="0">
                <a:solidFill>
                  <a:schemeClr val="tx2"/>
                </a:solidFill>
              </a:rPr>
              <a:t>memory address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b="1" dirty="0">
                <a:solidFill>
                  <a:schemeClr val="tx2"/>
                </a:solidFill>
              </a:rPr>
              <a:t>name</a:t>
            </a:r>
            <a:r>
              <a:rPr lang="en-US" sz="2400" dirty="0">
                <a:solidFill>
                  <a:schemeClr val="tx2"/>
                </a:solidFill>
              </a:rPr>
              <a:t> of a variable is on the </a:t>
            </a:r>
            <a:r>
              <a:rPr lang="en-US" sz="2400" b="1" dirty="0">
                <a:solidFill>
                  <a:schemeClr val="tx2"/>
                </a:solidFill>
              </a:rPr>
              <a:t>left side </a:t>
            </a:r>
            <a:r>
              <a:rPr lang="en-US" sz="2400" dirty="0">
                <a:solidFill>
                  <a:schemeClr val="tx2"/>
                </a:solidFill>
              </a:rPr>
              <a:t>of the = evaluates to the </a:t>
            </a:r>
            <a:r>
              <a:rPr lang="en-US" sz="2400" b="1" dirty="0">
                <a:solidFill>
                  <a:schemeClr val="tx2"/>
                </a:solidFill>
              </a:rPr>
              <a:t>contents of memory at that address</a:t>
            </a:r>
            <a:endParaRPr lang="en-US" sz="2400" b="1" dirty="0">
              <a:solidFill>
                <a:srgbClr val="2C895B"/>
              </a:solidFill>
            </a:endParaRP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666075" y="378343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X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8927378" y="6179699"/>
            <a:ext cx="9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Y-----&gt;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44189" cy="3220095"/>
            <a:chOff x="8117796" y="3526735"/>
            <a:chExt cx="3744189" cy="322009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318613" y="5203459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126898"/>
            <a:ext cx="3638042" cy="2717411"/>
            <a:chOff x="3852667" y="4126898"/>
            <a:chExt cx="3638042" cy="271741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5947337" y="5300938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each block is 1 byte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341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unspecified!]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[default: signed]</a:t>
            </a:r>
          </a:p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[always signed]</a:t>
            </a:r>
          </a:p>
          <a:p>
            <a:r>
              <a:rPr lang="en-US" sz="2000" b="1" dirty="0"/>
              <a:t>Optional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Modifiers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for each base type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000" b="1" dirty="0"/>
              <a:t>char type</a:t>
            </a:r>
          </a:p>
          <a:p>
            <a:pPr lvl="1"/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5"/>
                </a:solidFill>
              </a:rPr>
              <a:t>Unsigned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Be careful </a:t>
            </a:r>
            <a:r>
              <a:rPr lang="en-US" sz="2000" dirty="0">
                <a:solidFill>
                  <a:srgbClr val="00B050"/>
                </a:solidFill>
              </a:rPr>
              <a:t>char is unsigned on arm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5643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6A89-F144-CEA0-B0E3-5CF3BBB3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Warning and unused variable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1B9A-E466-C4EF-95FA-0826AAFADD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142114"/>
            <a:ext cx="10842625" cy="49912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C programming language has many features that when used improperly can lead to runtime issues due to focus on creating code that optimizes performance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Example: runtime checks on array boundaries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besides checking proper language syntax, has the option to include </a:t>
            </a:r>
            <a:r>
              <a:rPr lang="en-US" b="1" dirty="0">
                <a:solidFill>
                  <a:schemeClr val="accent6"/>
                </a:solidFill>
              </a:rPr>
              <a:t>include heuristic warnings </a:t>
            </a:r>
            <a:r>
              <a:rPr lang="en-US" dirty="0">
                <a:solidFill>
                  <a:schemeClr val="accent6"/>
                </a:solidFill>
              </a:rPr>
              <a:t>about potential issues that some consider potential issues in your code</a:t>
            </a:r>
          </a:p>
          <a:p>
            <a:r>
              <a:rPr lang="en-US" dirty="0">
                <a:solidFill>
                  <a:schemeClr val="accent6"/>
                </a:solidFill>
              </a:rPr>
              <a:t>In CSE30 we require compiling with heuristic checking enabled so you learn to be careful when writing your code, these flags do the checking and requires you to fix them 	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-Wall -</a:t>
            </a:r>
            <a:r>
              <a:rPr lang="en-US" sz="2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endParaRPr lang="en-US" sz="2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an example,  lets look at a couple of warning messages and how to deal with them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7AB462-6201-4769-BB24-54B92A40852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906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fall throughs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754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When </a:t>
            </a:r>
            <a:r>
              <a:rPr lang="en-US" sz="1800" b="1" dirty="0"/>
              <a:t>writing switch statements </a:t>
            </a:r>
            <a:r>
              <a:rPr lang="en-US" sz="1800" dirty="0"/>
              <a:t>in C it is not uncommon to see a case use a </a:t>
            </a:r>
            <a:r>
              <a:rPr lang="en-US" sz="1800" b="1" dirty="0"/>
              <a:t>fall through </a:t>
            </a:r>
            <a:r>
              <a:rPr lang="en-US" sz="1800" dirty="0"/>
              <a:t>to the next case below it </a:t>
            </a:r>
            <a:r>
              <a:rPr lang="en-US" sz="1800" dirty="0">
                <a:solidFill>
                  <a:schemeClr val="accent1"/>
                </a:solidFill>
              </a:rPr>
              <a:t>(this is legal to do in C)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Why do this</a:t>
            </a:r>
            <a:r>
              <a:rPr lang="en-US" sz="1800" dirty="0"/>
              <a:t>: First state does extra steps and then the same steps as the "fall through" state</a:t>
            </a:r>
          </a:p>
          <a:p>
            <a:pPr lvl="1"/>
            <a:r>
              <a:rPr lang="en-US" sz="1800" dirty="0"/>
              <a:t>But compilers often (with extra checking flags, using heuristics) decide to flag this as a potential error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The Fix: </a:t>
            </a:r>
            <a:r>
              <a:rPr lang="en-US" sz="1800" dirty="0"/>
              <a:t>use the comment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r>
              <a:rPr lang="en-US" sz="1800" dirty="0"/>
              <a:t> (a bit of a "hack</a:t>
            </a:r>
            <a:r>
              <a:rPr lang="en-US" sz="1800" dirty="0">
                <a:sym typeface="Wingdings" pitchFamily="2" charset="2"/>
              </a:rPr>
              <a:t>"  )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505422" y="2341904"/>
            <a:ext cx="2339972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3054087" y="2413337"/>
            <a:ext cx="863249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switch.c:11:9: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 statement may fall through [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=implicit-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fallthrough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11 |         </a:t>
            </a:r>
            <a:r>
              <a:rPr lang="en-US" sz="1400" b="1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    </a:t>
            </a:r>
            <a:r>
              <a:rPr lang="en-US" sz="1400" b="1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switch.c:12:5: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note: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here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12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|     </a:t>
            </a:r>
            <a:r>
              <a:rPr lang="en-US" sz="1400" b="1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^~~~~~~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505421" y="4519962"/>
            <a:ext cx="233997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a = 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 (a)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1: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("1\n");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case 2: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("2\n");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FALL THROUGH */</a:t>
            </a:r>
            <a:endParaRPr lang="en-US" sz="1200" b="1" i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("default\n");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break;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3054087" y="5183218"/>
            <a:ext cx="3563796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ggdb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switch.c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sz="140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400" dirty="0">
              <a:solidFill>
                <a:schemeClr val="accent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default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57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F113-A9ED-A149-D59D-62F6AF4E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5232"/>
          </a:xfrm>
        </p:spPr>
        <p:txBody>
          <a:bodyPr/>
          <a:lstStyle/>
          <a:p>
            <a:r>
              <a:rPr lang="en-US" dirty="0"/>
              <a:t>Compiler warnings on unused variables and parameter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0EC8-DB15-DAD7-CC7C-2FC75B7375C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3682" y="505231"/>
            <a:ext cx="11239129" cy="1569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While you are developing a program, you may have functions that you are writing but have not completed the body of the code, but you are compiling it while working on other code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TEMPORAILY</a:t>
            </a:r>
            <a:r>
              <a:rPr lang="en-US" sz="1800" dirty="0">
                <a:solidFill>
                  <a:schemeClr val="accent6"/>
                </a:solidFill>
              </a:rPr>
              <a:t> suppress warning statement use the following for a used variable or parameter: var</a:t>
            </a:r>
            <a:endParaRPr lang="en-US" sz="1600" dirty="0">
              <a:solidFill>
                <a:schemeClr val="accent6"/>
              </a:solidFill>
            </a:endParaRP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6"/>
                </a:solidFill>
              </a:rPr>
              <a:t>	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 var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	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submit code to </a:t>
            </a:r>
            <a:r>
              <a:rPr lang="en-US" sz="16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gradescope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this, it will cost you points….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60D56-B767-3150-6A68-963485003A24}"/>
              </a:ext>
            </a:extLst>
          </p:cNvPr>
          <p:cNvSpPr txBox="1"/>
          <p:nvPr/>
        </p:nvSpPr>
        <p:spPr>
          <a:xfrm>
            <a:off x="610649" y="2156814"/>
            <a:ext cx="2544793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CCE4A-D045-D2FC-6503-3349868CDF30}"/>
              </a:ext>
            </a:extLst>
          </p:cNvPr>
          <p:cNvSpPr txBox="1"/>
          <p:nvPr/>
        </p:nvSpPr>
        <p:spPr>
          <a:xfrm>
            <a:off x="4423937" y="2113429"/>
            <a:ext cx="7042312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-c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13:14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13:17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function ‘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’:</a:t>
            </a: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sample.c:3:6: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variable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=unused-variable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int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sample.c:1:19: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error: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unused parameter ‘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’ [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b="1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=unused-parameter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      </a:t>
            </a:r>
            <a:r>
              <a:rPr lang="en-US" sz="1400" b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~~~~^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643F4-78C9-2564-3049-FB8DED63E803}"/>
              </a:ext>
            </a:extLst>
          </p:cNvPr>
          <p:cNvSpPr txBox="1"/>
          <p:nvPr/>
        </p:nvSpPr>
        <p:spPr>
          <a:xfrm>
            <a:off x="603682" y="3523639"/>
            <a:ext cx="254479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461F68-2709-5D91-0653-680097E3E3AE}"/>
              </a:ext>
            </a:extLst>
          </p:cNvPr>
          <p:cNvSpPr txBox="1"/>
          <p:nvPr/>
        </p:nvSpPr>
        <p:spPr>
          <a:xfrm>
            <a:off x="574318" y="4995405"/>
            <a:ext cx="254479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nextstate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c)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c;</a:t>
            </a:r>
          </a:p>
          <a:p>
            <a:r>
              <a:rPr lang="en-US" sz="14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(void) j;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978C9-B2E8-1F33-1768-A5E088CF09C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48416-A017-3154-DF4D-B80E6B41F14F}"/>
              </a:ext>
            </a:extLst>
          </p:cNvPr>
          <p:cNvSpPr txBox="1"/>
          <p:nvPr/>
        </p:nvSpPr>
        <p:spPr>
          <a:xfrm>
            <a:off x="4423937" y="5595569"/>
            <a:ext cx="634660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-Wall -</a:t>
            </a:r>
            <a:r>
              <a:rPr lang="en-US" sz="14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4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–l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4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  45 Mar 28 13:18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sample.c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-r--r-- 1 cs30sp24 ieng6_cs30sp24 840 Mar 28 13:19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sample.o</a:t>
            </a:r>
            <a:endParaRPr lang="en-US" sz="14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  <p:bldP spid="8" grpId="0" animBg="1"/>
      <p:bldP spid="5" grpId="0" animBg="1"/>
      <p:bldP spid="10" grpId="0" animBg="1"/>
      <p:bldP spid="11" grpId="0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655493129"/>
              </p:ext>
            </p:extLst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5"/>
            <a:ext cx="10760285" cy="20920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 (preserving all newlines)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998180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483344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231033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not normally used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64149</TotalTime>
  <Words>12492</Words>
  <Application>Microsoft Macintosh PowerPoint</Application>
  <PresentationFormat>Widescreen</PresentationFormat>
  <Paragraphs>1949</Paragraphs>
  <Slides>82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94" baseType="lpstr">
      <vt:lpstr>Arial</vt:lpstr>
      <vt:lpstr>Arial Regular</vt:lpstr>
      <vt:lpstr>Calibri</vt:lpstr>
      <vt:lpstr>Cambria</vt:lpstr>
      <vt:lpstr>Cambria Math</vt:lpstr>
      <vt:lpstr>CMU Bright</vt:lpstr>
      <vt:lpstr>Consolas</vt:lpstr>
      <vt:lpstr>Courier New</vt:lpstr>
      <vt:lpstr>Helvetica</vt:lpstr>
      <vt:lpstr>Roboto Regular</vt:lpstr>
      <vt:lpstr>Wingdings</vt:lpstr>
      <vt:lpstr>Theme1</vt:lpstr>
      <vt:lpstr>PowerPoint Presentation</vt:lpstr>
      <vt:lpstr>Attendance code</vt:lpstr>
      <vt:lpstr>Merging DFA's – 3 (Finished)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What is the preprocessor (cpp)?</vt:lpstr>
      <vt:lpstr>Common Preprocessor (cpp) Operations</vt:lpstr>
      <vt:lpstr>Complexity for programming a preprocessor:  Literals may contain what appears to be comments, but are not</vt:lpstr>
      <vt:lpstr>cpp conditional (and macro) only operations</vt:lpstr>
      <vt:lpstr>First Look at Header Files (also called .h  or "include" files)</vt:lpstr>
      <vt:lpstr>Compilation Process Operations</vt:lpstr>
      <vt:lpstr>cpp conditional tests: header guards</vt:lpstr>
      <vt:lpstr>Why header guards are needed</vt:lpstr>
      <vt:lpstr>Background: What is a Definition?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Background: What is a Declaration?</vt:lpstr>
      <vt:lpstr>Definitions and Declarations Use in C</vt:lpstr>
      <vt:lpstr>Function Prototypes:  Creating a Function Declaration</vt:lpstr>
      <vt:lpstr>C and Scope</vt:lpstr>
      <vt:lpstr>Nested Scope</vt:lpstr>
      <vt:lpstr>C Variable Storage Lifetime</vt:lpstr>
      <vt:lpstr>Variables in C</vt:lpstr>
      <vt:lpstr>Example:  Block scope (local) static storage duration variables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PA3: Programming a Deterministic Finite Automaton </vt:lpstr>
      <vt:lpstr>C standard I/O Library (stdio) File I/O File Position Pointer and EOF</vt:lpstr>
      <vt:lpstr>C Library Function API : Simple Character I/O – Used in PA3</vt:lpstr>
      <vt:lpstr>Character I/O (Also the Primary loop in PA3) </vt:lpstr>
      <vt:lpstr>stdio File I/O – Working with a Keyboard</vt:lpstr>
      <vt:lpstr>Programming a Deterministic Finite Automaton – The Files </vt:lpstr>
      <vt:lpstr>Programming a Deterministic Finite Automaton - states.h </vt:lpstr>
      <vt:lpstr>Programming a Deterministic Finite Automaton – states.c</vt:lpstr>
      <vt:lpstr>Programming a Deterministic Finite Automaton – noq.c</vt:lpstr>
      <vt:lpstr>Aside: Remember make from CSE15L?</vt:lpstr>
      <vt:lpstr>Programming a Deterministic Finite Automaton - testing</vt:lpstr>
      <vt:lpstr>Linux/Unix Process and Standard I/O (CSE 15L)</vt:lpstr>
      <vt:lpstr>C Library Function: Simple Formatted Printing</vt:lpstr>
      <vt:lpstr>Some Formatted Output Conversion Examples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Review: Binary Numbering</vt:lpstr>
      <vt:lpstr>Review: Hexadecimal Numbering</vt:lpstr>
      <vt:lpstr>Number Base Overview (as written in C)</vt:lpstr>
      <vt:lpstr>Binary  &lt;---&gt; Hexadecimal Equivalences</vt:lpstr>
      <vt:lpstr>Hex to Binary (group 4 bits per digit from the right)</vt:lpstr>
      <vt:lpstr>Binary to Hex (group 4 bits per digit from the right)</vt:lpstr>
      <vt:lpstr>Memory and Variables</vt:lpstr>
      <vt:lpstr>Variables in Memory: Size and Address</vt:lpstr>
      <vt:lpstr>Variables in C</vt:lpstr>
      <vt:lpstr>Caution: Char type can be either signed or unsigned</vt:lpstr>
      <vt:lpstr>Fixed size types in C (later addition to C)</vt:lpstr>
      <vt:lpstr>Where things are in Memory</vt:lpstr>
      <vt:lpstr>Reference Slides </vt:lpstr>
      <vt:lpstr>C vs Java: Expression Type Promotions, Demotions, Casts</vt:lpstr>
      <vt:lpstr>Java versus C: Mostly Similar Syntax</vt:lpstr>
      <vt:lpstr>Compiler Warning and unused variable and parameters</vt:lpstr>
      <vt:lpstr>Compiler warnings on fall throughs</vt:lpstr>
      <vt:lpstr>Compiler warnings on unused variables and parameter</vt:lpstr>
      <vt:lpstr>Data types: C Versus Java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01-C-Part1.pptx</dc:title>
  <dc:subject/>
  <dc:creator>Keith Muller</dc:creator>
  <cp:keywords/>
  <dc:description>Copyright 2022, 2024 Keith Muller
All rights reserved.</dc:description>
  <cp:lastModifiedBy>Keith Muller</cp:lastModifiedBy>
  <cp:revision>2768</cp:revision>
  <cp:lastPrinted>2024-04-09T19:17:35Z</cp:lastPrinted>
  <dcterms:created xsi:type="dcterms:W3CDTF">2018-10-05T16:35:28Z</dcterms:created>
  <dcterms:modified xsi:type="dcterms:W3CDTF">2024-04-09T19:19:02Z</dcterms:modified>
  <cp:category/>
</cp:coreProperties>
</file>