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51"/>
  </p:notesMasterIdLst>
  <p:handoutMasterIdLst>
    <p:handoutMasterId r:id="rId52"/>
  </p:handoutMasterIdLst>
  <p:sldIdLst>
    <p:sldId id="3013" r:id="rId2"/>
    <p:sldId id="3107" r:id="rId3"/>
    <p:sldId id="2529" r:id="rId4"/>
    <p:sldId id="2972" r:id="rId5"/>
    <p:sldId id="3041" r:id="rId6"/>
    <p:sldId id="3042" r:id="rId7"/>
    <p:sldId id="2158" r:id="rId8"/>
    <p:sldId id="447" r:id="rId9"/>
    <p:sldId id="3094" r:id="rId10"/>
    <p:sldId id="3098" r:id="rId11"/>
    <p:sldId id="3054" r:id="rId12"/>
    <p:sldId id="3103" r:id="rId13"/>
    <p:sldId id="3102" r:id="rId14"/>
    <p:sldId id="3079" r:id="rId15"/>
    <p:sldId id="3087" r:id="rId16"/>
    <p:sldId id="3099" r:id="rId17"/>
    <p:sldId id="3088" r:id="rId18"/>
    <p:sldId id="3089" r:id="rId19"/>
    <p:sldId id="3100" r:id="rId20"/>
    <p:sldId id="3095" r:id="rId21"/>
    <p:sldId id="3047" r:id="rId22"/>
    <p:sldId id="3049" r:id="rId23"/>
    <p:sldId id="2599" r:id="rId24"/>
    <p:sldId id="2834" r:id="rId25"/>
    <p:sldId id="2611" r:id="rId26"/>
    <p:sldId id="3045" r:id="rId27"/>
    <p:sldId id="3096" r:id="rId28"/>
    <p:sldId id="3067" r:id="rId29"/>
    <p:sldId id="2824" r:id="rId30"/>
    <p:sldId id="2863" r:id="rId31"/>
    <p:sldId id="3068" r:id="rId32"/>
    <p:sldId id="3081" r:id="rId33"/>
    <p:sldId id="3069" r:id="rId34"/>
    <p:sldId id="3091" r:id="rId35"/>
    <p:sldId id="3078" r:id="rId36"/>
    <p:sldId id="3070" r:id="rId37"/>
    <p:sldId id="3082" r:id="rId38"/>
    <p:sldId id="3083" r:id="rId39"/>
    <p:sldId id="3092" r:id="rId40"/>
    <p:sldId id="3093" r:id="rId41"/>
    <p:sldId id="3033" r:id="rId42"/>
    <p:sldId id="2559" r:id="rId43"/>
    <p:sldId id="3085" r:id="rId44"/>
    <p:sldId id="3104" r:id="rId45"/>
    <p:sldId id="3106" r:id="rId46"/>
    <p:sldId id="3105" r:id="rId47"/>
    <p:sldId id="3090" r:id="rId48"/>
    <p:sldId id="2840" r:id="rId49"/>
    <p:sldId id="308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53F"/>
    <a:srgbClr val="2C895B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9"/>
    <p:restoredTop sz="96240"/>
  </p:normalViewPr>
  <p:slideViewPr>
    <p:cSldViewPr snapToGrid="0" snapToObjects="1">
      <p:cViewPr varScale="1">
        <p:scale>
          <a:sx n="120" d="100"/>
          <a:sy n="120" d="100"/>
        </p:scale>
        <p:origin x="664" y="18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5/25/24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4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2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9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543709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2.00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4821678" y="1461015"/>
            <a:ext cx="19725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- 17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52C8B-D8B2-3E4D-9FBC-75E40F7158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3400" y="2809957"/>
            <a:ext cx="11003151" cy="35676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18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Any 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value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you have in a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preserved register before a function call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will still be there after the function returns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(Contents are “preserved” across function calls)</a:t>
            </a:r>
          </a:p>
          <a:p>
            <a:pPr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If the function </a:t>
            </a:r>
            <a:r>
              <a:rPr lang="en-US" sz="1800" b="1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wants to use a preserved register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it must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: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Save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value contained in the register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entry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Use the register in the body of the function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Restore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original saved value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to the register 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exit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(before returning to the caller)</a:t>
            </a:r>
          </a:p>
          <a:p>
            <a:pPr marL="342900" indent="-342900"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You use a preserved register when a function makes calls another function and you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have: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Local variables allocated to be in registers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Parameters passed to you (in </a:t>
            </a:r>
            <a:r>
              <a:rPr lang="en-US" sz="1800" b="1" kern="0" dirty="0">
                <a:solidFill>
                  <a:srgbClr val="F3744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r0-r3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)  that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you need to continue to use after calling another function              </a:t>
            </a:r>
          </a:p>
          <a:p>
            <a:pPr>
              <a:defRPr/>
            </a:pPr>
            <a:endParaRPr lang="en-US" sz="2000" kern="0" dirty="0"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68463"/>
            <a:ext cx="12068782" cy="448483"/>
          </a:xfrm>
        </p:spPr>
        <p:txBody>
          <a:bodyPr/>
          <a:lstStyle/>
          <a:p>
            <a:r>
              <a:rPr lang="en-US" altLang="en-US" sz="2800" dirty="0"/>
              <a:t>Preserved Registers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F01C7C-6A09-84EF-4A98-FCA28C880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81840"/>
              </p:ext>
            </p:extLst>
          </p:nvPr>
        </p:nvGraphicFramePr>
        <p:xfrm>
          <a:off x="658485" y="509636"/>
          <a:ext cx="10545843" cy="1859148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2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7" y="401942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15422" y="1355591"/>
            <a:ext cx="8638178" cy="45308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allocating at function entry:  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tx2"/>
                </a:solidFill>
              </a:rPr>
              <a:t> always points at top element in the stack (lowest byte address)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always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points at the bottom element in the stack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Bottom element is always the saved </a:t>
            </a:r>
            <a:r>
              <a:rPr lang="en-US" sz="18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(contains the return address of caller)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A saved copy </a:t>
            </a:r>
            <a:r>
              <a:rPr lang="en-US" sz="1800" dirty="0">
                <a:solidFill>
                  <a:srgbClr val="F3753F"/>
                </a:solidFill>
                <a:cs typeface="Courier New" panose="02070309020205020404" pitchFamily="49" charset="0"/>
              </a:rPr>
              <a:t>of callers </a:t>
            </a:r>
            <a:r>
              <a:rPr lang="en-US" sz="1800" dirty="0" err="1">
                <a:solidFill>
                  <a:srgbClr val="F3753F"/>
                </a:solidFill>
                <a:cs typeface="Courier New" panose="02070309020205020404" pitchFamily="49" charset="0"/>
              </a:rPr>
              <a:t>fp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 is always the next element below the </a:t>
            </a:r>
            <a:r>
              <a:rPr lang="en-US" sz="1800" dirty="0" err="1">
                <a:solidFill>
                  <a:schemeClr val="tx2"/>
                </a:solidFill>
                <a:cs typeface="Courier New" panose="02070309020205020404" pitchFamily="49" charset="0"/>
              </a:rPr>
              <a:t>lr</a:t>
            </a:r>
            <a:endParaRPr lang="en-US" sz="18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will be used later when referencing stack variables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deallocating at function exit: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On function entry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chemeClr val="accent6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chemeClr val="accent6"/>
                </a:solidFill>
                <a:cs typeface="Courier New" panose="02070309020205020404" pitchFamily="49" charset="0"/>
              </a:rPr>
              <a:t> must be 8-byte aligned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8 == 0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139026-3D91-E9F9-DD81-39C0D41BAA89}"/>
              </a:ext>
            </a:extLst>
          </p:cNvPr>
          <p:cNvGrpSpPr/>
          <p:nvPr/>
        </p:nvGrpSpPr>
        <p:grpSpPr>
          <a:xfrm>
            <a:off x="4396054" y="1736641"/>
            <a:ext cx="2382356" cy="1346026"/>
            <a:chOff x="8947672" y="672672"/>
            <a:chExt cx="2382356" cy="134602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C53438-1A19-93E2-91C8-13CFFA40BAD5}"/>
                </a:ext>
              </a:extLst>
            </p:cNvPr>
            <p:cNvGrpSpPr/>
            <p:nvPr/>
          </p:nvGrpSpPr>
          <p:grpSpPr>
            <a:xfrm>
              <a:off x="9151360" y="1051716"/>
              <a:ext cx="2178668" cy="966982"/>
              <a:chOff x="6454958" y="1095336"/>
              <a:chExt cx="2178668" cy="96698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385558-B557-3A71-E4E5-292497701064}"/>
                  </a:ext>
                </a:extLst>
              </p:cNvPr>
              <p:cNvSpPr txBox="1"/>
              <p:nvPr/>
            </p:nvSpPr>
            <p:spPr>
              <a:xfrm>
                <a:off x="6454958" y="1692986"/>
                <a:ext cx="1495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C895B"/>
                    </a:solidFill>
                  </a:rPr>
                  <a:t>low address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2A5E3D0-8EC3-01BB-CFFE-84626847D5D3}"/>
                  </a:ext>
                </a:extLst>
              </p:cNvPr>
              <p:cNvGrpSpPr/>
              <p:nvPr/>
            </p:nvGrpSpPr>
            <p:grpSpPr>
              <a:xfrm>
                <a:off x="6454958" y="1095336"/>
                <a:ext cx="2178668" cy="902424"/>
                <a:chOff x="6454958" y="1095336"/>
                <a:chExt cx="2178668" cy="902424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73B6435-ADEF-D8DE-C156-C1C158AFC2D4}"/>
                    </a:ext>
                  </a:extLst>
                </p:cNvPr>
                <p:cNvSpPr/>
                <p:nvPr/>
              </p:nvSpPr>
              <p:spPr>
                <a:xfrm>
                  <a:off x="6454958" y="1095336"/>
                  <a:ext cx="1375959" cy="31208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saved </a:t>
                  </a:r>
                  <a:r>
                    <a:rPr lang="en-US" dirty="0" err="1"/>
                    <a:t>lr</a:t>
                  </a:r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37CB31C-BEBC-2645-FCE6-50A5332FA6C6}"/>
                    </a:ext>
                  </a:extLst>
                </p:cNvPr>
                <p:cNvSpPr/>
                <p:nvPr/>
              </p:nvSpPr>
              <p:spPr>
                <a:xfrm>
                  <a:off x="6454958" y="1418218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callers </a:t>
                  </a:r>
                  <a:r>
                    <a:rPr lang="en-US" dirty="0" err="1"/>
                    <a:t>fp</a:t>
                  </a:r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2BC831-81C0-803A-649C-39633C65E63C}"/>
                    </a:ext>
                  </a:extLst>
                </p:cNvPr>
                <p:cNvSpPr txBox="1"/>
                <p:nvPr/>
              </p:nvSpPr>
              <p:spPr>
                <a:xfrm>
                  <a:off x="8205304" y="1628428"/>
                  <a:ext cx="42832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sp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8" name="Left Arrow 17">
                  <a:extLst>
                    <a:ext uri="{FF2B5EF4-FFF2-40B4-BE49-F238E27FC236}">
                      <a16:creationId xmlns:a16="http://schemas.microsoft.com/office/drawing/2014/main" id="{564B168B-86EE-EF9A-CB7E-493FF30A6017}"/>
                    </a:ext>
                  </a:extLst>
                </p:cNvPr>
                <p:cNvSpPr/>
                <p:nvPr/>
              </p:nvSpPr>
              <p:spPr>
                <a:xfrm>
                  <a:off x="7843721" y="1671087"/>
                  <a:ext cx="379003" cy="118436"/>
                </a:xfrm>
                <a:prstGeom prst="leftArrow">
                  <a:avLst>
                    <a:gd name="adj1" fmla="val 42613"/>
                    <a:gd name="adj2" fmla="val 50000"/>
                  </a:avLst>
                </a:prstGeom>
                <a:solidFill>
                  <a:srgbClr val="0070C0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236161-0609-0FB7-DB50-F5404A194BED}"/>
                    </a:ext>
                  </a:extLst>
                </p:cNvPr>
                <p:cNvSpPr txBox="1"/>
                <p:nvPr/>
              </p:nvSpPr>
              <p:spPr>
                <a:xfrm>
                  <a:off x="8227870" y="1128283"/>
                  <a:ext cx="377026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fp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0" name="Left Arrow 19">
                  <a:extLst>
                    <a:ext uri="{FF2B5EF4-FFF2-40B4-BE49-F238E27FC236}">
                      <a16:creationId xmlns:a16="http://schemas.microsoft.com/office/drawing/2014/main" id="{85F731B5-6330-FB7A-708A-F671E20260BD}"/>
                    </a:ext>
                  </a:extLst>
                </p:cNvPr>
                <p:cNvSpPr/>
                <p:nvPr/>
              </p:nvSpPr>
              <p:spPr>
                <a:xfrm>
                  <a:off x="7844709" y="1331782"/>
                  <a:ext cx="377026" cy="86436"/>
                </a:xfrm>
                <a:prstGeom prst="left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AD6300-0F49-21CB-3BEA-0670D414654F}"/>
                </a:ext>
              </a:extLst>
            </p:cNvPr>
            <p:cNvSpPr txBox="1"/>
            <p:nvPr/>
          </p:nvSpPr>
          <p:spPr>
            <a:xfrm>
              <a:off x="8947672" y="672672"/>
              <a:ext cx="2382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Minimum stack frame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9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64222" y="2622328"/>
            <a:ext cx="6700872" cy="20143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Saved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of the caller (so function calls work)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Save values for any preserved registers this function will change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Space (FRMADD) for local variables is allocated on the </a:t>
            </a:r>
            <a:r>
              <a:rPr lang="en-US" sz="2000" dirty="0">
                <a:solidFill>
                  <a:srgbClr val="0070C0"/>
                </a:solidFill>
              </a:rPr>
              <a:t>stack right below the lowest pushed register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 err="1"/>
              <a:t>FIrst</a:t>
            </a:r>
            <a:r>
              <a:rPr lang="en-US" sz="2800" dirty="0"/>
              <a:t> Look: A typical Stack Frame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60826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18" y="271272"/>
            <a:ext cx="11429614" cy="477155"/>
          </a:xfrm>
        </p:spPr>
        <p:txBody>
          <a:bodyPr/>
          <a:lstStyle/>
          <a:p>
            <a:r>
              <a:rPr lang="en-US" dirty="0"/>
              <a:t>Function Prologue and Epilogue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1561755" y="1528762"/>
            <a:ext cx="9988736" cy="380047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your code</a:t>
            </a:r>
          </a:p>
          <a:p>
            <a:pPr lvl="2"/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1683675" y="2040886"/>
            <a:ext cx="448301" cy="993124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113653" y="2120134"/>
            <a:ext cx="1448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Prologue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creates stack frame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1709661" y="4171715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166505" y="4015814"/>
            <a:ext cx="13423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Epilogue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removes stack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543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88" y="-1118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1849" y="1378356"/>
            <a:ext cx="11088302" cy="40714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							main() calls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funcA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Function entry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Function </a:t>
            </a:r>
            <a:r>
              <a:rPr lang="en-US" sz="2000" b="1" dirty="0">
                <a:solidFill>
                  <a:srgbClr val="FF0000"/>
                </a:solidFill>
              </a:rPr>
              <a:t>Prologue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save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(push)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set </a:t>
            </a:r>
            <a:r>
              <a:rPr lang="en-US" sz="2000" dirty="0" err="1"/>
              <a:t>fp</a:t>
            </a:r>
            <a:r>
              <a:rPr lang="en-US" sz="2000" dirty="0"/>
              <a:t> to top entry in stack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allocate space for local vars – later slides</a:t>
            </a:r>
          </a:p>
          <a:p>
            <a:r>
              <a:rPr lang="en-US" sz="2000" dirty="0">
                <a:solidFill>
                  <a:srgbClr val="2C895B"/>
                </a:solidFill>
              </a:rPr>
              <a:t>Function return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2C895B"/>
                </a:solidFill>
              </a:rPr>
              <a:t>Function </a:t>
            </a:r>
            <a:r>
              <a:rPr lang="en-US" sz="2000" b="1" dirty="0">
                <a:solidFill>
                  <a:srgbClr val="2C895B"/>
                </a:solidFill>
              </a:rPr>
              <a:t>Epilogue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deallocate space for locals -later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restores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(pop)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Return To Caller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8E4FC3-10E5-C8FA-FAF4-B73F74B2A5B8}"/>
              </a:ext>
            </a:extLst>
          </p:cNvPr>
          <p:cNvGrpSpPr/>
          <p:nvPr/>
        </p:nvGrpSpPr>
        <p:grpSpPr>
          <a:xfrm>
            <a:off x="5456319" y="1858214"/>
            <a:ext cx="5855963" cy="1443654"/>
            <a:chOff x="5628891" y="3475977"/>
            <a:chExt cx="5855963" cy="144365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8D2060-2515-74B2-EB69-4D525545938D}"/>
                </a:ext>
              </a:extLst>
            </p:cNvPr>
            <p:cNvGrpSpPr/>
            <p:nvPr/>
          </p:nvGrpSpPr>
          <p:grpSpPr>
            <a:xfrm>
              <a:off x="5628891" y="3661964"/>
              <a:ext cx="2429848" cy="923330"/>
              <a:chOff x="3488150" y="5809654"/>
              <a:chExt cx="2429848" cy="92333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E75F11-DF94-9204-C987-B734EFC737A3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42984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–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grows "down"</a:t>
                </a:r>
              </a:p>
            </p:txBody>
          </p:sp>
          <p:sp>
            <p:nvSpPr>
              <p:cNvPr id="22" name="Down Arrow 21">
                <a:extLst>
                  <a:ext uri="{FF2B5EF4-FFF2-40B4-BE49-F238E27FC236}">
                    <a16:creationId xmlns:a16="http://schemas.microsoft.com/office/drawing/2014/main" id="{6BA5BD37-91E9-A5B9-FCD6-D470716BCA12}"/>
                  </a:ext>
                </a:extLst>
              </p:cNvPr>
              <p:cNvSpPr/>
              <p:nvPr/>
            </p:nvSpPr>
            <p:spPr>
              <a:xfrm>
                <a:off x="5702155" y="5913958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B7F728-4027-F4EB-ADCB-09649626331A}"/>
                </a:ext>
              </a:extLst>
            </p:cNvPr>
            <p:cNvGrpSpPr/>
            <p:nvPr/>
          </p:nvGrpSpPr>
          <p:grpSpPr>
            <a:xfrm>
              <a:off x="9290911" y="4122201"/>
              <a:ext cx="2193943" cy="797430"/>
              <a:chOff x="6454958" y="1095336"/>
              <a:chExt cx="2193943" cy="79743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ED2E88B-6E9C-F324-E610-37306C6C0656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main()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C468BF2-025B-8FA4-E461-57ED73743AB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main()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BFCC5D-395F-D116-1BB3-B04F5192774D}"/>
                  </a:ext>
                </a:extLst>
              </p:cNvPr>
              <p:cNvSpPr txBox="1"/>
              <p:nvPr/>
            </p:nvSpPr>
            <p:spPr>
              <a:xfrm>
                <a:off x="8205304" y="1523434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CEE8DB46-0644-38A9-DF99-CA7037C64B79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65B2D6-BA04-941F-DAB8-194DF7F56D45}"/>
                  </a:ext>
                </a:extLst>
              </p:cNvPr>
              <p:cNvSpPr txBox="1"/>
              <p:nvPr/>
            </p:nvSpPr>
            <p:spPr>
              <a:xfrm>
                <a:off x="8271875" y="1169988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7" name="Left Arrow 46">
                <a:extLst>
                  <a:ext uri="{FF2B5EF4-FFF2-40B4-BE49-F238E27FC236}">
                    <a16:creationId xmlns:a16="http://schemas.microsoft.com/office/drawing/2014/main" id="{77C6F63F-8B02-9FA0-8615-1DC92971BA42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B52635-7935-D05A-B820-13607F14E3F5}"/>
                </a:ext>
              </a:extLst>
            </p:cNvPr>
            <p:cNvSpPr/>
            <p:nvPr/>
          </p:nvSpPr>
          <p:spPr>
            <a:xfrm>
              <a:off x="9290911" y="347597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7D3F83-9878-473F-4DD0-CE291A3C1A24}"/>
                </a:ext>
              </a:extLst>
            </p:cNvPr>
            <p:cNvSpPr/>
            <p:nvPr/>
          </p:nvSpPr>
          <p:spPr>
            <a:xfrm>
              <a:off x="9290911" y="379885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D30B3E-7DC4-5A1E-B9DD-6584F5C26E1E}"/>
                </a:ext>
              </a:extLst>
            </p:cNvPr>
            <p:cNvSpPr txBox="1"/>
            <p:nvPr/>
          </p:nvSpPr>
          <p:spPr>
            <a:xfrm>
              <a:off x="8210594" y="431415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23CA47-E2BF-C944-59D4-2728008F6885}"/>
                </a:ext>
              </a:extLst>
            </p:cNvPr>
            <p:cNvSpPr txBox="1"/>
            <p:nvPr/>
          </p:nvSpPr>
          <p:spPr>
            <a:xfrm>
              <a:off x="8179363" y="360339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6" name="Left Brace 75">
              <a:extLst>
                <a:ext uri="{FF2B5EF4-FFF2-40B4-BE49-F238E27FC236}">
                  <a16:creationId xmlns:a16="http://schemas.microsoft.com/office/drawing/2014/main" id="{B6B9EDF9-193D-FD4C-DEAA-5D94FEF91BF7}"/>
                </a:ext>
              </a:extLst>
            </p:cNvPr>
            <p:cNvSpPr/>
            <p:nvPr/>
          </p:nvSpPr>
          <p:spPr>
            <a:xfrm>
              <a:off x="8981797" y="347597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Left Brace 76">
              <a:extLst>
                <a:ext uri="{FF2B5EF4-FFF2-40B4-BE49-F238E27FC236}">
                  <a16:creationId xmlns:a16="http://schemas.microsoft.com/office/drawing/2014/main" id="{B0E0E7A8-0E9E-293E-357C-335B8BC062E5}"/>
                </a:ext>
              </a:extLst>
            </p:cNvPr>
            <p:cNvSpPr/>
            <p:nvPr/>
          </p:nvSpPr>
          <p:spPr>
            <a:xfrm>
              <a:off x="9029378" y="4161189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80E55-9965-DA3D-42D6-611776D3E9DB}"/>
              </a:ext>
            </a:extLst>
          </p:cNvPr>
          <p:cNvGrpSpPr/>
          <p:nvPr/>
        </p:nvGrpSpPr>
        <p:grpSpPr>
          <a:xfrm>
            <a:off x="5165830" y="3710077"/>
            <a:ext cx="6135188" cy="1125618"/>
            <a:chOff x="5338402" y="5327840"/>
            <a:chExt cx="6135188" cy="11256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494211-B8DF-FA25-FA0D-2CFEBC8489FC}"/>
                </a:ext>
              </a:extLst>
            </p:cNvPr>
            <p:cNvGrpSpPr/>
            <p:nvPr/>
          </p:nvGrpSpPr>
          <p:grpSpPr>
            <a:xfrm>
              <a:off x="5338402" y="5327840"/>
              <a:ext cx="2749962" cy="923330"/>
              <a:chOff x="3488150" y="5809654"/>
              <a:chExt cx="2749962" cy="92333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EDD184-39B4-4F83-35A3-A7C41A64C4C5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749962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deallocate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+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shrinks "up"</a:t>
                </a:r>
              </a:p>
            </p:txBody>
          </p:sp>
          <p:sp>
            <p:nvSpPr>
              <p:cNvPr id="27" name="Down Arrow 26">
                <a:extLst>
                  <a:ext uri="{FF2B5EF4-FFF2-40B4-BE49-F238E27FC236}">
                    <a16:creationId xmlns:a16="http://schemas.microsoft.com/office/drawing/2014/main" id="{3FE89962-5FA1-3C4F-F594-36C7780779B0}"/>
                  </a:ext>
                </a:extLst>
              </p:cNvPr>
              <p:cNvSpPr/>
              <p:nvPr/>
            </p:nvSpPr>
            <p:spPr>
              <a:xfrm rot="10800000">
                <a:off x="5975531" y="5903574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282F05F-F001-584F-777B-CFC695CF43CD}"/>
                </a:ext>
              </a:extLst>
            </p:cNvPr>
            <p:cNvGrpSpPr/>
            <p:nvPr/>
          </p:nvGrpSpPr>
          <p:grpSpPr>
            <a:xfrm>
              <a:off x="9290911" y="5499701"/>
              <a:ext cx="2182679" cy="953757"/>
              <a:chOff x="6454958" y="1034043"/>
              <a:chExt cx="2182679" cy="95375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A1B475F-1D83-DD95-B827-049D579CB967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947A4CD-3E0E-0C5B-ABEB-A1E27A74015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98CD512-EDB4-E894-D10D-42C7660F40CF}"/>
                  </a:ext>
                </a:extLst>
              </p:cNvPr>
              <p:cNvSpPr txBox="1"/>
              <p:nvPr/>
            </p:nvSpPr>
            <p:spPr>
              <a:xfrm>
                <a:off x="8209315" y="1618468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6" name="Left Arrow 55">
                <a:extLst>
                  <a:ext uri="{FF2B5EF4-FFF2-40B4-BE49-F238E27FC236}">
                    <a16:creationId xmlns:a16="http://schemas.microsoft.com/office/drawing/2014/main" id="{8E6F1604-02E7-5FB2-FA51-505FD8657B32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853C88-00F1-F126-20CC-7B82B452E8D8}"/>
                  </a:ext>
                </a:extLst>
              </p:cNvPr>
              <p:cNvSpPr txBox="1"/>
              <p:nvPr/>
            </p:nvSpPr>
            <p:spPr>
              <a:xfrm>
                <a:off x="8205304" y="1034043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8" name="Left Arrow 57">
                <a:extLst>
                  <a:ext uri="{FF2B5EF4-FFF2-40B4-BE49-F238E27FC236}">
                    <a16:creationId xmlns:a16="http://schemas.microsoft.com/office/drawing/2014/main" id="{616D3766-3818-7620-F6B1-A212408E2ADF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4F52FF-0E43-AEFF-A38B-14F91AAFEF1A}"/>
                </a:ext>
              </a:extLst>
            </p:cNvPr>
            <p:cNvSpPr txBox="1"/>
            <p:nvPr/>
          </p:nvSpPr>
          <p:spPr>
            <a:xfrm>
              <a:off x="8306774" y="569921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5088369A-33D4-5897-E61E-72D51CF6D639}"/>
                </a:ext>
              </a:extLst>
            </p:cNvPr>
            <p:cNvSpPr/>
            <p:nvPr/>
          </p:nvSpPr>
          <p:spPr>
            <a:xfrm>
              <a:off x="8994163" y="5563584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4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BD58CC-446D-774A-BB00-BEF55ECD8506}"/>
              </a:ext>
            </a:extLst>
          </p:cNvPr>
          <p:cNvSpPr/>
          <p:nvPr/>
        </p:nvSpPr>
        <p:spPr>
          <a:xfrm>
            <a:off x="991837" y="862794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6192E3-9DCC-0343-899F-6861F19A6E30}"/>
              </a:ext>
            </a:extLst>
          </p:cNvPr>
          <p:cNvSpPr/>
          <p:nvPr/>
        </p:nvSpPr>
        <p:spPr>
          <a:xfrm>
            <a:off x="1239517" y="168593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38AA8-2929-2049-8BAF-DA4AC8B74E11}"/>
              </a:ext>
            </a:extLst>
          </p:cNvPr>
          <p:cNvSpPr txBox="1"/>
          <p:nvPr/>
        </p:nvSpPr>
        <p:spPr>
          <a:xfrm>
            <a:off x="1147636" y="353870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28A147-8BAD-4949-8C1E-1CA85E117042}"/>
              </a:ext>
            </a:extLst>
          </p:cNvPr>
          <p:cNvSpPr/>
          <p:nvPr/>
        </p:nvSpPr>
        <p:spPr>
          <a:xfrm>
            <a:off x="1237540" y="2316160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0BA2E-2BA7-6B4F-B7B7-DFFA0118380C}"/>
              </a:ext>
            </a:extLst>
          </p:cNvPr>
          <p:cNvSpPr/>
          <p:nvPr/>
        </p:nvSpPr>
        <p:spPr>
          <a:xfrm>
            <a:off x="1237540" y="2622179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AB91C2-F487-D14A-8C84-AF5A45161265}"/>
              </a:ext>
            </a:extLst>
          </p:cNvPr>
          <p:cNvSpPr/>
          <p:nvPr/>
        </p:nvSpPr>
        <p:spPr>
          <a:xfrm>
            <a:off x="1237540" y="2936664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74AC5-E76F-0947-AE5B-5EF2E7BF177F}"/>
              </a:ext>
            </a:extLst>
          </p:cNvPr>
          <p:cNvSpPr/>
          <p:nvPr/>
        </p:nvSpPr>
        <p:spPr>
          <a:xfrm>
            <a:off x="1237540" y="2004673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55681A-1728-3A45-85ED-DE000F72062C}"/>
              </a:ext>
            </a:extLst>
          </p:cNvPr>
          <p:cNvSpPr/>
          <p:nvPr/>
        </p:nvSpPr>
        <p:spPr>
          <a:xfrm>
            <a:off x="1237540" y="13671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525D34E4-3F9B-A843-B652-8814FBC8B8D2}"/>
              </a:ext>
            </a:extLst>
          </p:cNvPr>
          <p:cNvSpPr/>
          <p:nvPr/>
        </p:nvSpPr>
        <p:spPr>
          <a:xfrm>
            <a:off x="2613499" y="185981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6664F5-1402-804D-A906-7D6D6AC60B35}"/>
              </a:ext>
            </a:extLst>
          </p:cNvPr>
          <p:cNvSpPr txBox="1"/>
          <p:nvPr/>
        </p:nvSpPr>
        <p:spPr>
          <a:xfrm>
            <a:off x="1219312" y="46213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function entry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4D73F4-67C7-DF44-97FE-16BA5EFFE501}"/>
              </a:ext>
            </a:extLst>
          </p:cNvPr>
          <p:cNvSpPr/>
          <p:nvPr/>
        </p:nvSpPr>
        <p:spPr>
          <a:xfrm>
            <a:off x="1236552" y="3248751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CC0E5C-EFF3-B54D-C2F0-3F9C3117FA2C}"/>
              </a:ext>
            </a:extLst>
          </p:cNvPr>
          <p:cNvGrpSpPr/>
          <p:nvPr/>
        </p:nvGrpSpPr>
        <p:grpSpPr>
          <a:xfrm>
            <a:off x="2617076" y="1328215"/>
            <a:ext cx="830953" cy="369332"/>
            <a:chOff x="1653962" y="2057134"/>
            <a:chExt cx="830953" cy="369332"/>
          </a:xfrm>
        </p:grpSpPr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B63EC205-B9F6-8932-3D4B-E1A3F7F90046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075173-6954-D4B5-366B-68F9E047F817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7B961F4-85F7-BCAD-523C-2F6811CA678E}"/>
              </a:ext>
            </a:extLst>
          </p:cNvPr>
          <p:cNvSpPr txBox="1"/>
          <p:nvPr/>
        </p:nvSpPr>
        <p:spPr>
          <a:xfrm>
            <a:off x="535937" y="4055486"/>
            <a:ext cx="31429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was just called this how the stack looks</a:t>
            </a:r>
          </a:p>
          <a:p>
            <a:r>
              <a:rPr lang="en-US" dirty="0">
                <a:solidFill>
                  <a:srgbClr val="F3753F"/>
                </a:solidFill>
              </a:rPr>
              <a:t>The orange blocks </a:t>
            </a:r>
            <a:r>
              <a:rPr lang="en-US" dirty="0"/>
              <a:t>are part of the caller's stack frame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56249F-61AC-5179-C646-84D9D91B58F9}"/>
              </a:ext>
            </a:extLst>
          </p:cNvPr>
          <p:cNvSpPr txBox="1"/>
          <p:nvPr/>
        </p:nvSpPr>
        <p:spPr>
          <a:xfrm>
            <a:off x="339658" y="1384989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EDB87A6-9207-F90B-96A2-C980DF3E9F02}"/>
              </a:ext>
            </a:extLst>
          </p:cNvPr>
          <p:cNvSpPr/>
          <p:nvPr/>
        </p:nvSpPr>
        <p:spPr>
          <a:xfrm rot="10800000">
            <a:off x="1011899" y="1371931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352BF7-369C-7183-69EF-CDD0675E2B23}"/>
              </a:ext>
            </a:extLst>
          </p:cNvPr>
          <p:cNvGrpSpPr/>
          <p:nvPr/>
        </p:nvGrpSpPr>
        <p:grpSpPr>
          <a:xfrm>
            <a:off x="3055183" y="461879"/>
            <a:ext cx="4256394" cy="4524351"/>
            <a:chOff x="3033752" y="769061"/>
            <a:chExt cx="4256394" cy="452435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6C186C6-7F7C-8943-BB13-C7FE0760896C}"/>
                </a:ext>
              </a:extLst>
            </p:cNvPr>
            <p:cNvSpPr/>
            <p:nvPr/>
          </p:nvSpPr>
          <p:spPr>
            <a:xfrm>
              <a:off x="4468463" y="1174097"/>
              <a:ext cx="2694632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0FED89D-FB91-5E4A-9F4E-B365C838E83B}"/>
                </a:ext>
              </a:extLst>
            </p:cNvPr>
            <p:cNvGrpSpPr/>
            <p:nvPr/>
          </p:nvGrpSpPr>
          <p:grpSpPr>
            <a:xfrm>
              <a:off x="4659961" y="1126372"/>
              <a:ext cx="2407248" cy="3166429"/>
              <a:chOff x="3190797" y="3389649"/>
              <a:chExt cx="2407248" cy="316642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EEA036-7267-1048-ACE7-7739F63C8416}"/>
                  </a:ext>
                </a:extLst>
              </p:cNvPr>
              <p:cNvSpPr/>
              <p:nvPr/>
            </p:nvSpPr>
            <p:spPr>
              <a:xfrm>
                <a:off x="3479268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D11CB6F-DD0C-6449-9887-5F6DAD3BEE5D}"/>
                  </a:ext>
                </a:extLst>
              </p:cNvPr>
              <p:cNvSpPr/>
              <p:nvPr/>
            </p:nvSpPr>
            <p:spPr>
              <a:xfrm>
                <a:off x="3481247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29CBC1-B1B2-2449-BAC0-C972A42AC77D}"/>
                  </a:ext>
                </a:extLst>
              </p:cNvPr>
              <p:cNvSpPr txBox="1"/>
              <p:nvPr/>
            </p:nvSpPr>
            <p:spPr>
              <a:xfrm>
                <a:off x="3479268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5A637A0-583C-3B4A-A2A8-A453A8F70197}"/>
                  </a:ext>
                </a:extLst>
              </p:cNvPr>
              <p:cNvSpPr/>
              <p:nvPr/>
            </p:nvSpPr>
            <p:spPr>
              <a:xfrm>
                <a:off x="3479270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BD2CB5-050E-A744-A3B6-08777AEB75D1}"/>
                  </a:ext>
                </a:extLst>
              </p:cNvPr>
              <p:cNvSpPr txBox="1"/>
              <p:nvPr/>
            </p:nvSpPr>
            <p:spPr>
              <a:xfrm>
                <a:off x="5169723" y="561027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26" name="Left Arrow 25">
                <a:extLst>
                  <a:ext uri="{FF2B5EF4-FFF2-40B4-BE49-F238E27FC236}">
                    <a16:creationId xmlns:a16="http://schemas.microsoft.com/office/drawing/2014/main" id="{B1779425-B42F-CD4E-A2A1-2B8D6CC2EF6C}"/>
                  </a:ext>
                </a:extLst>
              </p:cNvPr>
              <p:cNvSpPr/>
              <p:nvPr/>
            </p:nvSpPr>
            <p:spPr>
              <a:xfrm>
                <a:off x="4855227" y="5771885"/>
                <a:ext cx="378846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706E26D-31D0-8A4D-9408-524C18072942}"/>
                  </a:ext>
                </a:extLst>
              </p:cNvPr>
              <p:cNvSpPr/>
              <p:nvPr/>
            </p:nvSpPr>
            <p:spPr>
              <a:xfrm>
                <a:off x="3479270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DDAE7BA-4E01-8744-AD20-BDB4D6243851}"/>
                  </a:ext>
                </a:extLst>
              </p:cNvPr>
              <p:cNvSpPr/>
              <p:nvPr/>
            </p:nvSpPr>
            <p:spPr>
              <a:xfrm>
                <a:off x="3481107" y="4919692"/>
                <a:ext cx="1375959" cy="31208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BE001ED-E268-404D-8E74-FB77375F397D}"/>
                  </a:ext>
                </a:extLst>
              </p:cNvPr>
              <p:cNvSpPr/>
              <p:nvPr/>
            </p:nvSpPr>
            <p:spPr>
              <a:xfrm>
                <a:off x="3479269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551824B-4BD2-0E47-B87A-741101B60E80}"/>
                  </a:ext>
                </a:extLst>
              </p:cNvPr>
              <p:cNvSpPr/>
              <p:nvPr/>
            </p:nvSpPr>
            <p:spPr>
              <a:xfrm>
                <a:off x="3481106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1EEA8C3-607D-9D4D-B5A2-260AF1106D6B}"/>
                  </a:ext>
                </a:extLst>
              </p:cNvPr>
              <p:cNvSpPr/>
              <p:nvPr/>
            </p:nvSpPr>
            <p:spPr>
              <a:xfrm>
                <a:off x="3190797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after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push {r4,r5,fp,lr}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3E097B-32EE-6046-9911-FB4BF0C96045}"/>
                </a:ext>
              </a:extLst>
            </p:cNvPr>
            <p:cNvSpPr txBox="1"/>
            <p:nvPr/>
          </p:nvSpPr>
          <p:spPr>
            <a:xfrm>
              <a:off x="3033752" y="20072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2446E0B-0772-682A-1AA8-584AAF425702}"/>
                </a:ext>
              </a:extLst>
            </p:cNvPr>
            <p:cNvGrpSpPr/>
            <p:nvPr/>
          </p:nvGrpSpPr>
          <p:grpSpPr>
            <a:xfrm>
              <a:off x="6359794" y="1659201"/>
              <a:ext cx="830953" cy="369332"/>
              <a:chOff x="1653962" y="2057134"/>
              <a:chExt cx="830953" cy="369332"/>
            </a:xfrm>
          </p:grpSpPr>
          <p:sp>
            <p:nvSpPr>
              <p:cNvPr id="86" name="Left Arrow 85">
                <a:extLst>
                  <a:ext uri="{FF2B5EF4-FFF2-40B4-BE49-F238E27FC236}">
                    <a16:creationId xmlns:a16="http://schemas.microsoft.com/office/drawing/2014/main" id="{F3C2F5E5-E3C4-AE78-85A8-227F11AD5D36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6897C67-E13B-E9DE-5567-6BD50DF6609C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17FB12F-2E2F-A827-2474-4BAE427A2850}"/>
                </a:ext>
              </a:extLst>
            </p:cNvPr>
            <p:cNvSpPr txBox="1"/>
            <p:nvPr/>
          </p:nvSpPr>
          <p:spPr>
            <a:xfrm>
              <a:off x="4035314" y="4370082"/>
              <a:ext cx="325483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using a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push,</a:t>
              </a:r>
              <a:r>
                <a:rPr lang="en-US" dirty="0">
                  <a:solidFill>
                    <a:srgbClr val="2C895B"/>
                  </a:solidFill>
                </a:rPr>
                <a:t> save </a:t>
              </a:r>
              <a:r>
                <a:rPr lang="en-US" dirty="0" err="1">
                  <a:solidFill>
                    <a:srgbClr val="2C895B"/>
                  </a:solidFill>
                </a:rPr>
                <a:t>lr</a:t>
              </a:r>
              <a:r>
                <a:rPr lang="en-US" dirty="0">
                  <a:solidFill>
                    <a:srgbClr val="2C895B"/>
                  </a:solidFill>
                </a:rPr>
                <a:t>,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/>
                <a:t>and </a:t>
              </a:r>
              <a:r>
                <a:rPr lang="en-US" dirty="0">
                  <a:solidFill>
                    <a:srgbClr val="0070C0"/>
                  </a:solidFill>
                </a:rPr>
                <a:t>those preserved  registers it wants to use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7030A0"/>
                  </a:solidFill>
                </a:rPr>
                <a:t>on the stack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F12111B-C1A3-3568-2764-B04678281EA6}"/>
                </a:ext>
              </a:extLst>
            </p:cNvPr>
            <p:cNvGrpSpPr/>
            <p:nvPr/>
          </p:nvGrpSpPr>
          <p:grpSpPr>
            <a:xfrm>
              <a:off x="3907876" y="2335195"/>
              <a:ext cx="1039567" cy="1258438"/>
              <a:chOff x="2454999" y="1799527"/>
              <a:chExt cx="1039567" cy="125843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35660-1BD0-62F2-6975-91ADC2FF4B40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8A1675D3-D892-C248-7279-9394DBD5F4BC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F3FADC-3E8F-9F47-305F-AB21E6CD48BD}"/>
                </a:ext>
              </a:extLst>
            </p:cNvPr>
            <p:cNvSpPr txBox="1"/>
            <p:nvPr/>
          </p:nvSpPr>
          <p:spPr>
            <a:xfrm>
              <a:off x="4029887" y="1712781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C75BF72B-D243-5472-9E82-7840552FFEC1}"/>
                </a:ext>
              </a:extLst>
            </p:cNvPr>
            <p:cNvSpPr/>
            <p:nvPr/>
          </p:nvSpPr>
          <p:spPr>
            <a:xfrm rot="10800000">
              <a:off x="4726203" y="1718893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3ECBFEF-5460-6C28-5294-A3639957103D}"/>
                </a:ext>
              </a:extLst>
            </p:cNvPr>
            <p:cNvSpPr txBox="1"/>
            <p:nvPr/>
          </p:nvSpPr>
          <p:spPr>
            <a:xfrm>
              <a:off x="4707269" y="769061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1 of 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53D625-67BC-D029-F68D-F998A82F2000}"/>
              </a:ext>
            </a:extLst>
          </p:cNvPr>
          <p:cNvGrpSpPr/>
          <p:nvPr/>
        </p:nvGrpSpPr>
        <p:grpSpPr>
          <a:xfrm>
            <a:off x="7500513" y="458588"/>
            <a:ext cx="3836583" cy="4549240"/>
            <a:chOff x="7479082" y="765770"/>
            <a:chExt cx="3836583" cy="45492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7A8F0EC-F20E-774B-84C1-8A5D1E3613E2}"/>
                </a:ext>
              </a:extLst>
            </p:cNvPr>
            <p:cNvSpPr/>
            <p:nvPr/>
          </p:nvSpPr>
          <p:spPr>
            <a:xfrm>
              <a:off x="8208349" y="1202328"/>
              <a:ext cx="2784083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987F11-7505-DD46-9672-24C397E8B280}"/>
                </a:ext>
              </a:extLst>
            </p:cNvPr>
            <p:cNvGrpSpPr/>
            <p:nvPr/>
          </p:nvGrpSpPr>
          <p:grpSpPr>
            <a:xfrm>
              <a:off x="8217740" y="1169976"/>
              <a:ext cx="2602859" cy="3166429"/>
              <a:chOff x="6063006" y="3389649"/>
              <a:chExt cx="2602859" cy="316642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3F8D7BC-6082-B843-BA33-D2FB253733A9}"/>
                  </a:ext>
                </a:extLst>
              </p:cNvPr>
              <p:cNvSpPr/>
              <p:nvPr/>
            </p:nvSpPr>
            <p:spPr>
              <a:xfrm>
                <a:off x="6409370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3475303-F61B-7640-A8D2-22B5DF041930}"/>
                  </a:ext>
                </a:extLst>
              </p:cNvPr>
              <p:cNvSpPr/>
              <p:nvPr/>
            </p:nvSpPr>
            <p:spPr>
              <a:xfrm>
                <a:off x="6411349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13626FD-E72B-2948-BB66-D13D061635B0}"/>
                  </a:ext>
                </a:extLst>
              </p:cNvPr>
              <p:cNvSpPr txBox="1"/>
              <p:nvPr/>
            </p:nvSpPr>
            <p:spPr>
              <a:xfrm>
                <a:off x="6409370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61350B8-3162-344F-954D-D8298E4DDFED}"/>
                  </a:ext>
                </a:extLst>
              </p:cNvPr>
              <p:cNvSpPr/>
              <p:nvPr/>
            </p:nvSpPr>
            <p:spPr>
              <a:xfrm>
                <a:off x="6409372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1CBE157-B124-1C4B-8F41-6D7FC43B1AC7}"/>
                  </a:ext>
                </a:extLst>
              </p:cNvPr>
              <p:cNvSpPr txBox="1"/>
              <p:nvPr/>
            </p:nvSpPr>
            <p:spPr>
              <a:xfrm>
                <a:off x="8237543" y="5632388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3" name="Left Arrow 52">
                <a:extLst>
                  <a:ext uri="{FF2B5EF4-FFF2-40B4-BE49-F238E27FC236}">
                    <a16:creationId xmlns:a16="http://schemas.microsoft.com/office/drawing/2014/main" id="{5BA09D82-7156-DC40-9838-B6D3CC4C6668}"/>
                  </a:ext>
                </a:extLst>
              </p:cNvPr>
              <p:cNvSpPr/>
              <p:nvPr/>
            </p:nvSpPr>
            <p:spPr>
              <a:xfrm>
                <a:off x="7785329" y="577188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EBF3914-72CA-E04D-8557-0EE1B1EC203E}"/>
                  </a:ext>
                </a:extLst>
              </p:cNvPr>
              <p:cNvSpPr/>
              <p:nvPr/>
            </p:nvSpPr>
            <p:spPr>
              <a:xfrm>
                <a:off x="6409372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40526F2-DF52-8B4A-892F-A33726E1A211}"/>
                  </a:ext>
                </a:extLst>
              </p:cNvPr>
              <p:cNvSpPr/>
              <p:nvPr/>
            </p:nvSpPr>
            <p:spPr>
              <a:xfrm>
                <a:off x="6411209" y="4919692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D16D79-25A6-6742-8B5E-2E296E0414B2}"/>
                  </a:ext>
                </a:extLst>
              </p:cNvPr>
              <p:cNvSpPr/>
              <p:nvPr/>
            </p:nvSpPr>
            <p:spPr>
              <a:xfrm>
                <a:off x="6409371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B04390-6FE1-4E4C-B2DB-E9E2FFF8204C}"/>
                  </a:ext>
                </a:extLst>
              </p:cNvPr>
              <p:cNvSpPr/>
              <p:nvPr/>
            </p:nvSpPr>
            <p:spPr>
              <a:xfrm>
                <a:off x="6411208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42C867C-2EBC-3843-BBEF-AAF72E8639D5}"/>
                  </a:ext>
                </a:extLst>
              </p:cNvPr>
              <p:cNvSpPr/>
              <p:nvPr/>
            </p:nvSpPr>
            <p:spPr>
              <a:xfrm>
                <a:off x="6063006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Set FP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56F2D6-8AF7-FD43-8EC8-D76FAF448F8C}"/>
                  </a:ext>
                </a:extLst>
              </p:cNvPr>
              <p:cNvSpPr txBox="1"/>
              <p:nvPr/>
            </p:nvSpPr>
            <p:spPr>
              <a:xfrm>
                <a:off x="8237543" y="465038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60" name="Left Arrow 59">
                <a:extLst>
                  <a:ext uri="{FF2B5EF4-FFF2-40B4-BE49-F238E27FC236}">
                    <a16:creationId xmlns:a16="http://schemas.microsoft.com/office/drawing/2014/main" id="{E1BC1BCE-DA08-0649-A865-51F6C9B3F2DF}"/>
                  </a:ext>
                </a:extLst>
              </p:cNvPr>
              <p:cNvSpPr/>
              <p:nvPr/>
            </p:nvSpPr>
            <p:spPr>
              <a:xfrm>
                <a:off x="7785329" y="4789877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3A62BA-3BB9-3264-72B1-E5599C6542D6}"/>
                </a:ext>
              </a:extLst>
            </p:cNvPr>
            <p:cNvSpPr txBox="1"/>
            <p:nvPr/>
          </p:nvSpPr>
          <p:spPr>
            <a:xfrm>
              <a:off x="8134340" y="4391680"/>
              <a:ext cx="318132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move </a:t>
              </a:r>
              <a:r>
                <a:rPr lang="en-US" dirty="0">
                  <a:solidFill>
                    <a:srgbClr val="2C895B"/>
                  </a:solidFill>
                </a:rPr>
                <a:t>the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to </a:t>
              </a:r>
              <a:r>
                <a:rPr lang="en-US" dirty="0">
                  <a:solidFill>
                    <a:srgbClr val="0070C0"/>
                  </a:solidFill>
                </a:rPr>
                <a:t>point at the saved </a:t>
              </a:r>
              <a:r>
                <a:rPr lang="en-US" dirty="0" err="1">
                  <a:solidFill>
                    <a:srgbClr val="0070C0"/>
                  </a:solidFill>
                </a:rPr>
                <a:t>lr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as </a:t>
              </a:r>
              <a:r>
                <a:rPr lang="en-US" dirty="0">
                  <a:solidFill>
                    <a:srgbClr val="C00000"/>
                  </a:solidFill>
                </a:rPr>
                <a:t>required by the Aarch32 spec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BFB3DD9D-43BA-A774-E9AD-3043DEAB8594}"/>
                </a:ext>
              </a:extLst>
            </p:cNvPr>
            <p:cNvSpPr/>
            <p:nvPr/>
          </p:nvSpPr>
          <p:spPr>
            <a:xfrm>
              <a:off x="9962996" y="266635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6E8D73-9251-AF2D-5BC4-72B5614C5245}"/>
                </a:ext>
              </a:extLst>
            </p:cNvPr>
            <p:cNvSpPr txBox="1"/>
            <p:nvPr/>
          </p:nvSpPr>
          <p:spPr>
            <a:xfrm>
              <a:off x="10277041" y="291759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BEE9156-4CF9-6488-5106-8F0FE4958EA5}"/>
                </a:ext>
              </a:extLst>
            </p:cNvPr>
            <p:cNvGrpSpPr/>
            <p:nvPr/>
          </p:nvGrpSpPr>
          <p:grpSpPr>
            <a:xfrm>
              <a:off x="7479082" y="2382887"/>
              <a:ext cx="1039567" cy="1258438"/>
              <a:chOff x="2454999" y="1799527"/>
              <a:chExt cx="1039567" cy="1258438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7228ED-71CE-CEA0-595F-4F06A91D8E54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0D98D9AC-E7A2-D9CF-53C2-A49812F79244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BC2B8D4-D634-4A92-2FF1-20EEF7C8BC60}"/>
                </a:ext>
              </a:extLst>
            </p:cNvPr>
            <p:cNvSpPr txBox="1"/>
            <p:nvPr/>
          </p:nvSpPr>
          <p:spPr>
            <a:xfrm>
              <a:off x="7601093" y="1760473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73" name="Right Brace 72">
              <a:extLst>
                <a:ext uri="{FF2B5EF4-FFF2-40B4-BE49-F238E27FC236}">
                  <a16:creationId xmlns:a16="http://schemas.microsoft.com/office/drawing/2014/main" id="{732613A3-8C6E-ABC8-1E8F-5445405643A8}"/>
                </a:ext>
              </a:extLst>
            </p:cNvPr>
            <p:cNvSpPr/>
            <p:nvPr/>
          </p:nvSpPr>
          <p:spPr>
            <a:xfrm rot="10800000">
              <a:off x="8297409" y="1766585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777F016-D187-4758-BAA3-D89117CF88BD}"/>
                </a:ext>
              </a:extLst>
            </p:cNvPr>
            <p:cNvSpPr txBox="1"/>
            <p:nvPr/>
          </p:nvSpPr>
          <p:spPr>
            <a:xfrm>
              <a:off x="8456487" y="765770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2 of 3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6C6838-5810-5DDB-3AEF-A5D1E13EA6CF}"/>
              </a:ext>
            </a:extLst>
          </p:cNvPr>
          <p:cNvSpPr/>
          <p:nvPr/>
        </p:nvSpPr>
        <p:spPr bwMode="auto">
          <a:xfrm>
            <a:off x="1236552" y="5274103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FA238-9493-3804-C780-7C1B9559DE46}"/>
              </a:ext>
            </a:extLst>
          </p:cNvPr>
          <p:cNvSpPr txBox="1"/>
          <p:nvPr/>
        </p:nvSpPr>
        <p:spPr>
          <a:xfrm>
            <a:off x="563705" y="5818754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99602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450627" y="609356"/>
            <a:ext cx="3000668" cy="36230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- 2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392700" y="609356"/>
            <a:ext cx="3097771" cy="3691856"/>
            <a:chOff x="8912624" y="3272955"/>
            <a:chExt cx="3097771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8912624" y="3272955"/>
              <a:ext cx="29899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 Space for locals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100819" y="6061162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8850500" y="4325568"/>
            <a:ext cx="21185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Allocate Space for Local Variables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206348" y="1817948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2A453CB-0E0D-0475-7B7E-A71403E4284A}"/>
              </a:ext>
            </a:extLst>
          </p:cNvPr>
          <p:cNvSpPr/>
          <p:nvPr/>
        </p:nvSpPr>
        <p:spPr>
          <a:xfrm>
            <a:off x="10166176" y="2157941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AA52F7-64D8-2B3F-991C-88E5DEFBDC91}"/>
              </a:ext>
            </a:extLst>
          </p:cNvPr>
          <p:cNvSpPr txBox="1"/>
          <p:nvPr/>
        </p:nvSpPr>
        <p:spPr>
          <a:xfrm>
            <a:off x="10480221" y="2409183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656F805-BD1C-F923-A8A4-FBE8AFA0326A}"/>
              </a:ext>
            </a:extLst>
          </p:cNvPr>
          <p:cNvSpPr txBox="1">
            <a:spLocks/>
          </p:cNvSpPr>
          <p:nvPr/>
        </p:nvSpPr>
        <p:spPr>
          <a:xfrm>
            <a:off x="469002" y="874669"/>
            <a:ext cx="6925638" cy="4186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Add memory to the stack frame for local variables  </a:t>
            </a:r>
            <a:r>
              <a:rPr lang="en-US" sz="1800" dirty="0">
                <a:solidFill>
                  <a:srgbClr val="0070C0"/>
                </a:solidFill>
              </a:rPr>
              <a:t>by </a:t>
            </a:r>
            <a:r>
              <a:rPr lang="en-US" sz="1800" b="1" dirty="0">
                <a:solidFill>
                  <a:srgbClr val="2C895B"/>
                </a:solidFill>
              </a:rPr>
              <a:t>moving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the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sp</a:t>
            </a:r>
            <a:r>
              <a:rPr lang="en-US" sz="2000" dirty="0">
                <a:solidFill>
                  <a:srgbClr val="FF0000"/>
                </a:solidFill>
              </a:rPr>
              <a:t> towards low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</a:rPr>
              <a:t>The amount moved is the </a:t>
            </a:r>
            <a:r>
              <a:rPr lang="en-US" sz="2000" dirty="0">
                <a:solidFill>
                  <a:srgbClr val="2C895B"/>
                </a:solidFill>
              </a:rPr>
              <a:t>total size of all local variables </a:t>
            </a:r>
            <a:r>
              <a:rPr lang="en-US" sz="2000" dirty="0">
                <a:solidFill>
                  <a:srgbClr val="00B050"/>
                </a:solidFill>
              </a:rPr>
              <a:t>in bytes </a:t>
            </a:r>
            <a:r>
              <a:rPr lang="en-US" sz="2000" b="1" dirty="0">
                <a:solidFill>
                  <a:srgbClr val="00B050"/>
                </a:solidFill>
              </a:rPr>
              <a:t>plus</a:t>
            </a:r>
            <a:r>
              <a:rPr lang="en-US" sz="2000" dirty="0">
                <a:solidFill>
                  <a:srgbClr val="00B050"/>
                </a:solidFill>
              </a:rPr>
              <a:t> memory alignment </a:t>
            </a:r>
            <a:r>
              <a:rPr lang="en-US" sz="2000" b="1" dirty="0">
                <a:solidFill>
                  <a:srgbClr val="00B050"/>
                </a:solidFill>
              </a:rPr>
              <a:t>padding 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</a:rPr>
              <a:t>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B76214-7121-F6B9-9F0C-2A8785928135}"/>
              </a:ext>
            </a:extLst>
          </p:cNvPr>
          <p:cNvGrpSpPr/>
          <p:nvPr/>
        </p:nvGrpSpPr>
        <p:grpSpPr>
          <a:xfrm>
            <a:off x="7665890" y="1872221"/>
            <a:ext cx="1093782" cy="2077458"/>
            <a:chOff x="2429789" y="1799525"/>
            <a:chExt cx="1093782" cy="20774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95C5F9-607E-49B3-446C-3367EE50A195}"/>
                </a:ext>
              </a:extLst>
            </p:cNvPr>
            <p:cNvSpPr txBox="1"/>
            <p:nvPr/>
          </p:nvSpPr>
          <p:spPr>
            <a:xfrm>
              <a:off x="2429789" y="2413216"/>
              <a:ext cx="827488" cy="9541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Called function</a:t>
              </a:r>
            </a:p>
            <a:p>
              <a:r>
                <a:rPr lang="en-US" sz="1400" dirty="0"/>
                <a:t>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CE729C97-D6EC-6264-A3B2-0C32A121B87D}"/>
                </a:ext>
              </a:extLst>
            </p:cNvPr>
            <p:cNvSpPr/>
            <p:nvPr/>
          </p:nvSpPr>
          <p:spPr>
            <a:xfrm rot="10800000">
              <a:off x="3267180" y="1799525"/>
              <a:ext cx="256391" cy="2077458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51F6246-114C-3391-90F4-63B0A5FB4630}"/>
              </a:ext>
            </a:extLst>
          </p:cNvPr>
          <p:cNvSpPr txBox="1"/>
          <p:nvPr/>
        </p:nvSpPr>
        <p:spPr>
          <a:xfrm>
            <a:off x="7899370" y="1243283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9911138-3853-2418-DBFB-8B6079E98087}"/>
              </a:ext>
            </a:extLst>
          </p:cNvPr>
          <p:cNvSpPr/>
          <p:nvPr/>
        </p:nvSpPr>
        <p:spPr>
          <a:xfrm rot="10800000">
            <a:off x="8595686" y="1249395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CD078-F0F1-F469-2D63-3BCC264503E7}"/>
              </a:ext>
            </a:extLst>
          </p:cNvPr>
          <p:cNvSpPr txBox="1"/>
          <p:nvPr/>
        </p:nvSpPr>
        <p:spPr>
          <a:xfrm>
            <a:off x="8713879" y="14683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Prologue Step 3 of 3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654194-C012-E019-F308-EFEE6C15265B}"/>
              </a:ext>
            </a:extLst>
          </p:cNvPr>
          <p:cNvSpPr/>
          <p:nvPr/>
        </p:nvSpPr>
        <p:spPr bwMode="auto">
          <a:xfrm>
            <a:off x="1048565" y="5214284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FF2DF-5FA3-E3EC-587C-E7C57EA7DC63}"/>
              </a:ext>
            </a:extLst>
          </p:cNvPr>
          <p:cNvSpPr txBox="1"/>
          <p:nvPr/>
        </p:nvSpPr>
        <p:spPr>
          <a:xfrm>
            <a:off x="375718" y="5758935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86040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 - 1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DCCCD-F221-6374-C451-F4DF07FF8E46}"/>
              </a:ext>
            </a:extLst>
          </p:cNvPr>
          <p:cNvSpPr/>
          <p:nvPr/>
        </p:nvSpPr>
        <p:spPr>
          <a:xfrm>
            <a:off x="951458" y="566671"/>
            <a:ext cx="3000668" cy="395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776A8-FD8D-D918-75F9-229F83C5EC4E}"/>
              </a:ext>
            </a:extLst>
          </p:cNvPr>
          <p:cNvGrpSpPr/>
          <p:nvPr/>
        </p:nvGrpSpPr>
        <p:grpSpPr>
          <a:xfrm>
            <a:off x="871512" y="670204"/>
            <a:ext cx="3173193" cy="3918379"/>
            <a:chOff x="8890605" y="3046432"/>
            <a:chExt cx="3173193" cy="39183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3BF166-6558-FA16-D191-265AC632B69A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C5F2F8-EDCD-C5C2-DCDD-10C5B0102497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2F090D-EA8B-B703-AF9E-71E2F9A86A73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E22C4129-A095-CFC8-C864-AA2CD8D4FBD6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127457-CB67-E70B-1C23-A6838F19AE54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2473EF-521A-FFDA-1ADA-3AAC556DCFA1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AD21A7-6E8E-67E9-3653-4DA8D1664049}"/>
                </a:ext>
              </a:extLst>
            </p:cNvPr>
            <p:cNvSpPr/>
            <p:nvPr/>
          </p:nvSpPr>
          <p:spPr>
            <a:xfrm>
              <a:off x="8890605" y="3046432"/>
              <a:ext cx="31731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frame while during function body execution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BB3AEA-879D-D624-A21B-BF8689484A1A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BEF3E5-AC03-D910-D563-ED6B028A4AC0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34F352-9FE2-D53C-9CB0-F920E828B3A9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EB4F05A-D32B-E112-DD36-6327EB10F5F8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61" name="Right Brace 60">
              <a:extLst>
                <a:ext uri="{FF2B5EF4-FFF2-40B4-BE49-F238E27FC236}">
                  <a16:creationId xmlns:a16="http://schemas.microsoft.com/office/drawing/2014/main" id="{80F4A592-D041-2E73-4B34-8826054D11F0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B6CB8FF-D843-B6DB-3A54-6DE18DFF4356}"/>
                </a:ext>
              </a:extLst>
            </p:cNvPr>
            <p:cNvSpPr txBox="1"/>
            <p:nvPr/>
          </p:nvSpPr>
          <p:spPr>
            <a:xfrm>
              <a:off x="10984221" y="6067236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9459CC-F666-841C-EA21-F0CCF6DA48F7}"/>
              </a:ext>
            </a:extLst>
          </p:cNvPr>
          <p:cNvGrpSpPr/>
          <p:nvPr/>
        </p:nvGrpSpPr>
        <p:grpSpPr>
          <a:xfrm>
            <a:off x="2707179" y="2105319"/>
            <a:ext cx="830953" cy="369332"/>
            <a:chOff x="1653962" y="2057134"/>
            <a:chExt cx="830953" cy="369332"/>
          </a:xfrm>
        </p:grpSpPr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12BA5A-04A4-7CDB-494B-5D74AF798872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F046E9B-AF1E-1682-DCD2-041C45D0ABD1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96" name="Right Brace 95">
            <a:extLst>
              <a:ext uri="{FF2B5EF4-FFF2-40B4-BE49-F238E27FC236}">
                <a16:creationId xmlns:a16="http://schemas.microsoft.com/office/drawing/2014/main" id="{6140688F-11AF-C467-F3EA-2923A7B52E95}"/>
              </a:ext>
            </a:extLst>
          </p:cNvPr>
          <p:cNvSpPr/>
          <p:nvPr/>
        </p:nvSpPr>
        <p:spPr>
          <a:xfrm>
            <a:off x="2667007" y="2445312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A03E63-CD39-C105-751F-4E6AB5256EFA}"/>
              </a:ext>
            </a:extLst>
          </p:cNvPr>
          <p:cNvSpPr txBox="1"/>
          <p:nvPr/>
        </p:nvSpPr>
        <p:spPr>
          <a:xfrm>
            <a:off x="2981052" y="2696554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4AA8D9-4BAF-0982-9576-AC0FC2A887AB}"/>
              </a:ext>
            </a:extLst>
          </p:cNvPr>
          <p:cNvSpPr txBox="1"/>
          <p:nvPr/>
        </p:nvSpPr>
        <p:spPr>
          <a:xfrm>
            <a:off x="951458" y="4740160"/>
            <a:ext cx="31731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</a:t>
            </a:r>
            <a:r>
              <a:rPr lang="en-US" dirty="0" err="1">
                <a:solidFill>
                  <a:schemeClr val="tx2"/>
                </a:solidFill>
              </a:rPr>
              <a:t>fp</a:t>
            </a:r>
            <a:r>
              <a:rPr lang="en-US" dirty="0">
                <a:solidFill>
                  <a:schemeClr val="tx2"/>
                </a:solidFill>
              </a:rPr>
              <a:t> as a pointer to find local variables on the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CB5E63-9C6D-A796-D957-57570BF27FDD}"/>
              </a:ext>
            </a:extLst>
          </p:cNvPr>
          <p:cNvGrpSpPr/>
          <p:nvPr/>
        </p:nvGrpSpPr>
        <p:grpSpPr>
          <a:xfrm>
            <a:off x="420911" y="2149897"/>
            <a:ext cx="1025845" cy="2104152"/>
            <a:chOff x="2627387" y="1799527"/>
            <a:chExt cx="1025845" cy="21041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AC72C3-DC56-70B0-01FC-59EB989C081C}"/>
                </a:ext>
              </a:extLst>
            </p:cNvPr>
            <p:cNvSpPr txBox="1"/>
            <p:nvPr/>
          </p:nvSpPr>
          <p:spPr>
            <a:xfrm>
              <a:off x="2627387" y="2593836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8613799-DADA-C4CE-0824-AD325D06F08E}"/>
                </a:ext>
              </a:extLst>
            </p:cNvPr>
            <p:cNvSpPr/>
            <p:nvPr/>
          </p:nvSpPr>
          <p:spPr>
            <a:xfrm rot="10800000">
              <a:off x="3267182" y="1799527"/>
              <a:ext cx="386050" cy="210415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5C8B9E-AFF9-64C4-9667-6B4758E1A9AC}"/>
              </a:ext>
            </a:extLst>
          </p:cNvPr>
          <p:cNvGrpSpPr/>
          <p:nvPr/>
        </p:nvGrpSpPr>
        <p:grpSpPr>
          <a:xfrm>
            <a:off x="5045359" y="410682"/>
            <a:ext cx="6884290" cy="5003245"/>
            <a:chOff x="5045359" y="410682"/>
            <a:chExt cx="6884290" cy="500324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32B1F04-A524-3552-3D59-4874AF9F2783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F60BAE7-F2A8-17DA-8F34-1CB411EFF4A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394E1EF-71B6-D633-9609-C38E6978957C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6CA3F48-197E-C3F9-E407-BB16225AD34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BFB56BF-3F33-3F4B-6A36-15E93723F96F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03" name="Left Arrow 102">
                <a:extLst>
                  <a:ext uri="{FF2B5EF4-FFF2-40B4-BE49-F238E27FC236}">
                    <a16:creationId xmlns:a16="http://schemas.microsoft.com/office/drawing/2014/main" id="{BEBCC322-562A-8E07-59B2-38F55AB6F645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BA78956-B70F-02B0-AF95-2149B5A0013C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30EA47C-F783-0DD6-D34A-A0C57B90195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04C97CFD-DD76-7370-8DD8-B0FFCE980936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945C084-7BFC-BFC7-E830-084F1BD49608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BEAB4BB-F696-5C01-E1A9-AF73D3B7F8F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CC8022B-EAA9-C73F-8377-BFA57EA0E64C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2307124-F777-19D6-0562-5257969B408D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304DD1CB-188D-9D95-066A-F8CEE7349C6C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63A43AB-CBA8-813B-098E-22517040F54B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DF675F7-A0AB-1359-77E9-7A7A0280D292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DA402BD-EF8A-DD37-6950-70A1268AA057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115" name="Left Arrow 114">
                <a:extLst>
                  <a:ext uri="{FF2B5EF4-FFF2-40B4-BE49-F238E27FC236}">
                    <a16:creationId xmlns:a16="http://schemas.microsoft.com/office/drawing/2014/main" id="{3DE79FF5-723D-D928-4AD2-1E1DFD7A48EF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98A3431-3477-8D41-1B7D-FAB125DDD28D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B0D31642-ECB3-637C-B392-ABDF90E3E8C2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8039521-AECC-2AD3-2AC1-B7A57BF44EB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7F2FF41-1811-7949-4CF3-0AE3AF721F4A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F1B6ED-7FB8-A26A-542E-707B7F383E87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1345AA20-4249-B21F-81BB-89E770E265B5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681583-970F-F112-1DCC-969613582C5A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D775DC-7F1B-B3C9-6ACC-E03F93714042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12770-4DF5-9FC5-CD2C-4A288E5392B3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206965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68DD9C0A-2DF5-8327-44B8-32D25B53E1D4}"/>
              </a:ext>
            </a:extLst>
          </p:cNvPr>
          <p:cNvSpPr/>
          <p:nvPr/>
        </p:nvSpPr>
        <p:spPr>
          <a:xfrm>
            <a:off x="182551" y="901798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6A62E-AAA4-9FA9-4F38-AC94605F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0" y="-26834"/>
            <a:ext cx="10515600" cy="551789"/>
          </a:xfrm>
        </p:spPr>
        <p:txBody>
          <a:bodyPr/>
          <a:lstStyle/>
          <a:p>
            <a:r>
              <a:rPr lang="en-US" sz="2800" dirty="0"/>
              <a:t>Why You must  move SP before POP in the Epilogue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F56D18C-72EB-2147-A6C4-389B6447E3D8}"/>
              </a:ext>
            </a:extLst>
          </p:cNvPr>
          <p:cNvGrpSpPr/>
          <p:nvPr/>
        </p:nvGrpSpPr>
        <p:grpSpPr>
          <a:xfrm>
            <a:off x="3020913" y="802396"/>
            <a:ext cx="3109895" cy="3691856"/>
            <a:chOff x="3020913" y="802396"/>
            <a:chExt cx="3109895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8271D0-D317-3A32-8948-17BF574E3D32}"/>
                </a:ext>
              </a:extLst>
            </p:cNvPr>
            <p:cNvSpPr/>
            <p:nvPr/>
          </p:nvSpPr>
          <p:spPr>
            <a:xfrm>
              <a:off x="3020913" y="855690"/>
              <a:ext cx="3045409" cy="36079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FF4C34-5AB9-F0CB-FE55-FF40E09BD633}"/>
                </a:ext>
              </a:extLst>
            </p:cNvPr>
            <p:cNvGrpSpPr/>
            <p:nvPr/>
          </p:nvGrpSpPr>
          <p:grpSpPr>
            <a:xfrm>
              <a:off x="3133711" y="802396"/>
              <a:ext cx="2989921" cy="3691856"/>
              <a:chOff x="8912624" y="3272955"/>
              <a:chExt cx="2989921" cy="369185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B799F4-23C3-74F3-FFEE-9D2EA5DEB1D3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5DE515-AD00-B640-40A9-BF71989F4A5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E8B5553-07C7-975F-AE09-0681AE34303E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9" name="Left Arrow 8">
                <a:extLst>
                  <a:ext uri="{FF2B5EF4-FFF2-40B4-BE49-F238E27FC236}">
                    <a16:creationId xmlns:a16="http://schemas.microsoft.com/office/drawing/2014/main" id="{C315A767-E899-DB3F-7326-5983297DE935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7D3D98-91D2-1AE9-9F1F-C78EF48E9E76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522966-ECC3-35CE-C667-563FDB3702B2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3FB9327-8148-AE31-8AC2-5B77046E7ACB}"/>
                  </a:ext>
                </a:extLst>
              </p:cNvPr>
              <p:cNvSpPr/>
              <p:nvPr/>
            </p:nvSpPr>
            <p:spPr>
              <a:xfrm>
                <a:off x="8912624" y="3272955"/>
                <a:ext cx="29899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Allocate Space for locals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-FRMADD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509D7C-5FA7-B32D-0C32-3C41085F3060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569849A-C350-862A-0A9C-F821299C409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CBAC509-36FA-7C72-3654-00DC94D45BAD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37C0FC-18DC-2B6C-09F3-35EE997A4F04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FB224268-59D4-B8D5-7467-0FD34E7B78E3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78A6D-4E09-9896-519F-DE25A498BF5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9790A15-5C4F-2378-4B66-663385224DE3}"/>
                </a:ext>
              </a:extLst>
            </p:cNvPr>
            <p:cNvGrpSpPr/>
            <p:nvPr/>
          </p:nvGrpSpPr>
          <p:grpSpPr>
            <a:xfrm>
              <a:off x="4947359" y="2010988"/>
              <a:ext cx="830953" cy="369332"/>
              <a:chOff x="1653962" y="2057134"/>
              <a:chExt cx="830953" cy="369332"/>
            </a:xfrm>
          </p:grpSpPr>
          <p:sp>
            <p:nvSpPr>
              <p:cNvPr id="20" name="Left Arrow 19">
                <a:extLst>
                  <a:ext uri="{FF2B5EF4-FFF2-40B4-BE49-F238E27FC236}">
                    <a16:creationId xmlns:a16="http://schemas.microsoft.com/office/drawing/2014/main" id="{D0482D27-7BD5-3AEB-09ED-B057F34377D9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FA2082-ADBF-1172-B885-4F4C48642380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9305EAF0-82BD-EFBF-0771-67712754541F}"/>
                </a:ext>
              </a:extLst>
            </p:cNvPr>
            <p:cNvSpPr/>
            <p:nvPr/>
          </p:nvSpPr>
          <p:spPr>
            <a:xfrm>
              <a:off x="4907187" y="2350981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CE8B5F-02CA-4DAC-B7DB-5157BFECCA71}"/>
                </a:ext>
              </a:extLst>
            </p:cNvPr>
            <p:cNvSpPr txBox="1"/>
            <p:nvPr/>
          </p:nvSpPr>
          <p:spPr>
            <a:xfrm>
              <a:off x="5221232" y="2602223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6E43CE-AF4E-15CC-9448-8FFB34F70826}"/>
              </a:ext>
            </a:extLst>
          </p:cNvPr>
          <p:cNvGrpSpPr/>
          <p:nvPr/>
        </p:nvGrpSpPr>
        <p:grpSpPr>
          <a:xfrm>
            <a:off x="117850" y="848702"/>
            <a:ext cx="2407248" cy="3166429"/>
            <a:chOff x="3190797" y="3389649"/>
            <a:chExt cx="2407248" cy="31664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E54711-F606-D003-35D3-C281DD596426}"/>
                </a:ext>
              </a:extLst>
            </p:cNvPr>
            <p:cNvSpPr/>
            <p:nvPr/>
          </p:nvSpPr>
          <p:spPr>
            <a:xfrm>
              <a:off x="3479268" y="5858449"/>
              <a:ext cx="1375959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1B55FA-FE74-1C26-4CB5-8CD16F0D18EB}"/>
                </a:ext>
              </a:extLst>
            </p:cNvPr>
            <p:cNvSpPr/>
            <p:nvPr/>
          </p:nvSpPr>
          <p:spPr>
            <a:xfrm>
              <a:off x="3481247" y="428339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4D8CD2-F30D-9613-8B5C-D1166A29CAFA}"/>
                </a:ext>
              </a:extLst>
            </p:cNvPr>
            <p:cNvSpPr txBox="1"/>
            <p:nvPr/>
          </p:nvSpPr>
          <p:spPr>
            <a:xfrm>
              <a:off x="3479268" y="618674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A69481-0946-6719-355A-6F3DF4D6CFD6}"/>
                </a:ext>
              </a:extLst>
            </p:cNvPr>
            <p:cNvSpPr/>
            <p:nvPr/>
          </p:nvSpPr>
          <p:spPr>
            <a:xfrm>
              <a:off x="3479270" y="3964654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8F592F-3152-1964-0E7A-A11125C3ABC0}"/>
                </a:ext>
              </a:extLst>
            </p:cNvPr>
            <p:cNvSpPr txBox="1"/>
            <p:nvPr/>
          </p:nvSpPr>
          <p:spPr>
            <a:xfrm>
              <a:off x="5169723" y="561027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1" name="Left Arrow 30">
              <a:extLst>
                <a:ext uri="{FF2B5EF4-FFF2-40B4-BE49-F238E27FC236}">
                  <a16:creationId xmlns:a16="http://schemas.microsoft.com/office/drawing/2014/main" id="{C9F9D7A1-7090-074E-B5CC-4D2429D706C6}"/>
                </a:ext>
              </a:extLst>
            </p:cNvPr>
            <p:cNvSpPr/>
            <p:nvPr/>
          </p:nvSpPr>
          <p:spPr>
            <a:xfrm>
              <a:off x="4855227" y="5771885"/>
              <a:ext cx="37884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3B0DEF-2C5F-3571-9097-86F602745780}"/>
                </a:ext>
              </a:extLst>
            </p:cNvPr>
            <p:cNvSpPr/>
            <p:nvPr/>
          </p:nvSpPr>
          <p:spPr>
            <a:xfrm>
              <a:off x="3479270" y="459139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568A89-A0A6-A842-7FC0-95AC7BE17971}"/>
                </a:ext>
              </a:extLst>
            </p:cNvPr>
            <p:cNvSpPr/>
            <p:nvPr/>
          </p:nvSpPr>
          <p:spPr>
            <a:xfrm>
              <a:off x="3481107" y="4919692"/>
              <a:ext cx="1375959" cy="3120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F9F46D1-122A-08B2-A828-A273B51FCC0C}"/>
                </a:ext>
              </a:extLst>
            </p:cNvPr>
            <p:cNvSpPr/>
            <p:nvPr/>
          </p:nvSpPr>
          <p:spPr>
            <a:xfrm>
              <a:off x="3479269" y="52221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A71BE19-CE40-F20F-CD66-A78BBB1B5CF2}"/>
                </a:ext>
              </a:extLst>
            </p:cNvPr>
            <p:cNvSpPr/>
            <p:nvPr/>
          </p:nvSpPr>
          <p:spPr>
            <a:xfrm>
              <a:off x="3481106" y="5550450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DF6AE5-0848-78C0-71D5-2ABF26C23C0E}"/>
                </a:ext>
              </a:extLst>
            </p:cNvPr>
            <p:cNvSpPr/>
            <p:nvPr/>
          </p:nvSpPr>
          <p:spPr>
            <a:xfrm>
              <a:off x="3190797" y="3389649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 {r4,r5,fp,lr}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664CEC0-28D8-8F1F-C392-FC1E4CA48938}"/>
              </a:ext>
            </a:extLst>
          </p:cNvPr>
          <p:cNvGrpSpPr/>
          <p:nvPr/>
        </p:nvGrpSpPr>
        <p:grpSpPr>
          <a:xfrm>
            <a:off x="1817683" y="1381531"/>
            <a:ext cx="830953" cy="369332"/>
            <a:chOff x="1653962" y="2057134"/>
            <a:chExt cx="830953" cy="369332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D94FA425-9892-08F5-180F-D83F600532F5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4B40891-8173-E11C-894A-3E9DBD61289D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F96A93E-B7BD-751B-AC16-BBA9A822A85D}"/>
              </a:ext>
            </a:extLst>
          </p:cNvPr>
          <p:cNvGrpSpPr/>
          <p:nvPr/>
        </p:nvGrpSpPr>
        <p:grpSpPr>
          <a:xfrm>
            <a:off x="6530162" y="445581"/>
            <a:ext cx="5214296" cy="4018043"/>
            <a:chOff x="6530162" y="445581"/>
            <a:chExt cx="5214296" cy="401804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672F901-1301-73CB-038B-A58BBDB9476A}"/>
                </a:ext>
              </a:extLst>
            </p:cNvPr>
            <p:cNvSpPr/>
            <p:nvPr/>
          </p:nvSpPr>
          <p:spPr>
            <a:xfrm>
              <a:off x="6530162" y="445581"/>
              <a:ext cx="5214296" cy="40180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F63694C-1AAC-A083-9627-0095BF7DEDE5}"/>
                </a:ext>
              </a:extLst>
            </p:cNvPr>
            <p:cNvGrpSpPr/>
            <p:nvPr/>
          </p:nvGrpSpPr>
          <p:grpSpPr>
            <a:xfrm>
              <a:off x="8126694" y="456568"/>
              <a:ext cx="3321982" cy="4007056"/>
              <a:chOff x="8571815" y="2957755"/>
              <a:chExt cx="3321982" cy="400705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73DCE1-9568-350E-307F-70E73A267E7A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E4355-B918-469C-DD9E-253D29124A7C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BD4FD4B-CAB9-57B9-E34A-92B44DAA51F7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4" name="Left Arrow 43">
                <a:extLst>
                  <a:ext uri="{FF2B5EF4-FFF2-40B4-BE49-F238E27FC236}">
                    <a16:creationId xmlns:a16="http://schemas.microsoft.com/office/drawing/2014/main" id="{7F9D75A3-E1CC-4073-B0DE-44E16C29A4AE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BFC3DE-6E4F-B4DC-6BD5-A36CA32C9DC7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42C6CC5-E22B-59F2-CAFA-458759B4CBC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F378CFD-300E-6464-BC29-E180653EBE87}"/>
                  </a:ext>
                </a:extLst>
              </p:cNvPr>
              <p:cNvSpPr/>
              <p:nvPr/>
            </p:nvSpPr>
            <p:spPr>
              <a:xfrm>
                <a:off x="8571815" y="2957755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 you do not move </a:t>
                </a:r>
                <a:r>
                  <a:rPr lang="en-US" sz="16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back!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You get a total mess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pop {r4, r5,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lr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BBDDA14-894A-77BB-C93E-59FDE181D6C4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E67E1B0-00AA-7795-52CC-23DF5FCF69F7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5A6DE6A-201E-F08B-2A2D-A2CAC2A4A2B9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CF4931F-2707-F02B-0EFA-6746906CBD83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2" name="Right Brace 51">
                <a:extLst>
                  <a:ext uri="{FF2B5EF4-FFF2-40B4-BE49-F238E27FC236}">
                    <a16:creationId xmlns:a16="http://schemas.microsoft.com/office/drawing/2014/main" id="{F6030F3F-FD2E-7DCB-F494-9AA8912A9820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3A5340A-8549-81C0-2079-F15A9D6BE41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F2484F-CA3F-A2B3-7613-6AEBFA8D127F}"/>
                </a:ext>
              </a:extLst>
            </p:cNvPr>
            <p:cNvGrpSpPr/>
            <p:nvPr/>
          </p:nvGrpSpPr>
          <p:grpSpPr>
            <a:xfrm>
              <a:off x="10281151" y="1980360"/>
              <a:ext cx="830953" cy="369332"/>
              <a:chOff x="1653962" y="2057134"/>
              <a:chExt cx="830953" cy="369332"/>
            </a:xfrm>
          </p:grpSpPr>
          <p:sp>
            <p:nvSpPr>
              <p:cNvPr id="55" name="Left Arrow 54">
                <a:extLst>
                  <a:ext uri="{FF2B5EF4-FFF2-40B4-BE49-F238E27FC236}">
                    <a16:creationId xmlns:a16="http://schemas.microsoft.com/office/drawing/2014/main" id="{E5BF2912-C19A-12AC-6EB6-538169CC6291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A4017C5-C297-CE51-4CDD-0F9494EB680B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57" name="Right Brace 56">
              <a:extLst>
                <a:ext uri="{FF2B5EF4-FFF2-40B4-BE49-F238E27FC236}">
                  <a16:creationId xmlns:a16="http://schemas.microsoft.com/office/drawing/2014/main" id="{E84557E0-0B73-142A-C2F9-1B5E447F45E2}"/>
                </a:ext>
              </a:extLst>
            </p:cNvPr>
            <p:cNvSpPr/>
            <p:nvPr/>
          </p:nvSpPr>
          <p:spPr>
            <a:xfrm>
              <a:off x="10240979" y="2320353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A41BA02-D21E-561A-98AA-F317FA25E219}"/>
                </a:ext>
              </a:extLst>
            </p:cNvPr>
            <p:cNvSpPr txBox="1"/>
            <p:nvPr/>
          </p:nvSpPr>
          <p:spPr>
            <a:xfrm>
              <a:off x="10555024" y="2571595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407995-33AF-E9E3-AFDB-3266E692C760}"/>
                </a:ext>
              </a:extLst>
            </p:cNvPr>
            <p:cNvSpPr/>
            <p:nvPr/>
          </p:nvSpPr>
          <p:spPr>
            <a:xfrm>
              <a:off x="6887833" y="27516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4D6AAA5-1484-311B-6513-78DC5A03C2B4}"/>
                </a:ext>
              </a:extLst>
            </p:cNvPr>
            <p:cNvSpPr/>
            <p:nvPr/>
          </p:nvSpPr>
          <p:spPr>
            <a:xfrm>
              <a:off x="6889670" y="3079950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CC81858-1C81-5A2D-34AD-C65E2AD9C443}"/>
                </a:ext>
              </a:extLst>
            </p:cNvPr>
            <p:cNvSpPr/>
            <p:nvPr/>
          </p:nvSpPr>
          <p:spPr>
            <a:xfrm>
              <a:off x="6887832" y="338241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8E8A49-1071-685E-4CB0-3E6BE64443F6}"/>
                </a:ext>
              </a:extLst>
            </p:cNvPr>
            <p:cNvSpPr/>
            <p:nvPr/>
          </p:nvSpPr>
          <p:spPr>
            <a:xfrm>
              <a:off x="6889669" y="371070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r4</a:t>
              </a:r>
            </a:p>
          </p:txBody>
        </p:sp>
        <p:sp>
          <p:nvSpPr>
            <p:cNvPr id="71" name="Left Arrow 70">
              <a:extLst>
                <a:ext uri="{FF2B5EF4-FFF2-40B4-BE49-F238E27FC236}">
                  <a16:creationId xmlns:a16="http://schemas.microsoft.com/office/drawing/2014/main" id="{618AF5A5-3C42-82A3-AA4B-2E2FBC4ABF26}"/>
                </a:ext>
              </a:extLst>
            </p:cNvPr>
            <p:cNvSpPr/>
            <p:nvPr/>
          </p:nvSpPr>
          <p:spPr>
            <a:xfrm>
              <a:off x="8313863" y="386675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231B32C9-1B1C-2CE0-C1D1-46C35458B3C4}"/>
                </a:ext>
              </a:extLst>
            </p:cNvPr>
            <p:cNvSpPr/>
            <p:nvPr/>
          </p:nvSpPr>
          <p:spPr>
            <a:xfrm>
              <a:off x="8334138" y="3437723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25EDA635-DD22-EB60-0F37-6F7381428CCE}"/>
                </a:ext>
              </a:extLst>
            </p:cNvPr>
            <p:cNvSpPr/>
            <p:nvPr/>
          </p:nvSpPr>
          <p:spPr>
            <a:xfrm>
              <a:off x="8283967" y="309357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Left Arrow 73">
              <a:extLst>
                <a:ext uri="{FF2B5EF4-FFF2-40B4-BE49-F238E27FC236}">
                  <a16:creationId xmlns:a16="http://schemas.microsoft.com/office/drawing/2014/main" id="{B5C2DC6E-BA2B-6B1B-41AA-8ED9570C25C2}"/>
                </a:ext>
              </a:extLst>
            </p:cNvPr>
            <p:cNvSpPr/>
            <p:nvPr/>
          </p:nvSpPr>
          <p:spPr>
            <a:xfrm>
              <a:off x="8349747" y="281424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A1B55A-0C7E-D45D-B295-3D71B6F1AEFE}"/>
                </a:ext>
              </a:extLst>
            </p:cNvPr>
            <p:cNvSpPr txBox="1"/>
            <p:nvPr/>
          </p:nvSpPr>
          <p:spPr>
            <a:xfrm>
              <a:off x="6680276" y="226356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 registers</a:t>
              </a: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8F9CCE4-20E8-C244-ED88-04EEF76C2979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58B5C0-E077-5412-E62A-133BDB33427A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2C0C69-1CDC-574F-B3CF-1AAC68C66B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56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546351" y="473606"/>
            <a:ext cx="3000668" cy="40771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641838" y="452403"/>
            <a:ext cx="3151780" cy="4048626"/>
            <a:chOff x="9072186" y="3091342"/>
            <a:chExt cx="3151780" cy="40486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48497" y="677063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695720" y="437684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149647" y="415066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1064839"/>
            </a:xfrm>
            <a:prstGeom prst="rect">
              <a:avLst/>
            </a:prstGeom>
            <a:pattFill prst="pct50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9072186" y="3091342"/>
              <a:ext cx="26532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At function exit 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pop {r4,r5,fp,lr}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lr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pattFill prst="pct50">
              <a:fgClr>
                <a:srgbClr val="0070C0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callers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fp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94732" y="4526212"/>
              <a:ext cx="410836" cy="2284903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042494" y="5077032"/>
              <a:ext cx="1181472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3753F"/>
                  </a:solidFill>
                </a:rPr>
                <a:t>Deallocated</a:t>
              </a:r>
            </a:p>
            <a:p>
              <a:r>
                <a:rPr lang="en-US" sz="1400" dirty="0">
                  <a:solidFill>
                    <a:srgbClr val="F3753F"/>
                  </a:solidFill>
                </a:rPr>
                <a:t>Eligible for reuse </a:t>
              </a:r>
              <a:endParaRPr lang="en-US" sz="1400" dirty="0"/>
            </a:p>
            <a:p>
              <a:r>
                <a:rPr lang="en-US" sz="1400" dirty="0">
                  <a:solidFill>
                    <a:schemeClr val="accent3"/>
                  </a:solidFill>
                </a:rPr>
                <a:t>out of scope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7731478" y="4719394"/>
            <a:ext cx="39523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pop</a:t>
            </a:r>
            <a:r>
              <a:rPr lang="en-US" dirty="0">
                <a:solidFill>
                  <a:schemeClr val="tx2"/>
                </a:solidFill>
              </a:rPr>
              <a:t> to restore the registers to the values they had at function entry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301845" y="1159526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3A93CE-9D95-D9BF-3374-218F753A739E}"/>
              </a:ext>
            </a:extLst>
          </p:cNvPr>
          <p:cNvGrpSpPr/>
          <p:nvPr/>
        </p:nvGrpSpPr>
        <p:grpSpPr>
          <a:xfrm>
            <a:off x="7663835" y="1245280"/>
            <a:ext cx="1154314" cy="622262"/>
            <a:chOff x="2539035" y="3281417"/>
            <a:chExt cx="1154314" cy="6222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0CF3FF-1DD8-7B78-FFD1-792DFB13BC85}"/>
                </a:ext>
              </a:extLst>
            </p:cNvPr>
            <p:cNvSpPr txBox="1"/>
            <p:nvPr/>
          </p:nvSpPr>
          <p:spPr>
            <a:xfrm>
              <a:off x="2539035" y="3363171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FEEEF47-866F-47F4-7EC8-CC69D1BDE6E4}"/>
                </a:ext>
              </a:extLst>
            </p:cNvPr>
            <p:cNvSpPr/>
            <p:nvPr/>
          </p:nvSpPr>
          <p:spPr>
            <a:xfrm rot="10800000">
              <a:off x="3267181" y="3281417"/>
              <a:ext cx="426168" cy="62226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76949D-762B-C4B9-F81A-9786BE5D1539}"/>
              </a:ext>
            </a:extLst>
          </p:cNvPr>
          <p:cNvGrpSpPr/>
          <p:nvPr/>
        </p:nvGrpSpPr>
        <p:grpSpPr>
          <a:xfrm>
            <a:off x="248883" y="616304"/>
            <a:ext cx="6884290" cy="5003245"/>
            <a:chOff x="5045359" y="410682"/>
            <a:chExt cx="6884290" cy="500324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9FCB2E-FF17-4189-8821-AC2185D1D051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9CA8A5-8ABF-B806-4399-924AD5B5B14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E5F7DF8-D972-62D6-57D3-D3403494A4D9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56AA57-65F0-CD8E-F274-8C6380F80DF4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339088-42EE-C56B-738A-73F410914D26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D699F66E-48FE-C1B9-0D6D-4D24883A8F19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0D10A8-4034-2B03-5D1F-2E80EA613F87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303DB39-9E92-565E-BFC5-A629B076580A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EE9D879-B03E-FC3A-94B9-BE80F14B157F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7F8F3B8-4C88-A441-9542-E50D1D0846D9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56CD4DA-AE23-D23F-9FD0-E709FA6B8F84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ED0CBC1-6664-772B-9C05-A0B0DB697D86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660641F-D86D-9820-5FA7-C291C7E9984B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4" name="Right Brace 53">
                <a:extLst>
                  <a:ext uri="{FF2B5EF4-FFF2-40B4-BE49-F238E27FC236}">
                    <a16:creationId xmlns:a16="http://schemas.microsoft.com/office/drawing/2014/main" id="{5B49795B-7B2E-7DE8-4142-010EFB963D31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93AF4A-1264-659A-C86F-C7A20C79FEA0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B99691-B0CB-691F-D89D-C952DB33B0A4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CD32D1-49A0-DE08-D475-5CA3B857A8AE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32" name="Left Arrow 31">
                <a:extLst>
                  <a:ext uri="{FF2B5EF4-FFF2-40B4-BE49-F238E27FC236}">
                    <a16:creationId xmlns:a16="http://schemas.microsoft.com/office/drawing/2014/main" id="{543E1BC9-40AE-8FB8-2FD9-B00330E56C88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289EF0-86FF-576E-5B61-022C30D3BB65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D02F43F1-F81E-6C91-3CD2-7305CBA44EEF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43B9A6-3464-5762-920B-FDF2A7414EA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F325F09-125C-5CE4-4FC9-C13918843218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5ECC32-2736-9926-3E73-013975DBC7AF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8C23678C-C31B-1493-F443-960B7A8D9A9B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183037-9545-9457-0144-F2304B040911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DAF2863-F3B5-6045-9606-EC14162B705F}"/>
              </a:ext>
            </a:extLst>
          </p:cNvPr>
          <p:cNvSpPr txBox="1"/>
          <p:nvPr/>
        </p:nvSpPr>
        <p:spPr>
          <a:xfrm>
            <a:off x="9450330" y="14683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CE9DAC9-6B6B-8B56-5211-D8911E164631}"/>
              </a:ext>
            </a:extLst>
          </p:cNvPr>
          <p:cNvSpPr/>
          <p:nvPr/>
        </p:nvSpPr>
        <p:spPr bwMode="auto">
          <a:xfrm>
            <a:off x="1306392" y="5841989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5B0649-3FF6-9278-5D09-B5B98AC3D25D}"/>
              </a:ext>
            </a:extLst>
          </p:cNvPr>
          <p:cNvSpPr txBox="1"/>
          <p:nvPr/>
        </p:nvSpPr>
        <p:spPr>
          <a:xfrm>
            <a:off x="613920" y="6059840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31711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7CC791-8F38-A0A6-79B7-8B38269F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753140"/>
            <a:ext cx="5571460" cy="55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2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DEA4-F370-B94B-901F-5DCC4947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19" y="36093"/>
            <a:ext cx="11507262" cy="509814"/>
          </a:xfrm>
        </p:spPr>
        <p:txBody>
          <a:bodyPr/>
          <a:lstStyle/>
          <a:p>
            <a:r>
              <a:rPr lang="en-US" sz="2800" dirty="0"/>
              <a:t>How to Set FP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79AE87-06F7-3C48-B7B8-59998F2B865B}"/>
              </a:ext>
            </a:extLst>
          </p:cNvPr>
          <p:cNvSpPr/>
          <p:nvPr/>
        </p:nvSpPr>
        <p:spPr>
          <a:xfrm>
            <a:off x="6968164" y="4503719"/>
            <a:ext cx="43911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(#regs saved - 1) *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36139-1CC4-FC4E-8D36-1694FF88E0A1}"/>
              </a:ext>
            </a:extLst>
          </p:cNvPr>
          <p:cNvGrpSpPr/>
          <p:nvPr/>
        </p:nvGrpSpPr>
        <p:grpSpPr>
          <a:xfrm>
            <a:off x="8293678" y="421542"/>
            <a:ext cx="4951326" cy="3674223"/>
            <a:chOff x="7545017" y="2143255"/>
            <a:chExt cx="4951326" cy="36742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B388A4-237E-D84C-91D9-367230F97222}"/>
                </a:ext>
              </a:extLst>
            </p:cNvPr>
            <p:cNvSpPr/>
            <p:nvPr/>
          </p:nvSpPr>
          <p:spPr>
            <a:xfrm>
              <a:off x="8096822" y="524562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E8F2FF-9F1A-AB45-9A98-58C44C25E0F8}"/>
                </a:ext>
              </a:extLst>
            </p:cNvPr>
            <p:cNvSpPr/>
            <p:nvPr/>
          </p:nvSpPr>
          <p:spPr>
            <a:xfrm>
              <a:off x="8096822" y="300322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A9FD0-2E23-424B-BD90-D39018CFC431}"/>
                </a:ext>
              </a:extLst>
            </p:cNvPr>
            <p:cNvSpPr txBox="1"/>
            <p:nvPr/>
          </p:nvSpPr>
          <p:spPr>
            <a:xfrm>
              <a:off x="9472632" y="5171147"/>
              <a:ext cx="3023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memory</a:t>
              </a:r>
            </a:p>
            <a:p>
              <a:r>
                <a:rPr lang="en-US" dirty="0"/>
                <a:t>4-byte words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E37572-6570-3D4F-972B-8EBD20E6E33F}"/>
                </a:ext>
              </a:extLst>
            </p:cNvPr>
            <p:cNvSpPr/>
            <p:nvPr/>
          </p:nvSpPr>
          <p:spPr>
            <a:xfrm>
              <a:off x="8096822" y="268448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5C0622-E74A-684E-8FF7-E4EB6BB84B93}"/>
                </a:ext>
              </a:extLst>
            </p:cNvPr>
            <p:cNvSpPr txBox="1"/>
            <p:nvPr/>
          </p:nvSpPr>
          <p:spPr>
            <a:xfrm>
              <a:off x="9943900" y="492606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" name="Left Arrow 19">
              <a:extLst>
                <a:ext uri="{FF2B5EF4-FFF2-40B4-BE49-F238E27FC236}">
                  <a16:creationId xmlns:a16="http://schemas.microsoft.com/office/drawing/2014/main" id="{FEA071F5-CB97-0A4D-BB26-4D8BBE4B6CFB}"/>
                </a:ext>
              </a:extLst>
            </p:cNvPr>
            <p:cNvSpPr/>
            <p:nvPr/>
          </p:nvSpPr>
          <p:spPr>
            <a:xfrm>
              <a:off x="9496126" y="510851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936473-2CAE-3040-A941-37BEE0619C33}"/>
                </a:ext>
              </a:extLst>
            </p:cNvPr>
            <p:cNvSpPr/>
            <p:nvPr/>
          </p:nvSpPr>
          <p:spPr>
            <a:xfrm>
              <a:off x="8096822" y="331122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A28C20-D978-F14F-8F72-4714D2234C93}"/>
                </a:ext>
              </a:extLst>
            </p:cNvPr>
            <p:cNvSpPr/>
            <p:nvPr/>
          </p:nvSpPr>
          <p:spPr>
            <a:xfrm>
              <a:off x="8096822" y="36395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FD4BFD-921B-EA45-9249-9D83FA31719F}"/>
                </a:ext>
              </a:extLst>
            </p:cNvPr>
            <p:cNvSpPr/>
            <p:nvPr/>
          </p:nvSpPr>
          <p:spPr>
            <a:xfrm>
              <a:off x="8096822" y="459776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6D4B5C-81BF-E541-B450-21AC506D6E33}"/>
                </a:ext>
              </a:extLst>
            </p:cNvPr>
            <p:cNvSpPr/>
            <p:nvPr/>
          </p:nvSpPr>
          <p:spPr>
            <a:xfrm>
              <a:off x="8096822" y="49260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6DF14B-49B3-D74E-A156-5FD39DA9421A}"/>
                </a:ext>
              </a:extLst>
            </p:cNvPr>
            <p:cNvSpPr/>
            <p:nvPr/>
          </p:nvSpPr>
          <p:spPr>
            <a:xfrm>
              <a:off x="7545017" y="2143255"/>
              <a:ext cx="28777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after push </a:t>
              </a:r>
              <a:r>
                <a:rPr lang="en-US" sz="1600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{r4-r7,fp,lr}</a:t>
              </a:r>
            </a:p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  <a:endPara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AA330E-8E10-B544-87DB-299D50E42525}"/>
                </a:ext>
              </a:extLst>
            </p:cNvPr>
            <p:cNvSpPr txBox="1"/>
            <p:nvPr/>
          </p:nvSpPr>
          <p:spPr>
            <a:xfrm>
              <a:off x="10148028" y="3396011"/>
              <a:ext cx="1293744" cy="584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r>
                <a:rPr lang="en-US" sz="1600" dirty="0"/>
                <a:t> = </a:t>
              </a:r>
              <a:r>
                <a:rPr lang="en-US" sz="1600" dirty="0" err="1"/>
                <a:t>sp</a:t>
              </a:r>
              <a:r>
                <a:rPr lang="en-US" sz="1600" dirty="0"/>
                <a:t> + 20 bytes 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3C286B68-9127-CD41-8B4B-E0B52F7517F7}"/>
                </a:ext>
              </a:extLst>
            </p:cNvPr>
            <p:cNvSpPr/>
            <p:nvPr/>
          </p:nvSpPr>
          <p:spPr>
            <a:xfrm>
              <a:off x="9472632" y="3493682"/>
              <a:ext cx="67539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9CDE53-7DD3-2147-9806-F2039E2DD158}"/>
                </a:ext>
              </a:extLst>
            </p:cNvPr>
            <p:cNvSpPr/>
            <p:nvPr/>
          </p:nvSpPr>
          <p:spPr>
            <a:xfrm>
              <a:off x="8096822" y="394117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D398EE9-4D70-D84C-AA23-0C1F5FAC78D7}"/>
                </a:ext>
              </a:extLst>
            </p:cNvPr>
            <p:cNvSpPr/>
            <p:nvPr/>
          </p:nvSpPr>
          <p:spPr>
            <a:xfrm>
              <a:off x="8096822" y="42694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r6</a:t>
              </a:r>
            </a:p>
          </p:txBody>
        </p:sp>
        <p:sp>
          <p:nvSpPr>
            <p:cNvPr id="31" name="Up-Down Arrow 30">
              <a:extLst>
                <a:ext uri="{FF2B5EF4-FFF2-40B4-BE49-F238E27FC236}">
                  <a16:creationId xmlns:a16="http://schemas.microsoft.com/office/drawing/2014/main" id="{9BC90C30-16FE-E04F-AD20-D9E6E9207A35}"/>
                </a:ext>
              </a:extLst>
            </p:cNvPr>
            <p:cNvSpPr/>
            <p:nvPr/>
          </p:nvSpPr>
          <p:spPr>
            <a:xfrm>
              <a:off x="9604705" y="3606260"/>
              <a:ext cx="147542" cy="1538898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958CEF-C647-DA48-9701-E66CC6D610B2}"/>
              </a:ext>
            </a:extLst>
          </p:cNvPr>
          <p:cNvSpPr/>
          <p:nvPr/>
        </p:nvSpPr>
        <p:spPr bwMode="auto">
          <a:xfrm>
            <a:off x="232345" y="502959"/>
            <a:ext cx="4658837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other code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	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20      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push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…….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pop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bx 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6" name="Content Placeholder 32">
            <a:extLst>
              <a:ext uri="{FF2B5EF4-FFF2-40B4-BE49-F238E27FC236}">
                <a16:creationId xmlns:a16="http://schemas.microsoft.com/office/drawing/2014/main" id="{BB22691C-016D-B445-90B0-B8246F2894DA}"/>
              </a:ext>
            </a:extLst>
          </p:cNvPr>
          <p:cNvGraphicFramePr>
            <a:graphicFrameLocks/>
          </p:cNvGraphicFramePr>
          <p:nvPr/>
        </p:nvGraphicFramePr>
        <p:xfrm>
          <a:off x="424599" y="3512951"/>
          <a:ext cx="5405226" cy="3261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3340">
                  <a:extLst>
                    <a:ext uri="{9D8B030D-6E8A-4147-A177-3AD203B41FA5}">
                      <a16:colId xmlns:a16="http://schemas.microsoft.com/office/drawing/2014/main" val="3740377692"/>
                    </a:ext>
                  </a:extLst>
                </a:gridCol>
                <a:gridCol w="4241886">
                  <a:extLst>
                    <a:ext uri="{9D8B030D-6E8A-4147-A177-3AD203B41FA5}">
                      <a16:colId xmlns:a16="http://schemas.microsoft.com/office/drawing/2014/main" val="2317977396"/>
                    </a:ext>
                  </a:extLst>
                </a:gridCol>
              </a:tblGrid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regs saved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FP_OFF in Bytes</a:t>
                      </a:r>
                    </a:p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lr</a:t>
                      </a:r>
                      <a:r>
                        <a:rPr lang="en-US" sz="1600" dirty="0"/>
                        <a:t> to lowest saved register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5475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9394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64497892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76719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91474434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45271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2360813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53300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53169727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37E78FC1-EF7C-1C40-99DA-6A0541D96039}"/>
              </a:ext>
            </a:extLst>
          </p:cNvPr>
          <p:cNvGrpSpPr/>
          <p:nvPr/>
        </p:nvGrpSpPr>
        <p:grpSpPr>
          <a:xfrm>
            <a:off x="4139445" y="872473"/>
            <a:ext cx="3462427" cy="1108119"/>
            <a:chOff x="9538831" y="4730399"/>
            <a:chExt cx="3462427" cy="110811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786F0D-6342-7F4E-8F72-64D1B9AC5D63}"/>
                </a:ext>
              </a:extLst>
            </p:cNvPr>
            <p:cNvSpPr txBox="1"/>
            <p:nvPr/>
          </p:nvSpPr>
          <p:spPr>
            <a:xfrm>
              <a:off x="10337582" y="4730399"/>
              <a:ext cx="2663676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Prologue</a:t>
              </a:r>
            </a:p>
            <a:p>
              <a:r>
                <a:rPr lang="en-US" dirty="0"/>
                <a:t>always at top of function saves regs and </a:t>
              </a:r>
              <a:r>
                <a:rPr lang="en-US" dirty="0">
                  <a:solidFill>
                    <a:srgbClr val="FF0000"/>
                  </a:solidFill>
                </a:rPr>
                <a:t>sets </a:t>
              </a:r>
              <a:r>
                <a:rPr lang="en-US" dirty="0" err="1">
                  <a:solidFill>
                    <a:srgbClr val="FF0000"/>
                  </a:solidFill>
                </a:rPr>
                <a:t>fp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91527B39-B32E-F947-9C9A-CCC54AD7A9E7}"/>
                </a:ext>
              </a:extLst>
            </p:cNvPr>
            <p:cNvSpPr/>
            <p:nvPr/>
          </p:nvSpPr>
          <p:spPr>
            <a:xfrm>
              <a:off x="9538831" y="5236427"/>
              <a:ext cx="402970" cy="60209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80F1BD7E-A448-A54E-A8E7-978857F909C8}"/>
                </a:ext>
              </a:extLst>
            </p:cNvPr>
            <p:cNvSpPr/>
            <p:nvPr/>
          </p:nvSpPr>
          <p:spPr>
            <a:xfrm>
              <a:off x="9861509" y="5446525"/>
              <a:ext cx="433375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F3A1C5-C0E1-D541-92B9-C8D75685086D}"/>
              </a:ext>
            </a:extLst>
          </p:cNvPr>
          <p:cNvGrpSpPr/>
          <p:nvPr/>
        </p:nvGrpSpPr>
        <p:grpSpPr>
          <a:xfrm>
            <a:off x="4186941" y="2149457"/>
            <a:ext cx="3062644" cy="1200329"/>
            <a:chOff x="9544330" y="5761734"/>
            <a:chExt cx="3062644" cy="12003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A74AD4-95A8-764F-8710-D0458D381FCF}"/>
                </a:ext>
              </a:extLst>
            </p:cNvPr>
            <p:cNvSpPr txBox="1"/>
            <p:nvPr/>
          </p:nvSpPr>
          <p:spPr>
            <a:xfrm>
              <a:off x="10306255" y="5761734"/>
              <a:ext cx="2300719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Epilogue</a:t>
              </a:r>
            </a:p>
            <a:p>
              <a:r>
                <a:rPr lang="en-US" dirty="0"/>
                <a:t>always at bottom of function </a:t>
              </a:r>
              <a:r>
                <a:rPr lang="en-US" dirty="0">
                  <a:solidFill>
                    <a:srgbClr val="FF0000"/>
                  </a:solidFill>
                </a:rPr>
                <a:t>restores regs including the </a:t>
              </a:r>
              <a:r>
                <a:rPr lang="en-US" dirty="0" err="1">
                  <a:solidFill>
                    <a:srgbClr val="FF0000"/>
                  </a:solidFill>
                </a:rPr>
                <a:t>sp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237E87FC-B617-D043-9B50-1AB8AA549C19}"/>
                </a:ext>
              </a:extLst>
            </p:cNvPr>
            <p:cNvSpPr/>
            <p:nvPr/>
          </p:nvSpPr>
          <p:spPr>
            <a:xfrm>
              <a:off x="9544330" y="5930750"/>
              <a:ext cx="377562" cy="46648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Left Arrow 41">
              <a:extLst>
                <a:ext uri="{FF2B5EF4-FFF2-40B4-BE49-F238E27FC236}">
                  <a16:creationId xmlns:a16="http://schemas.microsoft.com/office/drawing/2014/main" id="{D5BD8713-5CFA-AC45-88C0-54995C06F442}"/>
                </a:ext>
              </a:extLst>
            </p:cNvPr>
            <p:cNvSpPr/>
            <p:nvPr/>
          </p:nvSpPr>
          <p:spPr>
            <a:xfrm>
              <a:off x="9919584" y="6089306"/>
              <a:ext cx="377562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47489A-2760-1845-A813-DA0136D88EE0}"/>
              </a:ext>
            </a:extLst>
          </p:cNvPr>
          <p:cNvGrpSpPr/>
          <p:nvPr/>
        </p:nvGrpSpPr>
        <p:grpSpPr>
          <a:xfrm>
            <a:off x="7503031" y="1610610"/>
            <a:ext cx="1342452" cy="1897094"/>
            <a:chOff x="1435988" y="2732659"/>
            <a:chExt cx="1342452" cy="1897094"/>
          </a:xfrm>
        </p:grpSpPr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C0EDD95D-C953-2D40-9429-6341C18FA0C3}"/>
                </a:ext>
              </a:extLst>
            </p:cNvPr>
            <p:cNvSpPr/>
            <p:nvPr/>
          </p:nvSpPr>
          <p:spPr>
            <a:xfrm rot="10800000">
              <a:off x="2494384" y="2732659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895B70-A5B3-6C4B-B4BE-4827FCE051BB}"/>
                </a:ext>
              </a:extLst>
            </p:cNvPr>
            <p:cNvSpPr txBox="1"/>
            <p:nvPr/>
          </p:nvSpPr>
          <p:spPr>
            <a:xfrm>
              <a:off x="1435988" y="3566392"/>
              <a:ext cx="1099669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Function </a:t>
              </a:r>
              <a:r>
                <a:rPr lang="en-US" sz="1600" b="1" dirty="0">
                  <a:solidFill>
                    <a:srgbClr val="0070C0"/>
                  </a:solidFill>
                </a:rPr>
                <a:t>Stack Frame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8FB7D75-D7C6-7142-BC08-FBF3ADE95123}"/>
              </a:ext>
            </a:extLst>
          </p:cNvPr>
          <p:cNvSpPr/>
          <p:nvPr/>
        </p:nvSpPr>
        <p:spPr>
          <a:xfrm>
            <a:off x="10531965" y="2265814"/>
            <a:ext cx="1658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FP_OFF: 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from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lowest saved register 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EDD9F6-91E8-6D4D-9532-C6794B5500A8}"/>
              </a:ext>
            </a:extLst>
          </p:cNvPr>
          <p:cNvGrpSpPr/>
          <p:nvPr/>
        </p:nvGrpSpPr>
        <p:grpSpPr>
          <a:xfrm>
            <a:off x="6342689" y="5385362"/>
            <a:ext cx="5442518" cy="1200329"/>
            <a:chOff x="8750327" y="6295338"/>
            <a:chExt cx="5442518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FDBAD7-8FF9-0D43-93FF-BDD5ECE851D3}"/>
                </a:ext>
              </a:extLst>
            </p:cNvPr>
            <p:cNvSpPr txBox="1"/>
            <p:nvPr/>
          </p:nvSpPr>
          <p:spPr>
            <a:xfrm>
              <a:off x="8750327" y="6295338"/>
              <a:ext cx="5442518" cy="120032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3753F"/>
                  </a:solidFill>
                </a:rPr>
                <a:t>Means Caution, odd number of saved regs!</a:t>
              </a:r>
            </a:p>
            <a:p>
              <a:pPr algn="r"/>
              <a:r>
                <a:rPr lang="en-US" dirty="0"/>
                <a:t>      If odd number pushed, make sure frame is 8-byte aligned (later)</a:t>
              </a:r>
            </a:p>
            <a:p>
              <a:pPr algn="r"/>
              <a:r>
                <a:rPr lang="en-US" sz="1800" dirty="0">
                  <a:solidFill>
                    <a:schemeClr val="tx2"/>
                  </a:solidFill>
                  <a:cs typeface="Courier New" panose="02070309020205020404" pitchFamily="49" charset="0"/>
                </a:rPr>
                <a:t>this must always be true: </a:t>
              </a:r>
              <a:r>
                <a:rPr lang="en-US" sz="1800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sp</a:t>
              </a:r>
              <a:r>
                <a:rPr lang="en-US" sz="1800" dirty="0">
                  <a:solidFill>
                    <a:srgbClr val="FF0000"/>
                  </a:solidFill>
                  <a:cs typeface="Courier New" panose="02070309020205020404" pitchFamily="49" charset="0"/>
                </a:rPr>
                <a:t> % 8 == 0</a:t>
              </a:r>
              <a:r>
                <a:rPr lang="en-US" dirty="0"/>
                <a:t>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200B6E-5044-1144-B394-6E9491FF8F6C}"/>
                </a:ext>
              </a:extLst>
            </p:cNvPr>
            <p:cNvSpPr/>
            <p:nvPr/>
          </p:nvSpPr>
          <p:spPr>
            <a:xfrm>
              <a:off x="8922864" y="6342022"/>
              <a:ext cx="509451" cy="275965"/>
            </a:xfrm>
            <a:prstGeom prst="rect">
              <a:avLst/>
            </a:prstGeom>
            <a:pattFill prst="wdDnDiag">
              <a:fgClr>
                <a:srgbClr val="92D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17CC47C-F379-F949-9A0E-9E8FA57112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5BF5DC-712C-4257-7D55-09AC3F14EB4F}"/>
              </a:ext>
            </a:extLst>
          </p:cNvPr>
          <p:cNvGrpSpPr/>
          <p:nvPr/>
        </p:nvGrpSpPr>
        <p:grpSpPr>
          <a:xfrm>
            <a:off x="7908755" y="3832437"/>
            <a:ext cx="1940093" cy="525554"/>
            <a:chOff x="7908755" y="3832437"/>
            <a:chExt cx="1940093" cy="5255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FA5ECC88-441E-99C5-8411-9192303E8DC1}"/>
                </a:ext>
              </a:extLst>
            </p:cNvPr>
            <p:cNvSpPr/>
            <p:nvPr/>
          </p:nvSpPr>
          <p:spPr>
            <a:xfrm>
              <a:off x="9330374" y="3832437"/>
              <a:ext cx="518474" cy="52555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C93BE9-4B5B-A748-004D-87AE34659F89}"/>
                </a:ext>
              </a:extLst>
            </p:cNvPr>
            <p:cNvSpPr txBox="1"/>
            <p:nvPr/>
          </p:nvSpPr>
          <p:spPr>
            <a:xfrm>
              <a:off x="7908755" y="387458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grows 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0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6" grpId="0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B7D0-5748-D490-4EAC-ABEEFFBB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2799"/>
            <a:ext cx="10515600" cy="715294"/>
          </a:xfrm>
        </p:spPr>
        <p:txBody>
          <a:bodyPr/>
          <a:lstStyle/>
          <a:p>
            <a:r>
              <a:rPr lang="en-US" dirty="0"/>
              <a:t>Reference Table: Global Variable access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50A09-C586-E3C6-7E9B-A7F783E7716D}"/>
              </a:ext>
            </a:extLst>
          </p:cNvPr>
          <p:cNvSpPr/>
          <p:nvPr/>
        </p:nvSpPr>
        <p:spPr bwMode="auto">
          <a:xfrm>
            <a:off x="8222006" y="2765448"/>
            <a:ext cx="3500179" cy="646331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.data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    .data y   //x = &amp;y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87440-2983-2BFF-27AD-56F5FFDBBB86}"/>
              </a:ext>
            </a:extLst>
          </p:cNvPr>
          <p:cNvSpPr txBox="1"/>
          <p:nvPr/>
        </p:nvSpPr>
        <p:spPr>
          <a:xfrm>
            <a:off x="8171997" y="1886721"/>
            <a:ext cx="3500182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.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bss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// from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libc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stderr: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 // FILE 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552013-B64D-5105-D56A-AF796A4D1F60}"/>
              </a:ext>
            </a:extLst>
          </p:cNvPr>
          <p:cNvGraphicFramePr>
            <a:graphicFrameLocks noGrp="1"/>
          </p:cNvGraphicFramePr>
          <p:nvPr/>
        </p:nvGraphicFramePr>
        <p:xfrm>
          <a:off x="261431" y="1072549"/>
          <a:ext cx="7835364" cy="5003091"/>
        </p:xfrm>
        <a:graphic>
          <a:graphicData uri="http://schemas.openxmlformats.org/drawingml/2006/table">
            <a:tbl>
              <a:tblPr firstRow="1" firstCol="1" bandRow="1"/>
              <a:tblGrid>
                <a:gridCol w="82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3880">
                  <a:extLst>
                    <a:ext uri="{9D8B030D-6E8A-4147-A177-3AD203B41FA5}">
                      <a16:colId xmlns:a16="http://schemas.microsoft.com/office/drawing/2014/main" val="1489637881"/>
                    </a:ext>
                  </a:extLst>
                </a:gridCol>
                <a:gridCol w="2170323">
                  <a:extLst>
                    <a:ext uri="{9D8B030D-6E8A-4147-A177-3AD203B41FA5}">
                      <a16:colId xmlns:a16="http://schemas.microsoft.com/office/drawing/2014/main" val="1355389730"/>
                    </a:ext>
                  </a:extLst>
                </a:gridCol>
              </a:tblGrid>
              <a:tr h="252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var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global variable address into r0 (</a:t>
                      </a:r>
                      <a:r>
                        <a:rPr lang="en-US" sz="1600" b="1" i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lside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global variable contents into r0 (</a:t>
                      </a:r>
                      <a:r>
                        <a:rPr lang="en-US" sz="1600" b="1" i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rside</a:t>
                      </a: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contents of r0 into global variable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8096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393317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stderr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&lt;do not write unless you really know what you are doing&gt;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763319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&lt;read only&gt;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845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7F34F42-4E65-C70A-B548-F776ADB6568F}"/>
              </a:ext>
            </a:extLst>
          </p:cNvPr>
          <p:cNvSpPr/>
          <p:nvPr/>
        </p:nvSpPr>
        <p:spPr bwMode="auto">
          <a:xfrm>
            <a:off x="8171998" y="3574095"/>
            <a:ext cx="350017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.string "HI\n"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CBBCA-4212-F515-EB70-9931C436CCF0}"/>
              </a:ext>
            </a:extLst>
          </p:cNvPr>
          <p:cNvSpPr txBox="1"/>
          <p:nvPr/>
        </p:nvSpPr>
        <p:spPr>
          <a:xfrm>
            <a:off x="1573828" y="6237695"/>
            <a:ext cx="45961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stdin, </a:t>
            </a:r>
            <a:r>
              <a:rPr lang="en-US" dirty="0" err="1">
                <a:solidFill>
                  <a:schemeClr val="accent6"/>
                </a:solidFill>
              </a:rPr>
              <a:t>stdout</a:t>
            </a:r>
            <a:r>
              <a:rPr lang="en-US" dirty="0">
                <a:solidFill>
                  <a:schemeClr val="accent6"/>
                </a:solidFill>
              </a:rPr>
              <a:t> and stderr are global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CA729-7430-B398-2FCE-8D59AA9D1BE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495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9083" y="2337383"/>
            <a:ext cx="11693834" cy="3930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Imports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(function name, symbol or a static variable name); </a:t>
            </a:r>
          </a:p>
          <a:p>
            <a:pPr lvl="1"/>
            <a:r>
              <a:rPr lang="en-US" sz="2200" dirty="0"/>
              <a:t>An address associated with the label from another file can be used by code in this file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Exports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label (or symbol)</a:t>
            </a:r>
            <a:r>
              <a:rPr lang="en-US" sz="2200" dirty="0"/>
              <a:t> to be visible outside the source file boundary (other assembly or c source)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/>
              <a:t> is either a </a:t>
            </a:r>
            <a:r>
              <a:rPr lang="en-US" sz="2200" dirty="0">
                <a:solidFill>
                  <a:srgbClr val="2C895B"/>
                </a:solidFill>
              </a:rPr>
              <a:t>function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name</a:t>
            </a:r>
            <a:r>
              <a:rPr lang="en-US" sz="2200" dirty="0"/>
              <a:t> or a </a:t>
            </a:r>
            <a:r>
              <a:rPr lang="en-US" sz="2200" dirty="0">
                <a:solidFill>
                  <a:srgbClr val="0070C0"/>
                </a:solidFill>
              </a:rPr>
              <a:t>global</a:t>
            </a:r>
            <a:r>
              <a:rPr lang="en-US" sz="2200" dirty="0"/>
              <a:t> variable</a:t>
            </a:r>
            <a:r>
              <a:rPr lang="en-US" sz="2200" dirty="0">
                <a:solidFill>
                  <a:srgbClr val="F37440"/>
                </a:solidFill>
              </a:rPr>
              <a:t> name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Only use with function names or static variables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Without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.global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labels</a:t>
            </a:r>
            <a:r>
              <a:rPr lang="en-US" sz="2400" dirty="0">
                <a:solidFill>
                  <a:srgbClr val="0070C0"/>
                </a:solidFill>
              </a:rPr>
              <a:t> are usually (depends on the assembler) </a:t>
            </a:r>
            <a:r>
              <a:rPr lang="en-US" sz="2400" b="1" dirty="0">
                <a:solidFill>
                  <a:srgbClr val="C00000"/>
                </a:solidFill>
              </a:rPr>
              <a:t>local to the file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99" y="298329"/>
            <a:ext cx="11791479" cy="450761"/>
          </a:xfrm>
        </p:spPr>
        <p:txBody>
          <a:bodyPr/>
          <a:lstStyle/>
          <a:p>
            <a:r>
              <a:rPr lang="en-US" dirty="0"/>
              <a:t>Assembler Directives: Label Scope Control </a:t>
            </a:r>
            <a:r>
              <a:rPr lang="en-US" sz="2400" dirty="0">
                <a:solidFill>
                  <a:srgbClr val="FF0000"/>
                </a:solidFill>
              </a:rPr>
              <a:t>(Normal Labels 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3994671" y="717303"/>
            <a:ext cx="3234498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3C69D-0858-114C-91DB-EFE45580C02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60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0892" y="402903"/>
            <a:ext cx="10123566" cy="2380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fprintf</a:t>
            </a: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(stderr, "arg2", arg3, arg4)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create a literal string for arg2 which tells </a:t>
            </a:r>
            <a:r>
              <a:rPr lang="en-US" sz="1800" kern="0" dirty="0" err="1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fprintf</a:t>
            </a:r>
            <a:r>
              <a:rPr lang="en-US" sz="1800" kern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()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how to interpret the remaining arguments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stdin, </a:t>
            </a:r>
            <a:r>
              <a:rPr lang="en-US" sz="1800" dirty="0" err="1">
                <a:solidFill>
                  <a:schemeClr val="accent1"/>
                </a:solidFill>
              </a:rPr>
              <a:t>stdout</a:t>
            </a:r>
            <a:r>
              <a:rPr lang="en-US" sz="1800" dirty="0">
                <a:solidFill>
                  <a:schemeClr val="accent1"/>
                </a:solidFill>
              </a:rPr>
              <a:t>, stderr </a:t>
            </a:r>
            <a:r>
              <a:rPr lang="en-US" sz="1800" dirty="0"/>
              <a:t>are all </a:t>
            </a:r>
            <a:r>
              <a:rPr lang="en-US" sz="1800" dirty="0">
                <a:solidFill>
                  <a:srgbClr val="00B050"/>
                </a:solidFill>
              </a:rPr>
              <a:t>global variable </a:t>
            </a:r>
            <a:r>
              <a:rPr lang="en-US" sz="1800" dirty="0"/>
              <a:t>and are </a:t>
            </a:r>
            <a:r>
              <a:rPr lang="en-US" sz="1800" dirty="0">
                <a:solidFill>
                  <a:srgbClr val="7030A0"/>
                </a:solidFill>
              </a:rPr>
              <a:t>part of </a:t>
            </a:r>
            <a:r>
              <a:rPr lang="en-US" sz="1800" dirty="0" err="1">
                <a:solidFill>
                  <a:srgbClr val="7030A0"/>
                </a:solidFill>
              </a:rPr>
              <a:t>libc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/>
              <a:t>these </a:t>
            </a:r>
            <a:r>
              <a:rPr lang="en-US" sz="1800" dirty="0">
                <a:solidFill>
                  <a:schemeClr val="accent3"/>
                </a:solidFill>
              </a:rPr>
              <a:t>names are their </a:t>
            </a:r>
            <a:r>
              <a:rPr lang="en-US" sz="1800" dirty="0" err="1">
                <a:solidFill>
                  <a:schemeClr val="accent3"/>
                </a:solidFill>
              </a:rPr>
              <a:t>lside</a:t>
            </a:r>
            <a:r>
              <a:rPr lang="en-US" sz="1800" dirty="0">
                <a:solidFill>
                  <a:schemeClr val="accent3"/>
                </a:solidFill>
              </a:rPr>
              <a:t> (label names) </a:t>
            </a:r>
          </a:p>
          <a:p>
            <a:pPr lvl="1"/>
            <a:r>
              <a:rPr lang="en-US" sz="1600" dirty="0">
                <a:solidFill>
                  <a:srgbClr val="7030A0"/>
                </a:solidFill>
              </a:rPr>
              <a:t>get their </a:t>
            </a:r>
            <a:r>
              <a:rPr lang="en-US" sz="1600" b="1" dirty="0">
                <a:solidFill>
                  <a:srgbClr val="7030A0"/>
                </a:solidFill>
              </a:rPr>
              <a:t>contents</a:t>
            </a:r>
            <a:r>
              <a:rPr lang="en-US" sz="1600" dirty="0">
                <a:solidFill>
                  <a:srgbClr val="7030A0"/>
                </a:solidFill>
              </a:rPr>
              <a:t> and pass that to </a:t>
            </a:r>
            <a:r>
              <a:rPr lang="en-US" sz="1600" dirty="0" err="1"/>
              <a:t>fprintf</a:t>
            </a:r>
            <a:r>
              <a:rPr lang="en-US" sz="1600" dirty="0"/>
              <a:t>(), </a:t>
            </a:r>
            <a:r>
              <a:rPr lang="en-US" sz="1600" dirty="0" err="1"/>
              <a:t>fread</a:t>
            </a:r>
            <a:r>
              <a:rPr lang="en-US" sz="1600" dirty="0"/>
              <a:t>(), </a:t>
            </a:r>
            <a:r>
              <a:rPr lang="en-US" sz="1600" dirty="0" err="1"/>
              <a:t>fwrite</a:t>
            </a:r>
            <a:r>
              <a:rPr lang="en-US" sz="1600" dirty="0"/>
              <a:t>()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2375" y="67030"/>
            <a:ext cx="11270579" cy="3911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Passing global variables as a parameter: </a:t>
            </a:r>
            <a:r>
              <a:rPr lang="en-US" altLang="en-US" sz="2400" dirty="0" err="1"/>
              <a:t>fprintf</a:t>
            </a:r>
            <a:r>
              <a:rPr lang="en-US" altLang="en-US" sz="2400" dirty="0"/>
              <a:t>()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6856578-BEA3-8341-89AF-91D240CD3D10}"/>
              </a:ext>
            </a:extLst>
          </p:cNvPr>
          <p:cNvSpPr/>
          <p:nvPr/>
        </p:nvSpPr>
        <p:spPr bwMode="auto">
          <a:xfrm>
            <a:off x="5147869" y="2819270"/>
            <a:ext cx="6395085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.extern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//declare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.section 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note the dots "."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.string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"c=%d\n"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61200D-6BC8-E541-B1EC-21A833ACAA4D}"/>
              </a:ext>
            </a:extLst>
          </p:cNvPr>
          <p:cNvSpPr/>
          <p:nvPr/>
        </p:nvSpPr>
        <p:spPr bwMode="auto">
          <a:xfrm>
            <a:off x="5112954" y="4016459"/>
            <a:ext cx="6910350" cy="243863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part of the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segment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below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r2, 2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a = 2;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r3, 3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b = 3;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r3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3: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a + b;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=stderr  // get stderr address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[r0]  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1: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stderr contents  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2: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=literal address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bl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75CE48-0407-EF44-8A5A-20D395D14D36}"/>
              </a:ext>
            </a:extLst>
          </p:cNvPr>
          <p:cNvSpPr/>
          <p:nvPr/>
        </p:nvSpPr>
        <p:spPr bwMode="auto">
          <a:xfrm>
            <a:off x="146361" y="2851883"/>
            <a:ext cx="3901913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a = 2;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b = 3;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 + b;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=%d\n", c);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B3C80C-5378-8242-A5F5-9CF16A13B695}"/>
              </a:ext>
            </a:extLst>
          </p:cNvPr>
          <p:cNvGrpSpPr/>
          <p:nvPr/>
        </p:nvGrpSpPr>
        <p:grpSpPr>
          <a:xfrm>
            <a:off x="3682135" y="5311907"/>
            <a:ext cx="2200191" cy="923330"/>
            <a:chOff x="3975234" y="5310205"/>
            <a:chExt cx="1846665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55667D-BE66-AE40-885D-2B51E2172BC9}"/>
                </a:ext>
              </a:extLst>
            </p:cNvPr>
            <p:cNvSpPr txBox="1"/>
            <p:nvPr/>
          </p:nvSpPr>
          <p:spPr>
            <a:xfrm>
              <a:off x="4379495" y="5310205"/>
              <a:ext cx="144240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three passed </a:t>
              </a:r>
              <a:r>
                <a:rPr lang="en-US" dirty="0" err="1">
                  <a:solidFill>
                    <a:srgbClr val="0070C0"/>
                  </a:solidFill>
                </a:rPr>
                <a:t>args</a:t>
              </a:r>
              <a:r>
                <a:rPr lang="en-US" dirty="0">
                  <a:solidFill>
                    <a:srgbClr val="0070C0"/>
                  </a:solidFill>
                </a:rPr>
                <a:t> in this use of </a:t>
              </a:r>
              <a:r>
                <a:rPr lang="en-US" dirty="0" err="1">
                  <a:solidFill>
                    <a:srgbClr val="0070C0"/>
                  </a:solidFill>
                </a:rPr>
                <a:t>fprintf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E3AB59AD-0D84-4A41-AD0B-AEC62CB3C8B6}"/>
                </a:ext>
              </a:extLst>
            </p:cNvPr>
            <p:cNvSpPr/>
            <p:nvPr/>
          </p:nvSpPr>
          <p:spPr>
            <a:xfrm>
              <a:off x="3975234" y="5621154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893A3B-CC87-F040-950B-502868126E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1B3D0-34FB-2445-B313-F57261557833}"/>
              </a:ext>
            </a:extLst>
          </p:cNvPr>
          <p:cNvGrpSpPr/>
          <p:nvPr/>
        </p:nvGrpSpPr>
        <p:grpSpPr>
          <a:xfrm>
            <a:off x="1947841" y="3498706"/>
            <a:ext cx="2295757" cy="1477328"/>
            <a:chOff x="3975234" y="4671800"/>
            <a:chExt cx="2295757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E5EB3E-9270-804A-8AD7-01943A5BF607}"/>
                </a:ext>
              </a:extLst>
            </p:cNvPr>
            <p:cNvSpPr txBox="1"/>
            <p:nvPr/>
          </p:nvSpPr>
          <p:spPr>
            <a:xfrm>
              <a:off x="4379495" y="4671800"/>
              <a:ext cx="1891496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We are going to put these variables in temporary registers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FBE5D59F-0872-3449-B588-88672C99765F}"/>
                </a:ext>
              </a:extLst>
            </p:cNvPr>
            <p:cNvSpPr/>
            <p:nvPr/>
          </p:nvSpPr>
          <p:spPr>
            <a:xfrm>
              <a:off x="3975234" y="5690602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12D190-E965-4C4B-A2FD-1D024761B3BD}"/>
              </a:ext>
            </a:extLst>
          </p:cNvPr>
          <p:cNvSpPr txBox="1"/>
          <p:nvPr/>
        </p:nvSpPr>
        <p:spPr>
          <a:xfrm>
            <a:off x="1651117" y="5767235"/>
            <a:ext cx="21944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  r1,   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2" grpId="0" animBg="1"/>
      <p:bldP spid="6" grpId="0" animBg="1"/>
      <p:bldP spid="8" grpId="0" animBg="1"/>
      <p:bldP spid="10" grpId="0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3" y="89522"/>
            <a:ext cx="5340671" cy="879015"/>
          </a:xfrm>
        </p:spPr>
        <p:txBody>
          <a:bodyPr/>
          <a:lstStyle/>
          <a:p>
            <a:r>
              <a:rPr lang="en-US" sz="2800" dirty="0"/>
              <a:t>Example: using preserved registers for local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6397510" y="134838"/>
            <a:ext cx="5530268" cy="658832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  .string  "Echo count: %d\n"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.text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EOF,          -1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  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EXIT_SUCCESS,  0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  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push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//r4 = count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while loop code will go here */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r0, EXIT_SUCCESS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pop 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bx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.size main, (. – 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522403" y="1520189"/>
            <a:ext cx="5142708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r0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  // use r4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20749-93FA-5D4A-B74C-8A193388D529}"/>
              </a:ext>
            </a:extLst>
          </p:cNvPr>
          <p:cNvSpPr txBox="1"/>
          <p:nvPr/>
        </p:nvSpPr>
        <p:spPr>
          <a:xfrm>
            <a:off x="3493270" y="4634001"/>
            <a:ext cx="8515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   r1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7CB4B-119B-5A48-A284-4C3111F092B9}"/>
              </a:ext>
            </a:extLst>
          </p:cNvPr>
          <p:cNvCxnSpPr>
            <a:cxnSpLocks/>
          </p:cNvCxnSpPr>
          <p:nvPr/>
        </p:nvCxnSpPr>
        <p:spPr>
          <a:xfrm flipH="1">
            <a:off x="3021247" y="4907043"/>
            <a:ext cx="623269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7F8C93-3CCF-D448-816D-7A4464007EC6}"/>
              </a:ext>
            </a:extLst>
          </p:cNvPr>
          <p:cNvCxnSpPr>
            <a:cxnSpLocks/>
          </p:cNvCxnSpPr>
          <p:nvPr/>
        </p:nvCxnSpPr>
        <p:spPr>
          <a:xfrm>
            <a:off x="4101716" y="4907043"/>
            <a:ext cx="361597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2C1AB1-438D-2047-9F3E-DBDD31B7A26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A6135-6816-05CB-D433-AAD56452A4B9}"/>
              </a:ext>
            </a:extLst>
          </p:cNvPr>
          <p:cNvSpPr txBox="1"/>
          <p:nvPr/>
        </p:nvSpPr>
        <p:spPr>
          <a:xfrm>
            <a:off x="2948150" y="1878627"/>
            <a:ext cx="259128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You must assume </a:t>
            </a:r>
            <a:r>
              <a:rPr lang="en-US" dirty="0">
                <a:solidFill>
                  <a:srgbClr val="0070C0"/>
                </a:solidFill>
              </a:rPr>
              <a:t>that</a:t>
            </a:r>
          </a:p>
          <a:p>
            <a:r>
              <a:rPr lang="en-US" dirty="0">
                <a:solidFill>
                  <a:srgbClr val="0070C0"/>
                </a:solidFill>
              </a:rPr>
              <a:t>both </a:t>
            </a:r>
            <a:r>
              <a:rPr lang="en-US" dirty="0" err="1">
                <a:solidFill>
                  <a:srgbClr val="0070C0"/>
                </a:solidFill>
              </a:rPr>
              <a:t>getchar</a:t>
            </a:r>
            <a:r>
              <a:rPr lang="en-US" dirty="0">
                <a:solidFill>
                  <a:srgbClr val="0070C0"/>
                </a:solidFill>
              </a:rPr>
              <a:t>() and</a:t>
            </a:r>
          </a:p>
          <a:p>
            <a:r>
              <a:rPr lang="en-US" dirty="0" err="1">
                <a:solidFill>
                  <a:srgbClr val="0070C0"/>
                </a:solidFill>
              </a:rPr>
              <a:t>putchar</a:t>
            </a:r>
            <a:r>
              <a:rPr lang="en-US" dirty="0">
                <a:solidFill>
                  <a:srgbClr val="0070C0"/>
                </a:solidFill>
              </a:rPr>
              <a:t>() alter r0-r3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96E43-1076-D0E3-D55A-D6C0BEE8F1E7}"/>
              </a:ext>
            </a:extLst>
          </p:cNvPr>
          <p:cNvSpPr txBox="1"/>
          <p:nvPr/>
        </p:nvSpPr>
        <p:spPr>
          <a:xfrm>
            <a:off x="1910873" y="3428509"/>
            <a:ext cx="4539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07CF8-CFFA-89F4-324B-98F88E6B682C}"/>
              </a:ext>
            </a:extLst>
          </p:cNvPr>
          <p:cNvSpPr txBox="1"/>
          <p:nvPr/>
        </p:nvSpPr>
        <p:spPr>
          <a:xfrm>
            <a:off x="2494180" y="4863334"/>
            <a:ext cx="4539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A1CB06-38A5-E8D9-AD3E-246B83C84DC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580830" y="4537817"/>
            <a:ext cx="140335" cy="3255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15" y="458033"/>
            <a:ext cx="5514843" cy="617487"/>
          </a:xfrm>
        </p:spPr>
        <p:txBody>
          <a:bodyPr/>
          <a:lstStyle/>
          <a:p>
            <a:r>
              <a:rPr lang="en-US" sz="2800" dirty="0" err="1"/>
              <a:t>Putchar</a:t>
            </a:r>
            <a:r>
              <a:rPr lang="en-US" sz="2800" dirty="0"/>
              <a:t>/</a:t>
            </a:r>
            <a:r>
              <a:rPr lang="en-US" sz="2800" dirty="0" err="1"/>
              <a:t>getchar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/>
              <a:t>The while loop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7023278" y="458033"/>
            <a:ext cx="5092522" cy="48456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//count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 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r4, r4,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r1, r4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//arg2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=.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//arg1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0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272161" y="2798642"/>
            <a:ext cx="4588389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F7BBD-04AC-514E-8A35-D8E25704A2FA}"/>
              </a:ext>
            </a:extLst>
          </p:cNvPr>
          <p:cNvGrpSpPr/>
          <p:nvPr/>
        </p:nvGrpSpPr>
        <p:grpSpPr>
          <a:xfrm>
            <a:off x="3096380" y="861049"/>
            <a:ext cx="5106610" cy="646331"/>
            <a:chOff x="8661085" y="438783"/>
            <a:chExt cx="5106610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CBAB0C-F4A3-D142-879B-741E9F6CC785}"/>
                </a:ext>
              </a:extLst>
            </p:cNvPr>
            <p:cNvSpPr txBox="1"/>
            <p:nvPr/>
          </p:nvSpPr>
          <p:spPr>
            <a:xfrm>
              <a:off x="8661085" y="438783"/>
              <a:ext cx="4029412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pre loop test with a call to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if it returns EOF in r0 we are done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2533B2E1-3044-E243-B332-01A5FB427A3C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0E6AF4-6CAF-0042-BB67-1495C2279193}"/>
              </a:ext>
            </a:extLst>
          </p:cNvPr>
          <p:cNvSpPr txBox="1"/>
          <p:nvPr/>
        </p:nvSpPr>
        <p:spPr>
          <a:xfrm>
            <a:off x="7023279" y="6294019"/>
            <a:ext cx="488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File header and footers are not shown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EDADDA-081D-0748-8468-1BA8028F1FF1}"/>
              </a:ext>
            </a:extLst>
          </p:cNvPr>
          <p:cNvGrpSpPr/>
          <p:nvPr/>
        </p:nvGrpSpPr>
        <p:grpSpPr>
          <a:xfrm>
            <a:off x="2566356" y="1931853"/>
            <a:ext cx="5460839" cy="646331"/>
            <a:chOff x="8306856" y="438783"/>
            <a:chExt cx="5460839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B541F1-2405-4F46-9684-0F6536C8FD27}"/>
                </a:ext>
              </a:extLst>
            </p:cNvPr>
            <p:cNvSpPr txBox="1"/>
            <p:nvPr/>
          </p:nvSpPr>
          <p:spPr>
            <a:xfrm>
              <a:off x="8306856" y="438783"/>
              <a:ext cx="438364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echo the character read with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 and then read another and increment count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82ABE2BD-93BB-0A4D-8D98-039D5783CD2B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15CF23E0-A1AE-D749-8F6F-7471E642F909}"/>
              </a:ext>
            </a:extLst>
          </p:cNvPr>
          <p:cNvSpPr/>
          <p:nvPr/>
        </p:nvSpPr>
        <p:spPr>
          <a:xfrm>
            <a:off x="8027195" y="2061265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42BB64-A137-BE4C-B503-FBED433CE36D}"/>
              </a:ext>
            </a:extLst>
          </p:cNvPr>
          <p:cNvGrpSpPr/>
          <p:nvPr/>
        </p:nvGrpSpPr>
        <p:grpSpPr>
          <a:xfrm>
            <a:off x="5103002" y="342207"/>
            <a:ext cx="3078436" cy="416832"/>
            <a:chOff x="10689259" y="664352"/>
            <a:chExt cx="3078436" cy="4168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F101A7-E964-BC40-9DEC-19C6C8F5F8A1}"/>
                </a:ext>
              </a:extLst>
            </p:cNvPr>
            <p:cNvSpPr txBox="1"/>
            <p:nvPr/>
          </p:nvSpPr>
          <p:spPr>
            <a:xfrm>
              <a:off x="10689259" y="664352"/>
              <a:ext cx="197360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initialize count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ECE3F4EC-79F9-7341-8C53-D9CBF7407939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19F88-AF9B-2745-929F-E769BA779FB9}"/>
              </a:ext>
            </a:extLst>
          </p:cNvPr>
          <p:cNvGrpSpPr/>
          <p:nvPr/>
        </p:nvGrpSpPr>
        <p:grpSpPr>
          <a:xfrm>
            <a:off x="3068745" y="3151937"/>
            <a:ext cx="5179123" cy="369332"/>
            <a:chOff x="9192704" y="438783"/>
            <a:chExt cx="517912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BD1043-46FD-2A41-AD11-64F3472D83E0}"/>
                </a:ext>
              </a:extLst>
            </p:cNvPr>
            <p:cNvSpPr txBox="1"/>
            <p:nvPr/>
          </p:nvSpPr>
          <p:spPr>
            <a:xfrm>
              <a:off x="9192704" y="438783"/>
              <a:ext cx="402941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did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 return EOF if not loop</a:t>
              </a:r>
            </a:p>
          </p:txBody>
        </p:sp>
        <p:sp>
          <p:nvSpPr>
            <p:cNvPr id="23" name="Left Arrow 22">
              <a:extLst>
                <a:ext uri="{FF2B5EF4-FFF2-40B4-BE49-F238E27FC236}">
                  <a16:creationId xmlns:a16="http://schemas.microsoft.com/office/drawing/2014/main" id="{E00BC756-D7E1-9F4E-8C40-46800C68186F}"/>
                </a:ext>
              </a:extLst>
            </p:cNvPr>
            <p:cNvSpPr/>
            <p:nvPr/>
          </p:nvSpPr>
          <p:spPr>
            <a:xfrm rot="10800000">
              <a:off x="13266994" y="541999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493E7D-D664-F64B-BC82-7A9C80F8D111}"/>
              </a:ext>
            </a:extLst>
          </p:cNvPr>
          <p:cNvGrpSpPr/>
          <p:nvPr/>
        </p:nvGrpSpPr>
        <p:grpSpPr>
          <a:xfrm>
            <a:off x="4970861" y="4228876"/>
            <a:ext cx="2983092" cy="369332"/>
            <a:chOff x="11388734" y="411415"/>
            <a:chExt cx="298309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4DBB08-2030-EF4D-81BC-F93DBB59FE69}"/>
                </a:ext>
              </a:extLst>
            </p:cNvPr>
            <p:cNvSpPr txBox="1"/>
            <p:nvPr/>
          </p:nvSpPr>
          <p:spPr>
            <a:xfrm>
              <a:off x="11388734" y="411415"/>
              <a:ext cx="245284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saw EOF, print count</a:t>
              </a:r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21273661-DC6D-C448-B5A8-11C8A5336A34}"/>
                </a:ext>
              </a:extLst>
            </p:cNvPr>
            <p:cNvSpPr/>
            <p:nvPr/>
          </p:nvSpPr>
          <p:spPr>
            <a:xfrm rot="10800000">
              <a:off x="13879005" y="541999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CE7C2B-9ECD-2B4F-90EB-AB64A26EA35B}"/>
              </a:ext>
            </a:extLst>
          </p:cNvPr>
          <p:cNvSpPr/>
          <p:nvPr/>
        </p:nvSpPr>
        <p:spPr>
          <a:xfrm>
            <a:off x="7953954" y="3951877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0B0F8B-A457-B349-9DE4-57530F915E7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2477C6-A376-4AC8-7FDB-B902B030FECD}"/>
              </a:ext>
            </a:extLst>
          </p:cNvPr>
          <p:cNvGrpSpPr/>
          <p:nvPr/>
        </p:nvGrpSpPr>
        <p:grpSpPr>
          <a:xfrm>
            <a:off x="8027195" y="4598208"/>
            <a:ext cx="3370337" cy="923621"/>
            <a:chOff x="10471243" y="-142874"/>
            <a:chExt cx="3370337" cy="9236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AFA771-1087-D89F-4847-8F7EF8A028C5}"/>
                </a:ext>
              </a:extLst>
            </p:cNvPr>
            <p:cNvSpPr txBox="1"/>
            <p:nvPr/>
          </p:nvSpPr>
          <p:spPr>
            <a:xfrm>
              <a:off x="10471243" y="411415"/>
              <a:ext cx="337033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address of string literal variable</a:t>
              </a:r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1DF88815-D3B0-C9B2-3D5A-E044DF9B260B}"/>
                </a:ext>
              </a:extLst>
            </p:cNvPr>
            <p:cNvSpPr/>
            <p:nvPr/>
          </p:nvSpPr>
          <p:spPr>
            <a:xfrm rot="5400000">
              <a:off x="12850306" y="22087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7C532C-3938-3C03-F684-F7AE1CAF94F4}"/>
              </a:ext>
            </a:extLst>
          </p:cNvPr>
          <p:cNvSpPr txBox="1"/>
          <p:nvPr/>
        </p:nvSpPr>
        <p:spPr>
          <a:xfrm>
            <a:off x="5177593" y="5881587"/>
            <a:ext cx="488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.string  "Echo count: %d\n"</a:t>
            </a:r>
          </a:p>
        </p:txBody>
      </p:sp>
    </p:spTree>
    <p:extLst>
      <p:ext uri="{BB962C8B-B14F-4D97-AF65-F5344CB8AC3E}">
        <p14:creationId xmlns:p14="http://schemas.microsoft.com/office/powerpoint/2010/main" val="210403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27" grpId="0" animBg="1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533703" y="459464"/>
            <a:ext cx="5577168" cy="6370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stderr</a:t>
            </a:r>
          </a:p>
          <a:p>
            <a:r>
              <a:rPr lang="en-US" sz="12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2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200" dirty="0">
              <a:solidFill>
                <a:srgbClr val="F3753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2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:  .string "</a:t>
            </a:r>
            <a:r>
              <a:rPr lang="en-US" sz="12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   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main(r0=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, r1=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)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    20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200" dirty="0">
                <a:solidFill>
                  <a:srgbClr val="FF0000"/>
                </a:solidFill>
                <a:latin typeface="Menlo" panose="020B0609030804020204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mov     r7, r1           // save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=stderr      // get the address of stderr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[r4]         // get the contents of stderr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r5, =.</a:t>
            </a:r>
            <a:r>
              <a:rPr lang="en-US" sz="12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2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  // get the address of .</a:t>
            </a:r>
            <a:r>
              <a:rPr lang="en-US" sz="12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2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r6, 0            // set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[r7]   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0           // check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 NULL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beq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// if so done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r6     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     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     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stderr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r6, r6,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for printing   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r7, r7,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pointer 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6989424" y="575102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6987447" y="539809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6987447" y="502220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6987447" y="467121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113124" y="29500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363406" y="4720027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274181" y="452314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646892" y="513607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375875" y="4689626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646892" y="372383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658854" y="417216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646892" y="462639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369894" y="4414696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038" y="4117032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374830" y="3802040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512444" y="3102903"/>
            <a:ext cx="5245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8212150" y="315389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6989423" y="431168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6987447" y="39548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6987447" y="35810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004790" y="324971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387353" y="3429000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383002" y="2674112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356268" y="2874806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89560F-50D6-D4D0-4626-E532D37AEF8F}"/>
              </a:ext>
            </a:extLst>
          </p:cNvPr>
          <p:cNvSpPr txBox="1"/>
          <p:nvPr/>
        </p:nvSpPr>
        <p:spPr>
          <a:xfrm>
            <a:off x="6437364" y="6318847"/>
            <a:ext cx="5054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[%d] = %s\n", </a:t>
            </a:r>
            <a:r>
              <a:rPr lang="en-US" sz="14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274181" y="4237987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273136" y="3945160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273136" y="3664308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295169" y="336948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08DFD8-8EEC-B387-8778-4B81C4A2AC48}"/>
              </a:ext>
            </a:extLst>
          </p:cNvPr>
          <p:cNvGrpSpPr/>
          <p:nvPr/>
        </p:nvGrpSpPr>
        <p:grpSpPr>
          <a:xfrm>
            <a:off x="2650331" y="5398096"/>
            <a:ext cx="2721769" cy="1235417"/>
            <a:chOff x="2650331" y="5398096"/>
            <a:chExt cx="2721769" cy="123541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CB096E-1A8A-85AA-60CA-ECF86539150A}"/>
                </a:ext>
              </a:extLst>
            </p:cNvPr>
            <p:cNvSpPr txBox="1"/>
            <p:nvPr/>
          </p:nvSpPr>
          <p:spPr>
            <a:xfrm>
              <a:off x="3493289" y="5710183"/>
              <a:ext cx="1878811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different increment sizes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856EEB-B9BC-6A77-29DD-6B6DC2EC26FD}"/>
                </a:ext>
              </a:extLst>
            </p:cNvPr>
            <p:cNvCxnSpPr>
              <a:stCxn id="3" idx="1"/>
            </p:cNvCxnSpPr>
            <p:nvPr/>
          </p:nvCxnSpPr>
          <p:spPr>
            <a:xfrm flipH="1" flipV="1">
              <a:off x="2650331" y="5398096"/>
              <a:ext cx="842958" cy="773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C257D-4B13-8975-30CA-FBC9C6111E1A}"/>
              </a:ext>
            </a:extLst>
          </p:cNvPr>
          <p:cNvGrpSpPr/>
          <p:nvPr/>
        </p:nvGrpSpPr>
        <p:grpSpPr>
          <a:xfrm>
            <a:off x="4492904" y="1249873"/>
            <a:ext cx="2715995" cy="1327279"/>
            <a:chOff x="4492904" y="1249873"/>
            <a:chExt cx="2715995" cy="132727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8D3CCE-C969-3140-051B-9985371FC8BA}"/>
                </a:ext>
              </a:extLst>
            </p:cNvPr>
            <p:cNvSpPr txBox="1"/>
            <p:nvPr/>
          </p:nvSpPr>
          <p:spPr>
            <a:xfrm>
              <a:off x="5108636" y="1249873"/>
              <a:ext cx="2100263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need to save r1 as we are calling a function - </a:t>
              </a:r>
              <a:r>
                <a:rPr lang="en-US" dirty="0" err="1">
                  <a:solidFill>
                    <a:schemeClr val="accent1"/>
                  </a:solidFill>
                </a:rPr>
                <a:t>fprintf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F53D70B-9519-78A6-DCD9-35CF00BA2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2904" y="2173203"/>
              <a:ext cx="675942" cy="4039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607999" y="1923518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8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Allocating Space For Locals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2490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A86B9-6A41-855A-2956-087195C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2647"/>
          </a:xfrm>
        </p:spPr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227E-69D3-54A2-24D4-E0EF7EC9F2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49137" y="4003452"/>
            <a:ext cx="5796333" cy="24548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Add space on the stack for each local</a:t>
            </a:r>
          </a:p>
          <a:p>
            <a:pPr lvl="1"/>
            <a:r>
              <a:rPr lang="en-US" dirty="0"/>
              <a:t>we will allocate space in same order the locals are listed the C function shown from high to low stack address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compiler allocates from low to high stack addresses</a:t>
            </a:r>
          </a:p>
          <a:p>
            <a:pPr lvl="1"/>
            <a:r>
              <a:rPr lang="en-US" dirty="0"/>
              <a:t>Order does not matter for our use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03E0D-04A5-7A4E-0F4B-CE64C4C321C0}"/>
              </a:ext>
            </a:extLst>
          </p:cNvPr>
          <p:cNvSpPr/>
          <p:nvPr/>
        </p:nvSpPr>
        <p:spPr bwMode="auto">
          <a:xfrm>
            <a:off x="147324" y="1057588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EF8DB-728C-6C65-F9BB-F9955C0F73C1}"/>
              </a:ext>
            </a:extLst>
          </p:cNvPr>
          <p:cNvSpPr/>
          <p:nvPr/>
        </p:nvSpPr>
        <p:spPr>
          <a:xfrm>
            <a:off x="3743087" y="3038127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CE4C082-E41A-204D-D026-2343788DD1F4}"/>
              </a:ext>
            </a:extLst>
          </p:cNvPr>
          <p:cNvSpPr/>
          <p:nvPr/>
        </p:nvSpPr>
        <p:spPr>
          <a:xfrm>
            <a:off x="5105464" y="227189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83CE7-2FE8-B766-BA6A-60F23F705947}"/>
              </a:ext>
            </a:extLst>
          </p:cNvPr>
          <p:cNvSpPr/>
          <p:nvPr/>
        </p:nvSpPr>
        <p:spPr>
          <a:xfrm>
            <a:off x="3730804" y="1126176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9E54-5014-99F2-3D94-3320156A4B1C}"/>
              </a:ext>
            </a:extLst>
          </p:cNvPr>
          <p:cNvSpPr/>
          <p:nvPr/>
        </p:nvSpPr>
        <p:spPr>
          <a:xfrm>
            <a:off x="3730804" y="1454473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64053-520F-6C3E-4252-C3DCE2FB3C02}"/>
              </a:ext>
            </a:extLst>
          </p:cNvPr>
          <p:cNvSpPr/>
          <p:nvPr/>
        </p:nvSpPr>
        <p:spPr>
          <a:xfrm>
            <a:off x="3730804" y="176944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352A-1C45-E886-7B45-0647D91D7868}"/>
              </a:ext>
            </a:extLst>
          </p:cNvPr>
          <p:cNvSpPr/>
          <p:nvPr/>
        </p:nvSpPr>
        <p:spPr>
          <a:xfrm>
            <a:off x="3730804" y="207508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E552-E800-1BCD-C579-135E6D5BB308}"/>
              </a:ext>
            </a:extLst>
          </p:cNvPr>
          <p:cNvSpPr/>
          <p:nvPr/>
        </p:nvSpPr>
        <p:spPr>
          <a:xfrm>
            <a:off x="3048359" y="472813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after push 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{r4-r5,fp,lr}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E7931-AD38-0509-B947-9EF63152DFDA}"/>
              </a:ext>
            </a:extLst>
          </p:cNvPr>
          <p:cNvSpPr txBox="1"/>
          <p:nvPr/>
        </p:nvSpPr>
        <p:spPr>
          <a:xfrm>
            <a:off x="5782010" y="1210960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E17507D-E92C-6072-BC45-2DA0E754DFB0}"/>
              </a:ext>
            </a:extLst>
          </p:cNvPr>
          <p:cNvSpPr/>
          <p:nvPr/>
        </p:nvSpPr>
        <p:spPr>
          <a:xfrm>
            <a:off x="5106614" y="1308631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F42D1-3C10-CBF9-B01C-C253AAF60127}"/>
              </a:ext>
            </a:extLst>
          </p:cNvPr>
          <p:cNvSpPr/>
          <p:nvPr/>
        </p:nvSpPr>
        <p:spPr>
          <a:xfrm>
            <a:off x="3497146" y="2406984"/>
            <a:ext cx="126044" cy="67238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40C9F-1B32-D624-F1AB-BCDD03E4E6C1}"/>
              </a:ext>
            </a:extLst>
          </p:cNvPr>
          <p:cNvSpPr/>
          <p:nvPr/>
        </p:nvSpPr>
        <p:spPr>
          <a:xfrm>
            <a:off x="2755096" y="2446464"/>
            <a:ext cx="8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8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B353B54-5197-E3A7-6F9F-B96BE93B397E}"/>
              </a:ext>
            </a:extLst>
          </p:cNvPr>
          <p:cNvSpPr/>
          <p:nvPr/>
        </p:nvSpPr>
        <p:spPr>
          <a:xfrm>
            <a:off x="4227978" y="3346650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DAB9BF-7C0A-502D-AC94-B3C938387B65}"/>
              </a:ext>
            </a:extLst>
          </p:cNvPr>
          <p:cNvSpPr/>
          <p:nvPr/>
        </p:nvSpPr>
        <p:spPr>
          <a:xfrm>
            <a:off x="3729504" y="2710054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AC0D6-7094-D86C-174C-5226BFD4F7CC}"/>
              </a:ext>
            </a:extLst>
          </p:cNvPr>
          <p:cNvSpPr txBox="1"/>
          <p:nvPr/>
        </p:nvSpPr>
        <p:spPr>
          <a:xfrm>
            <a:off x="5608033" y="2122453"/>
            <a:ext cx="137595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 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EB006-B5E3-FD6C-ADB0-E5D05C71F10D}"/>
              </a:ext>
            </a:extLst>
          </p:cNvPr>
          <p:cNvSpPr/>
          <p:nvPr/>
        </p:nvSpPr>
        <p:spPr>
          <a:xfrm>
            <a:off x="3729505" y="2397967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B5461A7-A71C-FB55-8DF6-9D50FA67A252}"/>
              </a:ext>
            </a:extLst>
          </p:cNvPr>
          <p:cNvSpPr/>
          <p:nvPr/>
        </p:nvSpPr>
        <p:spPr>
          <a:xfrm>
            <a:off x="5109081" y="291996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C7370-A99A-153F-C3FB-C97A47FC6070}"/>
              </a:ext>
            </a:extLst>
          </p:cNvPr>
          <p:cNvSpPr txBox="1"/>
          <p:nvPr/>
        </p:nvSpPr>
        <p:spPr>
          <a:xfrm>
            <a:off x="5611650" y="2770520"/>
            <a:ext cx="16989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</a:t>
            </a:r>
          </a:p>
          <a:p>
            <a:r>
              <a:rPr lang="en-US" sz="1600" dirty="0"/>
              <a:t>allocating locals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C8B177-28F8-1FA5-FC5D-4CE779C35516}"/>
              </a:ext>
            </a:extLst>
          </p:cNvPr>
          <p:cNvCxnSpPr/>
          <p:nvPr/>
        </p:nvCxnSpPr>
        <p:spPr>
          <a:xfrm>
            <a:off x="2916491" y="2387170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6DDB4-A65E-1911-A9E7-2CC4E6ADC85B}"/>
              </a:ext>
            </a:extLst>
          </p:cNvPr>
          <p:cNvCxnSpPr/>
          <p:nvPr/>
        </p:nvCxnSpPr>
        <p:spPr>
          <a:xfrm>
            <a:off x="2897436" y="3079364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F311CF-62D8-1FAE-D112-7961260338F1}"/>
              </a:ext>
            </a:extLst>
          </p:cNvPr>
          <p:cNvSpPr/>
          <p:nvPr/>
        </p:nvSpPr>
        <p:spPr bwMode="auto">
          <a:xfrm>
            <a:off x="7849190" y="257038"/>
            <a:ext cx="3710386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3AE8591-4129-35E6-8C68-374666A93E94}"/>
              </a:ext>
            </a:extLst>
          </p:cNvPr>
          <p:cNvSpPr txBox="1">
            <a:spLocks/>
          </p:cNvSpPr>
          <p:nvPr/>
        </p:nvSpPr>
        <p:spPr>
          <a:xfrm>
            <a:off x="153932" y="4006138"/>
            <a:ext cx="5154575" cy="2120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example we are </a:t>
            </a:r>
            <a:r>
              <a:rPr lang="en-US" dirty="0">
                <a:solidFill>
                  <a:srgbClr val="0070C0"/>
                </a:solidFill>
              </a:rPr>
              <a:t>allocating two variables on the stack</a:t>
            </a:r>
          </a:p>
          <a:p>
            <a:r>
              <a:rPr lang="en-US" dirty="0"/>
              <a:t>When writing assembly functions, in many situations </a:t>
            </a:r>
            <a:r>
              <a:rPr lang="en-US" dirty="0">
                <a:solidFill>
                  <a:srgbClr val="0070C0"/>
                </a:solidFill>
              </a:rPr>
              <a:t>you may choose allocate these to registers instead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21F68-52EF-7A10-5C62-09980F1DBF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B085B2-8085-DC6F-992C-437D810E9562}"/>
              </a:ext>
            </a:extLst>
          </p:cNvPr>
          <p:cNvSpPr/>
          <p:nvPr/>
        </p:nvSpPr>
        <p:spPr bwMode="auto">
          <a:xfrm>
            <a:off x="7536764" y="3017022"/>
            <a:ext cx="4541055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FRMADD values fail to assemble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=-FRMADD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</a:t>
            </a:r>
          </a:p>
        </p:txBody>
      </p:sp>
    </p:spTree>
    <p:extLst>
      <p:ext uri="{BB962C8B-B14F-4D97-AF65-F5344CB8AC3E}">
        <p14:creationId xmlns:p14="http://schemas.microsoft.com/office/powerpoint/2010/main" val="2331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4" grpId="0" animBg="1"/>
      <p:bldP spid="36" grpId="0"/>
      <p:bldP spid="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Accessing Stack Variables: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166" y="2316270"/>
            <a:ext cx="7075490" cy="288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3753F"/>
                </a:solidFill>
              </a:rPr>
              <a:t>To 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Use register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with offset (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b="1" dirty="0">
                <a:solidFill>
                  <a:srgbClr val="F37440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bytes</a:t>
            </a:r>
            <a:r>
              <a:rPr lang="en-US" sz="2000" b="1" dirty="0">
                <a:solidFill>
                  <a:srgbClr val="0070C0"/>
                </a:solidFill>
              </a:rPr>
              <a:t>) addressing </a:t>
            </a:r>
            <a:r>
              <a:rPr lang="en-US" sz="2000" dirty="0">
                <a:solidFill>
                  <a:schemeClr val="tx2"/>
                </a:solidFill>
              </a:rPr>
              <a:t>(use 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rgbClr val="2C895B"/>
                </a:solidFill>
              </a:rPr>
              <a:t>No matter what address the stack frame is at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</a:rPr>
              <a:t> always points at saved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70C0"/>
                </a:solidFill>
              </a:rPr>
              <a:t>, so you can find a local stack variable by using an offset address from the contents of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431315" y="5321148"/>
          <a:ext cx="7317213" cy="13773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67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55772" y="2407986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1880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D8F96-A224-5CBA-6FB6-C39999394867}"/>
              </a:ext>
            </a:extLst>
          </p:cNvPr>
          <p:cNvSpPr txBox="1"/>
          <p:nvPr/>
        </p:nvSpPr>
        <p:spPr>
          <a:xfrm>
            <a:off x="9001740" y="3068214"/>
            <a:ext cx="28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49603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82433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13930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44494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58081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678490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40663" y="2716509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42189" y="2079913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42190" y="1767826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21766" y="228982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41074" y="2275434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8009874" y="808122"/>
            <a:ext cx="1697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366000" y="2378052"/>
            <a:ext cx="2241732" cy="1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2072939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820677" y="824332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102079" y="3660020"/>
            <a:ext cx="3710386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710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2083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215617" y="1320092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148050" y="806852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542990" y="130261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76782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2266771" y="578217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66000" y="491357"/>
            <a:ext cx="2326412" cy="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518130" y="500123"/>
            <a:ext cx="82931" cy="184527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06016" y="107046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9C0EFBE0-DB1B-A82C-447B-FCB99E091E7F}"/>
              </a:ext>
            </a:extLst>
          </p:cNvPr>
          <p:cNvSpPr/>
          <p:nvPr/>
        </p:nvSpPr>
        <p:spPr>
          <a:xfrm>
            <a:off x="11170599" y="1794849"/>
            <a:ext cx="80774" cy="52270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200E62-DB78-E5EF-0D40-0421B7324CB6}"/>
              </a:ext>
            </a:extLst>
          </p:cNvPr>
          <p:cNvSpPr/>
          <p:nvPr/>
        </p:nvSpPr>
        <p:spPr>
          <a:xfrm rot="16200000">
            <a:off x="11033374" y="1892123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EE2474-5942-EB68-A229-3DB449FBD136}"/>
              </a:ext>
            </a:extLst>
          </p:cNvPr>
          <p:cNvCxnSpPr>
            <a:cxnSpLocks/>
          </p:cNvCxnSpPr>
          <p:nvPr/>
        </p:nvCxnSpPr>
        <p:spPr>
          <a:xfrm>
            <a:off x="10961605" y="175702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F7F617B9-10A1-68BD-9833-D9309964ACDE}"/>
              </a:ext>
            </a:extLst>
          </p:cNvPr>
          <p:cNvSpPr/>
          <p:nvPr/>
        </p:nvSpPr>
        <p:spPr>
          <a:xfrm>
            <a:off x="11196051" y="801002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1F93F-09BC-B01E-D344-8F770045C228}"/>
              </a:ext>
            </a:extLst>
          </p:cNvPr>
          <p:cNvSpPr/>
          <p:nvPr/>
        </p:nvSpPr>
        <p:spPr>
          <a:xfrm rot="16200000">
            <a:off x="11045986" y="1122289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042AC7-1D72-B3F4-47AD-99910F6002E0}"/>
              </a:ext>
            </a:extLst>
          </p:cNvPr>
          <p:cNvSpPr txBox="1"/>
          <p:nvPr/>
        </p:nvSpPr>
        <p:spPr>
          <a:xfrm>
            <a:off x="9173512" y="11532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FE381-87A2-CF9D-C4F5-A3A075390BF4}"/>
              </a:ext>
            </a:extLst>
          </p:cNvPr>
          <p:cNvSpPr txBox="1"/>
          <p:nvPr/>
        </p:nvSpPr>
        <p:spPr>
          <a:xfrm>
            <a:off x="9260180" y="471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7436-1893-074B-937B-BDF794CC1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499" y="476171"/>
            <a:ext cx="11460850" cy="4762556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Branch with Link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with the address </a:t>
            </a:r>
            <a:r>
              <a:rPr lang="en-US" sz="18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C00000"/>
                </a:solidFill>
              </a:rPr>
              <a:t>no local labels for functions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</a:rPr>
              <a:t>imm24</a:t>
            </a:r>
            <a:r>
              <a:rPr lang="en-US" sz="1800" dirty="0"/>
              <a:t> number of instructions from pc+8 (24-bits)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  <a:cs typeface="Courier New" panose="02070309020205020404" pitchFamily="49" charset="0"/>
              </a:rPr>
              <a:t>label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any function label </a:t>
            </a:r>
            <a:r>
              <a:rPr lang="en-US" sz="1800" dirty="0">
                <a:cs typeface="Courier New" panose="02070309020205020404" pitchFamily="49" charset="0"/>
              </a:rPr>
              <a:t>in the current ﬁle,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any function label that is deﬁned as </a:t>
            </a:r>
            <a:r>
              <a:rPr lang="en-US" sz="1800" b="1" dirty="0">
                <a:solidFill>
                  <a:schemeClr val="accent6"/>
                </a:solidFill>
                <a:cs typeface="Courier New" panose="02070309020205020404" pitchFamily="49" charset="0"/>
              </a:rPr>
              <a:t>.global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in any ﬁle that it is linked to, any C function that is not static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/>
              <a:t>Branch with Link Indirect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whose address is stored in Rm (Rm is a function pointer)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bl and </a:t>
            </a:r>
            <a:r>
              <a:rPr lang="en-US" sz="1800" dirty="0" err="1">
                <a:solidFill>
                  <a:srgbClr val="FF0000"/>
                </a:solidFill>
              </a:rPr>
              <a:t>blx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both save</a:t>
            </a:r>
            <a:r>
              <a:rPr lang="en-US" sz="1800" dirty="0">
                <a:solidFill>
                  <a:srgbClr val="FF0000"/>
                </a:solidFill>
              </a:rPr>
              <a:t> the address of the instruction </a:t>
            </a:r>
            <a:r>
              <a:rPr lang="en-US" sz="1800" b="1" dirty="0">
                <a:solidFill>
                  <a:srgbClr val="7030A0"/>
                </a:solidFill>
              </a:rPr>
              <a:t>immediately</a:t>
            </a:r>
            <a:r>
              <a:rPr lang="en-US" sz="1800" dirty="0">
                <a:solidFill>
                  <a:srgbClr val="7030A0"/>
                </a:solidFill>
              </a:rPr>
              <a:t> following the </a:t>
            </a:r>
            <a:r>
              <a:rPr lang="en-US" sz="1800" b="1" u="sng" dirty="0">
                <a:solidFill>
                  <a:schemeClr val="accent1"/>
                </a:solidFill>
              </a:rPr>
              <a:t>bl</a:t>
            </a:r>
            <a:r>
              <a:rPr lang="en-US" sz="1800" dirty="0">
                <a:solidFill>
                  <a:schemeClr val="accent1"/>
                </a:solidFill>
              </a:rPr>
              <a:t> or </a:t>
            </a:r>
            <a:r>
              <a:rPr lang="en-US" sz="1800" dirty="0" err="1">
                <a:solidFill>
                  <a:schemeClr val="accent1"/>
                </a:solidFill>
              </a:rPr>
              <a:t>blx</a:t>
            </a:r>
            <a:r>
              <a:rPr lang="en-US" sz="1800" dirty="0">
                <a:solidFill>
                  <a:schemeClr val="accent1"/>
                </a:solidFill>
              </a:rPr>
              <a:t> instruction </a:t>
            </a:r>
            <a:r>
              <a:rPr lang="en-US" sz="1800" b="1" dirty="0">
                <a:solidFill>
                  <a:schemeClr val="accent1"/>
                </a:solidFill>
              </a:rPr>
              <a:t>in register </a:t>
            </a:r>
            <a:r>
              <a:rPr lang="en-US" sz="1800" b="1" u="sng" dirty="0" err="1">
                <a:solidFill>
                  <a:schemeClr val="accent1"/>
                </a:solidFill>
              </a:rPr>
              <a:t>lr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(link register is also known as r14)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The contents of the link register is the </a:t>
            </a:r>
            <a:r>
              <a:rPr lang="en-US" sz="1800" b="1" u="sng" dirty="0">
                <a:solidFill>
                  <a:srgbClr val="0070C0"/>
                </a:solidFill>
              </a:rPr>
              <a:t>return address in the calling function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CB94FF-17EF-9A36-96D9-1988932A748C}"/>
              </a:ext>
            </a:extLst>
          </p:cNvPr>
          <p:cNvGrpSpPr/>
          <p:nvPr/>
        </p:nvGrpSpPr>
        <p:grpSpPr>
          <a:xfrm>
            <a:off x="4131782" y="897709"/>
            <a:ext cx="2277983" cy="400110"/>
            <a:chOff x="3818017" y="910981"/>
            <a:chExt cx="2277983" cy="400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93AB59-B241-9640-B948-186025428D90}"/>
                </a:ext>
              </a:extLst>
            </p:cNvPr>
            <p:cNvSpPr txBox="1"/>
            <p:nvPr/>
          </p:nvSpPr>
          <p:spPr>
            <a:xfrm>
              <a:off x="3818017" y="910981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4E1D5F-85DB-9245-82BE-D295376FDA50}"/>
                </a:ext>
              </a:extLst>
            </p:cNvPr>
            <p:cNvSpPr txBox="1"/>
            <p:nvPr/>
          </p:nvSpPr>
          <p:spPr>
            <a:xfrm>
              <a:off x="5100215" y="910981"/>
              <a:ext cx="995785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imm24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6B690C-3B2F-A9BF-C1FD-61060CEA011A}"/>
              </a:ext>
            </a:extLst>
          </p:cNvPr>
          <p:cNvGrpSpPr/>
          <p:nvPr/>
        </p:nvGrpSpPr>
        <p:grpSpPr>
          <a:xfrm>
            <a:off x="8379051" y="5284892"/>
            <a:ext cx="3068311" cy="1323439"/>
            <a:chOff x="8379051" y="5284892"/>
            <a:chExt cx="3068311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6D7D42-2434-9C32-7347-DE27387A0D66}"/>
                </a:ext>
              </a:extLst>
            </p:cNvPr>
            <p:cNvSpPr txBox="1"/>
            <p:nvPr/>
          </p:nvSpPr>
          <p:spPr>
            <a:xfrm>
              <a:off x="8379051" y="5284892"/>
              <a:ext cx="3068311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main:</a:t>
              </a:r>
            </a:p>
            <a:p>
              <a:pPr>
                <a:defRPr/>
              </a:pP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bl  f1           f1: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		     ●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5EE208-AE91-A31E-E938-8D8430031841}"/>
                </a:ext>
              </a:extLst>
            </p:cNvPr>
            <p:cNvCxnSpPr/>
            <p:nvPr/>
          </p:nvCxnSpPr>
          <p:spPr>
            <a:xfrm>
              <a:off x="9463240" y="6128172"/>
              <a:ext cx="11430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E29192-23C4-7C61-A56D-50273F688D9E}"/>
              </a:ext>
            </a:extLst>
          </p:cNvPr>
          <p:cNvGrpSpPr/>
          <p:nvPr/>
        </p:nvGrpSpPr>
        <p:grpSpPr>
          <a:xfrm>
            <a:off x="589768" y="5860321"/>
            <a:ext cx="8068094" cy="707886"/>
            <a:chOff x="857053" y="5366976"/>
            <a:chExt cx="8068094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625B0C-7CBB-E561-E075-D193B1ECEB9A}"/>
                </a:ext>
              </a:extLst>
            </p:cNvPr>
            <p:cNvSpPr txBox="1"/>
            <p:nvPr/>
          </p:nvSpPr>
          <p:spPr>
            <a:xfrm>
              <a:off x="857053" y="5366976"/>
              <a:ext cx="723267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(1) Branch to the instruction with the label f1</a:t>
              </a:r>
            </a:p>
            <a:p>
              <a:r>
                <a:rPr lang="en-US" sz="2000" dirty="0">
                  <a:solidFill>
                    <a:schemeClr val="tx2"/>
                  </a:solidFill>
                </a:rPr>
                <a:t>(2) copies the address of the </a:t>
              </a:r>
              <a:r>
                <a:rPr lang="en-US" sz="2000" dirty="0">
                  <a:solidFill>
                    <a:srgbClr val="0070C0"/>
                  </a:solidFill>
                </a:rPr>
                <a:t>instruction AFTER the bl </a:t>
              </a:r>
              <a:r>
                <a:rPr lang="en-US" sz="2000" dirty="0">
                  <a:solidFill>
                    <a:schemeClr val="tx2"/>
                  </a:solidFill>
                </a:rPr>
                <a:t>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08173FAC-E954-14BA-FD21-344A9B45E7C1}"/>
                </a:ext>
              </a:extLst>
            </p:cNvPr>
            <p:cNvSpPr/>
            <p:nvPr/>
          </p:nvSpPr>
          <p:spPr>
            <a:xfrm>
              <a:off x="8089730" y="5777933"/>
              <a:ext cx="835417" cy="290887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4BFCA3-9B46-3036-9B9D-5775B12B6F9A}"/>
              </a:ext>
            </a:extLst>
          </p:cNvPr>
          <p:cNvGrpSpPr/>
          <p:nvPr/>
        </p:nvGrpSpPr>
        <p:grpSpPr>
          <a:xfrm>
            <a:off x="4131782" y="3145952"/>
            <a:ext cx="1880439" cy="400110"/>
            <a:chOff x="3922933" y="3119057"/>
            <a:chExt cx="1880439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60E62-F8FC-BC87-1D45-9C6A31AF0423}"/>
                </a:ext>
              </a:extLst>
            </p:cNvPr>
            <p:cNvSpPr txBox="1"/>
            <p:nvPr/>
          </p:nvSpPr>
          <p:spPr>
            <a:xfrm>
              <a:off x="3922933" y="3119057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blx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52A4D8-FBA7-EC09-6E98-E0A7A6BE99A1}"/>
                </a:ext>
              </a:extLst>
            </p:cNvPr>
            <p:cNvSpPr txBox="1"/>
            <p:nvPr/>
          </p:nvSpPr>
          <p:spPr>
            <a:xfrm>
              <a:off x="5205131" y="3119057"/>
              <a:ext cx="59824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8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  <p:bldP spid="9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841"/>
            <a:ext cx="10515600" cy="715294"/>
          </a:xfrm>
        </p:spPr>
        <p:txBody>
          <a:bodyPr/>
          <a:lstStyle/>
          <a:p>
            <a:r>
              <a:rPr lang="en-US" sz="2800" dirty="0"/>
              <a:t>Accessing Stack Variables, the hard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FB6CE8-52DF-3F8E-1801-9F3E4409BE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50549" y="5390117"/>
            <a:ext cx="3205284" cy="1297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Calculating offsets is a lot of work to get it correct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It is also hard to debug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There is a better way!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336167" y="4094106"/>
          <a:ext cx="7960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6526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11682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49303" y="289199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5630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36430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69259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0075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31320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44908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546757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34194" y="320051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980148" y="283104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499456" y="281665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48528" y="66762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37365" y="224481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194120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974565" y="69259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3046562" y="906578"/>
            <a:ext cx="347010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579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195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25521" y="119750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388628" y="66762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787477" y="118204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63609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123411" y="1088818"/>
            <a:ext cx="284979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964822" y="35962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892410" y="67131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971945" y="120978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46077" y="226346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49303" y="227010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49302" y="257636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pad`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48528" y="258219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02607" y="21975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280820" y="116603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836636" y="288649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275533" y="3743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38498" y="166162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06550" y="207528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61605" y="162529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196051" y="66926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45986" y="99055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9200727" y="2560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9173512" y="10215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9260180" y="33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00A9A-6CFA-9E33-7A51-2170F688B48D}"/>
              </a:ext>
            </a:extLst>
          </p:cNvPr>
          <p:cNvSpPr txBox="1"/>
          <p:nvPr/>
        </p:nvSpPr>
        <p:spPr>
          <a:xfrm>
            <a:off x="84940" y="3638379"/>
            <a:ext cx="828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[ ] by usage with ASCII chars we will use </a:t>
            </a:r>
            <a:r>
              <a:rPr lang="en-US" dirty="0" err="1">
                <a:solidFill>
                  <a:srgbClr val="0070C0"/>
                </a:solidFill>
              </a:rPr>
              <a:t>strb</a:t>
            </a:r>
            <a:r>
              <a:rPr lang="en-US" dirty="0">
                <a:solidFill>
                  <a:srgbClr val="0070C0"/>
                </a:solidFill>
              </a:rPr>
              <a:t> (or make it unsigned char)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7EF14-7625-B6D9-7A49-166E495D62E4}"/>
              </a:ext>
            </a:extLst>
          </p:cNvPr>
          <p:cNvSpPr/>
          <p:nvPr/>
        </p:nvSpPr>
        <p:spPr>
          <a:xfrm>
            <a:off x="9650966" y="194689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351AE-62E6-417B-CFE9-FD93CD025907}"/>
              </a:ext>
            </a:extLst>
          </p:cNvPr>
          <p:cNvSpPr/>
          <p:nvPr/>
        </p:nvSpPr>
        <p:spPr>
          <a:xfrm>
            <a:off x="9650967" y="163480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EA236-4F29-F472-1756-C59608F3925D}"/>
              </a:ext>
            </a:extLst>
          </p:cNvPr>
          <p:cNvGrpSpPr/>
          <p:nvPr/>
        </p:nvGrpSpPr>
        <p:grpSpPr>
          <a:xfrm>
            <a:off x="8500772" y="4123370"/>
            <a:ext cx="3504837" cy="1109882"/>
            <a:chOff x="8471780" y="4938494"/>
            <a:chExt cx="3504837" cy="110988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D4F18F-7C94-036C-2F1E-2D8588938E8F}"/>
                </a:ext>
              </a:extLst>
            </p:cNvPr>
            <p:cNvGrpSpPr/>
            <p:nvPr/>
          </p:nvGrpSpPr>
          <p:grpSpPr>
            <a:xfrm>
              <a:off x="8471780" y="5347757"/>
              <a:ext cx="3504837" cy="700619"/>
              <a:chOff x="5307986" y="3767372"/>
              <a:chExt cx="3066095" cy="5658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6AF-76B6-330C-C695-1FD262E31791}"/>
                  </a:ext>
                </a:extLst>
              </p:cNvPr>
              <p:cNvSpPr/>
              <p:nvPr/>
            </p:nvSpPr>
            <p:spPr>
              <a:xfrm>
                <a:off x="6072317" y="3777291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[2]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60508-1769-0308-5ACA-1865496E9F80}"/>
                  </a:ext>
                </a:extLst>
              </p:cNvPr>
              <p:cNvSpPr/>
              <p:nvPr/>
            </p:nvSpPr>
            <p:spPr>
              <a:xfrm>
                <a:off x="6841356" y="3768246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1022BF-D13D-0EFD-12C0-6274E23FE8C4}"/>
                  </a:ext>
                </a:extLst>
              </p:cNvPr>
              <p:cNvSpPr/>
              <p:nvPr/>
            </p:nvSpPr>
            <p:spPr>
              <a:xfrm>
                <a:off x="7609750" y="3767372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08E5B-5984-516B-B6DA-E3C2C3638D6E}"/>
                  </a:ext>
                </a:extLst>
              </p:cNvPr>
              <p:cNvSpPr/>
              <p:nvPr/>
            </p:nvSpPr>
            <p:spPr>
              <a:xfrm>
                <a:off x="5307986" y="3777290"/>
                <a:ext cx="764331" cy="3120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 pad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D39F15-C990-4177-2856-F5DCBD0C93AD}"/>
                  </a:ext>
                </a:extLst>
              </p:cNvPr>
              <p:cNvSpPr txBox="1"/>
              <p:nvPr/>
            </p:nvSpPr>
            <p:spPr>
              <a:xfrm>
                <a:off x="7713599" y="4084646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5CFA5A-2571-06C9-C2CA-B6A1BC6F4404}"/>
                  </a:ext>
                </a:extLst>
              </p:cNvPr>
              <p:cNvSpPr txBox="1"/>
              <p:nvPr/>
            </p:nvSpPr>
            <p:spPr>
              <a:xfrm>
                <a:off x="6939665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858FA1-6967-5FC7-05C6-5EE0BDB5ACDD}"/>
                  </a:ext>
                </a:extLst>
              </p:cNvPr>
              <p:cNvSpPr txBox="1"/>
              <p:nvPr/>
            </p:nvSpPr>
            <p:spPr>
              <a:xfrm>
                <a:off x="6164949" y="4057244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4D0933-DC1E-DC21-C704-6E87E46EDEDB}"/>
                  </a:ext>
                </a:extLst>
              </p:cNvPr>
              <p:cNvSpPr txBox="1"/>
              <p:nvPr/>
            </p:nvSpPr>
            <p:spPr>
              <a:xfrm>
                <a:off x="5389842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A9C6A2-E0BF-64D6-42AF-988E36B62FD8}"/>
                </a:ext>
              </a:extLst>
            </p:cNvPr>
            <p:cNvGrpSpPr/>
            <p:nvPr/>
          </p:nvGrpSpPr>
          <p:grpSpPr>
            <a:xfrm>
              <a:off x="9166295" y="4938494"/>
              <a:ext cx="2240445" cy="338554"/>
              <a:chOff x="3651225" y="-1681639"/>
              <a:chExt cx="2240445" cy="33855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2CF6B-CE76-FA1D-6336-2AED4005DE40}"/>
                  </a:ext>
                </a:extLst>
              </p:cNvPr>
              <p:cNvSpPr txBox="1"/>
              <p:nvPr/>
            </p:nvSpPr>
            <p:spPr>
              <a:xfrm>
                <a:off x="3986981" y="-1681639"/>
                <a:ext cx="190468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increasing address</a:t>
                </a:r>
              </a:p>
            </p:txBody>
          </p:sp>
          <p:sp>
            <p:nvSpPr>
              <p:cNvPr id="8" name="Left Arrow 7">
                <a:extLst>
                  <a:ext uri="{FF2B5EF4-FFF2-40B4-BE49-F238E27FC236}">
                    <a16:creationId xmlns:a16="http://schemas.microsoft.com/office/drawing/2014/main" id="{4C668D51-4287-1B38-1DB9-38C9530E0B0E}"/>
                  </a:ext>
                </a:extLst>
              </p:cNvPr>
              <p:cNvSpPr/>
              <p:nvPr/>
            </p:nvSpPr>
            <p:spPr>
              <a:xfrm>
                <a:off x="3651225" y="-1575535"/>
                <a:ext cx="392906" cy="1571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28" grpId="0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" y="88992"/>
            <a:ext cx="7331243" cy="261908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FE914E9-E25C-7042-76C9-66FEC058098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2920" y="4267956"/>
            <a:ext cx="11364858" cy="25367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For each </a:t>
            </a:r>
            <a:r>
              <a:rPr lang="en-US" sz="1600" dirty="0">
                <a:solidFill>
                  <a:srgbClr val="0070C0"/>
                </a:solidFill>
              </a:rPr>
              <a:t>stack variable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create a .</a:t>
            </a:r>
            <a:r>
              <a:rPr lang="en-US" sz="1600" dirty="0" err="1">
                <a:solidFill>
                  <a:srgbClr val="7030A0"/>
                </a:solidFill>
              </a:rPr>
              <a:t>equ</a:t>
            </a:r>
            <a:r>
              <a:rPr lang="en-US" sz="1600" dirty="0">
                <a:solidFill>
                  <a:srgbClr val="7030A0"/>
                </a:solidFill>
              </a:rPr>
              <a:t> symbol </a:t>
            </a:r>
            <a:r>
              <a:rPr lang="en-US" sz="1600" dirty="0"/>
              <a:t>whose </a:t>
            </a:r>
            <a:r>
              <a:rPr lang="en-US" sz="1600" dirty="0">
                <a:solidFill>
                  <a:srgbClr val="2C895B"/>
                </a:solidFill>
              </a:rPr>
              <a:t>value is the distance in bytes from the FP </a:t>
            </a:r>
            <a:r>
              <a:rPr lang="en-US" sz="1600" dirty="0"/>
              <a:t>after the </a:t>
            </a:r>
            <a:r>
              <a:rPr lang="en-US" sz="1600" dirty="0">
                <a:solidFill>
                  <a:schemeClr val="accent5"/>
                </a:solidFill>
              </a:rPr>
              <a:t>prologue push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After the last variable add a name PAD for the size of the frame padding (if any) if no padding, PAD will be set to the same value as the variable above 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2C895B"/>
                </a:solidFill>
              </a:rPr>
              <a:t>value of the symbol </a:t>
            </a:r>
            <a:r>
              <a:rPr lang="en-US" sz="1600" dirty="0"/>
              <a:t>is an </a:t>
            </a:r>
            <a:r>
              <a:rPr lang="en-US" sz="1600" dirty="0">
                <a:solidFill>
                  <a:schemeClr val="accent1"/>
                </a:solidFill>
              </a:rPr>
              <a:t>expression that calculates the distance from the FP </a:t>
            </a:r>
            <a:r>
              <a:rPr lang="en-US" sz="1600" dirty="0"/>
              <a:t>based on the distance of the variable above it on the stack. The first variable will use SP_OFF as the starting distance</a:t>
            </a:r>
          </a:p>
          <a:p>
            <a:pPr marL="342900" lvl="1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.</a:t>
            </a:r>
            <a:r>
              <a:rPr lang="en-US" sz="1600" b="1" dirty="0" err="1">
                <a:solidFill>
                  <a:srgbClr val="0070C0"/>
                </a:solidFill>
              </a:rPr>
              <a:t>equ</a:t>
            </a:r>
            <a:r>
              <a:rPr lang="en-US" sz="1600" b="1" dirty="0">
                <a:solidFill>
                  <a:srgbClr val="0070C0"/>
                </a:solidFill>
              </a:rPr>
              <a:t> VAR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/>
              <a:t>size_of</a:t>
            </a:r>
            <a:r>
              <a:rPr lang="en-US" sz="1600" dirty="0"/>
              <a:t> var + </a:t>
            </a:r>
            <a:r>
              <a:rPr lang="en-US" sz="1600" dirty="0" err="1"/>
              <a:t>variable_padding</a:t>
            </a:r>
            <a:r>
              <a:rPr lang="en-US" sz="1600" dirty="0"/>
              <a:t> + </a:t>
            </a:r>
            <a:r>
              <a:rPr lang="en-US" sz="1600" dirty="0" err="1"/>
              <a:t>previous_var_symbol</a:t>
            </a:r>
            <a:r>
              <a:rPr lang="en-US" sz="1600" dirty="0"/>
              <a:t>       </a:t>
            </a:r>
            <a:r>
              <a:rPr lang="en-US" sz="1600" i="1" dirty="0">
                <a:solidFill>
                  <a:srgbClr val="2C895B"/>
                </a:solidFill>
              </a:rPr>
              <a:t>// </a:t>
            </a:r>
            <a:r>
              <a:rPr lang="en-US" sz="1600" i="1" dirty="0" err="1">
                <a:solidFill>
                  <a:srgbClr val="2C895B"/>
                </a:solidFill>
              </a:rPr>
              <a:t>previous_var_symbol</a:t>
            </a:r>
            <a:r>
              <a:rPr lang="en-US" sz="1600" i="1" dirty="0">
                <a:solidFill>
                  <a:srgbClr val="2C895B"/>
                </a:solidFill>
              </a:rPr>
              <a:t> distance of the var above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Calculate the size of the local variable area that needs to be added to the </a:t>
            </a:r>
            <a:r>
              <a:rPr lang="en-US" sz="1600" dirty="0" err="1"/>
              <a:t>sp</a:t>
            </a:r>
            <a:r>
              <a:rPr lang="en-US" sz="1600" dirty="0"/>
              <a:t> in bytes</a:t>
            </a:r>
          </a:p>
          <a:p>
            <a:pPr marL="342900" lvl="1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FRMADD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accent1"/>
                </a:solidFill>
              </a:rPr>
              <a:t>distance PAD </a:t>
            </a:r>
            <a:r>
              <a:rPr lang="en-US" sz="1600" dirty="0">
                <a:solidFill>
                  <a:srgbClr val="FF0000"/>
                </a:solidFill>
              </a:rPr>
              <a:t>minus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distance of the SP to the FP (FP_OFF) </a:t>
            </a:r>
            <a:r>
              <a:rPr lang="en-US" sz="1600" dirty="0"/>
              <a:t>after the prologue push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40CC6-5FEF-145D-F8D8-DA28408D854A}"/>
              </a:ext>
            </a:extLst>
          </p:cNvPr>
          <p:cNvGrpSpPr/>
          <p:nvPr/>
        </p:nvGrpSpPr>
        <p:grpSpPr>
          <a:xfrm>
            <a:off x="664068" y="759976"/>
            <a:ext cx="5376889" cy="3098904"/>
            <a:chOff x="6096000" y="596848"/>
            <a:chExt cx="5376889" cy="30989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869D10-0E43-FE47-DCE0-830BEE31CCBE}"/>
                </a:ext>
              </a:extLst>
            </p:cNvPr>
            <p:cNvSpPr/>
            <p:nvPr/>
          </p:nvSpPr>
          <p:spPr>
            <a:xfrm>
              <a:off x="9056200" y="59684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B739ED-7FC7-8956-4079-8DFF5EB2048B}"/>
                </a:ext>
              </a:extLst>
            </p:cNvPr>
            <p:cNvSpPr/>
            <p:nvPr/>
          </p:nvSpPr>
          <p:spPr>
            <a:xfrm>
              <a:off x="9056200" y="90484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5BBDFA-E582-BD25-C266-4BFB7C61EA31}"/>
                </a:ext>
              </a:extLst>
            </p:cNvPr>
            <p:cNvSpPr/>
            <p:nvPr/>
          </p:nvSpPr>
          <p:spPr>
            <a:xfrm>
              <a:off x="9056200" y="123314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D64C7CC-62EF-2C65-412B-5021C314D76D}"/>
                </a:ext>
              </a:extLst>
            </p:cNvPr>
            <p:cNvSpPr/>
            <p:nvPr/>
          </p:nvSpPr>
          <p:spPr>
            <a:xfrm>
              <a:off x="9056200" y="154811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166826-01FA-0130-44E2-3FDB707B2133}"/>
                </a:ext>
              </a:extLst>
            </p:cNvPr>
            <p:cNvSpPr/>
            <p:nvPr/>
          </p:nvSpPr>
          <p:spPr>
            <a:xfrm>
              <a:off x="9056200" y="185375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0240C1-9053-2D2F-7B8A-517B77A02024}"/>
                </a:ext>
              </a:extLst>
            </p:cNvPr>
            <p:cNvSpPr txBox="1"/>
            <p:nvPr/>
          </p:nvSpPr>
          <p:spPr>
            <a:xfrm>
              <a:off x="11044567" y="989631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152109DA-C7AD-ABC5-FA3F-55E2FF3E0FE2}"/>
                </a:ext>
              </a:extLst>
            </p:cNvPr>
            <p:cNvSpPr/>
            <p:nvPr/>
          </p:nvSpPr>
          <p:spPr>
            <a:xfrm>
              <a:off x="10432010" y="1087302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7932B755-2320-50E9-EB6F-6BF6060F7BFD}"/>
                </a:ext>
              </a:extLst>
            </p:cNvPr>
            <p:cNvSpPr/>
            <p:nvPr/>
          </p:nvSpPr>
          <p:spPr>
            <a:xfrm>
              <a:off x="10392859" y="337158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0337EB-7899-81E1-F912-8ED7F288EBE6}"/>
                </a:ext>
              </a:extLst>
            </p:cNvPr>
            <p:cNvSpPr txBox="1"/>
            <p:nvPr/>
          </p:nvSpPr>
          <p:spPr>
            <a:xfrm>
              <a:off x="10912167" y="3357198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2D2E0F-2847-FBE7-05C1-9242579C75D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1208168"/>
              <a:ext cx="1958919" cy="8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3108AC-C699-64DE-3FBC-67FF6386C11C}"/>
                </a:ext>
              </a:extLst>
            </p:cNvPr>
            <p:cNvCxnSpPr>
              <a:cxnSpLocks/>
            </p:cNvCxnSpPr>
            <p:nvPr/>
          </p:nvCxnSpPr>
          <p:spPr>
            <a:xfrm>
              <a:off x="7650076" y="2785357"/>
              <a:ext cx="1370367" cy="116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C66F6E1-CF97-3D1D-40E7-C48B42F387DD}"/>
                </a:ext>
              </a:extLst>
            </p:cNvPr>
            <p:cNvCxnSpPr>
              <a:cxnSpLocks/>
            </p:cNvCxnSpPr>
            <p:nvPr/>
          </p:nvCxnSpPr>
          <p:spPr>
            <a:xfrm>
              <a:off x="8052505" y="2481751"/>
              <a:ext cx="10023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Up-Down Arrow 91">
              <a:extLst>
                <a:ext uri="{FF2B5EF4-FFF2-40B4-BE49-F238E27FC236}">
                  <a16:creationId xmlns:a16="http://schemas.microsoft.com/office/drawing/2014/main" id="{1B39C7FB-68CE-A388-9A45-332E544097A6}"/>
                </a:ext>
              </a:extLst>
            </p:cNvPr>
            <p:cNvSpPr/>
            <p:nvPr/>
          </p:nvSpPr>
          <p:spPr>
            <a:xfrm>
              <a:off x="8387276" y="1233144"/>
              <a:ext cx="109012" cy="12206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030F4-DB8B-2D6E-21D9-41B5DF36256F}"/>
                </a:ext>
              </a:extLst>
            </p:cNvPr>
            <p:cNvSpPr txBox="1"/>
            <p:nvPr/>
          </p:nvSpPr>
          <p:spPr>
            <a:xfrm>
              <a:off x="8651460" y="21196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CAA66A-331F-70D5-64CE-0D91EA9B886F}"/>
                </a:ext>
              </a:extLst>
            </p:cNvPr>
            <p:cNvSpPr txBox="1"/>
            <p:nvPr/>
          </p:nvSpPr>
          <p:spPr>
            <a:xfrm>
              <a:off x="8622956" y="24924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3C8EE5D-B196-38FA-F800-86F3C59254D2}"/>
                </a:ext>
              </a:extLst>
            </p:cNvPr>
            <p:cNvSpPr/>
            <p:nvPr/>
          </p:nvSpPr>
          <p:spPr>
            <a:xfrm rot="16200000">
              <a:off x="7738232" y="1738048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- 16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Up-Down Arrow 103">
              <a:extLst>
                <a:ext uri="{FF2B5EF4-FFF2-40B4-BE49-F238E27FC236}">
                  <a16:creationId xmlns:a16="http://schemas.microsoft.com/office/drawing/2014/main" id="{AE65B1AC-FAD1-4AC7-829B-D074F7E49EA6}"/>
                </a:ext>
              </a:extLst>
            </p:cNvPr>
            <p:cNvSpPr/>
            <p:nvPr/>
          </p:nvSpPr>
          <p:spPr>
            <a:xfrm>
              <a:off x="7801339" y="1208168"/>
              <a:ext cx="125638" cy="153860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959A14-F0CA-CFED-35E9-6198C0D25A2C}"/>
                </a:ext>
              </a:extLst>
            </p:cNvPr>
            <p:cNvSpPr/>
            <p:nvPr/>
          </p:nvSpPr>
          <p:spPr>
            <a:xfrm rot="16200000">
              <a:off x="7200188" y="1722594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- 20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6429D42-352F-C975-4F3E-2E6BBBE1E8A2}"/>
                </a:ext>
              </a:extLst>
            </p:cNvPr>
            <p:cNvCxnSpPr>
              <a:cxnSpLocks/>
            </p:cNvCxnSpPr>
            <p:nvPr/>
          </p:nvCxnSpPr>
          <p:spPr>
            <a:xfrm>
              <a:off x="8553702" y="217663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A221E8-67C5-314A-6C3B-26203F630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533" y="900169"/>
              <a:ext cx="2727590" cy="124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Up-Down Arrow 111">
              <a:extLst>
                <a:ext uri="{FF2B5EF4-FFF2-40B4-BE49-F238E27FC236}">
                  <a16:creationId xmlns:a16="http://schemas.microsoft.com/office/drawing/2014/main" id="{C4EF43BA-7A78-F6D4-71A7-12B3A200740A}"/>
                </a:ext>
              </a:extLst>
            </p:cNvPr>
            <p:cNvSpPr/>
            <p:nvPr/>
          </p:nvSpPr>
          <p:spPr>
            <a:xfrm>
              <a:off x="7305121" y="1211860"/>
              <a:ext cx="117715" cy="19042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FDE06A-B238-7AB9-E902-B2DA67D01E36}"/>
                </a:ext>
              </a:extLst>
            </p:cNvPr>
            <p:cNvSpPr/>
            <p:nvPr/>
          </p:nvSpPr>
          <p:spPr>
            <a:xfrm rot="16200000">
              <a:off x="5516895" y="1873262"/>
              <a:ext cx="189687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 bytes</a:t>
              </a:r>
            </a:p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65E3B5-441C-76FD-57C3-812E88ED9B00}"/>
                </a:ext>
              </a:extLst>
            </p:cNvPr>
            <p:cNvSpPr/>
            <p:nvPr/>
          </p:nvSpPr>
          <p:spPr>
            <a:xfrm>
              <a:off x="9458788" y="280401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14F233-E9FD-342C-3F24-0C49A8AA6EC8}"/>
                </a:ext>
              </a:extLst>
            </p:cNvPr>
            <p:cNvSpPr/>
            <p:nvPr/>
          </p:nvSpPr>
          <p:spPr>
            <a:xfrm>
              <a:off x="9062014" y="281064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1D49A-6361-B322-266C-69D94EBEF4F3}"/>
                </a:ext>
              </a:extLst>
            </p:cNvPr>
            <p:cNvSpPr/>
            <p:nvPr/>
          </p:nvSpPr>
          <p:spPr>
            <a:xfrm>
              <a:off x="9062013" y="311691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4E9DE3-D548-9196-977E-4FF6EA73BA2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3122735"/>
              <a:ext cx="1893661" cy="145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7E0A2-5C34-06E8-2DC5-44BA738E517F}"/>
                </a:ext>
              </a:extLst>
            </p:cNvPr>
            <p:cNvSpPr txBox="1"/>
            <p:nvPr/>
          </p:nvSpPr>
          <p:spPr>
            <a:xfrm>
              <a:off x="8315318" y="273808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+ 3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23581-2709-D1E8-2068-4F97D9911DE3}"/>
                </a:ext>
              </a:extLst>
            </p:cNvPr>
            <p:cNvSpPr/>
            <p:nvPr/>
          </p:nvSpPr>
          <p:spPr>
            <a:xfrm rot="16200000">
              <a:off x="6693531" y="1706583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- 24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7C8D6-5085-1138-C990-86107285AA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47" y="3427042"/>
              <a:ext cx="2812665" cy="7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D7A50AD4-79D8-28E6-0F6C-D78CE09491E8}"/>
                </a:ext>
              </a:extLst>
            </p:cNvPr>
            <p:cNvSpPr/>
            <p:nvPr/>
          </p:nvSpPr>
          <p:spPr>
            <a:xfrm>
              <a:off x="6831761" y="935630"/>
              <a:ext cx="45719" cy="245669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>
              <a:extLst>
                <a:ext uri="{FF2B5EF4-FFF2-40B4-BE49-F238E27FC236}">
                  <a16:creationId xmlns:a16="http://schemas.microsoft.com/office/drawing/2014/main" id="{9D78946E-1E3C-AE88-8F7D-50EF3C4FD3F0}"/>
                </a:ext>
              </a:extLst>
            </p:cNvPr>
            <p:cNvSpPr/>
            <p:nvPr/>
          </p:nvSpPr>
          <p:spPr>
            <a:xfrm>
              <a:off x="10651209" y="2202166"/>
              <a:ext cx="45719" cy="1153535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A9A724-7BD8-A562-0851-DCFD6A999A95}"/>
                </a:ext>
              </a:extLst>
            </p:cNvPr>
            <p:cNvSpPr/>
            <p:nvPr/>
          </p:nvSpPr>
          <p:spPr>
            <a:xfrm rot="16200000">
              <a:off x="10419261" y="2615825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E1194D-E5BB-7041-4E76-57AEA4568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4316" y="2165841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Up-Down Arrow 28">
              <a:extLst>
                <a:ext uri="{FF2B5EF4-FFF2-40B4-BE49-F238E27FC236}">
                  <a16:creationId xmlns:a16="http://schemas.microsoft.com/office/drawing/2014/main" id="{40842AB0-2B8B-A4DB-6F78-C338C55257E1}"/>
                </a:ext>
              </a:extLst>
            </p:cNvPr>
            <p:cNvSpPr/>
            <p:nvPr/>
          </p:nvSpPr>
          <p:spPr>
            <a:xfrm>
              <a:off x="10608762" y="1209814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912F80-405E-468A-4DB4-BC2A79A64406}"/>
                </a:ext>
              </a:extLst>
            </p:cNvPr>
            <p:cNvSpPr/>
            <p:nvPr/>
          </p:nvSpPr>
          <p:spPr>
            <a:xfrm rot="16200000">
              <a:off x="10458697" y="1531101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9DA014-FF84-5EEE-1A81-01B35BCAC608}"/>
                </a:ext>
              </a:extLst>
            </p:cNvPr>
            <p:cNvSpPr txBox="1"/>
            <p:nvPr/>
          </p:nvSpPr>
          <p:spPr>
            <a:xfrm>
              <a:off x="8594912" y="31056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4EFC70-1E8B-C744-4310-89F0271B169E}"/>
                </a:ext>
              </a:extLst>
            </p:cNvPr>
            <p:cNvSpPr txBox="1"/>
            <p:nvPr/>
          </p:nvSpPr>
          <p:spPr>
            <a:xfrm>
              <a:off x="8586223" y="15620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1F9CE-F14C-1E7E-E766-D5EFCB13C4CD}"/>
                </a:ext>
              </a:extLst>
            </p:cNvPr>
            <p:cNvSpPr txBox="1"/>
            <p:nvPr/>
          </p:nvSpPr>
          <p:spPr>
            <a:xfrm>
              <a:off x="8672891" y="8798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D71C34-81F7-B5D9-4C5D-CFA5C86DC67D}"/>
                </a:ext>
              </a:extLst>
            </p:cNvPr>
            <p:cNvSpPr/>
            <p:nvPr/>
          </p:nvSpPr>
          <p:spPr>
            <a:xfrm>
              <a:off x="9066184" y="2477864"/>
              <a:ext cx="137595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C48387-EDEA-7532-FCD5-B5C19297520B}"/>
                </a:ext>
              </a:extLst>
            </p:cNvPr>
            <p:cNvSpPr/>
            <p:nvPr/>
          </p:nvSpPr>
          <p:spPr>
            <a:xfrm>
              <a:off x="9066185" y="2165777"/>
              <a:ext cx="1375959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AF966A-7DE0-5DFF-4DE0-EDF8E5E06D97}"/>
              </a:ext>
            </a:extLst>
          </p:cNvPr>
          <p:cNvGrpSpPr/>
          <p:nvPr/>
        </p:nvGrpSpPr>
        <p:grpSpPr>
          <a:xfrm>
            <a:off x="7464458" y="68768"/>
            <a:ext cx="4685706" cy="3890567"/>
            <a:chOff x="607813" y="320908"/>
            <a:chExt cx="4685706" cy="3890567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607813" y="696036"/>
              <a:ext cx="4342524" cy="351543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.type   main, %function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.global main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FRMADD =  28 - 12 = 16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2204EF-4208-C507-74A9-6DD5FF6BA83A}"/>
                </a:ext>
              </a:extLst>
            </p:cNvPr>
            <p:cNvSpPr txBox="1"/>
            <p:nvPr/>
          </p:nvSpPr>
          <p:spPr>
            <a:xfrm>
              <a:off x="1181072" y="1962561"/>
              <a:ext cx="2104283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variable size in bytes</a:t>
              </a: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75F4C151-9C0C-8E95-86E3-7173CA55468E}"/>
                </a:ext>
              </a:extLst>
            </p:cNvPr>
            <p:cNvSpPr/>
            <p:nvPr/>
          </p:nvSpPr>
          <p:spPr>
            <a:xfrm>
              <a:off x="3137699" y="2305348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837A88-1FB0-762B-BE05-6991AF9B1D7C}"/>
                </a:ext>
              </a:extLst>
            </p:cNvPr>
            <p:cNvSpPr txBox="1"/>
            <p:nvPr/>
          </p:nvSpPr>
          <p:spPr>
            <a:xfrm>
              <a:off x="3825550" y="1472816"/>
              <a:ext cx="113260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Prior allocation distance</a:t>
              </a: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20ECAAA0-CEC3-9EA7-070B-F8F7DCBB1273}"/>
                </a:ext>
              </a:extLst>
            </p:cNvPr>
            <p:cNvSpPr/>
            <p:nvPr/>
          </p:nvSpPr>
          <p:spPr>
            <a:xfrm>
              <a:off x="3833735" y="2271227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2F1D71-958F-07AB-E80B-95D466BEB299}"/>
                </a:ext>
              </a:extLst>
            </p:cNvPr>
            <p:cNvSpPr txBox="1"/>
            <p:nvPr/>
          </p:nvSpPr>
          <p:spPr>
            <a:xfrm>
              <a:off x="2498160" y="1081658"/>
              <a:ext cx="234419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pushed reg </a:t>
              </a:r>
              <a:r>
                <a:rPr lang="en-US" sz="1600" dirty="0" err="1">
                  <a:solidFill>
                    <a:srgbClr val="FF0000"/>
                  </a:solidFill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</a:rPr>
                <a:t> distance </a:t>
              </a:r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97CB268-DBFA-C697-02AD-F66E6CFEAEF1}"/>
                </a:ext>
              </a:extLst>
            </p:cNvPr>
            <p:cNvSpPr/>
            <p:nvPr/>
          </p:nvSpPr>
          <p:spPr>
            <a:xfrm>
              <a:off x="3224843" y="1400149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3790FE-1137-3BD5-B094-2E46991402F9}"/>
                </a:ext>
              </a:extLst>
            </p:cNvPr>
            <p:cNvSpPr txBox="1"/>
            <p:nvPr/>
          </p:nvSpPr>
          <p:spPr>
            <a:xfrm>
              <a:off x="877800" y="320908"/>
              <a:ext cx="441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FP Distance Table one For each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nimBg="1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6951291" cy="627849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75910" y="1108450"/>
            <a:ext cx="4342524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41609" y="192707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41610" y="161498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F9B466-BC3E-B5B2-FADE-85219D3BDC9F}"/>
              </a:ext>
            </a:extLst>
          </p:cNvPr>
          <p:cNvSpPr txBox="1"/>
          <p:nvPr/>
        </p:nvSpPr>
        <p:spPr>
          <a:xfrm>
            <a:off x="426056" y="635854"/>
            <a:ext cx="3940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FP Distance Table For each function</a:t>
            </a:r>
          </a:p>
        </p:txBody>
      </p:sp>
    </p:spTree>
    <p:extLst>
      <p:ext uri="{BB962C8B-B14F-4D97-AF65-F5344CB8AC3E}">
        <p14:creationId xmlns:p14="http://schemas.microsoft.com/office/powerpoint/2010/main" val="8251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4" y="0"/>
            <a:ext cx="6459345" cy="438223"/>
          </a:xfrm>
        </p:spPr>
        <p:txBody>
          <a:bodyPr/>
          <a:lstStyle/>
          <a:p>
            <a:r>
              <a:rPr lang="en-US" sz="2400" dirty="0"/>
              <a:t>Initializing and Accessing Stack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83291" y="262015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77477" y="9246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77477" y="42076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77477" y="73573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77477" y="10413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65844" y="17724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53287" y="274919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68182" y="292867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76177" y="167634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76178" y="136425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14136" y="25592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33444" y="254481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82516" y="39578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71353" y="197297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73782" y="166936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08553" y="42076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72737" y="130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44233" y="1680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59509" y="92566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22616" y="39578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21465" y="91021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74979" y="136425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03093" y="87786"/>
            <a:ext cx="2423307" cy="31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26398" y="39947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38172" y="106087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80065" y="199163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83291" y="199826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83290" y="230453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82516" y="231035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36595" y="192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14808" y="89420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7246289" y="2643222"/>
            <a:ext cx="2495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452917" y="177248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72486" y="138978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40538" y="180344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95593" y="135345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30039" y="39743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79974" y="71871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16189" y="229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07500" y="7496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294168" y="67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1D3DA74-CAB5-1164-36D7-8EF348B478D1}"/>
              </a:ext>
            </a:extLst>
          </p:cNvPr>
          <p:cNvGraphicFramePr>
            <a:graphicFrameLocks/>
          </p:cNvGraphicFramePr>
          <p:nvPr/>
        </p:nvGraphicFramePr>
        <p:xfrm>
          <a:off x="4593068" y="4537680"/>
          <a:ext cx="7501098" cy="172212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3954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1703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59662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40209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00769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distance from </a:t>
                      </a:r>
                      <a:r>
                        <a:rPr lang="en-US" sz="1100" dirty="0" err="1"/>
                        <a:t>fp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E1E210-93F1-2ACE-5FD0-BA30D4A65B99}"/>
              </a:ext>
            </a:extLst>
          </p:cNvPr>
          <p:cNvSpPr/>
          <p:nvPr/>
        </p:nvSpPr>
        <p:spPr bwMode="auto">
          <a:xfrm>
            <a:off x="8869306" y="3807769"/>
            <a:ext cx="2244091" cy="538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-136572160 0 hi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4377567" y="2776664"/>
            <a:ext cx="4414641" cy="16468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%d %s\n", c, count,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A4641CED-269F-771B-DEED-5C25027E8528}"/>
              </a:ext>
            </a:extLst>
          </p:cNvPr>
          <p:cNvSpPr/>
          <p:nvPr/>
        </p:nvSpPr>
        <p:spPr>
          <a:xfrm rot="16200000">
            <a:off x="7973352" y="3720611"/>
            <a:ext cx="235634" cy="176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73D8-B035-2529-B339-ACB28016D86E}"/>
              </a:ext>
            </a:extLst>
          </p:cNvPr>
          <p:cNvSpPr txBox="1"/>
          <p:nvPr/>
        </p:nvSpPr>
        <p:spPr>
          <a:xfrm>
            <a:off x="6697640" y="3352557"/>
            <a:ext cx="19415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 stack address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9F143-7B91-9F87-88F4-624873FA7DDE}"/>
              </a:ext>
            </a:extLst>
          </p:cNvPr>
          <p:cNvGrpSpPr/>
          <p:nvPr/>
        </p:nvGrpSpPr>
        <p:grpSpPr>
          <a:xfrm>
            <a:off x="161703" y="427945"/>
            <a:ext cx="6053867" cy="6328328"/>
            <a:chOff x="161703" y="427945"/>
            <a:chExt cx="6053867" cy="6328328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161703" y="427945"/>
              <a:ext cx="3967349" cy="6211848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  .section .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rodata</a:t>
              </a:r>
              <a:endPara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: .string "%d %d </a:t>
              </a:r>
              <a:r>
                <a:rPr lang="en-US" sz="13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%s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\n"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.extern 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.text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.type   main, %function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.global main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push    {r4, r5,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  <a:p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  <a:p>
              <a:r>
                <a:rPr lang="en-US" sz="13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// nothing to do for C</a:t>
              </a:r>
            </a:p>
            <a:p>
              <a:r>
                <a:rPr lang="en-US" sz="13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   r2, 0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str     r2, [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-COUNT]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-BUF+2]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r2, 'h'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-BUF]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r2, '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 r2, [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-BUF+1]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r0, =.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 // arg1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r1, [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-C]      // arg2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r2, [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-COUNT]  // arg3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add     r3, </a:t>
              </a:r>
              <a:r>
                <a:rPr lang="en-US" sz="13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-BUF      </a:t>
              </a:r>
              <a:r>
                <a:rPr lang="en-US" sz="1300" i="1" dirty="0">
                  <a:solidFill>
                    <a:srgbClr val="2C895B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arg4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bl      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A4EB35-7D3A-7C68-B3F2-3525046D09A3}"/>
                </a:ext>
              </a:extLst>
            </p:cNvPr>
            <p:cNvSpPr txBox="1"/>
            <p:nvPr/>
          </p:nvSpPr>
          <p:spPr>
            <a:xfrm>
              <a:off x="2539564" y="6417719"/>
              <a:ext cx="367600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address of a stack variable </a:t>
              </a:r>
              <a:r>
                <a:rPr lang="en-US" sz="1600" dirty="0" err="1">
                  <a:solidFill>
                    <a:schemeClr val="accent1"/>
                  </a:solidFill>
                </a:rPr>
                <a:t>buf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CB1E5936-C34B-BA71-23F2-DA7F1EA2169F}"/>
                </a:ext>
              </a:extLst>
            </p:cNvPr>
            <p:cNvSpPr/>
            <p:nvPr/>
          </p:nvSpPr>
          <p:spPr>
            <a:xfrm rot="3304200">
              <a:off x="2421746" y="6327754"/>
              <a:ext cx="235634" cy="13400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04D8BD-CAF0-A79D-E868-25F3DC77C811}"/>
                </a:ext>
              </a:extLst>
            </p:cNvPr>
            <p:cNvSpPr txBox="1"/>
            <p:nvPr/>
          </p:nvSpPr>
          <p:spPr>
            <a:xfrm>
              <a:off x="3019511" y="4174417"/>
              <a:ext cx="1148090" cy="738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passes contents of stack var C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2C72CC-929E-7E1F-6D10-4803E7F6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7014" y="4924394"/>
              <a:ext cx="695365" cy="89004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3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715294"/>
          </a:xfrm>
        </p:spPr>
        <p:txBody>
          <a:bodyPr/>
          <a:lstStyle/>
          <a:p>
            <a:r>
              <a:rPr lang="en-US" dirty="0"/>
              <a:t>Stack 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93326" y="61342"/>
            <a:ext cx="5384493" cy="18268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create the table to access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95667" y="986997"/>
            <a:ext cx="364515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bufl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3841509" y="1441426"/>
            <a:ext cx="3462234" cy="1812066"/>
            <a:chOff x="4644618" y="999825"/>
            <a:chExt cx="1973824" cy="15689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B13ED0-5654-12B6-B8DB-7A52D7722F8A}"/>
                </a:ext>
              </a:extLst>
            </p:cNvPr>
            <p:cNvSpPr/>
            <p:nvPr/>
          </p:nvSpPr>
          <p:spPr>
            <a:xfrm>
              <a:off x="4644618" y="99982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</a:t>
              </a:r>
              <a:r>
                <a:rPr lang="en-US" sz="2000" dirty="0" err="1"/>
                <a:t>lr</a:t>
              </a:r>
              <a:endParaRPr lang="en-US" sz="20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3842604" y="3251870"/>
            <a:ext cx="3450018" cy="426145"/>
            <a:chOff x="3449227" y="2568154"/>
            <a:chExt cx="3450018" cy="4261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3449227" y="257381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4038046" y="2568154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1+1, 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3841510" y="3669728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/>
        </p:nvGraphicFramePr>
        <p:xfrm>
          <a:off x="612372" y="5046895"/>
          <a:ext cx="10699442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292622" y="194401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4CB837-816B-C5CC-F25B-8FEE579E886E}"/>
              </a:ext>
            </a:extLst>
          </p:cNvPr>
          <p:cNvGrpSpPr/>
          <p:nvPr/>
        </p:nvGrpSpPr>
        <p:grpSpPr>
          <a:xfrm>
            <a:off x="3864820" y="4524426"/>
            <a:ext cx="3427802" cy="501037"/>
            <a:chOff x="3864820" y="4524426"/>
            <a:chExt cx="3427802" cy="50103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9EC1591-0F5D-E66F-370E-6ED6546A1D5D}"/>
                </a:ext>
              </a:extLst>
            </p:cNvPr>
            <p:cNvGrpSpPr/>
            <p:nvPr/>
          </p:nvGrpSpPr>
          <p:grpSpPr>
            <a:xfrm>
              <a:off x="3864820" y="4524426"/>
              <a:ext cx="3427802" cy="501037"/>
              <a:chOff x="3448133" y="3814895"/>
              <a:chExt cx="3427802" cy="501037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8A01858-9CAE-0E16-2DFF-64B187787315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*</a:t>
                </a:r>
                <a:r>
                  <a:rPr lang="en-US" sz="2000" dirty="0" err="1"/>
                  <a:t>ptr</a:t>
                </a:r>
                <a:endParaRPr lang="en-US" sz="2000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04EC13D-FA1E-8080-F465-3328F6842D00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571355" cy="46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C027442-DAF6-6D44-8ABC-D8724CB227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Left Arrow 81">
              <a:extLst>
                <a:ext uri="{FF2B5EF4-FFF2-40B4-BE49-F238E27FC236}">
                  <a16:creationId xmlns:a16="http://schemas.microsoft.com/office/drawing/2014/main" id="{356D07C5-1693-D949-0135-51AF103D653E}"/>
                </a:ext>
              </a:extLst>
            </p:cNvPr>
            <p:cNvSpPr/>
            <p:nvPr/>
          </p:nvSpPr>
          <p:spPr>
            <a:xfrm>
              <a:off x="6281845" y="486458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DB9459A-A54E-F44B-3BEF-9685C8AE7236}"/>
                </a:ext>
              </a:extLst>
            </p:cNvPr>
            <p:cNvSpPr txBox="1"/>
            <p:nvPr/>
          </p:nvSpPr>
          <p:spPr>
            <a:xfrm>
              <a:off x="6784406" y="4631977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0A7D8-DC1D-5885-25BB-F504F010C9AF}"/>
              </a:ext>
            </a:extLst>
          </p:cNvPr>
          <p:cNvGrpSpPr/>
          <p:nvPr/>
        </p:nvGrpSpPr>
        <p:grpSpPr>
          <a:xfrm>
            <a:off x="3495302" y="3257226"/>
            <a:ext cx="369518" cy="1607355"/>
            <a:chOff x="3495302" y="3257226"/>
            <a:chExt cx="369518" cy="1607355"/>
          </a:xfrm>
        </p:grpSpPr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4B39C29E-F8A2-C598-0EEC-2947F2EDC4F9}"/>
                </a:ext>
              </a:extLst>
            </p:cNvPr>
            <p:cNvSpPr/>
            <p:nvPr/>
          </p:nvSpPr>
          <p:spPr>
            <a:xfrm>
              <a:off x="3552893" y="3282533"/>
              <a:ext cx="72564" cy="1582048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7C7703-0668-72BB-281B-EA80DC427D76}"/>
                </a:ext>
              </a:extLst>
            </p:cNvPr>
            <p:cNvSpPr/>
            <p:nvPr/>
          </p:nvSpPr>
          <p:spPr>
            <a:xfrm rot="16200000">
              <a:off x="3320945" y="3696192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63190E-D87E-84A7-FA67-FDC0DEDD2D5D}"/>
                </a:ext>
              </a:extLst>
            </p:cNvPr>
            <p:cNvCxnSpPr>
              <a:cxnSpLocks/>
            </p:cNvCxnSpPr>
            <p:nvPr/>
          </p:nvCxnSpPr>
          <p:spPr>
            <a:xfrm>
              <a:off x="3495302" y="4857725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E7D056-0BDD-FAE3-15D9-576F935939E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13" y="3257226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2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280927" y="707795"/>
            <a:ext cx="4818232" cy="452889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	int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40E177-7146-B20E-AEC4-3F0FC8E3193D}"/>
              </a:ext>
            </a:extLst>
          </p:cNvPr>
          <p:cNvGrpSpPr/>
          <p:nvPr/>
        </p:nvGrpSpPr>
        <p:grpSpPr>
          <a:xfrm>
            <a:off x="5753416" y="2058770"/>
            <a:ext cx="2288185" cy="1982901"/>
            <a:chOff x="5863328" y="1022617"/>
            <a:chExt cx="3380249" cy="19829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D533B5-E92D-F112-A0FC-0C5EC261328B}"/>
                </a:ext>
              </a:extLst>
            </p:cNvPr>
            <p:cNvGrpSpPr/>
            <p:nvPr/>
          </p:nvGrpSpPr>
          <p:grpSpPr>
            <a:xfrm>
              <a:off x="5866259" y="1022617"/>
              <a:ext cx="2807966" cy="1115311"/>
              <a:chOff x="4644618" y="999825"/>
              <a:chExt cx="1955279" cy="96570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45E7252-3357-D1C4-082E-7A343D2939CD}"/>
                  </a:ext>
                </a:extLst>
              </p:cNvPr>
              <p:cNvSpPr/>
              <p:nvPr/>
            </p:nvSpPr>
            <p:spPr>
              <a:xfrm>
                <a:off x="4644618" y="999825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97AF02-260F-5282-5150-A607C729D507}"/>
                  </a:ext>
                </a:extLst>
              </p:cNvPr>
              <p:cNvSpPr/>
              <p:nvPr/>
            </p:nvSpPr>
            <p:spPr>
              <a:xfrm>
                <a:off x="4644618" y="1307824"/>
                <a:ext cx="1375959" cy="31208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saved </a:t>
                </a:r>
                <a:r>
                  <a:rPr lang="en-US" sz="2000" dirty="0" err="1"/>
                  <a:t>lr</a:t>
                </a:r>
                <a:endParaRPr lang="en-US" sz="20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A85DAD6-9DCF-9D5D-D02C-245B6920672F}"/>
                  </a:ext>
                </a:extLst>
              </p:cNvPr>
              <p:cNvSpPr/>
              <p:nvPr/>
            </p:nvSpPr>
            <p:spPr>
              <a:xfrm>
                <a:off x="4644618" y="1636121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callers </a:t>
                </a:r>
                <a:r>
                  <a:rPr lang="en-US" sz="2000" dirty="0" err="1"/>
                  <a:t>fp</a:t>
                </a:r>
                <a:endParaRPr lang="en-US" sz="2000" dirty="0"/>
              </a:p>
            </p:txBody>
          </p:sp>
          <p:sp>
            <p:nvSpPr>
              <p:cNvPr id="11" name="Left Arrow 10">
                <a:extLst>
                  <a:ext uri="{FF2B5EF4-FFF2-40B4-BE49-F238E27FC236}">
                    <a16:creationId xmlns:a16="http://schemas.microsoft.com/office/drawing/2014/main" id="{FAEB83E2-C4B6-7CED-236F-CB2AE993DF5F}"/>
                  </a:ext>
                </a:extLst>
              </p:cNvPr>
              <p:cNvSpPr/>
              <p:nvPr/>
            </p:nvSpPr>
            <p:spPr>
              <a:xfrm>
                <a:off x="6020428" y="1490279"/>
                <a:ext cx="579469" cy="127267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9BEE86C-1B6E-175C-2932-A7AD23A4C1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0428" y="1965527"/>
                <a:ext cx="57946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Up-Down Arrow 12">
                <a:extLst>
                  <a:ext uri="{FF2B5EF4-FFF2-40B4-BE49-F238E27FC236}">
                    <a16:creationId xmlns:a16="http://schemas.microsoft.com/office/drawing/2014/main" id="{8EC77937-E748-AC62-B88D-8A3BC6D06403}"/>
                  </a:ext>
                </a:extLst>
              </p:cNvPr>
              <p:cNvSpPr/>
              <p:nvPr/>
            </p:nvSpPr>
            <p:spPr>
              <a:xfrm>
                <a:off x="6075468" y="1609548"/>
                <a:ext cx="76180" cy="355979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0E66C7-0BCD-8C12-3F73-98C1D63BB463}"/>
                  </a:ext>
                </a:extLst>
              </p:cNvPr>
              <p:cNvSpPr txBox="1"/>
              <p:nvPr/>
            </p:nvSpPr>
            <p:spPr>
              <a:xfrm>
                <a:off x="6129631" y="1617546"/>
                <a:ext cx="185699" cy="346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057016-9CF7-403C-1F3F-899E6487B992}"/>
                  </a:ext>
                </a:extLst>
              </p:cNvPr>
              <p:cNvSpPr txBox="1"/>
              <p:nvPr/>
            </p:nvSpPr>
            <p:spPr>
              <a:xfrm>
                <a:off x="6074343" y="1226153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73716D7-5534-9FA6-BDDF-073326CE12FD}"/>
                </a:ext>
              </a:extLst>
            </p:cNvPr>
            <p:cNvGrpSpPr/>
            <p:nvPr/>
          </p:nvGrpSpPr>
          <p:grpSpPr>
            <a:xfrm>
              <a:off x="5863328" y="2128489"/>
              <a:ext cx="2806408" cy="501037"/>
              <a:chOff x="3448133" y="3814895"/>
              <a:chExt cx="3427802" cy="50103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A135EBB-0388-4E0F-F609-789A0F7543EC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/>
                  <a:t>i</a:t>
                </a:r>
                <a:endParaRPr lang="en-US" sz="20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A96517-FC99-815A-35C4-F237EE927104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571355" cy="46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7F9FD90-F81B-C1DF-DBF6-0C6233C88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09E2071-E21E-A777-F642-9C7D4DCDE784}"/>
                </a:ext>
              </a:extLst>
            </p:cNvPr>
            <p:cNvGrpSpPr/>
            <p:nvPr/>
          </p:nvGrpSpPr>
          <p:grpSpPr>
            <a:xfrm>
              <a:off x="5863328" y="2504481"/>
              <a:ext cx="2806408" cy="501037"/>
              <a:chOff x="3448133" y="3814895"/>
              <a:chExt cx="3427802" cy="501037"/>
            </a:xfrm>
            <a:solidFill>
              <a:schemeClr val="accent5"/>
            </a:soli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9E1175E-7681-5495-1E75-CD4C27BADACE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*(pf)()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E2932FC-ACBE-9A44-5A59-AC9857616A9B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571355" cy="46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FF00908-9FC2-ABEE-312A-04E0F52C1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5C0DDF-871F-3F8D-97DF-B89AAFC8B794}"/>
                </a:ext>
              </a:extLst>
            </p:cNvPr>
            <p:cNvSpPr txBox="1"/>
            <p:nvPr/>
          </p:nvSpPr>
          <p:spPr>
            <a:xfrm>
              <a:off x="8675840" y="1423383"/>
              <a:ext cx="567737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</p:grp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857833"/>
              </p:ext>
            </p:extLst>
          </p:nvPr>
        </p:nvGraphicFramePr>
        <p:xfrm>
          <a:off x="2070681" y="5519648"/>
          <a:ext cx="7708014" cy="11277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27123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2836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913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05582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86370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4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35D53B25-6A26-1906-3F48-47FD3041F0AB}"/>
              </a:ext>
            </a:extLst>
          </p:cNvPr>
          <p:cNvSpPr/>
          <p:nvPr/>
        </p:nvSpPr>
        <p:spPr>
          <a:xfrm>
            <a:off x="7110787" y="4212013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D42029-1515-E581-93BC-6B774447D1D3}"/>
              </a:ext>
            </a:extLst>
          </p:cNvPr>
          <p:cNvSpPr txBox="1"/>
          <p:nvPr/>
        </p:nvSpPr>
        <p:spPr>
          <a:xfrm>
            <a:off x="7618621" y="398463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8D2754-6CA5-5A9E-A717-52A199B26C0D}"/>
              </a:ext>
            </a:extLst>
          </p:cNvPr>
          <p:cNvSpPr/>
          <p:nvPr/>
        </p:nvSpPr>
        <p:spPr bwMode="auto">
          <a:xfrm>
            <a:off x="8289386" y="1808547"/>
            <a:ext cx="3681305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7BB83-F756-DB51-207E-79DE77D0EBE3}"/>
              </a:ext>
            </a:extLst>
          </p:cNvPr>
          <p:cNvSpPr/>
          <p:nvPr/>
        </p:nvSpPr>
        <p:spPr>
          <a:xfrm>
            <a:off x="5729305" y="3923020"/>
            <a:ext cx="1375959" cy="373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6B63F-DE54-35DC-164A-06882879FDFF}"/>
              </a:ext>
            </a:extLst>
          </p:cNvPr>
          <p:cNvSpPr txBox="1"/>
          <p:nvPr/>
        </p:nvSpPr>
        <p:spPr>
          <a:xfrm>
            <a:off x="7145733" y="391401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C89BA7-4E93-E6A9-AC0D-906569B0B424}"/>
              </a:ext>
            </a:extLst>
          </p:cNvPr>
          <p:cNvCxnSpPr>
            <a:cxnSpLocks/>
          </p:cNvCxnSpPr>
          <p:nvPr/>
        </p:nvCxnSpPr>
        <p:spPr>
          <a:xfrm>
            <a:off x="7055300" y="3923020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184D53-C1B1-EC58-815D-9E3D40092D5E}"/>
              </a:ext>
            </a:extLst>
          </p:cNvPr>
          <p:cNvGrpSpPr/>
          <p:nvPr/>
        </p:nvGrpSpPr>
        <p:grpSpPr>
          <a:xfrm>
            <a:off x="5373329" y="3180885"/>
            <a:ext cx="380087" cy="1115510"/>
            <a:chOff x="3515872" y="4003795"/>
            <a:chExt cx="380087" cy="1115510"/>
          </a:xfrm>
        </p:grpSpPr>
        <p:sp>
          <p:nvSpPr>
            <p:cNvPr id="19" name="Up-Down Arrow 18">
              <a:extLst>
                <a:ext uri="{FF2B5EF4-FFF2-40B4-BE49-F238E27FC236}">
                  <a16:creationId xmlns:a16="http://schemas.microsoft.com/office/drawing/2014/main" id="{A2AF134F-73A4-503C-53AD-6C1A07A5EFB6}"/>
                </a:ext>
              </a:extLst>
            </p:cNvPr>
            <p:cNvSpPr/>
            <p:nvPr/>
          </p:nvSpPr>
          <p:spPr>
            <a:xfrm>
              <a:off x="3552893" y="4026493"/>
              <a:ext cx="76512" cy="106797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1EE939-D618-526C-6E62-2810E7C7C769}"/>
                </a:ext>
              </a:extLst>
            </p:cNvPr>
            <p:cNvSpPr/>
            <p:nvPr/>
          </p:nvSpPr>
          <p:spPr>
            <a:xfrm rot="16200000">
              <a:off x="3349389" y="4412660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3D98843-2365-8765-E526-DB67B446D3A2}"/>
                </a:ext>
              </a:extLst>
            </p:cNvPr>
            <p:cNvCxnSpPr>
              <a:cxnSpLocks/>
            </p:cNvCxnSpPr>
            <p:nvPr/>
          </p:nvCxnSpPr>
          <p:spPr>
            <a:xfrm>
              <a:off x="3515872" y="5119305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677381-176F-0648-05FA-E5714E46EABB}"/>
                </a:ext>
              </a:extLst>
            </p:cNvPr>
            <p:cNvCxnSpPr>
              <a:cxnSpLocks/>
            </p:cNvCxnSpPr>
            <p:nvPr/>
          </p:nvCxnSpPr>
          <p:spPr>
            <a:xfrm>
              <a:off x="3549752" y="4003795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645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34054" y="597075"/>
            <a:ext cx="3867851" cy="427553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int 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389322" y="5599448"/>
          <a:ext cx="7708014" cy="11277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27123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2836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913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05582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86370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4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FA3E6D-0687-A76F-0C82-DAF626562295}"/>
              </a:ext>
            </a:extLst>
          </p:cNvPr>
          <p:cNvSpPr/>
          <p:nvPr/>
        </p:nvSpPr>
        <p:spPr bwMode="auto">
          <a:xfrm>
            <a:off x="4063162" y="529775"/>
            <a:ext cx="2842933" cy="21852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.global sum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sum, %function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sum, (. - sum)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A5DD66-B49A-A029-585E-4A74D2310B5F}"/>
              </a:ext>
            </a:extLst>
          </p:cNvPr>
          <p:cNvSpPr/>
          <p:nvPr/>
        </p:nvSpPr>
        <p:spPr bwMode="auto">
          <a:xfrm>
            <a:off x="7981237" y="448544"/>
            <a:ext cx="4113518" cy="5443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=sum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r2, [r1]        // store in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3: (*pf)()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4: &amp;I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main, (. - main)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ABB18-D390-AD6C-CBFE-D55D46CCFE77}"/>
              </a:ext>
            </a:extLst>
          </p:cNvPr>
          <p:cNvGrpSpPr/>
          <p:nvPr/>
        </p:nvGrpSpPr>
        <p:grpSpPr>
          <a:xfrm>
            <a:off x="2901124" y="2756570"/>
            <a:ext cx="4918856" cy="2707838"/>
            <a:chOff x="2901124" y="2756570"/>
            <a:chExt cx="4918856" cy="270783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8E62D7-3700-21A5-71D3-8DF437B69AB5}"/>
                </a:ext>
              </a:extLst>
            </p:cNvPr>
            <p:cNvSpPr/>
            <p:nvPr/>
          </p:nvSpPr>
          <p:spPr bwMode="auto">
            <a:xfrm>
              <a:off x="3706462" y="2756570"/>
              <a:ext cx="4113518" cy="2707838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.global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.type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%function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equ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FP_OFF, 12</a:t>
              </a:r>
            </a:p>
            <a:p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: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push    {r4, r5,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add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mov     r4, r3          // save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    </a:t>
              </a:r>
              <a:r>
                <a:rPr lang="en-US" sz="11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blx</a:t>
              </a:r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     r2              // r0=</a:t>
              </a:r>
              <a:r>
                <a:rPr lang="en-US" sz="11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func</a:t>
              </a:r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(r0,r1)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str     r0, [r4]        // *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=r0</a:t>
              </a:r>
              <a:b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</a:b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sub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pop     {r4, r5,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bx 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.size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(. -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82E676-D621-8DBD-3AB7-8A6FA1070B6E}"/>
                </a:ext>
              </a:extLst>
            </p:cNvPr>
            <p:cNvSpPr txBox="1"/>
            <p:nvPr/>
          </p:nvSpPr>
          <p:spPr>
            <a:xfrm>
              <a:off x="2901124" y="4045355"/>
              <a:ext cx="100078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r0,r1,r2 already set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20DB9267-EDCD-E188-2392-80D76ACF32FD}"/>
                </a:ext>
              </a:extLst>
            </p:cNvPr>
            <p:cNvSpPr/>
            <p:nvPr/>
          </p:nvSpPr>
          <p:spPr>
            <a:xfrm>
              <a:off x="3913419" y="4231659"/>
              <a:ext cx="195118" cy="146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71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322" y="1684310"/>
            <a:ext cx="8066974" cy="463000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5"/>
                </a:solidFill>
              </a:rPr>
              <a:t>Approach: Increase stack frame size to include space for </a:t>
            </a: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# &gt; 4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Arg5 and above are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at the </a:t>
            </a:r>
            <a:r>
              <a:rPr lang="en-US" sz="1800" b="1" dirty="0">
                <a:solidFill>
                  <a:srgbClr val="2C895B"/>
                </a:solidFill>
              </a:rPr>
              <a:t>bottom of the stack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Arg5</a:t>
            </a:r>
            <a:r>
              <a:rPr lang="en-US" sz="1800" dirty="0">
                <a:solidFill>
                  <a:srgbClr val="2C895B"/>
                </a:solidFill>
              </a:rPr>
              <a:t> is always at the </a:t>
            </a:r>
            <a:r>
              <a:rPr lang="en-US" sz="1800" b="1" dirty="0">
                <a:solidFill>
                  <a:srgbClr val="2C895B"/>
                </a:solidFill>
              </a:rPr>
              <a:t>bottom (at </a:t>
            </a:r>
            <a:r>
              <a:rPr lang="en-US" sz="1800" b="1" dirty="0" err="1">
                <a:solidFill>
                  <a:srgbClr val="2C895B"/>
                </a:solidFill>
              </a:rPr>
              <a:t>sp</a:t>
            </a:r>
            <a:r>
              <a:rPr lang="en-US" sz="1800" b="1" dirty="0">
                <a:solidFill>
                  <a:srgbClr val="2C895B"/>
                </a:solidFill>
              </a:rPr>
              <a:t>)</a:t>
            </a:r>
            <a:r>
              <a:rPr lang="en-US" sz="1800" dirty="0">
                <a:solidFill>
                  <a:srgbClr val="2C895B"/>
                </a:solidFill>
              </a:rPr>
              <a:t>, arg6 and greater are above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slot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slots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Pointers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passed as </a:t>
            </a:r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Prior to any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</a:t>
            </a:r>
            <a:r>
              <a:rPr lang="en-US" sz="1800" b="1" dirty="0">
                <a:solidFill>
                  <a:schemeClr val="accent5"/>
                </a:solidFill>
              </a:rPr>
              <a:t>arg5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965200" lvl="2" indent="-285750"/>
            <a:r>
              <a:rPr lang="en-US" sz="1800" b="1" dirty="0">
                <a:solidFill>
                  <a:schemeClr val="tx2"/>
                </a:solidFill>
              </a:rPr>
              <a:t>Add 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282516" y="640953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49066-55CB-A451-D185-33BB37A5F838}"/>
              </a:ext>
            </a:extLst>
          </p:cNvPr>
          <p:cNvSpPr/>
          <p:nvPr/>
        </p:nvSpPr>
        <p:spPr>
          <a:xfrm>
            <a:off x="9986804" y="410888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974BD-CF1E-E914-D700-115DDE37B42B}"/>
              </a:ext>
            </a:extLst>
          </p:cNvPr>
          <p:cNvSpPr txBox="1"/>
          <p:nvPr/>
        </p:nvSpPr>
        <p:spPr>
          <a:xfrm>
            <a:off x="11799538" y="4160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83876DE-82F9-3E84-ECC6-236E615B2D02}"/>
              </a:ext>
            </a:extLst>
          </p:cNvPr>
          <p:cNvSpPr/>
          <p:nvPr/>
        </p:nvSpPr>
        <p:spPr>
          <a:xfrm>
            <a:off x="11353446" y="43187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8C556-D137-82DB-4797-2E26A22D66FB}"/>
              </a:ext>
            </a:extLst>
          </p:cNvPr>
          <p:cNvSpPr/>
          <p:nvPr/>
        </p:nvSpPr>
        <p:spPr>
          <a:xfrm>
            <a:off x="10014360" y="121919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95768-4C7F-9E72-FD48-5CDB33782DBC}"/>
              </a:ext>
            </a:extLst>
          </p:cNvPr>
          <p:cNvSpPr/>
          <p:nvPr/>
        </p:nvSpPr>
        <p:spPr>
          <a:xfrm>
            <a:off x="10014359" y="1558278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6D431-D84E-7CC9-AF91-1EE51AEB305B}"/>
              </a:ext>
            </a:extLst>
          </p:cNvPr>
          <p:cNvSpPr/>
          <p:nvPr/>
        </p:nvSpPr>
        <p:spPr>
          <a:xfrm>
            <a:off x="9987794" y="379863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F4AA4-FAE4-13C5-8BD9-8A064654243E}"/>
              </a:ext>
            </a:extLst>
          </p:cNvPr>
          <p:cNvSpPr/>
          <p:nvPr/>
        </p:nvSpPr>
        <p:spPr>
          <a:xfrm>
            <a:off x="9979771" y="314562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0E34E-423C-C25B-1180-1787D524FDAF}"/>
              </a:ext>
            </a:extLst>
          </p:cNvPr>
          <p:cNvSpPr/>
          <p:nvPr/>
        </p:nvSpPr>
        <p:spPr>
          <a:xfrm>
            <a:off x="9988781" y="56695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8EF7F-EFDD-55D1-71DC-2B9B82614E1F}"/>
              </a:ext>
            </a:extLst>
          </p:cNvPr>
          <p:cNvSpPr/>
          <p:nvPr/>
        </p:nvSpPr>
        <p:spPr>
          <a:xfrm>
            <a:off x="9986804" y="53508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F7E0FB-9F6F-3885-EC46-ACD66BEE8223}"/>
              </a:ext>
            </a:extLst>
          </p:cNvPr>
          <p:cNvSpPr/>
          <p:nvPr/>
        </p:nvSpPr>
        <p:spPr>
          <a:xfrm>
            <a:off x="9986804" y="502622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E0E148-B0FE-3ADE-92F5-C168968A391C}"/>
              </a:ext>
            </a:extLst>
          </p:cNvPr>
          <p:cNvSpPr/>
          <p:nvPr/>
        </p:nvSpPr>
        <p:spPr>
          <a:xfrm>
            <a:off x="9986804" y="46923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71DEAC-2204-B868-B2F3-43142CDD37F1}"/>
              </a:ext>
            </a:extLst>
          </p:cNvPr>
          <p:cNvSpPr txBox="1"/>
          <p:nvPr/>
        </p:nvSpPr>
        <p:spPr>
          <a:xfrm>
            <a:off x="9643427" y="565335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8E0498-DA90-FF7B-CC2A-7279796DD25B}"/>
              </a:ext>
            </a:extLst>
          </p:cNvPr>
          <p:cNvSpPr txBox="1"/>
          <p:nvPr/>
        </p:nvSpPr>
        <p:spPr>
          <a:xfrm>
            <a:off x="9643427" y="531928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F651D-EF45-218E-ED2C-478658F93642}"/>
              </a:ext>
            </a:extLst>
          </p:cNvPr>
          <p:cNvSpPr txBox="1"/>
          <p:nvPr/>
        </p:nvSpPr>
        <p:spPr>
          <a:xfrm>
            <a:off x="9631021" y="5014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3BBB7-356C-263A-7D18-C3B92B65E480}"/>
              </a:ext>
            </a:extLst>
          </p:cNvPr>
          <p:cNvSpPr txBox="1"/>
          <p:nvPr/>
        </p:nvSpPr>
        <p:spPr>
          <a:xfrm>
            <a:off x="9586896" y="468995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EDF14-420A-03FA-0495-C8792E66A94D}"/>
              </a:ext>
            </a:extLst>
          </p:cNvPr>
          <p:cNvSpPr txBox="1"/>
          <p:nvPr/>
        </p:nvSpPr>
        <p:spPr>
          <a:xfrm>
            <a:off x="9328895" y="5977509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D3FCC7-087E-E8BF-F61B-BE3D2CC8B4AD}"/>
              </a:ext>
            </a:extLst>
          </p:cNvPr>
          <p:cNvSpPr txBox="1"/>
          <p:nvPr/>
        </p:nvSpPr>
        <p:spPr>
          <a:xfrm>
            <a:off x="11811982" y="1308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5B2A364D-2953-6218-C5FC-01A724F1CCE0}"/>
              </a:ext>
            </a:extLst>
          </p:cNvPr>
          <p:cNvSpPr/>
          <p:nvPr/>
        </p:nvSpPr>
        <p:spPr>
          <a:xfrm>
            <a:off x="11405210" y="14286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C6C73-E6E0-A632-A047-B3600FBE91A9}"/>
              </a:ext>
            </a:extLst>
          </p:cNvPr>
          <p:cNvSpPr/>
          <p:nvPr/>
        </p:nvSpPr>
        <p:spPr>
          <a:xfrm>
            <a:off x="9985584" y="3476088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B0744-D767-0DC1-95F5-EFDC40E045F2}"/>
              </a:ext>
            </a:extLst>
          </p:cNvPr>
          <p:cNvSpPr/>
          <p:nvPr/>
        </p:nvSpPr>
        <p:spPr>
          <a:xfrm>
            <a:off x="10014359" y="903758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F30C93-6A2A-0681-13DE-9EF05F86D863}"/>
              </a:ext>
            </a:extLst>
          </p:cNvPr>
          <p:cNvGrpSpPr/>
          <p:nvPr/>
        </p:nvGrpSpPr>
        <p:grpSpPr>
          <a:xfrm>
            <a:off x="8464284" y="1217624"/>
            <a:ext cx="1591450" cy="3230720"/>
            <a:chOff x="7791216" y="1979934"/>
            <a:chExt cx="1591450" cy="3230720"/>
          </a:xfrm>
        </p:grpSpPr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224AB347-84B9-772E-855E-5EEAC6D6C0CA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3AE11C-5CD8-5EB2-1BF5-894FB06AAF3E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79C30A7-FEE8-2715-EDF4-4B7F5AF74495}"/>
              </a:ext>
            </a:extLst>
          </p:cNvPr>
          <p:cNvSpPr txBox="1"/>
          <p:nvPr/>
        </p:nvSpPr>
        <p:spPr>
          <a:xfrm>
            <a:off x="9859616" y="317787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17083F-92D6-015D-8861-C085F27D667D}"/>
              </a:ext>
            </a:extLst>
          </p:cNvPr>
          <p:cNvSpPr/>
          <p:nvPr/>
        </p:nvSpPr>
        <p:spPr>
          <a:xfrm>
            <a:off x="10027273" y="188104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81D031-26F1-9323-8D74-9CAFAC433B0B}"/>
              </a:ext>
            </a:extLst>
          </p:cNvPr>
          <p:cNvSpPr/>
          <p:nvPr/>
        </p:nvSpPr>
        <p:spPr>
          <a:xfrm>
            <a:off x="10027272" y="2203216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01319B-F72D-CC4C-2B7A-9626729B6CD5}"/>
              </a:ext>
            </a:extLst>
          </p:cNvPr>
          <p:cNvSpPr/>
          <p:nvPr/>
        </p:nvSpPr>
        <p:spPr>
          <a:xfrm>
            <a:off x="9986804" y="2841420"/>
            <a:ext cx="1375959" cy="312087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PAD </a:t>
            </a:r>
            <a:r>
              <a:rPr lang="en-US" sz="1100" dirty="0">
                <a:solidFill>
                  <a:schemeClr val="tx1"/>
                </a:solidFill>
              </a:rPr>
              <a:t>(if needed)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DFF97-0C02-E6AF-50B8-18F26185540E}"/>
              </a:ext>
            </a:extLst>
          </p:cNvPr>
          <p:cNvGrpSpPr/>
          <p:nvPr/>
        </p:nvGrpSpPr>
        <p:grpSpPr>
          <a:xfrm>
            <a:off x="8464284" y="3106134"/>
            <a:ext cx="1467452" cy="1384995"/>
            <a:chOff x="7876789" y="2170830"/>
            <a:chExt cx="1467452" cy="1384995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2CA5A8E6-5D35-079A-4485-04C2E4FAFBD7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AB2903-93C2-DCEC-72C6-AE005CB5789B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6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 Return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C14C-074B-EF43-BD1C-662F0B4EE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035" y="647465"/>
            <a:ext cx="10927977" cy="3066579"/>
          </a:xfr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Branch &amp; exchange </a:t>
            </a:r>
            <a:r>
              <a:rPr lang="en-US" sz="2200" dirty="0">
                <a:solidFill>
                  <a:srgbClr val="0070C0"/>
                </a:solidFill>
              </a:rPr>
              <a:t>(</a:t>
            </a:r>
            <a:r>
              <a:rPr lang="en-US" sz="2200" b="1" dirty="0">
                <a:solidFill>
                  <a:srgbClr val="0070C0"/>
                </a:solidFill>
              </a:rPr>
              <a:t>function return)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instruction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bx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         // we will always use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sz="22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/>
              <a:t>Causes a </a:t>
            </a:r>
            <a:r>
              <a:rPr lang="en-US" sz="2200" dirty="0">
                <a:solidFill>
                  <a:schemeClr val="accent5"/>
                </a:solidFill>
              </a:rPr>
              <a:t>branch to the instruction </a:t>
            </a:r>
            <a:r>
              <a:rPr lang="en-US" sz="2200" b="1" dirty="0">
                <a:solidFill>
                  <a:schemeClr val="accent5"/>
                </a:solidFill>
              </a:rPr>
              <a:t>whose address is stored</a:t>
            </a:r>
            <a:r>
              <a:rPr lang="en-US" sz="2200" dirty="0"/>
              <a:t> in register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It copies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the PC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/>
              <a:t>This is often used to implement </a:t>
            </a:r>
            <a:r>
              <a:rPr lang="en-US" sz="2200" dirty="0">
                <a:solidFill>
                  <a:srgbClr val="FF0000"/>
                </a:solidFill>
              </a:rPr>
              <a:t>a return from a function call </a:t>
            </a:r>
            <a:r>
              <a:rPr lang="en-US" sz="2200" dirty="0"/>
              <a:t>(exactly like a C return) when the function is called using either 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label, or </a:t>
            </a:r>
            <a:r>
              <a:rPr lang="en-US" sz="2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07D981-9708-4640-B458-957CA4EF48C9}"/>
              </a:ext>
            </a:extLst>
          </p:cNvPr>
          <p:cNvGrpSpPr/>
          <p:nvPr/>
        </p:nvGrpSpPr>
        <p:grpSpPr>
          <a:xfrm>
            <a:off x="4170411" y="1202000"/>
            <a:ext cx="1539624" cy="400110"/>
            <a:chOff x="8170222" y="636134"/>
            <a:chExt cx="1539624" cy="4001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F86B9C-25D1-E544-BAB0-25FFC82F8DC7}"/>
                </a:ext>
              </a:extLst>
            </p:cNvPr>
            <p:cNvSpPr txBox="1"/>
            <p:nvPr/>
          </p:nvSpPr>
          <p:spPr>
            <a:xfrm>
              <a:off x="8170222" y="636134"/>
              <a:ext cx="93381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EB70BC-A31C-2840-B0C4-BED9FEC67B20}"/>
                </a:ext>
              </a:extLst>
            </p:cNvPr>
            <p:cNvSpPr txBox="1"/>
            <p:nvPr/>
          </p:nvSpPr>
          <p:spPr>
            <a:xfrm>
              <a:off x="9104034" y="636134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6A35B-D026-E44A-B420-E559DD3FFCB0}"/>
              </a:ext>
            </a:extLst>
          </p:cNvPr>
          <p:cNvSpPr txBox="1"/>
          <p:nvPr/>
        </p:nvSpPr>
        <p:spPr>
          <a:xfrm>
            <a:off x="4071249" y="4179210"/>
            <a:ext cx="363704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main: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bl  f1           f1: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 bx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67777-83CF-7442-ACD6-DF0B2F956724}"/>
              </a:ext>
            </a:extLst>
          </p:cNvPr>
          <p:cNvCxnSpPr/>
          <p:nvPr/>
        </p:nvCxnSpPr>
        <p:spPr>
          <a:xfrm>
            <a:off x="5052457" y="5192690"/>
            <a:ext cx="1143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5638413-4074-8A41-A234-33EECAE13421}"/>
              </a:ext>
            </a:extLst>
          </p:cNvPr>
          <p:cNvCxnSpPr>
            <a:cxnSpLocks/>
          </p:cNvCxnSpPr>
          <p:nvPr/>
        </p:nvCxnSpPr>
        <p:spPr>
          <a:xfrm rot="10800000">
            <a:off x="4544961" y="5460748"/>
            <a:ext cx="2157992" cy="295772"/>
          </a:xfrm>
          <a:prstGeom prst="bentConnector3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71918D3-4C78-D545-AA62-C804B9ABC9D5}"/>
              </a:ext>
            </a:extLst>
          </p:cNvPr>
          <p:cNvGrpSpPr/>
          <p:nvPr/>
        </p:nvGrpSpPr>
        <p:grpSpPr>
          <a:xfrm>
            <a:off x="7470788" y="5288082"/>
            <a:ext cx="4008391" cy="707886"/>
            <a:chOff x="5672230" y="5458228"/>
            <a:chExt cx="4008391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81AE20-EAB0-0F42-ACC3-3550CF4C3068}"/>
                </a:ext>
              </a:extLst>
            </p:cNvPr>
            <p:cNvSpPr txBox="1"/>
            <p:nvPr/>
          </p:nvSpPr>
          <p:spPr>
            <a:xfrm>
              <a:off x="6043579" y="5458228"/>
              <a:ext cx="3637042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Branch to the </a:t>
              </a:r>
              <a:r>
                <a:rPr lang="en-US" sz="2000" dirty="0">
                  <a:solidFill>
                    <a:srgbClr val="0070C0"/>
                  </a:solidFill>
                </a:rPr>
                <a:t>instruction whose address is </a:t>
              </a:r>
              <a:r>
                <a:rPr lang="en-US" sz="2000" dirty="0">
                  <a:solidFill>
                    <a:schemeClr val="tx2"/>
                  </a:solidFill>
                </a:rPr>
                <a:t>stored 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70EC53A3-9A74-C642-9871-2DF04133D892}"/>
                </a:ext>
              </a:extLst>
            </p:cNvPr>
            <p:cNvSpPr/>
            <p:nvPr/>
          </p:nvSpPr>
          <p:spPr>
            <a:xfrm rot="10800000">
              <a:off x="5672230" y="5833933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5F7687-5F15-29B4-7467-D5CC0C7008CD}"/>
              </a:ext>
            </a:extLst>
          </p:cNvPr>
          <p:cNvGrpSpPr/>
          <p:nvPr/>
        </p:nvGrpSpPr>
        <p:grpSpPr>
          <a:xfrm>
            <a:off x="824650" y="5258991"/>
            <a:ext cx="3467712" cy="1015663"/>
            <a:chOff x="6015096" y="5962918"/>
            <a:chExt cx="3467712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14A46-C763-E390-B418-D27A9862B27D}"/>
                </a:ext>
              </a:extLst>
            </p:cNvPr>
            <p:cNvSpPr txBox="1"/>
            <p:nvPr/>
          </p:nvSpPr>
          <p:spPr>
            <a:xfrm>
              <a:off x="6015096" y="5962918"/>
              <a:ext cx="3045850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Stores this address in </a:t>
              </a:r>
              <a:r>
                <a:rPr lang="en-US" sz="20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chemeClr val="accent1"/>
                  </a:solidFill>
                </a:rPr>
                <a:t>this is the address to resume at in the caller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700AA886-F9C3-F473-634A-ECE8DF2C253C}"/>
                </a:ext>
              </a:extLst>
            </p:cNvPr>
            <p:cNvSpPr/>
            <p:nvPr/>
          </p:nvSpPr>
          <p:spPr>
            <a:xfrm>
              <a:off x="9111458" y="6061438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75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7" grpId="0" animBg="1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200" y="1643970"/>
            <a:ext cx="7736655" cy="491962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/>
                </a:solidFill>
              </a:rPr>
              <a:t>Called functions have the </a:t>
            </a:r>
            <a:r>
              <a:rPr lang="en-US" sz="1800" b="1" dirty="0">
                <a:solidFill>
                  <a:srgbClr val="0070C0"/>
                </a:solidFill>
              </a:rPr>
              <a:t>right to change stack </a:t>
            </a:r>
            <a:r>
              <a:rPr lang="en-US" sz="1800" b="1" dirty="0" err="1">
                <a:solidFill>
                  <a:srgbClr val="0070C0"/>
                </a:solidFill>
              </a:rPr>
              <a:t>args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1800" dirty="0" err="1">
                <a:solidFill>
                  <a:schemeClr val="tx2"/>
                </a:solidFill>
              </a:rPr>
              <a:t>args</a:t>
            </a:r>
            <a:r>
              <a:rPr lang="en-US" sz="18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Caller </a:t>
            </a:r>
            <a:r>
              <a:rPr lang="en-US" sz="1800" b="1" dirty="0">
                <a:solidFill>
                  <a:srgbClr val="2C895B"/>
                </a:solidFill>
              </a:rPr>
              <a:t>must always assume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all </a:t>
            </a:r>
            <a:r>
              <a:rPr lang="en-US" sz="1800" b="1" dirty="0" err="1">
                <a:solidFill>
                  <a:srgbClr val="0070C0"/>
                </a:solidFill>
              </a:rPr>
              <a:t>args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including ones on the stack </a:t>
            </a:r>
            <a:r>
              <a:rPr lang="en-US" sz="1800" dirty="0">
                <a:solidFill>
                  <a:srgbClr val="0070C0"/>
                </a:solidFill>
              </a:rPr>
              <a:t>are </a:t>
            </a:r>
            <a:r>
              <a:rPr lang="en-US" sz="1800" b="1" dirty="0">
                <a:solidFill>
                  <a:srgbClr val="0070C0"/>
                </a:solidFill>
              </a:rPr>
              <a:t>changed by the caller</a:t>
            </a:r>
            <a:endParaRPr lang="en-US" sz="18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Approach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0070C0"/>
                </a:solidFill>
              </a:rPr>
              <a:t>Extend the stack frame </a:t>
            </a:r>
            <a:r>
              <a:rPr lang="en-US" sz="1800" dirty="0"/>
              <a:t>to include enough space for stack arguments for the called function that has the greatest number of </a:t>
            </a:r>
            <a:r>
              <a:rPr lang="en-US" sz="1800" dirty="0" err="1"/>
              <a:t>args</a:t>
            </a:r>
            <a:endParaRPr lang="en-US" sz="1800" dirty="0"/>
          </a:p>
          <a:p>
            <a:pPr marL="800100" lvl="1" indent="-457200">
              <a:buFont typeface="+mj-lt"/>
              <a:buAutoNum type="arabicPeriod"/>
            </a:pPr>
            <a:r>
              <a:rPr lang="en-US" sz="18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800" dirty="0"/>
              <a:t>Find the function call with greatest </a:t>
            </a:r>
            <a:r>
              <a:rPr lang="en-US" sz="1800" dirty="0" err="1"/>
              <a:t>arg</a:t>
            </a:r>
            <a:r>
              <a:rPr lang="en-US" sz="1800" dirty="0"/>
              <a:t> count, this determines space needed for outgoing </a:t>
            </a:r>
            <a:r>
              <a:rPr lang="en-US" sz="1800" dirty="0" err="1"/>
              <a:t>args</a:t>
            </a:r>
            <a:r>
              <a:rPr lang="en-US" sz="1800" dirty="0"/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800" dirty="0"/>
              <a:t>Add the greatest </a:t>
            </a:r>
            <a:r>
              <a:rPr lang="en-US" sz="1800" dirty="0" err="1"/>
              <a:t>arg</a:t>
            </a:r>
            <a:r>
              <a:rPr lang="en-US" sz="1800" dirty="0"/>
              <a:t> count space as needed to the frame layout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800" dirty="0"/>
              <a:t>Adjust PAD as required to keep the </a:t>
            </a:r>
            <a:r>
              <a:rPr lang="en-US" sz="1800" dirty="0" err="1"/>
              <a:t>sp</a:t>
            </a:r>
            <a:r>
              <a:rPr lang="en-US" sz="1800" dirty="0"/>
              <a:t> 8-byte aligned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In the calling function prior to making the call you must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Evaluate </a:t>
            </a:r>
            <a:r>
              <a:rPr lang="en-US" sz="1800" dirty="0">
                <a:solidFill>
                  <a:schemeClr val="accent3"/>
                </a:solidFill>
              </a:rPr>
              <a:t>first four </a:t>
            </a:r>
            <a:r>
              <a:rPr lang="en-US" sz="1800" dirty="0" err="1">
                <a:solidFill>
                  <a:schemeClr val="accent3"/>
                </a:solidFill>
              </a:rPr>
              <a:t>args</a:t>
            </a:r>
            <a:r>
              <a:rPr lang="en-US" sz="1800" dirty="0"/>
              <a:t>: place the resulting </a:t>
            </a:r>
            <a:r>
              <a:rPr lang="en-US" sz="18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accent5"/>
                </a:solidFill>
              </a:rPr>
              <a:t>Evaluate Arg 5 and greater and place the resulting values on the 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180897" y="630880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50944" y="43242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51934" y="401395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43911" y="33609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92833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49724" y="3691412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50944" y="3056744"/>
            <a:ext cx="1375959" cy="312087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PAD </a:t>
            </a:r>
            <a:r>
              <a:rPr lang="en-US" sz="1100" dirty="0">
                <a:solidFill>
                  <a:schemeClr val="tx1"/>
                </a:solidFill>
              </a:rPr>
              <a:t>(if needed)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 Stack Frame: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9612484" y="41148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352010" y="422961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1001628" y="4349469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9612485" y="379706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9603818" y="3482921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9603819" y="252625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9603818" y="284676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1018554" y="2696488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398933" y="2567103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2052498" y="651658"/>
            <a:ext cx="424613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OARG5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9593273" y="153503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145402" y="2574676"/>
            <a:ext cx="717439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int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int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  <a:p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2052498" y="1720889"/>
            <a:ext cx="4838184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int </a:t>
            </a:r>
            <a:r>
              <a:rPr lang="en-US" sz="2000" dirty="0" err="1">
                <a:solidFill>
                  <a:schemeClr val="accent6"/>
                </a:solidFill>
              </a:rPr>
              <a:t>cnt</a:t>
            </a:r>
            <a:r>
              <a:rPr lang="en-US" sz="2000" dirty="0">
                <a:solidFill>
                  <a:schemeClr val="accent6"/>
                </a:solidFill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r0 = </a:t>
            </a:r>
            <a:r>
              <a:rPr lang="en-US" sz="2000" dirty="0" err="1">
                <a:solidFill>
                  <a:schemeClr val="accent6"/>
                </a:solidFill>
              </a:rPr>
              <a:t>func</a:t>
            </a:r>
            <a:r>
              <a:rPr lang="en-US" sz="2000" dirty="0">
                <a:solidFill>
                  <a:schemeClr val="accent6"/>
                </a:solidFill>
              </a:rPr>
              <a:t>(r0, r1, r2, r3, OARG5, OARG6);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7E337-19F9-63E7-B688-4C94C12BAC08}"/>
              </a:ext>
            </a:extLst>
          </p:cNvPr>
          <p:cNvSpPr/>
          <p:nvPr/>
        </p:nvSpPr>
        <p:spPr>
          <a:xfrm>
            <a:off x="9605924" y="3165202"/>
            <a:ext cx="1375959" cy="3120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C02F43-B7AF-BAC4-11B9-1381A6681549}"/>
              </a:ext>
            </a:extLst>
          </p:cNvPr>
          <p:cNvCxnSpPr>
            <a:cxnSpLocks/>
          </p:cNvCxnSpPr>
          <p:nvPr/>
        </p:nvCxnSpPr>
        <p:spPr>
          <a:xfrm>
            <a:off x="9110658" y="3787387"/>
            <a:ext cx="501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078F-4A57-9E59-9A83-1579AC3CF8CD}"/>
              </a:ext>
            </a:extLst>
          </p:cNvPr>
          <p:cNvCxnSpPr>
            <a:cxnSpLocks/>
          </p:cNvCxnSpPr>
          <p:nvPr/>
        </p:nvCxnSpPr>
        <p:spPr>
          <a:xfrm>
            <a:off x="9128664" y="349352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B57FA4-8EE0-4996-20E7-393C21D68CD2}"/>
              </a:ext>
            </a:extLst>
          </p:cNvPr>
          <p:cNvSpPr txBox="1"/>
          <p:nvPr/>
        </p:nvSpPr>
        <p:spPr>
          <a:xfrm>
            <a:off x="9085010" y="279940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1230E2-E9FE-2649-EACF-70BFF027EF48}"/>
              </a:ext>
            </a:extLst>
          </p:cNvPr>
          <p:cNvCxnSpPr>
            <a:cxnSpLocks/>
          </p:cNvCxnSpPr>
          <p:nvPr/>
        </p:nvCxnSpPr>
        <p:spPr>
          <a:xfrm>
            <a:off x="9110658" y="2820021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A77ECE-B4C5-2871-AD27-9ADA0892F290}"/>
              </a:ext>
            </a:extLst>
          </p:cNvPr>
          <p:cNvCxnSpPr>
            <a:cxnSpLocks/>
          </p:cNvCxnSpPr>
          <p:nvPr/>
        </p:nvCxnSpPr>
        <p:spPr>
          <a:xfrm>
            <a:off x="9135042" y="4102197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6A4C53-CDEE-E60B-AD7F-EE00F0FA6077}"/>
              </a:ext>
            </a:extLst>
          </p:cNvPr>
          <p:cNvCxnSpPr>
            <a:cxnSpLocks/>
          </p:cNvCxnSpPr>
          <p:nvPr/>
        </p:nvCxnSpPr>
        <p:spPr>
          <a:xfrm>
            <a:off x="7678769" y="4414284"/>
            <a:ext cx="19068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057F13-25F1-05FC-0584-11D52016A58F}"/>
              </a:ext>
            </a:extLst>
          </p:cNvPr>
          <p:cNvCxnSpPr>
            <a:cxnSpLocks/>
          </p:cNvCxnSpPr>
          <p:nvPr/>
        </p:nvCxnSpPr>
        <p:spPr>
          <a:xfrm>
            <a:off x="7652544" y="3153355"/>
            <a:ext cx="19330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0E3DE20-4047-570D-1CCE-CC501E932E1B}"/>
              </a:ext>
            </a:extLst>
          </p:cNvPr>
          <p:cNvSpPr/>
          <p:nvPr/>
        </p:nvSpPr>
        <p:spPr>
          <a:xfrm rot="16200000">
            <a:off x="6690682" y="3532394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A932D5DD-3A58-0B94-4DAE-425CC039DEDD}"/>
              </a:ext>
            </a:extLst>
          </p:cNvPr>
          <p:cNvSpPr/>
          <p:nvPr/>
        </p:nvSpPr>
        <p:spPr>
          <a:xfrm>
            <a:off x="7877280" y="3165202"/>
            <a:ext cx="92761" cy="124620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9403CDE-B757-5DED-ABF8-C3DE32F754A7}"/>
              </a:ext>
            </a:extLst>
          </p:cNvPr>
          <p:cNvGraphicFramePr>
            <a:graphicFrameLocks/>
          </p:cNvGraphicFramePr>
          <p:nvPr/>
        </p:nvGraphicFramePr>
        <p:xfrm>
          <a:off x="565064" y="4844604"/>
          <a:ext cx="9794955" cy="15849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27B5735-8F0D-CEB1-2828-6BB00B5D4B9F}"/>
              </a:ext>
            </a:extLst>
          </p:cNvPr>
          <p:cNvSpPr txBox="1"/>
          <p:nvPr/>
        </p:nvSpPr>
        <p:spPr>
          <a:xfrm>
            <a:off x="9231495" y="344691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0DD5E-4D2D-D8E5-8F6F-80323DB278E3}"/>
              </a:ext>
            </a:extLst>
          </p:cNvPr>
          <p:cNvSpPr txBox="1"/>
          <p:nvPr/>
        </p:nvSpPr>
        <p:spPr>
          <a:xfrm>
            <a:off x="9184662" y="3121347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25C3A4-61BE-ADD0-383F-9729A2EC00FA}"/>
              </a:ext>
            </a:extLst>
          </p:cNvPr>
          <p:cNvSpPr txBox="1"/>
          <p:nvPr/>
        </p:nvSpPr>
        <p:spPr>
          <a:xfrm>
            <a:off x="9163490" y="377519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57AAC1-C34E-7F4B-5CF3-645C51EEE0A8}"/>
              </a:ext>
            </a:extLst>
          </p:cNvPr>
          <p:cNvSpPr txBox="1"/>
          <p:nvPr/>
        </p:nvSpPr>
        <p:spPr>
          <a:xfrm>
            <a:off x="9158467" y="407399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2120CC-A543-EA2D-771B-B1E9A17961C4}"/>
              </a:ext>
            </a:extLst>
          </p:cNvPr>
          <p:cNvSpPr txBox="1"/>
          <p:nvPr/>
        </p:nvSpPr>
        <p:spPr>
          <a:xfrm>
            <a:off x="9144629" y="248147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6CF88A-6A84-20A8-D02A-5AAD438D393C}"/>
              </a:ext>
            </a:extLst>
          </p:cNvPr>
          <p:cNvCxnSpPr>
            <a:cxnSpLocks/>
          </p:cNvCxnSpPr>
          <p:nvPr/>
        </p:nvCxnSpPr>
        <p:spPr>
          <a:xfrm>
            <a:off x="9126161" y="252930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0154" y="1475122"/>
            <a:ext cx="7215867" cy="3365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&gt; 4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7247723" y="659550"/>
            <a:ext cx="4869656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899239" y="3151882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9143306" y="37022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0872996" y="505817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10559801" y="5149840"/>
            <a:ext cx="313195" cy="121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9145412" y="33781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9143369" y="306330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9127279" y="201302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9127278" y="233353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10563087" y="4222508"/>
            <a:ext cx="290709" cy="1054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9143307" y="2663774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0872996" y="419296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9116733" y="1021805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9141264" y="40189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9141263" y="43394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9141263" y="4959308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9141264" y="4647221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 flipH="1">
            <a:off x="10515103" y="4911122"/>
            <a:ext cx="357893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10865178" y="4624398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11248390" y="5058173"/>
            <a:ext cx="8178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11050856" y="3777137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11018070" y="3338553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1320963" y="5439894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73D6F-CE3C-E4B4-584B-8FAE32336752}"/>
              </a:ext>
            </a:extLst>
          </p:cNvPr>
          <p:cNvCxnSpPr>
            <a:cxnSpLocks/>
          </p:cNvCxnSpPr>
          <p:nvPr/>
        </p:nvCxnSpPr>
        <p:spPr>
          <a:xfrm flipH="1">
            <a:off x="10534086" y="3939050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569AFD-C504-99D8-2CCB-16433A704A96}"/>
              </a:ext>
            </a:extLst>
          </p:cNvPr>
          <p:cNvCxnSpPr>
            <a:cxnSpLocks/>
          </p:cNvCxnSpPr>
          <p:nvPr/>
        </p:nvCxnSpPr>
        <p:spPr>
          <a:xfrm flipH="1">
            <a:off x="10515103" y="3672949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6B96FC-2373-C5B4-9306-C73D1052090E}"/>
              </a:ext>
            </a:extLst>
          </p:cNvPr>
          <p:cNvGrpSpPr/>
          <p:nvPr/>
        </p:nvGrpSpPr>
        <p:grpSpPr>
          <a:xfrm>
            <a:off x="7502283" y="2013025"/>
            <a:ext cx="1593118" cy="2001306"/>
            <a:chOff x="7778960" y="1979934"/>
            <a:chExt cx="1593118" cy="2001306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46B6F729-E8DF-C274-503A-8814CF7E4F5C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566D47-F754-2618-9C80-5DEA6DDEFCB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8BF7A0-E3E8-75C9-4974-A40EC49C8824}"/>
              </a:ext>
            </a:extLst>
          </p:cNvPr>
          <p:cNvGrpSpPr/>
          <p:nvPr/>
        </p:nvGrpSpPr>
        <p:grpSpPr>
          <a:xfrm>
            <a:off x="7519870" y="4014331"/>
            <a:ext cx="1601371" cy="1525448"/>
            <a:chOff x="7759339" y="2724176"/>
            <a:chExt cx="1601371" cy="1525448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59ED163-383F-ACD2-0BDD-A6C504888174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08BDFD-9514-47F7-9E1D-7A1E32D703D0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882529" y="3288432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1353166" y="809964"/>
            <a:ext cx="6186487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INDX, 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INDX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are distances to caller's stack frame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84781"/>
              </p:ext>
            </p:extLst>
          </p:nvPr>
        </p:nvGraphicFramePr>
        <p:xfrm>
          <a:off x="968438" y="4902373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</a:t>
                      </a:r>
                    </a:p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9820399" y="276585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687949" y="4059801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1236894" y="4228205"/>
            <a:ext cx="422637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9822505" y="244172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9820462" y="2126913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9804372" y="107663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9804371" y="139714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1180330" y="3280808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9820400" y="1727387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682681" y="312628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20E625-2AD8-B334-6084-39E8842C8002}"/>
              </a:ext>
            </a:extLst>
          </p:cNvPr>
          <p:cNvSpPr/>
          <p:nvPr/>
        </p:nvSpPr>
        <p:spPr>
          <a:xfrm>
            <a:off x="9793826" y="8541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9818357" y="308255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9818356" y="3403063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9818356" y="402292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9818357" y="371083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1680196" y="3785188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ECD72-D95D-D551-89A4-5C6358AD4E6B}"/>
              </a:ext>
            </a:extLst>
          </p:cNvPr>
          <p:cNvGrpSpPr/>
          <p:nvPr/>
        </p:nvGrpSpPr>
        <p:grpSpPr>
          <a:xfrm>
            <a:off x="8173579" y="1062785"/>
            <a:ext cx="1593118" cy="2001306"/>
            <a:chOff x="7778960" y="1979934"/>
            <a:chExt cx="1593118" cy="200130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93D4887-EAD2-194E-7744-6A16DA962E5F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77FC2-A877-10F0-672E-12EF57E9C99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F347B-04DA-13C6-ACBE-7B77A023E602}"/>
              </a:ext>
            </a:extLst>
          </p:cNvPr>
          <p:cNvGrpSpPr/>
          <p:nvPr/>
        </p:nvGrpSpPr>
        <p:grpSpPr>
          <a:xfrm>
            <a:off x="8191166" y="3064091"/>
            <a:ext cx="1601371" cy="1525448"/>
            <a:chOff x="7759339" y="2724176"/>
            <a:chExt cx="1601371" cy="1525448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0F82CA7-ABA1-FB71-5C36-1AEF35EB4075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C36C4-5DE5-F891-7A67-752A0060A6EE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A767B6-458D-E3AC-66C1-59D889848E98}"/>
              </a:ext>
            </a:extLst>
          </p:cNvPr>
          <p:cNvSpPr txBox="1"/>
          <p:nvPr/>
        </p:nvSpPr>
        <p:spPr>
          <a:xfrm>
            <a:off x="10937222" y="5410130"/>
            <a:ext cx="1225978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Observe the positive offsets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9C4C0C6-8501-67A5-45DF-E1BBAE29F3D1}"/>
              </a:ext>
            </a:extLst>
          </p:cNvPr>
          <p:cNvSpPr/>
          <p:nvPr/>
        </p:nvSpPr>
        <p:spPr>
          <a:xfrm>
            <a:off x="10658475" y="55434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DA9FA68-EE5E-14A4-7058-AE9394C398A7}"/>
              </a:ext>
            </a:extLst>
          </p:cNvPr>
          <p:cNvSpPr/>
          <p:nvPr/>
        </p:nvSpPr>
        <p:spPr>
          <a:xfrm>
            <a:off x="10608953" y="58760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570787" y="817206"/>
            <a:ext cx="5536108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int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&amp;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9232643" y="362617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10955693" y="337006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10605311" y="3489919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9231062" y="332122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10600962" y="1735794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10897579" y="161250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21914F-6741-B696-323C-B3A084838771}"/>
              </a:ext>
            </a:extLst>
          </p:cNvPr>
          <p:cNvSpPr/>
          <p:nvPr/>
        </p:nvSpPr>
        <p:spPr bwMode="auto">
          <a:xfrm>
            <a:off x="8158456" y="4826414"/>
            <a:ext cx="389682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8734376" y="332774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7420843" y="3984935"/>
            <a:ext cx="19068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7340991" y="2256984"/>
            <a:ext cx="19330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6861952" y="2650831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8048550" y="2283638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8755740" y="3595024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8795946" y="3306294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9244565" y="1517390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9244565" y="1896548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9250307" y="2248128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8795319" y="2235661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8669322" y="2968979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9246424" y="2624110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*(pf)()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8865395" y="1870348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8686986" y="2608564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9232643" y="2992417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8828169" y="295096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8734376" y="3620508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8823433" y="2599725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8734376" y="1895771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8853160" y="1492918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8722141" y="1518341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9111972" y="809594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 </a:t>
            </a:r>
          </a:p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779348"/>
              </p:ext>
            </p:extLst>
          </p:nvPr>
        </p:nvGraphicFramePr>
        <p:xfrm>
          <a:off x="131054" y="4894947"/>
          <a:ext cx="7917062" cy="18897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05712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53538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86304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5726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91424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4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55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" y="119999"/>
            <a:ext cx="6597564" cy="715294"/>
          </a:xfrm>
        </p:spPr>
        <p:txBody>
          <a:bodyPr/>
          <a:lstStyle/>
          <a:p>
            <a:r>
              <a:rPr lang="en-US" sz="2800" dirty="0"/>
              <a:t>Example: Passing Stack </a:t>
            </a:r>
            <a:r>
              <a:rPr lang="en-US" sz="2800" dirty="0" err="1"/>
              <a:t>Args</a:t>
            </a:r>
            <a:r>
              <a:rPr lang="en-US" sz="2800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45142" y="872686"/>
            <a:ext cx="3077746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 = sum;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4298423" y="425152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6021473" y="399542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5671091" y="4115274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4296842" y="394657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5666742" y="2361149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5963359" y="2237864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3800156" y="3953097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2486623" y="4610290"/>
            <a:ext cx="19068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2406771" y="2882339"/>
            <a:ext cx="19330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1927732" y="3276186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3114330" y="2908993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3821520" y="4220379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3861726" y="3931649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4310345" y="2142745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4310345" y="2521903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4316087" y="2873483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3861099" y="2861016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3735102" y="3594334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4312204" y="3249465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*(pf)()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3931175" y="249570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3752766" y="3233919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4298423" y="3617772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3893949" y="357631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3800156" y="424586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3889213" y="322508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3800156" y="252112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3918940" y="211827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3787921" y="214369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4177752" y="1434949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 </a:t>
            </a:r>
          </a:p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921647"/>
              </p:ext>
            </p:extLst>
          </p:nvPr>
        </p:nvGraphicFramePr>
        <p:xfrm>
          <a:off x="87157" y="4934409"/>
          <a:ext cx="6788885" cy="157734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018278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716732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555981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813596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68429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03161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  <a:p>
                      <a:pPr algn="ctr"/>
                      <a:r>
                        <a:rPr lang="en-US" sz="105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distance from </a:t>
                      </a:r>
                      <a:r>
                        <a:rPr lang="en-US" sz="1050" dirty="0" err="1"/>
                        <a:t>fp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algn="l"/>
                      <a:r>
                        <a:rPr lang="en-US" sz="105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05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05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733CE6-25B4-93B7-48AA-3C8EA0785918}"/>
              </a:ext>
            </a:extLst>
          </p:cNvPr>
          <p:cNvSpPr/>
          <p:nvPr/>
        </p:nvSpPr>
        <p:spPr bwMode="auto">
          <a:xfrm>
            <a:off x="6817724" y="95762"/>
            <a:ext cx="5286159" cy="665106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OARG5,  4 +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=sum        // get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on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in var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get address of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-OARG6  // address of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address of I in OARG6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get PF from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-OARG5  // address of OARG5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address in OARG5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3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3: 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4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4: 4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2260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Called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283060" y="589475"/>
            <a:ext cx="6376111" cy="123515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(j, k) +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3711342" y="408386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5419967" y="4937742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5069585" y="5057593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3709761" y="377891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5084010" y="4644155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5380627" y="4520870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3234439" y="405271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3274645" y="376398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3723264" y="1975084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3723264" y="2354242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3729006" y="2705822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3725123" y="3081804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*(pf)()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3711342" y="3450111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3213075" y="4078202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2257812" y="457250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testp</a:t>
            </a:r>
            <a:r>
              <a:rPr lang="en-US" dirty="0"/>
              <a:t>() stack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B9B31B-128D-64A9-0DDE-2222FFE04F48}"/>
              </a:ext>
            </a:extLst>
          </p:cNvPr>
          <p:cNvCxnSpPr>
            <a:cxnSpLocks/>
          </p:cNvCxnSpPr>
          <p:nvPr/>
        </p:nvCxnSpPr>
        <p:spPr>
          <a:xfrm>
            <a:off x="3189456" y="4387058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DDA36E-95A4-81D2-B3DC-46B0B154639B}"/>
              </a:ext>
            </a:extLst>
          </p:cNvPr>
          <p:cNvSpPr/>
          <p:nvPr/>
        </p:nvSpPr>
        <p:spPr>
          <a:xfrm>
            <a:off x="3731128" y="4402575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916EA-9B24-A708-BEB7-8C972E7D4D97}"/>
              </a:ext>
            </a:extLst>
          </p:cNvPr>
          <p:cNvSpPr/>
          <p:nvPr/>
        </p:nvSpPr>
        <p:spPr>
          <a:xfrm>
            <a:off x="3731128" y="4781733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805A52-5134-31A1-369A-581A38D518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4519646"/>
              </p:ext>
            </p:extLst>
          </p:nvPr>
        </p:nvGraphicFramePr>
        <p:xfrm>
          <a:off x="376160" y="5438654"/>
          <a:ext cx="6800472" cy="1350802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940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2497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57882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728174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728174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61928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distance from </a:t>
                      </a:r>
                      <a:r>
                        <a:rPr lang="en-US" sz="1200" dirty="0" err="1"/>
                        <a:t>fp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6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2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442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BAAADA-B3B3-0FE4-C756-846D00676D56}"/>
              </a:ext>
            </a:extLst>
          </p:cNvPr>
          <p:cNvSpPr/>
          <p:nvPr/>
        </p:nvSpPr>
        <p:spPr bwMode="auto">
          <a:xfrm>
            <a:off x="6853424" y="840688"/>
            <a:ext cx="5055516" cy="444972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%function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20</a:t>
            </a:r>
          </a:p>
          <a:p>
            <a:r>
              <a:rPr lang="en-US" sz="11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ARG6,   8</a:t>
            </a:r>
          </a:p>
          <a:p>
            <a:r>
              <a:rPr lang="en-US" sz="11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ARG5,   4</a:t>
            </a:r>
          </a:p>
          <a:p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r4, r2          // save l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r3          // save m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ARG5]  // load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r7,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ARG6]  // load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r0=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 saved m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r0          // save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return value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 saved l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r0=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l,m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r5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 +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[r7]        // store sum to 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C09-BCD8-2380-5DF2-A4A3F88B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7571154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0CF-5FA1-3F48-9AC4-484892B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90" y="248440"/>
            <a:ext cx="10515600" cy="715294"/>
          </a:xfrm>
        </p:spPr>
        <p:txBody>
          <a:bodyPr/>
          <a:lstStyle/>
          <a:p>
            <a:r>
              <a:rPr lang="en-US" dirty="0"/>
              <a:t>Determining Size of the Passed Parameter Area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31B-DF06-5049-BA6D-F398279FAE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0232" y="1108784"/>
            <a:ext cx="10188872" cy="10632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Find the function called by main with the largest number of parameters</a:t>
            </a:r>
          </a:p>
          <a:p>
            <a:r>
              <a:rPr lang="en-US" dirty="0"/>
              <a:t>That function determines the size of the Passed Parameter allocation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7AE1E1-B3A7-AA47-B0A0-F611A6EE1AC4}"/>
              </a:ext>
            </a:extLst>
          </p:cNvPr>
          <p:cNvSpPr/>
          <p:nvPr/>
        </p:nvSpPr>
        <p:spPr bwMode="auto">
          <a:xfrm>
            <a:off x="1251284" y="2414059"/>
            <a:ext cx="5303581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a(g, h);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sixsum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(a1, a2, a3, a4, a5,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b(q, w, e, r);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2B492-BF3B-1346-BB31-B3E65DDC3633}"/>
              </a:ext>
            </a:extLst>
          </p:cNvPr>
          <p:cNvGrpSpPr/>
          <p:nvPr/>
        </p:nvGrpSpPr>
        <p:grpSpPr>
          <a:xfrm>
            <a:off x="6319397" y="4384953"/>
            <a:ext cx="4180035" cy="646331"/>
            <a:chOff x="11026820" y="950127"/>
            <a:chExt cx="41800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68033-4029-E149-BF3F-4E8AF1C5E26A}"/>
                </a:ext>
              </a:extLst>
            </p:cNvPr>
            <p:cNvSpPr txBox="1"/>
            <p:nvPr/>
          </p:nvSpPr>
          <p:spPr>
            <a:xfrm>
              <a:off x="11337774" y="950127"/>
              <a:ext cx="386908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largest </a:t>
              </a:r>
              <a:r>
                <a:rPr lang="en-US" dirty="0" err="1"/>
                <a:t>arg</a:t>
              </a:r>
              <a:r>
                <a:rPr lang="en-US" dirty="0"/>
                <a:t> count is 6</a:t>
              </a:r>
            </a:p>
            <a:p>
              <a:r>
                <a:rPr lang="en-US" dirty="0"/>
                <a:t>allocate </a:t>
              </a:r>
              <a:r>
                <a:rPr lang="en-US" dirty="0">
                  <a:solidFill>
                    <a:srgbClr val="0070C0"/>
                  </a:solidFill>
                </a:rPr>
                <a:t>space for 6 - 4 = 2 </a:t>
              </a:r>
              <a:r>
                <a:rPr lang="en-US" dirty="0" err="1">
                  <a:solidFill>
                    <a:srgbClr val="0070C0"/>
                  </a:solidFill>
                </a:rPr>
                <a:t>arg</a:t>
              </a:r>
              <a:r>
                <a:rPr lang="en-US" dirty="0">
                  <a:solidFill>
                    <a:srgbClr val="0070C0"/>
                  </a:solidFill>
                </a:rPr>
                <a:t> slots</a:t>
              </a:r>
              <a:endParaRPr lang="en-US" dirty="0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83DB175-AF35-834D-B530-F0AD3063390C}"/>
                </a:ext>
              </a:extLst>
            </p:cNvPr>
            <p:cNvSpPr/>
            <p:nvPr/>
          </p:nvSpPr>
          <p:spPr>
            <a:xfrm>
              <a:off x="11026820" y="1033248"/>
              <a:ext cx="283307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5BE218-10C0-B641-8C96-8559F693F7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17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19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6808" y="4378326"/>
            <a:ext cx="11483202" cy="18970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to stack segment memory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>
                <a:cs typeface="Courier New" panose="02070309020205020404" pitchFamily="49" charset="0"/>
              </a:rPr>
              <a:t>subtracts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(# of registers saved) * (4 bytes) from the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– (#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registers_saved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* 4)</a:t>
            </a:r>
          </a:p>
          <a:p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this must always be true: </a:t>
            </a:r>
            <a:r>
              <a:rPr lang="en-US" sz="20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 % 8 == 0</a:t>
            </a:r>
            <a:endParaRPr lang="en-US" sz="2000" b="1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56" y="164909"/>
            <a:ext cx="10515600" cy="494036"/>
          </a:xfrm>
        </p:spPr>
        <p:txBody>
          <a:bodyPr/>
          <a:lstStyle/>
          <a:p>
            <a:r>
              <a:rPr lang="en-US" dirty="0"/>
              <a:t>push: Multiple Register Save to the stack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8B0758-C62B-9C4D-A583-B6DDB337D9B6}"/>
              </a:ext>
            </a:extLst>
          </p:cNvPr>
          <p:cNvGrpSpPr/>
          <p:nvPr/>
        </p:nvGrpSpPr>
        <p:grpSpPr>
          <a:xfrm>
            <a:off x="8256006" y="1796346"/>
            <a:ext cx="1377799" cy="1910656"/>
            <a:chOff x="5015535" y="3266589"/>
            <a:chExt cx="1377799" cy="191065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3F7F735-6401-BF49-8B88-B27C7F0600A4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CC3363E-58CF-4C45-85D3-0558702A7450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2D79CC0-F32C-074E-92D2-ADDE0022AEC3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A096EC-08B9-9941-80E4-68D7F6DA85E6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3745BF3-B167-644D-AE7B-5B483CED8BDC}"/>
                </a:ext>
              </a:extLst>
            </p:cNvPr>
            <p:cNvSpPr/>
            <p:nvPr/>
          </p:nvSpPr>
          <p:spPr>
            <a:xfrm>
              <a:off x="5015536" y="486515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7A2AAD-95BF-1E4E-B262-C54288B298CC}"/>
                </a:ext>
              </a:extLst>
            </p:cNvPr>
            <p:cNvSpPr/>
            <p:nvPr/>
          </p:nvSpPr>
          <p:spPr>
            <a:xfrm>
              <a:off x="5015535" y="455910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3BB3A84-D8AC-C447-89B4-E527B6D49F88}"/>
              </a:ext>
            </a:extLst>
          </p:cNvPr>
          <p:cNvSpPr txBox="1"/>
          <p:nvPr/>
        </p:nvSpPr>
        <p:spPr>
          <a:xfrm>
            <a:off x="386276" y="1316311"/>
            <a:ext cx="3296095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 registers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8CED4-B634-474C-8DAF-CE99E2A0DE08}"/>
              </a:ext>
            </a:extLst>
          </p:cNvPr>
          <p:cNvGrpSpPr/>
          <p:nvPr/>
        </p:nvGrpSpPr>
        <p:grpSpPr>
          <a:xfrm>
            <a:off x="5905530" y="972772"/>
            <a:ext cx="1620957" cy="2725573"/>
            <a:chOff x="6517723" y="611915"/>
            <a:chExt cx="1620957" cy="27255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991D4D9-6616-A246-B63A-07466B5C8ECA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61CC987-CDC3-9841-A1FC-DAF71F3858C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677658" y="310888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9FB1B3EA-4F94-FB43-B80F-7F9E05BFBFD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58" y="280601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94" name="Rectangle 9">
              <a:extLst>
                <a:ext uri="{FF2B5EF4-FFF2-40B4-BE49-F238E27FC236}">
                  <a16:creationId xmlns:a16="http://schemas.microsoft.com/office/drawing/2014/main" id="{7BE132C3-3700-304B-AE3F-15B9F982BF66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02D48125-413C-8547-9197-5F674E2B2E2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7" name="Rectangle 16">
              <a:extLst>
                <a:ext uri="{FF2B5EF4-FFF2-40B4-BE49-F238E27FC236}">
                  <a16:creationId xmlns:a16="http://schemas.microsoft.com/office/drawing/2014/main" id="{27E39F91-F48F-2242-8960-DF0C2EFE7B69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1764B58-78A6-A343-8017-AA05F60DBEC9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63B8-DE2E-214E-B61E-B04C38E029E3}"/>
              </a:ext>
            </a:extLst>
          </p:cNvPr>
          <p:cNvGrpSpPr/>
          <p:nvPr/>
        </p:nvGrpSpPr>
        <p:grpSpPr>
          <a:xfrm>
            <a:off x="7395434" y="1461705"/>
            <a:ext cx="724397" cy="2177636"/>
            <a:chOff x="8007627" y="1100848"/>
            <a:chExt cx="724397" cy="2177636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48275568-6340-B146-B3F9-1A0BE7920C62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BD9B9D93-6A48-5D47-AD89-CB497AE2CB5F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085E2022-CADD-E149-89F7-025AD5128DC8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4C23AA01-A656-EC40-851A-1FC71601FBDF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Right Arrow 105">
              <a:extLst>
                <a:ext uri="{FF2B5EF4-FFF2-40B4-BE49-F238E27FC236}">
                  <a16:creationId xmlns:a16="http://schemas.microsoft.com/office/drawing/2014/main" id="{D2AE6733-63E3-6D4C-B944-B86EE17F5E1F}"/>
                </a:ext>
              </a:extLst>
            </p:cNvPr>
            <p:cNvSpPr/>
            <p:nvPr/>
          </p:nvSpPr>
          <p:spPr>
            <a:xfrm>
              <a:off x="8007628" y="2874837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Right Arrow 106">
              <a:extLst>
                <a:ext uri="{FF2B5EF4-FFF2-40B4-BE49-F238E27FC236}">
                  <a16:creationId xmlns:a16="http://schemas.microsoft.com/office/drawing/2014/main" id="{7C1068D8-C042-8147-A7EC-5E2FA71E9C64}"/>
                </a:ext>
              </a:extLst>
            </p:cNvPr>
            <p:cNvSpPr/>
            <p:nvPr/>
          </p:nvSpPr>
          <p:spPr>
            <a:xfrm>
              <a:off x="8007627" y="316789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F86EB6-74A3-0F41-8635-6EC36AAD2852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60D6066-475E-2446-8499-827ABDDD4055}"/>
              </a:ext>
            </a:extLst>
          </p:cNvPr>
          <p:cNvGrpSpPr/>
          <p:nvPr/>
        </p:nvGrpSpPr>
        <p:grpSpPr>
          <a:xfrm>
            <a:off x="910977" y="1980943"/>
            <a:ext cx="2692708" cy="1487281"/>
            <a:chOff x="4654148" y="1816804"/>
            <a:chExt cx="2692708" cy="1487281"/>
          </a:xfrm>
        </p:grpSpPr>
        <p:sp>
          <p:nvSpPr>
            <p:cNvPr id="124" name="Right Brace 123">
              <a:extLst>
                <a:ext uri="{FF2B5EF4-FFF2-40B4-BE49-F238E27FC236}">
                  <a16:creationId xmlns:a16="http://schemas.microsoft.com/office/drawing/2014/main" id="{F239F2B3-C04D-C743-A803-68B306176B43}"/>
                </a:ext>
              </a:extLst>
            </p:cNvPr>
            <p:cNvSpPr/>
            <p:nvPr/>
          </p:nvSpPr>
          <p:spPr>
            <a:xfrm rot="5400000">
              <a:off x="5974031" y="836791"/>
              <a:ext cx="275809" cy="223583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9FAA4E7-6C15-2E43-B624-CED8D75253B6}"/>
                </a:ext>
              </a:extLst>
            </p:cNvPr>
            <p:cNvSpPr txBox="1"/>
            <p:nvPr/>
          </p:nvSpPr>
          <p:spPr>
            <a:xfrm>
              <a:off x="4654148" y="2103756"/>
              <a:ext cx="2692708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dirty="0">
                  <a:solidFill>
                    <a:srgbClr val="0070C0"/>
                  </a:solidFill>
                </a:rPr>
                <a:t>pushed </a:t>
              </a:r>
              <a:r>
                <a:rPr lang="en-US" dirty="0">
                  <a:solidFill>
                    <a:schemeClr val="tx2"/>
                  </a:solidFill>
                </a:rPr>
                <a:t>on to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</a:p>
            <a:p>
              <a:r>
                <a:rPr lang="en-US" b="1" dirty="0">
                  <a:solidFill>
                    <a:srgbClr val="0070C0"/>
                  </a:solidFill>
                </a:rPr>
                <a:t>right (high memory) to left (low memory)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4D41C2B-B5FC-E145-A630-EF03173F20D3}"/>
              </a:ext>
            </a:extLst>
          </p:cNvPr>
          <p:cNvGrpSpPr/>
          <p:nvPr/>
        </p:nvGrpSpPr>
        <p:grpSpPr>
          <a:xfrm>
            <a:off x="3772023" y="1885662"/>
            <a:ext cx="2275536" cy="1897094"/>
            <a:chOff x="3735122" y="1975823"/>
            <a:chExt cx="2275536" cy="1897094"/>
          </a:xfrm>
        </p:grpSpPr>
        <p:sp>
          <p:nvSpPr>
            <p:cNvPr id="127" name="Right Brace 126">
              <a:extLst>
                <a:ext uri="{FF2B5EF4-FFF2-40B4-BE49-F238E27FC236}">
                  <a16:creationId xmlns:a16="http://schemas.microsoft.com/office/drawing/2014/main" id="{7348FF65-2213-394A-8959-B05D0603C06D}"/>
                </a:ext>
              </a:extLst>
            </p:cNvPr>
            <p:cNvSpPr/>
            <p:nvPr/>
          </p:nvSpPr>
          <p:spPr>
            <a:xfrm rot="10800000">
              <a:off x="5726602" y="1975823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752D98E-3DE9-C145-B02E-18DFC63C5436}"/>
                </a:ext>
              </a:extLst>
            </p:cNvPr>
            <p:cNvSpPr txBox="1"/>
            <p:nvPr/>
          </p:nvSpPr>
          <p:spPr>
            <a:xfrm>
              <a:off x="3735122" y="2030836"/>
              <a:ext cx="1982313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If you have </a:t>
              </a:r>
              <a:r>
                <a:rPr lang="en-US" dirty="0">
                  <a:solidFill>
                    <a:srgbClr val="FF0000"/>
                  </a:solidFill>
                </a:rPr>
                <a:t>no stack variables </a:t>
              </a:r>
              <a:r>
                <a:rPr lang="en-US" dirty="0">
                  <a:solidFill>
                    <a:schemeClr val="accent6"/>
                  </a:solidFill>
                </a:rPr>
                <a:t>(later slides) then always </a:t>
              </a:r>
              <a:r>
                <a:rPr lang="en-US" dirty="0">
                  <a:solidFill>
                    <a:srgbClr val="0070C0"/>
                  </a:solidFill>
                </a:rPr>
                <a:t>push an </a:t>
              </a:r>
              <a:r>
                <a:rPr lang="en-US" b="1" dirty="0">
                  <a:solidFill>
                    <a:srgbClr val="0070C0"/>
                  </a:solidFill>
                </a:rPr>
                <a:t>EVEN</a:t>
              </a:r>
              <a:r>
                <a:rPr lang="en-US" dirty="0">
                  <a:solidFill>
                    <a:srgbClr val="0070C0"/>
                  </a:solidFill>
                </a:rPr>
                <a:t> number of registers!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6B523E-CEE5-074E-BCD9-CAE633FDB62E}"/>
              </a:ext>
            </a:extLst>
          </p:cNvPr>
          <p:cNvGrpSpPr/>
          <p:nvPr/>
        </p:nvGrpSpPr>
        <p:grpSpPr>
          <a:xfrm>
            <a:off x="9644227" y="1782087"/>
            <a:ext cx="1835631" cy="2007769"/>
            <a:chOff x="10256420" y="1421230"/>
            <a:chExt cx="1835631" cy="2007769"/>
          </a:xfrm>
        </p:grpSpPr>
        <p:sp>
          <p:nvSpPr>
            <p:cNvPr id="115" name="Rectangle 8">
              <a:extLst>
                <a:ext uri="{FF2B5EF4-FFF2-40B4-BE49-F238E27FC236}">
                  <a16:creationId xmlns:a16="http://schemas.microsoft.com/office/drawing/2014/main" id="{4E122040-4DDD-5042-8239-893F7C98838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843054" y="3176442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push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6" name="Left Arrow 115">
              <a:extLst>
                <a:ext uri="{FF2B5EF4-FFF2-40B4-BE49-F238E27FC236}">
                  <a16:creationId xmlns:a16="http://schemas.microsoft.com/office/drawing/2014/main" id="{3AF0FB5C-6A1D-D347-A452-97AB401C34DA}"/>
                </a:ext>
              </a:extLst>
            </p:cNvPr>
            <p:cNvSpPr/>
            <p:nvPr/>
          </p:nvSpPr>
          <p:spPr>
            <a:xfrm>
              <a:off x="10256420" y="3238556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8EAC263-3EE8-8446-8211-38F8CEAD7AC8}"/>
                </a:ext>
              </a:extLst>
            </p:cNvPr>
            <p:cNvSpPr/>
            <p:nvPr/>
          </p:nvSpPr>
          <p:spPr>
            <a:xfrm>
              <a:off x="10404030" y="1797938"/>
              <a:ext cx="168802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Left Arrow 129">
              <a:extLst>
                <a:ext uri="{FF2B5EF4-FFF2-40B4-BE49-F238E27FC236}">
                  <a16:creationId xmlns:a16="http://schemas.microsoft.com/office/drawing/2014/main" id="{066FBCCF-1FAF-524F-84B6-A62F0549D63C}"/>
                </a:ext>
              </a:extLst>
            </p:cNvPr>
            <p:cNvSpPr/>
            <p:nvPr/>
          </p:nvSpPr>
          <p:spPr>
            <a:xfrm rot="16200000">
              <a:off x="9503787" y="2259998"/>
              <a:ext cx="1786397" cy="108862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D9700-7A6C-5148-987C-9AFFA5873BB9}"/>
              </a:ext>
            </a:extLst>
          </p:cNvPr>
          <p:cNvGrpSpPr/>
          <p:nvPr/>
        </p:nvGrpSpPr>
        <p:grpSpPr>
          <a:xfrm>
            <a:off x="7670381" y="602632"/>
            <a:ext cx="2710851" cy="3615587"/>
            <a:chOff x="8282574" y="241775"/>
            <a:chExt cx="2710851" cy="361558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3EA7D0E-4B64-3846-9A0D-F0031677523E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DCFC095-5FCD-384D-85E0-6D14166BC18F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85A8CAA-79FF-5A41-AEFE-9979EDF647BD}"/>
                </a:ext>
              </a:extLst>
            </p:cNvPr>
            <p:cNvSpPr txBox="1"/>
            <p:nvPr/>
          </p:nvSpPr>
          <p:spPr>
            <a:xfrm>
              <a:off x="8365330" y="3549585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4087839-E312-A74D-AFBB-910A538EC9E4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7825120-A9CA-5A44-BC34-E073F8F9956C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07394D-39E3-4C48-916C-A311C4D25A91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7F2EBB-94C1-5646-9DAC-525ED5F3D735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13DA468-13A0-3244-A3E3-E59A415BA863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B3BA42-83E2-DD42-9129-ED4F0C3652F0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A292048-C176-E046-ADF5-7C813E2C1C5F}"/>
                </a:ext>
              </a:extLst>
            </p:cNvPr>
            <p:cNvSpPr/>
            <p:nvPr/>
          </p:nvSpPr>
          <p:spPr>
            <a:xfrm>
              <a:off x="8858990" y="2720571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D1413B5-78F3-A54A-B50A-9AE869D0EC75}"/>
                </a:ext>
              </a:extLst>
            </p:cNvPr>
            <p:cNvSpPr/>
            <p:nvPr/>
          </p:nvSpPr>
          <p:spPr>
            <a:xfrm>
              <a:off x="8854259" y="3041548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B4AD2BE-6085-B440-A31F-2A91419DFC4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5C2D3-E50A-EEF4-DEC3-D63A2ED6A963}"/>
              </a:ext>
            </a:extLst>
          </p:cNvPr>
          <p:cNvGrpSpPr/>
          <p:nvPr/>
        </p:nvGrpSpPr>
        <p:grpSpPr>
          <a:xfrm>
            <a:off x="9644227" y="1653001"/>
            <a:ext cx="1167312" cy="252557"/>
            <a:chOff x="9336049" y="983858"/>
            <a:chExt cx="1167312" cy="252557"/>
          </a:xfrm>
        </p:grpSpPr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A01503E5-059E-D5A7-1972-C8EBE604023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922683" y="983858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 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push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5" name="Left Arrow 74">
              <a:extLst>
                <a:ext uri="{FF2B5EF4-FFF2-40B4-BE49-F238E27FC236}">
                  <a16:creationId xmlns:a16="http://schemas.microsoft.com/office/drawing/2014/main" id="{7DDB90F4-CC2D-BDE9-B577-CF40C878FFEE}"/>
                </a:ext>
              </a:extLst>
            </p:cNvPr>
            <p:cNvSpPr/>
            <p:nvPr/>
          </p:nvSpPr>
          <p:spPr>
            <a:xfrm>
              <a:off x="9336049" y="1045972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0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16610" y="4795552"/>
            <a:ext cx="10925419" cy="18957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stack segment memory to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b="1" u="sng" dirty="0">
                <a:cs typeface="Courier New" panose="02070309020205020404" pitchFamily="49" charset="0"/>
              </a:rPr>
              <a:t>adds: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 (# of registers restored) * (4 bytes) to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deallocate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+ (# registers restored * 4)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Remember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u="sng" dirty="0">
                <a:solidFill>
                  <a:srgbClr val="FF0000"/>
                </a:solidFill>
                <a:cs typeface="Courier New" panose="02070309020205020404" pitchFamily="49" charset="0"/>
              </a:rPr>
              <a:t>must be the same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in both the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2000" dirty="0">
                <a:cs typeface="Courier New" panose="02070309020205020404" pitchFamily="49" charset="0"/>
              </a:rPr>
              <a:t>and the corresponding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9133"/>
            <a:ext cx="10515600" cy="494036"/>
          </a:xfrm>
        </p:spPr>
        <p:txBody>
          <a:bodyPr/>
          <a:lstStyle/>
          <a:p>
            <a:r>
              <a:rPr lang="en-US" dirty="0">
                <a:latin typeface="+mn-lt"/>
                <a:cs typeface="Consolas" panose="020B0609020204030204" pitchFamily="49" charset="0"/>
              </a:rPr>
              <a:t>pop: Multiple Register Restore from the stack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F5C0D4-162D-7E47-B9CB-06D5375BD5EB}"/>
              </a:ext>
            </a:extLst>
          </p:cNvPr>
          <p:cNvSpPr txBox="1"/>
          <p:nvPr/>
        </p:nvSpPr>
        <p:spPr>
          <a:xfrm>
            <a:off x="7472756" y="74179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F0EF98-8856-3044-9745-DE6003A5E7AB}"/>
              </a:ext>
            </a:extLst>
          </p:cNvPr>
          <p:cNvGrpSpPr/>
          <p:nvPr/>
        </p:nvGrpSpPr>
        <p:grpSpPr>
          <a:xfrm>
            <a:off x="5465254" y="1021335"/>
            <a:ext cx="4885213" cy="3363415"/>
            <a:chOff x="6458987" y="317753"/>
            <a:chExt cx="4885213" cy="33634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1A1CA1-9ADB-0E4E-BE46-DE490CA4DE2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800967" y="1955944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9EA88CEC-22BD-0B4C-A65C-4CD1B7F66947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800965" y="290175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41C7A412-A29E-8449-99EE-BDE102C89B55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800965" y="259887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5FA065-DF99-6E46-AF7B-87BB9C138F51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411BA8-CF7C-8649-89D3-C78FC69B8ADB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CB8913-DB47-E549-AE46-AAF91096BE92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EC5883-51BB-5541-9599-2160E05C3C70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EDAF78-E75E-8748-A474-76111A212BAA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5B4905-98C3-6B46-AC1B-667531DAAFD0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42CAEA-317D-C747-9EF1-13DE4EC3404A}"/>
                </a:ext>
              </a:extLst>
            </p:cNvPr>
            <p:cNvSpPr/>
            <p:nvPr/>
          </p:nvSpPr>
          <p:spPr>
            <a:xfrm>
              <a:off x="8925084" y="286001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3CACA5-1FE9-474A-825E-F8D0F591DFE8}"/>
                </a:ext>
              </a:extLst>
            </p:cNvPr>
            <p:cNvSpPr/>
            <p:nvPr/>
          </p:nvSpPr>
          <p:spPr>
            <a:xfrm>
              <a:off x="8925083" y="25539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3F10DFB7-1A5C-4F44-8D22-87B675B906C7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800968" y="1289779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8CD923DA-9575-DF4A-979D-E0D18D1757B0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800968" y="1629758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FC5524AD-1266-B64B-BF74-9A3499384EA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800966" y="227413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5949DDD-1264-3F47-9BDE-7CF5E2702A1D}"/>
                </a:ext>
              </a:extLst>
            </p:cNvPr>
            <p:cNvSpPr txBox="1"/>
            <p:nvPr/>
          </p:nvSpPr>
          <p:spPr>
            <a:xfrm>
              <a:off x="8466489" y="3342614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8E2F33-9D1B-244F-B4FB-C1C88266C04B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66E91B6-D6BA-6640-8877-7F0D268F0E70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62CA96-54EF-324C-8ECC-E94DD4223884}"/>
              </a:ext>
            </a:extLst>
          </p:cNvPr>
          <p:cNvGrpSpPr/>
          <p:nvPr/>
        </p:nvGrpSpPr>
        <p:grpSpPr>
          <a:xfrm>
            <a:off x="7074632" y="1597298"/>
            <a:ext cx="724397" cy="2177636"/>
            <a:chOff x="8068365" y="893716"/>
            <a:chExt cx="724397" cy="2177636"/>
          </a:xfrm>
        </p:grpSpPr>
        <p:sp>
          <p:nvSpPr>
            <p:cNvPr id="56" name="Right Arrow 55">
              <a:extLst>
                <a:ext uri="{FF2B5EF4-FFF2-40B4-BE49-F238E27FC236}">
                  <a16:creationId xmlns:a16="http://schemas.microsoft.com/office/drawing/2014/main" id="{EF77FDE8-D173-AA44-B88C-FE00526B974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Right Arrow 56">
              <a:extLst>
                <a:ext uri="{FF2B5EF4-FFF2-40B4-BE49-F238E27FC236}">
                  <a16:creationId xmlns:a16="http://schemas.microsoft.com/office/drawing/2014/main" id="{07B17BC3-F6B1-084C-9A2A-F7A68C6439BE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F8901765-4584-9C4B-8697-FEC5D84B45B1}"/>
                </a:ext>
              </a:extLst>
            </p:cNvPr>
            <p:cNvSpPr/>
            <p:nvPr/>
          </p:nvSpPr>
          <p:spPr>
            <a:xfrm rot="10800000">
              <a:off x="8068367" y="2014948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DE89BAF-AA35-5C4E-AE93-E18BF48F0D91}"/>
                </a:ext>
              </a:extLst>
            </p:cNvPr>
            <p:cNvSpPr/>
            <p:nvPr/>
          </p:nvSpPr>
          <p:spPr>
            <a:xfrm rot="10800000">
              <a:off x="8068366" y="232839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77D9C704-3290-114E-86E7-168E61BC72C7}"/>
                </a:ext>
              </a:extLst>
            </p:cNvPr>
            <p:cNvSpPr/>
            <p:nvPr/>
          </p:nvSpPr>
          <p:spPr>
            <a:xfrm rot="10800000">
              <a:off x="8068366" y="2667705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0B5AF404-7166-6841-B2A1-DC43DC869EE9}"/>
                </a:ext>
              </a:extLst>
            </p:cNvPr>
            <p:cNvSpPr/>
            <p:nvPr/>
          </p:nvSpPr>
          <p:spPr>
            <a:xfrm rot="10800000">
              <a:off x="8068365" y="296076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438FDC-E57D-A44D-8896-6684846BC3A7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48F4362-372C-BE40-810B-F30B05DBED47}"/>
              </a:ext>
            </a:extLst>
          </p:cNvPr>
          <p:cNvGrpSpPr/>
          <p:nvPr/>
        </p:nvGrpSpPr>
        <p:grpSpPr>
          <a:xfrm rot="5400000">
            <a:off x="4039554" y="2099720"/>
            <a:ext cx="1895716" cy="1619449"/>
            <a:chOff x="5077175" y="1816804"/>
            <a:chExt cx="1895716" cy="1619449"/>
          </a:xfrm>
        </p:grpSpPr>
        <p:sp>
          <p:nvSpPr>
            <p:cNvPr id="107" name="Right Brace 106">
              <a:extLst>
                <a:ext uri="{FF2B5EF4-FFF2-40B4-BE49-F238E27FC236}">
                  <a16:creationId xmlns:a16="http://schemas.microsoft.com/office/drawing/2014/main" id="{9A440FDC-AF42-6E44-B111-D3AB1195F3DF}"/>
                </a:ext>
              </a:extLst>
            </p:cNvPr>
            <p:cNvSpPr/>
            <p:nvPr/>
          </p:nvSpPr>
          <p:spPr>
            <a:xfrm rot="5400000">
              <a:off x="5893774" y="1000205"/>
              <a:ext cx="262518" cy="189571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556BE1-D1C4-3A44-9BCC-0BC9CB3414B5}"/>
                </a:ext>
              </a:extLst>
            </p:cNvPr>
            <p:cNvSpPr txBox="1"/>
            <p:nvPr/>
          </p:nvSpPr>
          <p:spPr>
            <a:xfrm rot="16200000">
              <a:off x="5323250" y="2322930"/>
              <a:ext cx="130331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Restored register contents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CA7550-6044-1495-96AD-B1CB58FB5770}"/>
              </a:ext>
            </a:extLst>
          </p:cNvPr>
          <p:cNvGrpSpPr/>
          <p:nvPr/>
        </p:nvGrpSpPr>
        <p:grpSpPr>
          <a:xfrm>
            <a:off x="704683" y="1809520"/>
            <a:ext cx="2918793" cy="1539446"/>
            <a:chOff x="704683" y="2107234"/>
            <a:chExt cx="2918793" cy="1539446"/>
          </a:xfrm>
        </p:grpSpPr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89B2FEAC-2A62-5340-AD84-FFE629027D16}"/>
                </a:ext>
              </a:extLst>
            </p:cNvPr>
            <p:cNvSpPr/>
            <p:nvPr/>
          </p:nvSpPr>
          <p:spPr>
            <a:xfrm rot="5400000">
              <a:off x="2280696" y="1147338"/>
              <a:ext cx="382883" cy="230267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53D81E6-6439-424E-882B-765B2C4B6C3A}"/>
                </a:ext>
              </a:extLst>
            </p:cNvPr>
            <p:cNvSpPr txBox="1"/>
            <p:nvPr/>
          </p:nvSpPr>
          <p:spPr>
            <a:xfrm>
              <a:off x="704683" y="2446351"/>
              <a:ext cx="2867902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b="1" dirty="0" err="1">
                  <a:solidFill>
                    <a:srgbClr val="0070C0"/>
                  </a:solidFill>
                </a:rPr>
                <a:t>pop’d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from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left (low memory)  to right (high memory) 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E1E8FD7-44A5-3541-AACE-D2A9B56FAC6E}"/>
              </a:ext>
            </a:extLst>
          </p:cNvPr>
          <p:cNvSpPr txBox="1"/>
          <p:nvPr/>
        </p:nvSpPr>
        <p:spPr>
          <a:xfrm>
            <a:off x="497801" y="1135962"/>
            <a:ext cx="3281668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registers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B3E80D-E5B9-2846-8C4A-C67AD1B76249}"/>
              </a:ext>
            </a:extLst>
          </p:cNvPr>
          <p:cNvGrpSpPr/>
          <p:nvPr/>
        </p:nvGrpSpPr>
        <p:grpSpPr>
          <a:xfrm>
            <a:off x="9343620" y="1753389"/>
            <a:ext cx="2848380" cy="2068010"/>
            <a:chOff x="10337353" y="1049807"/>
            <a:chExt cx="2848380" cy="2068010"/>
          </a:xfrm>
        </p:grpSpPr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6E00F649-E1ED-4143-8DB9-CE1F4EA112CD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DB7904-4B6F-9941-BF49-5AB11C60E9FE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97DCE7A-C686-9A4C-9B9C-6B0EB8290706}"/>
                </a:ext>
              </a:extLst>
            </p:cNvPr>
            <p:cNvSpPr/>
            <p:nvPr/>
          </p:nvSpPr>
          <p:spPr>
            <a:xfrm>
              <a:off x="10500014" y="1840657"/>
              <a:ext cx="26857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Left Arrow 113">
              <a:extLst>
                <a:ext uri="{FF2B5EF4-FFF2-40B4-BE49-F238E27FC236}">
                  <a16:creationId xmlns:a16="http://schemas.microsoft.com/office/drawing/2014/main" id="{9A9597A8-9908-0E42-8D66-69D0ED8902C3}"/>
                </a:ext>
              </a:extLst>
            </p:cNvPr>
            <p:cNvSpPr/>
            <p:nvPr/>
          </p:nvSpPr>
          <p:spPr>
            <a:xfrm rot="5400000">
              <a:off x="9496272" y="2114075"/>
              <a:ext cx="1895715" cy="111769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FBAB30B-C77D-D54F-9BE9-DA331A5E65E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7D5A1-48D7-48DD-E95E-CF477477641C}"/>
              </a:ext>
            </a:extLst>
          </p:cNvPr>
          <p:cNvGrpSpPr/>
          <p:nvPr/>
        </p:nvGrpSpPr>
        <p:grpSpPr>
          <a:xfrm>
            <a:off x="9298042" y="3708472"/>
            <a:ext cx="1167312" cy="215725"/>
            <a:chOff x="9298042" y="4006186"/>
            <a:chExt cx="1167312" cy="215725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9B53B19-4833-3E2C-CF44-61237267F5C4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884675" y="4006186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B244F060-CBF6-FE69-AB05-0D03B83FC6AB}"/>
                </a:ext>
              </a:extLst>
            </p:cNvPr>
            <p:cNvSpPr/>
            <p:nvPr/>
          </p:nvSpPr>
          <p:spPr>
            <a:xfrm>
              <a:off x="9298042" y="4068299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9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12" grpId="0" animBg="1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4152" y="397647"/>
            <a:ext cx="12068782" cy="448483"/>
          </a:xfrm>
        </p:spPr>
        <p:txBody>
          <a:bodyPr/>
          <a:lstStyle/>
          <a:p>
            <a:r>
              <a:rPr lang="en-US" altLang="en-US" sz="2800" dirty="0"/>
              <a:t>Registers: Rules For Use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D9AA400-DCA8-D343-A575-70238776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82058"/>
              </p:ext>
            </p:extLst>
          </p:nvPr>
        </p:nvGraphicFramePr>
        <p:xfrm>
          <a:off x="658485" y="1608682"/>
          <a:ext cx="10545843" cy="3457570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r12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ip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may used by assembler with large text file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can be used as a scratch if really needed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925039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r15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5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295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786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4162" y="2460513"/>
            <a:ext cx="10161942" cy="38230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Where 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r1, r2, r3 </a:t>
            </a:r>
            <a:r>
              <a:rPr lang="en-US" sz="16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solidFill>
                  <a:schemeClr val="accent5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r3)       </a:t>
            </a:r>
            <a:r>
              <a:rPr lang="en-US" sz="1600" b="1" kern="0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// 32-bit return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Each </a:t>
            </a: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parameter and return value is limited to data that </a:t>
            </a:r>
            <a:r>
              <a:rPr lang="en-US" sz="16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can fit in 4 bytes or less</a:t>
            </a: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Calling function: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copy up to the first four parameters into these four registers before calling a function</a:t>
            </a:r>
          </a:p>
          <a:p>
            <a:pPr lvl="1"/>
            <a:r>
              <a:rPr lang="en-US" sz="1600" b="1" u="sng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MUST assume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that the called function will 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alter the contents of all four registers: r0-r3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In terms of C runtime support, these registers contain the copies given to the called function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 allows the copies to be changed in any way by the called function</a:t>
            </a:r>
            <a:endParaRPr lang="en-US" sz="1600" kern="0" dirty="0"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For </a:t>
            </a:r>
            <a:r>
              <a:rPr lang="en-US" sz="1600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parameters, whose size is larger than 4 bytes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, </a:t>
            </a:r>
            <a:r>
              <a:rPr lang="en-US" sz="16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pass a pointer to the parameter  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(we will cover this later)</a:t>
            </a: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Called function: 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you receive </a:t>
            </a:r>
            <a:r>
              <a:rPr lang="en-US" sz="16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the first four parameters in these four registers (r0 – r3)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147B3-C751-EBFD-E14C-0D8D56D17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64568"/>
              </p:ext>
            </p:extLst>
          </p:nvPr>
        </p:nvGraphicFramePr>
        <p:xfrm>
          <a:off x="481701" y="1002085"/>
          <a:ext cx="10545843" cy="1198052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E8DA85-AF3C-1DEF-A834-A81DD0C8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means to be a Temporary/argument register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717BA4-37BB-0F1A-5AEA-A6448C6F17D4}"/>
              </a:ext>
            </a:extLst>
          </p:cNvPr>
          <p:cNvSpPr/>
          <p:nvPr/>
        </p:nvSpPr>
        <p:spPr bwMode="auto">
          <a:xfrm>
            <a:off x="1778794" y="4338627"/>
            <a:ext cx="867251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main()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code not shown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r0, 0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r1, 1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r2, 2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r3, 3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bl a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r0 = return value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r1-r3 values are unknown as a() has right to change them as it wants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04A7E1-685E-E0A8-5D1D-85B03131F981}"/>
              </a:ext>
            </a:extLst>
          </p:cNvPr>
          <p:cNvSpPr/>
          <p:nvPr/>
        </p:nvSpPr>
        <p:spPr bwMode="auto">
          <a:xfrm>
            <a:off x="2698429" y="806436"/>
            <a:ext cx="5788346" cy="345209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r0 = 0;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r1 = 1;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r2 = 2;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r3 = 3;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r0 = a();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C r1 and r3 would have the same values</a:t>
            </a:r>
          </a:p>
          <a:p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after the call</a:t>
            </a:r>
          </a:p>
        </p:txBody>
      </p:sp>
    </p:spTree>
    <p:extLst>
      <p:ext uri="{BB962C8B-B14F-4D97-AF65-F5344CB8AC3E}">
        <p14:creationId xmlns:p14="http://schemas.microsoft.com/office/powerpoint/2010/main" val="178731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73245</TotalTime>
  <Words>10878</Words>
  <Application>Microsoft Macintosh PowerPoint</Application>
  <PresentationFormat>Widescreen</PresentationFormat>
  <Paragraphs>2123</Paragraphs>
  <Slides>49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ＭＳ Ｐゴシック</vt:lpstr>
      <vt:lpstr>Arial</vt:lpstr>
      <vt:lpstr>Arial Regular</vt:lpstr>
      <vt:lpstr>Calibri</vt:lpstr>
      <vt:lpstr>Consolas</vt:lpstr>
      <vt:lpstr>Courier New</vt:lpstr>
      <vt:lpstr>Menlo</vt:lpstr>
      <vt:lpstr>Theme1</vt:lpstr>
      <vt:lpstr>PowerPoint Presentation</vt:lpstr>
      <vt:lpstr>PowerPoint Presentation</vt:lpstr>
      <vt:lpstr>Function Calls</vt:lpstr>
      <vt:lpstr>Function Call Return</vt:lpstr>
      <vt:lpstr>push: Multiple Register Save to the stack</vt:lpstr>
      <vt:lpstr>pop: Multiple Register Restore from the stack</vt:lpstr>
      <vt:lpstr>Registers: Rules For Use</vt:lpstr>
      <vt:lpstr>Return Value and Passing Parameters to Functions (Four parameters or less)</vt:lpstr>
      <vt:lpstr>What it means to be a Temporary/argument register </vt:lpstr>
      <vt:lpstr>Preserved Registers</vt:lpstr>
      <vt:lpstr>Minimum Stack Frame (Arm Arch32 Procedure Call Standards)</vt:lpstr>
      <vt:lpstr>FIrst Look: A typical Stack Frame</vt:lpstr>
      <vt:lpstr>Function Prologue and Epilogue</vt:lpstr>
      <vt:lpstr>Minimum Stack Frame (Arm Arch32 Procedure Call Standards)</vt:lpstr>
      <vt:lpstr>Function Prologue: Allocating the Stack Frame -1</vt:lpstr>
      <vt:lpstr>Function Prologue: Allocating the Stack Frame - 2</vt:lpstr>
      <vt:lpstr>Function Epilogue: Deallocating the Stack Frame - 1</vt:lpstr>
      <vt:lpstr>Why You must  move SP before POP in the Epilogue</vt:lpstr>
      <vt:lpstr>Function Epilogue: Deallocating the Stack Frame</vt:lpstr>
      <vt:lpstr>How to Set FP</vt:lpstr>
      <vt:lpstr>Reference Table: Global Variable access </vt:lpstr>
      <vt:lpstr>Assembler Directives: Label Scope Control (Normal Labels only)</vt:lpstr>
      <vt:lpstr>Passing global variables as a parameter: fprintf()</vt:lpstr>
      <vt:lpstr>Example: using preserved registers for local variables</vt:lpstr>
      <vt:lpstr>Putchar/getchar:  The while loop</vt:lpstr>
      <vt:lpstr>Accessing Pointers (argv) in ARM assembly</vt:lpstr>
      <vt:lpstr>Allocating Space For Locals on the Stack</vt:lpstr>
      <vt:lpstr>Local Variables on the stack</vt:lpstr>
      <vt:lpstr>Accessing Stack Variables: Introduction</vt:lpstr>
      <vt:lpstr>Stack Frame Design – Local Variables</vt:lpstr>
      <vt:lpstr>Stack Variables: Padding</vt:lpstr>
      <vt:lpstr>Accessing Stack Variables, the hard way</vt:lpstr>
      <vt:lpstr>Best Practice: Assembler Generated FP Distance Table</vt:lpstr>
      <vt:lpstr>Best Practice: Assembler Generated FP Distance Table</vt:lpstr>
      <vt:lpstr>Initializing and Accessing Stack variables</vt:lpstr>
      <vt:lpstr>Stack Frame Design Practice</vt:lpstr>
      <vt:lpstr>Working with Pointers on the stack</vt:lpstr>
      <vt:lpstr>Working with Pointers on the stack</vt:lpstr>
      <vt:lpstr>Passing More Than Four Arguments – At the point of Call</vt:lpstr>
      <vt:lpstr>Passing More Than Four Arguments – At the point of Call</vt:lpstr>
      <vt:lpstr>Calling Function Stack Frame: Pass ARG 5 and higher</vt:lpstr>
      <vt:lpstr>Called Function: Retrieving Args From the Stack</vt:lpstr>
      <vt:lpstr>Called Function: Retrieving Args From the Stack</vt:lpstr>
      <vt:lpstr>Example: Passing Stack Args,  Calling Function</vt:lpstr>
      <vt:lpstr>Example: Passing Stack Args,  Calling Function</vt:lpstr>
      <vt:lpstr>Example: Passing Stack Args,  Called Function</vt:lpstr>
      <vt:lpstr>Extra Slides</vt:lpstr>
      <vt:lpstr>Determining Size of the Passed Parameter Area on The Stack</vt:lpstr>
      <vt:lpstr>By following the saved fp, you can find each stack frame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3093</cp:revision>
  <cp:lastPrinted>2022-11-10T18:36:43Z</cp:lastPrinted>
  <dcterms:created xsi:type="dcterms:W3CDTF">2018-10-05T16:35:28Z</dcterms:created>
  <dcterms:modified xsi:type="dcterms:W3CDTF">2024-05-26T02:39:45Z</dcterms:modified>
  <cp:category/>
</cp:coreProperties>
</file>