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71"/>
  </p:notesMasterIdLst>
  <p:handoutMasterIdLst>
    <p:handoutMasterId r:id="rId72"/>
  </p:handoutMasterIdLst>
  <p:sldIdLst>
    <p:sldId id="3013" r:id="rId2"/>
    <p:sldId id="2529" r:id="rId3"/>
    <p:sldId id="2972" r:id="rId4"/>
    <p:sldId id="2630" r:id="rId5"/>
    <p:sldId id="3051" r:id="rId6"/>
    <p:sldId id="3052" r:id="rId7"/>
    <p:sldId id="2498" r:id="rId8"/>
    <p:sldId id="3040" r:id="rId9"/>
    <p:sldId id="3041" r:id="rId10"/>
    <p:sldId id="3042" r:id="rId11"/>
    <p:sldId id="3077" r:id="rId12"/>
    <p:sldId id="2158" r:id="rId13"/>
    <p:sldId id="447" r:id="rId14"/>
    <p:sldId id="3116" r:id="rId15"/>
    <p:sldId id="2970" r:id="rId16"/>
    <p:sldId id="3094" r:id="rId17"/>
    <p:sldId id="3098" r:id="rId18"/>
    <p:sldId id="3054" r:id="rId19"/>
    <p:sldId id="3103" r:id="rId20"/>
    <p:sldId id="3109" r:id="rId21"/>
    <p:sldId id="3110" r:id="rId22"/>
    <p:sldId id="3055" r:id="rId23"/>
    <p:sldId id="3058" r:id="rId24"/>
    <p:sldId id="3059" r:id="rId25"/>
    <p:sldId id="3060" r:id="rId26"/>
    <p:sldId id="3061" r:id="rId27"/>
    <p:sldId id="3062" r:id="rId28"/>
    <p:sldId id="3087" r:id="rId29"/>
    <p:sldId id="3099" r:id="rId30"/>
    <p:sldId id="3088" r:id="rId31"/>
    <p:sldId id="3089" r:id="rId32"/>
    <p:sldId id="3100" r:id="rId33"/>
    <p:sldId id="3095" r:id="rId34"/>
    <p:sldId id="3047" r:id="rId35"/>
    <p:sldId id="3049" r:id="rId36"/>
    <p:sldId id="2599" r:id="rId37"/>
    <p:sldId id="3111" r:id="rId38"/>
    <p:sldId id="2611" r:id="rId39"/>
    <p:sldId id="3045" r:id="rId40"/>
    <p:sldId id="3117" r:id="rId41"/>
    <p:sldId id="3096" r:id="rId42"/>
    <p:sldId id="3121" r:id="rId43"/>
    <p:sldId id="3067" r:id="rId44"/>
    <p:sldId id="2824" r:id="rId45"/>
    <p:sldId id="2863" r:id="rId46"/>
    <p:sldId id="3068" r:id="rId47"/>
    <p:sldId id="3081" r:id="rId48"/>
    <p:sldId id="3069" r:id="rId49"/>
    <p:sldId id="3091" r:id="rId50"/>
    <p:sldId id="3078" r:id="rId51"/>
    <p:sldId id="3070" r:id="rId52"/>
    <p:sldId id="3108" r:id="rId53"/>
    <p:sldId id="3113" r:id="rId54"/>
    <p:sldId id="3083" r:id="rId55"/>
    <p:sldId id="3118" r:id="rId56"/>
    <p:sldId id="3112" r:id="rId57"/>
    <p:sldId id="3092" r:id="rId58"/>
    <p:sldId id="3093" r:id="rId59"/>
    <p:sldId id="3114" r:id="rId60"/>
    <p:sldId id="2840" r:id="rId61"/>
    <p:sldId id="3033" r:id="rId62"/>
    <p:sldId id="2559" r:id="rId63"/>
    <p:sldId id="3085" r:id="rId64"/>
    <p:sldId id="3119" r:id="rId65"/>
    <p:sldId id="3115" r:id="rId66"/>
    <p:sldId id="3106" r:id="rId67"/>
    <p:sldId id="3105" r:id="rId68"/>
    <p:sldId id="3090" r:id="rId69"/>
    <p:sldId id="3080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F37440"/>
    <a:srgbClr val="F3E9D5"/>
    <a:srgbClr val="738260"/>
    <a:srgbClr val="788965"/>
    <a:srgbClr val="D0D0D0"/>
    <a:srgbClr val="D3D3D3"/>
    <a:srgbClr val="D8D8D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5"/>
    <p:restoredTop sz="96242"/>
  </p:normalViewPr>
  <p:slideViewPr>
    <p:cSldViewPr snapToGrid="0" snapToObjects="1">
      <p:cViewPr varScale="1">
        <p:scale>
          <a:sx n="209" d="100"/>
          <a:sy n="209" d="100"/>
        </p:scale>
        <p:origin x="216" y="520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43" d="100"/>
          <a:sy n="143" d="100"/>
        </p:scale>
        <p:origin x="676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5/31/24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5/31/24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46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3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9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3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21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6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5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12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6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4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92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calibrating global data center energy-use estimates | Science">
            <a:extLst>
              <a:ext uri="{FF2B5EF4-FFF2-40B4-BE49-F238E27FC236}">
                <a16:creationId xmlns:a16="http://schemas.microsoft.com/office/drawing/2014/main" id="{5DA5E66C-D8AA-714D-5279-EF3A3BEC54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005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288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867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3035047"/>
            <a:ext cx="12192000" cy="787908"/>
          </a:xfrm>
          <a:solidFill>
            <a:schemeClr val="accent1">
              <a:alpha val="90000"/>
            </a:schemeClr>
          </a:solidFill>
        </p:spPr>
        <p:txBody>
          <a:bodyPr wrap="square" lIns="182880" tIns="182880" rIns="182880" bIns="18288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/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36187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9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73" r:id="rId6"/>
    <p:sldLayoutId id="2147483795" r:id="rId7"/>
    <p:sldLayoutId id="2147483796" r:id="rId8"/>
    <p:sldLayoutId id="2147483778" r:id="rId9"/>
    <p:sldLayoutId id="2147483779" r:id="rId10"/>
    <p:sldLayoutId id="2147483790" r:id="rId11"/>
    <p:sldLayoutId id="2147483793" r:id="rId12"/>
    <p:sldLayoutId id="2147483797" r:id="rId13"/>
    <p:sldLayoutId id="2147483798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1304"/>
            <a:ext cx="7382010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543709" cy="283363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2.11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E8581D4-3240-B84B-B927-EFFED5BE8CCD}"/>
              </a:ext>
            </a:extLst>
          </p:cNvPr>
          <p:cNvSpPr txBox="1">
            <a:spLocks/>
          </p:cNvSpPr>
          <p:nvPr/>
        </p:nvSpPr>
        <p:spPr>
          <a:xfrm>
            <a:off x="3832851" y="1427672"/>
            <a:ext cx="3600426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Arm Assembly – Part 4</a:t>
            </a:r>
          </a:p>
        </p:txBody>
      </p:sp>
    </p:spTree>
    <p:extLst>
      <p:ext uri="{BB962C8B-B14F-4D97-AF65-F5344CB8AC3E}">
        <p14:creationId xmlns:p14="http://schemas.microsoft.com/office/powerpoint/2010/main" val="281579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3D2D1849-A64C-D642-B6C1-3F9E55DFF1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04683" y="4570211"/>
            <a:ext cx="10925419" cy="189571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copies the contents of stack segment memory to the </a:t>
            </a:r>
            <a:r>
              <a:rPr lang="en-US" sz="20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{reg list}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b="1" u="sng" dirty="0">
                <a:cs typeface="Courier New" panose="02070309020205020404" pitchFamily="49" charset="0"/>
              </a:rPr>
              <a:t>adds: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 (# of registers restored) * (4 bytes) to </a:t>
            </a:r>
            <a:r>
              <a:rPr lang="en-US" sz="20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to </a:t>
            </a:r>
            <a:r>
              <a:rPr lang="en-US" sz="2000" b="1" i="1" dirty="0">
                <a:solidFill>
                  <a:srgbClr val="F37440"/>
                </a:solidFill>
                <a:cs typeface="Courier New" panose="02070309020205020404" pitchFamily="49" charset="0"/>
              </a:rPr>
              <a:t>deallocate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space on the stack</a:t>
            </a:r>
          </a:p>
          <a:p>
            <a:pPr lvl="1"/>
            <a:r>
              <a:rPr 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+ (# registers restored * 4)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Remember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{reg list} </a:t>
            </a:r>
            <a:r>
              <a:rPr lang="en-US" sz="2000" u="sng" dirty="0">
                <a:solidFill>
                  <a:srgbClr val="FF0000"/>
                </a:solidFill>
                <a:cs typeface="Courier New" panose="02070309020205020404" pitchFamily="49" charset="0"/>
              </a:rPr>
              <a:t>must be the same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 in both the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sz="2000" dirty="0">
                <a:cs typeface="Courier New" panose="02070309020205020404" pitchFamily="49" charset="0"/>
              </a:rPr>
              <a:t>and the corresponding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5E47-5BE2-F741-A496-9B02FA3E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6" y="109133"/>
            <a:ext cx="10515600" cy="494036"/>
          </a:xfrm>
        </p:spPr>
        <p:txBody>
          <a:bodyPr/>
          <a:lstStyle/>
          <a:p>
            <a:r>
              <a:rPr lang="en-US" dirty="0">
                <a:latin typeface="+mn-lt"/>
                <a:cs typeface="Consolas" panose="020B0609020204030204" pitchFamily="49" charset="0"/>
              </a:rPr>
              <a:t>pop: Multiple Register Restore from the stack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F5C0D4-162D-7E47-B9CB-06D5375BD5EB}"/>
              </a:ext>
            </a:extLst>
          </p:cNvPr>
          <p:cNvSpPr txBox="1"/>
          <p:nvPr/>
        </p:nvSpPr>
        <p:spPr>
          <a:xfrm>
            <a:off x="7472756" y="741792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 segment high memory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F0EF98-8856-3044-9745-DE6003A5E7AB}"/>
              </a:ext>
            </a:extLst>
          </p:cNvPr>
          <p:cNvGrpSpPr/>
          <p:nvPr/>
        </p:nvGrpSpPr>
        <p:grpSpPr>
          <a:xfrm>
            <a:off x="5465254" y="1021335"/>
            <a:ext cx="4885213" cy="3363415"/>
            <a:chOff x="6458987" y="317753"/>
            <a:chExt cx="4885213" cy="336341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21A1CA1-9ADB-0E4E-BE46-DE490CA4DE25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6800967" y="1955944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38" name="Rectangle 15">
              <a:extLst>
                <a:ext uri="{FF2B5EF4-FFF2-40B4-BE49-F238E27FC236}">
                  <a16:creationId xmlns:a16="http://schemas.microsoft.com/office/drawing/2014/main" id="{9EA88CEC-22BD-0B4C-A65C-4CD1B7F66947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6800965" y="290175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r4</a:t>
              </a:r>
            </a:p>
          </p:txBody>
        </p:sp>
        <p:sp>
          <p:nvSpPr>
            <p:cNvPr id="39" name="Rectangle 16">
              <a:extLst>
                <a:ext uri="{FF2B5EF4-FFF2-40B4-BE49-F238E27FC236}">
                  <a16:creationId xmlns:a16="http://schemas.microsoft.com/office/drawing/2014/main" id="{41C7A412-A29E-8449-99EE-BDE102C89B55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800965" y="259887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r5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45FA065-DF99-6E46-AF7B-87BB9C138F51}"/>
                </a:ext>
              </a:extLst>
            </p:cNvPr>
            <p:cNvSpPr/>
            <p:nvPr/>
          </p:nvSpPr>
          <p:spPr>
            <a:xfrm>
              <a:off x="8927063" y="95344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5411BA8-CF7C-8649-89D3-C78FC69B8ADB}"/>
                </a:ext>
              </a:extLst>
            </p:cNvPr>
            <p:cNvSpPr/>
            <p:nvPr/>
          </p:nvSpPr>
          <p:spPr>
            <a:xfrm>
              <a:off x="8925086" y="634703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CB8913-DB47-E549-AE46-AAF91096BE92}"/>
                </a:ext>
              </a:extLst>
            </p:cNvPr>
            <p:cNvSpPr/>
            <p:nvPr/>
          </p:nvSpPr>
          <p:spPr>
            <a:xfrm>
              <a:off x="8925086" y="126144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EEC5883-51BB-5541-9599-2160E05C3C70}"/>
                </a:ext>
              </a:extLst>
            </p:cNvPr>
            <p:cNvSpPr/>
            <p:nvPr/>
          </p:nvSpPr>
          <p:spPr>
            <a:xfrm>
              <a:off x="8926923" y="158974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4EDAF78-E75E-8748-A474-76111A212BAA}"/>
                </a:ext>
              </a:extLst>
            </p:cNvPr>
            <p:cNvSpPr/>
            <p:nvPr/>
          </p:nvSpPr>
          <p:spPr>
            <a:xfrm>
              <a:off x="8925085" y="191803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85B4905-98C3-6B46-AC1B-667531DAAFD0}"/>
                </a:ext>
              </a:extLst>
            </p:cNvPr>
            <p:cNvSpPr/>
            <p:nvPr/>
          </p:nvSpPr>
          <p:spPr>
            <a:xfrm>
              <a:off x="8925085" y="223252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142CAEA-317D-C747-9EF1-13DE4EC3404A}"/>
                </a:ext>
              </a:extLst>
            </p:cNvPr>
            <p:cNvSpPr/>
            <p:nvPr/>
          </p:nvSpPr>
          <p:spPr>
            <a:xfrm>
              <a:off x="8925084" y="286001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r4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3CACA5-1FE9-474A-825E-F8D0F591DFE8}"/>
                </a:ext>
              </a:extLst>
            </p:cNvPr>
            <p:cNvSpPr/>
            <p:nvPr/>
          </p:nvSpPr>
          <p:spPr>
            <a:xfrm>
              <a:off x="8925083" y="255396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r5</a:t>
              </a:r>
            </a:p>
          </p:txBody>
        </p:sp>
        <p:sp>
          <p:nvSpPr>
            <p:cNvPr id="48" name="Rectangle 9">
              <a:extLst>
                <a:ext uri="{FF2B5EF4-FFF2-40B4-BE49-F238E27FC236}">
                  <a16:creationId xmlns:a16="http://schemas.microsoft.com/office/drawing/2014/main" id="{3F10DFB7-1A5C-4F44-8D22-87B675B906C7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800968" y="1289779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8">
              <a:extLst>
                <a:ext uri="{FF2B5EF4-FFF2-40B4-BE49-F238E27FC236}">
                  <a16:creationId xmlns:a16="http://schemas.microsoft.com/office/drawing/2014/main" id="{8CD923DA-9575-DF4A-979D-E0D18D1757B0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800968" y="1629758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16">
              <a:extLst>
                <a:ext uri="{FF2B5EF4-FFF2-40B4-BE49-F238E27FC236}">
                  <a16:creationId xmlns:a16="http://schemas.microsoft.com/office/drawing/2014/main" id="{FC5524AD-1266-B64B-BF74-9A3499384EA7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800966" y="227413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5949DDD-1264-3F47-9BDE-7CF5E2702A1D}"/>
                </a:ext>
              </a:extLst>
            </p:cNvPr>
            <p:cNvSpPr txBox="1"/>
            <p:nvPr/>
          </p:nvSpPr>
          <p:spPr>
            <a:xfrm>
              <a:off x="8466489" y="3342614"/>
              <a:ext cx="2877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78E2F33-9D1B-244F-B4FB-C1C88266C04B}"/>
                </a:ext>
              </a:extLst>
            </p:cNvPr>
            <p:cNvSpPr txBox="1"/>
            <p:nvPr/>
          </p:nvSpPr>
          <p:spPr>
            <a:xfrm>
              <a:off x="6458987" y="749073"/>
              <a:ext cx="1643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CPU registers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66E91B6-D6BA-6640-8877-7F0D268F0E70}"/>
                </a:ext>
              </a:extLst>
            </p:cNvPr>
            <p:cNvSpPr/>
            <p:nvPr/>
          </p:nvSpPr>
          <p:spPr>
            <a:xfrm>
              <a:off x="8925083" y="31775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862CA96-54EF-324C-8ECC-E94DD4223884}"/>
              </a:ext>
            </a:extLst>
          </p:cNvPr>
          <p:cNvGrpSpPr/>
          <p:nvPr/>
        </p:nvGrpSpPr>
        <p:grpSpPr>
          <a:xfrm>
            <a:off x="7074632" y="1597298"/>
            <a:ext cx="724397" cy="2177636"/>
            <a:chOff x="8068365" y="893716"/>
            <a:chExt cx="724397" cy="2177636"/>
          </a:xfrm>
        </p:grpSpPr>
        <p:sp>
          <p:nvSpPr>
            <p:cNvPr id="56" name="Right Arrow 55">
              <a:extLst>
                <a:ext uri="{FF2B5EF4-FFF2-40B4-BE49-F238E27FC236}">
                  <a16:creationId xmlns:a16="http://schemas.microsoft.com/office/drawing/2014/main" id="{EF77FDE8-D173-AA44-B88C-FE00526B9749}"/>
                </a:ext>
              </a:extLst>
            </p:cNvPr>
            <p:cNvSpPr/>
            <p:nvPr/>
          </p:nvSpPr>
          <p:spPr>
            <a:xfrm rot="10800000">
              <a:off x="8068368" y="136219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Right Arrow 56">
              <a:extLst>
                <a:ext uri="{FF2B5EF4-FFF2-40B4-BE49-F238E27FC236}">
                  <a16:creationId xmlns:a16="http://schemas.microsoft.com/office/drawing/2014/main" id="{07B17BC3-F6B1-084C-9A2A-F7A68C6439BE}"/>
                </a:ext>
              </a:extLst>
            </p:cNvPr>
            <p:cNvSpPr/>
            <p:nvPr/>
          </p:nvSpPr>
          <p:spPr>
            <a:xfrm rot="10800000">
              <a:off x="8068368" y="168876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F8901765-4584-9C4B-8697-FEC5D84B45B1}"/>
                </a:ext>
              </a:extLst>
            </p:cNvPr>
            <p:cNvSpPr/>
            <p:nvPr/>
          </p:nvSpPr>
          <p:spPr>
            <a:xfrm rot="10800000">
              <a:off x="8068367" y="2014948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9DE89BAF-AA35-5C4E-AE93-E18BF48F0D91}"/>
                </a:ext>
              </a:extLst>
            </p:cNvPr>
            <p:cNvSpPr/>
            <p:nvPr/>
          </p:nvSpPr>
          <p:spPr>
            <a:xfrm rot="10800000">
              <a:off x="8068366" y="232839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Right Arrow 59">
              <a:extLst>
                <a:ext uri="{FF2B5EF4-FFF2-40B4-BE49-F238E27FC236}">
                  <a16:creationId xmlns:a16="http://schemas.microsoft.com/office/drawing/2014/main" id="{77D9C704-3290-114E-86E7-168E61BC72C7}"/>
                </a:ext>
              </a:extLst>
            </p:cNvPr>
            <p:cNvSpPr/>
            <p:nvPr/>
          </p:nvSpPr>
          <p:spPr>
            <a:xfrm rot="10800000">
              <a:off x="8068366" y="2667705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Right Arrow 60">
              <a:extLst>
                <a:ext uri="{FF2B5EF4-FFF2-40B4-BE49-F238E27FC236}">
                  <a16:creationId xmlns:a16="http://schemas.microsoft.com/office/drawing/2014/main" id="{0B5AF404-7166-6841-B2A1-DC43DC869EE9}"/>
                </a:ext>
              </a:extLst>
            </p:cNvPr>
            <p:cNvSpPr/>
            <p:nvPr/>
          </p:nvSpPr>
          <p:spPr>
            <a:xfrm rot="10800000">
              <a:off x="8068365" y="296076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D438FDC-E57D-A44D-8896-6684846BC3A7}"/>
                </a:ext>
              </a:extLst>
            </p:cNvPr>
            <p:cNvSpPr txBox="1"/>
            <p:nvPr/>
          </p:nvSpPr>
          <p:spPr>
            <a:xfrm>
              <a:off x="8094576" y="8937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48F4362-372C-BE40-810B-F30B05DBED47}"/>
              </a:ext>
            </a:extLst>
          </p:cNvPr>
          <p:cNvGrpSpPr/>
          <p:nvPr/>
        </p:nvGrpSpPr>
        <p:grpSpPr>
          <a:xfrm rot="5400000">
            <a:off x="4039554" y="2099720"/>
            <a:ext cx="1895716" cy="1619449"/>
            <a:chOff x="5077175" y="1816804"/>
            <a:chExt cx="1895716" cy="1619449"/>
          </a:xfrm>
        </p:grpSpPr>
        <p:sp>
          <p:nvSpPr>
            <p:cNvPr id="107" name="Right Brace 106">
              <a:extLst>
                <a:ext uri="{FF2B5EF4-FFF2-40B4-BE49-F238E27FC236}">
                  <a16:creationId xmlns:a16="http://schemas.microsoft.com/office/drawing/2014/main" id="{9A440FDC-AF42-6E44-B111-D3AB1195F3DF}"/>
                </a:ext>
              </a:extLst>
            </p:cNvPr>
            <p:cNvSpPr/>
            <p:nvPr/>
          </p:nvSpPr>
          <p:spPr>
            <a:xfrm rot="5400000">
              <a:off x="5893774" y="1000205"/>
              <a:ext cx="262518" cy="189571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3556BE1-D1C4-3A44-9BCC-0BC9CB3414B5}"/>
                </a:ext>
              </a:extLst>
            </p:cNvPr>
            <p:cNvSpPr txBox="1"/>
            <p:nvPr/>
          </p:nvSpPr>
          <p:spPr>
            <a:xfrm rot="16200000">
              <a:off x="5323250" y="2322930"/>
              <a:ext cx="130331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Restored register contents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0CA7550-6044-1495-96AD-B1CB58FB5770}"/>
              </a:ext>
            </a:extLst>
          </p:cNvPr>
          <p:cNvGrpSpPr/>
          <p:nvPr/>
        </p:nvGrpSpPr>
        <p:grpSpPr>
          <a:xfrm>
            <a:off x="704683" y="1809520"/>
            <a:ext cx="2918793" cy="1539446"/>
            <a:chOff x="704683" y="2107234"/>
            <a:chExt cx="2918793" cy="1539446"/>
          </a:xfrm>
        </p:grpSpPr>
        <p:sp>
          <p:nvSpPr>
            <p:cNvPr id="110" name="Right Brace 109">
              <a:extLst>
                <a:ext uri="{FF2B5EF4-FFF2-40B4-BE49-F238E27FC236}">
                  <a16:creationId xmlns:a16="http://schemas.microsoft.com/office/drawing/2014/main" id="{89B2FEAC-2A62-5340-AD84-FFE629027D16}"/>
                </a:ext>
              </a:extLst>
            </p:cNvPr>
            <p:cNvSpPr/>
            <p:nvPr/>
          </p:nvSpPr>
          <p:spPr>
            <a:xfrm rot="5400000">
              <a:off x="2280696" y="1147338"/>
              <a:ext cx="382883" cy="230267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53D81E6-6439-424E-882B-765B2C4B6C3A}"/>
                </a:ext>
              </a:extLst>
            </p:cNvPr>
            <p:cNvSpPr txBox="1"/>
            <p:nvPr/>
          </p:nvSpPr>
          <p:spPr>
            <a:xfrm>
              <a:off x="704683" y="2446351"/>
              <a:ext cx="2867902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Registers are </a:t>
              </a:r>
              <a:r>
                <a:rPr lang="en-US" b="1" dirty="0" err="1">
                  <a:solidFill>
                    <a:srgbClr val="0070C0"/>
                  </a:solidFill>
                </a:rPr>
                <a:t>pop’d</a:t>
              </a:r>
              <a:r>
                <a:rPr lang="en-US" b="1" dirty="0">
                  <a:solidFill>
                    <a:srgbClr val="0070C0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from the stack </a:t>
              </a:r>
              <a:r>
                <a:rPr lang="en-US" i="1" dirty="0">
                  <a:solidFill>
                    <a:srgbClr val="0070C0"/>
                  </a:solidFill>
                </a:rPr>
                <a:t>in order</a:t>
              </a:r>
              <a:r>
                <a:rPr lang="en-US" b="1" dirty="0">
                  <a:solidFill>
                    <a:srgbClr val="0070C0"/>
                  </a:solidFill>
                </a:rPr>
                <a:t> </a:t>
              </a:r>
            </a:p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left (low memory)  to right (high memory) 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E1E8FD7-44A5-3541-AACE-D2A9B56FAC6E}"/>
              </a:ext>
            </a:extLst>
          </p:cNvPr>
          <p:cNvSpPr txBox="1"/>
          <p:nvPr/>
        </p:nvSpPr>
        <p:spPr>
          <a:xfrm>
            <a:off x="497801" y="1135962"/>
            <a:ext cx="3281668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restore registers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{r4-r6, r8,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B3E80D-E5B9-2846-8C4A-C67AD1B76249}"/>
              </a:ext>
            </a:extLst>
          </p:cNvPr>
          <p:cNvGrpSpPr/>
          <p:nvPr/>
        </p:nvGrpSpPr>
        <p:grpSpPr>
          <a:xfrm>
            <a:off x="9343620" y="1753389"/>
            <a:ext cx="2848380" cy="2068010"/>
            <a:chOff x="10337353" y="1049807"/>
            <a:chExt cx="2848380" cy="2068010"/>
          </a:xfrm>
        </p:grpSpPr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6E00F649-E1ED-4143-8DB9-CE1F4EA112CD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0923986" y="1049807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after pop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B5DB7904-4B6F-9941-BF49-5AB11C60E9FE}"/>
                </a:ext>
              </a:extLst>
            </p:cNvPr>
            <p:cNvSpPr/>
            <p:nvPr/>
          </p:nvSpPr>
          <p:spPr>
            <a:xfrm>
              <a:off x="10337353" y="1111920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97DCE7A-C686-9A4C-9B9C-6B0EB8290706}"/>
                </a:ext>
              </a:extLst>
            </p:cNvPr>
            <p:cNvSpPr/>
            <p:nvPr/>
          </p:nvSpPr>
          <p:spPr>
            <a:xfrm>
              <a:off x="10500014" y="1840657"/>
              <a:ext cx="268571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deallocated space</a:t>
              </a:r>
            </a:p>
            <a:p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(# registers) * (4 bytes) 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4" name="Left Arrow 113">
              <a:extLst>
                <a:ext uri="{FF2B5EF4-FFF2-40B4-BE49-F238E27FC236}">
                  <a16:creationId xmlns:a16="http://schemas.microsoft.com/office/drawing/2014/main" id="{9A9597A8-9908-0E42-8D66-69D0ED8902C3}"/>
                </a:ext>
              </a:extLst>
            </p:cNvPr>
            <p:cNvSpPr/>
            <p:nvPr/>
          </p:nvSpPr>
          <p:spPr>
            <a:xfrm rot="5400000">
              <a:off x="9496272" y="2114075"/>
              <a:ext cx="1895715" cy="111769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FBAB30B-C77D-D54F-9BE9-DA331A5E65E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D7D5A1-48D7-48DD-E95E-CF477477641C}"/>
              </a:ext>
            </a:extLst>
          </p:cNvPr>
          <p:cNvGrpSpPr/>
          <p:nvPr/>
        </p:nvGrpSpPr>
        <p:grpSpPr>
          <a:xfrm>
            <a:off x="9298042" y="3708472"/>
            <a:ext cx="1167312" cy="215725"/>
            <a:chOff x="9298042" y="4006186"/>
            <a:chExt cx="1167312" cy="215725"/>
          </a:xfrm>
        </p:grpSpPr>
        <p:sp>
          <p:nvSpPr>
            <p:cNvPr id="50" name="Rectangle 8">
              <a:extLst>
                <a:ext uri="{FF2B5EF4-FFF2-40B4-BE49-F238E27FC236}">
                  <a16:creationId xmlns:a16="http://schemas.microsoft.com/office/drawing/2014/main" id="{59B53B19-4833-3E2C-CF44-61237267F5C4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9884675" y="4006186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before pop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64" name="Left Arrow 63">
              <a:extLst>
                <a:ext uri="{FF2B5EF4-FFF2-40B4-BE49-F238E27FC236}">
                  <a16:creationId xmlns:a16="http://schemas.microsoft.com/office/drawing/2014/main" id="{B244F060-CBF6-FE69-AB05-0D03B83FC6AB}"/>
                </a:ext>
              </a:extLst>
            </p:cNvPr>
            <p:cNvSpPr/>
            <p:nvPr/>
          </p:nvSpPr>
          <p:spPr>
            <a:xfrm>
              <a:off x="9298042" y="4068299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9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112" grpId="0" animBg="1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37291C-DCB8-F0A2-8DB8-EF050E2192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92376" y="5455520"/>
            <a:ext cx="7573129" cy="91325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err="1">
                <a:solidFill>
                  <a:schemeClr val="accent6"/>
                </a:solidFill>
              </a:rPr>
              <a:t>lr</a:t>
            </a:r>
            <a:r>
              <a:rPr lang="en-US" dirty="0">
                <a:solidFill>
                  <a:schemeClr val="accent6"/>
                </a:solidFill>
              </a:rPr>
              <a:t> gets contents of saved r8, likely causing a segmentation fault when the bx </a:t>
            </a:r>
            <a:r>
              <a:rPr lang="en-US" dirty="0" err="1">
                <a:solidFill>
                  <a:schemeClr val="accent6"/>
                </a:solidFill>
              </a:rPr>
              <a:t>lr</a:t>
            </a:r>
            <a:r>
              <a:rPr lang="en-US" dirty="0">
                <a:solidFill>
                  <a:schemeClr val="accent6"/>
                </a:solidFill>
              </a:rPr>
              <a:t> is executed at function exit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D104C6-2E03-9BE3-520B-5DAA87A9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inconsistent push and pop operands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5CDE28-9022-EF1C-78C9-24F55D659DAE}"/>
              </a:ext>
            </a:extLst>
          </p:cNvPr>
          <p:cNvGrpSpPr/>
          <p:nvPr/>
        </p:nvGrpSpPr>
        <p:grpSpPr>
          <a:xfrm>
            <a:off x="3185274" y="2584063"/>
            <a:ext cx="1377797" cy="1283166"/>
            <a:chOff x="5015537" y="3266589"/>
            <a:chExt cx="1377797" cy="12831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75C2C5-0D17-A985-E2A3-CB92EF1719C1}"/>
                </a:ext>
              </a:extLst>
            </p:cNvPr>
            <p:cNvSpPr/>
            <p:nvPr/>
          </p:nvSpPr>
          <p:spPr>
            <a:xfrm>
              <a:off x="5015538" y="3266589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5701FC-48AA-7B3C-950E-BE733027BB5C}"/>
                </a:ext>
              </a:extLst>
            </p:cNvPr>
            <p:cNvSpPr/>
            <p:nvPr/>
          </p:nvSpPr>
          <p:spPr>
            <a:xfrm>
              <a:off x="5017375" y="359488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A67088-7AF6-B77B-407F-03F9759287F8}"/>
                </a:ext>
              </a:extLst>
            </p:cNvPr>
            <p:cNvSpPr/>
            <p:nvPr/>
          </p:nvSpPr>
          <p:spPr>
            <a:xfrm>
              <a:off x="5015537" y="392318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25A820-1512-7A9F-B7B3-62AB98ED667F}"/>
                </a:ext>
              </a:extLst>
            </p:cNvPr>
            <p:cNvSpPr/>
            <p:nvPr/>
          </p:nvSpPr>
          <p:spPr>
            <a:xfrm>
              <a:off x="5015537" y="42376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ED044A-F5A5-C04E-0FF7-3DD1AE3ADCD9}"/>
              </a:ext>
            </a:extLst>
          </p:cNvPr>
          <p:cNvGrpSpPr/>
          <p:nvPr/>
        </p:nvGrpSpPr>
        <p:grpSpPr>
          <a:xfrm>
            <a:off x="834796" y="1760489"/>
            <a:ext cx="1620957" cy="2097955"/>
            <a:chOff x="6517723" y="611915"/>
            <a:chExt cx="1620957" cy="20979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4656B5-289E-BD80-77DD-BE4EB00F37B1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677660" y="216307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662E9E5E-223B-8716-2640-4BC36C9737A4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677661" y="1496911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8FFAAB40-BD47-FFBB-D701-F9832B622584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677661" y="1836890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E61288D-0F19-E4F9-213D-C21073906490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677659" y="248127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E927D4-C7E5-268A-90E8-DF3D652FF1EE}"/>
                </a:ext>
              </a:extLst>
            </p:cNvPr>
            <p:cNvSpPr txBox="1"/>
            <p:nvPr/>
          </p:nvSpPr>
          <p:spPr>
            <a:xfrm>
              <a:off x="6517723" y="611915"/>
              <a:ext cx="1620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CPU registers to Save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53B930-192F-81CD-D2CD-13789BD61497}"/>
              </a:ext>
            </a:extLst>
          </p:cNvPr>
          <p:cNvGrpSpPr/>
          <p:nvPr/>
        </p:nvGrpSpPr>
        <p:grpSpPr>
          <a:xfrm>
            <a:off x="2324701" y="2249422"/>
            <a:ext cx="724396" cy="1545265"/>
            <a:chOff x="8007628" y="1100848"/>
            <a:chExt cx="724396" cy="1545265"/>
          </a:xfrm>
        </p:grpSpPr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E96D372E-EAB2-23D5-A0F2-A4CA95D81751}"/>
                </a:ext>
              </a:extLst>
            </p:cNvPr>
            <p:cNvSpPr/>
            <p:nvPr/>
          </p:nvSpPr>
          <p:spPr>
            <a:xfrm>
              <a:off x="8007630" y="156932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F9AF7D0E-40DC-B54D-D59D-4F4FE457413D}"/>
                </a:ext>
              </a:extLst>
            </p:cNvPr>
            <p:cNvSpPr/>
            <p:nvPr/>
          </p:nvSpPr>
          <p:spPr>
            <a:xfrm>
              <a:off x="8007630" y="1895894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68B03C6B-7B82-CF73-E4F1-D28B34370E7F}"/>
                </a:ext>
              </a:extLst>
            </p:cNvPr>
            <p:cNvSpPr/>
            <p:nvPr/>
          </p:nvSpPr>
          <p:spPr>
            <a:xfrm>
              <a:off x="8007629" y="222208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DCB021A3-47DF-406E-60C2-614A597823B2}"/>
                </a:ext>
              </a:extLst>
            </p:cNvPr>
            <p:cNvSpPr/>
            <p:nvPr/>
          </p:nvSpPr>
          <p:spPr>
            <a:xfrm>
              <a:off x="8007628" y="253552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87908CA-2B92-0C6E-2E97-5423811CC77C}"/>
                </a:ext>
              </a:extLst>
            </p:cNvPr>
            <p:cNvSpPr txBox="1"/>
            <p:nvPr/>
          </p:nvSpPr>
          <p:spPr>
            <a:xfrm>
              <a:off x="8033838" y="11008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57716A8-55E3-B914-26F4-F8C2F0EB6644}"/>
              </a:ext>
            </a:extLst>
          </p:cNvPr>
          <p:cNvGrpSpPr/>
          <p:nvPr/>
        </p:nvGrpSpPr>
        <p:grpSpPr>
          <a:xfrm>
            <a:off x="4573493" y="3739795"/>
            <a:ext cx="1167312" cy="252557"/>
            <a:chOff x="10256420" y="2591221"/>
            <a:chExt cx="1167312" cy="252557"/>
          </a:xfrm>
        </p:grpSpPr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352EBA62-3BBC-A75C-C19C-7A652BD01DCF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10843054" y="2591221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29" name="Left Arrow 28">
              <a:extLst>
                <a:ext uri="{FF2B5EF4-FFF2-40B4-BE49-F238E27FC236}">
                  <a16:creationId xmlns:a16="http://schemas.microsoft.com/office/drawing/2014/main" id="{9DB28E9A-2F76-F215-E851-E3F05FDFC5F1}"/>
                </a:ext>
              </a:extLst>
            </p:cNvPr>
            <p:cNvSpPr/>
            <p:nvPr/>
          </p:nvSpPr>
          <p:spPr>
            <a:xfrm>
              <a:off x="10256420" y="2653335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65CBFE1-25B1-05FD-A72B-408DE9DB56C4}"/>
              </a:ext>
            </a:extLst>
          </p:cNvPr>
          <p:cNvGrpSpPr/>
          <p:nvPr/>
        </p:nvGrpSpPr>
        <p:grpSpPr>
          <a:xfrm>
            <a:off x="2535524" y="1390349"/>
            <a:ext cx="2774974" cy="2773940"/>
            <a:chOff x="8218451" y="241775"/>
            <a:chExt cx="2774974" cy="27739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27FDD37-B7E7-23BD-5227-852979CA4116}"/>
                </a:ext>
              </a:extLst>
            </p:cNvPr>
            <p:cNvSpPr/>
            <p:nvPr/>
          </p:nvSpPr>
          <p:spPr>
            <a:xfrm>
              <a:off x="8866325" y="1160577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605E3EC-1816-C674-13A3-919F10DDA7CD}"/>
                </a:ext>
              </a:extLst>
            </p:cNvPr>
            <p:cNvSpPr/>
            <p:nvPr/>
          </p:nvSpPr>
          <p:spPr>
            <a:xfrm>
              <a:off x="8864348" y="84183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681E0F-4143-7049-4F74-254A428DC6D1}"/>
                </a:ext>
              </a:extLst>
            </p:cNvPr>
            <p:cNvSpPr txBox="1"/>
            <p:nvPr/>
          </p:nvSpPr>
          <p:spPr>
            <a:xfrm>
              <a:off x="8218451" y="2707938"/>
              <a:ext cx="2569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47B09DE-DA13-6498-9247-1C9750CA99FB}"/>
                </a:ext>
              </a:extLst>
            </p:cNvPr>
            <p:cNvSpPr txBox="1"/>
            <p:nvPr/>
          </p:nvSpPr>
          <p:spPr>
            <a:xfrm>
              <a:off x="8282574" y="241775"/>
              <a:ext cx="2710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high memory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E60DB7-A573-2951-CC01-12722FF71913}"/>
                </a:ext>
              </a:extLst>
            </p:cNvPr>
            <p:cNvSpPr/>
            <p:nvPr/>
          </p:nvSpPr>
          <p:spPr>
            <a:xfrm>
              <a:off x="8864345" y="524885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B4212EE-D8E1-A29E-23F2-C4118266914D}"/>
                </a:ext>
              </a:extLst>
            </p:cNvPr>
            <p:cNvSpPr/>
            <p:nvPr/>
          </p:nvSpPr>
          <p:spPr>
            <a:xfrm>
              <a:off x="8874579" y="146951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94D419F-F98D-1191-5D5F-D8177E5A54F3}"/>
                </a:ext>
              </a:extLst>
            </p:cNvPr>
            <p:cNvSpPr/>
            <p:nvPr/>
          </p:nvSpPr>
          <p:spPr>
            <a:xfrm>
              <a:off x="8869383" y="1788539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389B8E2-1A62-DEB2-43BF-103A93F25A50}"/>
                </a:ext>
              </a:extLst>
            </p:cNvPr>
            <p:cNvSpPr/>
            <p:nvPr/>
          </p:nvSpPr>
          <p:spPr>
            <a:xfrm>
              <a:off x="8869382" y="2100626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80A5234-BE0E-5A45-D6EA-B7C377D870C2}"/>
                </a:ext>
              </a:extLst>
            </p:cNvPr>
            <p:cNvSpPr/>
            <p:nvPr/>
          </p:nvSpPr>
          <p:spPr>
            <a:xfrm>
              <a:off x="8864186" y="241271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6201B66-02AA-F6DF-DE1E-7C4BA4EC1E19}"/>
              </a:ext>
            </a:extLst>
          </p:cNvPr>
          <p:cNvSpPr txBox="1"/>
          <p:nvPr/>
        </p:nvSpPr>
        <p:spPr>
          <a:xfrm>
            <a:off x="1593554" y="4280074"/>
            <a:ext cx="3616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{r6, r8,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EB67249-7838-21A5-0562-6C88A3B44E1D}"/>
              </a:ext>
            </a:extLst>
          </p:cNvPr>
          <p:cNvSpPr txBox="1"/>
          <p:nvPr/>
        </p:nvSpPr>
        <p:spPr>
          <a:xfrm>
            <a:off x="8010312" y="1389832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 segment high memory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1635A6E-0D65-0E0E-6E2F-DA8EEBCE759E}"/>
              </a:ext>
            </a:extLst>
          </p:cNvPr>
          <p:cNvGrpSpPr/>
          <p:nvPr/>
        </p:nvGrpSpPr>
        <p:grpSpPr>
          <a:xfrm>
            <a:off x="7624391" y="2959881"/>
            <a:ext cx="724394" cy="905637"/>
            <a:chOff x="8068368" y="893716"/>
            <a:chExt cx="724394" cy="905637"/>
          </a:xfrm>
        </p:grpSpPr>
        <p:sp>
          <p:nvSpPr>
            <p:cNvPr id="81" name="Right Arrow 80">
              <a:extLst>
                <a:ext uri="{FF2B5EF4-FFF2-40B4-BE49-F238E27FC236}">
                  <a16:creationId xmlns:a16="http://schemas.microsoft.com/office/drawing/2014/main" id="{6136A6F3-E35F-167E-F662-379D17421BF9}"/>
                </a:ext>
              </a:extLst>
            </p:cNvPr>
            <p:cNvSpPr/>
            <p:nvPr/>
          </p:nvSpPr>
          <p:spPr>
            <a:xfrm rot="10800000">
              <a:off x="8068368" y="136219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" name="Right Arrow 81">
              <a:extLst>
                <a:ext uri="{FF2B5EF4-FFF2-40B4-BE49-F238E27FC236}">
                  <a16:creationId xmlns:a16="http://schemas.microsoft.com/office/drawing/2014/main" id="{0B523595-C4C7-5156-539E-07F8541B25D9}"/>
                </a:ext>
              </a:extLst>
            </p:cNvPr>
            <p:cNvSpPr/>
            <p:nvPr/>
          </p:nvSpPr>
          <p:spPr>
            <a:xfrm rot="10800000">
              <a:off x="8068368" y="168876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FBA9C75-F0FC-82FD-C968-9054A7878790}"/>
                </a:ext>
              </a:extLst>
            </p:cNvPr>
            <p:cNvSpPr txBox="1"/>
            <p:nvPr/>
          </p:nvSpPr>
          <p:spPr>
            <a:xfrm>
              <a:off x="8094576" y="8937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684FD24-1ECC-78EE-9685-5EC1EC9CE043}"/>
              </a:ext>
            </a:extLst>
          </p:cNvPr>
          <p:cNvGrpSpPr/>
          <p:nvPr/>
        </p:nvGrpSpPr>
        <p:grpSpPr>
          <a:xfrm>
            <a:off x="9839678" y="3785127"/>
            <a:ext cx="1167312" cy="215725"/>
            <a:chOff x="10337353" y="1049807"/>
            <a:chExt cx="1167312" cy="215725"/>
          </a:xfrm>
        </p:grpSpPr>
        <p:sp>
          <p:nvSpPr>
            <p:cNvPr id="89" name="Rectangle 8">
              <a:extLst>
                <a:ext uri="{FF2B5EF4-FFF2-40B4-BE49-F238E27FC236}">
                  <a16:creationId xmlns:a16="http://schemas.microsoft.com/office/drawing/2014/main" id="{E935BDFF-99CC-6660-AE7E-2F067522DE85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0923986" y="1049807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</a:p>
          </p:txBody>
        </p:sp>
        <p:sp>
          <p:nvSpPr>
            <p:cNvPr id="90" name="Left Arrow 89">
              <a:extLst>
                <a:ext uri="{FF2B5EF4-FFF2-40B4-BE49-F238E27FC236}">
                  <a16:creationId xmlns:a16="http://schemas.microsoft.com/office/drawing/2014/main" id="{5C6274FF-DCD2-DFAA-EE4F-2842C25C3B44}"/>
                </a:ext>
              </a:extLst>
            </p:cNvPr>
            <p:cNvSpPr/>
            <p:nvPr/>
          </p:nvSpPr>
          <p:spPr>
            <a:xfrm>
              <a:off x="10337353" y="1111920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4DF87C4-B747-77BF-15BE-5F6D98E5DCEF}"/>
              </a:ext>
            </a:extLst>
          </p:cNvPr>
          <p:cNvGrpSpPr/>
          <p:nvPr/>
        </p:nvGrpSpPr>
        <p:grpSpPr>
          <a:xfrm>
            <a:off x="5997623" y="1674278"/>
            <a:ext cx="4592930" cy="2721279"/>
            <a:chOff x="6458987" y="317753"/>
            <a:chExt cx="4592930" cy="2721279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FD240CF-8AAA-33A6-CE4D-481A72FB8786}"/>
                </a:ext>
              </a:extLst>
            </p:cNvPr>
            <p:cNvSpPr/>
            <p:nvPr/>
          </p:nvSpPr>
          <p:spPr>
            <a:xfrm>
              <a:off x="8927063" y="95344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C760823-77CB-105A-84AF-B3147E89437C}"/>
                </a:ext>
              </a:extLst>
            </p:cNvPr>
            <p:cNvSpPr/>
            <p:nvPr/>
          </p:nvSpPr>
          <p:spPr>
            <a:xfrm>
              <a:off x="8925086" y="634703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17F2358-23B3-3181-0498-6A9AA5C87FB4}"/>
                </a:ext>
              </a:extLst>
            </p:cNvPr>
            <p:cNvSpPr/>
            <p:nvPr/>
          </p:nvSpPr>
          <p:spPr>
            <a:xfrm>
              <a:off x="8925086" y="126144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0E8CDF6-8B6E-D2D6-2D9E-48058F0ECB23}"/>
                </a:ext>
              </a:extLst>
            </p:cNvPr>
            <p:cNvSpPr/>
            <p:nvPr/>
          </p:nvSpPr>
          <p:spPr>
            <a:xfrm>
              <a:off x="8926923" y="158974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A4B3DFE-BC2C-92F4-E452-80572E55C450}"/>
                </a:ext>
              </a:extLst>
            </p:cNvPr>
            <p:cNvSpPr/>
            <p:nvPr/>
          </p:nvSpPr>
          <p:spPr>
            <a:xfrm>
              <a:off x="8925085" y="191803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B664F0E-E55D-88D7-DB6F-1BABFD792D92}"/>
                </a:ext>
              </a:extLst>
            </p:cNvPr>
            <p:cNvSpPr/>
            <p:nvPr/>
          </p:nvSpPr>
          <p:spPr>
            <a:xfrm>
              <a:off x="8925085" y="223252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108" name="Rectangle 9">
              <a:extLst>
                <a:ext uri="{FF2B5EF4-FFF2-40B4-BE49-F238E27FC236}">
                  <a16:creationId xmlns:a16="http://schemas.microsoft.com/office/drawing/2014/main" id="{E7530EAA-93C5-6C96-E8C7-F5B5CA004949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6773174" y="2009433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09" name="Rectangle 8">
              <a:extLst>
                <a:ext uri="{FF2B5EF4-FFF2-40B4-BE49-F238E27FC236}">
                  <a16:creationId xmlns:a16="http://schemas.microsoft.com/office/drawing/2014/main" id="{21D0B74C-BC74-2F1B-0A98-035466BA949A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6773174" y="2349412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82C1D76-6E56-4BE7-DF2C-9D99A8483795}"/>
                </a:ext>
              </a:extLst>
            </p:cNvPr>
            <p:cNvSpPr txBox="1"/>
            <p:nvPr/>
          </p:nvSpPr>
          <p:spPr>
            <a:xfrm>
              <a:off x="8174206" y="2700478"/>
              <a:ext cx="2877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8CA9DB1-FB68-3EDE-23E8-FDD952223017}"/>
                </a:ext>
              </a:extLst>
            </p:cNvPr>
            <p:cNvSpPr txBox="1"/>
            <p:nvPr/>
          </p:nvSpPr>
          <p:spPr>
            <a:xfrm>
              <a:off x="6458987" y="749073"/>
              <a:ext cx="1643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CPU registers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8BA7D7C-8D4E-7594-D8F3-C3429703E61E}"/>
                </a:ext>
              </a:extLst>
            </p:cNvPr>
            <p:cNvSpPr/>
            <p:nvPr/>
          </p:nvSpPr>
          <p:spPr>
            <a:xfrm>
              <a:off x="8925083" y="31775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CF8F020-DA0F-F7E3-13C0-94C5FEB2984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C531832-1571-F8DB-F379-AF276ACC2C8A}"/>
              </a:ext>
            </a:extLst>
          </p:cNvPr>
          <p:cNvSpPr txBox="1"/>
          <p:nvPr/>
        </p:nvSpPr>
        <p:spPr>
          <a:xfrm>
            <a:off x="7348467" y="4515415"/>
            <a:ext cx="3616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437916BF-1609-89DF-348B-D9F9A7BAD1E3}"/>
              </a:ext>
            </a:extLst>
          </p:cNvPr>
          <p:cNvSpPr/>
          <p:nvPr/>
        </p:nvSpPr>
        <p:spPr>
          <a:xfrm rot="5400000">
            <a:off x="9897106" y="3545222"/>
            <a:ext cx="580678" cy="114856"/>
          </a:xfrm>
          <a:prstGeom prst="leftArrow">
            <a:avLst/>
          </a:prstGeom>
          <a:solidFill>
            <a:srgbClr val="F3753F"/>
          </a:solidFill>
          <a:ln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58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4152" y="397647"/>
            <a:ext cx="12068782" cy="448483"/>
          </a:xfrm>
        </p:spPr>
        <p:txBody>
          <a:bodyPr/>
          <a:lstStyle/>
          <a:p>
            <a:r>
              <a:rPr lang="en-US" altLang="en-US" sz="2800" dirty="0"/>
              <a:t>Registers: Rules For Use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D9AA400-DCA8-D343-A575-702387766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582058"/>
              </p:ext>
            </p:extLst>
          </p:nvPr>
        </p:nvGraphicFramePr>
        <p:xfrm>
          <a:off x="658485" y="1608682"/>
          <a:ext cx="10545843" cy="3457570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r4-r10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preserved registers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contents preserved across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8641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r11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frame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Use to locate variables on the stack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708712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r12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ip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may used by assembler with large text file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can be used as a scratch if really needed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925039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r13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stack space allocation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299768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r14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link register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contains return address for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17597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r15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5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1295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526BED-710F-734B-BED6-969DB0BF317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3786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89986" y="2747024"/>
            <a:ext cx="9918222" cy="345870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Where 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r1, r2, r3 </a:t>
            </a:r>
            <a:r>
              <a:rPr lang="en-US" sz="1600" dirty="0"/>
              <a:t>are arm registers, the function declaration is (first four arguments):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600" b="1" kern="0" dirty="0">
                <a:solidFill>
                  <a:schemeClr val="accent5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r3)       </a:t>
            </a:r>
            <a:r>
              <a:rPr lang="en-US" sz="1600" b="1" kern="0" dirty="0">
                <a:solidFill>
                  <a:srgbClr val="00B05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// 32-bit return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Each </a:t>
            </a: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parameter and return value is limited to data that </a:t>
            </a:r>
            <a:r>
              <a:rPr lang="en-US" sz="1600" b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can fit in 4 bytes or less</a:t>
            </a:r>
          </a:p>
          <a:p>
            <a:pPr>
              <a:lnSpc>
                <a:spcPct val="100000"/>
              </a:lnSpc>
            </a:pP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Calling function:</a:t>
            </a:r>
          </a:p>
          <a:p>
            <a:pPr lvl="1"/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copy up to the first four parameters into these four registers before calling a function</a:t>
            </a:r>
          </a:p>
          <a:p>
            <a:pPr lvl="1"/>
            <a:r>
              <a:rPr lang="en-US" sz="1600" b="1" u="sng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MUST assume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that the called function will 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alter the contents of all four registers: r0-r3</a:t>
            </a:r>
          </a:p>
          <a:p>
            <a:pPr lvl="1"/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In terms of C runtime support, these registers contain the copies given to the called function</a:t>
            </a:r>
          </a:p>
          <a:p>
            <a:pPr lvl="1"/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 allows the copies to be changed in any way by the called function</a:t>
            </a:r>
            <a:endParaRPr lang="en-US" sz="1600" kern="0" dirty="0">
              <a:ea typeface="ＭＳ Ｐゴシック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Called function: </a:t>
            </a:r>
          </a:p>
          <a:p>
            <a:pPr lvl="1"/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you receive </a:t>
            </a:r>
            <a:r>
              <a:rPr lang="en-US" sz="16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the first four parameters in these four registers (r0 – r3)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5425" y="350514"/>
            <a:ext cx="11866575" cy="391196"/>
          </a:xfrm>
        </p:spPr>
        <p:txBody>
          <a:bodyPr/>
          <a:lstStyle/>
          <a:p>
            <a:r>
              <a:rPr lang="en-US" altLang="en-US" dirty="0"/>
              <a:t>Return Value and Passing Parameters to Functions</a:t>
            </a:r>
            <a:br>
              <a:rPr lang="en-US" altLang="en-US" dirty="0"/>
            </a:br>
            <a:r>
              <a:rPr lang="en-US" altLang="en-US" sz="1800" dirty="0">
                <a:solidFill>
                  <a:srgbClr val="FF0000"/>
                </a:solidFill>
              </a:rPr>
              <a:t>(Four parameters or less)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D7113-99E7-6D4A-9D7D-81C16F7797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C147B3-C751-EBFD-E14C-0D8D56D17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948757"/>
              </p:ext>
            </p:extLst>
          </p:nvPr>
        </p:nvGraphicFramePr>
        <p:xfrm>
          <a:off x="481701" y="1145341"/>
          <a:ext cx="10545843" cy="1198052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75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37586" y="2826273"/>
            <a:ext cx="10161942" cy="336116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Where 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r1, r2, r3 </a:t>
            </a:r>
            <a:r>
              <a:rPr lang="en-US" sz="1600" dirty="0"/>
              <a:t>are arm registers, the function declaration is (first four arguments):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600" b="1" kern="0" dirty="0">
                <a:solidFill>
                  <a:schemeClr val="accent5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r3)       </a:t>
            </a:r>
            <a:r>
              <a:rPr lang="en-US" sz="1600" b="1" kern="0" dirty="0">
                <a:solidFill>
                  <a:srgbClr val="00B05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// 32-bit return</a:t>
            </a:r>
          </a:p>
          <a:p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For </a:t>
            </a:r>
            <a:r>
              <a:rPr lang="en-US" sz="1800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parameters, whose size is larger than 4 bytes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, </a:t>
            </a: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pass a pointer to the parameter 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(we will cover this later)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One </a:t>
            </a:r>
            <a:r>
              <a:rPr lang="en-US" sz="1800" b="1" dirty="0" err="1">
                <a:solidFill>
                  <a:srgbClr val="FF0000"/>
                </a:solidFill>
              </a:rPr>
              <a:t>arg</a:t>
            </a:r>
            <a:r>
              <a:rPr lang="en-US" sz="1800" b="1" dirty="0">
                <a:solidFill>
                  <a:srgbClr val="FF0000"/>
                </a:solidFill>
              </a:rPr>
              <a:t> value per register</a:t>
            </a:r>
            <a:r>
              <a:rPr lang="en-US" sz="1800" dirty="0">
                <a:solidFill>
                  <a:srgbClr val="FF0000"/>
                </a:solidFill>
              </a:rPr>
              <a:t>! </a:t>
            </a:r>
            <a:r>
              <a:rPr lang="en-US" sz="1800" dirty="0"/>
              <a:t>– NO arrays across multiple registers</a:t>
            </a:r>
          </a:p>
          <a:p>
            <a:pPr lvl="1"/>
            <a:r>
              <a:rPr lang="en-US" sz="1800" dirty="0"/>
              <a:t>chars, shorts and </a:t>
            </a:r>
            <a:r>
              <a:rPr lang="en-US" sz="1800" dirty="0" err="1"/>
              <a:t>ints</a:t>
            </a:r>
            <a:r>
              <a:rPr lang="en-US" sz="1800" dirty="0"/>
              <a:t> are directly stored</a:t>
            </a:r>
          </a:p>
          <a:p>
            <a:pPr lvl="1"/>
            <a:r>
              <a:rPr lang="en-US" sz="1800" dirty="0"/>
              <a:t>Structs (not always), and arrays (always) are passed via a pointer </a:t>
            </a:r>
          </a:p>
          <a:p>
            <a:pPr lvl="1"/>
            <a:r>
              <a:rPr lang="en-US" sz="1800" b="1" dirty="0">
                <a:solidFill>
                  <a:srgbClr val="C00000"/>
                </a:solidFill>
              </a:rPr>
              <a:t>Pointers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passed as </a:t>
            </a:r>
            <a:r>
              <a:rPr lang="en-US" sz="1800" dirty="0">
                <a:solidFill>
                  <a:srgbClr val="C00000"/>
                </a:solidFill>
              </a:rPr>
              <a:t>output parameters </a:t>
            </a:r>
            <a:r>
              <a:rPr lang="en-US" sz="1800" dirty="0"/>
              <a:t>contain an </a:t>
            </a:r>
            <a:r>
              <a:rPr lang="en-US" sz="1800" dirty="0">
                <a:solidFill>
                  <a:srgbClr val="FF0000"/>
                </a:solidFill>
              </a:rPr>
              <a:t>address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b="1" i="1" dirty="0">
                <a:solidFill>
                  <a:srgbClr val="002060"/>
                </a:solidFill>
              </a:rPr>
              <a:t>that points at </a:t>
            </a:r>
            <a:r>
              <a:rPr lang="en-US" sz="1800" dirty="0">
                <a:solidFill>
                  <a:schemeClr val="tx2"/>
                </a:solidFill>
              </a:rPr>
              <a:t>the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stack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F37440"/>
                </a:solidFill>
              </a:rPr>
              <a:t>BSS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7030A0"/>
                </a:solidFill>
              </a:rPr>
              <a:t>data</a:t>
            </a:r>
            <a:r>
              <a:rPr lang="en-US" sz="1800" dirty="0">
                <a:solidFill>
                  <a:srgbClr val="2C895B"/>
                </a:solidFill>
              </a:rPr>
              <a:t>,  or </a:t>
            </a:r>
            <a:r>
              <a:rPr lang="en-US" sz="1800" dirty="0">
                <a:solidFill>
                  <a:srgbClr val="C00000"/>
                </a:solidFill>
              </a:rPr>
              <a:t>heap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5425" y="350514"/>
            <a:ext cx="11866575" cy="391196"/>
          </a:xfrm>
        </p:spPr>
        <p:txBody>
          <a:bodyPr/>
          <a:lstStyle/>
          <a:p>
            <a:r>
              <a:rPr lang="en-US" altLang="en-US" dirty="0"/>
              <a:t>Return Value and Passing Parameters to Functions</a:t>
            </a:r>
            <a:br>
              <a:rPr lang="en-US" altLang="en-US" dirty="0"/>
            </a:br>
            <a:r>
              <a:rPr lang="en-US" altLang="en-US" sz="1800" dirty="0">
                <a:solidFill>
                  <a:srgbClr val="FF0000"/>
                </a:solidFill>
              </a:rPr>
              <a:t>(Four parameters or less)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D7113-99E7-6D4A-9D7D-81C16F7797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C147B3-C751-EBFD-E14C-0D8D56D17E17}"/>
              </a:ext>
            </a:extLst>
          </p:cNvPr>
          <p:cNvGraphicFramePr>
            <a:graphicFrameLocks noGrp="1"/>
          </p:cNvGraphicFramePr>
          <p:nvPr/>
        </p:nvGraphicFramePr>
        <p:xfrm>
          <a:off x="481701" y="1002085"/>
          <a:ext cx="10545843" cy="1198052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29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9648EA-A3F0-4D45-9A14-7FF92F2847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3335" y="1081548"/>
            <a:ext cx="5470431" cy="425245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/>
              <a:t>When passing or returning values from a function you must do the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Make sure that the values in the registers r0-r3 are in their </a:t>
            </a:r>
            <a:r>
              <a:rPr lang="en-US" sz="2000" dirty="0">
                <a:solidFill>
                  <a:srgbClr val="0070C0"/>
                </a:solidFill>
              </a:rPr>
              <a:t>properly aligned position in the register </a:t>
            </a:r>
            <a:r>
              <a:rPr lang="en-US" sz="2000" b="1" dirty="0">
                <a:solidFill>
                  <a:srgbClr val="0070C0"/>
                </a:solidFill>
              </a:rPr>
              <a:t>based on data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Upper bytes in byte and halfword values</a:t>
            </a:r>
            <a:r>
              <a:rPr lang="en-US" sz="2000" dirty="0"/>
              <a:t> in registers r0-r3 when passing arguments and returning values </a:t>
            </a:r>
            <a:r>
              <a:rPr lang="en-US" sz="2000" dirty="0">
                <a:solidFill>
                  <a:srgbClr val="0070C0"/>
                </a:solidFill>
              </a:rPr>
              <a:t>are </a:t>
            </a:r>
          </a:p>
          <a:p>
            <a:pPr marL="800100" lvl="1" indent="-457200">
              <a:buFont typeface="+mj-lt"/>
              <a:buAutoNum type="alphaLcPeriod"/>
            </a:pPr>
            <a:r>
              <a:rPr lang="en-US" sz="1800" dirty="0">
                <a:solidFill>
                  <a:srgbClr val="0070C0"/>
                </a:solidFill>
              </a:rPr>
              <a:t>zero filled for unsigned values </a:t>
            </a:r>
          </a:p>
          <a:p>
            <a:pPr marL="800100" lvl="1" indent="-457200">
              <a:buFont typeface="+mj-lt"/>
              <a:buAutoNum type="alphaLcPeriod"/>
            </a:pPr>
            <a:r>
              <a:rPr lang="en-US" sz="1800" dirty="0">
                <a:solidFill>
                  <a:srgbClr val="0070C0"/>
                </a:solidFill>
              </a:rPr>
              <a:t>sign extended for signed values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51AD9A-FFDE-BB48-B247-0794876B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Arguments and Return Values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0373ED-6FBA-BA43-B5AD-43C9AD3D9D34}"/>
              </a:ext>
            </a:extLst>
          </p:cNvPr>
          <p:cNvSpPr/>
          <p:nvPr/>
        </p:nvSpPr>
        <p:spPr>
          <a:xfrm>
            <a:off x="6321123" y="4963895"/>
            <a:ext cx="4681824" cy="14858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5ECDB8-2CE3-A54A-8F92-C4C8DA808A7D}"/>
              </a:ext>
            </a:extLst>
          </p:cNvPr>
          <p:cNvSpPr/>
          <p:nvPr/>
        </p:nvSpPr>
        <p:spPr>
          <a:xfrm>
            <a:off x="6321123" y="2969204"/>
            <a:ext cx="4681824" cy="15385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01524-3A56-784A-9C97-745669B1623B}"/>
              </a:ext>
            </a:extLst>
          </p:cNvPr>
          <p:cNvSpPr/>
          <p:nvPr/>
        </p:nvSpPr>
        <p:spPr>
          <a:xfrm>
            <a:off x="6330353" y="909071"/>
            <a:ext cx="4681824" cy="16423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2236E6-23D3-384B-8E54-6D6A1C4DB002}"/>
              </a:ext>
            </a:extLst>
          </p:cNvPr>
          <p:cNvGrpSpPr/>
          <p:nvPr/>
        </p:nvGrpSpPr>
        <p:grpSpPr>
          <a:xfrm>
            <a:off x="6392606" y="990120"/>
            <a:ext cx="4625470" cy="1370945"/>
            <a:chOff x="1136348" y="1221484"/>
            <a:chExt cx="4625470" cy="13709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4258EB-6068-8D46-A140-D2E3F665E00C}"/>
                </a:ext>
              </a:extLst>
            </p:cNvPr>
            <p:cNvSpPr/>
            <p:nvPr/>
          </p:nvSpPr>
          <p:spPr>
            <a:xfrm>
              <a:off x="1728809" y="180076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F3786E-4445-D94F-963C-DEBD463CE24F}"/>
                </a:ext>
              </a:extLst>
            </p:cNvPr>
            <p:cNvSpPr/>
            <p:nvPr/>
          </p:nvSpPr>
          <p:spPr>
            <a:xfrm>
              <a:off x="2664365" y="180076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524E79-0CF3-8948-9372-220FC92C6CFD}"/>
                </a:ext>
              </a:extLst>
            </p:cNvPr>
            <p:cNvSpPr/>
            <p:nvPr/>
          </p:nvSpPr>
          <p:spPr>
            <a:xfrm>
              <a:off x="3599921" y="180076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A3A2E9-8882-5E44-A47E-AD5A3C40B804}"/>
                </a:ext>
              </a:extLst>
            </p:cNvPr>
            <p:cNvSpPr/>
            <p:nvPr/>
          </p:nvSpPr>
          <p:spPr>
            <a:xfrm>
              <a:off x="4535477" y="1800763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542FBE-A63A-114C-9891-246BB34847D8}"/>
                </a:ext>
              </a:extLst>
            </p:cNvPr>
            <p:cNvSpPr txBox="1"/>
            <p:nvPr/>
          </p:nvSpPr>
          <p:spPr>
            <a:xfrm>
              <a:off x="5314580" y="211285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63F1AD-FB6A-DA4D-8F81-47C4AA909247}"/>
                </a:ext>
              </a:extLst>
            </p:cNvPr>
            <p:cNvSpPr txBox="1"/>
            <p:nvPr/>
          </p:nvSpPr>
          <p:spPr>
            <a:xfrm>
              <a:off x="1609120" y="222309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1D6C61-5DDD-9040-AA24-B6ABC111C2BD}"/>
                </a:ext>
              </a:extLst>
            </p:cNvPr>
            <p:cNvSpPr txBox="1"/>
            <p:nvPr/>
          </p:nvSpPr>
          <p:spPr>
            <a:xfrm>
              <a:off x="1792462" y="1221484"/>
              <a:ext cx="39693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Single Byte (unsigned char)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DC3DA33-6F44-6449-98EA-2331B0E26F58}"/>
                </a:ext>
              </a:extLst>
            </p:cNvPr>
            <p:cNvSpPr txBox="1"/>
            <p:nvPr/>
          </p:nvSpPr>
          <p:spPr>
            <a:xfrm>
              <a:off x="1136348" y="1728860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1A8F2E-B0E8-6C4F-84B4-61B2FD83C45E}"/>
              </a:ext>
            </a:extLst>
          </p:cNvPr>
          <p:cNvGrpSpPr/>
          <p:nvPr/>
        </p:nvGrpSpPr>
        <p:grpSpPr>
          <a:xfrm>
            <a:off x="6339730" y="3004994"/>
            <a:ext cx="4708318" cy="1281584"/>
            <a:chOff x="1118201" y="3049062"/>
            <a:chExt cx="4708318" cy="128158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E4B0D8-7AEA-2A41-AA30-C389CB8AF55B}"/>
                </a:ext>
              </a:extLst>
            </p:cNvPr>
            <p:cNvSpPr/>
            <p:nvPr/>
          </p:nvSpPr>
          <p:spPr>
            <a:xfrm>
              <a:off x="1719496" y="3649229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C7855A-8C86-B74E-943E-E17E1347924E}"/>
                </a:ext>
              </a:extLst>
            </p:cNvPr>
            <p:cNvSpPr/>
            <p:nvPr/>
          </p:nvSpPr>
          <p:spPr>
            <a:xfrm>
              <a:off x="2655052" y="364922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D56EAD-9F02-4946-A12E-BBE268D5FD5F}"/>
                </a:ext>
              </a:extLst>
            </p:cNvPr>
            <p:cNvSpPr/>
            <p:nvPr/>
          </p:nvSpPr>
          <p:spPr>
            <a:xfrm>
              <a:off x="3590608" y="3649228"/>
              <a:ext cx="935556" cy="31208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272EB3-3B99-F443-8055-665522C5C6A8}"/>
                </a:ext>
              </a:extLst>
            </p:cNvPr>
            <p:cNvSpPr/>
            <p:nvPr/>
          </p:nvSpPr>
          <p:spPr>
            <a:xfrm>
              <a:off x="4526164" y="3649227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FC31C2-02BE-1642-BF04-6D734F1C4DE9}"/>
                </a:ext>
              </a:extLst>
            </p:cNvPr>
            <p:cNvSpPr txBox="1"/>
            <p:nvPr/>
          </p:nvSpPr>
          <p:spPr>
            <a:xfrm>
              <a:off x="5305267" y="396131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F2A5B8-0322-E546-A33E-AE70EDBD6A3E}"/>
                </a:ext>
              </a:extLst>
            </p:cNvPr>
            <p:cNvSpPr txBox="1"/>
            <p:nvPr/>
          </p:nvSpPr>
          <p:spPr>
            <a:xfrm>
              <a:off x="1637653" y="396131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1505FD6-A75E-6E44-A6B2-E767B0467C61}"/>
                </a:ext>
              </a:extLst>
            </p:cNvPr>
            <p:cNvSpPr txBox="1"/>
            <p:nvPr/>
          </p:nvSpPr>
          <p:spPr>
            <a:xfrm>
              <a:off x="1118201" y="3574439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33A32A-68D3-1D47-BDEC-85F967CE8F74}"/>
                </a:ext>
              </a:extLst>
            </p:cNvPr>
            <p:cNvSpPr txBox="1"/>
            <p:nvPr/>
          </p:nvSpPr>
          <p:spPr>
            <a:xfrm>
              <a:off x="1171077" y="3049062"/>
              <a:ext cx="4655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Single Halfword (unsigned short)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642756-9F9C-8E43-B062-33CA69FB8C02}"/>
              </a:ext>
            </a:extLst>
          </p:cNvPr>
          <p:cNvGrpSpPr/>
          <p:nvPr/>
        </p:nvGrpSpPr>
        <p:grpSpPr>
          <a:xfrm>
            <a:off x="6357877" y="5018760"/>
            <a:ext cx="4481825" cy="1289884"/>
            <a:chOff x="1136348" y="5062828"/>
            <a:chExt cx="4481825" cy="128988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8BA7598-6B92-AF4A-96C4-C885AE31A2B5}"/>
                </a:ext>
              </a:extLst>
            </p:cNvPr>
            <p:cNvSpPr/>
            <p:nvPr/>
          </p:nvSpPr>
          <p:spPr>
            <a:xfrm>
              <a:off x="1719496" y="5671295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0x87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233DC86-28F4-A146-BB79-CA9F116D6C0A}"/>
                </a:ext>
              </a:extLst>
            </p:cNvPr>
            <p:cNvSpPr/>
            <p:nvPr/>
          </p:nvSpPr>
          <p:spPr>
            <a:xfrm>
              <a:off x="2655052" y="5671294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0x65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AF5DF0A-443D-C044-9235-A3CA25071EE8}"/>
                </a:ext>
              </a:extLst>
            </p:cNvPr>
            <p:cNvSpPr/>
            <p:nvPr/>
          </p:nvSpPr>
          <p:spPr>
            <a:xfrm>
              <a:off x="3590608" y="5671294"/>
              <a:ext cx="935556" cy="31208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CC48E04-16CE-F640-B2B4-228A3713BC63}"/>
                </a:ext>
              </a:extLst>
            </p:cNvPr>
            <p:cNvSpPr/>
            <p:nvPr/>
          </p:nvSpPr>
          <p:spPr>
            <a:xfrm>
              <a:off x="4526164" y="5671293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20EE382-E7BC-7C4D-A180-C572C32D59CA}"/>
                </a:ext>
              </a:extLst>
            </p:cNvPr>
            <p:cNvSpPr txBox="1"/>
            <p:nvPr/>
          </p:nvSpPr>
          <p:spPr>
            <a:xfrm>
              <a:off x="5305267" y="59833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C5CB19B-7BFB-924B-944F-223159F5EAE5}"/>
                </a:ext>
              </a:extLst>
            </p:cNvPr>
            <p:cNvSpPr txBox="1"/>
            <p:nvPr/>
          </p:nvSpPr>
          <p:spPr>
            <a:xfrm>
              <a:off x="1637653" y="598338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FE677A6-4053-E44D-A00D-7FC2E684A749}"/>
                </a:ext>
              </a:extLst>
            </p:cNvPr>
            <p:cNvSpPr txBox="1"/>
            <p:nvPr/>
          </p:nvSpPr>
          <p:spPr>
            <a:xfrm>
              <a:off x="1136348" y="5614940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31D1DC8-FEEE-3644-8DEE-514A5C3C5C33}"/>
                </a:ext>
              </a:extLst>
            </p:cNvPr>
            <p:cNvSpPr txBox="1"/>
            <p:nvPr/>
          </p:nvSpPr>
          <p:spPr>
            <a:xfrm>
              <a:off x="1858226" y="5062828"/>
              <a:ext cx="34989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Full Word (int or pointer)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BA3183-0E8E-A24D-91E5-4FC491D50643}"/>
              </a:ext>
            </a:extLst>
          </p:cNvPr>
          <p:cNvGrpSpPr/>
          <p:nvPr/>
        </p:nvGrpSpPr>
        <p:grpSpPr>
          <a:xfrm>
            <a:off x="6985066" y="1872826"/>
            <a:ext cx="2813123" cy="651307"/>
            <a:chOff x="1763537" y="1916894"/>
            <a:chExt cx="2813123" cy="65130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4582AB4-620B-AB41-A850-0D7412D100AC}"/>
                </a:ext>
              </a:extLst>
            </p:cNvPr>
            <p:cNvSpPr txBox="1"/>
            <p:nvPr/>
          </p:nvSpPr>
          <p:spPr>
            <a:xfrm>
              <a:off x="2079993" y="2198869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zero fill</a:t>
              </a:r>
            </a:p>
          </p:txBody>
        </p:sp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605630A2-DE19-4740-AB3A-C5CF4167F8AC}"/>
                </a:ext>
              </a:extLst>
            </p:cNvPr>
            <p:cNvSpPr/>
            <p:nvPr/>
          </p:nvSpPr>
          <p:spPr>
            <a:xfrm rot="5400000">
              <a:off x="3029112" y="651319"/>
              <a:ext cx="281974" cy="2813123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1F1CBA2-5CAC-9E4F-B0CA-6D45BB6B7CF8}"/>
              </a:ext>
            </a:extLst>
          </p:cNvPr>
          <p:cNvGrpSpPr/>
          <p:nvPr/>
        </p:nvGrpSpPr>
        <p:grpSpPr>
          <a:xfrm>
            <a:off x="6838558" y="3866124"/>
            <a:ext cx="2262158" cy="640772"/>
            <a:chOff x="1664298" y="1916894"/>
            <a:chExt cx="2262158" cy="64077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367D4BB-24ED-154B-8579-840D98F8C06A}"/>
                </a:ext>
              </a:extLst>
            </p:cNvPr>
            <p:cNvSpPr txBox="1"/>
            <p:nvPr/>
          </p:nvSpPr>
          <p:spPr>
            <a:xfrm>
              <a:off x="1664298" y="2188334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zero fill</a:t>
              </a:r>
            </a:p>
          </p:txBody>
        </p:sp>
        <p:sp>
          <p:nvSpPr>
            <p:cNvPr id="42" name="Right Brace 41">
              <a:extLst>
                <a:ext uri="{FF2B5EF4-FFF2-40B4-BE49-F238E27FC236}">
                  <a16:creationId xmlns:a16="http://schemas.microsoft.com/office/drawing/2014/main" id="{DF5AB19A-0A16-4248-99BA-1FDF80256855}"/>
                </a:ext>
              </a:extLst>
            </p:cNvPr>
            <p:cNvSpPr/>
            <p:nvPr/>
          </p:nvSpPr>
          <p:spPr>
            <a:xfrm rot="5400000">
              <a:off x="2564541" y="1115890"/>
              <a:ext cx="272332" cy="1874339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FAC98D0-3C3F-06D2-BFEA-57FE378F5BB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894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E8DA85-AF3C-1DEF-A834-A81DD0C8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means to be a Temporary/argument register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4717BA4-37BB-0F1A-5AEA-A6448C6F17D4}"/>
              </a:ext>
            </a:extLst>
          </p:cNvPr>
          <p:cNvSpPr/>
          <p:nvPr/>
        </p:nvSpPr>
        <p:spPr bwMode="auto">
          <a:xfrm>
            <a:off x="1778794" y="4338627"/>
            <a:ext cx="8672512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main()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code not shown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 r0, 0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 r1, 1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	r2, 2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	r3, 3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bl a</a:t>
            </a:r>
          </a:p>
          <a:p>
            <a:pPr lvl="1"/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r0 = return value</a:t>
            </a:r>
          </a:p>
          <a:p>
            <a:pPr lvl="1"/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r1-r3 values are unknown as a() has right to change them as it wants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204A7E1-685E-E0A8-5D1D-85B03131F981}"/>
              </a:ext>
            </a:extLst>
          </p:cNvPr>
          <p:cNvSpPr/>
          <p:nvPr/>
        </p:nvSpPr>
        <p:spPr bwMode="auto">
          <a:xfrm>
            <a:off x="2698429" y="806436"/>
            <a:ext cx="5788346" cy="345209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r0 = 0;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r1 = 1;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r2 = 2;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r3 = 3;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r0 = a();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C r1 and r3 would have the same values</a:t>
            </a:r>
          </a:p>
          <a:p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after the call</a:t>
            </a:r>
          </a:p>
        </p:txBody>
      </p:sp>
    </p:spTree>
    <p:extLst>
      <p:ext uri="{BB962C8B-B14F-4D97-AF65-F5344CB8AC3E}">
        <p14:creationId xmlns:p14="http://schemas.microsoft.com/office/powerpoint/2010/main" val="178731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F52C8B-D8B2-3E4D-9FBC-75E40F71586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3400" y="2809957"/>
            <a:ext cx="11003151" cy="356768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1800" b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Any </a:t>
            </a:r>
            <a:r>
              <a:rPr lang="en-US" sz="18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value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you have in a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preserved register before a function call </a:t>
            </a:r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will still be there after the function returns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(Contents are “preserved” across function calls)</a:t>
            </a:r>
          </a:p>
          <a:p>
            <a:pPr>
              <a:lnSpc>
                <a:spcPct val="100000"/>
              </a:lnSpc>
              <a:defRPr/>
            </a:pP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If the function </a:t>
            </a:r>
            <a:r>
              <a:rPr lang="en-US" sz="1800" b="1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wants to use a preserved register </a:t>
            </a: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it must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: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i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Save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the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value contained in the register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at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function entry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Use the register in the body of the function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i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Restore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the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original saved value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to the register at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function exit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(before returning to the caller)</a:t>
            </a:r>
          </a:p>
          <a:p>
            <a:pPr marL="342900" indent="-342900">
              <a:lnSpc>
                <a:spcPct val="100000"/>
              </a:lnSpc>
              <a:defRPr/>
            </a:pP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You use a preserved register when a function makes calls another function and you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have: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Local variables allocated to be in registers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Parameters passed to you (in </a:t>
            </a:r>
            <a:r>
              <a:rPr lang="en-US" sz="1800" b="1" kern="0" dirty="0">
                <a:solidFill>
                  <a:srgbClr val="F3744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r0-r3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)  that </a:t>
            </a: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you need to continue to use after calling another function              </a:t>
            </a:r>
          </a:p>
          <a:p>
            <a:pPr>
              <a:defRPr/>
            </a:pPr>
            <a:endParaRPr lang="en-US" sz="2000" kern="0" dirty="0"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68463"/>
            <a:ext cx="12068782" cy="448483"/>
          </a:xfrm>
        </p:spPr>
        <p:txBody>
          <a:bodyPr/>
          <a:lstStyle/>
          <a:p>
            <a:r>
              <a:rPr lang="en-US" altLang="en-US" sz="2800" dirty="0"/>
              <a:t>Preserved Registers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26BED-710F-734B-BED6-969DB0BF317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F01C7C-6A09-84EF-4A98-FCA28C880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081840"/>
              </p:ext>
            </p:extLst>
          </p:nvPr>
        </p:nvGraphicFramePr>
        <p:xfrm>
          <a:off x="658485" y="509636"/>
          <a:ext cx="10545843" cy="1859148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r4-r10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preserved registers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contents preserved across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8641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r11/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frame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Use to locate variables on the stack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708712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r13/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stack space allocation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299768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r14/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link register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contains return address for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17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72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57" y="401942"/>
            <a:ext cx="10769531" cy="477237"/>
          </a:xfrm>
        </p:spPr>
        <p:txBody>
          <a:bodyPr/>
          <a:lstStyle/>
          <a:p>
            <a:r>
              <a:rPr lang="en-US" sz="2800" dirty="0"/>
              <a:t>Minimum Stack Frame (Arm Arch32 Procedure Call Standards)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06CBEA-17C6-BE49-D16A-6F8CFB8255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15422" y="1355591"/>
            <a:ext cx="8638178" cy="45308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 frame: allocating at function entry:  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dirty="0">
                <a:solidFill>
                  <a:schemeClr val="tx2"/>
                </a:solidFill>
              </a:rPr>
              <a:t> always points at top element in the stack (lowest byte address)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always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points at the bottom element in the stack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Bottom element is always the saved </a:t>
            </a:r>
            <a:r>
              <a:rPr lang="en-US" sz="18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(contains the return address of caller)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A saved copy </a:t>
            </a:r>
            <a:r>
              <a:rPr lang="en-US" sz="1800" dirty="0">
                <a:solidFill>
                  <a:srgbClr val="F3753F"/>
                </a:solidFill>
                <a:cs typeface="Courier New" panose="02070309020205020404" pitchFamily="49" charset="0"/>
              </a:rPr>
              <a:t>of callers </a:t>
            </a:r>
            <a:r>
              <a:rPr lang="en-US" sz="1800" dirty="0" err="1">
                <a:solidFill>
                  <a:srgbClr val="F3753F"/>
                </a:solidFill>
                <a:cs typeface="Courier New" panose="02070309020205020404" pitchFamily="49" charset="0"/>
              </a:rPr>
              <a:t>fp</a:t>
            </a:r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 is always the next element below the </a:t>
            </a:r>
            <a:r>
              <a:rPr lang="en-US" sz="1800" dirty="0" err="1">
                <a:solidFill>
                  <a:schemeClr val="tx2"/>
                </a:solidFill>
                <a:cs typeface="Courier New" panose="02070309020205020404" pitchFamily="49" charset="0"/>
              </a:rPr>
              <a:t>lr</a:t>
            </a:r>
            <a:endParaRPr lang="en-US" sz="18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lvl="1"/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will be used later when referencing stack variables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 frame: deallocating at function exit: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On function entry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: </a:t>
            </a:r>
            <a:r>
              <a:rPr lang="en-US" sz="2000" dirty="0" err="1">
                <a:solidFill>
                  <a:schemeClr val="accent6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chemeClr val="accent6"/>
                </a:solidFill>
                <a:cs typeface="Courier New" panose="02070309020205020404" pitchFamily="49" charset="0"/>
              </a:rPr>
              <a:t> must be 8-byte aligned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8 == 0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D3DDF5-2A47-CD40-B6F8-44B9825A10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139026-3D91-E9F9-DD81-39C0D41BAA89}"/>
              </a:ext>
            </a:extLst>
          </p:cNvPr>
          <p:cNvGrpSpPr/>
          <p:nvPr/>
        </p:nvGrpSpPr>
        <p:grpSpPr>
          <a:xfrm>
            <a:off x="4396054" y="1736641"/>
            <a:ext cx="2382356" cy="1346026"/>
            <a:chOff x="8947672" y="672672"/>
            <a:chExt cx="2382356" cy="134602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1C53438-1A19-93E2-91C8-13CFFA40BAD5}"/>
                </a:ext>
              </a:extLst>
            </p:cNvPr>
            <p:cNvGrpSpPr/>
            <p:nvPr/>
          </p:nvGrpSpPr>
          <p:grpSpPr>
            <a:xfrm>
              <a:off x="9151360" y="1051716"/>
              <a:ext cx="2178668" cy="966982"/>
              <a:chOff x="6454958" y="1095336"/>
              <a:chExt cx="2178668" cy="96698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385558-B557-3A71-E4E5-292497701064}"/>
                  </a:ext>
                </a:extLst>
              </p:cNvPr>
              <p:cNvSpPr txBox="1"/>
              <p:nvPr/>
            </p:nvSpPr>
            <p:spPr>
              <a:xfrm>
                <a:off x="6454958" y="1692986"/>
                <a:ext cx="1495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C895B"/>
                    </a:solidFill>
                  </a:rPr>
                  <a:t>low address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2A5E3D0-8EC3-01BB-CFFE-84626847D5D3}"/>
                  </a:ext>
                </a:extLst>
              </p:cNvPr>
              <p:cNvGrpSpPr/>
              <p:nvPr/>
            </p:nvGrpSpPr>
            <p:grpSpPr>
              <a:xfrm>
                <a:off x="6454958" y="1095336"/>
                <a:ext cx="2178668" cy="902424"/>
                <a:chOff x="6454958" y="1095336"/>
                <a:chExt cx="2178668" cy="902424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73B6435-ADEF-D8DE-C156-C1C158AFC2D4}"/>
                    </a:ext>
                  </a:extLst>
                </p:cNvPr>
                <p:cNvSpPr/>
                <p:nvPr/>
              </p:nvSpPr>
              <p:spPr>
                <a:xfrm>
                  <a:off x="6454958" y="1095336"/>
                  <a:ext cx="1375959" cy="31208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saved </a:t>
                  </a:r>
                  <a:r>
                    <a:rPr lang="en-US" dirty="0" err="1"/>
                    <a:t>lr</a:t>
                  </a:r>
                  <a:endParaRPr lang="en-US" dirty="0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37CB31C-BEBC-2645-FCE6-50A5332FA6C6}"/>
                    </a:ext>
                  </a:extLst>
                </p:cNvPr>
                <p:cNvSpPr/>
                <p:nvPr/>
              </p:nvSpPr>
              <p:spPr>
                <a:xfrm>
                  <a:off x="6454958" y="1418218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callers </a:t>
                  </a:r>
                  <a:r>
                    <a:rPr lang="en-US" dirty="0" err="1"/>
                    <a:t>fp</a:t>
                  </a:r>
                  <a:endParaRPr lang="en-US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02BC831-81C0-803A-649C-39633C65E63C}"/>
                    </a:ext>
                  </a:extLst>
                </p:cNvPr>
                <p:cNvSpPr txBox="1"/>
                <p:nvPr/>
              </p:nvSpPr>
              <p:spPr>
                <a:xfrm>
                  <a:off x="8205304" y="1628428"/>
                  <a:ext cx="428322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accent6"/>
                      </a:solidFill>
                    </a:rPr>
                    <a:t>sp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8" name="Left Arrow 17">
                  <a:extLst>
                    <a:ext uri="{FF2B5EF4-FFF2-40B4-BE49-F238E27FC236}">
                      <a16:creationId xmlns:a16="http://schemas.microsoft.com/office/drawing/2014/main" id="{564B168B-86EE-EF9A-CB7E-493FF30A6017}"/>
                    </a:ext>
                  </a:extLst>
                </p:cNvPr>
                <p:cNvSpPr/>
                <p:nvPr/>
              </p:nvSpPr>
              <p:spPr>
                <a:xfrm>
                  <a:off x="7843721" y="1671087"/>
                  <a:ext cx="379003" cy="118436"/>
                </a:xfrm>
                <a:prstGeom prst="leftArrow">
                  <a:avLst>
                    <a:gd name="adj1" fmla="val 42613"/>
                    <a:gd name="adj2" fmla="val 50000"/>
                  </a:avLst>
                </a:prstGeom>
                <a:solidFill>
                  <a:srgbClr val="0070C0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236161-0609-0FB7-DB50-F5404A194BED}"/>
                    </a:ext>
                  </a:extLst>
                </p:cNvPr>
                <p:cNvSpPr txBox="1"/>
                <p:nvPr/>
              </p:nvSpPr>
              <p:spPr>
                <a:xfrm>
                  <a:off x="8227870" y="1128283"/>
                  <a:ext cx="377026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accent6"/>
                      </a:solidFill>
                    </a:rPr>
                    <a:t>fp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0" name="Left Arrow 19">
                  <a:extLst>
                    <a:ext uri="{FF2B5EF4-FFF2-40B4-BE49-F238E27FC236}">
                      <a16:creationId xmlns:a16="http://schemas.microsoft.com/office/drawing/2014/main" id="{85F731B5-6330-FB7A-708A-F671E20260BD}"/>
                    </a:ext>
                  </a:extLst>
                </p:cNvPr>
                <p:cNvSpPr/>
                <p:nvPr/>
              </p:nvSpPr>
              <p:spPr>
                <a:xfrm>
                  <a:off x="7844709" y="1331782"/>
                  <a:ext cx="377026" cy="86436"/>
                </a:xfrm>
                <a:prstGeom prst="left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AD6300-0F49-21CB-3BEA-0670D414654F}"/>
                </a:ext>
              </a:extLst>
            </p:cNvPr>
            <p:cNvSpPr txBox="1"/>
            <p:nvPr/>
          </p:nvSpPr>
          <p:spPr>
            <a:xfrm>
              <a:off x="8947672" y="672672"/>
              <a:ext cx="2382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Minimum stack frame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395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64222" y="2622328"/>
            <a:ext cx="6700872" cy="201439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Saved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of the caller (so function calls work)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Save values for any preserved registers this function will change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Space (FRMADD) for local variables is allocated on the </a:t>
            </a:r>
            <a:r>
              <a:rPr lang="en-US" sz="2000" dirty="0">
                <a:solidFill>
                  <a:srgbClr val="0070C0"/>
                </a:solidFill>
              </a:rPr>
              <a:t>stack right below the lowest pushed register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 err="1"/>
              <a:t>FIrst</a:t>
            </a:r>
            <a:r>
              <a:rPr lang="en-US" sz="2800" dirty="0"/>
              <a:t> Look: A typical Stack Frame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60826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A1E1-2750-D641-8140-65392E24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27" y="73903"/>
            <a:ext cx="11770711" cy="402267"/>
          </a:xfrm>
        </p:spPr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7436-1893-074B-937B-BDF794CC1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6499" y="476171"/>
            <a:ext cx="11460850" cy="4762556"/>
          </a:xfrm>
          <a:solidFill>
            <a:schemeClr val="accent4">
              <a:lumMod val="20000"/>
              <a:lumOff val="80000"/>
            </a:schemeClr>
          </a:solidFill>
          <a:ln w="31750"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Branch with Link </a:t>
            </a:r>
            <a:r>
              <a:rPr lang="en-US" sz="1800" b="1" dirty="0">
                <a:solidFill>
                  <a:srgbClr val="0070C0"/>
                </a:solidFill>
              </a:rPr>
              <a:t>(function call) </a:t>
            </a:r>
            <a:r>
              <a:rPr lang="en-US" sz="1800" dirty="0">
                <a:solidFill>
                  <a:schemeClr val="tx2"/>
                </a:solidFill>
              </a:rPr>
              <a:t>instruction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 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Function call to the instruction with the address </a:t>
            </a:r>
            <a:r>
              <a:rPr lang="en-US" sz="18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1800" dirty="0"/>
              <a:t> (</a:t>
            </a:r>
            <a:r>
              <a:rPr lang="en-US" sz="1800" dirty="0">
                <a:solidFill>
                  <a:srgbClr val="C00000"/>
                </a:solidFill>
              </a:rPr>
              <a:t>no local labels for functions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>
                <a:solidFill>
                  <a:srgbClr val="F37440"/>
                </a:solidFill>
              </a:rPr>
              <a:t>imm24</a:t>
            </a:r>
            <a:r>
              <a:rPr lang="en-US" sz="1800" dirty="0"/>
              <a:t> number of instructions from pc+8 (24-bits)</a:t>
            </a:r>
          </a:p>
          <a:p>
            <a:pPr lvl="1"/>
            <a:r>
              <a:rPr lang="en-US" sz="1800" dirty="0">
                <a:solidFill>
                  <a:srgbClr val="F37440"/>
                </a:solidFill>
                <a:cs typeface="Courier New" panose="02070309020205020404" pitchFamily="49" charset="0"/>
              </a:rPr>
              <a:t>label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cs typeface="Courier New" panose="02070309020205020404" pitchFamily="49" charset="0"/>
              </a:rPr>
              <a:t>any function label </a:t>
            </a:r>
            <a:r>
              <a:rPr lang="en-US" sz="1800" dirty="0">
                <a:cs typeface="Courier New" panose="02070309020205020404" pitchFamily="49" charset="0"/>
              </a:rPr>
              <a:t>in the current ﬁle,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any function label that is deﬁned as </a:t>
            </a:r>
            <a:r>
              <a:rPr lang="en-US" sz="1800" b="1" dirty="0">
                <a:solidFill>
                  <a:schemeClr val="accent6"/>
                </a:solidFill>
                <a:cs typeface="Courier New" panose="02070309020205020404" pitchFamily="49" charset="0"/>
              </a:rPr>
              <a:t>.global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in any ﬁle that it is linked to, any C function that is not static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/>
              <a:t>Branch with Link Indirect </a:t>
            </a:r>
            <a:r>
              <a:rPr lang="en-US" sz="1800" b="1" dirty="0">
                <a:solidFill>
                  <a:srgbClr val="0070C0"/>
                </a:solidFill>
              </a:rPr>
              <a:t>(function call) </a:t>
            </a:r>
            <a:r>
              <a:rPr lang="en-US" sz="1800" dirty="0">
                <a:solidFill>
                  <a:schemeClr val="tx2"/>
                </a:solidFill>
              </a:rPr>
              <a:t>instruction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blx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Function call to the instruction whose address is stored in Rm (Rm is a function pointer)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bl and </a:t>
            </a:r>
            <a:r>
              <a:rPr lang="en-US" sz="1800" dirty="0" err="1">
                <a:solidFill>
                  <a:srgbClr val="FF0000"/>
                </a:solidFill>
              </a:rPr>
              <a:t>blx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both save</a:t>
            </a:r>
            <a:r>
              <a:rPr lang="en-US" sz="1800" dirty="0">
                <a:solidFill>
                  <a:srgbClr val="FF0000"/>
                </a:solidFill>
              </a:rPr>
              <a:t> the address of the instruction </a:t>
            </a:r>
            <a:r>
              <a:rPr lang="en-US" sz="1800" b="1" dirty="0">
                <a:solidFill>
                  <a:srgbClr val="7030A0"/>
                </a:solidFill>
              </a:rPr>
              <a:t>immediately</a:t>
            </a:r>
            <a:r>
              <a:rPr lang="en-US" sz="1800" dirty="0">
                <a:solidFill>
                  <a:srgbClr val="7030A0"/>
                </a:solidFill>
              </a:rPr>
              <a:t> following the </a:t>
            </a:r>
            <a:r>
              <a:rPr lang="en-US" sz="1800" b="1" u="sng" dirty="0">
                <a:solidFill>
                  <a:schemeClr val="accent1"/>
                </a:solidFill>
              </a:rPr>
              <a:t>bl</a:t>
            </a:r>
            <a:r>
              <a:rPr lang="en-US" sz="1800" dirty="0">
                <a:solidFill>
                  <a:schemeClr val="accent1"/>
                </a:solidFill>
              </a:rPr>
              <a:t> or </a:t>
            </a:r>
            <a:r>
              <a:rPr lang="en-US" sz="1800" dirty="0" err="1">
                <a:solidFill>
                  <a:schemeClr val="accent1"/>
                </a:solidFill>
              </a:rPr>
              <a:t>blx</a:t>
            </a:r>
            <a:r>
              <a:rPr lang="en-US" sz="1800" dirty="0">
                <a:solidFill>
                  <a:schemeClr val="accent1"/>
                </a:solidFill>
              </a:rPr>
              <a:t> instruction </a:t>
            </a:r>
            <a:r>
              <a:rPr lang="en-US" sz="1800" b="1" dirty="0">
                <a:solidFill>
                  <a:schemeClr val="accent1"/>
                </a:solidFill>
              </a:rPr>
              <a:t>in register </a:t>
            </a:r>
            <a:r>
              <a:rPr lang="en-US" sz="1800" b="1" u="sng" dirty="0" err="1">
                <a:solidFill>
                  <a:schemeClr val="accent1"/>
                </a:solidFill>
              </a:rPr>
              <a:t>lr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(link register is also known as r14)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The contents of the link register is the </a:t>
            </a:r>
            <a:r>
              <a:rPr lang="en-US" sz="1800" b="1" u="sng" dirty="0">
                <a:solidFill>
                  <a:srgbClr val="0070C0"/>
                </a:solidFill>
              </a:rPr>
              <a:t>return address in the calling function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CB94FF-17EF-9A36-96D9-1988932A748C}"/>
              </a:ext>
            </a:extLst>
          </p:cNvPr>
          <p:cNvGrpSpPr/>
          <p:nvPr/>
        </p:nvGrpSpPr>
        <p:grpSpPr>
          <a:xfrm>
            <a:off x="4131782" y="897709"/>
            <a:ext cx="2277983" cy="400110"/>
            <a:chOff x="3818017" y="910981"/>
            <a:chExt cx="2277983" cy="4001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93AB59-B241-9640-B948-186025428D90}"/>
                </a:ext>
              </a:extLst>
            </p:cNvPr>
            <p:cNvSpPr txBox="1"/>
            <p:nvPr/>
          </p:nvSpPr>
          <p:spPr>
            <a:xfrm>
              <a:off x="3818017" y="910981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bl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4E1D5F-85DB-9245-82BE-D295376FDA50}"/>
                </a:ext>
              </a:extLst>
            </p:cNvPr>
            <p:cNvSpPr txBox="1"/>
            <p:nvPr/>
          </p:nvSpPr>
          <p:spPr>
            <a:xfrm>
              <a:off x="5100215" y="910981"/>
              <a:ext cx="995785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imm24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FD62C2B-0A1C-0543-8384-62CC15321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6B690C-3B2F-A9BF-C1FD-61060CEA011A}"/>
              </a:ext>
            </a:extLst>
          </p:cNvPr>
          <p:cNvGrpSpPr/>
          <p:nvPr/>
        </p:nvGrpSpPr>
        <p:grpSpPr>
          <a:xfrm>
            <a:off x="8379051" y="5284892"/>
            <a:ext cx="3068311" cy="1323439"/>
            <a:chOff x="8379051" y="5284892"/>
            <a:chExt cx="3068311" cy="13234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6D7D42-2434-9C32-7347-DE27387A0D66}"/>
                </a:ext>
              </a:extLst>
            </p:cNvPr>
            <p:cNvSpPr txBox="1"/>
            <p:nvPr/>
          </p:nvSpPr>
          <p:spPr>
            <a:xfrm>
              <a:off x="8379051" y="5284892"/>
              <a:ext cx="3068311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main:</a:t>
              </a:r>
            </a:p>
            <a:p>
              <a:pPr>
                <a:defRPr/>
              </a:pP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●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bl  f1           f1: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●		     ●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C5EE208-AE91-A31E-E938-8D8430031841}"/>
                </a:ext>
              </a:extLst>
            </p:cNvPr>
            <p:cNvCxnSpPr/>
            <p:nvPr/>
          </p:nvCxnSpPr>
          <p:spPr>
            <a:xfrm>
              <a:off x="9463240" y="6128172"/>
              <a:ext cx="114300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0E29192-23C4-7C61-A56D-50273F688D9E}"/>
              </a:ext>
            </a:extLst>
          </p:cNvPr>
          <p:cNvGrpSpPr/>
          <p:nvPr/>
        </p:nvGrpSpPr>
        <p:grpSpPr>
          <a:xfrm>
            <a:off x="589768" y="5860321"/>
            <a:ext cx="8068094" cy="707886"/>
            <a:chOff x="857053" y="5366976"/>
            <a:chExt cx="8068094" cy="707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625B0C-7CBB-E561-E075-D193B1ECEB9A}"/>
                </a:ext>
              </a:extLst>
            </p:cNvPr>
            <p:cNvSpPr txBox="1"/>
            <p:nvPr/>
          </p:nvSpPr>
          <p:spPr>
            <a:xfrm>
              <a:off x="857053" y="5366976"/>
              <a:ext cx="7232678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(1) Branch to the instruction with the label f1</a:t>
              </a:r>
            </a:p>
            <a:p>
              <a:r>
                <a:rPr lang="en-US" sz="2000" dirty="0">
                  <a:solidFill>
                    <a:schemeClr val="tx2"/>
                  </a:solidFill>
                </a:rPr>
                <a:t>(2) copies the address of the </a:t>
              </a:r>
              <a:r>
                <a:rPr lang="en-US" sz="2000" dirty="0">
                  <a:solidFill>
                    <a:srgbClr val="0070C0"/>
                  </a:solidFill>
                </a:rPr>
                <a:t>instruction AFTER the bl </a:t>
              </a:r>
              <a:r>
                <a:rPr lang="en-US" sz="2000" dirty="0">
                  <a:solidFill>
                    <a:schemeClr val="tx2"/>
                  </a:solidFill>
                </a:rPr>
                <a:t>in </a:t>
              </a:r>
              <a:r>
                <a:rPr lang="en-US" sz="2000" dirty="0" err="1">
                  <a:solidFill>
                    <a:schemeClr val="tx2"/>
                  </a:solidFill>
                </a:rPr>
                <a:t>lr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08173FAC-E954-14BA-FD21-344A9B45E7C1}"/>
                </a:ext>
              </a:extLst>
            </p:cNvPr>
            <p:cNvSpPr/>
            <p:nvPr/>
          </p:nvSpPr>
          <p:spPr>
            <a:xfrm>
              <a:off x="8089730" y="5777933"/>
              <a:ext cx="835417" cy="290887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4BFCA3-9B46-3036-9B9D-5775B12B6F9A}"/>
              </a:ext>
            </a:extLst>
          </p:cNvPr>
          <p:cNvGrpSpPr/>
          <p:nvPr/>
        </p:nvGrpSpPr>
        <p:grpSpPr>
          <a:xfrm>
            <a:off x="4131782" y="3145952"/>
            <a:ext cx="1880439" cy="400110"/>
            <a:chOff x="3922933" y="3119057"/>
            <a:chExt cx="1880439" cy="4001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960E62-F8FC-BC87-1D45-9C6A31AF0423}"/>
                </a:ext>
              </a:extLst>
            </p:cNvPr>
            <p:cNvSpPr txBox="1"/>
            <p:nvPr/>
          </p:nvSpPr>
          <p:spPr>
            <a:xfrm>
              <a:off x="3922933" y="3119057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tx2"/>
                  </a:solidFill>
                </a:rPr>
                <a:t>blx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52A4D8-FBA7-EC09-6E98-E0A7A6BE99A1}"/>
                </a:ext>
              </a:extLst>
            </p:cNvPr>
            <p:cNvSpPr txBox="1"/>
            <p:nvPr/>
          </p:nvSpPr>
          <p:spPr>
            <a:xfrm>
              <a:off x="5205131" y="3119057"/>
              <a:ext cx="59824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48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A61F-C9B5-D64D-983D-48C17110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6459"/>
          </a:xfrm>
        </p:spPr>
        <p:txBody>
          <a:bodyPr/>
          <a:lstStyle/>
          <a:p>
            <a:r>
              <a:rPr lang="en-US" dirty="0"/>
              <a:t>Function Prologue and Epilogue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25DC4-1AEE-98ED-2838-2C89CFB66B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008716" y="5843073"/>
            <a:ext cx="10012305" cy="8949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Only one prologue </a:t>
            </a:r>
            <a:r>
              <a:rPr lang="en-US" dirty="0"/>
              <a:t>right after the function label (name)</a:t>
            </a:r>
          </a:p>
          <a:p>
            <a:pPr>
              <a:lnSpc>
                <a:spcPct val="100000"/>
              </a:lnSpc>
            </a:pPr>
            <a:r>
              <a:rPr lang="en-US" b="1" dirty="0"/>
              <a:t>Only one epilogue </a:t>
            </a:r>
            <a:r>
              <a:rPr lang="en-US" dirty="0"/>
              <a:t>at the bottom of the function right above the .size directive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8F8AFA-BDEF-694B-BD87-73A4B5F74428}"/>
              </a:ext>
            </a:extLst>
          </p:cNvPr>
          <p:cNvSpPr/>
          <p:nvPr/>
        </p:nvSpPr>
        <p:spPr bwMode="auto">
          <a:xfrm>
            <a:off x="1587741" y="565161"/>
            <a:ext cx="9988736" cy="522565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.global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.type  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%function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FP_OFF, 4		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distance to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after push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FRAMDD, 8		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number of bytes for local stack vars</a:t>
            </a: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at bottom of stack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your code here</a:t>
            </a:r>
          </a:p>
          <a:p>
            <a:endParaRPr lang="en-US" b="1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  <a:p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.size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(. -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BAA202C-037E-6B4D-836F-69520C079EEE}"/>
              </a:ext>
            </a:extLst>
          </p:cNvPr>
          <p:cNvSpPr/>
          <p:nvPr/>
        </p:nvSpPr>
        <p:spPr>
          <a:xfrm>
            <a:off x="1709661" y="2435273"/>
            <a:ext cx="448301" cy="993124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67A0FB-C41C-0245-B62C-5001CB6ADCED}"/>
              </a:ext>
            </a:extLst>
          </p:cNvPr>
          <p:cNvSpPr/>
          <p:nvPr/>
        </p:nvSpPr>
        <p:spPr>
          <a:xfrm>
            <a:off x="139639" y="2514521"/>
            <a:ext cx="14481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Prologue</a:t>
            </a:r>
          </a:p>
          <a:p>
            <a:pPr algn="r"/>
            <a:r>
              <a:rPr lang="en-US" sz="1600" b="1" dirty="0">
                <a:solidFill>
                  <a:srgbClr val="0070C0"/>
                </a:solidFill>
              </a:rPr>
              <a:t>creates stack frame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6A6AB6A-A4CE-D44E-AACE-B0575E5A7F6C}"/>
              </a:ext>
            </a:extLst>
          </p:cNvPr>
          <p:cNvSpPr/>
          <p:nvPr/>
        </p:nvSpPr>
        <p:spPr>
          <a:xfrm>
            <a:off x="1682795" y="4261312"/>
            <a:ext cx="448301" cy="765416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B082EE-7E75-F644-8DB8-4EC69C62BDD9}"/>
              </a:ext>
            </a:extLst>
          </p:cNvPr>
          <p:cNvSpPr/>
          <p:nvPr/>
        </p:nvSpPr>
        <p:spPr>
          <a:xfrm>
            <a:off x="139639" y="4105411"/>
            <a:ext cx="13423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Epilogue</a:t>
            </a:r>
          </a:p>
          <a:p>
            <a:pPr algn="r"/>
            <a:r>
              <a:rPr lang="en-US" sz="1600" b="1" dirty="0">
                <a:solidFill>
                  <a:srgbClr val="0070C0"/>
                </a:solidFill>
              </a:rPr>
              <a:t>removes stack frame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903F26-9C3A-9A46-8CD0-4D05EE01B69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2977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88" y="-1118"/>
            <a:ext cx="10769531" cy="477237"/>
          </a:xfrm>
        </p:spPr>
        <p:txBody>
          <a:bodyPr/>
          <a:lstStyle/>
          <a:p>
            <a:r>
              <a:rPr lang="en-US" sz="2800" dirty="0"/>
              <a:t>Minimum Stack Frame (Arm Arch32 Procedure Call Standards)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06CBEA-17C6-BE49-D16A-6F8CFB8255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1849" y="1378355"/>
            <a:ext cx="11088302" cy="426940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									main() calls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funcA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solidFill>
                  <a:srgbClr val="C00000"/>
                </a:solidFill>
              </a:rPr>
              <a:t>Function entry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Function </a:t>
            </a:r>
            <a:r>
              <a:rPr lang="en-US" sz="2000" b="1" dirty="0">
                <a:solidFill>
                  <a:srgbClr val="FF0000"/>
                </a:solidFill>
              </a:rPr>
              <a:t>Prologue</a:t>
            </a:r>
            <a:r>
              <a:rPr lang="en-US" sz="2000" dirty="0"/>
              <a:t>):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save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registers (push)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set </a:t>
            </a:r>
            <a:r>
              <a:rPr lang="en-US" sz="2000" dirty="0" err="1"/>
              <a:t>fp</a:t>
            </a:r>
            <a:r>
              <a:rPr lang="en-US" sz="2000" dirty="0"/>
              <a:t> to top entry in stack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allocate space for local vars – later slides</a:t>
            </a:r>
          </a:p>
          <a:p>
            <a:endParaRPr lang="en-US" sz="2000" dirty="0">
              <a:solidFill>
                <a:srgbClr val="2C895B"/>
              </a:solidFill>
            </a:endParaRPr>
          </a:p>
          <a:p>
            <a:r>
              <a:rPr lang="en-US" sz="2000" dirty="0">
                <a:solidFill>
                  <a:srgbClr val="2C895B"/>
                </a:solidFill>
              </a:rPr>
              <a:t>Function return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2C895B"/>
                </a:solidFill>
              </a:rPr>
              <a:t>Function </a:t>
            </a:r>
            <a:r>
              <a:rPr lang="en-US" sz="2000" b="1" dirty="0">
                <a:solidFill>
                  <a:srgbClr val="2C895B"/>
                </a:solidFill>
              </a:rPr>
              <a:t>Epilogue</a:t>
            </a:r>
            <a:r>
              <a:rPr lang="en-US" sz="2000" dirty="0"/>
              <a:t>):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deallocate space for locals -later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restores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registers (pop)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Return To Caller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D3DDF5-2A47-CD40-B6F8-44B9825A10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8E4FC3-10E5-C8FA-FAF4-B73F74B2A5B8}"/>
              </a:ext>
            </a:extLst>
          </p:cNvPr>
          <p:cNvGrpSpPr/>
          <p:nvPr/>
        </p:nvGrpSpPr>
        <p:grpSpPr>
          <a:xfrm>
            <a:off x="5456319" y="1858214"/>
            <a:ext cx="5855963" cy="1443654"/>
            <a:chOff x="5628891" y="3475977"/>
            <a:chExt cx="5855963" cy="144365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B8D2060-2515-74B2-EB69-4D525545938D}"/>
                </a:ext>
              </a:extLst>
            </p:cNvPr>
            <p:cNvGrpSpPr/>
            <p:nvPr/>
          </p:nvGrpSpPr>
          <p:grpSpPr>
            <a:xfrm>
              <a:off x="5628891" y="3661964"/>
              <a:ext cx="2429848" cy="923330"/>
              <a:chOff x="3488150" y="5809654"/>
              <a:chExt cx="2429848" cy="92333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E75F11-DF94-9204-C987-B734EFC737A3}"/>
                  </a:ext>
                </a:extLst>
              </p:cNvPr>
              <p:cNvSpPr txBox="1"/>
              <p:nvPr/>
            </p:nvSpPr>
            <p:spPr>
              <a:xfrm>
                <a:off x="3488150" y="5809654"/>
                <a:ext cx="242984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53F"/>
                    </a:solidFill>
                  </a:rPr>
                  <a:t>allocate</a:t>
                </a:r>
                <a:r>
                  <a:rPr lang="en-US" dirty="0">
                    <a:solidFill>
                      <a:schemeClr val="accent1"/>
                    </a:solidFill>
                  </a:rPr>
                  <a:t> stack space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SP = SP – "space"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grows "down"</a:t>
                </a:r>
              </a:p>
            </p:txBody>
          </p:sp>
          <p:sp>
            <p:nvSpPr>
              <p:cNvPr id="22" name="Down Arrow 21">
                <a:extLst>
                  <a:ext uri="{FF2B5EF4-FFF2-40B4-BE49-F238E27FC236}">
                    <a16:creationId xmlns:a16="http://schemas.microsoft.com/office/drawing/2014/main" id="{6BA5BD37-91E9-A5B9-FCD6-D470716BCA12}"/>
                  </a:ext>
                </a:extLst>
              </p:cNvPr>
              <p:cNvSpPr/>
              <p:nvPr/>
            </p:nvSpPr>
            <p:spPr>
              <a:xfrm>
                <a:off x="5702155" y="5913958"/>
                <a:ext cx="215843" cy="71186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EB7F728-4027-F4EB-ADCB-09649626331A}"/>
                </a:ext>
              </a:extLst>
            </p:cNvPr>
            <p:cNvGrpSpPr/>
            <p:nvPr/>
          </p:nvGrpSpPr>
          <p:grpSpPr>
            <a:xfrm>
              <a:off x="9290911" y="4122201"/>
              <a:ext cx="2193943" cy="797430"/>
              <a:chOff x="6454958" y="1095336"/>
              <a:chExt cx="2193943" cy="79743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ED2E88B-6E9C-F324-E610-37306C6C0656}"/>
                  </a:ext>
                </a:extLst>
              </p:cNvPr>
              <p:cNvSpPr/>
              <p:nvPr/>
            </p:nvSpPr>
            <p:spPr>
              <a:xfrm>
                <a:off x="6454958" y="1095336"/>
                <a:ext cx="1375959" cy="3120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main()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C468BF2-025B-8FA4-E461-57ED73743ABA}"/>
                  </a:ext>
                </a:extLst>
              </p:cNvPr>
              <p:cNvSpPr/>
              <p:nvPr/>
            </p:nvSpPr>
            <p:spPr>
              <a:xfrm>
                <a:off x="6454958" y="1418218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main()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5BFCC5D-395F-D116-1BB3-B04F5192774D}"/>
                  </a:ext>
                </a:extLst>
              </p:cNvPr>
              <p:cNvSpPr txBox="1"/>
              <p:nvPr/>
            </p:nvSpPr>
            <p:spPr>
              <a:xfrm>
                <a:off x="8205304" y="1523434"/>
                <a:ext cx="4283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5" name="Left Arrow 44">
                <a:extLst>
                  <a:ext uri="{FF2B5EF4-FFF2-40B4-BE49-F238E27FC236}">
                    <a16:creationId xmlns:a16="http://schemas.microsoft.com/office/drawing/2014/main" id="{CEE8DB46-0644-38A9-DF99-CA7037C64B79}"/>
                  </a:ext>
                </a:extLst>
              </p:cNvPr>
              <p:cNvSpPr/>
              <p:nvPr/>
            </p:nvSpPr>
            <p:spPr>
              <a:xfrm>
                <a:off x="7843721" y="1671087"/>
                <a:ext cx="379003" cy="118436"/>
              </a:xfrm>
              <a:prstGeom prst="leftArrow">
                <a:avLst>
                  <a:gd name="adj1" fmla="val 42613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865B2D6-BA04-941F-DAB8-194DF7F56D45}"/>
                  </a:ext>
                </a:extLst>
              </p:cNvPr>
              <p:cNvSpPr txBox="1"/>
              <p:nvPr/>
            </p:nvSpPr>
            <p:spPr>
              <a:xfrm>
                <a:off x="8271875" y="1169988"/>
                <a:ext cx="3770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7" name="Left Arrow 46">
                <a:extLst>
                  <a:ext uri="{FF2B5EF4-FFF2-40B4-BE49-F238E27FC236}">
                    <a16:creationId xmlns:a16="http://schemas.microsoft.com/office/drawing/2014/main" id="{77C6F63F-8B02-9FA0-8615-1DC92971BA42}"/>
                  </a:ext>
                </a:extLst>
              </p:cNvPr>
              <p:cNvSpPr/>
              <p:nvPr/>
            </p:nvSpPr>
            <p:spPr>
              <a:xfrm>
                <a:off x="7844709" y="1331782"/>
                <a:ext cx="377026" cy="86436"/>
              </a:xfrm>
              <a:prstGeom prst="left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4B52635-7935-D05A-B820-13607F14E3F5}"/>
                </a:ext>
              </a:extLst>
            </p:cNvPr>
            <p:cNvSpPr/>
            <p:nvPr/>
          </p:nvSpPr>
          <p:spPr>
            <a:xfrm>
              <a:off x="9290911" y="347597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37D3F83-9878-473F-4DD0-CE291A3C1A24}"/>
                </a:ext>
              </a:extLst>
            </p:cNvPr>
            <p:cNvSpPr/>
            <p:nvPr/>
          </p:nvSpPr>
          <p:spPr>
            <a:xfrm>
              <a:off x="9290911" y="379885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AD30B3E-7DC4-5A1E-B9DD-6584F5C26E1E}"/>
                </a:ext>
              </a:extLst>
            </p:cNvPr>
            <p:cNvSpPr txBox="1"/>
            <p:nvPr/>
          </p:nvSpPr>
          <p:spPr>
            <a:xfrm>
              <a:off x="8210594" y="4314154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23CA47-E2BF-C944-59D4-2728008F6885}"/>
                </a:ext>
              </a:extLst>
            </p:cNvPr>
            <p:cNvSpPr txBox="1"/>
            <p:nvPr/>
          </p:nvSpPr>
          <p:spPr>
            <a:xfrm>
              <a:off x="8179363" y="3603398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76" name="Left Brace 75">
              <a:extLst>
                <a:ext uri="{FF2B5EF4-FFF2-40B4-BE49-F238E27FC236}">
                  <a16:creationId xmlns:a16="http://schemas.microsoft.com/office/drawing/2014/main" id="{B6B9EDF9-193D-FD4C-DEAA-5D94FEF91BF7}"/>
                </a:ext>
              </a:extLst>
            </p:cNvPr>
            <p:cNvSpPr/>
            <p:nvPr/>
          </p:nvSpPr>
          <p:spPr>
            <a:xfrm>
              <a:off x="8981797" y="347597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Left Brace 76">
              <a:extLst>
                <a:ext uri="{FF2B5EF4-FFF2-40B4-BE49-F238E27FC236}">
                  <a16:creationId xmlns:a16="http://schemas.microsoft.com/office/drawing/2014/main" id="{B0E0E7A8-0E9E-293E-357C-335B8BC062E5}"/>
                </a:ext>
              </a:extLst>
            </p:cNvPr>
            <p:cNvSpPr/>
            <p:nvPr/>
          </p:nvSpPr>
          <p:spPr>
            <a:xfrm>
              <a:off x="9029378" y="4161189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CD80E55-9965-DA3D-42D6-611776D3E9DB}"/>
              </a:ext>
            </a:extLst>
          </p:cNvPr>
          <p:cNvGrpSpPr/>
          <p:nvPr/>
        </p:nvGrpSpPr>
        <p:grpSpPr>
          <a:xfrm>
            <a:off x="5291335" y="4041476"/>
            <a:ext cx="6135188" cy="1125618"/>
            <a:chOff x="5338402" y="5327840"/>
            <a:chExt cx="6135188" cy="112561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B494211-B8DF-FA25-FA0D-2CFEBC8489FC}"/>
                </a:ext>
              </a:extLst>
            </p:cNvPr>
            <p:cNvGrpSpPr/>
            <p:nvPr/>
          </p:nvGrpSpPr>
          <p:grpSpPr>
            <a:xfrm>
              <a:off x="5338402" y="5327840"/>
              <a:ext cx="2749962" cy="923330"/>
              <a:chOff x="3488150" y="5809654"/>
              <a:chExt cx="2749962" cy="92333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EDD184-39B4-4F83-35A3-A7C41A64C4C5}"/>
                  </a:ext>
                </a:extLst>
              </p:cNvPr>
              <p:cNvSpPr txBox="1"/>
              <p:nvPr/>
            </p:nvSpPr>
            <p:spPr>
              <a:xfrm>
                <a:off x="3488150" y="5809654"/>
                <a:ext cx="2749962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53F"/>
                    </a:solidFill>
                  </a:rPr>
                  <a:t>deallocate</a:t>
                </a:r>
                <a:r>
                  <a:rPr lang="en-US" dirty="0">
                    <a:solidFill>
                      <a:schemeClr val="accent1"/>
                    </a:solidFill>
                  </a:rPr>
                  <a:t> stack space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SP = SP + "space"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shrinks "up"</a:t>
                </a:r>
              </a:p>
            </p:txBody>
          </p:sp>
          <p:sp>
            <p:nvSpPr>
              <p:cNvPr id="27" name="Down Arrow 26">
                <a:extLst>
                  <a:ext uri="{FF2B5EF4-FFF2-40B4-BE49-F238E27FC236}">
                    <a16:creationId xmlns:a16="http://schemas.microsoft.com/office/drawing/2014/main" id="{3FE89962-5FA1-3C4F-F594-36C7780779B0}"/>
                  </a:ext>
                </a:extLst>
              </p:cNvPr>
              <p:cNvSpPr/>
              <p:nvPr/>
            </p:nvSpPr>
            <p:spPr>
              <a:xfrm rot="10800000">
                <a:off x="5975531" y="5903574"/>
                <a:ext cx="215843" cy="71186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282F05F-F001-584F-777B-CFC695CF43CD}"/>
                </a:ext>
              </a:extLst>
            </p:cNvPr>
            <p:cNvGrpSpPr/>
            <p:nvPr/>
          </p:nvGrpSpPr>
          <p:grpSpPr>
            <a:xfrm>
              <a:off x="9290911" y="5499701"/>
              <a:ext cx="2182679" cy="953757"/>
              <a:chOff x="6454958" y="1034043"/>
              <a:chExt cx="2182679" cy="953757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A1B475F-1D83-DD95-B827-049D579CB967}"/>
                  </a:ext>
                </a:extLst>
              </p:cNvPr>
              <p:cNvSpPr/>
              <p:nvPr/>
            </p:nvSpPr>
            <p:spPr>
              <a:xfrm>
                <a:off x="6454958" y="1095336"/>
                <a:ext cx="1375959" cy="3120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947A4CD-3E0E-0C5B-ABEB-A1E27A74015A}"/>
                  </a:ext>
                </a:extLst>
              </p:cNvPr>
              <p:cNvSpPr/>
              <p:nvPr/>
            </p:nvSpPr>
            <p:spPr>
              <a:xfrm>
                <a:off x="6454958" y="1418218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98CD512-EDB4-E894-D10D-42C7660F40CF}"/>
                  </a:ext>
                </a:extLst>
              </p:cNvPr>
              <p:cNvSpPr txBox="1"/>
              <p:nvPr/>
            </p:nvSpPr>
            <p:spPr>
              <a:xfrm>
                <a:off x="8209315" y="1618468"/>
                <a:ext cx="4283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56" name="Left Arrow 55">
                <a:extLst>
                  <a:ext uri="{FF2B5EF4-FFF2-40B4-BE49-F238E27FC236}">
                    <a16:creationId xmlns:a16="http://schemas.microsoft.com/office/drawing/2014/main" id="{8E6F1604-02E7-5FB2-FA51-505FD8657B32}"/>
                  </a:ext>
                </a:extLst>
              </p:cNvPr>
              <p:cNvSpPr/>
              <p:nvPr/>
            </p:nvSpPr>
            <p:spPr>
              <a:xfrm>
                <a:off x="7843721" y="1671087"/>
                <a:ext cx="379003" cy="118436"/>
              </a:xfrm>
              <a:prstGeom prst="leftArrow">
                <a:avLst>
                  <a:gd name="adj1" fmla="val 42613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853C88-00F1-F126-20CC-7B82B452E8D8}"/>
                  </a:ext>
                </a:extLst>
              </p:cNvPr>
              <p:cNvSpPr txBox="1"/>
              <p:nvPr/>
            </p:nvSpPr>
            <p:spPr>
              <a:xfrm>
                <a:off x="8205304" y="1034043"/>
                <a:ext cx="3770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8" name="Left Arrow 57">
                <a:extLst>
                  <a:ext uri="{FF2B5EF4-FFF2-40B4-BE49-F238E27FC236}">
                    <a16:creationId xmlns:a16="http://schemas.microsoft.com/office/drawing/2014/main" id="{616D3766-3818-7620-F6B1-A212408E2ADF}"/>
                  </a:ext>
                </a:extLst>
              </p:cNvPr>
              <p:cNvSpPr/>
              <p:nvPr/>
            </p:nvSpPr>
            <p:spPr>
              <a:xfrm>
                <a:off x="7844709" y="1331782"/>
                <a:ext cx="377026" cy="86436"/>
              </a:xfrm>
              <a:prstGeom prst="left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54F52FF-0E43-AEFF-A38B-14F91AAFEF1A}"/>
                </a:ext>
              </a:extLst>
            </p:cNvPr>
            <p:cNvSpPr txBox="1"/>
            <p:nvPr/>
          </p:nvSpPr>
          <p:spPr>
            <a:xfrm>
              <a:off x="8306774" y="5699210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78" name="Left Brace 77">
              <a:extLst>
                <a:ext uri="{FF2B5EF4-FFF2-40B4-BE49-F238E27FC236}">
                  <a16:creationId xmlns:a16="http://schemas.microsoft.com/office/drawing/2014/main" id="{5088369A-33D4-5897-E61E-72D51CF6D639}"/>
                </a:ext>
              </a:extLst>
            </p:cNvPr>
            <p:cNvSpPr/>
            <p:nvPr/>
          </p:nvSpPr>
          <p:spPr>
            <a:xfrm>
              <a:off x="8994163" y="5563584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923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7906512" y="65641"/>
            <a:ext cx="4247507" cy="661969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22EC7C9-FA78-6603-724B-F18734F525B0}"/>
              </a:ext>
            </a:extLst>
          </p:cNvPr>
          <p:cNvGrpSpPr/>
          <p:nvPr/>
        </p:nvGrpSpPr>
        <p:grpSpPr>
          <a:xfrm>
            <a:off x="3904036" y="3696962"/>
            <a:ext cx="765816" cy="646331"/>
            <a:chOff x="3831337" y="4327974"/>
            <a:chExt cx="765816" cy="64633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CA2D5A2-382C-5636-6DE6-0CDC79290CF4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EBB1DC8-B09B-2F7C-F58A-1C05556C8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A2311F9-D43C-F801-A42A-93564E8EF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9E11503-3033-155C-0170-17467DACCCF6}"/>
              </a:ext>
            </a:extLst>
          </p:cNvPr>
          <p:cNvSpPr txBox="1"/>
          <p:nvPr/>
        </p:nvSpPr>
        <p:spPr>
          <a:xfrm>
            <a:off x="5905891" y="4990086"/>
            <a:ext cx="19030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Memory address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EC33356-6270-3322-0274-89B153C9A0B7}"/>
              </a:ext>
            </a:extLst>
          </p:cNvPr>
          <p:cNvSpPr/>
          <p:nvPr/>
        </p:nvSpPr>
        <p:spPr>
          <a:xfrm>
            <a:off x="7808976" y="5132832"/>
            <a:ext cx="579120" cy="1402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9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AA75050-0F61-28B1-94A3-992ABA8E46E4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D19731-FFB1-8604-9932-1B615E51C900}"/>
              </a:ext>
            </a:extLst>
          </p:cNvPr>
          <p:cNvGrpSpPr/>
          <p:nvPr/>
        </p:nvGrpSpPr>
        <p:grpSpPr>
          <a:xfrm>
            <a:off x="3900113" y="4380213"/>
            <a:ext cx="765816" cy="646331"/>
            <a:chOff x="3831337" y="4327974"/>
            <a:chExt cx="765816" cy="64633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FED49A6-41AC-2244-0739-E014B737F54A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8E6DBE3-78FF-7859-AB62-53BFF8985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0CAB18D-0B1B-650E-90E0-BC90AA8FE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77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7AFFE23-5A8F-54EF-6E18-90DA2D9B824F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FFDEC8E-77C3-CFEC-4D27-3091CB46715B}"/>
              </a:ext>
            </a:extLst>
          </p:cNvPr>
          <p:cNvGrpSpPr/>
          <p:nvPr/>
        </p:nvGrpSpPr>
        <p:grpSpPr>
          <a:xfrm>
            <a:off x="3892044" y="5096803"/>
            <a:ext cx="765816" cy="646331"/>
            <a:chOff x="3831337" y="4327974"/>
            <a:chExt cx="76581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9BFFC2-DA6D-2390-B07A-EA3454A39863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949AC88-CF04-6C4F-92EE-76104C5E4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21813E9-AD27-0D47-84BF-755883974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F1CDB44-6DC8-4CF2-8513-DF5AC14AC35A}"/>
              </a:ext>
            </a:extLst>
          </p:cNvPr>
          <p:cNvSpPr/>
          <p:nvPr/>
        </p:nvSpPr>
        <p:spPr>
          <a:xfrm>
            <a:off x="1621539" y="5076792"/>
            <a:ext cx="1375959" cy="3120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10418 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E7CBE0-A284-41FB-A63B-C93DC9AEA49F}"/>
              </a:ext>
            </a:extLst>
          </p:cNvPr>
          <p:cNvSpPr/>
          <p:nvPr/>
        </p:nvSpPr>
        <p:spPr>
          <a:xfrm>
            <a:off x="1621539" y="5399674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902f8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569385-2BC0-1AB5-C1B4-72D53C1A51A2}"/>
              </a:ext>
            </a:extLst>
          </p:cNvPr>
          <p:cNvSpPr txBox="1"/>
          <p:nvPr/>
        </p:nvSpPr>
        <p:spPr>
          <a:xfrm>
            <a:off x="904531" y="5246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b()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D582D252-4D11-DB9A-5726-722A9E7309DF}"/>
              </a:ext>
            </a:extLst>
          </p:cNvPr>
          <p:cNvSpPr/>
          <p:nvPr/>
        </p:nvSpPr>
        <p:spPr>
          <a:xfrm>
            <a:off x="1357306" y="5101892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183D419-1514-60E6-0276-07C74A16E05D}"/>
              </a:ext>
            </a:extLst>
          </p:cNvPr>
          <p:cNvSpPr txBox="1"/>
          <p:nvPr/>
        </p:nvSpPr>
        <p:spPr>
          <a:xfrm>
            <a:off x="3024142" y="5097612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902f0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902ec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2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9D68EF9-D214-E6F2-CD73-669EECC83D18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8122703" y="581947"/>
            <a:ext cx="0" cy="995256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FFDEC8E-77C3-CFEC-4D27-3091CB46715B}"/>
              </a:ext>
            </a:extLst>
          </p:cNvPr>
          <p:cNvGrpSpPr/>
          <p:nvPr/>
        </p:nvGrpSpPr>
        <p:grpSpPr>
          <a:xfrm>
            <a:off x="3892044" y="5096803"/>
            <a:ext cx="765816" cy="646331"/>
            <a:chOff x="3831337" y="4327974"/>
            <a:chExt cx="76581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9BFFC2-DA6D-2390-B07A-EA3454A39863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949AC88-CF04-6C4F-92EE-76104C5E4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21813E9-AD27-0D47-84BF-755883974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F1CDB44-6DC8-4CF2-8513-DF5AC14AC35A}"/>
              </a:ext>
            </a:extLst>
          </p:cNvPr>
          <p:cNvSpPr/>
          <p:nvPr/>
        </p:nvSpPr>
        <p:spPr>
          <a:xfrm>
            <a:off x="1621539" y="5076792"/>
            <a:ext cx="1375959" cy="3120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10418 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E7CBE0-A284-41FB-A63B-C93DC9AEA49F}"/>
              </a:ext>
            </a:extLst>
          </p:cNvPr>
          <p:cNvSpPr/>
          <p:nvPr/>
        </p:nvSpPr>
        <p:spPr>
          <a:xfrm>
            <a:off x="1621539" y="5399674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902f8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569385-2BC0-1AB5-C1B4-72D53C1A51A2}"/>
              </a:ext>
            </a:extLst>
          </p:cNvPr>
          <p:cNvSpPr txBox="1"/>
          <p:nvPr/>
        </p:nvSpPr>
        <p:spPr>
          <a:xfrm>
            <a:off x="904531" y="5246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b()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D582D252-4D11-DB9A-5726-722A9E7309DF}"/>
              </a:ext>
            </a:extLst>
          </p:cNvPr>
          <p:cNvSpPr/>
          <p:nvPr/>
        </p:nvSpPr>
        <p:spPr>
          <a:xfrm>
            <a:off x="1357306" y="5101892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183D419-1514-60E6-0276-07C74A16E05D}"/>
              </a:ext>
            </a:extLst>
          </p:cNvPr>
          <p:cNvSpPr txBox="1"/>
          <p:nvPr/>
        </p:nvSpPr>
        <p:spPr>
          <a:xfrm>
            <a:off x="3024142" y="5097612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902f0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902ec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4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3974C24-0BA3-F1A0-D81F-F987D53B6EA8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6575808" y="1853407"/>
            <a:ext cx="1641812" cy="1654330"/>
            <a:chOff x="5088867" y="3337946"/>
            <a:chExt cx="1641812" cy="165433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948075" y="3337946"/>
              <a:ext cx="782604" cy="1654330"/>
              <a:chOff x="6832417" y="3248790"/>
              <a:chExt cx="782604" cy="1180018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2417" y="3248790"/>
                <a:ext cx="66685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2417" y="3248790"/>
                <a:ext cx="0" cy="117505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2417" y="4428808"/>
                <a:ext cx="782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088867" y="405182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8100126" y="3671301"/>
            <a:ext cx="0" cy="61147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7992487" y="666761"/>
            <a:ext cx="0" cy="1098331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49D4734-D77D-FD4C-0A74-CD3F7D7B0AB7}"/>
              </a:ext>
            </a:extLst>
          </p:cNvPr>
          <p:cNvGrpSpPr/>
          <p:nvPr/>
        </p:nvGrpSpPr>
        <p:grpSpPr>
          <a:xfrm>
            <a:off x="5598118" y="3696963"/>
            <a:ext cx="4117721" cy="646331"/>
            <a:chOff x="5371870" y="3498996"/>
            <a:chExt cx="4117721" cy="6463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FC5C27-D5D6-56E9-30F6-76EF2A276696}"/>
                </a:ext>
              </a:extLst>
            </p:cNvPr>
            <p:cNvSpPr txBox="1"/>
            <p:nvPr/>
          </p:nvSpPr>
          <p:spPr>
            <a:xfrm>
              <a:off x="5371870" y="3498996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9A1A3B0-BBB6-4A15-508D-119A683FCB78}"/>
                </a:ext>
              </a:extLst>
            </p:cNvPr>
            <p:cNvCxnSpPr>
              <a:cxnSpLocks/>
            </p:cNvCxnSpPr>
            <p:nvPr/>
          </p:nvCxnSpPr>
          <p:spPr>
            <a:xfrm>
              <a:off x="6181357" y="3582789"/>
              <a:ext cx="3308234" cy="19122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D19731-FFB1-8604-9932-1B615E51C900}"/>
              </a:ext>
            </a:extLst>
          </p:cNvPr>
          <p:cNvGrpSpPr/>
          <p:nvPr/>
        </p:nvGrpSpPr>
        <p:grpSpPr>
          <a:xfrm>
            <a:off x="3900113" y="4380213"/>
            <a:ext cx="765816" cy="646331"/>
            <a:chOff x="3831337" y="4327974"/>
            <a:chExt cx="765816" cy="64633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FED49A6-41AC-2244-0739-E014B737F54A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8E6DBE3-78FF-7859-AB62-53BFF8985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0CAB18D-0B1B-650E-90E0-BC90AA8FE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3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DF2064E-E1FE-64E4-6EC3-420CD076D742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6649651" y="4177311"/>
            <a:ext cx="1560864" cy="1722275"/>
            <a:chOff x="13611971" y="2251735"/>
            <a:chExt cx="1560864" cy="172227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4489635" y="2251735"/>
              <a:ext cx="683200" cy="1722275"/>
              <a:chOff x="13810393" y="2053238"/>
              <a:chExt cx="683200" cy="1242063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10393" y="3295301"/>
                <a:ext cx="683200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833292" y="2053238"/>
                <a:ext cx="0" cy="1242063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10393" y="2053238"/>
                <a:ext cx="664051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3611971" y="2800902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6568703" y="1747943"/>
            <a:ext cx="1641812" cy="1654330"/>
            <a:chOff x="5088867" y="3337946"/>
            <a:chExt cx="1641812" cy="165433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948075" y="3337946"/>
              <a:ext cx="782604" cy="1654330"/>
              <a:chOff x="6832417" y="3248790"/>
              <a:chExt cx="782604" cy="1180018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2417" y="3248790"/>
                <a:ext cx="66685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2417" y="3248790"/>
                <a:ext cx="0" cy="117505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2417" y="4428808"/>
                <a:ext cx="782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088867" y="405182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8093021" y="3565837"/>
            <a:ext cx="0" cy="61147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7985382" y="561297"/>
            <a:ext cx="0" cy="1098331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49D4734-D77D-FD4C-0A74-CD3F7D7B0AB7}"/>
              </a:ext>
            </a:extLst>
          </p:cNvPr>
          <p:cNvGrpSpPr/>
          <p:nvPr/>
        </p:nvGrpSpPr>
        <p:grpSpPr>
          <a:xfrm>
            <a:off x="5598118" y="3696963"/>
            <a:ext cx="4117721" cy="646331"/>
            <a:chOff x="5371870" y="3498996"/>
            <a:chExt cx="4117721" cy="6463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FC5C27-D5D6-56E9-30F6-76EF2A276696}"/>
                </a:ext>
              </a:extLst>
            </p:cNvPr>
            <p:cNvSpPr txBox="1"/>
            <p:nvPr/>
          </p:nvSpPr>
          <p:spPr>
            <a:xfrm>
              <a:off x="5371870" y="3498996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9A1A3B0-BBB6-4A15-508D-119A683FCB78}"/>
                </a:ext>
              </a:extLst>
            </p:cNvPr>
            <p:cNvCxnSpPr>
              <a:cxnSpLocks/>
            </p:cNvCxnSpPr>
            <p:nvPr/>
          </p:nvCxnSpPr>
          <p:spPr>
            <a:xfrm>
              <a:off x="6181357" y="3582789"/>
              <a:ext cx="3308234" cy="19122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22EC7C9-FA78-6603-724B-F18734F525B0}"/>
              </a:ext>
            </a:extLst>
          </p:cNvPr>
          <p:cNvGrpSpPr/>
          <p:nvPr/>
        </p:nvGrpSpPr>
        <p:grpSpPr>
          <a:xfrm>
            <a:off x="3904036" y="3696962"/>
            <a:ext cx="765816" cy="646331"/>
            <a:chOff x="3831337" y="4327974"/>
            <a:chExt cx="765816" cy="64633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CA2D5A2-382C-5636-6DE6-0CDC79290CF4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EBB1DC8-B09B-2F7C-F58A-1C05556C8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A2311F9-D43C-F801-A42A-93564E8EF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51F5DFA-26B7-8DCE-86C2-119FC18BE77B}"/>
              </a:ext>
            </a:extLst>
          </p:cNvPr>
          <p:cNvSpPr txBox="1"/>
          <p:nvPr/>
        </p:nvSpPr>
        <p:spPr>
          <a:xfrm>
            <a:off x="418397" y="4481515"/>
            <a:ext cx="5272085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 are saving the </a:t>
            </a:r>
            <a:r>
              <a:rPr lang="en-US" dirty="0" err="1">
                <a:solidFill>
                  <a:schemeClr val="accent1"/>
                </a:solidFill>
              </a:rPr>
              <a:t>lr</a:t>
            </a:r>
            <a:r>
              <a:rPr lang="en-US" dirty="0">
                <a:solidFill>
                  <a:schemeClr val="accent1"/>
                </a:solidFill>
              </a:rPr>
              <a:t> on the stack on each function call and restoring it before returning.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Result: NO infinite loop </a:t>
            </a:r>
            <a:r>
              <a:rPr lang="en-US" dirty="0">
                <a:solidFill>
                  <a:schemeClr val="accent1"/>
                </a:solidFill>
              </a:rPr>
              <a:t>and we return to the correct instruction in the caller no matter how many functions we call.</a:t>
            </a:r>
          </a:p>
          <a:p>
            <a:r>
              <a:rPr lang="en-US" dirty="0">
                <a:solidFill>
                  <a:schemeClr val="accent1"/>
                </a:solidFill>
              </a:rPr>
              <a:t>Even recursion will work!</a:t>
            </a:r>
          </a:p>
        </p:txBody>
      </p:sp>
    </p:spTree>
    <p:extLst>
      <p:ext uri="{BB962C8B-B14F-4D97-AF65-F5344CB8AC3E}">
        <p14:creationId xmlns:p14="http://schemas.microsoft.com/office/powerpoint/2010/main" val="218630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BD58CC-446D-774A-BB00-BEF55ECD8506}"/>
              </a:ext>
            </a:extLst>
          </p:cNvPr>
          <p:cNvSpPr/>
          <p:nvPr/>
        </p:nvSpPr>
        <p:spPr>
          <a:xfrm>
            <a:off x="991837" y="862794"/>
            <a:ext cx="2455345" cy="3092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Prologue: Allocating the Stack Frame 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6192E3-9DCC-0343-899F-6861F19A6E30}"/>
              </a:ext>
            </a:extLst>
          </p:cNvPr>
          <p:cNvSpPr/>
          <p:nvPr/>
        </p:nvSpPr>
        <p:spPr>
          <a:xfrm>
            <a:off x="1239517" y="168593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38AA8-2929-2049-8BAF-DA4AC8B74E11}"/>
              </a:ext>
            </a:extLst>
          </p:cNvPr>
          <p:cNvSpPr txBox="1"/>
          <p:nvPr/>
        </p:nvSpPr>
        <p:spPr>
          <a:xfrm>
            <a:off x="1147636" y="353870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28A147-8BAD-4949-8C1E-1CA85E117042}"/>
              </a:ext>
            </a:extLst>
          </p:cNvPr>
          <p:cNvSpPr/>
          <p:nvPr/>
        </p:nvSpPr>
        <p:spPr>
          <a:xfrm>
            <a:off x="1237540" y="2316160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60BA2E-2BA7-6B4F-B7B7-DFFA0118380C}"/>
              </a:ext>
            </a:extLst>
          </p:cNvPr>
          <p:cNvSpPr/>
          <p:nvPr/>
        </p:nvSpPr>
        <p:spPr>
          <a:xfrm>
            <a:off x="1237540" y="2622179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AB91C2-F487-D14A-8C84-AF5A45161265}"/>
              </a:ext>
            </a:extLst>
          </p:cNvPr>
          <p:cNvSpPr/>
          <p:nvPr/>
        </p:nvSpPr>
        <p:spPr>
          <a:xfrm>
            <a:off x="1237540" y="2936664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074AC5-E76F-0947-AE5B-5EF2E7BF177F}"/>
              </a:ext>
            </a:extLst>
          </p:cNvPr>
          <p:cNvSpPr/>
          <p:nvPr/>
        </p:nvSpPr>
        <p:spPr>
          <a:xfrm>
            <a:off x="1237540" y="2004673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55681A-1728-3A45-85ED-DE000F72062C}"/>
              </a:ext>
            </a:extLst>
          </p:cNvPr>
          <p:cNvSpPr/>
          <p:nvPr/>
        </p:nvSpPr>
        <p:spPr>
          <a:xfrm>
            <a:off x="1237540" y="136718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525D34E4-3F9B-A843-B652-8814FBC8B8D2}"/>
              </a:ext>
            </a:extLst>
          </p:cNvPr>
          <p:cNvSpPr/>
          <p:nvPr/>
        </p:nvSpPr>
        <p:spPr>
          <a:xfrm>
            <a:off x="2613499" y="185981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6664F5-1402-804D-A906-7D6D6AC60B35}"/>
              </a:ext>
            </a:extLst>
          </p:cNvPr>
          <p:cNvSpPr txBox="1"/>
          <p:nvPr/>
        </p:nvSpPr>
        <p:spPr>
          <a:xfrm>
            <a:off x="1219312" y="46213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function entry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04D73F4-67C7-DF44-97FE-16BA5EFFE501}"/>
              </a:ext>
            </a:extLst>
          </p:cNvPr>
          <p:cNvSpPr/>
          <p:nvPr/>
        </p:nvSpPr>
        <p:spPr>
          <a:xfrm>
            <a:off x="1236552" y="3248751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CC18DCB-109C-D846-95C0-F0B5D5E8D4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CC0E5C-EFF3-B54D-C2F0-3F9C3117FA2C}"/>
              </a:ext>
            </a:extLst>
          </p:cNvPr>
          <p:cNvGrpSpPr/>
          <p:nvPr/>
        </p:nvGrpSpPr>
        <p:grpSpPr>
          <a:xfrm>
            <a:off x="2617076" y="1328215"/>
            <a:ext cx="830953" cy="369332"/>
            <a:chOff x="1653962" y="2057134"/>
            <a:chExt cx="830953" cy="369332"/>
          </a:xfrm>
        </p:grpSpPr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B63EC205-B9F6-8932-3D4B-E1A3F7F90046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D075173-6954-D4B5-366B-68F9E047F817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7B961F4-85F7-BCAD-523C-2F6811CA678E}"/>
              </a:ext>
            </a:extLst>
          </p:cNvPr>
          <p:cNvSpPr txBox="1"/>
          <p:nvPr/>
        </p:nvSpPr>
        <p:spPr>
          <a:xfrm>
            <a:off x="535937" y="4055486"/>
            <a:ext cx="314290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 was just called this how the stack looks</a:t>
            </a:r>
          </a:p>
          <a:p>
            <a:r>
              <a:rPr lang="en-US" dirty="0">
                <a:solidFill>
                  <a:srgbClr val="F3753F"/>
                </a:solidFill>
              </a:rPr>
              <a:t>The orange blocks </a:t>
            </a:r>
            <a:r>
              <a:rPr lang="en-US" dirty="0"/>
              <a:t>are part of the caller's stack frame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56249F-61AC-5179-C646-84D9D91B58F9}"/>
              </a:ext>
            </a:extLst>
          </p:cNvPr>
          <p:cNvSpPr txBox="1"/>
          <p:nvPr/>
        </p:nvSpPr>
        <p:spPr>
          <a:xfrm>
            <a:off x="339658" y="1384989"/>
            <a:ext cx="668664" cy="60016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 Callers</a:t>
            </a:r>
          </a:p>
          <a:p>
            <a:r>
              <a:rPr lang="en-US" sz="1100" dirty="0"/>
              <a:t>Stack Frame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EDB87A6-9207-F90B-96A2-C980DF3E9F02}"/>
              </a:ext>
            </a:extLst>
          </p:cNvPr>
          <p:cNvSpPr/>
          <p:nvPr/>
        </p:nvSpPr>
        <p:spPr>
          <a:xfrm rot="10800000">
            <a:off x="1011899" y="1371931"/>
            <a:ext cx="236386" cy="59703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352BF7-369C-7183-69EF-CDD0675E2B23}"/>
              </a:ext>
            </a:extLst>
          </p:cNvPr>
          <p:cNvGrpSpPr/>
          <p:nvPr/>
        </p:nvGrpSpPr>
        <p:grpSpPr>
          <a:xfrm>
            <a:off x="3055183" y="461879"/>
            <a:ext cx="4256394" cy="4524351"/>
            <a:chOff x="3033752" y="769061"/>
            <a:chExt cx="4256394" cy="4524351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6C186C6-7F7C-8943-BB13-C7FE0760896C}"/>
                </a:ext>
              </a:extLst>
            </p:cNvPr>
            <p:cNvSpPr/>
            <p:nvPr/>
          </p:nvSpPr>
          <p:spPr>
            <a:xfrm>
              <a:off x="4468463" y="1174097"/>
              <a:ext cx="2694632" cy="30928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0FED89D-FB91-5E4A-9F4E-B365C838E83B}"/>
                </a:ext>
              </a:extLst>
            </p:cNvPr>
            <p:cNvGrpSpPr/>
            <p:nvPr/>
          </p:nvGrpSpPr>
          <p:grpSpPr>
            <a:xfrm>
              <a:off x="4659961" y="1126372"/>
              <a:ext cx="2407248" cy="3166429"/>
              <a:chOff x="3190797" y="3389649"/>
              <a:chExt cx="2407248" cy="316642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8EEA036-7267-1048-ACE7-7739F63C8416}"/>
                  </a:ext>
                </a:extLst>
              </p:cNvPr>
              <p:cNvSpPr/>
              <p:nvPr/>
            </p:nvSpPr>
            <p:spPr>
              <a:xfrm>
                <a:off x="3479268" y="5858449"/>
                <a:ext cx="1375959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D11CB6F-DD0C-6449-9887-5F6DAD3BEE5D}"/>
                  </a:ext>
                </a:extLst>
              </p:cNvPr>
              <p:cNvSpPr/>
              <p:nvPr/>
            </p:nvSpPr>
            <p:spPr>
              <a:xfrm>
                <a:off x="3481247" y="4283396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29CBC1-B1B2-2449-BAC0-C972A42AC77D}"/>
                  </a:ext>
                </a:extLst>
              </p:cNvPr>
              <p:cNvSpPr txBox="1"/>
              <p:nvPr/>
            </p:nvSpPr>
            <p:spPr>
              <a:xfrm>
                <a:off x="3479268" y="6186746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5A637A0-583C-3B4A-A2A8-A453A8F70197}"/>
                  </a:ext>
                </a:extLst>
              </p:cNvPr>
              <p:cNvSpPr/>
              <p:nvPr/>
            </p:nvSpPr>
            <p:spPr>
              <a:xfrm>
                <a:off x="3479270" y="3964654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BD2CB5-050E-A744-A3B6-08777AEB75D1}"/>
                  </a:ext>
                </a:extLst>
              </p:cNvPr>
              <p:cNvSpPr txBox="1"/>
              <p:nvPr/>
            </p:nvSpPr>
            <p:spPr>
              <a:xfrm>
                <a:off x="5169723" y="561027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26" name="Left Arrow 25">
                <a:extLst>
                  <a:ext uri="{FF2B5EF4-FFF2-40B4-BE49-F238E27FC236}">
                    <a16:creationId xmlns:a16="http://schemas.microsoft.com/office/drawing/2014/main" id="{B1779425-B42F-CD4E-A2A1-2B8D6CC2EF6C}"/>
                  </a:ext>
                </a:extLst>
              </p:cNvPr>
              <p:cNvSpPr/>
              <p:nvPr/>
            </p:nvSpPr>
            <p:spPr>
              <a:xfrm>
                <a:off x="4855227" y="5771885"/>
                <a:ext cx="378846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706E26D-31D0-8A4D-9408-524C18072942}"/>
                  </a:ext>
                </a:extLst>
              </p:cNvPr>
              <p:cNvSpPr/>
              <p:nvPr/>
            </p:nvSpPr>
            <p:spPr>
              <a:xfrm>
                <a:off x="3479270" y="459139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DDAE7BA-4E01-8744-AD20-BDB4D6243851}"/>
                  </a:ext>
                </a:extLst>
              </p:cNvPr>
              <p:cNvSpPr/>
              <p:nvPr/>
            </p:nvSpPr>
            <p:spPr>
              <a:xfrm>
                <a:off x="3481107" y="4919692"/>
                <a:ext cx="1375959" cy="31208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BE001ED-E268-404D-8E74-FB77375F397D}"/>
                  </a:ext>
                </a:extLst>
              </p:cNvPr>
              <p:cNvSpPr/>
              <p:nvPr/>
            </p:nvSpPr>
            <p:spPr>
              <a:xfrm>
                <a:off x="3479269" y="5222153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551824B-4BD2-0E47-B87A-741101B60E80}"/>
                  </a:ext>
                </a:extLst>
              </p:cNvPr>
              <p:cNvSpPr/>
              <p:nvPr/>
            </p:nvSpPr>
            <p:spPr>
              <a:xfrm>
                <a:off x="3481106" y="5550450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1EEA8C3-607D-9D4D-B5A2-260AF1106D6B}"/>
                  </a:ext>
                </a:extLst>
              </p:cNvPr>
              <p:cNvSpPr/>
              <p:nvPr/>
            </p:nvSpPr>
            <p:spPr>
              <a:xfrm>
                <a:off x="3190797" y="3389649"/>
                <a:ext cx="22044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after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push {r4,r5,fp,lr}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3E097B-32EE-6046-9911-FB4BF0C96045}"/>
                </a:ext>
              </a:extLst>
            </p:cNvPr>
            <p:cNvSpPr txBox="1"/>
            <p:nvPr/>
          </p:nvSpPr>
          <p:spPr>
            <a:xfrm>
              <a:off x="3033752" y="20072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2446E0B-0772-682A-1AA8-584AAF425702}"/>
                </a:ext>
              </a:extLst>
            </p:cNvPr>
            <p:cNvGrpSpPr/>
            <p:nvPr/>
          </p:nvGrpSpPr>
          <p:grpSpPr>
            <a:xfrm>
              <a:off x="6359794" y="1659201"/>
              <a:ext cx="830953" cy="369332"/>
              <a:chOff x="1653962" y="2057134"/>
              <a:chExt cx="830953" cy="369332"/>
            </a:xfrm>
          </p:grpSpPr>
          <p:sp>
            <p:nvSpPr>
              <p:cNvPr id="86" name="Left Arrow 85">
                <a:extLst>
                  <a:ext uri="{FF2B5EF4-FFF2-40B4-BE49-F238E27FC236}">
                    <a16:creationId xmlns:a16="http://schemas.microsoft.com/office/drawing/2014/main" id="{F3C2F5E5-E3C4-AE78-85A8-227F11AD5D36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6897C67-E13B-E9DE-5567-6BD50DF6609C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17FB12F-2E2F-A827-2474-4BAE427A2850}"/>
                </a:ext>
              </a:extLst>
            </p:cNvPr>
            <p:cNvSpPr txBox="1"/>
            <p:nvPr/>
          </p:nvSpPr>
          <p:spPr>
            <a:xfrm>
              <a:off x="4035314" y="4370082"/>
              <a:ext cx="3254832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using a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push,</a:t>
              </a:r>
              <a:r>
                <a:rPr lang="en-US" dirty="0">
                  <a:solidFill>
                    <a:srgbClr val="2C895B"/>
                  </a:solidFill>
                </a:rPr>
                <a:t> save </a:t>
              </a:r>
              <a:r>
                <a:rPr lang="en-US" dirty="0" err="1">
                  <a:solidFill>
                    <a:srgbClr val="2C895B"/>
                  </a:solidFill>
                </a:rPr>
                <a:t>lr</a:t>
              </a:r>
              <a:r>
                <a:rPr lang="en-US" dirty="0">
                  <a:solidFill>
                    <a:srgbClr val="2C895B"/>
                  </a:solidFill>
                </a:rPr>
                <a:t>, </a:t>
              </a:r>
              <a:r>
                <a:rPr lang="en-US" dirty="0" err="1">
                  <a:solidFill>
                    <a:srgbClr val="2C895B"/>
                  </a:solidFill>
                </a:rPr>
                <a:t>fp</a:t>
              </a:r>
              <a:r>
                <a:rPr lang="en-US" dirty="0">
                  <a:solidFill>
                    <a:srgbClr val="2C895B"/>
                  </a:solidFill>
                </a:rPr>
                <a:t> </a:t>
              </a:r>
              <a:r>
                <a:rPr lang="en-US" dirty="0"/>
                <a:t>and </a:t>
              </a:r>
              <a:r>
                <a:rPr lang="en-US" dirty="0">
                  <a:solidFill>
                    <a:srgbClr val="0070C0"/>
                  </a:solidFill>
                </a:rPr>
                <a:t>those preserved  registers it wants to use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7030A0"/>
                  </a:solidFill>
                </a:rPr>
                <a:t>on the stack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F12111B-C1A3-3568-2764-B04678281EA6}"/>
                </a:ext>
              </a:extLst>
            </p:cNvPr>
            <p:cNvGrpSpPr/>
            <p:nvPr/>
          </p:nvGrpSpPr>
          <p:grpSpPr>
            <a:xfrm>
              <a:off x="3907876" y="2335195"/>
              <a:ext cx="1039567" cy="1258438"/>
              <a:chOff x="2454999" y="1799527"/>
              <a:chExt cx="1039567" cy="1258438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335660-1BD0-62F2-6975-91ADC2FF4B40}"/>
                  </a:ext>
                </a:extLst>
              </p:cNvPr>
              <p:cNvSpPr txBox="1"/>
              <p:nvPr/>
            </p:nvSpPr>
            <p:spPr>
              <a:xfrm>
                <a:off x="2454999" y="2075225"/>
                <a:ext cx="827488" cy="95410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Called function</a:t>
                </a:r>
              </a:p>
              <a:p>
                <a:r>
                  <a:rPr lang="en-US" sz="1400" dirty="0"/>
                  <a:t>Stack Frame</a:t>
                </a:r>
              </a:p>
            </p:txBody>
          </p:sp>
          <p:sp>
            <p:nvSpPr>
              <p:cNvPr id="8" name="Right Brace 7">
                <a:extLst>
                  <a:ext uri="{FF2B5EF4-FFF2-40B4-BE49-F238E27FC236}">
                    <a16:creationId xmlns:a16="http://schemas.microsoft.com/office/drawing/2014/main" id="{8A1675D3-D892-C248-7279-9394DBD5F4BC}"/>
                  </a:ext>
                </a:extLst>
              </p:cNvPr>
              <p:cNvSpPr/>
              <p:nvPr/>
            </p:nvSpPr>
            <p:spPr>
              <a:xfrm rot="10800000">
                <a:off x="3267182" y="1799527"/>
                <a:ext cx="227384" cy="1258438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F3FADC-3E8F-9F47-305F-AB21E6CD48BD}"/>
                </a:ext>
              </a:extLst>
            </p:cNvPr>
            <p:cNvSpPr txBox="1"/>
            <p:nvPr/>
          </p:nvSpPr>
          <p:spPr>
            <a:xfrm>
              <a:off x="4029887" y="1712781"/>
              <a:ext cx="668664" cy="6001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Callers</a:t>
              </a:r>
            </a:p>
            <a:p>
              <a:r>
                <a:rPr lang="en-US" sz="1100" dirty="0"/>
                <a:t>Stack Frame</a:t>
              </a:r>
            </a:p>
          </p:txBody>
        </p: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C75BF72B-D243-5472-9E82-7840552FFEC1}"/>
                </a:ext>
              </a:extLst>
            </p:cNvPr>
            <p:cNvSpPr/>
            <p:nvPr/>
          </p:nvSpPr>
          <p:spPr>
            <a:xfrm rot="10800000">
              <a:off x="4726203" y="1718893"/>
              <a:ext cx="236386" cy="59703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3ECBFEF-5460-6C28-5294-A3639957103D}"/>
                </a:ext>
              </a:extLst>
            </p:cNvPr>
            <p:cNvSpPr txBox="1"/>
            <p:nvPr/>
          </p:nvSpPr>
          <p:spPr>
            <a:xfrm>
              <a:off x="4707269" y="769061"/>
              <a:ext cx="2287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Prologue Step 1 of 3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A53D625-67BC-D029-F68D-F998A82F2000}"/>
              </a:ext>
            </a:extLst>
          </p:cNvPr>
          <p:cNvGrpSpPr/>
          <p:nvPr/>
        </p:nvGrpSpPr>
        <p:grpSpPr>
          <a:xfrm>
            <a:off x="7500513" y="458588"/>
            <a:ext cx="3836583" cy="4549240"/>
            <a:chOff x="7479082" y="765770"/>
            <a:chExt cx="3836583" cy="454924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7A8F0EC-F20E-774B-84C1-8A5D1E3613E2}"/>
                </a:ext>
              </a:extLst>
            </p:cNvPr>
            <p:cNvSpPr/>
            <p:nvPr/>
          </p:nvSpPr>
          <p:spPr>
            <a:xfrm>
              <a:off x="8208349" y="1202328"/>
              <a:ext cx="2784083" cy="30928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9987F11-7505-DD46-9672-24C397E8B280}"/>
                </a:ext>
              </a:extLst>
            </p:cNvPr>
            <p:cNvGrpSpPr/>
            <p:nvPr/>
          </p:nvGrpSpPr>
          <p:grpSpPr>
            <a:xfrm>
              <a:off x="8217740" y="1169976"/>
              <a:ext cx="2602859" cy="3166429"/>
              <a:chOff x="6063006" y="3389649"/>
              <a:chExt cx="2602859" cy="3166429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3F8D7BC-6082-B843-BA33-D2FB253733A9}"/>
                  </a:ext>
                </a:extLst>
              </p:cNvPr>
              <p:cNvSpPr/>
              <p:nvPr/>
            </p:nvSpPr>
            <p:spPr>
              <a:xfrm>
                <a:off x="6409370" y="5858449"/>
                <a:ext cx="1375959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3475303-F61B-7640-A8D2-22B5DF041930}"/>
                  </a:ext>
                </a:extLst>
              </p:cNvPr>
              <p:cNvSpPr/>
              <p:nvPr/>
            </p:nvSpPr>
            <p:spPr>
              <a:xfrm>
                <a:off x="6411349" y="4283396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13626FD-E72B-2948-BB66-D13D061635B0}"/>
                  </a:ext>
                </a:extLst>
              </p:cNvPr>
              <p:cNvSpPr txBox="1"/>
              <p:nvPr/>
            </p:nvSpPr>
            <p:spPr>
              <a:xfrm>
                <a:off x="6409370" y="6186746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61350B8-3162-344F-954D-D8298E4DDFED}"/>
                  </a:ext>
                </a:extLst>
              </p:cNvPr>
              <p:cNvSpPr/>
              <p:nvPr/>
            </p:nvSpPr>
            <p:spPr>
              <a:xfrm>
                <a:off x="6409372" y="3964654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1CBE157-B124-1C4B-8F41-6D7FC43B1AC7}"/>
                  </a:ext>
                </a:extLst>
              </p:cNvPr>
              <p:cNvSpPr txBox="1"/>
              <p:nvPr/>
            </p:nvSpPr>
            <p:spPr>
              <a:xfrm>
                <a:off x="8237543" y="5632388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53" name="Left Arrow 52">
                <a:extLst>
                  <a:ext uri="{FF2B5EF4-FFF2-40B4-BE49-F238E27FC236}">
                    <a16:creationId xmlns:a16="http://schemas.microsoft.com/office/drawing/2014/main" id="{5BA09D82-7156-DC40-9838-B6D3CC4C6668}"/>
                  </a:ext>
                </a:extLst>
              </p:cNvPr>
              <p:cNvSpPr/>
              <p:nvPr/>
            </p:nvSpPr>
            <p:spPr>
              <a:xfrm>
                <a:off x="7785329" y="577188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EBF3914-72CA-E04D-8557-0EE1B1EC203E}"/>
                  </a:ext>
                </a:extLst>
              </p:cNvPr>
              <p:cNvSpPr/>
              <p:nvPr/>
            </p:nvSpPr>
            <p:spPr>
              <a:xfrm>
                <a:off x="6409372" y="459139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40526F2-DF52-8B4A-892F-A33726E1A211}"/>
                  </a:ext>
                </a:extLst>
              </p:cNvPr>
              <p:cNvSpPr/>
              <p:nvPr/>
            </p:nvSpPr>
            <p:spPr>
              <a:xfrm>
                <a:off x="6411209" y="4919692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5D16D79-25A6-6742-8B5E-2E296E0414B2}"/>
                  </a:ext>
                </a:extLst>
              </p:cNvPr>
              <p:cNvSpPr/>
              <p:nvPr/>
            </p:nvSpPr>
            <p:spPr>
              <a:xfrm>
                <a:off x="6409371" y="5222153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B04390-6FE1-4E4C-B2DB-E9E2FFF8204C}"/>
                  </a:ext>
                </a:extLst>
              </p:cNvPr>
              <p:cNvSpPr/>
              <p:nvPr/>
            </p:nvSpPr>
            <p:spPr>
              <a:xfrm>
                <a:off x="6411208" y="5550450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42C867C-2EBC-3843-BBEF-AAF72E8639D5}"/>
                  </a:ext>
                </a:extLst>
              </p:cNvPr>
              <p:cNvSpPr/>
              <p:nvPr/>
            </p:nvSpPr>
            <p:spPr>
              <a:xfrm>
                <a:off x="6063006" y="3389649"/>
                <a:ext cx="22044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Set FP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add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E56F2D6-8AF7-FD43-8EC8-D76FAF448F8C}"/>
                  </a:ext>
                </a:extLst>
              </p:cNvPr>
              <p:cNvSpPr txBox="1"/>
              <p:nvPr/>
            </p:nvSpPr>
            <p:spPr>
              <a:xfrm>
                <a:off x="8237543" y="465038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60" name="Left Arrow 59">
                <a:extLst>
                  <a:ext uri="{FF2B5EF4-FFF2-40B4-BE49-F238E27FC236}">
                    <a16:creationId xmlns:a16="http://schemas.microsoft.com/office/drawing/2014/main" id="{E1BC1BCE-DA08-0649-A865-51F6C9B3F2DF}"/>
                  </a:ext>
                </a:extLst>
              </p:cNvPr>
              <p:cNvSpPr/>
              <p:nvPr/>
            </p:nvSpPr>
            <p:spPr>
              <a:xfrm>
                <a:off x="7785329" y="4789877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E3A62BA-3BB9-3264-72B1-E5599C6542D6}"/>
                </a:ext>
              </a:extLst>
            </p:cNvPr>
            <p:cNvSpPr txBox="1"/>
            <p:nvPr/>
          </p:nvSpPr>
          <p:spPr>
            <a:xfrm>
              <a:off x="8134340" y="4391680"/>
              <a:ext cx="3181325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move </a:t>
              </a:r>
              <a:r>
                <a:rPr lang="en-US" dirty="0">
                  <a:solidFill>
                    <a:srgbClr val="2C895B"/>
                  </a:solidFill>
                </a:rPr>
                <a:t>the </a:t>
              </a:r>
              <a:r>
                <a:rPr lang="en-US" dirty="0" err="1">
                  <a:solidFill>
                    <a:srgbClr val="2C895B"/>
                  </a:solidFill>
                </a:rPr>
                <a:t>fp</a:t>
              </a:r>
              <a:r>
                <a:rPr lang="en-US" dirty="0">
                  <a:solidFill>
                    <a:srgbClr val="2C895B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to </a:t>
              </a:r>
              <a:r>
                <a:rPr lang="en-US" dirty="0">
                  <a:solidFill>
                    <a:srgbClr val="0070C0"/>
                  </a:solidFill>
                </a:rPr>
                <a:t>point at the saved </a:t>
              </a:r>
              <a:r>
                <a:rPr lang="en-US" dirty="0" err="1">
                  <a:solidFill>
                    <a:srgbClr val="0070C0"/>
                  </a:solidFill>
                </a:rPr>
                <a:t>lr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as </a:t>
              </a:r>
              <a:r>
                <a:rPr lang="en-US" dirty="0">
                  <a:solidFill>
                    <a:srgbClr val="C00000"/>
                  </a:solidFill>
                </a:rPr>
                <a:t>required by the Aarch32 spec</a:t>
              </a:r>
            </a:p>
          </p:txBody>
        </p:sp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BFB3DD9D-43BA-A774-E9AD-3043DEAB8594}"/>
                </a:ext>
              </a:extLst>
            </p:cNvPr>
            <p:cNvSpPr/>
            <p:nvPr/>
          </p:nvSpPr>
          <p:spPr>
            <a:xfrm>
              <a:off x="9962996" y="266635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56E8D73-9251-AF2D-5BC4-72B5614C5245}"/>
                </a:ext>
              </a:extLst>
            </p:cNvPr>
            <p:cNvSpPr txBox="1"/>
            <p:nvPr/>
          </p:nvSpPr>
          <p:spPr>
            <a:xfrm>
              <a:off x="10277041" y="291759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BEE9156-4CF9-6488-5106-8F0FE4958EA5}"/>
                </a:ext>
              </a:extLst>
            </p:cNvPr>
            <p:cNvGrpSpPr/>
            <p:nvPr/>
          </p:nvGrpSpPr>
          <p:grpSpPr>
            <a:xfrm>
              <a:off x="7479082" y="2382887"/>
              <a:ext cx="1039567" cy="1258438"/>
              <a:chOff x="2454999" y="1799527"/>
              <a:chExt cx="1039567" cy="1258438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F7228ED-71CE-CEA0-595F-4F06A91D8E54}"/>
                  </a:ext>
                </a:extLst>
              </p:cNvPr>
              <p:cNvSpPr txBox="1"/>
              <p:nvPr/>
            </p:nvSpPr>
            <p:spPr>
              <a:xfrm>
                <a:off x="2454999" y="2075225"/>
                <a:ext cx="827488" cy="95410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Called function</a:t>
                </a:r>
              </a:p>
              <a:p>
                <a:r>
                  <a:rPr lang="en-US" sz="1400" dirty="0"/>
                  <a:t>Stack Frame</a:t>
                </a:r>
              </a:p>
            </p:txBody>
          </p:sp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0D98D9AC-E7A2-D9CF-53C2-A49812F79244}"/>
                  </a:ext>
                </a:extLst>
              </p:cNvPr>
              <p:cNvSpPr/>
              <p:nvPr/>
            </p:nvSpPr>
            <p:spPr>
              <a:xfrm rot="10800000">
                <a:off x="3267182" y="1799527"/>
                <a:ext cx="227384" cy="1258438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BC2B8D4-D634-4A92-2FF1-20EEF7C8BC60}"/>
                </a:ext>
              </a:extLst>
            </p:cNvPr>
            <p:cNvSpPr txBox="1"/>
            <p:nvPr/>
          </p:nvSpPr>
          <p:spPr>
            <a:xfrm>
              <a:off x="7601093" y="1760473"/>
              <a:ext cx="668664" cy="6001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Callers</a:t>
              </a:r>
            </a:p>
            <a:p>
              <a:r>
                <a:rPr lang="en-US" sz="1100" dirty="0"/>
                <a:t>Stack Frame</a:t>
              </a:r>
            </a:p>
          </p:txBody>
        </p:sp>
        <p:sp>
          <p:nvSpPr>
            <p:cNvPr id="73" name="Right Brace 72">
              <a:extLst>
                <a:ext uri="{FF2B5EF4-FFF2-40B4-BE49-F238E27FC236}">
                  <a16:creationId xmlns:a16="http://schemas.microsoft.com/office/drawing/2014/main" id="{732613A3-8C6E-ABC8-1E8F-5445405643A8}"/>
                </a:ext>
              </a:extLst>
            </p:cNvPr>
            <p:cNvSpPr/>
            <p:nvPr/>
          </p:nvSpPr>
          <p:spPr>
            <a:xfrm rot="10800000">
              <a:off x="8297409" y="1766585"/>
              <a:ext cx="236386" cy="59703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777F016-D187-4758-BAA3-D89117CF88BD}"/>
                </a:ext>
              </a:extLst>
            </p:cNvPr>
            <p:cNvSpPr txBox="1"/>
            <p:nvPr/>
          </p:nvSpPr>
          <p:spPr>
            <a:xfrm>
              <a:off x="8456487" y="765770"/>
              <a:ext cx="2287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Prologue Step 2 of 3</a:t>
              </a:r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6C6838-5810-5DDB-3AEF-A5D1E13EA6CF}"/>
              </a:ext>
            </a:extLst>
          </p:cNvPr>
          <p:cNvSpPr/>
          <p:nvPr/>
        </p:nvSpPr>
        <p:spPr bwMode="auto">
          <a:xfrm>
            <a:off x="1236552" y="5274103"/>
            <a:ext cx="9988736" cy="152019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 this function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2FA238-9493-3804-C780-7C1B9559DE46}"/>
              </a:ext>
            </a:extLst>
          </p:cNvPr>
          <p:cNvSpPr txBox="1"/>
          <p:nvPr/>
        </p:nvSpPr>
        <p:spPr>
          <a:xfrm>
            <a:off x="563705" y="5818754"/>
            <a:ext cx="874973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Function Prologue</a:t>
            </a:r>
          </a:p>
        </p:txBody>
      </p:sp>
    </p:spTree>
    <p:extLst>
      <p:ext uri="{BB962C8B-B14F-4D97-AF65-F5344CB8AC3E}">
        <p14:creationId xmlns:p14="http://schemas.microsoft.com/office/powerpoint/2010/main" val="199602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A2D2F57-F59F-7248-AF29-E4AF03B13CF6}"/>
              </a:ext>
            </a:extLst>
          </p:cNvPr>
          <p:cNvSpPr/>
          <p:nvPr/>
        </p:nvSpPr>
        <p:spPr>
          <a:xfrm>
            <a:off x="8450627" y="609356"/>
            <a:ext cx="3000668" cy="36230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Prologue: Allocating the Stack Frame - 2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02D8FD-0EE9-FB42-ADDD-481D371AFD00}"/>
              </a:ext>
            </a:extLst>
          </p:cNvPr>
          <p:cNvGrpSpPr/>
          <p:nvPr/>
        </p:nvGrpSpPr>
        <p:grpSpPr>
          <a:xfrm>
            <a:off x="8392700" y="609356"/>
            <a:ext cx="3097771" cy="3691856"/>
            <a:chOff x="8912624" y="3272955"/>
            <a:chExt cx="3097771" cy="36918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D9EAF7-AA97-0D4F-B156-60FAA4607272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D15A65-58F2-0047-8D81-A5B36BB26ECB}"/>
                </a:ext>
              </a:extLst>
            </p:cNvPr>
            <p:cNvSpPr txBox="1"/>
            <p:nvPr/>
          </p:nvSpPr>
          <p:spPr>
            <a:xfrm>
              <a:off x="9266136" y="659547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EACBC8-8FD3-A843-B872-DD9DF127CA70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69" name="Left Arrow 68">
              <a:extLst>
                <a:ext uri="{FF2B5EF4-FFF2-40B4-BE49-F238E27FC236}">
                  <a16:creationId xmlns:a16="http://schemas.microsoft.com/office/drawing/2014/main" id="{F6449024-97A7-154C-9E45-9FC9F2A209BB}"/>
                </a:ext>
              </a:extLst>
            </p:cNvPr>
            <p:cNvSpPr/>
            <p:nvPr/>
          </p:nvSpPr>
          <p:spPr>
            <a:xfrm>
              <a:off x="10833815" y="6527375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4769E5-47A8-7C40-854C-A070552DDB25}"/>
                </a:ext>
              </a:extLst>
            </p:cNvPr>
            <p:cNvSpPr txBox="1"/>
            <p:nvPr/>
          </p:nvSpPr>
          <p:spPr>
            <a:xfrm>
              <a:off x="11287742" y="630119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C883B0-5FC4-F14E-A441-382BDC04B3E9}"/>
                </a:ext>
              </a:extLst>
            </p:cNvPr>
            <p:cNvSpPr/>
            <p:nvPr/>
          </p:nvSpPr>
          <p:spPr>
            <a:xfrm>
              <a:off x="9318773" y="5765781"/>
              <a:ext cx="1375959" cy="8474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C7DEC7-915A-1B4B-932C-D329BE90AE3A}"/>
                </a:ext>
              </a:extLst>
            </p:cNvPr>
            <p:cNvSpPr/>
            <p:nvPr/>
          </p:nvSpPr>
          <p:spPr>
            <a:xfrm>
              <a:off x="8912624" y="3272955"/>
              <a:ext cx="29899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Allocate Space for locals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-FRMADD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47B5DD-1D87-FF47-896D-500EE4525C1E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6F1238-EFD9-DD4A-AD0E-15A5624CA102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307D4F-6A84-764D-A925-E185F39C3F43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3099D8-D11B-3C42-8525-20604481CB33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0E26A5FF-450B-3943-BD72-D12E59911A76}"/>
                </a:ext>
              </a:extLst>
            </p:cNvPr>
            <p:cNvSpPr/>
            <p:nvPr/>
          </p:nvSpPr>
          <p:spPr>
            <a:xfrm>
              <a:off x="10670176" y="5815994"/>
              <a:ext cx="410836" cy="779485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196B34-12FF-754F-BD25-B9B3200E3E7B}"/>
                </a:ext>
              </a:extLst>
            </p:cNvPr>
            <p:cNvSpPr txBox="1"/>
            <p:nvPr/>
          </p:nvSpPr>
          <p:spPr>
            <a:xfrm>
              <a:off x="11100819" y="6061162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FRMADD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9CC18DCB-109C-D846-95C0-F0B5D5E8D4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CFE86A-6332-269C-24FA-7D718B2D0A50}"/>
              </a:ext>
            </a:extLst>
          </p:cNvPr>
          <p:cNvSpPr txBox="1"/>
          <p:nvPr/>
        </p:nvSpPr>
        <p:spPr>
          <a:xfrm>
            <a:off x="8850500" y="4325568"/>
            <a:ext cx="211855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Allocate Space for Local Variables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0407EE-E623-E3AE-1ABE-0310031151CD}"/>
              </a:ext>
            </a:extLst>
          </p:cNvPr>
          <p:cNvGrpSpPr/>
          <p:nvPr/>
        </p:nvGrpSpPr>
        <p:grpSpPr>
          <a:xfrm>
            <a:off x="10206348" y="1817948"/>
            <a:ext cx="830953" cy="369332"/>
            <a:chOff x="1653962" y="2057134"/>
            <a:chExt cx="830953" cy="369332"/>
          </a:xfrm>
        </p:grpSpPr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7181C0CA-13DE-ADE8-D448-4182F6E45394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2D44D3A-B193-8CE6-16CE-E9FC0D95453B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37" name="Right Brace 36">
            <a:extLst>
              <a:ext uri="{FF2B5EF4-FFF2-40B4-BE49-F238E27FC236}">
                <a16:creationId xmlns:a16="http://schemas.microsoft.com/office/drawing/2014/main" id="{82A453CB-0E0D-0475-7B7E-A71403E4284A}"/>
              </a:ext>
            </a:extLst>
          </p:cNvPr>
          <p:cNvSpPr/>
          <p:nvPr/>
        </p:nvSpPr>
        <p:spPr>
          <a:xfrm>
            <a:off x="10166176" y="2157941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AA52F7-64D8-2B3F-991C-88E5DEFBDC91}"/>
              </a:ext>
            </a:extLst>
          </p:cNvPr>
          <p:cNvSpPr txBox="1"/>
          <p:nvPr/>
        </p:nvSpPr>
        <p:spPr>
          <a:xfrm>
            <a:off x="10480221" y="2409183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656F805-BD1C-F923-A8A4-FBE8AFA0326A}"/>
              </a:ext>
            </a:extLst>
          </p:cNvPr>
          <p:cNvSpPr txBox="1">
            <a:spLocks/>
          </p:cNvSpPr>
          <p:nvPr/>
        </p:nvSpPr>
        <p:spPr>
          <a:xfrm>
            <a:off x="469002" y="874669"/>
            <a:ext cx="6925638" cy="4186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Add memory to the stack frame for local variables  </a:t>
            </a:r>
            <a:r>
              <a:rPr lang="en-US" sz="1800" dirty="0">
                <a:solidFill>
                  <a:srgbClr val="0070C0"/>
                </a:solidFill>
              </a:rPr>
              <a:t>by </a:t>
            </a:r>
            <a:r>
              <a:rPr lang="en-US" sz="1800" b="1" dirty="0">
                <a:solidFill>
                  <a:srgbClr val="2C895B"/>
                </a:solidFill>
              </a:rPr>
              <a:t>moving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the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sp</a:t>
            </a:r>
            <a:r>
              <a:rPr lang="en-US" sz="2000" dirty="0">
                <a:solidFill>
                  <a:srgbClr val="FF0000"/>
                </a:solidFill>
              </a:rPr>
              <a:t> towards low memory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</a:rPr>
              <a:t>The amount moved is the </a:t>
            </a:r>
            <a:r>
              <a:rPr lang="en-US" sz="2000" dirty="0">
                <a:solidFill>
                  <a:srgbClr val="2C895B"/>
                </a:solidFill>
              </a:rPr>
              <a:t>total size of all local variables </a:t>
            </a:r>
            <a:r>
              <a:rPr lang="en-US" sz="2000" dirty="0">
                <a:solidFill>
                  <a:srgbClr val="00B050"/>
                </a:solidFill>
              </a:rPr>
              <a:t>in bytes </a:t>
            </a:r>
            <a:r>
              <a:rPr lang="en-US" sz="2000" b="1" dirty="0">
                <a:solidFill>
                  <a:srgbClr val="00B050"/>
                </a:solidFill>
              </a:rPr>
              <a:t>plus</a:t>
            </a:r>
            <a:r>
              <a:rPr lang="en-US" sz="2000" dirty="0">
                <a:solidFill>
                  <a:srgbClr val="00B050"/>
                </a:solidFill>
              </a:rPr>
              <a:t> memory alignment </a:t>
            </a:r>
            <a:r>
              <a:rPr lang="en-US" sz="2000" b="1" dirty="0">
                <a:solidFill>
                  <a:srgbClr val="00B050"/>
                </a:solidFill>
              </a:rPr>
              <a:t>padding 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</a:rPr>
              <a:t>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Font typeface="Arial" panose="020B0604020202020204" pitchFamily="34" charset="0"/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B76214-7121-F6B9-9F0C-2A8785928135}"/>
              </a:ext>
            </a:extLst>
          </p:cNvPr>
          <p:cNvGrpSpPr/>
          <p:nvPr/>
        </p:nvGrpSpPr>
        <p:grpSpPr>
          <a:xfrm>
            <a:off x="7665890" y="1872221"/>
            <a:ext cx="1093782" cy="2077458"/>
            <a:chOff x="2429789" y="1799525"/>
            <a:chExt cx="1093782" cy="20774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95C5F9-607E-49B3-446C-3367EE50A195}"/>
                </a:ext>
              </a:extLst>
            </p:cNvPr>
            <p:cNvSpPr txBox="1"/>
            <p:nvPr/>
          </p:nvSpPr>
          <p:spPr>
            <a:xfrm>
              <a:off x="2429789" y="2413216"/>
              <a:ext cx="827488" cy="9541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Called function</a:t>
              </a:r>
            </a:p>
            <a:p>
              <a:r>
                <a:rPr lang="en-US" sz="1400" dirty="0"/>
                <a:t>Stack Frame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CE729C97-D6EC-6264-A3B2-0C32A121B87D}"/>
                </a:ext>
              </a:extLst>
            </p:cNvPr>
            <p:cNvSpPr/>
            <p:nvPr/>
          </p:nvSpPr>
          <p:spPr>
            <a:xfrm rot="10800000">
              <a:off x="3267180" y="1799525"/>
              <a:ext cx="256391" cy="2077458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51F6246-114C-3391-90F4-63B0A5FB4630}"/>
              </a:ext>
            </a:extLst>
          </p:cNvPr>
          <p:cNvSpPr txBox="1"/>
          <p:nvPr/>
        </p:nvSpPr>
        <p:spPr>
          <a:xfrm>
            <a:off x="7899370" y="1243283"/>
            <a:ext cx="668664" cy="60016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 Callers</a:t>
            </a:r>
          </a:p>
          <a:p>
            <a:r>
              <a:rPr lang="en-US" sz="1100" dirty="0"/>
              <a:t>Stack Frame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9911138-3853-2418-DBFB-8B6079E98087}"/>
              </a:ext>
            </a:extLst>
          </p:cNvPr>
          <p:cNvSpPr/>
          <p:nvPr/>
        </p:nvSpPr>
        <p:spPr>
          <a:xfrm rot="10800000">
            <a:off x="8595686" y="1249395"/>
            <a:ext cx="236386" cy="59703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CD078-F0F1-F469-2D63-3BCC264503E7}"/>
              </a:ext>
            </a:extLst>
          </p:cNvPr>
          <p:cNvSpPr txBox="1"/>
          <p:nvPr/>
        </p:nvSpPr>
        <p:spPr>
          <a:xfrm>
            <a:off x="8713879" y="14683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Prologue Step 3 of 3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1654194-C012-E019-F308-EFEE6C15265B}"/>
              </a:ext>
            </a:extLst>
          </p:cNvPr>
          <p:cNvSpPr/>
          <p:nvPr/>
        </p:nvSpPr>
        <p:spPr bwMode="auto">
          <a:xfrm>
            <a:off x="1048565" y="5214284"/>
            <a:ext cx="9988736" cy="152019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 this function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FF2DF-5FA3-E3EC-587C-E7C57EA7DC63}"/>
              </a:ext>
            </a:extLst>
          </p:cNvPr>
          <p:cNvSpPr txBox="1"/>
          <p:nvPr/>
        </p:nvSpPr>
        <p:spPr>
          <a:xfrm>
            <a:off x="375718" y="5758935"/>
            <a:ext cx="874973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Function Prologue</a:t>
            </a:r>
          </a:p>
        </p:txBody>
      </p:sp>
    </p:spTree>
    <p:extLst>
      <p:ext uri="{BB962C8B-B14F-4D97-AF65-F5344CB8AC3E}">
        <p14:creationId xmlns:p14="http://schemas.microsoft.com/office/powerpoint/2010/main" val="186040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A1E1-2750-D641-8140-65392E24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27" y="73903"/>
            <a:ext cx="11770711" cy="402267"/>
          </a:xfrm>
        </p:spPr>
        <p:txBody>
          <a:bodyPr/>
          <a:lstStyle/>
          <a:p>
            <a:r>
              <a:rPr lang="en-US" dirty="0"/>
              <a:t>Function Call Return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9C14C-074B-EF43-BD1C-662F0B4EE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035" y="647465"/>
            <a:ext cx="10927977" cy="3066579"/>
          </a:xfr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Branch &amp; exchange </a:t>
            </a:r>
            <a:r>
              <a:rPr lang="en-US" sz="2200" dirty="0">
                <a:solidFill>
                  <a:srgbClr val="0070C0"/>
                </a:solidFill>
              </a:rPr>
              <a:t>(</a:t>
            </a:r>
            <a:r>
              <a:rPr lang="en-US" sz="2200" b="1" dirty="0">
                <a:solidFill>
                  <a:srgbClr val="0070C0"/>
                </a:solidFill>
              </a:rPr>
              <a:t>function return)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instruction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bx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           // we will always use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sz="22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/>
              <a:t>Causes a </a:t>
            </a:r>
            <a:r>
              <a:rPr lang="en-US" sz="2200" dirty="0">
                <a:solidFill>
                  <a:schemeClr val="accent5"/>
                </a:solidFill>
              </a:rPr>
              <a:t>branch to the instruction </a:t>
            </a:r>
            <a:r>
              <a:rPr lang="en-US" sz="2200" b="1" dirty="0">
                <a:solidFill>
                  <a:schemeClr val="accent5"/>
                </a:solidFill>
              </a:rPr>
              <a:t>whose address is stored</a:t>
            </a:r>
            <a:r>
              <a:rPr lang="en-US" sz="2200" dirty="0"/>
              <a:t> in register 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It copies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 to the PC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/>
              <a:t>This is often used to implement </a:t>
            </a:r>
            <a:r>
              <a:rPr lang="en-US" sz="2200" dirty="0">
                <a:solidFill>
                  <a:srgbClr val="FF0000"/>
                </a:solidFill>
              </a:rPr>
              <a:t>a return from a function call </a:t>
            </a:r>
            <a:r>
              <a:rPr lang="en-US" sz="2200" dirty="0"/>
              <a:t>(exactly like a C return) when the function is called using either  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label, or </a:t>
            </a:r>
            <a:r>
              <a:rPr lang="en-US" sz="2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blx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07D981-9708-4640-B458-957CA4EF48C9}"/>
              </a:ext>
            </a:extLst>
          </p:cNvPr>
          <p:cNvGrpSpPr/>
          <p:nvPr/>
        </p:nvGrpSpPr>
        <p:grpSpPr>
          <a:xfrm>
            <a:off x="4170411" y="1202000"/>
            <a:ext cx="1539624" cy="400110"/>
            <a:chOff x="8170222" y="636134"/>
            <a:chExt cx="1539624" cy="4001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F86B9C-25D1-E544-BAB0-25FFC82F8DC7}"/>
                </a:ext>
              </a:extLst>
            </p:cNvPr>
            <p:cNvSpPr txBox="1"/>
            <p:nvPr/>
          </p:nvSpPr>
          <p:spPr>
            <a:xfrm>
              <a:off x="8170222" y="636134"/>
              <a:ext cx="93381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bx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EB70BC-A31C-2840-B0C4-BED9FEC67B20}"/>
                </a:ext>
              </a:extLst>
            </p:cNvPr>
            <p:cNvSpPr txBox="1"/>
            <p:nvPr/>
          </p:nvSpPr>
          <p:spPr>
            <a:xfrm>
              <a:off x="9104034" y="636134"/>
              <a:ext cx="605812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Rn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A46A35B-D026-E44A-B420-E559DD3FFCB0}"/>
              </a:ext>
            </a:extLst>
          </p:cNvPr>
          <p:cNvSpPr txBox="1"/>
          <p:nvPr/>
        </p:nvSpPr>
        <p:spPr>
          <a:xfrm>
            <a:off x="4071249" y="4179210"/>
            <a:ext cx="363704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main: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bl  f1           f1:	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		     	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		      bx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A67777-83CF-7442-ACD6-DF0B2F956724}"/>
              </a:ext>
            </a:extLst>
          </p:cNvPr>
          <p:cNvCxnSpPr/>
          <p:nvPr/>
        </p:nvCxnSpPr>
        <p:spPr>
          <a:xfrm>
            <a:off x="5052457" y="5192690"/>
            <a:ext cx="11430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5638413-4074-8A41-A234-33EECAE13421}"/>
              </a:ext>
            </a:extLst>
          </p:cNvPr>
          <p:cNvCxnSpPr>
            <a:cxnSpLocks/>
          </p:cNvCxnSpPr>
          <p:nvPr/>
        </p:nvCxnSpPr>
        <p:spPr>
          <a:xfrm rot="10800000">
            <a:off x="4544961" y="5460748"/>
            <a:ext cx="2157992" cy="295772"/>
          </a:xfrm>
          <a:prstGeom prst="bentConnector3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71918D3-4C78-D545-AA62-C804B9ABC9D5}"/>
              </a:ext>
            </a:extLst>
          </p:cNvPr>
          <p:cNvGrpSpPr/>
          <p:nvPr/>
        </p:nvGrpSpPr>
        <p:grpSpPr>
          <a:xfrm>
            <a:off x="7470788" y="5288082"/>
            <a:ext cx="4008391" cy="707886"/>
            <a:chOff x="5672230" y="5458228"/>
            <a:chExt cx="4008391" cy="70788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81AE20-EAB0-0F42-ACC3-3550CF4C3068}"/>
                </a:ext>
              </a:extLst>
            </p:cNvPr>
            <p:cNvSpPr txBox="1"/>
            <p:nvPr/>
          </p:nvSpPr>
          <p:spPr>
            <a:xfrm>
              <a:off x="6043579" y="5458228"/>
              <a:ext cx="3637042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Branch to the </a:t>
              </a:r>
              <a:r>
                <a:rPr lang="en-US" sz="2000" dirty="0">
                  <a:solidFill>
                    <a:srgbClr val="0070C0"/>
                  </a:solidFill>
                </a:rPr>
                <a:t>instruction whose address is </a:t>
              </a:r>
              <a:r>
                <a:rPr lang="en-US" sz="2000" dirty="0">
                  <a:solidFill>
                    <a:schemeClr val="tx2"/>
                  </a:solidFill>
                </a:rPr>
                <a:t>stored in </a:t>
              </a:r>
              <a:r>
                <a:rPr lang="en-US" sz="2000" dirty="0" err="1">
                  <a:solidFill>
                    <a:schemeClr val="tx2"/>
                  </a:solidFill>
                </a:rPr>
                <a:t>lr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70EC53A3-9A74-C642-9871-2DF04133D892}"/>
                </a:ext>
              </a:extLst>
            </p:cNvPr>
            <p:cNvSpPr/>
            <p:nvPr/>
          </p:nvSpPr>
          <p:spPr>
            <a:xfrm rot="10800000">
              <a:off x="5672230" y="5833933"/>
              <a:ext cx="371350" cy="264253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FD62C2B-0A1C-0543-8384-62CC15321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5F7687-5F15-29B4-7467-D5CC0C7008CD}"/>
              </a:ext>
            </a:extLst>
          </p:cNvPr>
          <p:cNvGrpSpPr/>
          <p:nvPr/>
        </p:nvGrpSpPr>
        <p:grpSpPr>
          <a:xfrm>
            <a:off x="824650" y="5258991"/>
            <a:ext cx="3467712" cy="1015663"/>
            <a:chOff x="6015096" y="5962918"/>
            <a:chExt cx="3467712" cy="10156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114A46-C763-E390-B418-D27A9862B27D}"/>
                </a:ext>
              </a:extLst>
            </p:cNvPr>
            <p:cNvSpPr txBox="1"/>
            <p:nvPr/>
          </p:nvSpPr>
          <p:spPr>
            <a:xfrm>
              <a:off x="6015096" y="5962918"/>
              <a:ext cx="3045850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Stores this address in </a:t>
              </a:r>
              <a:r>
                <a:rPr lang="en-US" sz="2000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000" dirty="0">
                  <a:solidFill>
                    <a:schemeClr val="accent1"/>
                  </a:solidFill>
                </a:rPr>
                <a:t>this is the address to resume at in the caller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700AA886-F9C3-F473-634A-ECE8DF2C253C}"/>
                </a:ext>
              </a:extLst>
            </p:cNvPr>
            <p:cNvSpPr/>
            <p:nvPr/>
          </p:nvSpPr>
          <p:spPr>
            <a:xfrm>
              <a:off x="9111458" y="6061438"/>
              <a:ext cx="371350" cy="264253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175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27" grpId="0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Epilogue: Deallocating the Stack Frame - 1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DDCCCD-F221-6374-C451-F4DF07FF8E46}"/>
              </a:ext>
            </a:extLst>
          </p:cNvPr>
          <p:cNvSpPr/>
          <p:nvPr/>
        </p:nvSpPr>
        <p:spPr>
          <a:xfrm>
            <a:off x="951458" y="566671"/>
            <a:ext cx="3000668" cy="39530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7776A8-FD8D-D918-75F9-229F83C5EC4E}"/>
              </a:ext>
            </a:extLst>
          </p:cNvPr>
          <p:cNvGrpSpPr/>
          <p:nvPr/>
        </p:nvGrpSpPr>
        <p:grpSpPr>
          <a:xfrm>
            <a:off x="871512" y="670204"/>
            <a:ext cx="3173193" cy="3918379"/>
            <a:chOff x="8890605" y="3046432"/>
            <a:chExt cx="3173193" cy="391837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13BF166-6558-FA16-D191-265AC632B69A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C5F2F8-EDCD-C5C2-DCDD-10C5B0102497}"/>
                </a:ext>
              </a:extLst>
            </p:cNvPr>
            <p:cNvSpPr txBox="1"/>
            <p:nvPr/>
          </p:nvSpPr>
          <p:spPr>
            <a:xfrm>
              <a:off x="9266136" y="659547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52F090D-EA8B-B703-AF9E-71E2F9A86A73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34" name="Left Arrow 33">
              <a:extLst>
                <a:ext uri="{FF2B5EF4-FFF2-40B4-BE49-F238E27FC236}">
                  <a16:creationId xmlns:a16="http://schemas.microsoft.com/office/drawing/2014/main" id="{E22C4129-A095-CFC8-C864-AA2CD8D4FBD6}"/>
                </a:ext>
              </a:extLst>
            </p:cNvPr>
            <p:cNvSpPr/>
            <p:nvPr/>
          </p:nvSpPr>
          <p:spPr>
            <a:xfrm>
              <a:off x="10833815" y="6527375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D127457-CB67-E70B-1C23-A6838F19AE54}"/>
                </a:ext>
              </a:extLst>
            </p:cNvPr>
            <p:cNvSpPr txBox="1"/>
            <p:nvPr/>
          </p:nvSpPr>
          <p:spPr>
            <a:xfrm>
              <a:off x="11287742" y="630119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2473EF-521A-FFDA-1ADA-3AAC556DCFA1}"/>
                </a:ext>
              </a:extLst>
            </p:cNvPr>
            <p:cNvSpPr/>
            <p:nvPr/>
          </p:nvSpPr>
          <p:spPr>
            <a:xfrm>
              <a:off x="9318773" y="5765781"/>
              <a:ext cx="1375959" cy="8474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AD21A7-6E8E-67E9-3653-4DA8D1664049}"/>
                </a:ext>
              </a:extLst>
            </p:cNvPr>
            <p:cNvSpPr/>
            <p:nvPr/>
          </p:nvSpPr>
          <p:spPr>
            <a:xfrm>
              <a:off x="8890605" y="3046432"/>
              <a:ext cx="317319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frame while during function body execution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2BB3AEA-879D-D624-A21B-BF8689484A1A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BEF3E5-AC03-D910-D563-ED6B028A4AC0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34F352-9FE2-D53C-9CB0-F920E828B3A9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EB4F05A-D32B-E112-DD36-6327EB10F5F8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61" name="Right Brace 60">
              <a:extLst>
                <a:ext uri="{FF2B5EF4-FFF2-40B4-BE49-F238E27FC236}">
                  <a16:creationId xmlns:a16="http://schemas.microsoft.com/office/drawing/2014/main" id="{80F4A592-D041-2E73-4B34-8826054D11F0}"/>
                </a:ext>
              </a:extLst>
            </p:cNvPr>
            <p:cNvSpPr/>
            <p:nvPr/>
          </p:nvSpPr>
          <p:spPr>
            <a:xfrm>
              <a:off x="10670176" y="5815994"/>
              <a:ext cx="410836" cy="779485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B6CB8FF-D843-B6DB-3A54-6DE18DFF4356}"/>
                </a:ext>
              </a:extLst>
            </p:cNvPr>
            <p:cNvSpPr txBox="1"/>
            <p:nvPr/>
          </p:nvSpPr>
          <p:spPr>
            <a:xfrm>
              <a:off x="10984221" y="6067236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FRMADD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09459CC-F666-841C-EA21-F0CCF6DA48F7}"/>
              </a:ext>
            </a:extLst>
          </p:cNvPr>
          <p:cNvGrpSpPr/>
          <p:nvPr/>
        </p:nvGrpSpPr>
        <p:grpSpPr>
          <a:xfrm>
            <a:off x="2707179" y="2105319"/>
            <a:ext cx="830953" cy="369332"/>
            <a:chOff x="1653962" y="2057134"/>
            <a:chExt cx="830953" cy="369332"/>
          </a:xfrm>
        </p:grpSpPr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B512BA5A-04A4-7CDB-494B-5D74AF798872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F046E9B-AF1E-1682-DCD2-041C45D0ABD1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96" name="Right Brace 95">
            <a:extLst>
              <a:ext uri="{FF2B5EF4-FFF2-40B4-BE49-F238E27FC236}">
                <a16:creationId xmlns:a16="http://schemas.microsoft.com/office/drawing/2014/main" id="{6140688F-11AF-C467-F3EA-2923A7B52E95}"/>
              </a:ext>
            </a:extLst>
          </p:cNvPr>
          <p:cNvSpPr/>
          <p:nvPr/>
        </p:nvSpPr>
        <p:spPr>
          <a:xfrm>
            <a:off x="2667007" y="2445312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2A03E63-CD39-C105-751F-4E6AB5256EFA}"/>
              </a:ext>
            </a:extLst>
          </p:cNvPr>
          <p:cNvSpPr txBox="1"/>
          <p:nvPr/>
        </p:nvSpPr>
        <p:spPr>
          <a:xfrm>
            <a:off x="2981052" y="2696554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F4AA8D9-4BAF-0982-9576-AC0FC2A887AB}"/>
              </a:ext>
            </a:extLst>
          </p:cNvPr>
          <p:cNvSpPr txBox="1"/>
          <p:nvPr/>
        </p:nvSpPr>
        <p:spPr>
          <a:xfrm>
            <a:off x="951458" y="4740160"/>
            <a:ext cx="317319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 </a:t>
            </a:r>
            <a:r>
              <a:rPr lang="en-US" dirty="0" err="1">
                <a:solidFill>
                  <a:schemeClr val="tx2"/>
                </a:solidFill>
              </a:rPr>
              <a:t>fp</a:t>
            </a:r>
            <a:r>
              <a:rPr lang="en-US" dirty="0">
                <a:solidFill>
                  <a:schemeClr val="tx2"/>
                </a:solidFill>
              </a:rPr>
              <a:t> as a pointer to find local variables on the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3697D-4FB8-1574-CF70-8C40D53F61D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CB5E63-9C6D-A796-D957-57570BF27FDD}"/>
              </a:ext>
            </a:extLst>
          </p:cNvPr>
          <p:cNvGrpSpPr/>
          <p:nvPr/>
        </p:nvGrpSpPr>
        <p:grpSpPr>
          <a:xfrm>
            <a:off x="420911" y="2149897"/>
            <a:ext cx="1025845" cy="2104152"/>
            <a:chOff x="2627387" y="1799527"/>
            <a:chExt cx="1025845" cy="21041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AC72C3-DC56-70B0-01FC-59EB989C081C}"/>
                </a:ext>
              </a:extLst>
            </p:cNvPr>
            <p:cNvSpPr txBox="1"/>
            <p:nvPr/>
          </p:nvSpPr>
          <p:spPr>
            <a:xfrm>
              <a:off x="2627387" y="2593836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8613799-DADA-C4CE-0824-AD325D06F08E}"/>
                </a:ext>
              </a:extLst>
            </p:cNvPr>
            <p:cNvSpPr/>
            <p:nvPr/>
          </p:nvSpPr>
          <p:spPr>
            <a:xfrm rot="10800000">
              <a:off x="3267182" y="1799527"/>
              <a:ext cx="386050" cy="210415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C5C8B9E-AFF9-64C4-9667-6B4758E1A9AC}"/>
              </a:ext>
            </a:extLst>
          </p:cNvPr>
          <p:cNvGrpSpPr/>
          <p:nvPr/>
        </p:nvGrpSpPr>
        <p:grpSpPr>
          <a:xfrm>
            <a:off x="5045359" y="410682"/>
            <a:ext cx="6884290" cy="5003245"/>
            <a:chOff x="5045359" y="410682"/>
            <a:chExt cx="6884290" cy="5003245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32B1F04-A524-3552-3D59-4874AF9F2783}"/>
                </a:ext>
              </a:extLst>
            </p:cNvPr>
            <p:cNvSpPr/>
            <p:nvPr/>
          </p:nvSpPr>
          <p:spPr>
            <a:xfrm>
              <a:off x="6888027" y="749130"/>
              <a:ext cx="3345716" cy="395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F60BAE7-F2A8-17DA-8F34-1CB411EFF4A5}"/>
                </a:ext>
              </a:extLst>
            </p:cNvPr>
            <p:cNvGrpSpPr/>
            <p:nvPr/>
          </p:nvGrpSpPr>
          <p:grpSpPr>
            <a:xfrm>
              <a:off x="6822596" y="729353"/>
              <a:ext cx="3214341" cy="4014250"/>
              <a:chOff x="8909479" y="2950561"/>
              <a:chExt cx="3214341" cy="4014250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394E1EF-71B6-D633-9609-C38E6978957C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6CA3F48-197E-C3F9-E407-BB16225AD343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BFB56BF-3F33-3F4B-6A36-15E93723F96F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103" name="Left Arrow 102">
                <a:extLst>
                  <a:ext uri="{FF2B5EF4-FFF2-40B4-BE49-F238E27FC236}">
                    <a16:creationId xmlns:a16="http://schemas.microsoft.com/office/drawing/2014/main" id="{BEBCC322-562A-8E07-59B2-38F55AB6F645}"/>
                  </a:ext>
                </a:extLst>
              </p:cNvPr>
              <p:cNvSpPr/>
              <p:nvPr/>
            </p:nvSpPr>
            <p:spPr>
              <a:xfrm>
                <a:off x="10705682" y="5739241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BA78956-B70F-02B0-AF95-2149B5A0013C}"/>
                  </a:ext>
                </a:extLst>
              </p:cNvPr>
              <p:cNvSpPr txBox="1"/>
              <p:nvPr/>
            </p:nvSpPr>
            <p:spPr>
              <a:xfrm>
                <a:off x="11159609" y="5513056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30EA47C-F783-0DD6-D34A-A0C57B90195B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04C97CFD-DD76-7370-8DD8-B0FFCE980936}"/>
                  </a:ext>
                </a:extLst>
              </p:cNvPr>
              <p:cNvSpPr/>
              <p:nvPr/>
            </p:nvSpPr>
            <p:spPr>
              <a:xfrm>
                <a:off x="8909479" y="2950561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Deallocate Space for locals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Put SP back so pop works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sub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945C084-7BFC-BFC7-E830-084F1BD49608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BEAB4BB-F696-5C01-E1A9-AF73D3B7F8F6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9CC8022B-EAA9-C73F-8377-BFA57EA0E64C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2307124-F777-19D6-0562-5257969B408D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111" name="Right Brace 110">
                <a:extLst>
                  <a:ext uri="{FF2B5EF4-FFF2-40B4-BE49-F238E27FC236}">
                    <a16:creationId xmlns:a16="http://schemas.microsoft.com/office/drawing/2014/main" id="{304DD1CB-188D-9D95-066A-F8CEE7349C6C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63A43AB-CBA8-813B-098E-22517040F54B}"/>
                  </a:ext>
                </a:extLst>
              </p:cNvPr>
              <p:cNvSpPr txBox="1"/>
              <p:nvPr/>
            </p:nvSpPr>
            <p:spPr>
              <a:xfrm>
                <a:off x="11068113" y="5996062"/>
                <a:ext cx="103963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Deallocated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</a:rPr>
                  <a:t>stack space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DF675F7-A0AB-1359-77E9-7A7A0280D292}"/>
                </a:ext>
              </a:extLst>
            </p:cNvPr>
            <p:cNvSpPr txBox="1"/>
            <p:nvPr/>
          </p:nvSpPr>
          <p:spPr>
            <a:xfrm>
              <a:off x="5045359" y="4767596"/>
              <a:ext cx="6884290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Move SP back to where it was after the push in the prologue.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So, pop works properly (this also deallocates the local variables)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DA402BD-EF8A-DD37-6950-70A1268AA057}"/>
                </a:ext>
              </a:extLst>
            </p:cNvPr>
            <p:cNvGrpSpPr/>
            <p:nvPr/>
          </p:nvGrpSpPr>
          <p:grpSpPr>
            <a:xfrm>
              <a:off x="8639389" y="2260339"/>
              <a:ext cx="830953" cy="369332"/>
              <a:chOff x="1653962" y="2057134"/>
              <a:chExt cx="830953" cy="369332"/>
            </a:xfrm>
          </p:grpSpPr>
          <p:sp>
            <p:nvSpPr>
              <p:cNvPr id="115" name="Left Arrow 114">
                <a:extLst>
                  <a:ext uri="{FF2B5EF4-FFF2-40B4-BE49-F238E27FC236}">
                    <a16:creationId xmlns:a16="http://schemas.microsoft.com/office/drawing/2014/main" id="{3DE79FF5-723D-D928-4AD2-1E1DFD7A48EF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98A3431-3477-8D41-1B7D-FAB125DDD28D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117" name="Right Brace 116">
              <a:extLst>
                <a:ext uri="{FF2B5EF4-FFF2-40B4-BE49-F238E27FC236}">
                  <a16:creationId xmlns:a16="http://schemas.microsoft.com/office/drawing/2014/main" id="{B0D31642-ECB3-637C-B392-ABDF90E3E8C2}"/>
                </a:ext>
              </a:extLst>
            </p:cNvPr>
            <p:cNvSpPr/>
            <p:nvPr/>
          </p:nvSpPr>
          <p:spPr>
            <a:xfrm>
              <a:off x="8599217" y="260033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8039521-AECC-2AD3-2AC1-B7A57BF44EB0}"/>
                </a:ext>
              </a:extLst>
            </p:cNvPr>
            <p:cNvSpPr txBox="1"/>
            <p:nvPr/>
          </p:nvSpPr>
          <p:spPr>
            <a:xfrm>
              <a:off x="8913262" y="285157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7F2FF41-1811-7949-4CF3-0AE3AF721F4A}"/>
                </a:ext>
              </a:extLst>
            </p:cNvPr>
            <p:cNvGrpSpPr/>
            <p:nvPr/>
          </p:nvGrpSpPr>
          <p:grpSpPr>
            <a:xfrm>
              <a:off x="6049281" y="2315358"/>
              <a:ext cx="1138529" cy="1233970"/>
              <a:chOff x="2567817" y="2669709"/>
              <a:chExt cx="1138529" cy="123397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F1B6ED-7FB8-A26A-542E-707B7F383E87}"/>
                  </a:ext>
                </a:extLst>
              </p:cNvPr>
              <p:cNvSpPr txBox="1"/>
              <p:nvPr/>
            </p:nvSpPr>
            <p:spPr>
              <a:xfrm>
                <a:off x="2567817" y="3021044"/>
                <a:ext cx="739647" cy="52322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Stack Frame</a:t>
                </a:r>
              </a:p>
            </p:txBody>
          </p:sp>
          <p:sp>
            <p:nvSpPr>
              <p:cNvPr id="14" name="Right Brace 13">
                <a:extLst>
                  <a:ext uri="{FF2B5EF4-FFF2-40B4-BE49-F238E27FC236}">
                    <a16:creationId xmlns:a16="http://schemas.microsoft.com/office/drawing/2014/main" id="{1345AA20-4249-B21F-81BB-89E770E265B5}"/>
                  </a:ext>
                </a:extLst>
              </p:cNvPr>
              <p:cNvSpPr/>
              <p:nvPr/>
            </p:nvSpPr>
            <p:spPr>
              <a:xfrm rot="10800000">
                <a:off x="3267181" y="2669709"/>
                <a:ext cx="439165" cy="1233970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C681583-970F-F112-1DCC-969613582C5A}"/>
                </a:ext>
              </a:extLst>
            </p:cNvPr>
            <p:cNvSpPr txBox="1"/>
            <p:nvPr/>
          </p:nvSpPr>
          <p:spPr>
            <a:xfrm>
              <a:off x="8061747" y="41068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 1</a:t>
              </a:r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9D775DC-7F1B-B3C9-6ACC-E03F93714042}"/>
              </a:ext>
            </a:extLst>
          </p:cNvPr>
          <p:cNvSpPr/>
          <p:nvPr/>
        </p:nvSpPr>
        <p:spPr bwMode="auto">
          <a:xfrm>
            <a:off x="1446757" y="5628386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12770-4DF5-9FC5-CD2C-4A288E5392B3}"/>
              </a:ext>
            </a:extLst>
          </p:cNvPr>
          <p:cNvSpPr txBox="1"/>
          <p:nvPr/>
        </p:nvSpPr>
        <p:spPr>
          <a:xfrm>
            <a:off x="754285" y="5846237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</p:spTree>
    <p:extLst>
      <p:ext uri="{BB962C8B-B14F-4D97-AF65-F5344CB8AC3E}">
        <p14:creationId xmlns:p14="http://schemas.microsoft.com/office/powerpoint/2010/main" val="206965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68DD9C0A-2DF5-8327-44B8-32D25B53E1D4}"/>
              </a:ext>
            </a:extLst>
          </p:cNvPr>
          <p:cNvSpPr/>
          <p:nvPr/>
        </p:nvSpPr>
        <p:spPr>
          <a:xfrm>
            <a:off x="182551" y="901798"/>
            <a:ext cx="2455345" cy="3092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6A62E-AAA4-9FA9-4F38-AC94605F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0" y="-26834"/>
            <a:ext cx="10515600" cy="551789"/>
          </a:xfrm>
        </p:spPr>
        <p:txBody>
          <a:bodyPr/>
          <a:lstStyle/>
          <a:p>
            <a:r>
              <a:rPr lang="en-US" sz="2800" dirty="0"/>
              <a:t>Why You must  move SP before POP in the Epilogue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F56D18C-72EB-2147-A6C4-389B6447E3D8}"/>
              </a:ext>
            </a:extLst>
          </p:cNvPr>
          <p:cNvGrpSpPr/>
          <p:nvPr/>
        </p:nvGrpSpPr>
        <p:grpSpPr>
          <a:xfrm>
            <a:off x="3020913" y="802396"/>
            <a:ext cx="3109895" cy="3691856"/>
            <a:chOff x="3020913" y="802396"/>
            <a:chExt cx="3109895" cy="36918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8271D0-D317-3A32-8948-17BF574E3D32}"/>
                </a:ext>
              </a:extLst>
            </p:cNvPr>
            <p:cNvSpPr/>
            <p:nvPr/>
          </p:nvSpPr>
          <p:spPr>
            <a:xfrm>
              <a:off x="3020913" y="855690"/>
              <a:ext cx="3045409" cy="36079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FF4C34-5AB9-F0CB-FE55-FF40E09BD633}"/>
                </a:ext>
              </a:extLst>
            </p:cNvPr>
            <p:cNvGrpSpPr/>
            <p:nvPr/>
          </p:nvGrpSpPr>
          <p:grpSpPr>
            <a:xfrm>
              <a:off x="3133711" y="802396"/>
              <a:ext cx="2989921" cy="3691856"/>
              <a:chOff x="8912624" y="3272955"/>
              <a:chExt cx="2989921" cy="369185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B799F4-23C3-74F3-FFEE-9D2EA5DEB1D3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5DE515-AD00-B640-40A9-BF71989F4A53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E8B5553-07C7-975F-AE09-0681AE34303E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9" name="Left Arrow 8">
                <a:extLst>
                  <a:ext uri="{FF2B5EF4-FFF2-40B4-BE49-F238E27FC236}">
                    <a16:creationId xmlns:a16="http://schemas.microsoft.com/office/drawing/2014/main" id="{C315A767-E899-DB3F-7326-5983297DE935}"/>
                  </a:ext>
                </a:extLst>
              </p:cNvPr>
              <p:cNvSpPr/>
              <p:nvPr/>
            </p:nvSpPr>
            <p:spPr>
              <a:xfrm>
                <a:off x="10833815" y="652737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7D3D98-91D2-1AE9-9F1F-C78EF48E9E76}"/>
                  </a:ext>
                </a:extLst>
              </p:cNvPr>
              <p:cNvSpPr txBox="1"/>
              <p:nvPr/>
            </p:nvSpPr>
            <p:spPr>
              <a:xfrm>
                <a:off x="11287742" y="630119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522966-ECC3-35CE-C667-563FDB3702B2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3FB9327-8148-AE31-8AC2-5B77046E7ACB}"/>
                  </a:ext>
                </a:extLst>
              </p:cNvPr>
              <p:cNvSpPr/>
              <p:nvPr/>
            </p:nvSpPr>
            <p:spPr>
              <a:xfrm>
                <a:off x="8912624" y="3272955"/>
                <a:ext cx="29899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Allocate Space for locals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add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-FRMADD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8509D7C-5FA7-B32D-0C32-3C41085F3060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569849A-C350-862A-0A9C-F821299C4096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CBAC509-36FA-7C72-3654-00DC94D45BAD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A37C0FC-18DC-2B6C-09F3-35EE997A4F04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FB224268-59D4-B8D5-7467-0FD34E7B78E3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B78A6D-4E09-9896-519F-DE25A498BF5A}"/>
                  </a:ext>
                </a:extLst>
              </p:cNvPr>
              <p:cNvSpPr txBox="1"/>
              <p:nvPr/>
            </p:nvSpPr>
            <p:spPr>
              <a:xfrm>
                <a:off x="10984221" y="6067236"/>
                <a:ext cx="9095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FRMADD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9790A15-5C4F-2378-4B66-663385224DE3}"/>
                </a:ext>
              </a:extLst>
            </p:cNvPr>
            <p:cNvGrpSpPr/>
            <p:nvPr/>
          </p:nvGrpSpPr>
          <p:grpSpPr>
            <a:xfrm>
              <a:off x="4947359" y="2010988"/>
              <a:ext cx="830953" cy="369332"/>
              <a:chOff x="1653962" y="2057134"/>
              <a:chExt cx="830953" cy="369332"/>
            </a:xfrm>
          </p:grpSpPr>
          <p:sp>
            <p:nvSpPr>
              <p:cNvPr id="20" name="Left Arrow 19">
                <a:extLst>
                  <a:ext uri="{FF2B5EF4-FFF2-40B4-BE49-F238E27FC236}">
                    <a16:creationId xmlns:a16="http://schemas.microsoft.com/office/drawing/2014/main" id="{D0482D27-7BD5-3AEB-09ED-B057F34377D9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FA2082-ADBF-1172-B885-4F4C48642380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9305EAF0-82BD-EFBF-0771-67712754541F}"/>
                </a:ext>
              </a:extLst>
            </p:cNvPr>
            <p:cNvSpPr/>
            <p:nvPr/>
          </p:nvSpPr>
          <p:spPr>
            <a:xfrm>
              <a:off x="4907187" y="2350981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CE8B5F-02CA-4DAC-B7DB-5157BFECCA71}"/>
                </a:ext>
              </a:extLst>
            </p:cNvPr>
            <p:cNvSpPr txBox="1"/>
            <p:nvPr/>
          </p:nvSpPr>
          <p:spPr>
            <a:xfrm>
              <a:off x="5221232" y="2602223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6E43CE-AF4E-15CC-9448-8FFB34F70826}"/>
              </a:ext>
            </a:extLst>
          </p:cNvPr>
          <p:cNvGrpSpPr/>
          <p:nvPr/>
        </p:nvGrpSpPr>
        <p:grpSpPr>
          <a:xfrm>
            <a:off x="117850" y="848702"/>
            <a:ext cx="2407248" cy="3166429"/>
            <a:chOff x="3190797" y="3389649"/>
            <a:chExt cx="2407248" cy="316642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2E54711-F606-D003-35D3-C281DD596426}"/>
                </a:ext>
              </a:extLst>
            </p:cNvPr>
            <p:cNvSpPr/>
            <p:nvPr/>
          </p:nvSpPr>
          <p:spPr>
            <a:xfrm>
              <a:off x="3479268" y="5858449"/>
              <a:ext cx="1375959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81B55FA-FE74-1C26-4CB5-8CD16F0D18EB}"/>
                </a:ext>
              </a:extLst>
            </p:cNvPr>
            <p:cNvSpPr/>
            <p:nvPr/>
          </p:nvSpPr>
          <p:spPr>
            <a:xfrm>
              <a:off x="3481247" y="428339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94D8CD2-F30D-9613-8B5C-D1166A29CAFA}"/>
                </a:ext>
              </a:extLst>
            </p:cNvPr>
            <p:cNvSpPr txBox="1"/>
            <p:nvPr/>
          </p:nvSpPr>
          <p:spPr>
            <a:xfrm>
              <a:off x="3479268" y="618674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A69481-0946-6719-355A-6F3DF4D6CFD6}"/>
                </a:ext>
              </a:extLst>
            </p:cNvPr>
            <p:cNvSpPr/>
            <p:nvPr/>
          </p:nvSpPr>
          <p:spPr>
            <a:xfrm>
              <a:off x="3479270" y="3964654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8F592F-3152-1964-0E7A-A11125C3ABC0}"/>
                </a:ext>
              </a:extLst>
            </p:cNvPr>
            <p:cNvSpPr txBox="1"/>
            <p:nvPr/>
          </p:nvSpPr>
          <p:spPr>
            <a:xfrm>
              <a:off x="5169723" y="561027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31" name="Left Arrow 30">
              <a:extLst>
                <a:ext uri="{FF2B5EF4-FFF2-40B4-BE49-F238E27FC236}">
                  <a16:creationId xmlns:a16="http://schemas.microsoft.com/office/drawing/2014/main" id="{C9F9D7A1-7090-074E-B5CC-4D2429D706C6}"/>
                </a:ext>
              </a:extLst>
            </p:cNvPr>
            <p:cNvSpPr/>
            <p:nvPr/>
          </p:nvSpPr>
          <p:spPr>
            <a:xfrm>
              <a:off x="4855227" y="5771885"/>
              <a:ext cx="378846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23B0DEF-2C5F-3571-9097-86F602745780}"/>
                </a:ext>
              </a:extLst>
            </p:cNvPr>
            <p:cNvSpPr/>
            <p:nvPr/>
          </p:nvSpPr>
          <p:spPr>
            <a:xfrm>
              <a:off x="3479270" y="459139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0568A89-A0A6-A842-7FC0-95AC7BE17971}"/>
                </a:ext>
              </a:extLst>
            </p:cNvPr>
            <p:cNvSpPr/>
            <p:nvPr/>
          </p:nvSpPr>
          <p:spPr>
            <a:xfrm>
              <a:off x="3481107" y="4919692"/>
              <a:ext cx="1375959" cy="31208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F9F46D1-122A-08B2-A828-A273B51FCC0C}"/>
                </a:ext>
              </a:extLst>
            </p:cNvPr>
            <p:cNvSpPr/>
            <p:nvPr/>
          </p:nvSpPr>
          <p:spPr>
            <a:xfrm>
              <a:off x="3479269" y="522215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A71BE19-CE40-F20F-CD66-A78BBB1B5CF2}"/>
                </a:ext>
              </a:extLst>
            </p:cNvPr>
            <p:cNvSpPr/>
            <p:nvPr/>
          </p:nvSpPr>
          <p:spPr>
            <a:xfrm>
              <a:off x="3481106" y="5550450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DF6AE5-0848-78C0-71D5-2ABF26C23C0E}"/>
                </a:ext>
              </a:extLst>
            </p:cNvPr>
            <p:cNvSpPr/>
            <p:nvPr/>
          </p:nvSpPr>
          <p:spPr>
            <a:xfrm>
              <a:off x="3190797" y="3389649"/>
              <a:ext cx="22044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after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push {r4,r5,fp,lr}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664CEC0-28D8-8F1F-C392-FC1E4CA48938}"/>
              </a:ext>
            </a:extLst>
          </p:cNvPr>
          <p:cNvGrpSpPr/>
          <p:nvPr/>
        </p:nvGrpSpPr>
        <p:grpSpPr>
          <a:xfrm>
            <a:off x="1817683" y="1381531"/>
            <a:ext cx="830953" cy="369332"/>
            <a:chOff x="1653962" y="2057134"/>
            <a:chExt cx="830953" cy="369332"/>
          </a:xfrm>
        </p:grpSpPr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D94FA425-9892-08F5-180F-D83F600532F5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4B40891-8173-E11C-894A-3E9DBD61289D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F96A93E-B7BD-751B-AC16-BBA9A822A85D}"/>
              </a:ext>
            </a:extLst>
          </p:cNvPr>
          <p:cNvGrpSpPr/>
          <p:nvPr/>
        </p:nvGrpSpPr>
        <p:grpSpPr>
          <a:xfrm>
            <a:off x="6530162" y="445581"/>
            <a:ext cx="5214296" cy="4018043"/>
            <a:chOff x="6530162" y="445581"/>
            <a:chExt cx="5214296" cy="401804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672F901-1301-73CB-038B-A58BBDB9476A}"/>
                </a:ext>
              </a:extLst>
            </p:cNvPr>
            <p:cNvSpPr/>
            <p:nvPr/>
          </p:nvSpPr>
          <p:spPr>
            <a:xfrm>
              <a:off x="6530162" y="445581"/>
              <a:ext cx="5214296" cy="40180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F63694C-1AAC-A083-9627-0095BF7DEDE5}"/>
                </a:ext>
              </a:extLst>
            </p:cNvPr>
            <p:cNvGrpSpPr/>
            <p:nvPr/>
          </p:nvGrpSpPr>
          <p:grpSpPr>
            <a:xfrm>
              <a:off x="8126694" y="456568"/>
              <a:ext cx="3321982" cy="4007056"/>
              <a:chOff x="8571815" y="2957755"/>
              <a:chExt cx="3321982" cy="400705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673DCE1-9568-350E-307F-70E73A267E7A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21E4355-B918-469C-DD9E-253D29124A7C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BD4FD4B-CAB9-57B9-E34A-92B44DAA51F7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44" name="Left Arrow 43">
                <a:extLst>
                  <a:ext uri="{FF2B5EF4-FFF2-40B4-BE49-F238E27FC236}">
                    <a16:creationId xmlns:a16="http://schemas.microsoft.com/office/drawing/2014/main" id="{7F9D75A3-E1CC-4073-B0DE-44E16C29A4AE}"/>
                  </a:ext>
                </a:extLst>
              </p:cNvPr>
              <p:cNvSpPr/>
              <p:nvPr/>
            </p:nvSpPr>
            <p:spPr>
              <a:xfrm>
                <a:off x="10833815" y="652737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EBFC3DE-6E4F-B4DC-6BD5-A36CA32C9DC7}"/>
                  </a:ext>
                </a:extLst>
              </p:cNvPr>
              <p:cNvSpPr txBox="1"/>
              <p:nvPr/>
            </p:nvSpPr>
            <p:spPr>
              <a:xfrm>
                <a:off x="11287742" y="630119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42C6CC5-E22B-59F2-CAFA-458759B4CBCB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F378CFD-300E-6464-BC29-E180653EBE87}"/>
                  </a:ext>
                </a:extLst>
              </p:cNvPr>
              <p:cNvSpPr/>
              <p:nvPr/>
            </p:nvSpPr>
            <p:spPr>
              <a:xfrm>
                <a:off x="8571815" y="2957755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If you do not move </a:t>
                </a:r>
                <a:r>
                  <a:rPr lang="en-US" sz="16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back!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You get a total mess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pop {r4, r5,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lr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BBDDA14-894A-77BB-C93E-59FDE181D6C4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E67E1B0-00AA-7795-52CC-23DF5FCF69F7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5A6DE6A-201E-F08B-2A2D-A2CAC2A4A2B9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CF4931F-2707-F02B-0EFA-6746906CBD83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2" name="Right Brace 51">
                <a:extLst>
                  <a:ext uri="{FF2B5EF4-FFF2-40B4-BE49-F238E27FC236}">
                    <a16:creationId xmlns:a16="http://schemas.microsoft.com/office/drawing/2014/main" id="{F6030F3F-FD2E-7DCB-F494-9AA8912A9820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3A5340A-8549-81C0-2079-F15A9D6BE41A}"/>
                  </a:ext>
                </a:extLst>
              </p:cNvPr>
              <p:cNvSpPr txBox="1"/>
              <p:nvPr/>
            </p:nvSpPr>
            <p:spPr>
              <a:xfrm>
                <a:off x="10984221" y="6067236"/>
                <a:ext cx="9095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FRMADD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4F2484F-CA3F-A2B3-7613-6AEBFA8D127F}"/>
                </a:ext>
              </a:extLst>
            </p:cNvPr>
            <p:cNvGrpSpPr/>
            <p:nvPr/>
          </p:nvGrpSpPr>
          <p:grpSpPr>
            <a:xfrm>
              <a:off x="10281151" y="1980360"/>
              <a:ext cx="830953" cy="369332"/>
              <a:chOff x="1653962" y="2057134"/>
              <a:chExt cx="830953" cy="369332"/>
            </a:xfrm>
          </p:grpSpPr>
          <p:sp>
            <p:nvSpPr>
              <p:cNvPr id="55" name="Left Arrow 54">
                <a:extLst>
                  <a:ext uri="{FF2B5EF4-FFF2-40B4-BE49-F238E27FC236}">
                    <a16:creationId xmlns:a16="http://schemas.microsoft.com/office/drawing/2014/main" id="{E5BF2912-C19A-12AC-6EB6-538169CC6291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A4017C5-C297-CE51-4CDD-0F9494EB680B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57" name="Right Brace 56">
              <a:extLst>
                <a:ext uri="{FF2B5EF4-FFF2-40B4-BE49-F238E27FC236}">
                  <a16:creationId xmlns:a16="http://schemas.microsoft.com/office/drawing/2014/main" id="{E84557E0-0B73-142A-C2F9-1B5E447F45E2}"/>
                </a:ext>
              </a:extLst>
            </p:cNvPr>
            <p:cNvSpPr/>
            <p:nvPr/>
          </p:nvSpPr>
          <p:spPr>
            <a:xfrm>
              <a:off x="10240979" y="2320353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A41BA02-D21E-561A-98AA-F317FA25E219}"/>
                </a:ext>
              </a:extLst>
            </p:cNvPr>
            <p:cNvSpPr txBox="1"/>
            <p:nvPr/>
          </p:nvSpPr>
          <p:spPr>
            <a:xfrm>
              <a:off x="10555024" y="2571595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407995-33AF-E9E3-AFDB-3266E692C760}"/>
                </a:ext>
              </a:extLst>
            </p:cNvPr>
            <p:cNvSpPr/>
            <p:nvPr/>
          </p:nvSpPr>
          <p:spPr>
            <a:xfrm>
              <a:off x="6887833" y="275165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4D6AAA5-1484-311B-6513-78DC5A03C2B4}"/>
                </a:ext>
              </a:extLst>
            </p:cNvPr>
            <p:cNvSpPr/>
            <p:nvPr/>
          </p:nvSpPr>
          <p:spPr>
            <a:xfrm>
              <a:off x="6889670" y="3079950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CC81858-1C81-5A2D-34AD-C65E2AD9C443}"/>
                </a:ext>
              </a:extLst>
            </p:cNvPr>
            <p:cNvSpPr/>
            <p:nvPr/>
          </p:nvSpPr>
          <p:spPr>
            <a:xfrm>
              <a:off x="6887832" y="338241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88E8A49-1071-685E-4CB0-3E6BE64443F6}"/>
                </a:ext>
              </a:extLst>
            </p:cNvPr>
            <p:cNvSpPr/>
            <p:nvPr/>
          </p:nvSpPr>
          <p:spPr>
            <a:xfrm>
              <a:off x="6889669" y="371070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r4</a:t>
              </a:r>
            </a:p>
          </p:txBody>
        </p:sp>
        <p:sp>
          <p:nvSpPr>
            <p:cNvPr id="71" name="Left Arrow 70">
              <a:extLst>
                <a:ext uri="{FF2B5EF4-FFF2-40B4-BE49-F238E27FC236}">
                  <a16:creationId xmlns:a16="http://schemas.microsoft.com/office/drawing/2014/main" id="{618AF5A5-3C42-82A3-AA4B-2E2FBC4ABF26}"/>
                </a:ext>
              </a:extLst>
            </p:cNvPr>
            <p:cNvSpPr/>
            <p:nvPr/>
          </p:nvSpPr>
          <p:spPr>
            <a:xfrm>
              <a:off x="8313863" y="386675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eft Arrow 71">
              <a:extLst>
                <a:ext uri="{FF2B5EF4-FFF2-40B4-BE49-F238E27FC236}">
                  <a16:creationId xmlns:a16="http://schemas.microsoft.com/office/drawing/2014/main" id="{231B32C9-1B1C-2CE0-C1D1-46C35458B3C4}"/>
                </a:ext>
              </a:extLst>
            </p:cNvPr>
            <p:cNvSpPr/>
            <p:nvPr/>
          </p:nvSpPr>
          <p:spPr>
            <a:xfrm>
              <a:off x="8334138" y="3437723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25EDA635-DD22-EB60-0F37-6F7381428CCE}"/>
                </a:ext>
              </a:extLst>
            </p:cNvPr>
            <p:cNvSpPr/>
            <p:nvPr/>
          </p:nvSpPr>
          <p:spPr>
            <a:xfrm>
              <a:off x="8283967" y="309357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Left Arrow 73">
              <a:extLst>
                <a:ext uri="{FF2B5EF4-FFF2-40B4-BE49-F238E27FC236}">
                  <a16:creationId xmlns:a16="http://schemas.microsoft.com/office/drawing/2014/main" id="{B5C2DC6E-BA2B-6B1B-41AA-8ED9570C25C2}"/>
                </a:ext>
              </a:extLst>
            </p:cNvPr>
            <p:cNvSpPr/>
            <p:nvPr/>
          </p:nvSpPr>
          <p:spPr>
            <a:xfrm>
              <a:off x="8349747" y="281424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A1B55A-0C7E-D45D-B295-3D71B6F1AEFE}"/>
                </a:ext>
              </a:extLst>
            </p:cNvPr>
            <p:cNvSpPr txBox="1"/>
            <p:nvPr/>
          </p:nvSpPr>
          <p:spPr>
            <a:xfrm>
              <a:off x="6680276" y="2263568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 registers</a:t>
              </a: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8F9CCE4-20E8-C244-ED88-04EEF76C2979}"/>
              </a:ext>
            </a:extLst>
          </p:cNvPr>
          <p:cNvSpPr/>
          <p:nvPr/>
        </p:nvSpPr>
        <p:spPr bwMode="auto">
          <a:xfrm>
            <a:off x="1446757" y="5628386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658B5C0-E077-5412-E62A-133BDB33427A}"/>
              </a:ext>
            </a:extLst>
          </p:cNvPr>
          <p:cNvSpPr txBox="1"/>
          <p:nvPr/>
        </p:nvSpPr>
        <p:spPr>
          <a:xfrm>
            <a:off x="754285" y="5846237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2C0C69-1CDC-574F-B3CF-1AAC68C66B1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9564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A2D2F57-F59F-7248-AF29-E4AF03B13CF6}"/>
              </a:ext>
            </a:extLst>
          </p:cNvPr>
          <p:cNvSpPr/>
          <p:nvPr/>
        </p:nvSpPr>
        <p:spPr>
          <a:xfrm>
            <a:off x="8546351" y="473606"/>
            <a:ext cx="3000668" cy="40771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Epilogue: Deallocating the Stack Frame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02D8FD-0EE9-FB42-ADDD-481D371AFD00}"/>
              </a:ext>
            </a:extLst>
          </p:cNvPr>
          <p:cNvGrpSpPr/>
          <p:nvPr/>
        </p:nvGrpSpPr>
        <p:grpSpPr>
          <a:xfrm>
            <a:off x="8641838" y="452403"/>
            <a:ext cx="3151780" cy="4048626"/>
            <a:chOff x="9072186" y="3091342"/>
            <a:chExt cx="3151780" cy="404862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D9EAF7-AA97-0D4F-B156-60FAA4607272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D15A65-58F2-0047-8D81-A5B36BB26ECB}"/>
                </a:ext>
              </a:extLst>
            </p:cNvPr>
            <p:cNvSpPr txBox="1"/>
            <p:nvPr/>
          </p:nvSpPr>
          <p:spPr>
            <a:xfrm>
              <a:off x="9248497" y="677063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EACBC8-8FD3-A843-B872-DD9DF127CA70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69" name="Left Arrow 68">
              <a:extLst>
                <a:ext uri="{FF2B5EF4-FFF2-40B4-BE49-F238E27FC236}">
                  <a16:creationId xmlns:a16="http://schemas.microsoft.com/office/drawing/2014/main" id="{F6449024-97A7-154C-9E45-9FC9F2A209BB}"/>
                </a:ext>
              </a:extLst>
            </p:cNvPr>
            <p:cNvSpPr/>
            <p:nvPr/>
          </p:nvSpPr>
          <p:spPr>
            <a:xfrm>
              <a:off x="10695720" y="437684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4769E5-47A8-7C40-854C-A070552DDB25}"/>
                </a:ext>
              </a:extLst>
            </p:cNvPr>
            <p:cNvSpPr txBox="1"/>
            <p:nvPr/>
          </p:nvSpPr>
          <p:spPr>
            <a:xfrm>
              <a:off x="11149647" y="415066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C883B0-5FC4-F14E-A441-382BDC04B3E9}"/>
                </a:ext>
              </a:extLst>
            </p:cNvPr>
            <p:cNvSpPr/>
            <p:nvPr/>
          </p:nvSpPr>
          <p:spPr>
            <a:xfrm>
              <a:off x="9318773" y="5765781"/>
              <a:ext cx="1375959" cy="1064839"/>
            </a:xfrm>
            <a:prstGeom prst="rect">
              <a:avLst/>
            </a:prstGeom>
            <a:pattFill prst="pct50">
              <a:fgClr>
                <a:schemeClr val="accent4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Local Variables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C7DEC7-915A-1B4B-932C-D329BE90AE3A}"/>
                </a:ext>
              </a:extLst>
            </p:cNvPr>
            <p:cNvSpPr/>
            <p:nvPr/>
          </p:nvSpPr>
          <p:spPr>
            <a:xfrm>
              <a:off x="9072186" y="3091342"/>
              <a:ext cx="265329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At function exit after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pop {r4,r5,fp,lr}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47B5DD-1D87-FF47-896D-500EE4525C1E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lr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6F1238-EFD9-DD4A-AD0E-15A5624CA102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pattFill prst="pct50">
              <a:fgClr>
                <a:srgbClr val="0070C0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callers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fp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307D4F-6A84-764D-A925-E185F39C3F43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r5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3099D8-D11B-3C42-8525-20604481CB33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r4</a:t>
              </a:r>
            </a:p>
          </p:txBody>
        </p:sp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0E26A5FF-450B-3943-BD72-D12E59911A76}"/>
                </a:ext>
              </a:extLst>
            </p:cNvPr>
            <p:cNvSpPr/>
            <p:nvPr/>
          </p:nvSpPr>
          <p:spPr>
            <a:xfrm>
              <a:off x="10694732" y="4526212"/>
              <a:ext cx="410836" cy="2284903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196B34-12FF-754F-BD25-B9B3200E3E7B}"/>
                </a:ext>
              </a:extLst>
            </p:cNvPr>
            <p:cNvSpPr txBox="1"/>
            <p:nvPr/>
          </p:nvSpPr>
          <p:spPr>
            <a:xfrm>
              <a:off x="11042494" y="5077032"/>
              <a:ext cx="1181472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3753F"/>
                  </a:solidFill>
                </a:rPr>
                <a:t>Deallocated</a:t>
              </a:r>
            </a:p>
            <a:p>
              <a:r>
                <a:rPr lang="en-US" sz="1400" dirty="0">
                  <a:solidFill>
                    <a:srgbClr val="F3753F"/>
                  </a:solidFill>
                </a:rPr>
                <a:t>Eligible for reuse </a:t>
              </a:r>
              <a:endParaRPr lang="en-US" sz="1400" dirty="0"/>
            </a:p>
            <a:p>
              <a:r>
                <a:rPr lang="en-US" sz="1400" dirty="0">
                  <a:solidFill>
                    <a:schemeClr val="accent3"/>
                  </a:solidFill>
                </a:rPr>
                <a:t>out of scope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38CFE86A-6332-269C-24FA-7D718B2D0A50}"/>
              </a:ext>
            </a:extLst>
          </p:cNvPr>
          <p:cNvSpPr txBox="1"/>
          <p:nvPr/>
        </p:nvSpPr>
        <p:spPr>
          <a:xfrm>
            <a:off x="7731478" y="4719394"/>
            <a:ext cx="395235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 pop</a:t>
            </a:r>
            <a:r>
              <a:rPr lang="en-US" dirty="0">
                <a:solidFill>
                  <a:schemeClr val="tx2"/>
                </a:solidFill>
              </a:rPr>
              <a:t> to restore the registers to the values they had at function entry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0407EE-E623-E3AE-1ABE-0310031151CD}"/>
              </a:ext>
            </a:extLst>
          </p:cNvPr>
          <p:cNvGrpSpPr/>
          <p:nvPr/>
        </p:nvGrpSpPr>
        <p:grpSpPr>
          <a:xfrm>
            <a:off x="10301845" y="1159526"/>
            <a:ext cx="830953" cy="369332"/>
            <a:chOff x="1653962" y="2057134"/>
            <a:chExt cx="830953" cy="369332"/>
          </a:xfrm>
        </p:grpSpPr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7181C0CA-13DE-ADE8-D448-4182F6E45394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2D44D3A-B193-8CE6-16CE-E9FC0D95453B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AE3697D-4FB8-1574-CF70-8C40D53F61D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3A93CE-9D95-D9BF-3374-218F753A739E}"/>
              </a:ext>
            </a:extLst>
          </p:cNvPr>
          <p:cNvGrpSpPr/>
          <p:nvPr/>
        </p:nvGrpSpPr>
        <p:grpSpPr>
          <a:xfrm>
            <a:off x="7663835" y="1245280"/>
            <a:ext cx="1154314" cy="622262"/>
            <a:chOff x="2539035" y="3281417"/>
            <a:chExt cx="1154314" cy="62226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0CF3FF-1DD8-7B78-FFD1-792DFB13BC85}"/>
                </a:ext>
              </a:extLst>
            </p:cNvPr>
            <p:cNvSpPr txBox="1"/>
            <p:nvPr/>
          </p:nvSpPr>
          <p:spPr>
            <a:xfrm>
              <a:off x="2539035" y="3363171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FFEEEF47-866F-47F4-7EC8-CC69D1BDE6E4}"/>
                </a:ext>
              </a:extLst>
            </p:cNvPr>
            <p:cNvSpPr/>
            <p:nvPr/>
          </p:nvSpPr>
          <p:spPr>
            <a:xfrm rot="10800000">
              <a:off x="3267181" y="3281417"/>
              <a:ext cx="426168" cy="62226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76949D-762B-C4B9-F81A-9786BE5D1539}"/>
              </a:ext>
            </a:extLst>
          </p:cNvPr>
          <p:cNvGrpSpPr/>
          <p:nvPr/>
        </p:nvGrpSpPr>
        <p:grpSpPr>
          <a:xfrm>
            <a:off x="248883" y="616304"/>
            <a:ext cx="6884290" cy="5003245"/>
            <a:chOff x="5045359" y="410682"/>
            <a:chExt cx="6884290" cy="500324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9FCB2E-FF17-4189-8821-AC2185D1D051}"/>
                </a:ext>
              </a:extLst>
            </p:cNvPr>
            <p:cNvSpPr/>
            <p:nvPr/>
          </p:nvSpPr>
          <p:spPr>
            <a:xfrm>
              <a:off x="6888027" y="749130"/>
              <a:ext cx="3345716" cy="395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B9CA8A5-8ABF-B806-4399-924AD5B5B145}"/>
                </a:ext>
              </a:extLst>
            </p:cNvPr>
            <p:cNvGrpSpPr/>
            <p:nvPr/>
          </p:nvGrpSpPr>
          <p:grpSpPr>
            <a:xfrm>
              <a:off x="6822596" y="729353"/>
              <a:ext cx="3214341" cy="4014250"/>
              <a:chOff x="8909479" y="2950561"/>
              <a:chExt cx="3214341" cy="401425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E5F7DF8-D972-62D6-57D3-D3403494A4D9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356AA57-65F0-CD8E-F274-8C6380F80DF4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8339088-42EE-C56B-738A-73F410914D26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45" name="Left Arrow 44">
                <a:extLst>
                  <a:ext uri="{FF2B5EF4-FFF2-40B4-BE49-F238E27FC236}">
                    <a16:creationId xmlns:a16="http://schemas.microsoft.com/office/drawing/2014/main" id="{D699F66E-48FE-C1B9-0D6D-4D24883A8F19}"/>
                  </a:ext>
                </a:extLst>
              </p:cNvPr>
              <p:cNvSpPr/>
              <p:nvPr/>
            </p:nvSpPr>
            <p:spPr>
              <a:xfrm>
                <a:off x="10705682" y="5739241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70D10A8-4034-2B03-5D1F-2E80EA613F87}"/>
                  </a:ext>
                </a:extLst>
              </p:cNvPr>
              <p:cNvSpPr txBox="1"/>
              <p:nvPr/>
            </p:nvSpPr>
            <p:spPr>
              <a:xfrm>
                <a:off x="11159609" y="5513056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303DB39-9E92-565E-BFC5-A629B076580A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EE9D879-B03E-FC3A-94B9-BE80F14B157F}"/>
                  </a:ext>
                </a:extLst>
              </p:cNvPr>
              <p:cNvSpPr/>
              <p:nvPr/>
            </p:nvSpPr>
            <p:spPr>
              <a:xfrm>
                <a:off x="8909479" y="2950561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Deallocate Space for locals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Put SP back so pop works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sub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7F8F3B8-4C88-A441-9542-E50D1D0846D9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56CD4DA-AE23-D23F-9FD0-E709FA6B8F84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ED0CBC1-6664-772B-9C05-A0B0DB697D86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660641F-D86D-9820-5FA7-C291C7E9984B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4" name="Right Brace 53">
                <a:extLst>
                  <a:ext uri="{FF2B5EF4-FFF2-40B4-BE49-F238E27FC236}">
                    <a16:creationId xmlns:a16="http://schemas.microsoft.com/office/drawing/2014/main" id="{5B49795B-7B2E-7DE8-4142-010EFB963D31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B93AF4A-1264-659A-C86F-C7A20C79FEA0}"/>
                  </a:ext>
                </a:extLst>
              </p:cNvPr>
              <p:cNvSpPr txBox="1"/>
              <p:nvPr/>
            </p:nvSpPr>
            <p:spPr>
              <a:xfrm>
                <a:off x="11068113" y="5996062"/>
                <a:ext cx="103963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Deallocated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</a:rPr>
                  <a:t>stack space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B99691-B0CB-691F-D89D-C952DB33B0A4}"/>
                </a:ext>
              </a:extLst>
            </p:cNvPr>
            <p:cNvSpPr txBox="1"/>
            <p:nvPr/>
          </p:nvSpPr>
          <p:spPr>
            <a:xfrm>
              <a:off x="5045359" y="4767596"/>
              <a:ext cx="6884290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Move SP back to where it was after the push in the prologue.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So, pop works properly (this also deallocates the local variables)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CD32D1-49A0-DE08-D475-5CA3B857A8AE}"/>
                </a:ext>
              </a:extLst>
            </p:cNvPr>
            <p:cNvGrpSpPr/>
            <p:nvPr/>
          </p:nvGrpSpPr>
          <p:grpSpPr>
            <a:xfrm>
              <a:off x="8639389" y="2260339"/>
              <a:ext cx="830953" cy="369332"/>
              <a:chOff x="1653962" y="2057134"/>
              <a:chExt cx="830953" cy="369332"/>
            </a:xfrm>
          </p:grpSpPr>
          <p:sp>
            <p:nvSpPr>
              <p:cNvPr id="32" name="Left Arrow 31">
                <a:extLst>
                  <a:ext uri="{FF2B5EF4-FFF2-40B4-BE49-F238E27FC236}">
                    <a16:creationId xmlns:a16="http://schemas.microsoft.com/office/drawing/2014/main" id="{543E1BC9-40AE-8FB8-2FD9-B00330E56C88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289EF0-86FF-576E-5B61-022C30D3BB65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D02F43F1-F81E-6C91-3CD2-7305CBA44EEF}"/>
                </a:ext>
              </a:extLst>
            </p:cNvPr>
            <p:cNvSpPr/>
            <p:nvPr/>
          </p:nvSpPr>
          <p:spPr>
            <a:xfrm>
              <a:off x="8599217" y="260033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E43B9A6-3464-5762-920B-FDF2A7414EA0}"/>
                </a:ext>
              </a:extLst>
            </p:cNvPr>
            <p:cNvSpPr txBox="1"/>
            <p:nvPr/>
          </p:nvSpPr>
          <p:spPr>
            <a:xfrm>
              <a:off x="8913262" y="285157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F325F09-125C-5CE4-4FC9-C13918843218}"/>
                </a:ext>
              </a:extLst>
            </p:cNvPr>
            <p:cNvGrpSpPr/>
            <p:nvPr/>
          </p:nvGrpSpPr>
          <p:grpSpPr>
            <a:xfrm>
              <a:off x="6049281" y="2315358"/>
              <a:ext cx="1138529" cy="1233970"/>
              <a:chOff x="2567817" y="2669709"/>
              <a:chExt cx="1138529" cy="123397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5ECC32-2736-9926-3E73-013975DBC7AF}"/>
                  </a:ext>
                </a:extLst>
              </p:cNvPr>
              <p:cNvSpPr txBox="1"/>
              <p:nvPr/>
            </p:nvSpPr>
            <p:spPr>
              <a:xfrm>
                <a:off x="2567817" y="3021044"/>
                <a:ext cx="739647" cy="52322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Stack Frame</a:t>
                </a:r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id="{8C23678C-C31B-1493-F443-960B7A8D9A9B}"/>
                  </a:ext>
                </a:extLst>
              </p:cNvPr>
              <p:cNvSpPr/>
              <p:nvPr/>
            </p:nvSpPr>
            <p:spPr>
              <a:xfrm rot="10800000">
                <a:off x="3267181" y="2669709"/>
                <a:ext cx="439165" cy="1233970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2183037-9545-9457-0144-F2304B040911}"/>
                </a:ext>
              </a:extLst>
            </p:cNvPr>
            <p:cNvSpPr txBox="1"/>
            <p:nvPr/>
          </p:nvSpPr>
          <p:spPr>
            <a:xfrm>
              <a:off x="8061747" y="41068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 1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DAF2863-F3B5-6045-9606-EC14162B705F}"/>
              </a:ext>
            </a:extLst>
          </p:cNvPr>
          <p:cNvSpPr txBox="1"/>
          <p:nvPr/>
        </p:nvSpPr>
        <p:spPr>
          <a:xfrm>
            <a:off x="9450330" y="14683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CE9DAC9-6B6B-8B56-5211-D8911E164631}"/>
              </a:ext>
            </a:extLst>
          </p:cNvPr>
          <p:cNvSpPr/>
          <p:nvPr/>
        </p:nvSpPr>
        <p:spPr bwMode="auto">
          <a:xfrm>
            <a:off x="1306392" y="5841989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5B0649-3FF6-9278-5D09-B5B98AC3D25D}"/>
              </a:ext>
            </a:extLst>
          </p:cNvPr>
          <p:cNvSpPr txBox="1"/>
          <p:nvPr/>
        </p:nvSpPr>
        <p:spPr>
          <a:xfrm>
            <a:off x="613920" y="6059840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</p:spTree>
    <p:extLst>
      <p:ext uri="{BB962C8B-B14F-4D97-AF65-F5344CB8AC3E}">
        <p14:creationId xmlns:p14="http://schemas.microsoft.com/office/powerpoint/2010/main" val="31711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DEA4-F370-B94B-901F-5DCC4947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19" y="36093"/>
            <a:ext cx="11507262" cy="509814"/>
          </a:xfrm>
        </p:spPr>
        <p:txBody>
          <a:bodyPr/>
          <a:lstStyle/>
          <a:p>
            <a:r>
              <a:rPr lang="en-US" sz="2800" dirty="0"/>
              <a:t>How to Set FP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79AE87-06F7-3C48-B7B8-59998F2B865B}"/>
              </a:ext>
            </a:extLst>
          </p:cNvPr>
          <p:cNvSpPr/>
          <p:nvPr/>
        </p:nvSpPr>
        <p:spPr>
          <a:xfrm>
            <a:off x="6968164" y="4503719"/>
            <a:ext cx="43911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(#regs saved - 1) * 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536139-1CC4-FC4E-8D36-1694FF88E0A1}"/>
              </a:ext>
            </a:extLst>
          </p:cNvPr>
          <p:cNvGrpSpPr/>
          <p:nvPr/>
        </p:nvGrpSpPr>
        <p:grpSpPr>
          <a:xfrm>
            <a:off x="8293678" y="421542"/>
            <a:ext cx="4951326" cy="3674223"/>
            <a:chOff x="7545017" y="2143255"/>
            <a:chExt cx="4951326" cy="367422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B388A4-237E-D84C-91D9-367230F97222}"/>
                </a:ext>
              </a:extLst>
            </p:cNvPr>
            <p:cNvSpPr/>
            <p:nvPr/>
          </p:nvSpPr>
          <p:spPr>
            <a:xfrm>
              <a:off x="8096822" y="524562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E8F2FF-9F1A-AB45-9A98-58C44C25E0F8}"/>
                </a:ext>
              </a:extLst>
            </p:cNvPr>
            <p:cNvSpPr/>
            <p:nvPr/>
          </p:nvSpPr>
          <p:spPr>
            <a:xfrm>
              <a:off x="8096822" y="300322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0A9FD0-2E23-424B-BD90-D39018CFC431}"/>
                </a:ext>
              </a:extLst>
            </p:cNvPr>
            <p:cNvSpPr txBox="1"/>
            <p:nvPr/>
          </p:nvSpPr>
          <p:spPr>
            <a:xfrm>
              <a:off x="9472632" y="5171147"/>
              <a:ext cx="30237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low memory</a:t>
              </a:r>
            </a:p>
            <a:p>
              <a:r>
                <a:rPr lang="en-US" dirty="0"/>
                <a:t>4-byte words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E37572-6570-3D4F-972B-8EBD20E6E33F}"/>
                </a:ext>
              </a:extLst>
            </p:cNvPr>
            <p:cNvSpPr/>
            <p:nvPr/>
          </p:nvSpPr>
          <p:spPr>
            <a:xfrm>
              <a:off x="8096822" y="268448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5C0622-E74A-684E-8FF7-E4EB6BB84B93}"/>
                </a:ext>
              </a:extLst>
            </p:cNvPr>
            <p:cNvSpPr txBox="1"/>
            <p:nvPr/>
          </p:nvSpPr>
          <p:spPr>
            <a:xfrm>
              <a:off x="9943900" y="492606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" name="Left Arrow 19">
              <a:extLst>
                <a:ext uri="{FF2B5EF4-FFF2-40B4-BE49-F238E27FC236}">
                  <a16:creationId xmlns:a16="http://schemas.microsoft.com/office/drawing/2014/main" id="{FEA071F5-CB97-0A4D-BB26-4D8BBE4B6CFB}"/>
                </a:ext>
              </a:extLst>
            </p:cNvPr>
            <p:cNvSpPr/>
            <p:nvPr/>
          </p:nvSpPr>
          <p:spPr>
            <a:xfrm>
              <a:off x="9496126" y="510851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936473-2CAE-3040-A941-37BEE0619C33}"/>
                </a:ext>
              </a:extLst>
            </p:cNvPr>
            <p:cNvSpPr/>
            <p:nvPr/>
          </p:nvSpPr>
          <p:spPr>
            <a:xfrm>
              <a:off x="8096822" y="331122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1A28C20-D978-F14F-8F72-4714D2234C93}"/>
                </a:ext>
              </a:extLst>
            </p:cNvPr>
            <p:cNvSpPr/>
            <p:nvPr/>
          </p:nvSpPr>
          <p:spPr>
            <a:xfrm>
              <a:off x="8096822" y="36395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FD4BFD-921B-EA45-9249-9D83FA31719F}"/>
                </a:ext>
              </a:extLst>
            </p:cNvPr>
            <p:cNvSpPr/>
            <p:nvPr/>
          </p:nvSpPr>
          <p:spPr>
            <a:xfrm>
              <a:off x="8096822" y="459776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6D4B5C-81BF-E541-B450-21AC506D6E33}"/>
                </a:ext>
              </a:extLst>
            </p:cNvPr>
            <p:cNvSpPr/>
            <p:nvPr/>
          </p:nvSpPr>
          <p:spPr>
            <a:xfrm>
              <a:off x="8096822" y="492606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96DF14B-49B3-D74E-A156-5FD39DA9421A}"/>
                </a:ext>
              </a:extLst>
            </p:cNvPr>
            <p:cNvSpPr/>
            <p:nvPr/>
          </p:nvSpPr>
          <p:spPr>
            <a:xfrm>
              <a:off x="7545017" y="2143255"/>
              <a:ext cx="28777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after push </a:t>
              </a:r>
              <a:r>
                <a:rPr lang="en-US" sz="1600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{r4-r7,fp,lr}</a:t>
              </a:r>
            </a:p>
            <a:p>
              <a:pPr algn="ctr"/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  <a:endPara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AA330E-8E10-B544-87DB-299D50E42525}"/>
                </a:ext>
              </a:extLst>
            </p:cNvPr>
            <p:cNvSpPr txBox="1"/>
            <p:nvPr/>
          </p:nvSpPr>
          <p:spPr>
            <a:xfrm>
              <a:off x="10148028" y="3396011"/>
              <a:ext cx="1293744" cy="5847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r>
                <a:rPr lang="en-US" sz="1600" dirty="0"/>
                <a:t> = </a:t>
              </a:r>
              <a:r>
                <a:rPr lang="en-US" sz="1600" dirty="0" err="1"/>
                <a:t>sp</a:t>
              </a:r>
              <a:r>
                <a:rPr lang="en-US" sz="1600" dirty="0"/>
                <a:t> + 20 bytes 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3C286B68-9127-CD41-8B4B-E0B52F7517F7}"/>
                </a:ext>
              </a:extLst>
            </p:cNvPr>
            <p:cNvSpPr/>
            <p:nvPr/>
          </p:nvSpPr>
          <p:spPr>
            <a:xfrm>
              <a:off x="9472632" y="3493682"/>
              <a:ext cx="675396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E9CDE53-7DD3-2147-9806-F2039E2DD158}"/>
                </a:ext>
              </a:extLst>
            </p:cNvPr>
            <p:cNvSpPr/>
            <p:nvPr/>
          </p:nvSpPr>
          <p:spPr>
            <a:xfrm>
              <a:off x="8096822" y="394117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r7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D398EE9-4D70-D84C-AA23-0C1F5FAC78D7}"/>
                </a:ext>
              </a:extLst>
            </p:cNvPr>
            <p:cNvSpPr/>
            <p:nvPr/>
          </p:nvSpPr>
          <p:spPr>
            <a:xfrm>
              <a:off x="8096822" y="42694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r6</a:t>
              </a:r>
            </a:p>
          </p:txBody>
        </p:sp>
        <p:sp>
          <p:nvSpPr>
            <p:cNvPr id="31" name="Up-Down Arrow 30">
              <a:extLst>
                <a:ext uri="{FF2B5EF4-FFF2-40B4-BE49-F238E27FC236}">
                  <a16:creationId xmlns:a16="http://schemas.microsoft.com/office/drawing/2014/main" id="{9BC90C30-16FE-E04F-AD20-D9E6E9207A35}"/>
                </a:ext>
              </a:extLst>
            </p:cNvPr>
            <p:cNvSpPr/>
            <p:nvPr/>
          </p:nvSpPr>
          <p:spPr>
            <a:xfrm>
              <a:off x="9604705" y="3606260"/>
              <a:ext cx="147542" cy="1538898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C958CEF-C647-DA48-9701-E66CC6D610B2}"/>
              </a:ext>
            </a:extLst>
          </p:cNvPr>
          <p:cNvSpPr/>
          <p:nvPr/>
        </p:nvSpPr>
        <p:spPr bwMode="auto">
          <a:xfrm>
            <a:off x="232345" y="502959"/>
            <a:ext cx="4658837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other code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	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20      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push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{r4-r7,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   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…….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pop 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{r4-r7,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bx 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36" name="Content Placeholder 32">
            <a:extLst>
              <a:ext uri="{FF2B5EF4-FFF2-40B4-BE49-F238E27FC236}">
                <a16:creationId xmlns:a16="http://schemas.microsoft.com/office/drawing/2014/main" id="{BB22691C-016D-B445-90B0-B8246F2894DA}"/>
              </a:ext>
            </a:extLst>
          </p:cNvPr>
          <p:cNvGraphicFramePr>
            <a:graphicFrameLocks/>
          </p:cNvGraphicFramePr>
          <p:nvPr/>
        </p:nvGraphicFramePr>
        <p:xfrm>
          <a:off x="424599" y="3512951"/>
          <a:ext cx="5405226" cy="3261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63340">
                  <a:extLst>
                    <a:ext uri="{9D8B030D-6E8A-4147-A177-3AD203B41FA5}">
                      <a16:colId xmlns:a16="http://schemas.microsoft.com/office/drawing/2014/main" val="3740377692"/>
                    </a:ext>
                  </a:extLst>
                </a:gridCol>
                <a:gridCol w="4241886">
                  <a:extLst>
                    <a:ext uri="{9D8B030D-6E8A-4147-A177-3AD203B41FA5}">
                      <a16:colId xmlns:a16="http://schemas.microsoft.com/office/drawing/2014/main" val="2317977396"/>
                    </a:ext>
                  </a:extLst>
                </a:gridCol>
              </a:tblGrid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 regs saved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FP_OFF in Bytes</a:t>
                      </a:r>
                    </a:p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lr</a:t>
                      </a:r>
                      <a:r>
                        <a:rPr lang="en-US" sz="1600" dirty="0"/>
                        <a:t> to lowest saved register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454755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93945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064497892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176719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791474434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45271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2360813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953300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553169727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37E78FC1-EF7C-1C40-99DA-6A0541D96039}"/>
              </a:ext>
            </a:extLst>
          </p:cNvPr>
          <p:cNvGrpSpPr/>
          <p:nvPr/>
        </p:nvGrpSpPr>
        <p:grpSpPr>
          <a:xfrm>
            <a:off x="4139445" y="872473"/>
            <a:ext cx="3462427" cy="1108119"/>
            <a:chOff x="9538831" y="4730399"/>
            <a:chExt cx="3462427" cy="110811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786F0D-6342-7F4E-8F72-64D1B9AC5D63}"/>
                </a:ext>
              </a:extLst>
            </p:cNvPr>
            <p:cNvSpPr txBox="1"/>
            <p:nvPr/>
          </p:nvSpPr>
          <p:spPr>
            <a:xfrm>
              <a:off x="10337582" y="4730399"/>
              <a:ext cx="2663676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Prologue</a:t>
              </a:r>
            </a:p>
            <a:p>
              <a:r>
                <a:rPr lang="en-US" dirty="0"/>
                <a:t>always at top of function saves regs and </a:t>
              </a:r>
              <a:r>
                <a:rPr lang="en-US" dirty="0">
                  <a:solidFill>
                    <a:srgbClr val="FF0000"/>
                  </a:solidFill>
                </a:rPr>
                <a:t>sets </a:t>
              </a:r>
              <a:r>
                <a:rPr lang="en-US" dirty="0" err="1">
                  <a:solidFill>
                    <a:srgbClr val="FF0000"/>
                  </a:solidFill>
                </a:rPr>
                <a:t>fp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91527B39-B32E-F947-9C9A-CCC54AD7A9E7}"/>
                </a:ext>
              </a:extLst>
            </p:cNvPr>
            <p:cNvSpPr/>
            <p:nvPr/>
          </p:nvSpPr>
          <p:spPr>
            <a:xfrm>
              <a:off x="9538831" y="5236427"/>
              <a:ext cx="402970" cy="60209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80F1BD7E-A448-A54E-A8E7-978857F909C8}"/>
                </a:ext>
              </a:extLst>
            </p:cNvPr>
            <p:cNvSpPr/>
            <p:nvPr/>
          </p:nvSpPr>
          <p:spPr>
            <a:xfrm>
              <a:off x="9861509" y="5446525"/>
              <a:ext cx="433375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8F3A1C5-C0E1-D541-92B9-C8D75685086D}"/>
              </a:ext>
            </a:extLst>
          </p:cNvPr>
          <p:cNvGrpSpPr/>
          <p:nvPr/>
        </p:nvGrpSpPr>
        <p:grpSpPr>
          <a:xfrm>
            <a:off x="4186941" y="2149457"/>
            <a:ext cx="3062644" cy="1200329"/>
            <a:chOff x="9544330" y="5761734"/>
            <a:chExt cx="3062644" cy="120032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3A74AD4-95A8-764F-8710-D0458D381FCF}"/>
                </a:ext>
              </a:extLst>
            </p:cNvPr>
            <p:cNvSpPr txBox="1"/>
            <p:nvPr/>
          </p:nvSpPr>
          <p:spPr>
            <a:xfrm>
              <a:off x="10306255" y="5761734"/>
              <a:ext cx="2300719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Epilogue</a:t>
              </a:r>
            </a:p>
            <a:p>
              <a:r>
                <a:rPr lang="en-US" dirty="0"/>
                <a:t>always at bottom of function </a:t>
              </a:r>
              <a:r>
                <a:rPr lang="en-US" dirty="0">
                  <a:solidFill>
                    <a:srgbClr val="FF0000"/>
                  </a:solidFill>
                </a:rPr>
                <a:t>restores regs including the </a:t>
              </a:r>
              <a:r>
                <a:rPr lang="en-US" dirty="0" err="1">
                  <a:solidFill>
                    <a:srgbClr val="FF0000"/>
                  </a:solidFill>
                </a:rPr>
                <a:t>sp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Right Brace 40">
              <a:extLst>
                <a:ext uri="{FF2B5EF4-FFF2-40B4-BE49-F238E27FC236}">
                  <a16:creationId xmlns:a16="http://schemas.microsoft.com/office/drawing/2014/main" id="{237E87FC-B617-D043-9B50-1AB8AA549C19}"/>
                </a:ext>
              </a:extLst>
            </p:cNvPr>
            <p:cNvSpPr/>
            <p:nvPr/>
          </p:nvSpPr>
          <p:spPr>
            <a:xfrm>
              <a:off x="9544330" y="5930750"/>
              <a:ext cx="377562" cy="46648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Left Arrow 41">
              <a:extLst>
                <a:ext uri="{FF2B5EF4-FFF2-40B4-BE49-F238E27FC236}">
                  <a16:creationId xmlns:a16="http://schemas.microsoft.com/office/drawing/2014/main" id="{D5BD8713-5CFA-AC45-88C0-54995C06F442}"/>
                </a:ext>
              </a:extLst>
            </p:cNvPr>
            <p:cNvSpPr/>
            <p:nvPr/>
          </p:nvSpPr>
          <p:spPr>
            <a:xfrm>
              <a:off x="9919584" y="6089306"/>
              <a:ext cx="377562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E47489A-2760-1845-A813-DA0136D88EE0}"/>
              </a:ext>
            </a:extLst>
          </p:cNvPr>
          <p:cNvGrpSpPr/>
          <p:nvPr/>
        </p:nvGrpSpPr>
        <p:grpSpPr>
          <a:xfrm>
            <a:off x="7503031" y="1610610"/>
            <a:ext cx="1342452" cy="1897094"/>
            <a:chOff x="1435988" y="2732659"/>
            <a:chExt cx="1342452" cy="1897094"/>
          </a:xfrm>
        </p:grpSpPr>
        <p:sp>
          <p:nvSpPr>
            <p:cNvPr id="44" name="Right Brace 43">
              <a:extLst>
                <a:ext uri="{FF2B5EF4-FFF2-40B4-BE49-F238E27FC236}">
                  <a16:creationId xmlns:a16="http://schemas.microsoft.com/office/drawing/2014/main" id="{C0EDD95D-C953-2D40-9429-6341C18FA0C3}"/>
                </a:ext>
              </a:extLst>
            </p:cNvPr>
            <p:cNvSpPr/>
            <p:nvPr/>
          </p:nvSpPr>
          <p:spPr>
            <a:xfrm rot="10800000">
              <a:off x="2494384" y="2732659"/>
              <a:ext cx="284056" cy="1897094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895B70-A5B3-6C4B-B4BE-4827FCE051BB}"/>
                </a:ext>
              </a:extLst>
            </p:cNvPr>
            <p:cNvSpPr txBox="1"/>
            <p:nvPr/>
          </p:nvSpPr>
          <p:spPr>
            <a:xfrm>
              <a:off x="1435988" y="3566392"/>
              <a:ext cx="1099669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/>
                <a:t>Function </a:t>
              </a:r>
              <a:r>
                <a:rPr lang="en-US" sz="1600" b="1" dirty="0">
                  <a:solidFill>
                    <a:srgbClr val="0070C0"/>
                  </a:solidFill>
                </a:rPr>
                <a:t>Stack Frame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8FB7D75-D7C6-7142-BC08-FBF3ADE95123}"/>
              </a:ext>
            </a:extLst>
          </p:cNvPr>
          <p:cNvSpPr/>
          <p:nvPr/>
        </p:nvSpPr>
        <p:spPr>
          <a:xfrm>
            <a:off x="10531965" y="2265814"/>
            <a:ext cx="16584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FP_OFF: 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 from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lowest saved register 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EDD9F6-91E8-6D4D-9532-C6794B5500A8}"/>
              </a:ext>
            </a:extLst>
          </p:cNvPr>
          <p:cNvGrpSpPr/>
          <p:nvPr/>
        </p:nvGrpSpPr>
        <p:grpSpPr>
          <a:xfrm>
            <a:off x="6342689" y="5385362"/>
            <a:ext cx="5442518" cy="1200329"/>
            <a:chOff x="8750327" y="6295338"/>
            <a:chExt cx="5442518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FDBAD7-8FF9-0D43-93FF-BDD5ECE851D3}"/>
                </a:ext>
              </a:extLst>
            </p:cNvPr>
            <p:cNvSpPr txBox="1"/>
            <p:nvPr/>
          </p:nvSpPr>
          <p:spPr>
            <a:xfrm>
              <a:off x="8750327" y="6295338"/>
              <a:ext cx="5442518" cy="120032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3753F"/>
                  </a:solidFill>
                </a:rPr>
                <a:t>Means Caution, odd number of saved regs!</a:t>
              </a:r>
            </a:p>
            <a:p>
              <a:pPr algn="r"/>
              <a:r>
                <a:rPr lang="en-US" dirty="0"/>
                <a:t>      If odd number pushed, make sure frame is 8-byte aligned (later)</a:t>
              </a:r>
            </a:p>
            <a:p>
              <a:pPr algn="r"/>
              <a:r>
                <a:rPr lang="en-US" sz="1800" dirty="0">
                  <a:solidFill>
                    <a:schemeClr val="tx2"/>
                  </a:solidFill>
                  <a:cs typeface="Courier New" panose="02070309020205020404" pitchFamily="49" charset="0"/>
                </a:rPr>
                <a:t>this must always be true: </a:t>
              </a:r>
              <a:r>
                <a:rPr lang="en-US" sz="1800" dirty="0" err="1">
                  <a:solidFill>
                    <a:srgbClr val="FF0000"/>
                  </a:solidFill>
                  <a:cs typeface="Courier New" panose="02070309020205020404" pitchFamily="49" charset="0"/>
                </a:rPr>
                <a:t>sp</a:t>
              </a:r>
              <a:r>
                <a:rPr lang="en-US" sz="1800" dirty="0">
                  <a:solidFill>
                    <a:srgbClr val="FF0000"/>
                  </a:solidFill>
                  <a:cs typeface="Courier New" panose="02070309020205020404" pitchFamily="49" charset="0"/>
                </a:rPr>
                <a:t> % 8 == 0</a:t>
              </a:r>
              <a:r>
                <a:rPr lang="en-US" dirty="0"/>
                <a:t>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200B6E-5044-1144-B394-6E9491FF8F6C}"/>
                </a:ext>
              </a:extLst>
            </p:cNvPr>
            <p:cNvSpPr/>
            <p:nvPr/>
          </p:nvSpPr>
          <p:spPr>
            <a:xfrm>
              <a:off x="8922864" y="6342022"/>
              <a:ext cx="509451" cy="275965"/>
            </a:xfrm>
            <a:prstGeom prst="rect">
              <a:avLst/>
            </a:prstGeom>
            <a:pattFill prst="wdDnDiag">
              <a:fgClr>
                <a:srgbClr val="92D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17CC47C-F379-F949-9A0E-9E8FA57112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5BF5DC-712C-4257-7D55-09AC3F14EB4F}"/>
              </a:ext>
            </a:extLst>
          </p:cNvPr>
          <p:cNvGrpSpPr/>
          <p:nvPr/>
        </p:nvGrpSpPr>
        <p:grpSpPr>
          <a:xfrm>
            <a:off x="7908755" y="3832437"/>
            <a:ext cx="1940093" cy="525554"/>
            <a:chOff x="7908755" y="3832437"/>
            <a:chExt cx="1940093" cy="525554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FA5ECC88-441E-99C5-8411-9192303E8DC1}"/>
                </a:ext>
              </a:extLst>
            </p:cNvPr>
            <p:cNvSpPr/>
            <p:nvPr/>
          </p:nvSpPr>
          <p:spPr>
            <a:xfrm>
              <a:off x="9330374" y="3832437"/>
              <a:ext cx="518474" cy="52555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C93BE9-4B5B-A748-004D-87AE34659F89}"/>
                </a:ext>
              </a:extLst>
            </p:cNvPr>
            <p:cNvSpPr txBox="1"/>
            <p:nvPr/>
          </p:nvSpPr>
          <p:spPr>
            <a:xfrm>
              <a:off x="7908755" y="387458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grows down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605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6" grpId="0"/>
      <p:bldP spid="4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B7D0-5748-D490-4EAC-ABEEFFBB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2799"/>
            <a:ext cx="10515600" cy="715294"/>
          </a:xfrm>
        </p:spPr>
        <p:txBody>
          <a:bodyPr/>
          <a:lstStyle/>
          <a:p>
            <a:r>
              <a:rPr lang="en-US" dirty="0"/>
              <a:t>Reference Table: Global Variable access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50A09-C586-E3C6-7E9B-A7F783E7716D}"/>
              </a:ext>
            </a:extLst>
          </p:cNvPr>
          <p:cNvSpPr/>
          <p:nvPr/>
        </p:nvSpPr>
        <p:spPr bwMode="auto">
          <a:xfrm>
            <a:off x="8222006" y="2765448"/>
            <a:ext cx="3500179" cy="646331"/>
          </a:xfrm>
          <a:prstGeom prst="rect">
            <a:avLst/>
          </a:prstGeom>
          <a:solidFill>
            <a:srgbClr val="C9DEA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 .data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    .data y   //x = &amp;y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87440-2983-2BFF-27AD-56F5FFDBBB86}"/>
              </a:ext>
            </a:extLst>
          </p:cNvPr>
          <p:cNvSpPr txBox="1"/>
          <p:nvPr/>
        </p:nvSpPr>
        <p:spPr>
          <a:xfrm>
            <a:off x="8171997" y="1886721"/>
            <a:ext cx="3500182" cy="677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.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bss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// from </a:t>
            </a:r>
            <a:r>
              <a:rPr lang="en-US" sz="1600" i="1" dirty="0" err="1">
                <a:solidFill>
                  <a:srgbClr val="2C895B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libc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stderr: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.space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  // FILE *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552013-B64D-5105-D56A-AF796A4D1F60}"/>
              </a:ext>
            </a:extLst>
          </p:cNvPr>
          <p:cNvGraphicFramePr>
            <a:graphicFrameLocks noGrp="1"/>
          </p:cNvGraphicFramePr>
          <p:nvPr/>
        </p:nvGraphicFramePr>
        <p:xfrm>
          <a:off x="261431" y="1072549"/>
          <a:ext cx="7835364" cy="5003091"/>
        </p:xfrm>
        <a:graphic>
          <a:graphicData uri="http://schemas.openxmlformats.org/drawingml/2006/table">
            <a:tbl>
              <a:tblPr firstRow="1" firstCol="1" bandRow="1"/>
              <a:tblGrid>
                <a:gridCol w="82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0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3880">
                  <a:extLst>
                    <a:ext uri="{9D8B030D-6E8A-4147-A177-3AD203B41FA5}">
                      <a16:colId xmlns:a16="http://schemas.microsoft.com/office/drawing/2014/main" val="1489637881"/>
                    </a:ext>
                  </a:extLst>
                </a:gridCol>
                <a:gridCol w="2170323">
                  <a:extLst>
                    <a:ext uri="{9D8B030D-6E8A-4147-A177-3AD203B41FA5}">
                      <a16:colId xmlns:a16="http://schemas.microsoft.com/office/drawing/2014/main" val="1355389730"/>
                    </a:ext>
                  </a:extLst>
                </a:gridCol>
              </a:tblGrid>
              <a:tr h="2522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var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global variable address into r0 (</a:t>
                      </a:r>
                      <a:r>
                        <a:rPr lang="en-US" sz="1600" b="1" i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lside</a:t>
                      </a: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global variable contents into r0 (</a:t>
                      </a:r>
                      <a:r>
                        <a:rPr lang="en-US" sz="1600" b="1" i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rside</a:t>
                      </a: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contents of r0 into global variable</a:t>
                      </a:r>
                      <a:endParaRPr lang="en-US" sz="16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28096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**x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393317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stderr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=stderr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=stderr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&lt;do not write unless you really know what you are doing&gt;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763319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&lt;read only&gt;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0845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7F34F42-4E65-C70A-B548-F776ADB6568F}"/>
              </a:ext>
            </a:extLst>
          </p:cNvPr>
          <p:cNvSpPr/>
          <p:nvPr/>
        </p:nvSpPr>
        <p:spPr bwMode="auto">
          <a:xfrm>
            <a:off x="8171998" y="3574095"/>
            <a:ext cx="350017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 .section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rodata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Lstr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.string "HI\n"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CBBCA-4212-F515-EB70-9931C436CCF0}"/>
              </a:ext>
            </a:extLst>
          </p:cNvPr>
          <p:cNvSpPr txBox="1"/>
          <p:nvPr/>
        </p:nvSpPr>
        <p:spPr>
          <a:xfrm>
            <a:off x="1573828" y="6237695"/>
            <a:ext cx="459613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stdin, </a:t>
            </a:r>
            <a:r>
              <a:rPr lang="en-US" dirty="0" err="1">
                <a:solidFill>
                  <a:schemeClr val="accent6"/>
                </a:solidFill>
              </a:rPr>
              <a:t>stdout</a:t>
            </a:r>
            <a:r>
              <a:rPr lang="en-US" dirty="0">
                <a:solidFill>
                  <a:schemeClr val="accent6"/>
                </a:solidFill>
              </a:rPr>
              <a:t> and stderr are global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CA729-7430-B398-2FCE-8D59AA9D1BE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4951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998106-2314-154E-B9E2-5116996DC8E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49083" y="2337383"/>
            <a:ext cx="11693834" cy="393025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Imports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(function name, symbol or a static variable name); </a:t>
            </a:r>
          </a:p>
          <a:p>
            <a:pPr lvl="1"/>
            <a:r>
              <a:rPr lang="en-US" sz="2200" dirty="0"/>
              <a:t>An address associated with the label from another file can be used by code in this file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Exports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label (or symbol)</a:t>
            </a:r>
            <a:r>
              <a:rPr lang="en-US" sz="2200" dirty="0"/>
              <a:t> to be visible outside the source file boundary (other assembly or c source)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/>
              <a:t> is either a </a:t>
            </a:r>
            <a:r>
              <a:rPr lang="en-US" sz="2200" dirty="0">
                <a:solidFill>
                  <a:srgbClr val="2C895B"/>
                </a:solidFill>
              </a:rPr>
              <a:t>function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name</a:t>
            </a:r>
            <a:r>
              <a:rPr lang="en-US" sz="2200" dirty="0"/>
              <a:t> or a </a:t>
            </a:r>
            <a:r>
              <a:rPr lang="en-US" sz="2200" dirty="0">
                <a:solidFill>
                  <a:srgbClr val="0070C0"/>
                </a:solidFill>
              </a:rPr>
              <a:t>global</a:t>
            </a:r>
            <a:r>
              <a:rPr lang="en-US" sz="2200" dirty="0"/>
              <a:t> variable</a:t>
            </a:r>
            <a:r>
              <a:rPr lang="en-US" sz="2200" dirty="0">
                <a:solidFill>
                  <a:srgbClr val="F37440"/>
                </a:solidFill>
              </a:rPr>
              <a:t> name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Only use with function names or static variables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Without</a:t>
            </a:r>
            <a:r>
              <a:rPr lang="en-US" sz="2400" dirty="0">
                <a:solidFill>
                  <a:srgbClr val="0070C0"/>
                </a:solidFill>
              </a:rPr>
              <a:t>  </a:t>
            </a:r>
            <a:r>
              <a:rPr lang="en-US" sz="2400" dirty="0">
                <a:solidFill>
                  <a:srgbClr val="7030A0"/>
                </a:solidFill>
              </a:rPr>
              <a:t>.global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>
                <a:solidFill>
                  <a:srgbClr val="F37440"/>
                </a:solidFill>
              </a:rPr>
              <a:t>labels</a:t>
            </a:r>
            <a:r>
              <a:rPr lang="en-US" sz="2400" dirty="0">
                <a:solidFill>
                  <a:srgbClr val="0070C0"/>
                </a:solidFill>
              </a:rPr>
              <a:t> are usually (depends on the assembler) </a:t>
            </a:r>
            <a:r>
              <a:rPr lang="en-US" sz="2400" b="1" dirty="0">
                <a:solidFill>
                  <a:srgbClr val="C00000"/>
                </a:solidFill>
              </a:rPr>
              <a:t>local to the file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7BE84-94B4-444E-9FCF-D804A398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99" y="298329"/>
            <a:ext cx="11791479" cy="450761"/>
          </a:xfrm>
        </p:spPr>
        <p:txBody>
          <a:bodyPr/>
          <a:lstStyle/>
          <a:p>
            <a:r>
              <a:rPr lang="en-US" dirty="0"/>
              <a:t>Assembler Directives: Label Scope Control </a:t>
            </a:r>
            <a:r>
              <a:rPr lang="en-US" sz="2400" dirty="0">
                <a:solidFill>
                  <a:srgbClr val="FF0000"/>
                </a:solidFill>
              </a:rPr>
              <a:t>(Normal Labels only)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8AE3D0-727E-A244-8908-0F3CC001E66B}"/>
              </a:ext>
            </a:extLst>
          </p:cNvPr>
          <p:cNvSpPr/>
          <p:nvPr/>
        </p:nvSpPr>
        <p:spPr bwMode="auto">
          <a:xfrm>
            <a:off x="3994671" y="717303"/>
            <a:ext cx="3234498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fbuf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3C69D-0858-114C-91DB-EFE45580C02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9606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50892" y="402903"/>
            <a:ext cx="10123566" cy="238038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kern="0" dirty="0">
                <a:solidFill>
                  <a:schemeClr val="accent5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 = function(r0, r1, r2, r3)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800" b="1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fprintf</a:t>
            </a:r>
            <a:r>
              <a:rPr lang="en-US" sz="18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(stderr, "arg2", arg3, arg4)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create a literal string for arg2 which tells </a:t>
            </a:r>
            <a:r>
              <a:rPr lang="en-US" sz="1800" kern="0" dirty="0" err="1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fprintf</a:t>
            </a:r>
            <a:r>
              <a:rPr lang="en-US" sz="1800" kern="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()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how to interpret the remaining arguments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1"/>
                </a:solidFill>
              </a:rPr>
              <a:t>stdin, </a:t>
            </a:r>
            <a:r>
              <a:rPr lang="en-US" sz="1800" dirty="0" err="1">
                <a:solidFill>
                  <a:schemeClr val="accent1"/>
                </a:solidFill>
              </a:rPr>
              <a:t>stdout</a:t>
            </a:r>
            <a:r>
              <a:rPr lang="en-US" sz="1800" dirty="0">
                <a:solidFill>
                  <a:schemeClr val="accent1"/>
                </a:solidFill>
              </a:rPr>
              <a:t>, stderr </a:t>
            </a:r>
            <a:r>
              <a:rPr lang="en-US" sz="1800" dirty="0"/>
              <a:t>are all </a:t>
            </a:r>
            <a:r>
              <a:rPr lang="en-US" sz="1800" dirty="0">
                <a:solidFill>
                  <a:srgbClr val="00B050"/>
                </a:solidFill>
              </a:rPr>
              <a:t>global variable </a:t>
            </a:r>
            <a:r>
              <a:rPr lang="en-US" sz="1800" dirty="0"/>
              <a:t>and are </a:t>
            </a:r>
            <a:r>
              <a:rPr lang="en-US" sz="1800" dirty="0">
                <a:solidFill>
                  <a:srgbClr val="7030A0"/>
                </a:solidFill>
              </a:rPr>
              <a:t>part of </a:t>
            </a:r>
            <a:r>
              <a:rPr lang="en-US" sz="1800" dirty="0" err="1">
                <a:solidFill>
                  <a:srgbClr val="7030A0"/>
                </a:solidFill>
              </a:rPr>
              <a:t>libc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/>
              <a:t>these </a:t>
            </a:r>
            <a:r>
              <a:rPr lang="en-US" sz="1800" dirty="0">
                <a:solidFill>
                  <a:schemeClr val="accent3"/>
                </a:solidFill>
              </a:rPr>
              <a:t>names are their </a:t>
            </a:r>
            <a:r>
              <a:rPr lang="en-US" sz="1800" dirty="0" err="1">
                <a:solidFill>
                  <a:schemeClr val="accent3"/>
                </a:solidFill>
              </a:rPr>
              <a:t>lside</a:t>
            </a:r>
            <a:r>
              <a:rPr lang="en-US" sz="1800" dirty="0">
                <a:solidFill>
                  <a:schemeClr val="accent3"/>
                </a:solidFill>
              </a:rPr>
              <a:t> (label names) </a:t>
            </a:r>
          </a:p>
          <a:p>
            <a:pPr lvl="1"/>
            <a:r>
              <a:rPr lang="en-US" sz="1600" dirty="0">
                <a:solidFill>
                  <a:srgbClr val="7030A0"/>
                </a:solidFill>
              </a:rPr>
              <a:t>get their </a:t>
            </a:r>
            <a:r>
              <a:rPr lang="en-US" sz="1600" b="1" dirty="0">
                <a:solidFill>
                  <a:srgbClr val="7030A0"/>
                </a:solidFill>
              </a:rPr>
              <a:t>contents</a:t>
            </a:r>
            <a:r>
              <a:rPr lang="en-US" sz="1600" dirty="0">
                <a:solidFill>
                  <a:srgbClr val="7030A0"/>
                </a:solidFill>
              </a:rPr>
              <a:t> and pass that to </a:t>
            </a:r>
            <a:r>
              <a:rPr lang="en-US" sz="1600" dirty="0" err="1"/>
              <a:t>fprintf</a:t>
            </a:r>
            <a:r>
              <a:rPr lang="en-US" sz="1600" dirty="0"/>
              <a:t>(), </a:t>
            </a:r>
            <a:r>
              <a:rPr lang="en-US" sz="1600" dirty="0" err="1"/>
              <a:t>fread</a:t>
            </a:r>
            <a:r>
              <a:rPr lang="en-US" sz="1600" dirty="0"/>
              <a:t>(), </a:t>
            </a:r>
            <a:r>
              <a:rPr lang="en-US" sz="1600" dirty="0" err="1"/>
              <a:t>fwrite</a:t>
            </a:r>
            <a:r>
              <a:rPr lang="en-US" sz="1600" dirty="0"/>
              <a:t>()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2375" y="67030"/>
            <a:ext cx="11270579" cy="3911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400" dirty="0"/>
              <a:t>Passing global variables as a parameter: </a:t>
            </a:r>
            <a:r>
              <a:rPr lang="en-US" altLang="en-US" sz="2400" dirty="0" err="1"/>
              <a:t>fprintf</a:t>
            </a:r>
            <a:r>
              <a:rPr lang="en-US" altLang="en-US" sz="2400" dirty="0"/>
              <a:t>()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6856578-BEA3-8341-89AF-91D240CD3D10}"/>
              </a:ext>
            </a:extLst>
          </p:cNvPr>
          <p:cNvSpPr/>
          <p:nvPr/>
        </p:nvSpPr>
        <p:spPr bwMode="auto">
          <a:xfrm>
            <a:off x="5147869" y="2819270"/>
            <a:ext cx="6395085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.extern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//declare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.section .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note the dots "."</a:t>
            </a:r>
          </a:p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Lfst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	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.string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"c=%d\n"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A61200D-6BC8-E541-B1EC-21A833ACAA4D}"/>
              </a:ext>
            </a:extLst>
          </p:cNvPr>
          <p:cNvSpPr/>
          <p:nvPr/>
        </p:nvSpPr>
        <p:spPr bwMode="auto">
          <a:xfrm>
            <a:off x="5112954" y="4016459"/>
            <a:ext cx="6910350" cy="243863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part of the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 segment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below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mov     r2, 2	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a = 2;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mov     r3, 3	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b = 3;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add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r2, r3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3: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 = a + b;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r0, =stderr  // get stderr address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r0, [r0]     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1: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stderr contents  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=.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Lfst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2: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=literal address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bl	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75CE48-0407-EF44-8A5A-20D395D14D36}"/>
              </a:ext>
            </a:extLst>
          </p:cNvPr>
          <p:cNvSpPr/>
          <p:nvPr/>
        </p:nvSpPr>
        <p:spPr bwMode="auto">
          <a:xfrm>
            <a:off x="146361" y="2851883"/>
            <a:ext cx="3901913" cy="38954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int a = 2;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b = 3;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 + b;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stderr,"c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=%d\n", c);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B3C80C-5378-8242-A5F5-9CF16A13B695}"/>
              </a:ext>
            </a:extLst>
          </p:cNvPr>
          <p:cNvGrpSpPr/>
          <p:nvPr/>
        </p:nvGrpSpPr>
        <p:grpSpPr>
          <a:xfrm>
            <a:off x="3682135" y="5311907"/>
            <a:ext cx="2200191" cy="923330"/>
            <a:chOff x="3975234" y="5310205"/>
            <a:chExt cx="1846665" cy="9233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55667D-BE66-AE40-885D-2B51E2172BC9}"/>
                </a:ext>
              </a:extLst>
            </p:cNvPr>
            <p:cNvSpPr txBox="1"/>
            <p:nvPr/>
          </p:nvSpPr>
          <p:spPr>
            <a:xfrm>
              <a:off x="4379495" y="5310205"/>
              <a:ext cx="1442404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three passed </a:t>
              </a:r>
              <a:r>
                <a:rPr lang="en-US" dirty="0" err="1">
                  <a:solidFill>
                    <a:srgbClr val="0070C0"/>
                  </a:solidFill>
                </a:rPr>
                <a:t>args</a:t>
              </a:r>
              <a:r>
                <a:rPr lang="en-US" dirty="0">
                  <a:solidFill>
                    <a:srgbClr val="0070C0"/>
                  </a:solidFill>
                </a:rPr>
                <a:t> in this use of </a:t>
              </a:r>
              <a:r>
                <a:rPr lang="en-US" dirty="0" err="1">
                  <a:solidFill>
                    <a:srgbClr val="0070C0"/>
                  </a:solidFill>
                </a:rPr>
                <a:t>fprintf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4" name="Left Arrow 3">
              <a:extLst>
                <a:ext uri="{FF2B5EF4-FFF2-40B4-BE49-F238E27FC236}">
                  <a16:creationId xmlns:a16="http://schemas.microsoft.com/office/drawing/2014/main" id="{E3AB59AD-0D84-4A41-AD0B-AEC62CB3C8B6}"/>
                </a:ext>
              </a:extLst>
            </p:cNvPr>
            <p:cNvSpPr/>
            <p:nvPr/>
          </p:nvSpPr>
          <p:spPr>
            <a:xfrm>
              <a:off x="3975234" y="5621154"/>
              <a:ext cx="404261" cy="1443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A893A3B-CC87-F040-950B-502868126ED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31B3D0-34FB-2445-B313-F57261557833}"/>
              </a:ext>
            </a:extLst>
          </p:cNvPr>
          <p:cNvGrpSpPr/>
          <p:nvPr/>
        </p:nvGrpSpPr>
        <p:grpSpPr>
          <a:xfrm>
            <a:off x="1947841" y="3498706"/>
            <a:ext cx="2295757" cy="1477328"/>
            <a:chOff x="3975234" y="4671800"/>
            <a:chExt cx="2295757" cy="14773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E5EB3E-9270-804A-8AD7-01943A5BF607}"/>
                </a:ext>
              </a:extLst>
            </p:cNvPr>
            <p:cNvSpPr txBox="1"/>
            <p:nvPr/>
          </p:nvSpPr>
          <p:spPr>
            <a:xfrm>
              <a:off x="4379495" y="4671800"/>
              <a:ext cx="1891496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We are going to put these variables in temporary registers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FBE5D59F-0872-3449-B588-88672C99765F}"/>
                </a:ext>
              </a:extLst>
            </p:cNvPr>
            <p:cNvSpPr/>
            <p:nvPr/>
          </p:nvSpPr>
          <p:spPr>
            <a:xfrm>
              <a:off x="3975234" y="5690602"/>
              <a:ext cx="404261" cy="1443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12D190-E965-4C4B-A2FD-1D024761B3BD}"/>
              </a:ext>
            </a:extLst>
          </p:cNvPr>
          <p:cNvSpPr txBox="1"/>
          <p:nvPr/>
        </p:nvSpPr>
        <p:spPr>
          <a:xfrm>
            <a:off x="1651117" y="5767235"/>
            <a:ext cx="21944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r0,   r1,   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2" grpId="0" animBg="1"/>
      <p:bldP spid="6" grpId="0" animBg="1"/>
      <p:bldP spid="8" grpId="0" animBg="1"/>
      <p:bldP spid="10" grpId="0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1144A-AFC7-7B4E-8623-EC0D3B10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33" y="89522"/>
            <a:ext cx="5340671" cy="879015"/>
          </a:xfrm>
        </p:spPr>
        <p:txBody>
          <a:bodyPr/>
          <a:lstStyle/>
          <a:p>
            <a:r>
              <a:rPr lang="en-US" sz="2800" dirty="0"/>
              <a:t>Example: using preserved registers for local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187B1-772D-A943-B0FB-E74C8E01B8BE}"/>
              </a:ext>
            </a:extLst>
          </p:cNvPr>
          <p:cNvSpPr/>
          <p:nvPr/>
        </p:nvSpPr>
        <p:spPr bwMode="auto">
          <a:xfrm>
            <a:off x="6397510" y="134838"/>
            <a:ext cx="5530268" cy="658832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 .extern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.extern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.section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  .string  "Echo count: %d\n"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.text       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.global main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EOF,          -1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	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  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EXIT_SUCCESS,  0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  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push   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r4, r5,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add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r4, 0  //r4 = count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while loop code will go here */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r0, EXIT_SUCCESS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pop    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r4, r5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bx 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.size main, (. – 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68DD2-7EB9-A348-B8F8-54456108F5BD}"/>
              </a:ext>
            </a:extLst>
          </p:cNvPr>
          <p:cNvSpPr/>
          <p:nvPr/>
        </p:nvSpPr>
        <p:spPr bwMode="auto">
          <a:xfrm>
            <a:off x="522403" y="1520189"/>
            <a:ext cx="5142708" cy="46555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 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r0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  // use r4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((c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!= EOF)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("Echo count: %d\n", count);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20749-93FA-5D4A-B74C-8A193388D529}"/>
              </a:ext>
            </a:extLst>
          </p:cNvPr>
          <p:cNvSpPr txBox="1"/>
          <p:nvPr/>
        </p:nvSpPr>
        <p:spPr>
          <a:xfrm>
            <a:off x="3493270" y="4634001"/>
            <a:ext cx="8515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   r1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E7CB4B-119B-5A48-A284-4C3111F092B9}"/>
              </a:ext>
            </a:extLst>
          </p:cNvPr>
          <p:cNvCxnSpPr>
            <a:cxnSpLocks/>
          </p:cNvCxnSpPr>
          <p:nvPr/>
        </p:nvCxnSpPr>
        <p:spPr>
          <a:xfrm flipH="1">
            <a:off x="3021247" y="4907043"/>
            <a:ext cx="623269" cy="4307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7F8C93-3CCF-D448-816D-7A4464007EC6}"/>
              </a:ext>
            </a:extLst>
          </p:cNvPr>
          <p:cNvCxnSpPr>
            <a:cxnSpLocks/>
          </p:cNvCxnSpPr>
          <p:nvPr/>
        </p:nvCxnSpPr>
        <p:spPr>
          <a:xfrm>
            <a:off x="4101716" y="4907043"/>
            <a:ext cx="361597" cy="4307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62C1AB1-438D-2047-9F3E-DBDD31B7A26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A6135-6816-05CB-D433-AAD56452A4B9}"/>
              </a:ext>
            </a:extLst>
          </p:cNvPr>
          <p:cNvSpPr txBox="1"/>
          <p:nvPr/>
        </p:nvSpPr>
        <p:spPr>
          <a:xfrm>
            <a:off x="2948150" y="1878627"/>
            <a:ext cx="259128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You must assume </a:t>
            </a:r>
            <a:r>
              <a:rPr lang="en-US" dirty="0">
                <a:solidFill>
                  <a:srgbClr val="0070C0"/>
                </a:solidFill>
              </a:rPr>
              <a:t>that</a:t>
            </a:r>
          </a:p>
          <a:p>
            <a:r>
              <a:rPr lang="en-US" dirty="0">
                <a:solidFill>
                  <a:srgbClr val="0070C0"/>
                </a:solidFill>
              </a:rPr>
              <a:t>both </a:t>
            </a:r>
            <a:r>
              <a:rPr lang="en-US" dirty="0" err="1">
                <a:solidFill>
                  <a:srgbClr val="0070C0"/>
                </a:solidFill>
              </a:rPr>
              <a:t>getchar</a:t>
            </a:r>
            <a:r>
              <a:rPr lang="en-US" dirty="0">
                <a:solidFill>
                  <a:srgbClr val="0070C0"/>
                </a:solidFill>
              </a:rPr>
              <a:t>() and</a:t>
            </a:r>
          </a:p>
          <a:p>
            <a:r>
              <a:rPr lang="en-US" dirty="0" err="1">
                <a:solidFill>
                  <a:srgbClr val="0070C0"/>
                </a:solidFill>
              </a:rPr>
              <a:t>putchar</a:t>
            </a:r>
            <a:r>
              <a:rPr lang="en-US" dirty="0">
                <a:solidFill>
                  <a:srgbClr val="0070C0"/>
                </a:solidFill>
              </a:rPr>
              <a:t>() alter r0-r3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96E43-1076-D0E3-D55A-D6C0BEE8F1E7}"/>
              </a:ext>
            </a:extLst>
          </p:cNvPr>
          <p:cNvSpPr txBox="1"/>
          <p:nvPr/>
        </p:nvSpPr>
        <p:spPr>
          <a:xfrm>
            <a:off x="1910873" y="3428509"/>
            <a:ext cx="45397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07CF8-CFFA-89F4-324B-98F88E6B682C}"/>
              </a:ext>
            </a:extLst>
          </p:cNvPr>
          <p:cNvSpPr txBox="1"/>
          <p:nvPr/>
        </p:nvSpPr>
        <p:spPr>
          <a:xfrm>
            <a:off x="2494180" y="4863334"/>
            <a:ext cx="45397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A1CB06-38A5-E8D9-AD3E-246B83C84DCE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2580830" y="4537817"/>
            <a:ext cx="140335" cy="3255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B3E5302-6A7C-FCFC-6ADD-31958DCC0CDE}"/>
              </a:ext>
            </a:extLst>
          </p:cNvPr>
          <p:cNvSpPr txBox="1"/>
          <p:nvPr/>
        </p:nvSpPr>
        <p:spPr>
          <a:xfrm>
            <a:off x="4960886" y="3594379"/>
            <a:ext cx="259128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Push two registers to keep stack 8-byte aligned (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r>
              <a:rPr lang="en-US" b="1" dirty="0">
                <a:solidFill>
                  <a:srgbClr val="0070C0"/>
                </a:solidFill>
              </a:rPr>
              <a:t> % 8 == 0)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15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1144A-AFC7-7B4E-8623-EC0D3B10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15" y="458033"/>
            <a:ext cx="5514843" cy="617487"/>
          </a:xfrm>
        </p:spPr>
        <p:txBody>
          <a:bodyPr/>
          <a:lstStyle/>
          <a:p>
            <a:r>
              <a:rPr lang="en-US" sz="2800" dirty="0" err="1"/>
              <a:t>Putchar</a:t>
            </a:r>
            <a:r>
              <a:rPr lang="en-US" sz="2800" dirty="0"/>
              <a:t>/</a:t>
            </a:r>
            <a:r>
              <a:rPr lang="en-US" sz="2800" dirty="0" err="1"/>
              <a:t>getchar</a:t>
            </a:r>
            <a:r>
              <a:rPr lang="en-US" sz="2800" dirty="0"/>
              <a:t>: </a:t>
            </a:r>
            <a:br>
              <a:rPr lang="en-US" sz="2800" dirty="0"/>
            </a:br>
            <a:r>
              <a:rPr lang="en-US" sz="2800" dirty="0"/>
              <a:t>The while loop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187B1-772D-A943-B0FB-E74C8E01B8BE}"/>
              </a:ext>
            </a:extLst>
          </p:cNvPr>
          <p:cNvSpPr/>
          <p:nvPr/>
        </p:nvSpPr>
        <p:spPr bwMode="auto">
          <a:xfrm>
            <a:off x="7023278" y="458033"/>
            <a:ext cx="5092522" cy="484560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r4, 0  //count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bl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EOF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Ldone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 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    r4, r4, 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EOF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Ldone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r1, r4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//arg2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=.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//arg1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0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68DD2-7EB9-A348-B8F8-54456108F5BD}"/>
              </a:ext>
            </a:extLst>
          </p:cNvPr>
          <p:cNvSpPr/>
          <p:nvPr/>
        </p:nvSpPr>
        <p:spPr bwMode="auto">
          <a:xfrm>
            <a:off x="272161" y="2798642"/>
            <a:ext cx="4588389" cy="38954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!= EOF)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("Echo count: %d\n", count);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4F7BBD-04AC-514E-8A35-D8E25704A2FA}"/>
              </a:ext>
            </a:extLst>
          </p:cNvPr>
          <p:cNvGrpSpPr/>
          <p:nvPr/>
        </p:nvGrpSpPr>
        <p:grpSpPr>
          <a:xfrm>
            <a:off x="3096380" y="861049"/>
            <a:ext cx="5106610" cy="646331"/>
            <a:chOff x="8661085" y="438783"/>
            <a:chExt cx="5106610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CBAB0C-F4A3-D142-879B-741E9F6CC785}"/>
                </a:ext>
              </a:extLst>
            </p:cNvPr>
            <p:cNvSpPr txBox="1"/>
            <p:nvPr/>
          </p:nvSpPr>
          <p:spPr>
            <a:xfrm>
              <a:off x="8661085" y="438783"/>
              <a:ext cx="4029412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pre loop test with a call to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()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if it returns EOF in r0 we are done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2533B2E1-3044-E243-B332-01A5FB427A3C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F0E6AF4-6CAF-0042-BB67-1495C2279193}"/>
              </a:ext>
            </a:extLst>
          </p:cNvPr>
          <p:cNvSpPr txBox="1"/>
          <p:nvPr/>
        </p:nvSpPr>
        <p:spPr>
          <a:xfrm>
            <a:off x="7023279" y="6294019"/>
            <a:ext cx="4883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File header and footers are not shown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EDADDA-081D-0748-8468-1BA8028F1FF1}"/>
              </a:ext>
            </a:extLst>
          </p:cNvPr>
          <p:cNvGrpSpPr/>
          <p:nvPr/>
        </p:nvGrpSpPr>
        <p:grpSpPr>
          <a:xfrm>
            <a:off x="2566356" y="1931853"/>
            <a:ext cx="5460839" cy="646331"/>
            <a:chOff x="8306856" y="438783"/>
            <a:chExt cx="5460839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B541F1-2405-4F46-9684-0F6536C8FD27}"/>
                </a:ext>
              </a:extLst>
            </p:cNvPr>
            <p:cNvSpPr txBox="1"/>
            <p:nvPr/>
          </p:nvSpPr>
          <p:spPr>
            <a:xfrm>
              <a:off x="8306856" y="438783"/>
              <a:ext cx="438364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echo the character read with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 and then read another and increment count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82ABE2BD-93BB-0A4D-8D98-039D5783CD2B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Left Brace 1">
            <a:extLst>
              <a:ext uri="{FF2B5EF4-FFF2-40B4-BE49-F238E27FC236}">
                <a16:creationId xmlns:a16="http://schemas.microsoft.com/office/drawing/2014/main" id="{15CF23E0-A1AE-D749-8F6F-7471E642F909}"/>
              </a:ext>
            </a:extLst>
          </p:cNvPr>
          <p:cNvSpPr/>
          <p:nvPr/>
        </p:nvSpPr>
        <p:spPr>
          <a:xfrm>
            <a:off x="8027195" y="2061265"/>
            <a:ext cx="291879" cy="9233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42BB64-A137-BE4C-B503-FBED433CE36D}"/>
              </a:ext>
            </a:extLst>
          </p:cNvPr>
          <p:cNvGrpSpPr/>
          <p:nvPr/>
        </p:nvGrpSpPr>
        <p:grpSpPr>
          <a:xfrm>
            <a:off x="5103002" y="342207"/>
            <a:ext cx="3078436" cy="416832"/>
            <a:chOff x="10689259" y="664352"/>
            <a:chExt cx="3078436" cy="4168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F101A7-E964-BC40-9DEC-19C6C8F5F8A1}"/>
                </a:ext>
              </a:extLst>
            </p:cNvPr>
            <p:cNvSpPr txBox="1"/>
            <p:nvPr/>
          </p:nvSpPr>
          <p:spPr>
            <a:xfrm>
              <a:off x="10689259" y="664352"/>
              <a:ext cx="1973603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initialize count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ECE3F4EC-79F9-7341-8C53-D9CBF7407939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C19F88-AF9B-2745-929F-E769BA779FB9}"/>
              </a:ext>
            </a:extLst>
          </p:cNvPr>
          <p:cNvGrpSpPr/>
          <p:nvPr/>
        </p:nvGrpSpPr>
        <p:grpSpPr>
          <a:xfrm>
            <a:off x="3068745" y="3151937"/>
            <a:ext cx="5179123" cy="369332"/>
            <a:chOff x="9192704" y="438783"/>
            <a:chExt cx="5179123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BD1043-46FD-2A41-AD11-64F3472D83E0}"/>
                </a:ext>
              </a:extLst>
            </p:cNvPr>
            <p:cNvSpPr txBox="1"/>
            <p:nvPr/>
          </p:nvSpPr>
          <p:spPr>
            <a:xfrm>
              <a:off x="9192704" y="438783"/>
              <a:ext cx="402941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did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() return EOF if not loop</a:t>
              </a:r>
            </a:p>
          </p:txBody>
        </p:sp>
        <p:sp>
          <p:nvSpPr>
            <p:cNvPr id="23" name="Left Arrow 22">
              <a:extLst>
                <a:ext uri="{FF2B5EF4-FFF2-40B4-BE49-F238E27FC236}">
                  <a16:creationId xmlns:a16="http://schemas.microsoft.com/office/drawing/2014/main" id="{E00BC756-D7E1-9F4E-8C40-46800C68186F}"/>
                </a:ext>
              </a:extLst>
            </p:cNvPr>
            <p:cNvSpPr/>
            <p:nvPr/>
          </p:nvSpPr>
          <p:spPr>
            <a:xfrm rot="10800000">
              <a:off x="13266994" y="541999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493E7D-D664-F64B-BC82-7A9C80F8D111}"/>
              </a:ext>
            </a:extLst>
          </p:cNvPr>
          <p:cNvGrpSpPr/>
          <p:nvPr/>
        </p:nvGrpSpPr>
        <p:grpSpPr>
          <a:xfrm>
            <a:off x="4970861" y="4228876"/>
            <a:ext cx="2983092" cy="369332"/>
            <a:chOff x="11388734" y="411415"/>
            <a:chExt cx="2983092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4DBB08-2030-EF4D-81BC-F93DBB59FE69}"/>
                </a:ext>
              </a:extLst>
            </p:cNvPr>
            <p:cNvSpPr txBox="1"/>
            <p:nvPr/>
          </p:nvSpPr>
          <p:spPr>
            <a:xfrm>
              <a:off x="11388734" y="411415"/>
              <a:ext cx="245284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saw EOF, print count</a:t>
              </a:r>
            </a:p>
          </p:txBody>
        </p:sp>
        <p:sp>
          <p:nvSpPr>
            <p:cNvPr id="26" name="Left Arrow 25">
              <a:extLst>
                <a:ext uri="{FF2B5EF4-FFF2-40B4-BE49-F238E27FC236}">
                  <a16:creationId xmlns:a16="http://schemas.microsoft.com/office/drawing/2014/main" id="{21273661-DC6D-C448-B5A8-11C8A5336A34}"/>
                </a:ext>
              </a:extLst>
            </p:cNvPr>
            <p:cNvSpPr/>
            <p:nvPr/>
          </p:nvSpPr>
          <p:spPr>
            <a:xfrm rot="10800000">
              <a:off x="13879005" y="541999"/>
              <a:ext cx="492821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Left Brace 26">
            <a:extLst>
              <a:ext uri="{FF2B5EF4-FFF2-40B4-BE49-F238E27FC236}">
                <a16:creationId xmlns:a16="http://schemas.microsoft.com/office/drawing/2014/main" id="{12CE7C2B-9ECD-2B4F-90EB-AB64A26EA35B}"/>
              </a:ext>
            </a:extLst>
          </p:cNvPr>
          <p:cNvSpPr/>
          <p:nvPr/>
        </p:nvSpPr>
        <p:spPr>
          <a:xfrm>
            <a:off x="7953954" y="3951877"/>
            <a:ext cx="291879" cy="9233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0B0F8B-A457-B349-9DE4-57530F915E7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2477C6-A376-4AC8-7FDB-B902B030FECD}"/>
              </a:ext>
            </a:extLst>
          </p:cNvPr>
          <p:cNvGrpSpPr/>
          <p:nvPr/>
        </p:nvGrpSpPr>
        <p:grpSpPr>
          <a:xfrm>
            <a:off x="8027195" y="4598208"/>
            <a:ext cx="3370337" cy="923621"/>
            <a:chOff x="10471243" y="-142874"/>
            <a:chExt cx="3370337" cy="9236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AFA771-1087-D89F-4847-8F7EF8A028C5}"/>
                </a:ext>
              </a:extLst>
            </p:cNvPr>
            <p:cNvSpPr txBox="1"/>
            <p:nvPr/>
          </p:nvSpPr>
          <p:spPr>
            <a:xfrm>
              <a:off x="10471243" y="411415"/>
              <a:ext cx="337033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address of string literal variable</a:t>
              </a:r>
            </a:p>
          </p:txBody>
        </p:sp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1DF88815-D3B0-C9B2-3D5A-E044DF9B260B}"/>
                </a:ext>
              </a:extLst>
            </p:cNvPr>
            <p:cNvSpPr/>
            <p:nvPr/>
          </p:nvSpPr>
          <p:spPr>
            <a:xfrm rot="5400000">
              <a:off x="12850306" y="22087"/>
              <a:ext cx="492821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87C532C-3938-3C03-F684-F7AE1CAF94F4}"/>
              </a:ext>
            </a:extLst>
          </p:cNvPr>
          <p:cNvSpPr txBox="1"/>
          <p:nvPr/>
        </p:nvSpPr>
        <p:spPr>
          <a:xfrm>
            <a:off x="5177593" y="5881587"/>
            <a:ext cx="4883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.string  "Echo count: %d\n"</a:t>
            </a:r>
          </a:p>
        </p:txBody>
      </p:sp>
    </p:spTree>
    <p:extLst>
      <p:ext uri="{BB962C8B-B14F-4D97-AF65-F5344CB8AC3E}">
        <p14:creationId xmlns:p14="http://schemas.microsoft.com/office/powerpoint/2010/main" val="210403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27" grpId="0" animBg="1"/>
      <p:bldP spid="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B1C3-4338-0176-9C5C-1D8DD1A4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91811"/>
            <a:ext cx="10515600" cy="401389"/>
          </a:xfrm>
        </p:spPr>
        <p:txBody>
          <a:bodyPr/>
          <a:lstStyle/>
          <a:p>
            <a:r>
              <a:rPr lang="en-US" sz="2800" dirty="0"/>
              <a:t>Accessing Pointers (</a:t>
            </a:r>
            <a:r>
              <a:rPr lang="en-US" sz="2800" dirty="0" err="1"/>
              <a:t>argv</a:t>
            </a:r>
            <a:r>
              <a:rPr lang="en-US" sz="2800" dirty="0"/>
              <a:t>) in ARM assembly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71FB4-2C22-7549-EF2A-A31E16EF9FE9}"/>
              </a:ext>
            </a:extLst>
          </p:cNvPr>
          <p:cNvSpPr txBox="1"/>
          <p:nvPr/>
        </p:nvSpPr>
        <p:spPr>
          <a:xfrm>
            <a:off x="116302" y="780845"/>
            <a:ext cx="6413935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stderr</a:t>
            </a:r>
          </a:p>
          <a:p>
            <a:r>
              <a:rPr lang="en-US" sz="1400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400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400" dirty="0">
              <a:solidFill>
                <a:srgbClr val="F3753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1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1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400" b="1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:  .string "</a:t>
            </a:r>
            <a:r>
              <a:rPr lang="en-US" sz="1400" b="1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b="1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    </a:t>
            </a:r>
            <a:r>
              <a:rPr lang="en-US" sz="14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main(r0=</a:t>
            </a:r>
            <a:r>
              <a:rPr lang="en-US" sz="14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4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, r1=</a:t>
            </a:r>
            <a:r>
              <a:rPr lang="en-US" sz="14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) 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    20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mov     r7, r1           // save </a:t>
            </a:r>
            <a:r>
              <a:rPr lang="en-US" sz="14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!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    r4, =stderr      // get the address of stderr</a:t>
            </a:r>
          </a:p>
          <a:p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    r4, [r4]         // get the contents of stderr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   r5, =.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     // get the address of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r6, 0            // set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0;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see next slide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0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7AA2A7-2545-5F10-023D-F679163739E8}"/>
              </a:ext>
            </a:extLst>
          </p:cNvPr>
          <p:cNvSpPr/>
          <p:nvPr/>
        </p:nvSpPr>
        <p:spPr>
          <a:xfrm>
            <a:off x="6989424" y="575102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56EF9E-B136-A0C7-A7D4-18CCFB7DE903}"/>
              </a:ext>
            </a:extLst>
          </p:cNvPr>
          <p:cNvSpPr/>
          <p:nvPr/>
        </p:nvSpPr>
        <p:spPr>
          <a:xfrm>
            <a:off x="6987447" y="539809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F3184C-2507-CC62-136C-950C4736C1B3}"/>
              </a:ext>
            </a:extLst>
          </p:cNvPr>
          <p:cNvSpPr/>
          <p:nvPr/>
        </p:nvSpPr>
        <p:spPr>
          <a:xfrm>
            <a:off x="6987447" y="502220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855B57-5938-3B53-B614-3E8690DC6E56}"/>
              </a:ext>
            </a:extLst>
          </p:cNvPr>
          <p:cNvSpPr/>
          <p:nvPr/>
        </p:nvSpPr>
        <p:spPr>
          <a:xfrm>
            <a:off x="6987447" y="467121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BC294-0FBF-1B68-3EFF-8E51E435206E}"/>
              </a:ext>
            </a:extLst>
          </p:cNvPr>
          <p:cNvSpPr txBox="1"/>
          <p:nvPr/>
        </p:nvSpPr>
        <p:spPr>
          <a:xfrm>
            <a:off x="7113124" y="295003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BE18EB-FFEA-3CD4-8D67-66E89938B1B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363406" y="4720027"/>
            <a:ext cx="910775" cy="83411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ECEB252-00D9-8597-A4D3-19A3DFCC3CCE}"/>
              </a:ext>
            </a:extLst>
          </p:cNvPr>
          <p:cNvSpPr/>
          <p:nvPr/>
        </p:nvSpPr>
        <p:spPr>
          <a:xfrm>
            <a:off x="9274181" y="4523144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0F9604-FC2A-3657-5A0E-D89545DEE59A}"/>
              </a:ext>
            </a:extLst>
          </p:cNvPr>
          <p:cNvSpPr/>
          <p:nvPr/>
        </p:nvSpPr>
        <p:spPr>
          <a:xfrm>
            <a:off x="10646892" y="513607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./cipher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151BB7-0091-B108-1E44-D1808C47971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375875" y="4689626"/>
            <a:ext cx="271017" cy="64714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94FE9B1-7FD3-103F-071B-8429CE95C952}"/>
              </a:ext>
            </a:extLst>
          </p:cNvPr>
          <p:cNvSpPr/>
          <p:nvPr/>
        </p:nvSpPr>
        <p:spPr>
          <a:xfrm>
            <a:off x="10646892" y="372383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in/book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F4E420-EBBC-35FC-4D5E-18180BA4AFF6}"/>
              </a:ext>
            </a:extLst>
          </p:cNvPr>
          <p:cNvSpPr/>
          <p:nvPr/>
        </p:nvSpPr>
        <p:spPr>
          <a:xfrm>
            <a:off x="10658854" y="417216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8CC258-E029-F393-FFB8-7F849AD4D8DB}"/>
              </a:ext>
            </a:extLst>
          </p:cNvPr>
          <p:cNvSpPr/>
          <p:nvPr/>
        </p:nvSpPr>
        <p:spPr>
          <a:xfrm>
            <a:off x="10646892" y="462639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E215C-99FC-8FF6-475A-6EF79FE77C1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369894" y="4414696"/>
            <a:ext cx="276998" cy="41239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E3583F-29D6-CBEB-F286-538B3D17276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313038" y="4117032"/>
            <a:ext cx="345816" cy="255831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F435DC-2884-E219-FDD5-3B86D71B163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374830" y="3802040"/>
            <a:ext cx="272062" cy="20750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0311B5A-C02B-01B1-6488-EA775E1BFDB8}"/>
              </a:ext>
            </a:extLst>
          </p:cNvPr>
          <p:cNvSpPr txBox="1"/>
          <p:nvPr/>
        </p:nvSpPr>
        <p:spPr>
          <a:xfrm>
            <a:off x="6512444" y="3102903"/>
            <a:ext cx="5245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34E311-A22C-F814-34A4-9D29DBD3DEAB}"/>
              </a:ext>
            </a:extLst>
          </p:cNvPr>
          <p:cNvSpPr txBox="1"/>
          <p:nvPr/>
        </p:nvSpPr>
        <p:spPr>
          <a:xfrm>
            <a:off x="8212150" y="315389"/>
            <a:ext cx="367119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% ./cipher -e -b in/BOOK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./cipher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= -e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= -b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= in/BOOK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28662-3F9D-152F-E92E-1407A6127522}"/>
              </a:ext>
            </a:extLst>
          </p:cNvPr>
          <p:cNvSpPr/>
          <p:nvPr/>
        </p:nvSpPr>
        <p:spPr>
          <a:xfrm>
            <a:off x="6989423" y="431168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* stderr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AC82D-662A-2265-CA4C-0625EEC3741E}"/>
              </a:ext>
            </a:extLst>
          </p:cNvPr>
          <p:cNvSpPr/>
          <p:nvPr/>
        </p:nvSpPr>
        <p:spPr>
          <a:xfrm>
            <a:off x="6987447" y="395482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427EC-AB2A-5D0C-46A1-156958F784F2}"/>
              </a:ext>
            </a:extLst>
          </p:cNvPr>
          <p:cNvSpPr/>
          <p:nvPr/>
        </p:nvSpPr>
        <p:spPr>
          <a:xfrm>
            <a:off x="6987447" y="35810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60D4E-F8A9-6AD6-C0B2-FE60732D62F2}"/>
              </a:ext>
            </a:extLst>
          </p:cNvPr>
          <p:cNvSpPr/>
          <p:nvPr/>
        </p:nvSpPr>
        <p:spPr>
          <a:xfrm>
            <a:off x="7004790" y="324971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90B05-75F1-2BC3-B0B5-BBC3B2B1E39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387353" y="3429000"/>
            <a:ext cx="886828" cy="123187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A08FF-21F6-BF2C-C7DA-691925CF8035}"/>
              </a:ext>
            </a:extLst>
          </p:cNvPr>
          <p:cNvSpPr/>
          <p:nvPr/>
        </p:nvSpPr>
        <p:spPr>
          <a:xfrm>
            <a:off x="9383002" y="2674112"/>
            <a:ext cx="2337619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[%d] = %s\n"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61759-EDBD-A1F9-0A54-42FF5E0D52E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356268" y="2874806"/>
            <a:ext cx="1026734" cy="1309008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89560F-50D6-D4D0-4626-E532D37AEF8F}"/>
              </a:ext>
            </a:extLst>
          </p:cNvPr>
          <p:cNvSpPr txBox="1"/>
          <p:nvPr/>
        </p:nvSpPr>
        <p:spPr>
          <a:xfrm>
            <a:off x="1041411" y="6197074"/>
            <a:ext cx="557075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(stderr,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[%d] = %s\n",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09D47-00E5-0571-31F3-9CDE2B729B00}"/>
              </a:ext>
            </a:extLst>
          </p:cNvPr>
          <p:cNvSpPr/>
          <p:nvPr/>
        </p:nvSpPr>
        <p:spPr>
          <a:xfrm>
            <a:off x="9274181" y="4237987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DF74A2-AF17-89E5-471D-7F8DB234265F}"/>
              </a:ext>
            </a:extLst>
          </p:cNvPr>
          <p:cNvSpPr/>
          <p:nvPr/>
        </p:nvSpPr>
        <p:spPr>
          <a:xfrm>
            <a:off x="9273136" y="3945160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4690C4-E10C-DFE2-FFFC-CEC221894AF8}"/>
              </a:ext>
            </a:extLst>
          </p:cNvPr>
          <p:cNvSpPr/>
          <p:nvPr/>
        </p:nvSpPr>
        <p:spPr>
          <a:xfrm>
            <a:off x="9273136" y="3664308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E60404-9ACC-3432-0B81-998DDFC61756}"/>
              </a:ext>
            </a:extLst>
          </p:cNvPr>
          <p:cNvSpPr/>
          <p:nvPr/>
        </p:nvSpPr>
        <p:spPr>
          <a:xfrm>
            <a:off x="9295169" y="3369489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BC257D-4B13-8975-30CA-FBC9C6111E1A}"/>
              </a:ext>
            </a:extLst>
          </p:cNvPr>
          <p:cNvGrpSpPr/>
          <p:nvPr/>
        </p:nvGrpSpPr>
        <p:grpSpPr>
          <a:xfrm>
            <a:off x="4377179" y="1565295"/>
            <a:ext cx="2967617" cy="1707780"/>
            <a:chOff x="4241282" y="1249873"/>
            <a:chExt cx="2967617" cy="170778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8D3CCE-C969-3140-051B-9985371FC8BA}"/>
                </a:ext>
              </a:extLst>
            </p:cNvPr>
            <p:cNvSpPr txBox="1"/>
            <p:nvPr/>
          </p:nvSpPr>
          <p:spPr>
            <a:xfrm>
              <a:off x="5108636" y="1249873"/>
              <a:ext cx="2100263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need to save r1 as we are calling a function - </a:t>
              </a:r>
              <a:r>
                <a:rPr lang="en-US" dirty="0" err="1">
                  <a:solidFill>
                    <a:schemeClr val="accent1"/>
                  </a:solidFill>
                </a:rPr>
                <a:t>fprintf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F53D70B-9519-78A6-DCD9-35CF00BA2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1282" y="2173203"/>
              <a:ext cx="927564" cy="7844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FDD08B1-1496-7610-102E-78778003A12E}"/>
              </a:ext>
            </a:extLst>
          </p:cNvPr>
          <p:cNvSpPr txBox="1"/>
          <p:nvPr/>
        </p:nvSpPr>
        <p:spPr>
          <a:xfrm>
            <a:off x="8607999" y="1923518"/>
            <a:ext cx="28844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r0-r3 lost due to </a:t>
            </a:r>
            <a:r>
              <a:rPr lang="en-US" dirty="0" err="1">
                <a:solidFill>
                  <a:schemeClr val="accent1"/>
                </a:solidFill>
              </a:rPr>
              <a:t>fprintf</a:t>
            </a:r>
            <a:r>
              <a:rPr lang="en-US" dirty="0">
                <a:solidFill>
                  <a:schemeClr val="accent1"/>
                </a:solidFill>
              </a:rPr>
              <a:t> call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518A8-B455-0D66-D522-1D0959868D9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084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8069344" cy="715294"/>
          </a:xfrm>
        </p:spPr>
        <p:txBody>
          <a:bodyPr/>
          <a:lstStyle/>
          <a:p>
            <a:r>
              <a:rPr lang="en-US" dirty="0"/>
              <a:t>Understanding bl and bx - 1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519587" y="1771020"/>
            <a:ext cx="2736579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return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C0DD51-4B75-854B-B1ED-38CB0F976FCB}"/>
              </a:ext>
            </a:extLst>
          </p:cNvPr>
          <p:cNvSpPr txBox="1"/>
          <p:nvPr/>
        </p:nvSpPr>
        <p:spPr>
          <a:xfrm>
            <a:off x="2991251" y="5645693"/>
            <a:ext cx="70604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But there is a problem we must address here – next slide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149973" y="1510818"/>
            <a:ext cx="4636119" cy="338875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bl 103f4 //a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bl 103f4 //a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0051719" y="1980183"/>
            <a:ext cx="901333" cy="1239680"/>
            <a:chOff x="10141743" y="1403617"/>
            <a:chExt cx="901333" cy="123968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403617"/>
              <a:ext cx="683877" cy="1239680"/>
              <a:chOff x="10654683" y="1434868"/>
              <a:chExt cx="683877" cy="1239680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453222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23968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989497" y="2659881"/>
                <a:ext cx="349063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141743" y="171439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10603989" y="1970857"/>
            <a:ext cx="1323789" cy="1718973"/>
            <a:chOff x="10694013" y="1394291"/>
            <a:chExt cx="1323789" cy="1718973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0694013" y="1394291"/>
              <a:ext cx="1323789" cy="1718973"/>
              <a:chOff x="10014771" y="1434868"/>
              <a:chExt cx="1323789" cy="1239680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63834" y="1453222"/>
                <a:ext cx="974726" cy="10909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23968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14771" y="2659881"/>
                <a:ext cx="1323789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1189789" y="175200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10404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DB73E16-1200-CC8A-2155-30694E3290B2}"/>
              </a:ext>
            </a:extLst>
          </p:cNvPr>
          <p:cNvGrpSpPr/>
          <p:nvPr/>
        </p:nvGrpSpPr>
        <p:grpSpPr>
          <a:xfrm>
            <a:off x="5284305" y="2512544"/>
            <a:ext cx="1379962" cy="1177286"/>
            <a:chOff x="5284305" y="2512544"/>
            <a:chExt cx="1379962" cy="117728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2607BF5-9388-C4C0-C1FA-DFDAE8620CA8}"/>
                </a:ext>
              </a:extLst>
            </p:cNvPr>
            <p:cNvGrpSpPr/>
            <p:nvPr/>
          </p:nvGrpSpPr>
          <p:grpSpPr>
            <a:xfrm>
              <a:off x="5284305" y="2512544"/>
              <a:ext cx="1379962" cy="1177286"/>
              <a:chOff x="6391484" y="1967229"/>
              <a:chExt cx="658290" cy="11772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7E6944B-3666-A8C5-058F-F67F9E40AC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16714" y="1967229"/>
                <a:ext cx="6330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2E804CE-5B28-DF4A-A56D-D465BB5A00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1484" y="1967229"/>
                <a:ext cx="0" cy="1177286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FA928A3E-7FC4-79D9-1A58-A7D380FA5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1484" y="3144515"/>
                <a:ext cx="6330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779098F-5B7E-912B-9243-0A9FB64C4513}"/>
                </a:ext>
              </a:extLst>
            </p:cNvPr>
            <p:cNvSpPr txBox="1"/>
            <p:nvPr/>
          </p:nvSpPr>
          <p:spPr>
            <a:xfrm>
              <a:off x="5369491" y="286588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5559646-AF59-5A95-E229-5AACFE43D277}"/>
              </a:ext>
            </a:extLst>
          </p:cNvPr>
          <p:cNvGrpSpPr/>
          <p:nvPr/>
        </p:nvGrpSpPr>
        <p:grpSpPr>
          <a:xfrm>
            <a:off x="3807336" y="2512544"/>
            <a:ext cx="2844736" cy="1650501"/>
            <a:chOff x="3807336" y="2512544"/>
            <a:chExt cx="2844736" cy="165050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4649176" y="2512544"/>
              <a:ext cx="2002896" cy="1650501"/>
              <a:chOff x="6385118" y="1967229"/>
              <a:chExt cx="1045685" cy="1177286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1251" y="1967229"/>
                <a:ext cx="426725" cy="0"/>
              </a:xfrm>
              <a:prstGeom prst="straightConnector1">
                <a:avLst/>
              </a:prstGeom>
              <a:ln w="38100">
                <a:solidFill>
                  <a:srgbClr val="F3753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1484" y="1967229"/>
                <a:ext cx="0" cy="1177286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5118" y="3144515"/>
                <a:ext cx="1045685" cy="0"/>
              </a:xfrm>
              <a:prstGeom prst="straightConnector1">
                <a:avLst/>
              </a:prstGeom>
              <a:ln w="38100">
                <a:solidFill>
                  <a:srgbClr val="F3753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134C44D-BFD5-647D-974F-CB783D46DD98}"/>
                </a:ext>
              </a:extLst>
            </p:cNvPr>
            <p:cNvSpPr txBox="1"/>
            <p:nvPr/>
          </p:nvSpPr>
          <p:spPr>
            <a:xfrm>
              <a:off x="3807336" y="3225082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10404</a:t>
              </a:r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E3C70BB-FBB5-5685-C170-086D6BB79C7D}"/>
              </a:ext>
            </a:extLst>
          </p:cNvPr>
          <p:cNvCxnSpPr>
            <a:cxnSpLocks/>
          </p:cNvCxnSpPr>
          <p:nvPr/>
        </p:nvCxnSpPr>
        <p:spPr>
          <a:xfrm>
            <a:off x="6921112" y="2104349"/>
            <a:ext cx="0" cy="3170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764A78-3D3F-690E-2CF4-3F2CB26D1E06}"/>
              </a:ext>
            </a:extLst>
          </p:cNvPr>
          <p:cNvSpPr txBox="1"/>
          <p:nvPr/>
        </p:nvSpPr>
        <p:spPr>
          <a:xfrm>
            <a:off x="6000719" y="845231"/>
            <a:ext cx="21723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Address in memory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67E04475-B162-2917-28D8-FA5D1C15741C}"/>
              </a:ext>
            </a:extLst>
          </p:cNvPr>
          <p:cNvSpPr/>
          <p:nvPr/>
        </p:nvSpPr>
        <p:spPr>
          <a:xfrm>
            <a:off x="6850856" y="1240849"/>
            <a:ext cx="236058" cy="3057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4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B1C3-4338-0176-9C5C-1D8DD1A4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91811"/>
            <a:ext cx="10515600" cy="401389"/>
          </a:xfrm>
        </p:spPr>
        <p:txBody>
          <a:bodyPr/>
          <a:lstStyle/>
          <a:p>
            <a:r>
              <a:rPr lang="en-US" sz="2800" dirty="0"/>
              <a:t>Accessing Pointers (</a:t>
            </a:r>
            <a:r>
              <a:rPr lang="en-US" sz="2800" dirty="0" err="1"/>
              <a:t>argv</a:t>
            </a:r>
            <a:r>
              <a:rPr lang="en-US" sz="2800" dirty="0"/>
              <a:t>) in ARM assembly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71FB4-2C22-7549-EF2A-A31E16EF9FE9}"/>
              </a:ext>
            </a:extLst>
          </p:cNvPr>
          <p:cNvSpPr txBox="1"/>
          <p:nvPr/>
        </p:nvSpPr>
        <p:spPr>
          <a:xfrm>
            <a:off x="52489" y="1146730"/>
            <a:ext cx="6973384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 "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[r7]   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4: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0           // check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 NULL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beq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// if so done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r6     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3: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     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     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stderr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r6, r6,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for printing   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r7, r7,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pointer 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  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7AA2A7-2545-5F10-023D-F679163739E8}"/>
              </a:ext>
            </a:extLst>
          </p:cNvPr>
          <p:cNvSpPr/>
          <p:nvPr/>
        </p:nvSpPr>
        <p:spPr>
          <a:xfrm>
            <a:off x="7186197" y="592464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56EF9E-B136-A0C7-A7D4-18CCFB7DE903}"/>
              </a:ext>
            </a:extLst>
          </p:cNvPr>
          <p:cNvSpPr/>
          <p:nvPr/>
        </p:nvSpPr>
        <p:spPr>
          <a:xfrm>
            <a:off x="7184220" y="557172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F3184C-2507-CC62-136C-950C4736C1B3}"/>
              </a:ext>
            </a:extLst>
          </p:cNvPr>
          <p:cNvSpPr/>
          <p:nvPr/>
        </p:nvSpPr>
        <p:spPr>
          <a:xfrm>
            <a:off x="7184220" y="519582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855B57-5938-3B53-B614-3E8690DC6E56}"/>
              </a:ext>
            </a:extLst>
          </p:cNvPr>
          <p:cNvSpPr/>
          <p:nvPr/>
        </p:nvSpPr>
        <p:spPr>
          <a:xfrm>
            <a:off x="7184220" y="484484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BC294-0FBF-1B68-3EFF-8E51E435206E}"/>
              </a:ext>
            </a:extLst>
          </p:cNvPr>
          <p:cNvSpPr txBox="1"/>
          <p:nvPr/>
        </p:nvSpPr>
        <p:spPr>
          <a:xfrm>
            <a:off x="7309897" y="312366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BE18EB-FFEA-3CD4-8D67-66E89938B1B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560179" y="4893652"/>
            <a:ext cx="910775" cy="83411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ECEB252-00D9-8597-A4D3-19A3DFCC3CCE}"/>
              </a:ext>
            </a:extLst>
          </p:cNvPr>
          <p:cNvSpPr/>
          <p:nvPr/>
        </p:nvSpPr>
        <p:spPr>
          <a:xfrm>
            <a:off x="9470954" y="4696769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0F9604-FC2A-3657-5A0E-D89545DEE59A}"/>
              </a:ext>
            </a:extLst>
          </p:cNvPr>
          <p:cNvSpPr/>
          <p:nvPr/>
        </p:nvSpPr>
        <p:spPr>
          <a:xfrm>
            <a:off x="10843665" y="5309702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./cipher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151BB7-0091-B108-1E44-D1808C47971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572648" y="4863251"/>
            <a:ext cx="271017" cy="64714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94FE9B1-7FD3-103F-071B-8429CE95C952}"/>
              </a:ext>
            </a:extLst>
          </p:cNvPr>
          <p:cNvSpPr/>
          <p:nvPr/>
        </p:nvSpPr>
        <p:spPr>
          <a:xfrm>
            <a:off x="10843665" y="3897464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in/book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F4E420-EBBC-35FC-4D5E-18180BA4AFF6}"/>
              </a:ext>
            </a:extLst>
          </p:cNvPr>
          <p:cNvSpPr/>
          <p:nvPr/>
        </p:nvSpPr>
        <p:spPr>
          <a:xfrm>
            <a:off x="10855627" y="4345794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8CC258-E029-F393-FFB8-7F849AD4D8DB}"/>
              </a:ext>
            </a:extLst>
          </p:cNvPr>
          <p:cNvSpPr/>
          <p:nvPr/>
        </p:nvSpPr>
        <p:spPr>
          <a:xfrm>
            <a:off x="10843665" y="4800022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E215C-99FC-8FF6-475A-6EF79FE77C1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566667" y="4588321"/>
            <a:ext cx="276998" cy="41239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E3583F-29D6-CBEB-F286-538B3D17276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509811" y="4290657"/>
            <a:ext cx="345816" cy="255831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F435DC-2884-E219-FDD5-3B86D71B163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571603" y="3975665"/>
            <a:ext cx="272062" cy="20750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0311B5A-C02B-01B1-6488-EA775E1BFDB8}"/>
              </a:ext>
            </a:extLst>
          </p:cNvPr>
          <p:cNvSpPr txBox="1"/>
          <p:nvPr/>
        </p:nvSpPr>
        <p:spPr>
          <a:xfrm>
            <a:off x="6612486" y="3271992"/>
            <a:ext cx="524503" cy="30469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34E311-A22C-F814-34A4-9D29DBD3DEAB}"/>
              </a:ext>
            </a:extLst>
          </p:cNvPr>
          <p:cNvSpPr txBox="1"/>
          <p:nvPr/>
        </p:nvSpPr>
        <p:spPr>
          <a:xfrm>
            <a:off x="7656343" y="651524"/>
            <a:ext cx="367119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% ./cipher -e -b in/BOOK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./cipher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= -e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= -b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= in/BOOK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28662-3F9D-152F-E92E-1407A6127522}"/>
              </a:ext>
            </a:extLst>
          </p:cNvPr>
          <p:cNvSpPr/>
          <p:nvPr/>
        </p:nvSpPr>
        <p:spPr>
          <a:xfrm>
            <a:off x="7186196" y="448530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* stderr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AC82D-662A-2265-CA4C-0625EEC3741E}"/>
              </a:ext>
            </a:extLst>
          </p:cNvPr>
          <p:cNvSpPr/>
          <p:nvPr/>
        </p:nvSpPr>
        <p:spPr>
          <a:xfrm>
            <a:off x="7184220" y="412844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427EC-AB2A-5D0C-46A1-156958F784F2}"/>
              </a:ext>
            </a:extLst>
          </p:cNvPr>
          <p:cNvSpPr/>
          <p:nvPr/>
        </p:nvSpPr>
        <p:spPr>
          <a:xfrm>
            <a:off x="7184220" y="375464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60D4E-F8A9-6AD6-C0B2-FE60732D62F2}"/>
              </a:ext>
            </a:extLst>
          </p:cNvPr>
          <p:cNvSpPr/>
          <p:nvPr/>
        </p:nvSpPr>
        <p:spPr>
          <a:xfrm>
            <a:off x="7201563" y="34233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90B05-75F1-2BC3-B0B5-BBC3B2B1E39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584126" y="3602625"/>
            <a:ext cx="886828" cy="123187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A08FF-21F6-BF2C-C7DA-691925CF8035}"/>
              </a:ext>
            </a:extLst>
          </p:cNvPr>
          <p:cNvSpPr/>
          <p:nvPr/>
        </p:nvSpPr>
        <p:spPr>
          <a:xfrm>
            <a:off x="9579775" y="2847737"/>
            <a:ext cx="2337619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[%d] = %s\n"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61759-EDBD-A1F9-0A54-42FF5E0D52E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553041" y="3048431"/>
            <a:ext cx="1026734" cy="1309008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09D47-00E5-0571-31F3-9CDE2B729B00}"/>
              </a:ext>
            </a:extLst>
          </p:cNvPr>
          <p:cNvSpPr/>
          <p:nvPr/>
        </p:nvSpPr>
        <p:spPr>
          <a:xfrm>
            <a:off x="9470954" y="4411612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DF74A2-AF17-89E5-471D-7F8DB234265F}"/>
              </a:ext>
            </a:extLst>
          </p:cNvPr>
          <p:cNvSpPr/>
          <p:nvPr/>
        </p:nvSpPr>
        <p:spPr>
          <a:xfrm>
            <a:off x="9469909" y="4118785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4690C4-E10C-DFE2-FFFC-CEC221894AF8}"/>
              </a:ext>
            </a:extLst>
          </p:cNvPr>
          <p:cNvSpPr/>
          <p:nvPr/>
        </p:nvSpPr>
        <p:spPr>
          <a:xfrm>
            <a:off x="9469909" y="3837933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E60404-9ACC-3432-0B81-998DDFC61756}"/>
              </a:ext>
            </a:extLst>
          </p:cNvPr>
          <p:cNvSpPr/>
          <p:nvPr/>
        </p:nvSpPr>
        <p:spPr>
          <a:xfrm>
            <a:off x="9491942" y="3543114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08DFD8-8EEC-B387-8778-4B81C4A2AC48}"/>
              </a:ext>
            </a:extLst>
          </p:cNvPr>
          <p:cNvGrpSpPr/>
          <p:nvPr/>
        </p:nvGrpSpPr>
        <p:grpSpPr>
          <a:xfrm>
            <a:off x="2767827" y="3984502"/>
            <a:ext cx="2772198" cy="1580357"/>
            <a:chOff x="2599902" y="5053156"/>
            <a:chExt cx="2772198" cy="15803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CB096E-1A8A-85AA-60CA-ECF86539150A}"/>
                </a:ext>
              </a:extLst>
            </p:cNvPr>
            <p:cNvSpPr txBox="1"/>
            <p:nvPr/>
          </p:nvSpPr>
          <p:spPr>
            <a:xfrm>
              <a:off x="3493289" y="5710183"/>
              <a:ext cx="1878811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different increment sizes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1856EEB-B9BC-6A77-29DD-6B6DC2EC26FD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 flipV="1">
              <a:off x="2599902" y="5053156"/>
              <a:ext cx="893387" cy="11186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FDD08B1-1496-7610-102E-78778003A12E}"/>
              </a:ext>
            </a:extLst>
          </p:cNvPr>
          <p:cNvSpPr txBox="1"/>
          <p:nvPr/>
        </p:nvSpPr>
        <p:spPr>
          <a:xfrm>
            <a:off x="8218636" y="2293355"/>
            <a:ext cx="28844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r0-r3 lost due to </a:t>
            </a:r>
            <a:r>
              <a:rPr lang="en-US" dirty="0" err="1">
                <a:solidFill>
                  <a:schemeClr val="accent1"/>
                </a:solidFill>
              </a:rPr>
              <a:t>fprintf</a:t>
            </a:r>
            <a:r>
              <a:rPr lang="en-US" dirty="0">
                <a:solidFill>
                  <a:schemeClr val="accent1"/>
                </a:solidFill>
              </a:rPr>
              <a:t> call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518A8-B455-0D66-D522-1D0959868D96}"/>
              </a:ext>
            </a:extLst>
          </p:cNvPr>
          <p:cNvSpPr txBox="1"/>
          <p:nvPr/>
        </p:nvSpPr>
        <p:spPr>
          <a:xfrm>
            <a:off x="11939351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8619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63865" y="723995"/>
            <a:ext cx="6700872" cy="555887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Move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the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sp</a:t>
            </a:r>
            <a:r>
              <a:rPr lang="en-US" sz="1800" dirty="0">
                <a:solidFill>
                  <a:srgbClr val="FF0000"/>
                </a:solidFill>
              </a:rPr>
              <a:t> towards low memory</a:t>
            </a:r>
            <a:r>
              <a:rPr lang="en-US" sz="1800" dirty="0">
                <a:solidFill>
                  <a:srgbClr val="0070C0"/>
                </a:solidFill>
              </a:rPr>
              <a:t> by </a:t>
            </a:r>
            <a:r>
              <a:rPr lang="en-US" sz="1800" dirty="0">
                <a:solidFill>
                  <a:srgbClr val="2C895B"/>
                </a:solidFill>
              </a:rPr>
              <a:t>the total size of all local variables </a:t>
            </a:r>
            <a:r>
              <a:rPr lang="en-US" sz="1800" dirty="0">
                <a:solidFill>
                  <a:srgbClr val="00B050"/>
                </a:solidFill>
              </a:rPr>
              <a:t>in bytes </a:t>
            </a:r>
            <a:r>
              <a:rPr lang="en-US" sz="1800" b="1" dirty="0">
                <a:solidFill>
                  <a:srgbClr val="00B050"/>
                </a:solidFill>
              </a:rPr>
              <a:t>plus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00B050"/>
                </a:solidFill>
              </a:rPr>
              <a:t>padding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1"/>
                </a:solidFill>
              </a:rPr>
              <a:t>	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Requirement: </a:t>
            </a:r>
            <a:r>
              <a:rPr lang="en-US" sz="1800" dirty="0"/>
              <a:t>on function entry, </a:t>
            </a:r>
            <a:r>
              <a:rPr lang="en-US" sz="1800" dirty="0" err="1">
                <a:solidFill>
                  <a:srgbClr val="0070C0"/>
                </a:solidFill>
              </a:rPr>
              <a:t>sp</a:t>
            </a:r>
            <a:r>
              <a:rPr lang="en-US" sz="1800" dirty="0">
                <a:solidFill>
                  <a:srgbClr val="0070C0"/>
                </a:solidFill>
              </a:rPr>
              <a:t> is always 8-byte aligned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sp</a:t>
            </a:r>
            <a:r>
              <a:rPr lang="en-US" sz="1800" dirty="0"/>
              <a:t> % 8 == 0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Padding (as required):</a:t>
            </a:r>
            <a:endParaRPr lang="en-US" sz="1800" dirty="0">
              <a:solidFill>
                <a:srgbClr val="00B050"/>
              </a:solidFill>
            </a:endParaRP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between variables on the stack to meet memory alignment requirements 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so the frame size is evenly divisible by 8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/>
              <a:t>Allocating Space For Locals on the Stack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F48207DA-74C2-C34B-94E0-6E479B4752CA}"/>
              </a:ext>
            </a:extLst>
          </p:cNvPr>
          <p:cNvSpPr/>
          <p:nvPr/>
        </p:nvSpPr>
        <p:spPr>
          <a:xfrm>
            <a:off x="9114551" y="804564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 caller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callers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CEC3B7-4F43-6648-AD5D-2E4F40DC963F}"/>
              </a:ext>
            </a:extLst>
          </p:cNvPr>
          <p:cNvSpPr txBox="1"/>
          <p:nvPr/>
        </p:nvSpPr>
        <p:spPr>
          <a:xfrm rot="16200000">
            <a:off x="10586716" y="3883479"/>
            <a:ext cx="179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local space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EAD8A9-EA62-441E-A108-6A9C49EF7A86}"/>
              </a:ext>
            </a:extLst>
          </p:cNvPr>
          <p:cNvCxnSpPr>
            <a:cxnSpLocks/>
          </p:cNvCxnSpPr>
          <p:nvPr/>
        </p:nvCxnSpPr>
        <p:spPr>
          <a:xfrm flipH="1">
            <a:off x="11249618" y="3421333"/>
            <a:ext cx="10879" cy="1899015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249000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2F32-2937-C247-8765-51AD7DD2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</p:spPr>
        <p:txBody>
          <a:bodyPr/>
          <a:lstStyle/>
          <a:p>
            <a:r>
              <a:rPr lang="en-US" sz="2400" dirty="0"/>
              <a:t>Review Variables: 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7494-31E8-6F4F-A95D-99A7642EF7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81509" y="1059837"/>
            <a:ext cx="11526443" cy="532267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Integer types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(unspecified default)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(signed default)</a:t>
            </a:r>
          </a:p>
          <a:p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Floating Point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Optional Modifiers for each base type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[int]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[int, double]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[char, int]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[char, int]</a:t>
            </a:r>
          </a:p>
          <a:p>
            <a:pPr lvl="1"/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dirty="0"/>
              <a:t>: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variable read only</a:t>
            </a:r>
          </a:p>
          <a:p>
            <a:r>
              <a:rPr lang="en-US" sz="1800" b="1" dirty="0"/>
              <a:t>char type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One byte in a byte addressable memory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</a:rPr>
              <a:t>Be careful </a:t>
            </a:r>
            <a:r>
              <a:rPr lang="en-US" sz="1800" dirty="0">
                <a:solidFill>
                  <a:srgbClr val="00B050"/>
                </a:solidFill>
              </a:rPr>
              <a:t>char is unsigned on arm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00B0F0"/>
                </a:solidFill>
              </a:rPr>
              <a:t>signed on other HW like intel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9994C-27D8-9D41-AB98-ADE9F4394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127742"/>
              </p:ext>
            </p:extLst>
          </p:nvPr>
        </p:nvGraphicFramePr>
        <p:xfrm>
          <a:off x="5107595" y="1136890"/>
          <a:ext cx="6385008" cy="47396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0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3696">
                  <a:extLst>
                    <a:ext uri="{9D8B030D-6E8A-4147-A177-3AD203B41FA5}">
                      <a16:colId xmlns:a16="http://schemas.microsoft.com/office/drawing/2014/main" val="3469234517"/>
                    </a:ext>
                  </a:extLst>
                </a:gridCol>
              </a:tblGrid>
              <a:tr h="327787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 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AArch-32 </a:t>
                      </a:r>
                    </a:p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 specification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char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%c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189965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signed char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%c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hd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hu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  int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%d</a:t>
                      </a:r>
                      <a:r>
                        <a:rPr lang="en-US" sz="2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CMU Bright" panose="02000603000000000000" pitchFamily="2" charset="0"/>
                          <a:cs typeface="Consolas" panose="020B0609020204030204" pitchFamily="49" charset="0"/>
                        </a:rPr>
                        <a:t> / 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unsigned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%u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lld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float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%lf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long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%Lf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745716"/>
                  </a:ext>
                </a:extLst>
              </a:tr>
              <a:tr h="139512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pointer *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%p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58853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462770A-883E-4943-A8E2-5BC8817AFB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6404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6A86B9-6A41-855A-2956-087195C3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2647"/>
          </a:xfrm>
        </p:spPr>
        <p:txBody>
          <a:bodyPr/>
          <a:lstStyle/>
          <a:p>
            <a:r>
              <a:rPr lang="en-US" dirty="0"/>
              <a:t>Local Variables on the stack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CB227E-69D3-54A2-24D4-E0EF7EC9F20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49137" y="4003452"/>
            <a:ext cx="5796333" cy="24548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Add space on the stack for each local</a:t>
            </a:r>
          </a:p>
          <a:p>
            <a:pPr lvl="1"/>
            <a:r>
              <a:rPr lang="en-US" dirty="0"/>
              <a:t>we will allocate space in same order the locals are listed the C function shown from high to low stack address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 compiler allocates from low to high stack addresses</a:t>
            </a:r>
          </a:p>
          <a:p>
            <a:pPr lvl="1"/>
            <a:r>
              <a:rPr lang="en-US" dirty="0"/>
              <a:t>Order does not matter for our use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C03E0D-04A5-7A4E-0F4B-CE64C4C321C0}"/>
              </a:ext>
            </a:extLst>
          </p:cNvPr>
          <p:cNvSpPr/>
          <p:nvPr/>
        </p:nvSpPr>
        <p:spPr bwMode="auto">
          <a:xfrm>
            <a:off x="147324" y="1057588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4EF8DB-728C-6C65-F9BB-F9955C0F73C1}"/>
              </a:ext>
            </a:extLst>
          </p:cNvPr>
          <p:cNvSpPr/>
          <p:nvPr/>
        </p:nvSpPr>
        <p:spPr>
          <a:xfrm>
            <a:off x="3743087" y="3038127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BCE4C082-E41A-204D-D026-2343788DD1F4}"/>
              </a:ext>
            </a:extLst>
          </p:cNvPr>
          <p:cNvSpPr/>
          <p:nvPr/>
        </p:nvSpPr>
        <p:spPr>
          <a:xfrm>
            <a:off x="5105464" y="227189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183CE7-2FE8-B766-BA6A-60F23F705947}"/>
              </a:ext>
            </a:extLst>
          </p:cNvPr>
          <p:cNvSpPr/>
          <p:nvPr/>
        </p:nvSpPr>
        <p:spPr>
          <a:xfrm>
            <a:off x="3730804" y="1126176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809E54-5014-99F2-3D94-3320156A4B1C}"/>
              </a:ext>
            </a:extLst>
          </p:cNvPr>
          <p:cNvSpPr/>
          <p:nvPr/>
        </p:nvSpPr>
        <p:spPr>
          <a:xfrm>
            <a:off x="3730804" y="1454473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64053-520F-6C3E-4252-C3DCE2FB3C02}"/>
              </a:ext>
            </a:extLst>
          </p:cNvPr>
          <p:cNvSpPr/>
          <p:nvPr/>
        </p:nvSpPr>
        <p:spPr>
          <a:xfrm>
            <a:off x="3730804" y="176944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8352A-1C45-E886-7B45-0647D91D7868}"/>
              </a:ext>
            </a:extLst>
          </p:cNvPr>
          <p:cNvSpPr/>
          <p:nvPr/>
        </p:nvSpPr>
        <p:spPr>
          <a:xfrm>
            <a:off x="3730804" y="207508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8E552-E800-1BCD-C579-135E6D5BB308}"/>
              </a:ext>
            </a:extLst>
          </p:cNvPr>
          <p:cNvSpPr/>
          <p:nvPr/>
        </p:nvSpPr>
        <p:spPr>
          <a:xfrm>
            <a:off x="3048359" y="472813"/>
            <a:ext cx="28777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after push 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{r4-r5,fp,lr}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7E7931-AD38-0509-B947-9EF63152DFDA}"/>
              </a:ext>
            </a:extLst>
          </p:cNvPr>
          <p:cNvSpPr txBox="1"/>
          <p:nvPr/>
        </p:nvSpPr>
        <p:spPr>
          <a:xfrm>
            <a:off x="5782010" y="1210960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EE17507D-E92C-6072-BC45-2DA0E754DFB0}"/>
              </a:ext>
            </a:extLst>
          </p:cNvPr>
          <p:cNvSpPr/>
          <p:nvPr/>
        </p:nvSpPr>
        <p:spPr>
          <a:xfrm>
            <a:off x="5106614" y="1308631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>
            <a:extLst>
              <a:ext uri="{FF2B5EF4-FFF2-40B4-BE49-F238E27FC236}">
                <a16:creationId xmlns:a16="http://schemas.microsoft.com/office/drawing/2014/main" id="{BEAF42D1-3C10-CBF9-B01C-C253AAF60127}"/>
              </a:ext>
            </a:extLst>
          </p:cNvPr>
          <p:cNvSpPr/>
          <p:nvPr/>
        </p:nvSpPr>
        <p:spPr>
          <a:xfrm>
            <a:off x="3497146" y="2406984"/>
            <a:ext cx="126044" cy="672380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940C9F-1B32-D624-F1AB-BCDD03E4E6C1}"/>
              </a:ext>
            </a:extLst>
          </p:cNvPr>
          <p:cNvSpPr/>
          <p:nvPr/>
        </p:nvSpPr>
        <p:spPr>
          <a:xfrm>
            <a:off x="2755096" y="2446464"/>
            <a:ext cx="805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8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7B353B54-5197-E3A7-6F9F-B96BE93B397E}"/>
              </a:ext>
            </a:extLst>
          </p:cNvPr>
          <p:cNvSpPr/>
          <p:nvPr/>
        </p:nvSpPr>
        <p:spPr>
          <a:xfrm>
            <a:off x="4227978" y="3346650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DAB9BF-7C0A-502D-AC94-B3C938387B65}"/>
              </a:ext>
            </a:extLst>
          </p:cNvPr>
          <p:cNvSpPr/>
          <p:nvPr/>
        </p:nvSpPr>
        <p:spPr>
          <a:xfrm>
            <a:off x="3729504" y="2710054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AC0D6-7094-D86C-174C-5226BFD4F7CC}"/>
              </a:ext>
            </a:extLst>
          </p:cNvPr>
          <p:cNvSpPr txBox="1"/>
          <p:nvPr/>
        </p:nvSpPr>
        <p:spPr>
          <a:xfrm>
            <a:off x="5608033" y="2122453"/>
            <a:ext cx="137595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 push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AEB006-B5E3-FD6C-ADB0-E5D05C71F10D}"/>
              </a:ext>
            </a:extLst>
          </p:cNvPr>
          <p:cNvSpPr/>
          <p:nvPr/>
        </p:nvSpPr>
        <p:spPr>
          <a:xfrm>
            <a:off x="3729505" y="2397967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B5461A7-A71C-FB55-8DF6-9D50FA67A252}"/>
              </a:ext>
            </a:extLst>
          </p:cNvPr>
          <p:cNvSpPr/>
          <p:nvPr/>
        </p:nvSpPr>
        <p:spPr>
          <a:xfrm>
            <a:off x="5109081" y="291996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BC7370-A99A-153F-C3FB-C97A47FC6070}"/>
              </a:ext>
            </a:extLst>
          </p:cNvPr>
          <p:cNvSpPr txBox="1"/>
          <p:nvPr/>
        </p:nvSpPr>
        <p:spPr>
          <a:xfrm>
            <a:off x="5611650" y="2770520"/>
            <a:ext cx="16989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</a:t>
            </a:r>
          </a:p>
          <a:p>
            <a:r>
              <a:rPr lang="en-US" sz="1600" dirty="0"/>
              <a:t>allocating locals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C8B177-28F8-1FA5-FC5D-4CE779C35516}"/>
              </a:ext>
            </a:extLst>
          </p:cNvPr>
          <p:cNvCxnSpPr/>
          <p:nvPr/>
        </p:nvCxnSpPr>
        <p:spPr>
          <a:xfrm>
            <a:off x="2916491" y="2387170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66DDB4-A65E-1911-A9E7-2CC4E6ADC85B}"/>
              </a:ext>
            </a:extLst>
          </p:cNvPr>
          <p:cNvCxnSpPr/>
          <p:nvPr/>
        </p:nvCxnSpPr>
        <p:spPr>
          <a:xfrm>
            <a:off x="2897436" y="3079364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BF311CF-62D8-1FAE-D112-7961260338F1}"/>
              </a:ext>
            </a:extLst>
          </p:cNvPr>
          <p:cNvSpPr/>
          <p:nvPr/>
        </p:nvSpPr>
        <p:spPr bwMode="auto">
          <a:xfrm>
            <a:off x="7849190" y="257038"/>
            <a:ext cx="3710386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</p:txBody>
      </p: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A3AE8591-4129-35E6-8C68-374666A93E94}"/>
              </a:ext>
            </a:extLst>
          </p:cNvPr>
          <p:cNvSpPr txBox="1">
            <a:spLocks/>
          </p:cNvSpPr>
          <p:nvPr/>
        </p:nvSpPr>
        <p:spPr>
          <a:xfrm>
            <a:off x="153932" y="4006138"/>
            <a:ext cx="5154575" cy="21202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this example we are </a:t>
            </a:r>
            <a:r>
              <a:rPr lang="en-US" dirty="0">
                <a:solidFill>
                  <a:srgbClr val="0070C0"/>
                </a:solidFill>
              </a:rPr>
              <a:t>allocating two variables on the stack</a:t>
            </a:r>
          </a:p>
          <a:p>
            <a:r>
              <a:rPr lang="en-US" dirty="0"/>
              <a:t>When writing assembly functions, in many situations </a:t>
            </a:r>
            <a:r>
              <a:rPr lang="en-US" dirty="0">
                <a:solidFill>
                  <a:srgbClr val="0070C0"/>
                </a:solidFill>
              </a:rPr>
              <a:t>you may choose allocate these to registers instead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D21F68-52EF-7A10-5C62-09980F1DBF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2B085B2-8085-DC6F-992C-437D810E9562}"/>
              </a:ext>
            </a:extLst>
          </p:cNvPr>
          <p:cNvSpPr/>
          <p:nvPr/>
        </p:nvSpPr>
        <p:spPr bwMode="auto">
          <a:xfrm>
            <a:off x="7536764" y="3017022"/>
            <a:ext cx="4541055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when FRMADD values fail to assemble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r3, =-FRMADD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add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r3</a:t>
            </a:r>
          </a:p>
        </p:txBody>
      </p:sp>
    </p:spTree>
    <p:extLst>
      <p:ext uri="{BB962C8B-B14F-4D97-AF65-F5344CB8AC3E}">
        <p14:creationId xmlns:p14="http://schemas.microsoft.com/office/powerpoint/2010/main" val="23310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34" grpId="0" animBg="1"/>
      <p:bldP spid="36" grpId="0"/>
      <p:bldP spid="3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Accessing Stack Variables: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6166" y="2316270"/>
            <a:ext cx="7075490" cy="28820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3753F"/>
                </a:solidFill>
              </a:rPr>
              <a:t>To Access data stored in the stack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the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/str </a:t>
            </a:r>
            <a:r>
              <a:rPr lang="en-US" sz="2000" dirty="0">
                <a:solidFill>
                  <a:schemeClr val="tx2"/>
                </a:solidFill>
                <a:cs typeface="Courier New" panose="02070309020205020404" pitchFamily="49" charset="0"/>
              </a:rPr>
              <a:t>instructions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Use register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with offset (</a:t>
            </a:r>
            <a:r>
              <a:rPr lang="en-US" sz="2000" b="1" dirty="0">
                <a:solidFill>
                  <a:srgbClr val="FF0000"/>
                </a:solidFill>
              </a:rPr>
              <a:t>distance</a:t>
            </a:r>
            <a:r>
              <a:rPr lang="en-US" sz="2000" b="1" dirty="0">
                <a:solidFill>
                  <a:srgbClr val="F37440"/>
                </a:solidFill>
              </a:rPr>
              <a:t> in </a:t>
            </a:r>
            <a:r>
              <a:rPr lang="en-US" sz="2000" b="1" dirty="0">
                <a:solidFill>
                  <a:srgbClr val="FF0000"/>
                </a:solidFill>
              </a:rPr>
              <a:t>bytes</a:t>
            </a:r>
            <a:r>
              <a:rPr lang="en-US" sz="2000" b="1" dirty="0">
                <a:solidFill>
                  <a:srgbClr val="0070C0"/>
                </a:solidFill>
              </a:rPr>
              <a:t>) addressing </a:t>
            </a:r>
            <a:r>
              <a:rPr lang="en-US" sz="2000" dirty="0">
                <a:solidFill>
                  <a:schemeClr val="tx2"/>
                </a:solidFill>
              </a:rPr>
              <a:t>(use either register offset or immediate offset)</a:t>
            </a:r>
          </a:p>
          <a:p>
            <a:pPr>
              <a:lnSpc>
                <a:spcPct val="100000"/>
              </a:lnSpc>
            </a:pPr>
            <a:r>
              <a:rPr lang="en-US" sz="2000" b="1" i="1" dirty="0">
                <a:solidFill>
                  <a:srgbClr val="2C895B"/>
                </a:solidFill>
              </a:rPr>
              <a:t>No matter what address the stack frame is at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</a:rPr>
              <a:t> always points at saved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0070C0"/>
                </a:solidFill>
              </a:rPr>
              <a:t>, so you can find a local stack variable by using an offset address from the contents of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431315" y="5321148"/>
          <a:ext cx="7317213" cy="1377303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67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83068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3347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7146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55772" y="2407986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1880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CD8F96-A224-5CBA-6FB6-C39999394867}"/>
              </a:ext>
            </a:extLst>
          </p:cNvPr>
          <p:cNvSpPr txBox="1"/>
          <p:nvPr/>
        </p:nvSpPr>
        <p:spPr>
          <a:xfrm>
            <a:off x="9001740" y="3068214"/>
            <a:ext cx="281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memory 4-byte words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49603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82433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139304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44494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58081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678490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40663" y="2716509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42189" y="2079913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42190" y="1767826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21766" y="2289825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41074" y="2275434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8009874" y="808122"/>
            <a:ext cx="16975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366000" y="2378052"/>
            <a:ext cx="2241732" cy="10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2072939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820677" y="824332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102079" y="3660020"/>
            <a:ext cx="3710386" cy="288202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7108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20836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215617" y="1320092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148050" y="806852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542990" y="130261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76782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2266771" y="578217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66000" y="491357"/>
            <a:ext cx="2326412" cy="4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518130" y="500123"/>
            <a:ext cx="82931" cy="184527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06016" y="107046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114" name="Up-Down Arrow 113">
            <a:extLst>
              <a:ext uri="{FF2B5EF4-FFF2-40B4-BE49-F238E27FC236}">
                <a16:creationId xmlns:a16="http://schemas.microsoft.com/office/drawing/2014/main" id="{9C0EFBE0-DB1B-A82C-447B-FCB99E091E7F}"/>
              </a:ext>
            </a:extLst>
          </p:cNvPr>
          <p:cNvSpPr/>
          <p:nvPr/>
        </p:nvSpPr>
        <p:spPr>
          <a:xfrm>
            <a:off x="11170599" y="1794849"/>
            <a:ext cx="80774" cy="52270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A200E62-DB78-E5EF-0D40-0421B7324CB6}"/>
              </a:ext>
            </a:extLst>
          </p:cNvPr>
          <p:cNvSpPr/>
          <p:nvPr/>
        </p:nvSpPr>
        <p:spPr>
          <a:xfrm rot="16200000">
            <a:off x="11033374" y="1892123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AEE2474-5942-EB68-A229-3DB449FBD136}"/>
              </a:ext>
            </a:extLst>
          </p:cNvPr>
          <p:cNvCxnSpPr>
            <a:cxnSpLocks/>
          </p:cNvCxnSpPr>
          <p:nvPr/>
        </p:nvCxnSpPr>
        <p:spPr>
          <a:xfrm>
            <a:off x="10961605" y="175702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Up-Down Arrow 116">
            <a:extLst>
              <a:ext uri="{FF2B5EF4-FFF2-40B4-BE49-F238E27FC236}">
                <a16:creationId xmlns:a16="http://schemas.microsoft.com/office/drawing/2014/main" id="{F7F617B9-10A1-68BD-9833-D9309964ACDE}"/>
              </a:ext>
            </a:extLst>
          </p:cNvPr>
          <p:cNvSpPr/>
          <p:nvPr/>
        </p:nvSpPr>
        <p:spPr>
          <a:xfrm>
            <a:off x="11196051" y="801002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531F93F-09BC-B01E-D344-8F770045C228}"/>
              </a:ext>
            </a:extLst>
          </p:cNvPr>
          <p:cNvSpPr/>
          <p:nvPr/>
        </p:nvSpPr>
        <p:spPr>
          <a:xfrm rot="16200000">
            <a:off x="11045986" y="1122289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C042AC7-1D72-B3F4-47AD-99910F6002E0}"/>
              </a:ext>
            </a:extLst>
          </p:cNvPr>
          <p:cNvSpPr txBox="1"/>
          <p:nvPr/>
        </p:nvSpPr>
        <p:spPr>
          <a:xfrm>
            <a:off x="9173512" y="11532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CDFE381-87A2-CF9D-C4F5-A3A075390BF4}"/>
              </a:ext>
            </a:extLst>
          </p:cNvPr>
          <p:cNvSpPr txBox="1"/>
          <p:nvPr/>
        </p:nvSpPr>
        <p:spPr>
          <a:xfrm>
            <a:off x="9260180" y="4710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839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5B33C4-1E71-5E4D-9613-C82E7E18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55" y="106408"/>
            <a:ext cx="8588457" cy="459137"/>
          </a:xfrm>
        </p:spPr>
        <p:txBody>
          <a:bodyPr/>
          <a:lstStyle/>
          <a:p>
            <a:r>
              <a:rPr lang="en-US" dirty="0"/>
              <a:t>Stack Frame Design – Local Variables</a:t>
            </a:r>
          </a:p>
        </p:txBody>
      </p:sp>
      <p:sp>
        <p:nvSpPr>
          <p:cNvPr id="163" name="Content Placeholder 162">
            <a:extLst>
              <a:ext uri="{FF2B5EF4-FFF2-40B4-BE49-F238E27FC236}">
                <a16:creationId xmlns:a16="http://schemas.microsoft.com/office/drawing/2014/main" id="{79827DBE-AD1A-8B4C-828B-222AD36D2C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334" y="705412"/>
            <a:ext cx="8822666" cy="5954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When writing an ARM equivalent for a C program, for CSE30 we will not re-arrange the order of the variables to optimize space (covered in the compiler course)</a:t>
            </a:r>
          </a:p>
          <a:p>
            <a:r>
              <a:rPr lang="en-US" sz="2200" dirty="0">
                <a:solidFill>
                  <a:srgbClr val="2C895B"/>
                </a:solidFill>
              </a:rPr>
              <a:t>Arrays</a:t>
            </a:r>
            <a:r>
              <a:rPr lang="en-US" sz="2200" dirty="0">
                <a:solidFill>
                  <a:schemeClr val="tx2"/>
                </a:solidFill>
              </a:rPr>
              <a:t> start at a 4-byte boundary (even arrays with only 1 element)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Exception: double arrays [ ] start at an 8-byte boundary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struct</a:t>
            </a:r>
            <a:r>
              <a:rPr lang="en-US" sz="2200" dirty="0">
                <a:solidFill>
                  <a:schemeClr val="tx2"/>
                </a:solidFill>
              </a:rPr>
              <a:t> arrays are </a:t>
            </a:r>
            <a:r>
              <a:rPr lang="en-US" sz="2200" dirty="0">
                <a:solidFill>
                  <a:srgbClr val="0070C0"/>
                </a:solidFill>
              </a:rPr>
              <a:t>aligned to the requirements of largest member </a:t>
            </a:r>
          </a:p>
          <a:p>
            <a:r>
              <a:rPr lang="en-US" sz="2200" dirty="0">
                <a:solidFill>
                  <a:schemeClr val="tx2"/>
                </a:solidFill>
              </a:rPr>
              <a:t>Single chars (and shorts) can be grouped together in same 4-byte word (following the alignment for the short)</a:t>
            </a:r>
          </a:p>
          <a:p>
            <a:r>
              <a:rPr lang="en-US" sz="2200" dirty="0">
                <a:solidFill>
                  <a:schemeClr val="tx2"/>
                </a:solidFill>
              </a:rPr>
              <a:t>Padding may be required  (see next slide)</a:t>
            </a:r>
          </a:p>
          <a:p>
            <a:pPr marL="0" indent="0">
              <a:buNone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37018D-67CB-4040-985B-4814A9F463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BFD17C-3893-427E-287C-8AE892023DDB}"/>
              </a:ext>
            </a:extLst>
          </p:cNvPr>
          <p:cNvSpPr/>
          <p:nvPr/>
        </p:nvSpPr>
        <p:spPr>
          <a:xfrm>
            <a:off x="10782147" y="395292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A9986C-2881-DFCF-5DF7-BA85E179E33E}"/>
              </a:ext>
            </a:extLst>
          </p:cNvPr>
          <p:cNvSpPr/>
          <p:nvPr/>
        </p:nvSpPr>
        <p:spPr>
          <a:xfrm>
            <a:off x="1038565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DC6302B-B90C-4002-7C3B-16F7D1BD973B}"/>
              </a:ext>
            </a:extLst>
          </p:cNvPr>
          <p:cNvSpPr/>
          <p:nvPr/>
        </p:nvSpPr>
        <p:spPr>
          <a:xfrm>
            <a:off x="9956749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7C422D0-D428-2814-78F7-C894D6B4517B}"/>
              </a:ext>
            </a:extLst>
          </p:cNvPr>
          <p:cNvSpPr/>
          <p:nvPr/>
        </p:nvSpPr>
        <p:spPr>
          <a:xfrm>
            <a:off x="949007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913AFD-6AF6-F1AE-63A7-A8DDA861649F}"/>
              </a:ext>
            </a:extLst>
          </p:cNvPr>
          <p:cNvSpPr/>
          <p:nvPr/>
        </p:nvSpPr>
        <p:spPr>
          <a:xfrm>
            <a:off x="10782147" y="322553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EE54022-B3D5-4310-3E00-930D95E06875}"/>
              </a:ext>
            </a:extLst>
          </p:cNvPr>
          <p:cNvSpPr/>
          <p:nvPr/>
        </p:nvSpPr>
        <p:spPr>
          <a:xfrm>
            <a:off x="9418323" y="3832905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FF0E5B-B707-CCF7-0F8F-0B159020B835}"/>
              </a:ext>
            </a:extLst>
          </p:cNvPr>
          <p:cNvSpPr/>
          <p:nvPr/>
        </p:nvSpPr>
        <p:spPr>
          <a:xfrm>
            <a:off x="10435928" y="3226083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80E1485-E358-3E92-739B-A00AE3F745D0}"/>
              </a:ext>
            </a:extLst>
          </p:cNvPr>
          <p:cNvSpPr/>
          <p:nvPr/>
        </p:nvSpPr>
        <p:spPr>
          <a:xfrm>
            <a:off x="9412412" y="3070899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0F3F7D-E346-EA63-C560-CE8377EC9E0B}"/>
              </a:ext>
            </a:extLst>
          </p:cNvPr>
          <p:cNvSpPr/>
          <p:nvPr/>
        </p:nvSpPr>
        <p:spPr>
          <a:xfrm>
            <a:off x="9465240" y="4580641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pointer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6342E1C-4148-C479-A94D-2057A74F3B79}"/>
              </a:ext>
            </a:extLst>
          </p:cNvPr>
          <p:cNvSpPr/>
          <p:nvPr/>
        </p:nvSpPr>
        <p:spPr>
          <a:xfrm>
            <a:off x="10032957" y="3232225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CF4793E-EDF6-8C06-292F-80840D34A9B4}"/>
              </a:ext>
            </a:extLst>
          </p:cNvPr>
          <p:cNvSpPr/>
          <p:nvPr/>
        </p:nvSpPr>
        <p:spPr>
          <a:xfrm>
            <a:off x="9566281" y="3234021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006CE-C9F5-F37B-EEE0-3945CDD4BFD8}"/>
              </a:ext>
            </a:extLst>
          </p:cNvPr>
          <p:cNvSpPr/>
          <p:nvPr/>
        </p:nvSpPr>
        <p:spPr>
          <a:xfrm>
            <a:off x="9478772" y="1704538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B713AC-84BF-BBDE-E1FF-935397FE49DA}"/>
              </a:ext>
            </a:extLst>
          </p:cNvPr>
          <p:cNvSpPr/>
          <p:nvPr/>
        </p:nvSpPr>
        <p:spPr>
          <a:xfrm>
            <a:off x="10459424" y="2468699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a[0]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68D34B-F1F8-570F-DD5B-A72D6CCFE2B6}"/>
              </a:ext>
            </a:extLst>
          </p:cNvPr>
          <p:cNvSpPr/>
          <p:nvPr/>
        </p:nvSpPr>
        <p:spPr>
          <a:xfrm>
            <a:off x="9521920" y="2452341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a[1]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86B067-AFE7-E3C0-ABE0-EDE1356EBA29}"/>
              </a:ext>
            </a:extLst>
          </p:cNvPr>
          <p:cNvSpPr/>
          <p:nvPr/>
        </p:nvSpPr>
        <p:spPr>
          <a:xfrm>
            <a:off x="9412412" y="2389004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3B8267-4903-92BE-C40E-9790AEC0ABDE}"/>
              </a:ext>
            </a:extLst>
          </p:cNvPr>
          <p:cNvSpPr/>
          <p:nvPr/>
        </p:nvSpPr>
        <p:spPr>
          <a:xfrm>
            <a:off x="4103206" y="6228384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364B8-FA76-06E6-4761-290C2374EBFD}"/>
              </a:ext>
            </a:extLst>
          </p:cNvPr>
          <p:cNvSpPr/>
          <p:nvPr/>
        </p:nvSpPr>
        <p:spPr>
          <a:xfrm>
            <a:off x="4140352" y="5698915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bytes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6CE0A6-F47A-0CC2-261C-635468E03B8F}"/>
              </a:ext>
            </a:extLst>
          </p:cNvPr>
          <p:cNvSpPr txBox="1"/>
          <p:nvPr/>
        </p:nvSpPr>
        <p:spPr>
          <a:xfrm>
            <a:off x="1793306" y="5094933"/>
            <a:ext cx="231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pointers and integers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88FA6D-1C49-1CE6-E5D5-71FDEBBCF1F9}"/>
              </a:ext>
            </a:extLst>
          </p:cNvPr>
          <p:cNvSpPr txBox="1"/>
          <p:nvPr/>
        </p:nvSpPr>
        <p:spPr>
          <a:xfrm>
            <a:off x="3390214" y="569891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7B4156-C572-7023-169B-96BB246389E2}"/>
              </a:ext>
            </a:extLst>
          </p:cNvPr>
          <p:cNvSpPr txBox="1"/>
          <p:nvPr/>
        </p:nvSpPr>
        <p:spPr>
          <a:xfrm>
            <a:off x="3365362" y="613516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4A9B5E-544E-0A5B-FB6D-814A871775F4}"/>
              </a:ext>
            </a:extLst>
          </p:cNvPr>
          <p:cNvSpPr/>
          <p:nvPr/>
        </p:nvSpPr>
        <p:spPr>
          <a:xfrm>
            <a:off x="4146175" y="4970964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 bytes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BA2665-EB28-122D-E944-9E287D06A918}"/>
              </a:ext>
            </a:extLst>
          </p:cNvPr>
          <p:cNvCxnSpPr>
            <a:cxnSpLocks/>
          </p:cNvCxnSpPr>
          <p:nvPr/>
        </p:nvCxnSpPr>
        <p:spPr>
          <a:xfrm>
            <a:off x="11332163" y="228537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ECCE8D-8F52-C598-8514-9E2B44F32FB5}"/>
              </a:ext>
            </a:extLst>
          </p:cNvPr>
          <p:cNvSpPr txBox="1"/>
          <p:nvPr/>
        </p:nvSpPr>
        <p:spPr>
          <a:xfrm>
            <a:off x="11476919" y="18124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B60294-385F-8AB3-911E-A0F4EA315283}"/>
              </a:ext>
            </a:extLst>
          </p:cNvPr>
          <p:cNvCxnSpPr>
            <a:cxnSpLocks/>
          </p:cNvCxnSpPr>
          <p:nvPr/>
        </p:nvCxnSpPr>
        <p:spPr>
          <a:xfrm>
            <a:off x="11348309" y="168783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7C91C8-FCBD-A441-5FC0-C10AF4AE13E2}"/>
              </a:ext>
            </a:extLst>
          </p:cNvPr>
          <p:cNvSpPr txBox="1"/>
          <p:nvPr/>
        </p:nvSpPr>
        <p:spPr>
          <a:xfrm>
            <a:off x="9365329" y="317388"/>
            <a:ext cx="222400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Rule: </a:t>
            </a:r>
            <a:r>
              <a:rPr lang="en-US" dirty="0">
                <a:solidFill>
                  <a:schemeClr val="accent1"/>
                </a:solidFill>
              </a:rPr>
              <a:t>When the function is entered the stack is already 8-byte aligned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7D00A-26B1-06AD-8BE9-2F2A475456BE}"/>
              </a:ext>
            </a:extLst>
          </p:cNvPr>
          <p:cNvCxnSpPr>
            <a:cxnSpLocks/>
          </p:cNvCxnSpPr>
          <p:nvPr/>
        </p:nvCxnSpPr>
        <p:spPr>
          <a:xfrm>
            <a:off x="11348309" y="516872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E66BAE-B938-06E8-0451-750F147F902D}"/>
              </a:ext>
            </a:extLst>
          </p:cNvPr>
          <p:cNvSpPr txBox="1"/>
          <p:nvPr/>
        </p:nvSpPr>
        <p:spPr>
          <a:xfrm>
            <a:off x="11493065" y="46957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BD0725-0B7A-0C63-EA70-C8DC83227B9E}"/>
              </a:ext>
            </a:extLst>
          </p:cNvPr>
          <p:cNvCxnSpPr>
            <a:cxnSpLocks/>
          </p:cNvCxnSpPr>
          <p:nvPr/>
        </p:nvCxnSpPr>
        <p:spPr>
          <a:xfrm>
            <a:off x="11364455" y="457118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89BA6C-02C2-F6B9-4EA0-0C8C2B466746}"/>
              </a:ext>
            </a:extLst>
          </p:cNvPr>
          <p:cNvSpPr txBox="1"/>
          <p:nvPr/>
        </p:nvSpPr>
        <p:spPr>
          <a:xfrm>
            <a:off x="11545553" y="3956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AE8685-9596-12C1-BBAD-1EB26173D6EF}"/>
              </a:ext>
            </a:extLst>
          </p:cNvPr>
          <p:cNvCxnSpPr>
            <a:cxnSpLocks/>
          </p:cNvCxnSpPr>
          <p:nvPr/>
        </p:nvCxnSpPr>
        <p:spPr>
          <a:xfrm>
            <a:off x="11416943" y="3831450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A43517-A0EE-82F8-9AEF-35C23F6B9EE9}"/>
              </a:ext>
            </a:extLst>
          </p:cNvPr>
          <p:cNvSpPr txBox="1"/>
          <p:nvPr/>
        </p:nvSpPr>
        <p:spPr>
          <a:xfrm>
            <a:off x="11517132" y="31954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1ACBD7-54AD-07B8-5B2A-A2E8D73C2FD2}"/>
              </a:ext>
            </a:extLst>
          </p:cNvPr>
          <p:cNvCxnSpPr>
            <a:cxnSpLocks/>
          </p:cNvCxnSpPr>
          <p:nvPr/>
        </p:nvCxnSpPr>
        <p:spPr>
          <a:xfrm>
            <a:off x="11388522" y="307089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A439BD-47F6-9751-8E0A-6CAB8BA503A6}"/>
              </a:ext>
            </a:extLst>
          </p:cNvPr>
          <p:cNvSpPr txBox="1"/>
          <p:nvPr/>
        </p:nvSpPr>
        <p:spPr>
          <a:xfrm>
            <a:off x="11532794" y="2548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4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Stack Variables: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6808" y="1048986"/>
            <a:ext cx="4831761" cy="51533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 padding </a:t>
            </a:r>
            <a:r>
              <a:rPr lang="en-US" sz="2000" dirty="0"/>
              <a:t>– start arrays at 4-byte boundary and </a:t>
            </a:r>
            <a:r>
              <a:rPr lang="en-US" sz="2000" b="1" dirty="0"/>
              <a:t>leave unused space at end</a:t>
            </a:r>
            <a:r>
              <a:rPr lang="en-US" sz="2000" dirty="0"/>
              <a:t> (high side address) before the variable higher on the stack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Frame padding </a:t>
            </a:r>
            <a:r>
              <a:rPr lang="en-US" sz="2000" dirty="0"/>
              <a:t>– </a:t>
            </a:r>
            <a:r>
              <a:rPr lang="en-US" sz="2000" b="1" dirty="0"/>
              <a:t>add space below the last local variable </a:t>
            </a:r>
            <a:r>
              <a:rPr lang="en-US" sz="2000" dirty="0"/>
              <a:t>to keep 8-byte alignment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8839052" y="331029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8833238" y="47460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8833238" y="78260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8833238" y="111090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8833238" y="142587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8833238" y="173151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0884444" y="86738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0209048" y="965059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9323943" y="361881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169897" y="32493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0689205" y="323495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6938277" y="108592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427114" y="266311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7829543" y="235950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164314" y="111090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501282" y="4030550"/>
            <a:ext cx="3524400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8428498" y="19974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8399994" y="2370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7515270" y="161580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7578377" y="108592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6977226" y="160035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8330740" y="205439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357895" y="4372630"/>
            <a:ext cx="2972845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154571" y="777926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082159" y="108961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161694" y="162809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9235826" y="268177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8839052" y="268840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8839051" y="299467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6938277" y="300049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092356" y="26158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6470569" y="158434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026385" y="3304799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6465282" y="792647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0428247" y="207992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0196299" y="249358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151354" y="204359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0385800" y="108757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0235735" y="140885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8390476" y="29784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8363261" y="14398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8449929" y="7575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D4F18F-7C94-036C-2F1E-2D8588938E8F}"/>
              </a:ext>
            </a:extLst>
          </p:cNvPr>
          <p:cNvGrpSpPr/>
          <p:nvPr/>
        </p:nvGrpSpPr>
        <p:grpSpPr>
          <a:xfrm>
            <a:off x="900606" y="2547120"/>
            <a:ext cx="3346585" cy="862567"/>
            <a:chOff x="5307986" y="3444858"/>
            <a:chExt cx="3066095" cy="6445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4AB6AF-76B6-330C-C695-1FD262E3179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660508-1769-0308-5ACA-1865496E9F80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B1022BF-D13D-0EFD-12C0-6274E23FE8C4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C08E5B-5984-516B-B6DA-E3C2C3638D6E}"/>
                </a:ext>
              </a:extLst>
            </p:cNvPr>
            <p:cNvSpPr/>
            <p:nvPr/>
          </p:nvSpPr>
          <p:spPr>
            <a:xfrm>
              <a:off x="5307986" y="3777290"/>
              <a:ext cx="764331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var pad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5FD297-EED8-79B1-DEF2-08CB193FEEE9}"/>
                </a:ext>
              </a:extLst>
            </p:cNvPr>
            <p:cNvSpPr/>
            <p:nvPr/>
          </p:nvSpPr>
          <p:spPr>
            <a:xfrm>
              <a:off x="5308382" y="3444858"/>
              <a:ext cx="306569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count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7F71D4-2710-3C06-4B2D-D621AA80BD1F}"/>
              </a:ext>
            </a:extLst>
          </p:cNvPr>
          <p:cNvGrpSpPr/>
          <p:nvPr/>
        </p:nvGrpSpPr>
        <p:grpSpPr>
          <a:xfrm>
            <a:off x="753751" y="5013352"/>
            <a:ext cx="4057680" cy="1027463"/>
            <a:chOff x="5562318" y="8404654"/>
            <a:chExt cx="1799629" cy="806082"/>
          </a:xfrm>
        </p:grpSpPr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A92AB1FC-629A-CC62-00DF-0F043AF98384}"/>
                </a:ext>
              </a:extLst>
            </p:cNvPr>
            <p:cNvSpPr/>
            <p:nvPr/>
          </p:nvSpPr>
          <p:spPr>
            <a:xfrm>
              <a:off x="6960003" y="8927064"/>
              <a:ext cx="132931" cy="1025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927291-E695-B40B-EDAC-10A201CD54A8}"/>
                </a:ext>
              </a:extLst>
            </p:cNvPr>
            <p:cNvSpPr txBox="1"/>
            <p:nvPr/>
          </p:nvSpPr>
          <p:spPr>
            <a:xfrm>
              <a:off x="7112107" y="8848543"/>
              <a:ext cx="249840" cy="36219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sp</a:t>
              </a:r>
              <a:r>
                <a:rPr lang="en-US" sz="2400" dirty="0"/>
                <a:t>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7A74EE-B83A-A683-4FBC-A91F11E631B7}"/>
                </a:ext>
              </a:extLst>
            </p:cNvPr>
            <p:cNvSpPr/>
            <p:nvPr/>
          </p:nvSpPr>
          <p:spPr>
            <a:xfrm>
              <a:off x="5959093" y="840465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sz="2800" dirty="0">
                <a:solidFill>
                  <a:schemeClr val="accent6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B66B4D-FCAB-0B5B-D502-D726DAA5E201}"/>
                </a:ext>
              </a:extLst>
            </p:cNvPr>
            <p:cNvSpPr/>
            <p:nvPr/>
          </p:nvSpPr>
          <p:spPr>
            <a:xfrm>
              <a:off x="5562319" y="841128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var pad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858AB0-8E37-2FC3-B8B5-D3104CC1D9E1}"/>
                </a:ext>
              </a:extLst>
            </p:cNvPr>
            <p:cNvSpPr/>
            <p:nvPr/>
          </p:nvSpPr>
          <p:spPr>
            <a:xfrm>
              <a:off x="5562318" y="871755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frame pad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B4A3807-0B1E-1C56-A42C-DD20DB4C268B}"/>
              </a:ext>
            </a:extLst>
          </p:cNvPr>
          <p:cNvSpPr/>
          <p:nvPr/>
        </p:nvSpPr>
        <p:spPr>
          <a:xfrm>
            <a:off x="8821183" y="2360171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856D76-82B7-36B1-235D-118E5E747B25}"/>
              </a:ext>
            </a:extLst>
          </p:cNvPr>
          <p:cNvSpPr/>
          <p:nvPr/>
        </p:nvSpPr>
        <p:spPr>
          <a:xfrm>
            <a:off x="8821184" y="2048084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2710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  <p:bldP spid="9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8841"/>
            <a:ext cx="10515600" cy="715294"/>
          </a:xfrm>
        </p:spPr>
        <p:txBody>
          <a:bodyPr/>
          <a:lstStyle/>
          <a:p>
            <a:r>
              <a:rPr lang="en-US" sz="2800" dirty="0"/>
              <a:t>Accessing Stack Variables, the hard way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EFB6CE8-52DF-3F8E-1801-9F3E4409BE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50549" y="5390117"/>
            <a:ext cx="3205284" cy="12974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Calculating offsets is a lot of work to get it correct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It is also hard to debug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There is a better way!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336167" y="4094106"/>
          <a:ext cx="7960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76526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0495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47828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11682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66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2848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49303" y="289199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5630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36430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69259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0075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31320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44908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546757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34194" y="320051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980148" y="283104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499456" y="281665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48528" y="66762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37365" y="224481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194120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974565" y="69259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3046562" y="906578"/>
            <a:ext cx="3470105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5791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1951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25521" y="119750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388628" y="66762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787477" y="118204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63609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123411" y="1088818"/>
            <a:ext cx="2849799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964822" y="35962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892410" y="67131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971945" y="120978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46077" y="226346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49303" y="227010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49302" y="257636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48528" y="258219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02607" y="219754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280820" y="116603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836636" y="288649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275533" y="3743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38498" y="166162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06550" y="207528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61605" y="162529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196051" y="66926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45986" y="99055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9200727" y="25601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9173512" y="10215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9260180" y="3392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900A9A-6CFA-9E33-7A51-2170F688B48D}"/>
              </a:ext>
            </a:extLst>
          </p:cNvPr>
          <p:cNvSpPr txBox="1"/>
          <p:nvPr/>
        </p:nvSpPr>
        <p:spPr>
          <a:xfrm>
            <a:off x="84940" y="3638379"/>
            <a:ext cx="82894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</a:t>
            </a:r>
            <a:r>
              <a:rPr lang="en-US" dirty="0" err="1">
                <a:solidFill>
                  <a:srgbClr val="0070C0"/>
                </a:solidFill>
              </a:rPr>
              <a:t>buf</a:t>
            </a:r>
            <a:r>
              <a:rPr lang="en-US" dirty="0">
                <a:solidFill>
                  <a:srgbClr val="0070C0"/>
                </a:solidFill>
              </a:rPr>
              <a:t>[ ] by usage with ASCII chars we will use </a:t>
            </a:r>
            <a:r>
              <a:rPr lang="en-US" dirty="0" err="1">
                <a:solidFill>
                  <a:srgbClr val="0070C0"/>
                </a:solidFill>
              </a:rPr>
              <a:t>strb</a:t>
            </a:r>
            <a:r>
              <a:rPr lang="en-US" dirty="0">
                <a:solidFill>
                  <a:srgbClr val="0070C0"/>
                </a:solidFill>
              </a:rPr>
              <a:t> (or make it unsigned char)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7EF14-7625-B6D9-7A49-166E495D62E4}"/>
              </a:ext>
            </a:extLst>
          </p:cNvPr>
          <p:cNvSpPr/>
          <p:nvPr/>
        </p:nvSpPr>
        <p:spPr>
          <a:xfrm>
            <a:off x="9650966" y="194689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5351AE-62E6-417B-CFE9-FD93CD025907}"/>
              </a:ext>
            </a:extLst>
          </p:cNvPr>
          <p:cNvSpPr/>
          <p:nvPr/>
        </p:nvSpPr>
        <p:spPr>
          <a:xfrm>
            <a:off x="9650967" y="163480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AEA236-4F29-F472-1756-C59608F3925D}"/>
              </a:ext>
            </a:extLst>
          </p:cNvPr>
          <p:cNvGrpSpPr/>
          <p:nvPr/>
        </p:nvGrpSpPr>
        <p:grpSpPr>
          <a:xfrm>
            <a:off x="8500772" y="4123370"/>
            <a:ext cx="3504837" cy="1109882"/>
            <a:chOff x="8471780" y="4938494"/>
            <a:chExt cx="3504837" cy="110988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9D4F18F-7C94-036C-2F1E-2D8588938E8F}"/>
                </a:ext>
              </a:extLst>
            </p:cNvPr>
            <p:cNvGrpSpPr/>
            <p:nvPr/>
          </p:nvGrpSpPr>
          <p:grpSpPr>
            <a:xfrm>
              <a:off x="8471780" y="5347757"/>
              <a:ext cx="3504837" cy="700619"/>
              <a:chOff x="5307986" y="3767372"/>
              <a:chExt cx="3066095" cy="56584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24AB6AF-76B6-330C-C695-1FD262E31791}"/>
                  </a:ext>
                </a:extLst>
              </p:cNvPr>
              <p:cNvSpPr/>
              <p:nvPr/>
            </p:nvSpPr>
            <p:spPr>
              <a:xfrm>
                <a:off x="6072317" y="3777291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[2]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660508-1769-0308-5ACA-1865496E9F80}"/>
                  </a:ext>
                </a:extLst>
              </p:cNvPr>
              <p:cNvSpPr/>
              <p:nvPr/>
            </p:nvSpPr>
            <p:spPr>
              <a:xfrm>
                <a:off x="6841356" y="3768246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[1]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B1022BF-D13D-0EFD-12C0-6274E23FE8C4}"/>
                  </a:ext>
                </a:extLst>
              </p:cNvPr>
              <p:cNvSpPr/>
              <p:nvPr/>
            </p:nvSpPr>
            <p:spPr>
              <a:xfrm>
                <a:off x="7609750" y="3767372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[0]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BC08E5B-5984-516B-B6DA-E3C2C3638D6E}"/>
                  </a:ext>
                </a:extLst>
              </p:cNvPr>
              <p:cNvSpPr/>
              <p:nvPr/>
            </p:nvSpPr>
            <p:spPr>
              <a:xfrm>
                <a:off x="5307986" y="3777290"/>
                <a:ext cx="764331" cy="31208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var pad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0D39F15-C990-4177-2856-F5DCBD0C93AD}"/>
                  </a:ext>
                </a:extLst>
              </p:cNvPr>
              <p:cNvSpPr txBox="1"/>
              <p:nvPr/>
            </p:nvSpPr>
            <p:spPr>
              <a:xfrm>
                <a:off x="7713599" y="4084646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- 24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95CFA5A-2571-06C9-C2CA-B6A1BC6F4404}"/>
                  </a:ext>
                </a:extLst>
              </p:cNvPr>
              <p:cNvSpPr txBox="1"/>
              <p:nvPr/>
            </p:nvSpPr>
            <p:spPr>
              <a:xfrm>
                <a:off x="6939665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- 23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858FA1-6967-5FC7-05C6-5EE0BDB5ACDD}"/>
                  </a:ext>
                </a:extLst>
              </p:cNvPr>
              <p:cNvSpPr txBox="1"/>
              <p:nvPr/>
            </p:nvSpPr>
            <p:spPr>
              <a:xfrm>
                <a:off x="6164949" y="4057244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24D0933-DC1E-DC21-C704-6E87E46EDEDB}"/>
                  </a:ext>
                </a:extLst>
              </p:cNvPr>
              <p:cNvSpPr txBox="1"/>
              <p:nvPr/>
            </p:nvSpPr>
            <p:spPr>
              <a:xfrm>
                <a:off x="5389842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- 21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A9C6A2-E0BF-64D6-42AF-988E36B62FD8}"/>
                </a:ext>
              </a:extLst>
            </p:cNvPr>
            <p:cNvGrpSpPr/>
            <p:nvPr/>
          </p:nvGrpSpPr>
          <p:grpSpPr>
            <a:xfrm>
              <a:off x="9166295" y="4938494"/>
              <a:ext cx="2240445" cy="338554"/>
              <a:chOff x="3651225" y="-1681639"/>
              <a:chExt cx="2240445" cy="338554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C2CF6B-CE76-FA1D-6336-2AED4005DE40}"/>
                  </a:ext>
                </a:extLst>
              </p:cNvPr>
              <p:cNvSpPr txBox="1"/>
              <p:nvPr/>
            </p:nvSpPr>
            <p:spPr>
              <a:xfrm>
                <a:off x="3986981" y="-1681639"/>
                <a:ext cx="1904689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increasing address</a:t>
                </a:r>
              </a:p>
            </p:txBody>
          </p:sp>
          <p:sp>
            <p:nvSpPr>
              <p:cNvPr id="8" name="Left Arrow 7">
                <a:extLst>
                  <a:ext uri="{FF2B5EF4-FFF2-40B4-BE49-F238E27FC236}">
                    <a16:creationId xmlns:a16="http://schemas.microsoft.com/office/drawing/2014/main" id="{4C668D51-4287-1B38-1DB9-38C9530E0B0E}"/>
                  </a:ext>
                </a:extLst>
              </p:cNvPr>
              <p:cNvSpPr/>
              <p:nvPr/>
            </p:nvSpPr>
            <p:spPr>
              <a:xfrm>
                <a:off x="3651225" y="-1575535"/>
                <a:ext cx="392906" cy="157124"/>
              </a:xfrm>
              <a:prstGeom prst="lef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58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 animBg="1"/>
      <p:bldP spid="28" grpId="0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0" y="88992"/>
            <a:ext cx="7331243" cy="261908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5FE914E9-E25C-7042-76C9-66FEC058098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62920" y="4104248"/>
            <a:ext cx="11364858" cy="253671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For each </a:t>
            </a:r>
            <a:r>
              <a:rPr lang="en-US" sz="1600" dirty="0">
                <a:solidFill>
                  <a:srgbClr val="0070C0"/>
                </a:solidFill>
              </a:rPr>
              <a:t>stack variable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create a .</a:t>
            </a:r>
            <a:r>
              <a:rPr lang="en-US" sz="1600" dirty="0" err="1">
                <a:solidFill>
                  <a:srgbClr val="7030A0"/>
                </a:solidFill>
              </a:rPr>
              <a:t>equ</a:t>
            </a:r>
            <a:r>
              <a:rPr lang="en-US" sz="1600" dirty="0">
                <a:solidFill>
                  <a:srgbClr val="7030A0"/>
                </a:solidFill>
              </a:rPr>
              <a:t> symbol </a:t>
            </a:r>
            <a:r>
              <a:rPr lang="en-US" sz="1600" dirty="0"/>
              <a:t>whose </a:t>
            </a:r>
            <a:r>
              <a:rPr lang="en-US" sz="1600" dirty="0">
                <a:solidFill>
                  <a:srgbClr val="2C895B"/>
                </a:solidFill>
              </a:rPr>
              <a:t>value is the distance in bytes from the FP </a:t>
            </a:r>
            <a:r>
              <a:rPr lang="en-US" sz="1600" dirty="0"/>
              <a:t>after the </a:t>
            </a:r>
            <a:r>
              <a:rPr lang="en-US" sz="1600" dirty="0">
                <a:solidFill>
                  <a:schemeClr val="accent5"/>
                </a:solidFill>
              </a:rPr>
              <a:t>prologue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After the last variable add a name PAD for the size of the frame padding (if any). if no padding, PAD will be set to the same value as the variable above it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2C895B"/>
                </a:solidFill>
              </a:rPr>
              <a:t>value of the symbol </a:t>
            </a:r>
            <a:r>
              <a:rPr lang="en-US" sz="1600" dirty="0"/>
              <a:t>is an </a:t>
            </a:r>
            <a:r>
              <a:rPr lang="en-US" sz="1600" dirty="0">
                <a:solidFill>
                  <a:schemeClr val="accent1"/>
                </a:solidFill>
              </a:rPr>
              <a:t>expression that calculates the distance from the FP </a:t>
            </a:r>
            <a:r>
              <a:rPr lang="en-US" sz="1600" dirty="0"/>
              <a:t>based on the distance of the variable above it on the stack. The first variable will use SP_OFF as the starting distance</a:t>
            </a:r>
          </a:p>
          <a:p>
            <a:pPr marL="342900" lvl="1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.</a:t>
            </a:r>
            <a:r>
              <a:rPr lang="en-US" sz="1600" b="1" dirty="0" err="1">
                <a:solidFill>
                  <a:srgbClr val="0070C0"/>
                </a:solidFill>
              </a:rPr>
              <a:t>equ</a:t>
            </a:r>
            <a:r>
              <a:rPr lang="en-US" sz="1600" b="1" dirty="0">
                <a:solidFill>
                  <a:srgbClr val="0070C0"/>
                </a:solidFill>
              </a:rPr>
              <a:t> VAR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/>
              <a:t>size_of</a:t>
            </a:r>
            <a:r>
              <a:rPr lang="en-US" sz="1600" dirty="0"/>
              <a:t> var + </a:t>
            </a:r>
            <a:r>
              <a:rPr lang="en-US" sz="1600" dirty="0" err="1"/>
              <a:t>variable_padding</a:t>
            </a:r>
            <a:r>
              <a:rPr lang="en-US" sz="1600" dirty="0"/>
              <a:t> + </a:t>
            </a:r>
            <a:r>
              <a:rPr lang="en-US" sz="1600" dirty="0" err="1"/>
              <a:t>previous_var_symbol</a:t>
            </a:r>
            <a:r>
              <a:rPr lang="en-US" sz="1600" dirty="0"/>
              <a:t>       </a:t>
            </a:r>
            <a:r>
              <a:rPr lang="en-US" sz="1600" i="1" dirty="0">
                <a:solidFill>
                  <a:srgbClr val="2C895B"/>
                </a:solidFill>
              </a:rPr>
              <a:t>// </a:t>
            </a:r>
            <a:r>
              <a:rPr lang="en-US" sz="1600" i="1" dirty="0" err="1">
                <a:solidFill>
                  <a:srgbClr val="2C895B"/>
                </a:solidFill>
              </a:rPr>
              <a:t>previous_var_symbol</a:t>
            </a:r>
            <a:r>
              <a:rPr lang="en-US" sz="1600" i="1" dirty="0">
                <a:solidFill>
                  <a:srgbClr val="2C895B"/>
                </a:solidFill>
              </a:rPr>
              <a:t> distance of the var above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Calculate the size of the local variable area that needs to be added to the </a:t>
            </a:r>
            <a:r>
              <a:rPr lang="en-US" sz="1600" dirty="0" err="1"/>
              <a:t>sp</a:t>
            </a:r>
            <a:r>
              <a:rPr lang="en-US" sz="1600" dirty="0"/>
              <a:t> in bytes</a:t>
            </a:r>
          </a:p>
          <a:p>
            <a:pPr marL="342900" lvl="1" indent="0">
              <a:buNone/>
            </a:pPr>
            <a:r>
              <a:rPr lang="en-US" sz="1600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FRMADD</a:t>
            </a:r>
            <a:r>
              <a:rPr lang="en-US" sz="1600" dirty="0"/>
              <a:t> = </a:t>
            </a:r>
            <a:r>
              <a:rPr lang="en-US" sz="1600" dirty="0">
                <a:solidFill>
                  <a:schemeClr val="accent1"/>
                </a:solidFill>
              </a:rPr>
              <a:t>distance PAD </a:t>
            </a:r>
            <a:r>
              <a:rPr lang="en-US" sz="1600" dirty="0">
                <a:solidFill>
                  <a:srgbClr val="FF0000"/>
                </a:solidFill>
              </a:rPr>
              <a:t>minus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distance of the SP to the FP (FP_OFF) </a:t>
            </a:r>
            <a:r>
              <a:rPr lang="en-US" sz="1600" dirty="0"/>
              <a:t>after the prologue push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340CC6-5FEF-145D-F8D8-DA28408D854A}"/>
              </a:ext>
            </a:extLst>
          </p:cNvPr>
          <p:cNvGrpSpPr/>
          <p:nvPr/>
        </p:nvGrpSpPr>
        <p:grpSpPr>
          <a:xfrm>
            <a:off x="664068" y="759976"/>
            <a:ext cx="5376889" cy="3098904"/>
            <a:chOff x="6096000" y="596848"/>
            <a:chExt cx="5376889" cy="309890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869D10-0E43-FE47-DCE0-830BEE31CCBE}"/>
                </a:ext>
              </a:extLst>
            </p:cNvPr>
            <p:cNvSpPr/>
            <p:nvPr/>
          </p:nvSpPr>
          <p:spPr>
            <a:xfrm>
              <a:off x="9056200" y="59684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BB739ED-7FC7-8956-4079-8DFF5EB2048B}"/>
                </a:ext>
              </a:extLst>
            </p:cNvPr>
            <p:cNvSpPr/>
            <p:nvPr/>
          </p:nvSpPr>
          <p:spPr>
            <a:xfrm>
              <a:off x="9056200" y="90484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55BBDFA-E582-BD25-C266-4BFB7C61EA31}"/>
                </a:ext>
              </a:extLst>
            </p:cNvPr>
            <p:cNvSpPr/>
            <p:nvPr/>
          </p:nvSpPr>
          <p:spPr>
            <a:xfrm>
              <a:off x="9056200" y="123314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D64C7CC-62EF-2C65-412B-5021C314D76D}"/>
                </a:ext>
              </a:extLst>
            </p:cNvPr>
            <p:cNvSpPr/>
            <p:nvPr/>
          </p:nvSpPr>
          <p:spPr>
            <a:xfrm>
              <a:off x="9056200" y="154811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F166826-01FA-0130-44E2-3FDB707B2133}"/>
                </a:ext>
              </a:extLst>
            </p:cNvPr>
            <p:cNvSpPr/>
            <p:nvPr/>
          </p:nvSpPr>
          <p:spPr>
            <a:xfrm>
              <a:off x="9056200" y="185375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80240C1-9053-2D2F-7B8A-517B77A02024}"/>
                </a:ext>
              </a:extLst>
            </p:cNvPr>
            <p:cNvSpPr txBox="1"/>
            <p:nvPr/>
          </p:nvSpPr>
          <p:spPr>
            <a:xfrm>
              <a:off x="11044567" y="989631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  <p:sp>
          <p:nvSpPr>
            <p:cNvPr id="76" name="Left Arrow 75">
              <a:extLst>
                <a:ext uri="{FF2B5EF4-FFF2-40B4-BE49-F238E27FC236}">
                  <a16:creationId xmlns:a16="http://schemas.microsoft.com/office/drawing/2014/main" id="{152109DA-C7AD-ABC5-FA3F-55E2FF3E0FE2}"/>
                </a:ext>
              </a:extLst>
            </p:cNvPr>
            <p:cNvSpPr/>
            <p:nvPr/>
          </p:nvSpPr>
          <p:spPr>
            <a:xfrm>
              <a:off x="10432010" y="1087302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7932B755-2320-50E9-EB6F-6BF6060F7BFD}"/>
                </a:ext>
              </a:extLst>
            </p:cNvPr>
            <p:cNvSpPr/>
            <p:nvPr/>
          </p:nvSpPr>
          <p:spPr>
            <a:xfrm>
              <a:off x="10392859" y="337158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30337EB-7899-81E1-F912-8ED7F288EBE6}"/>
                </a:ext>
              </a:extLst>
            </p:cNvPr>
            <p:cNvSpPr txBox="1"/>
            <p:nvPr/>
          </p:nvSpPr>
          <p:spPr>
            <a:xfrm>
              <a:off x="10912167" y="3357198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E2D2E0F-2847-FBE7-05C1-9242579C75DE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1208168"/>
              <a:ext cx="1958919" cy="87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D3108AC-C699-64DE-3FBC-67FF6386C11C}"/>
                </a:ext>
              </a:extLst>
            </p:cNvPr>
            <p:cNvCxnSpPr>
              <a:cxnSpLocks/>
            </p:cNvCxnSpPr>
            <p:nvPr/>
          </p:nvCxnSpPr>
          <p:spPr>
            <a:xfrm>
              <a:off x="7650076" y="2785357"/>
              <a:ext cx="1370367" cy="1168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C66F6E1-CF97-3D1D-40E7-C48B42F387DD}"/>
                </a:ext>
              </a:extLst>
            </p:cNvPr>
            <p:cNvCxnSpPr>
              <a:cxnSpLocks/>
            </p:cNvCxnSpPr>
            <p:nvPr/>
          </p:nvCxnSpPr>
          <p:spPr>
            <a:xfrm>
              <a:off x="8052505" y="2481751"/>
              <a:ext cx="100239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Up-Down Arrow 91">
              <a:extLst>
                <a:ext uri="{FF2B5EF4-FFF2-40B4-BE49-F238E27FC236}">
                  <a16:creationId xmlns:a16="http://schemas.microsoft.com/office/drawing/2014/main" id="{1B39C7FB-68CE-A388-9A45-332E544097A6}"/>
                </a:ext>
              </a:extLst>
            </p:cNvPr>
            <p:cNvSpPr/>
            <p:nvPr/>
          </p:nvSpPr>
          <p:spPr>
            <a:xfrm>
              <a:off x="8387276" y="1233144"/>
              <a:ext cx="109012" cy="122061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A030F4-DB8B-2D6E-21D9-41B5DF36256F}"/>
                </a:ext>
              </a:extLst>
            </p:cNvPr>
            <p:cNvSpPr txBox="1"/>
            <p:nvPr/>
          </p:nvSpPr>
          <p:spPr>
            <a:xfrm>
              <a:off x="8651460" y="21196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7CAA66A-331F-70D5-64CE-0D91EA9B886F}"/>
                </a:ext>
              </a:extLst>
            </p:cNvPr>
            <p:cNvSpPr txBox="1"/>
            <p:nvPr/>
          </p:nvSpPr>
          <p:spPr>
            <a:xfrm>
              <a:off x="8622956" y="24924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3C8EE5D-B196-38FA-F800-86F3C59254D2}"/>
                </a:ext>
              </a:extLst>
            </p:cNvPr>
            <p:cNvSpPr/>
            <p:nvPr/>
          </p:nvSpPr>
          <p:spPr>
            <a:xfrm rot="16200000">
              <a:off x="7738232" y="1738048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- 16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Up-Down Arrow 103">
              <a:extLst>
                <a:ext uri="{FF2B5EF4-FFF2-40B4-BE49-F238E27FC236}">
                  <a16:creationId xmlns:a16="http://schemas.microsoft.com/office/drawing/2014/main" id="{AE65B1AC-FAD1-4AC7-829B-D074F7E49EA6}"/>
                </a:ext>
              </a:extLst>
            </p:cNvPr>
            <p:cNvSpPr/>
            <p:nvPr/>
          </p:nvSpPr>
          <p:spPr>
            <a:xfrm>
              <a:off x="7801339" y="1208168"/>
              <a:ext cx="125638" cy="153860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7959A14-F0CA-CFED-35E9-6198C0D25A2C}"/>
                </a:ext>
              </a:extLst>
            </p:cNvPr>
            <p:cNvSpPr/>
            <p:nvPr/>
          </p:nvSpPr>
          <p:spPr>
            <a:xfrm rot="16200000">
              <a:off x="7200188" y="1722594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- 20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6429D42-352F-C975-4F3E-2E6BBBE1E8A2}"/>
                </a:ext>
              </a:extLst>
            </p:cNvPr>
            <p:cNvCxnSpPr>
              <a:cxnSpLocks/>
            </p:cNvCxnSpPr>
            <p:nvPr/>
          </p:nvCxnSpPr>
          <p:spPr>
            <a:xfrm>
              <a:off x="8553702" y="217663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EA221E8-67C5-314A-6C3B-26203F630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7533" y="900169"/>
              <a:ext cx="2727590" cy="124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Up-Down Arrow 111">
              <a:extLst>
                <a:ext uri="{FF2B5EF4-FFF2-40B4-BE49-F238E27FC236}">
                  <a16:creationId xmlns:a16="http://schemas.microsoft.com/office/drawing/2014/main" id="{C4EF43BA-7A78-F6D4-71A7-12B3A200740A}"/>
                </a:ext>
              </a:extLst>
            </p:cNvPr>
            <p:cNvSpPr/>
            <p:nvPr/>
          </p:nvSpPr>
          <p:spPr>
            <a:xfrm>
              <a:off x="7305121" y="1211860"/>
              <a:ext cx="117715" cy="19042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EFDE06A-B238-7AB9-E902-B2DA67D01E36}"/>
                </a:ext>
              </a:extLst>
            </p:cNvPr>
            <p:cNvSpPr/>
            <p:nvPr/>
          </p:nvSpPr>
          <p:spPr>
            <a:xfrm rot="16200000">
              <a:off x="5516895" y="1873262"/>
              <a:ext cx="189687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32 bytes</a:t>
              </a:r>
            </a:p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65E3B5-441C-76FD-57C3-812E88ED9B00}"/>
                </a:ext>
              </a:extLst>
            </p:cNvPr>
            <p:cNvSpPr/>
            <p:nvPr/>
          </p:nvSpPr>
          <p:spPr>
            <a:xfrm>
              <a:off x="9458788" y="280401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14F233-E9FD-342C-3F24-0C49A8AA6EC8}"/>
                </a:ext>
              </a:extLst>
            </p:cNvPr>
            <p:cNvSpPr/>
            <p:nvPr/>
          </p:nvSpPr>
          <p:spPr>
            <a:xfrm>
              <a:off x="9062014" y="281064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E1D49A-6361-B322-266C-69D94EBEF4F3}"/>
                </a:ext>
              </a:extLst>
            </p:cNvPr>
            <p:cNvSpPr/>
            <p:nvPr/>
          </p:nvSpPr>
          <p:spPr>
            <a:xfrm>
              <a:off x="9062013" y="311691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4E9DE3-D548-9196-977E-4FF6EA73BA22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3122735"/>
              <a:ext cx="1893661" cy="145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F7E0A2-5C34-06E8-2DC5-44BA738E517F}"/>
                </a:ext>
              </a:extLst>
            </p:cNvPr>
            <p:cNvSpPr txBox="1"/>
            <p:nvPr/>
          </p:nvSpPr>
          <p:spPr>
            <a:xfrm>
              <a:off x="8315318" y="273808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 + 3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23581-2709-D1E8-2068-4F97D9911DE3}"/>
                </a:ext>
              </a:extLst>
            </p:cNvPr>
            <p:cNvSpPr/>
            <p:nvPr/>
          </p:nvSpPr>
          <p:spPr>
            <a:xfrm rot="16200000">
              <a:off x="6693531" y="1706583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- 24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7C8D6-5085-1138-C990-86107285AABC}"/>
                </a:ext>
              </a:extLst>
            </p:cNvPr>
            <p:cNvCxnSpPr>
              <a:cxnSpLocks/>
            </p:cNvCxnSpPr>
            <p:nvPr/>
          </p:nvCxnSpPr>
          <p:spPr>
            <a:xfrm>
              <a:off x="6249347" y="3427042"/>
              <a:ext cx="2812665" cy="77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Up-Down Arrow 20">
              <a:extLst>
                <a:ext uri="{FF2B5EF4-FFF2-40B4-BE49-F238E27FC236}">
                  <a16:creationId xmlns:a16="http://schemas.microsoft.com/office/drawing/2014/main" id="{D7A50AD4-79D8-28E6-0F6C-D78CE09491E8}"/>
                </a:ext>
              </a:extLst>
            </p:cNvPr>
            <p:cNvSpPr/>
            <p:nvPr/>
          </p:nvSpPr>
          <p:spPr>
            <a:xfrm>
              <a:off x="6831761" y="935630"/>
              <a:ext cx="45719" cy="245669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Up-Down Arrow 21">
              <a:extLst>
                <a:ext uri="{FF2B5EF4-FFF2-40B4-BE49-F238E27FC236}">
                  <a16:creationId xmlns:a16="http://schemas.microsoft.com/office/drawing/2014/main" id="{9D78946E-1E3C-AE88-8F7D-50EF3C4FD3F0}"/>
                </a:ext>
              </a:extLst>
            </p:cNvPr>
            <p:cNvSpPr/>
            <p:nvPr/>
          </p:nvSpPr>
          <p:spPr>
            <a:xfrm>
              <a:off x="10651209" y="2202166"/>
              <a:ext cx="45719" cy="1153535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8A9A724-7BD8-A562-0851-DCFD6A999A95}"/>
                </a:ext>
              </a:extLst>
            </p:cNvPr>
            <p:cNvSpPr/>
            <p:nvPr/>
          </p:nvSpPr>
          <p:spPr>
            <a:xfrm rot="16200000">
              <a:off x="10419261" y="2615825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E1194D-E5BB-7041-4E76-57AEA4568BB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4316" y="2165841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Up-Down Arrow 28">
              <a:extLst>
                <a:ext uri="{FF2B5EF4-FFF2-40B4-BE49-F238E27FC236}">
                  <a16:creationId xmlns:a16="http://schemas.microsoft.com/office/drawing/2014/main" id="{40842AB0-2B8B-A4DB-6F78-C338C55257E1}"/>
                </a:ext>
              </a:extLst>
            </p:cNvPr>
            <p:cNvSpPr/>
            <p:nvPr/>
          </p:nvSpPr>
          <p:spPr>
            <a:xfrm>
              <a:off x="10608762" y="1209814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912F80-405E-468A-4DB4-BC2A79A64406}"/>
                </a:ext>
              </a:extLst>
            </p:cNvPr>
            <p:cNvSpPr/>
            <p:nvPr/>
          </p:nvSpPr>
          <p:spPr>
            <a:xfrm rot="16200000">
              <a:off x="10458697" y="1531101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9DA014-FF84-5EEE-1A81-01B35BCAC608}"/>
                </a:ext>
              </a:extLst>
            </p:cNvPr>
            <p:cNvSpPr txBox="1"/>
            <p:nvPr/>
          </p:nvSpPr>
          <p:spPr>
            <a:xfrm>
              <a:off x="8594912" y="31056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4EFC70-1E8B-C744-4310-89F0271B169E}"/>
                </a:ext>
              </a:extLst>
            </p:cNvPr>
            <p:cNvSpPr txBox="1"/>
            <p:nvPr/>
          </p:nvSpPr>
          <p:spPr>
            <a:xfrm>
              <a:off x="8586223" y="156207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01F9CE-F14C-1E7E-E766-D5EFCB13C4CD}"/>
                </a:ext>
              </a:extLst>
            </p:cNvPr>
            <p:cNvSpPr txBox="1"/>
            <p:nvPr/>
          </p:nvSpPr>
          <p:spPr>
            <a:xfrm>
              <a:off x="8672891" y="8798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8D71C34-81F7-B5D9-4C5D-CFA5C86DC67D}"/>
                </a:ext>
              </a:extLst>
            </p:cNvPr>
            <p:cNvSpPr/>
            <p:nvPr/>
          </p:nvSpPr>
          <p:spPr>
            <a:xfrm>
              <a:off x="9066184" y="2477864"/>
              <a:ext cx="137595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C48387-EDEA-7532-FCD5-B5C19297520B}"/>
                </a:ext>
              </a:extLst>
            </p:cNvPr>
            <p:cNvSpPr/>
            <p:nvPr/>
          </p:nvSpPr>
          <p:spPr>
            <a:xfrm>
              <a:off x="9066185" y="2165777"/>
              <a:ext cx="1375959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2AF966A-7DE0-5DFF-4DE0-EDF8E5E06D97}"/>
              </a:ext>
            </a:extLst>
          </p:cNvPr>
          <p:cNvGrpSpPr/>
          <p:nvPr/>
        </p:nvGrpSpPr>
        <p:grpSpPr>
          <a:xfrm>
            <a:off x="7464458" y="68768"/>
            <a:ext cx="4685706" cy="3890567"/>
            <a:chOff x="607813" y="320908"/>
            <a:chExt cx="4685706" cy="3890567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607813" y="696036"/>
              <a:ext cx="4342524" cy="3515439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.type   main, %function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.global main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    12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C,         4 + FP_OFF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COUNT,     4 + C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BUF,       4 + COUNT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PAD,       4 + BUF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FRMADD,    PAD – FP_OFF</a:t>
              </a:r>
            </a:p>
            <a:p>
              <a:r>
                <a:rPr lang="en-US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FRMADD =  28 - 12 = 16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72204EF-4208-C507-74A9-6DD5FF6BA83A}"/>
                </a:ext>
              </a:extLst>
            </p:cNvPr>
            <p:cNvSpPr txBox="1"/>
            <p:nvPr/>
          </p:nvSpPr>
          <p:spPr>
            <a:xfrm>
              <a:off x="1181072" y="1962561"/>
              <a:ext cx="2104283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variable size in bytes</a:t>
              </a:r>
            </a:p>
          </p:txBody>
        </p:sp>
        <p:sp>
          <p:nvSpPr>
            <p:cNvPr id="38" name="Down Arrow 37">
              <a:extLst>
                <a:ext uri="{FF2B5EF4-FFF2-40B4-BE49-F238E27FC236}">
                  <a16:creationId xmlns:a16="http://schemas.microsoft.com/office/drawing/2014/main" id="{75F4C151-9C0C-8E95-86E3-7173CA55468E}"/>
                </a:ext>
              </a:extLst>
            </p:cNvPr>
            <p:cNvSpPr/>
            <p:nvPr/>
          </p:nvSpPr>
          <p:spPr>
            <a:xfrm>
              <a:off x="3137699" y="2305348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837A88-1FB0-762B-BE05-6991AF9B1D7C}"/>
                </a:ext>
              </a:extLst>
            </p:cNvPr>
            <p:cNvSpPr txBox="1"/>
            <p:nvPr/>
          </p:nvSpPr>
          <p:spPr>
            <a:xfrm>
              <a:off x="3825550" y="1472816"/>
              <a:ext cx="1132600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Prior allocation distance</a:t>
              </a:r>
            </a:p>
          </p:txBody>
        </p:sp>
        <p:sp>
          <p:nvSpPr>
            <p:cNvPr id="40" name="Down Arrow 39">
              <a:extLst>
                <a:ext uri="{FF2B5EF4-FFF2-40B4-BE49-F238E27FC236}">
                  <a16:creationId xmlns:a16="http://schemas.microsoft.com/office/drawing/2014/main" id="{20ECAAA0-CEC3-9EA7-070B-F8F7DCBB1273}"/>
                </a:ext>
              </a:extLst>
            </p:cNvPr>
            <p:cNvSpPr/>
            <p:nvPr/>
          </p:nvSpPr>
          <p:spPr>
            <a:xfrm>
              <a:off x="3833735" y="2271227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12F1D71-958F-07AB-E80B-95D466BEB299}"/>
                </a:ext>
              </a:extLst>
            </p:cNvPr>
            <p:cNvSpPr txBox="1"/>
            <p:nvPr/>
          </p:nvSpPr>
          <p:spPr>
            <a:xfrm>
              <a:off x="2498160" y="1081658"/>
              <a:ext cx="234419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pushed reg </a:t>
              </a:r>
              <a:r>
                <a:rPr lang="en-US" sz="1600" dirty="0" err="1">
                  <a:solidFill>
                    <a:srgbClr val="FF0000"/>
                  </a:solidFill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</a:rPr>
                <a:t> distance </a:t>
              </a:r>
            </a:p>
          </p:txBody>
        </p:sp>
        <p:sp>
          <p:nvSpPr>
            <p:cNvPr id="42" name="Down Arrow 41">
              <a:extLst>
                <a:ext uri="{FF2B5EF4-FFF2-40B4-BE49-F238E27FC236}">
                  <a16:creationId xmlns:a16="http://schemas.microsoft.com/office/drawing/2014/main" id="{C97CB268-DBFA-C697-02AD-F66E6CFEAEF1}"/>
                </a:ext>
              </a:extLst>
            </p:cNvPr>
            <p:cNvSpPr/>
            <p:nvPr/>
          </p:nvSpPr>
          <p:spPr>
            <a:xfrm>
              <a:off x="3224843" y="1400149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33790FE-1137-3BD5-B094-2E46991402F9}"/>
                </a:ext>
              </a:extLst>
            </p:cNvPr>
            <p:cNvSpPr txBox="1"/>
            <p:nvPr/>
          </p:nvSpPr>
          <p:spPr>
            <a:xfrm>
              <a:off x="877800" y="320908"/>
              <a:ext cx="44157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FP Distance Table one For each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 animBg="1"/>
      <p:bldP spid="2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84" y="-121018"/>
            <a:ext cx="6951291" cy="627849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83408" y="4168902"/>
          <a:ext cx="12025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1132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70774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91411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319612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3132841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140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9833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737439" y="287565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731625" y="3996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731625" y="34796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731625" y="67625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731625" y="99123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731625" y="129686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719992" y="43274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107435" y="530417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222330" y="318417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68284" y="281470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87592" y="280031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836664" y="65128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325501" y="222847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727930" y="192486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62701" y="67625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275910" y="1108450"/>
            <a:ext cx="4342524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.global main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COUNT,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BUF,       4 + COUNT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BUF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326885" y="15627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98381" y="19355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413657" y="118116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76764" y="65128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75613" y="116570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229127" y="161975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052958" y="34328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80546" y="65497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92320" y="1316377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134213" y="224712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737439" y="225376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737438" y="256002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836664" y="256585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90743" y="218120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68956" y="114969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924772" y="287015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507186" y="3787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326634" y="164528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94686" y="205894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1049741" y="160895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84187" y="65292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134122" y="97421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70337" y="25487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61648" y="10051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348316" y="3229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20994C-E759-F472-B304-0FB42201E7C2}"/>
              </a:ext>
            </a:extLst>
          </p:cNvPr>
          <p:cNvGrpSpPr/>
          <p:nvPr/>
        </p:nvGrpSpPr>
        <p:grpSpPr>
          <a:xfrm>
            <a:off x="4880190" y="3346388"/>
            <a:ext cx="5052097" cy="873293"/>
            <a:chOff x="5262410" y="3767372"/>
            <a:chExt cx="3111671" cy="63512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152A72-750F-1284-E34C-167C147A4DB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B46D69-321F-BD52-33EE-D7C6E13D03F9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1F2F83-1CE0-D1AF-FC5D-B38E185A5FE0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835FC0-BA12-67E5-C004-0C7551F205D1}"/>
                </a:ext>
              </a:extLst>
            </p:cNvPr>
            <p:cNvSpPr/>
            <p:nvPr/>
          </p:nvSpPr>
          <p:spPr>
            <a:xfrm>
              <a:off x="5262410" y="3777290"/>
              <a:ext cx="809907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 pad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6E14C7-5050-2F0D-7E98-502C9BA9779C}"/>
                </a:ext>
              </a:extLst>
            </p:cNvPr>
            <p:cNvSpPr txBox="1"/>
            <p:nvPr/>
          </p:nvSpPr>
          <p:spPr>
            <a:xfrm>
              <a:off x="7723364" y="4048950"/>
              <a:ext cx="6132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-BUF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0B4A5F-3CBF-61B9-0C38-9096F935712F}"/>
                </a:ext>
              </a:extLst>
            </p:cNvPr>
            <p:cNvSpPr txBox="1"/>
            <p:nvPr/>
          </p:nvSpPr>
          <p:spPr>
            <a:xfrm>
              <a:off x="6887942" y="4044282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F189DA-BFD9-D4E1-630E-7C55F6B94776}"/>
                </a:ext>
              </a:extLst>
            </p:cNvPr>
            <p:cNvSpPr txBox="1"/>
            <p:nvPr/>
          </p:nvSpPr>
          <p:spPr>
            <a:xfrm>
              <a:off x="6098841" y="4063946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423C5B-9C45-77F8-818F-D8A14DD5EF13}"/>
                </a:ext>
              </a:extLst>
            </p:cNvPr>
            <p:cNvSpPr txBox="1"/>
            <p:nvPr/>
          </p:nvSpPr>
          <p:spPr>
            <a:xfrm>
              <a:off x="5266848" y="4051808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–BUF+3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8D71C34-81F7-B5D9-4C5D-CFA5C86DC67D}"/>
              </a:ext>
            </a:extLst>
          </p:cNvPr>
          <p:cNvSpPr/>
          <p:nvPr/>
        </p:nvSpPr>
        <p:spPr>
          <a:xfrm>
            <a:off x="9741609" y="192707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C48387-EDEA-7532-FCD5-B5C19297520B}"/>
              </a:ext>
            </a:extLst>
          </p:cNvPr>
          <p:cNvSpPr/>
          <p:nvPr/>
        </p:nvSpPr>
        <p:spPr>
          <a:xfrm>
            <a:off x="9741610" y="161498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86AA0E-1E53-73F6-471E-9E8D88E3694F}"/>
              </a:ext>
            </a:extLst>
          </p:cNvPr>
          <p:cNvGrpSpPr/>
          <p:nvPr/>
        </p:nvGrpSpPr>
        <p:grpSpPr>
          <a:xfrm>
            <a:off x="5932735" y="2985791"/>
            <a:ext cx="2240445" cy="338554"/>
            <a:chOff x="3836194" y="-564356"/>
            <a:chExt cx="2240445" cy="33855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8E40347-6DD7-6EF0-AA2E-FD6579369EED}"/>
                </a:ext>
              </a:extLst>
            </p:cNvPr>
            <p:cNvSpPr txBox="1"/>
            <p:nvPr/>
          </p:nvSpPr>
          <p:spPr>
            <a:xfrm>
              <a:off x="4171950" y="-564356"/>
              <a:ext cx="190468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increasing address</a:t>
              </a:r>
            </a:p>
          </p:txBody>
        </p:sp>
        <p:sp>
          <p:nvSpPr>
            <p:cNvPr id="33" name="Left Arrow 32">
              <a:extLst>
                <a:ext uri="{FF2B5EF4-FFF2-40B4-BE49-F238E27FC236}">
                  <a16:creationId xmlns:a16="http://schemas.microsoft.com/office/drawing/2014/main" id="{A75BE4DE-E0F0-75CE-7511-C0CD2DC5C39A}"/>
                </a:ext>
              </a:extLst>
            </p:cNvPr>
            <p:cNvSpPr/>
            <p:nvPr/>
          </p:nvSpPr>
          <p:spPr>
            <a:xfrm>
              <a:off x="3836194" y="-458252"/>
              <a:ext cx="392906" cy="15712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3F9B466-BC3E-B5B2-FADE-85219D3BDC9F}"/>
              </a:ext>
            </a:extLst>
          </p:cNvPr>
          <p:cNvSpPr txBox="1"/>
          <p:nvPr/>
        </p:nvSpPr>
        <p:spPr>
          <a:xfrm>
            <a:off x="426056" y="635854"/>
            <a:ext cx="39407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FP Distance Table For each function</a:t>
            </a:r>
          </a:p>
        </p:txBody>
      </p:sp>
    </p:spTree>
    <p:extLst>
      <p:ext uri="{BB962C8B-B14F-4D97-AF65-F5344CB8AC3E}">
        <p14:creationId xmlns:p14="http://schemas.microsoft.com/office/powerpoint/2010/main" val="82519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Understanding bl and bx - 2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477666" y="1346529"/>
            <a:ext cx="2760158" cy="408551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096000" y="1804200"/>
            <a:ext cx="4636119" cy="46555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bl 103f4 &lt;b&gt;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bl 103fc &lt;a&gt;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bl 103fc &lt;a&gt;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mov r0, 0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9555778" y="3510562"/>
            <a:ext cx="911505" cy="1712693"/>
            <a:chOff x="10131571" y="1403617"/>
            <a:chExt cx="911505" cy="1712693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403617"/>
              <a:ext cx="683877" cy="1712693"/>
              <a:chOff x="10654683" y="1434868"/>
              <a:chExt cx="683877" cy="1712693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453222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712693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131571" y="203191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1040c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3773790" y="3935507"/>
            <a:ext cx="2902588" cy="646331"/>
            <a:chOff x="11711051" y="2568197"/>
            <a:chExt cx="2902588" cy="64633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2592822" y="2569418"/>
              <a:ext cx="2020817" cy="595299"/>
              <a:chOff x="11913580" y="2282342"/>
              <a:chExt cx="2020817" cy="429315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13580" y="2282342"/>
                <a:ext cx="453500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3580" y="2282342"/>
                <a:ext cx="0" cy="429315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13580" y="2697829"/>
                <a:ext cx="2020817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1711051" y="2568197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9473013" y="2251446"/>
            <a:ext cx="1767940" cy="1298099"/>
            <a:chOff x="9275136" y="1818211"/>
            <a:chExt cx="1767940" cy="129809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9275136" y="1818211"/>
              <a:ext cx="1767940" cy="1298099"/>
              <a:chOff x="9570620" y="1849462"/>
              <a:chExt cx="1767940" cy="1298099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70620" y="1849462"/>
                <a:ext cx="1767940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129809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31571" y="203191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5156223" y="2782164"/>
            <a:ext cx="1396604" cy="1186099"/>
            <a:chOff x="5156223" y="2037194"/>
            <a:chExt cx="1396604" cy="1186099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156223" y="2037194"/>
              <a:ext cx="1396604" cy="1186099"/>
              <a:chOff x="6040565" y="2320975"/>
              <a:chExt cx="1396604" cy="846033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40565" y="2320975"/>
                <a:ext cx="1396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40565" y="2320975"/>
                <a:ext cx="0" cy="846033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5795" y="3144515"/>
                <a:ext cx="137137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227139" y="223185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21CA86A7-360A-6674-50DD-08D1D000F0C5}"/>
              </a:ext>
            </a:extLst>
          </p:cNvPr>
          <p:cNvSpPr/>
          <p:nvPr/>
        </p:nvSpPr>
        <p:spPr>
          <a:xfrm>
            <a:off x="3870159" y="4640345"/>
            <a:ext cx="1785079" cy="755976"/>
          </a:xfrm>
          <a:prstGeom prst="wedgeRoundRectCallout">
            <a:avLst>
              <a:gd name="adj1" fmla="val 59263"/>
              <a:gd name="adj2" fmla="val -220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Uh No </a:t>
            </a:r>
          </a:p>
          <a:p>
            <a:r>
              <a:rPr lang="en-US" dirty="0">
                <a:solidFill>
                  <a:srgbClr val="FF0000"/>
                </a:solidFill>
              </a:rPr>
              <a:t>Infinite loop!!!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05B5719-99FA-1961-3BA4-F1B2F2DFF650}"/>
              </a:ext>
            </a:extLst>
          </p:cNvPr>
          <p:cNvGrpSpPr/>
          <p:nvPr/>
        </p:nvGrpSpPr>
        <p:grpSpPr>
          <a:xfrm>
            <a:off x="7295144" y="598113"/>
            <a:ext cx="3697948" cy="1867036"/>
            <a:chOff x="8348144" y="1098426"/>
            <a:chExt cx="3697948" cy="186703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42F8D63-E467-6410-184E-D4C8DB34F478}"/>
                </a:ext>
              </a:extLst>
            </p:cNvPr>
            <p:cNvSpPr txBox="1"/>
            <p:nvPr/>
          </p:nvSpPr>
          <p:spPr>
            <a:xfrm>
              <a:off x="8348144" y="1098426"/>
              <a:ext cx="3697948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Modifies the link register (</a:t>
              </a:r>
              <a:r>
                <a:rPr lang="en-US" dirty="0" err="1">
                  <a:solidFill>
                    <a:srgbClr val="FF0000"/>
                  </a:solidFill>
                </a:rPr>
                <a:t>lr</a:t>
              </a:r>
              <a:r>
                <a:rPr lang="en-US" dirty="0">
                  <a:solidFill>
                    <a:srgbClr val="FF0000"/>
                  </a:solidFill>
                </a:rPr>
                <a:t>), writing over main's return address  Cannot return to main()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DA3F30A-54EC-BED2-3100-13218908D641}"/>
                </a:ext>
              </a:extLst>
            </p:cNvPr>
            <p:cNvCxnSpPr>
              <a:cxnSpLocks/>
            </p:cNvCxnSpPr>
            <p:nvPr/>
          </p:nvCxnSpPr>
          <p:spPr>
            <a:xfrm>
              <a:off x="11397825" y="2029974"/>
              <a:ext cx="212251" cy="9354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6931272" y="4130331"/>
            <a:ext cx="0" cy="310177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6931272" y="2394029"/>
            <a:ext cx="0" cy="3170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2F9CDFE-D8BC-2AC0-C57C-8DBEFF2593F5}"/>
              </a:ext>
            </a:extLst>
          </p:cNvPr>
          <p:cNvSpPr txBox="1"/>
          <p:nvPr/>
        </p:nvSpPr>
        <p:spPr>
          <a:xfrm>
            <a:off x="666559" y="5645465"/>
            <a:ext cx="296331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need to preserve the </a:t>
            </a:r>
            <a:r>
              <a:rPr lang="en-US" dirty="0" err="1">
                <a:solidFill>
                  <a:srgbClr val="FF0000"/>
                </a:solidFill>
              </a:rPr>
              <a:t>lr</a:t>
            </a:r>
            <a:r>
              <a:rPr lang="en-US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6030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4" y="0"/>
            <a:ext cx="6459345" cy="438223"/>
          </a:xfrm>
        </p:spPr>
        <p:txBody>
          <a:bodyPr/>
          <a:lstStyle/>
          <a:p>
            <a:r>
              <a:rPr lang="en-US" sz="2400" dirty="0"/>
              <a:t>Initializing and Accessing Stack variables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83291" y="262015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77477" y="9246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77477" y="42076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77477" y="73573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77477" y="10413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65844" y="17724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53287" y="274919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68182" y="292867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76177" y="1676342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76178" y="1364255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14136" y="255920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33444" y="254481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82516" y="39578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71353" y="197297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73782" y="166936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08553" y="42076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72737" y="13072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44233" y="1680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59509" y="92566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22616" y="39578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21465" y="91021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74979" y="136425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03093" y="87786"/>
            <a:ext cx="2423307" cy="319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26398" y="39947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38172" y="106087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80065" y="199163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83291" y="199826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83290" y="230453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82516" y="231035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36595" y="192570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14808" y="89420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7246289" y="2643222"/>
            <a:ext cx="24951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452917" y="177248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72486" y="138978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40538" y="180344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95593" y="135345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30039" y="39743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79974" y="71871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16189" y="22932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07500" y="7496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294168" y="67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AE1E210-93F1-2ACE-5FD0-BA30D4A65B99}"/>
              </a:ext>
            </a:extLst>
          </p:cNvPr>
          <p:cNvSpPr/>
          <p:nvPr/>
        </p:nvSpPr>
        <p:spPr bwMode="auto">
          <a:xfrm>
            <a:off x="9685572" y="3807973"/>
            <a:ext cx="2244091" cy="53840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-136572160 0 hi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026204" y="2779556"/>
            <a:ext cx="4414641" cy="16468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%d %s\n", c, count,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</p:txBody>
      </p:sp>
      <p:sp>
        <p:nvSpPr>
          <p:cNvPr id="42" name="Left Arrow 41">
            <a:extLst>
              <a:ext uri="{FF2B5EF4-FFF2-40B4-BE49-F238E27FC236}">
                <a16:creationId xmlns:a16="http://schemas.microsoft.com/office/drawing/2014/main" id="{A4641CED-269F-771B-DEED-5C25027E8528}"/>
              </a:ext>
            </a:extLst>
          </p:cNvPr>
          <p:cNvSpPr/>
          <p:nvPr/>
        </p:nvSpPr>
        <p:spPr>
          <a:xfrm rot="16200000">
            <a:off x="8621989" y="3723503"/>
            <a:ext cx="235634" cy="176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D073D8-B035-2529-B339-ACB28016D86E}"/>
              </a:ext>
            </a:extLst>
          </p:cNvPr>
          <p:cNvSpPr txBox="1"/>
          <p:nvPr/>
        </p:nvSpPr>
        <p:spPr>
          <a:xfrm>
            <a:off x="7346277" y="3355449"/>
            <a:ext cx="194155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pass stack address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39F143-7B91-9F87-88F4-624873FA7DDE}"/>
              </a:ext>
            </a:extLst>
          </p:cNvPr>
          <p:cNvGrpSpPr/>
          <p:nvPr/>
        </p:nvGrpSpPr>
        <p:grpSpPr>
          <a:xfrm>
            <a:off x="38496" y="1466067"/>
            <a:ext cx="4742190" cy="5179591"/>
            <a:chOff x="118431" y="2007611"/>
            <a:chExt cx="4742190" cy="5179591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118431" y="2007611"/>
              <a:ext cx="4374949" cy="4655582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push    {r4, r5,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</a:p>
            <a:p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-FRMADD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// nothing to do for C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mov     r2,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str 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-COUNT]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-BUF+2]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  r2, 'h'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  r2, '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-BUF+1]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r0, =.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Lmess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  // arg1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r1, [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-C]     // arg2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r2, [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-COUNT] // arg3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add     r3, </a:t>
              </a:r>
              <a:r>
                <a:rPr lang="en-US" sz="160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-BUF     </a:t>
              </a:r>
              <a:r>
                <a:rPr lang="en-US" sz="1600" i="1" dirty="0">
                  <a:solidFill>
                    <a:srgbClr val="2C895B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// arg4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bl 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endPara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CA4EB35-7D3A-7C68-B3F2-3525046D09A3}"/>
                </a:ext>
              </a:extLst>
            </p:cNvPr>
            <p:cNvSpPr txBox="1"/>
            <p:nvPr/>
          </p:nvSpPr>
          <p:spPr>
            <a:xfrm>
              <a:off x="577284" y="6848648"/>
              <a:ext cx="367600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passes address of a stack variable </a:t>
              </a:r>
              <a:r>
                <a:rPr lang="en-US" sz="1600" dirty="0" err="1">
                  <a:solidFill>
                    <a:schemeClr val="accent1"/>
                  </a:solidFill>
                </a:rPr>
                <a:t>buf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CB1E5936-C34B-BA71-23F2-DA7F1EA2169F}"/>
                </a:ext>
              </a:extLst>
            </p:cNvPr>
            <p:cNvSpPr/>
            <p:nvPr/>
          </p:nvSpPr>
          <p:spPr>
            <a:xfrm rot="5400000">
              <a:off x="2554172" y="6496773"/>
              <a:ext cx="533877" cy="1698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04D8BD-CAF0-A79D-E868-25F3DC77C811}"/>
                </a:ext>
              </a:extLst>
            </p:cNvPr>
            <p:cNvSpPr txBox="1"/>
            <p:nvPr/>
          </p:nvSpPr>
          <p:spPr>
            <a:xfrm>
              <a:off x="3620815" y="2361751"/>
              <a:ext cx="1239806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passes contents of stack var C and COUNT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2C72CC-929E-7E1F-6D10-4803E7F66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6050" y="3753532"/>
              <a:ext cx="1395816" cy="177916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5C247E8-5843-06F4-5155-2CF448129C7F}"/>
              </a:ext>
            </a:extLst>
          </p:cNvPr>
          <p:cNvSpPr/>
          <p:nvPr/>
        </p:nvSpPr>
        <p:spPr bwMode="auto">
          <a:xfrm>
            <a:off x="213889" y="436771"/>
            <a:ext cx="4086954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.section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.string "%d %d </a:t>
            </a:r>
            <a:r>
              <a:rPr lang="en-US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.extern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1D3DA74-CAB5-1164-36D7-8EF348B478D1}"/>
              </a:ext>
            </a:extLst>
          </p:cNvPr>
          <p:cNvGraphicFramePr>
            <a:graphicFrameLocks/>
          </p:cNvGraphicFramePr>
          <p:nvPr/>
        </p:nvGraphicFramePr>
        <p:xfrm>
          <a:off x="4392195" y="4519509"/>
          <a:ext cx="7733970" cy="18288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117353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810228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3592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00044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070019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distance from </a:t>
                      </a:r>
                      <a:r>
                        <a:rPr lang="en-US" sz="1200" dirty="0" err="1"/>
                        <a:t>fp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58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2D0F-EF8C-822E-D886-85A45279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143"/>
            <a:ext cx="10515600" cy="427627"/>
          </a:xfrm>
        </p:spPr>
        <p:txBody>
          <a:bodyPr/>
          <a:lstStyle/>
          <a:p>
            <a:r>
              <a:rPr lang="en-US" dirty="0"/>
              <a:t>Stack Frame Design Practice</a:t>
            </a:r>
          </a:p>
        </p:txBody>
      </p:sp>
      <p:sp>
        <p:nvSpPr>
          <p:cNvPr id="77" name="Content Placeholder 76">
            <a:extLst>
              <a:ext uri="{FF2B5EF4-FFF2-40B4-BE49-F238E27FC236}">
                <a16:creationId xmlns:a16="http://schemas.microsoft.com/office/drawing/2014/main" id="{9780925A-0962-AA7B-0ED0-38E538D0FD4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659297" y="9626"/>
            <a:ext cx="5384493" cy="170252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Write the variables in C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Draw a picture of the stack frame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Write the code to generate the offsets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create the distance table to the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19C96FC-4E58-CE6C-98C8-00E745A53A3D}"/>
              </a:ext>
            </a:extLst>
          </p:cNvPr>
          <p:cNvSpPr/>
          <p:nvPr/>
        </p:nvSpPr>
        <p:spPr bwMode="auto">
          <a:xfrm>
            <a:off x="7826941" y="2325687"/>
            <a:ext cx="4194790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2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S,         2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B,         8 + S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PTR,       4 + B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0 + PTR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0749CA-6C09-5FF9-D39A-249A29CD7662}"/>
              </a:ext>
            </a:extLst>
          </p:cNvPr>
          <p:cNvSpPr/>
          <p:nvPr/>
        </p:nvSpPr>
        <p:spPr bwMode="auto">
          <a:xfrm>
            <a:off x="148210" y="493608"/>
            <a:ext cx="3645158" cy="212193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char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short s;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b[] = "Stack";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*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&amp;b;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9939FA7-ABFB-1EBB-BF39-B95E8BF9BE3E}"/>
              </a:ext>
            </a:extLst>
          </p:cNvPr>
          <p:cNvGrpSpPr/>
          <p:nvPr/>
        </p:nvGrpSpPr>
        <p:grpSpPr>
          <a:xfrm>
            <a:off x="3801587" y="1260157"/>
            <a:ext cx="3462234" cy="1812066"/>
            <a:chOff x="4644618" y="999825"/>
            <a:chExt cx="1973824" cy="156899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B13ED0-5654-12B6-B8DB-7A52D7722F8A}"/>
                </a:ext>
              </a:extLst>
            </p:cNvPr>
            <p:cNvSpPr/>
            <p:nvPr/>
          </p:nvSpPr>
          <p:spPr>
            <a:xfrm>
              <a:off x="4644618" y="99982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621D67-F161-C74D-9F3A-0DA672D9C15F}"/>
                </a:ext>
              </a:extLst>
            </p:cNvPr>
            <p:cNvSpPr/>
            <p:nvPr/>
          </p:nvSpPr>
          <p:spPr>
            <a:xfrm>
              <a:off x="4644618" y="1307824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lr</a:t>
              </a:r>
              <a:r>
                <a:rPr lang="en-US" sz="2000" dirty="0"/>
                <a:t> to caller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601221-7238-873B-1C70-01B7630BCB56}"/>
                </a:ext>
              </a:extLst>
            </p:cNvPr>
            <p:cNvSpPr/>
            <p:nvPr/>
          </p:nvSpPr>
          <p:spPr>
            <a:xfrm>
              <a:off x="4644618" y="1636121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9CC335F-E870-9845-DED0-7965855FAB4F}"/>
                </a:ext>
              </a:extLst>
            </p:cNvPr>
            <p:cNvSpPr/>
            <p:nvPr/>
          </p:nvSpPr>
          <p:spPr>
            <a:xfrm>
              <a:off x="4644618" y="195109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30FD42E-77EF-FC36-D981-A76A70A3394D}"/>
                </a:ext>
              </a:extLst>
            </p:cNvPr>
            <p:cNvSpPr/>
            <p:nvPr/>
          </p:nvSpPr>
          <p:spPr>
            <a:xfrm>
              <a:off x="4644618" y="225673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r4</a:t>
              </a:r>
            </a:p>
          </p:txBody>
        </p:sp>
        <p:sp>
          <p:nvSpPr>
            <p:cNvPr id="32" name="Left Arrow 31">
              <a:extLst>
                <a:ext uri="{FF2B5EF4-FFF2-40B4-BE49-F238E27FC236}">
                  <a16:creationId xmlns:a16="http://schemas.microsoft.com/office/drawing/2014/main" id="{AC62ABED-A222-642F-4B6F-9E91E9D0BD6F}"/>
                </a:ext>
              </a:extLst>
            </p:cNvPr>
            <p:cNvSpPr/>
            <p:nvPr/>
          </p:nvSpPr>
          <p:spPr>
            <a:xfrm>
              <a:off x="6020428" y="1490279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4F6EB1E-861B-F2A1-64AE-71FDBE5D97B7}"/>
                </a:ext>
              </a:extLst>
            </p:cNvPr>
            <p:cNvCxnSpPr>
              <a:cxnSpLocks/>
            </p:cNvCxnSpPr>
            <p:nvPr/>
          </p:nvCxnSpPr>
          <p:spPr>
            <a:xfrm>
              <a:off x="6002169" y="256881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Up-Down Arrow 49">
              <a:extLst>
                <a:ext uri="{FF2B5EF4-FFF2-40B4-BE49-F238E27FC236}">
                  <a16:creationId xmlns:a16="http://schemas.microsoft.com/office/drawing/2014/main" id="{D7E57315-0BD8-7B14-53AA-231336E02958}"/>
                </a:ext>
              </a:extLst>
            </p:cNvPr>
            <p:cNvSpPr/>
            <p:nvPr/>
          </p:nvSpPr>
          <p:spPr>
            <a:xfrm>
              <a:off x="6075468" y="1609547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A6EBD22-B828-9FC7-8F96-903D677016F9}"/>
                </a:ext>
              </a:extLst>
            </p:cNvPr>
            <p:cNvSpPr txBox="1"/>
            <p:nvPr/>
          </p:nvSpPr>
          <p:spPr>
            <a:xfrm>
              <a:off x="6151648" y="188231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D3DC60C-63D1-B9FD-0245-ABA27ADC9174}"/>
                </a:ext>
              </a:extLst>
            </p:cNvPr>
            <p:cNvSpPr txBox="1"/>
            <p:nvPr/>
          </p:nvSpPr>
          <p:spPr>
            <a:xfrm>
              <a:off x="6074343" y="122615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5A7705-CEAA-DE35-47E0-0D003C2077AA}"/>
              </a:ext>
            </a:extLst>
          </p:cNvPr>
          <p:cNvGrpSpPr/>
          <p:nvPr/>
        </p:nvGrpSpPr>
        <p:grpSpPr>
          <a:xfrm>
            <a:off x="3802682" y="3070601"/>
            <a:ext cx="3450018" cy="426145"/>
            <a:chOff x="3449227" y="2568154"/>
            <a:chExt cx="3450018" cy="42614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BD59E9-33E6-0FE7-9CEF-C0BBFB25523F}"/>
                </a:ext>
              </a:extLst>
            </p:cNvPr>
            <p:cNvSpPr/>
            <p:nvPr/>
          </p:nvSpPr>
          <p:spPr>
            <a:xfrm>
              <a:off x="4637001" y="2583319"/>
              <a:ext cx="1231193" cy="40269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4A2734C-7E62-8876-417F-996CFDC2778A}"/>
                </a:ext>
              </a:extLst>
            </p:cNvPr>
            <p:cNvSpPr/>
            <p:nvPr/>
          </p:nvSpPr>
          <p:spPr>
            <a:xfrm>
              <a:off x="3449227" y="257381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C8255E1-8719-5DAB-3F6D-C6ACE53548FA}"/>
                </a:ext>
              </a:extLst>
            </p:cNvPr>
            <p:cNvSpPr/>
            <p:nvPr/>
          </p:nvSpPr>
          <p:spPr>
            <a:xfrm>
              <a:off x="4038046" y="2568154"/>
              <a:ext cx="598955" cy="41122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/>
                  </a:solidFill>
                </a:rPr>
                <a:t>C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ABDF1CA-B5A0-0AE6-9E97-B280113D437A}"/>
                </a:ext>
              </a:extLst>
            </p:cNvPr>
            <p:cNvSpPr txBox="1"/>
            <p:nvPr/>
          </p:nvSpPr>
          <p:spPr>
            <a:xfrm>
              <a:off x="5868194" y="259418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1+1, 2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5640996-1248-2A70-72A7-020318B92CE1}"/>
              </a:ext>
            </a:extLst>
          </p:cNvPr>
          <p:cNvGrpSpPr/>
          <p:nvPr/>
        </p:nvGrpSpPr>
        <p:grpSpPr>
          <a:xfrm>
            <a:off x="3801588" y="3488459"/>
            <a:ext cx="3436493" cy="830230"/>
            <a:chOff x="3448133" y="2986012"/>
            <a:chExt cx="3436493" cy="83023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54895A7-68AC-7A12-7718-2F8ECB401954}"/>
                </a:ext>
              </a:extLst>
            </p:cNvPr>
            <p:cNvSpPr/>
            <p:nvPr/>
          </p:nvSpPr>
          <p:spPr>
            <a:xfrm>
              <a:off x="3448133" y="300030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0C60CF8-723B-E7C0-C993-6C94A24147DB}"/>
                </a:ext>
              </a:extLst>
            </p:cNvPr>
            <p:cNvSpPr/>
            <p:nvPr/>
          </p:nvSpPr>
          <p:spPr>
            <a:xfrm>
              <a:off x="4038045" y="2998956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B8213E1-6959-F8A9-5D4E-5A0B75A23216}"/>
                </a:ext>
              </a:extLst>
            </p:cNvPr>
            <p:cNvSpPr/>
            <p:nvPr/>
          </p:nvSpPr>
          <p:spPr>
            <a:xfrm>
              <a:off x="4653642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b[5]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1E3084-E055-F42C-D316-E82564CA432D}"/>
                </a:ext>
              </a:extLst>
            </p:cNvPr>
            <p:cNvSpPr/>
            <p:nvPr/>
          </p:nvSpPr>
          <p:spPr>
            <a:xfrm>
              <a:off x="5269239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b[4]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BE41E4C-404E-2D6F-A413-B5990F74920B}"/>
                </a:ext>
              </a:extLst>
            </p:cNvPr>
            <p:cNvSpPr/>
            <p:nvPr/>
          </p:nvSpPr>
          <p:spPr>
            <a:xfrm>
              <a:off x="3450642" y="3405015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b[3]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B3B6586-B1DC-5812-54E0-DAB236B99464}"/>
                </a:ext>
              </a:extLst>
            </p:cNvPr>
            <p:cNvSpPr/>
            <p:nvPr/>
          </p:nvSpPr>
          <p:spPr>
            <a:xfrm>
              <a:off x="4040554" y="3403668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b[2]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DE58F6D-25E4-52B7-2CCD-4F39DA36A321}"/>
                </a:ext>
              </a:extLst>
            </p:cNvPr>
            <p:cNvSpPr/>
            <p:nvPr/>
          </p:nvSpPr>
          <p:spPr>
            <a:xfrm>
              <a:off x="4656151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b[1]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8C46BE6-739B-C949-5FD8-A36A8AB15AE1}"/>
                </a:ext>
              </a:extLst>
            </p:cNvPr>
            <p:cNvSpPr/>
            <p:nvPr/>
          </p:nvSpPr>
          <p:spPr>
            <a:xfrm>
              <a:off x="5271748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b[0]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F3DF8F8-012D-0373-2235-ABC5E946358F}"/>
                </a:ext>
              </a:extLst>
            </p:cNvPr>
            <p:cNvSpPr txBox="1"/>
            <p:nvPr/>
          </p:nvSpPr>
          <p:spPr>
            <a:xfrm>
              <a:off x="5859503" y="3186561"/>
              <a:ext cx="889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 + 6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1D6E8C2-5E93-C9C9-7BC3-B9707C5DF136}"/>
                </a:ext>
              </a:extLst>
            </p:cNvPr>
            <p:cNvCxnSpPr>
              <a:cxnSpLocks/>
            </p:cNvCxnSpPr>
            <p:nvPr/>
          </p:nvCxnSpPr>
          <p:spPr>
            <a:xfrm>
              <a:off x="5868194" y="2986012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E1BC14C-009B-F346-25AD-82CD9415AA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F12F261F-BD41-0DC1-1499-3C3A5FCC42CB}"/>
              </a:ext>
            </a:extLst>
          </p:cNvPr>
          <p:cNvGraphicFramePr>
            <a:graphicFrameLocks/>
          </p:cNvGraphicFramePr>
          <p:nvPr/>
        </p:nvGraphicFramePr>
        <p:xfrm>
          <a:off x="505421" y="5271163"/>
          <a:ext cx="10699442" cy="15240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222819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6396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2849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30176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01373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char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short 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*</a:t>
                      </a:r>
                      <a:r>
                        <a:rPr lang="en-US" sz="14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14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9FF219A9-A8B6-59AF-0B67-441C3BDFE776}"/>
              </a:ext>
            </a:extLst>
          </p:cNvPr>
          <p:cNvSpPr txBox="1"/>
          <p:nvPr/>
        </p:nvSpPr>
        <p:spPr>
          <a:xfrm>
            <a:off x="7252700" y="1762747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9EC1591-0F5D-E66F-370E-6ED6546A1D5D}"/>
              </a:ext>
            </a:extLst>
          </p:cNvPr>
          <p:cNvGrpSpPr/>
          <p:nvPr/>
        </p:nvGrpSpPr>
        <p:grpSpPr>
          <a:xfrm>
            <a:off x="3824898" y="4343157"/>
            <a:ext cx="3427802" cy="501037"/>
            <a:chOff x="3448133" y="3814895"/>
            <a:chExt cx="3427802" cy="50103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8A01858-9CAE-0E16-2DFF-64B187787315}"/>
                </a:ext>
              </a:extLst>
            </p:cNvPr>
            <p:cNvSpPr/>
            <p:nvPr/>
          </p:nvSpPr>
          <p:spPr>
            <a:xfrm>
              <a:off x="3448133" y="3827836"/>
              <a:ext cx="2413273" cy="3604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*</a:t>
              </a:r>
              <a:r>
                <a:rPr lang="en-US" sz="2000" dirty="0" err="1"/>
                <a:t>ptr</a:t>
              </a:r>
              <a:endParaRPr lang="en-US" sz="20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04EC13D-FA1E-8080-F465-3328F6842D00}"/>
                </a:ext>
              </a:extLst>
            </p:cNvPr>
            <p:cNvSpPr txBox="1"/>
            <p:nvPr/>
          </p:nvSpPr>
          <p:spPr>
            <a:xfrm>
              <a:off x="6032934" y="3853836"/>
              <a:ext cx="571355" cy="462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C027442-DAF6-6D44-8ABC-D8724CB227B2}"/>
                </a:ext>
              </a:extLst>
            </p:cNvPr>
            <p:cNvCxnSpPr>
              <a:cxnSpLocks/>
            </p:cNvCxnSpPr>
            <p:nvPr/>
          </p:nvCxnSpPr>
          <p:spPr>
            <a:xfrm>
              <a:off x="5859503" y="3814895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D0A7D8-DC1D-5885-25BB-F504F010C9AF}"/>
              </a:ext>
            </a:extLst>
          </p:cNvPr>
          <p:cNvGrpSpPr/>
          <p:nvPr/>
        </p:nvGrpSpPr>
        <p:grpSpPr>
          <a:xfrm>
            <a:off x="3080663" y="3075957"/>
            <a:ext cx="744235" cy="1996655"/>
            <a:chOff x="3120585" y="3257226"/>
            <a:chExt cx="744235" cy="1996655"/>
          </a:xfrm>
        </p:grpSpPr>
        <p:sp>
          <p:nvSpPr>
            <p:cNvPr id="6" name="Up-Down Arrow 5">
              <a:extLst>
                <a:ext uri="{FF2B5EF4-FFF2-40B4-BE49-F238E27FC236}">
                  <a16:creationId xmlns:a16="http://schemas.microsoft.com/office/drawing/2014/main" id="{4B39C29E-F8A2-C598-0EEC-2947F2EDC4F9}"/>
                </a:ext>
              </a:extLst>
            </p:cNvPr>
            <p:cNvSpPr/>
            <p:nvPr/>
          </p:nvSpPr>
          <p:spPr>
            <a:xfrm>
              <a:off x="3552893" y="3282532"/>
              <a:ext cx="110452" cy="1971347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7C7703-0668-72BB-281B-EA80DC427D76}"/>
                </a:ext>
              </a:extLst>
            </p:cNvPr>
            <p:cNvSpPr/>
            <p:nvPr/>
          </p:nvSpPr>
          <p:spPr>
            <a:xfrm rot="16200000">
              <a:off x="2980969" y="3966396"/>
              <a:ext cx="74089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 = 16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63190E-D87E-84A7-FA67-FDC0DEDD2D5D}"/>
                </a:ext>
              </a:extLst>
            </p:cNvPr>
            <p:cNvCxnSpPr>
              <a:cxnSpLocks/>
            </p:cNvCxnSpPr>
            <p:nvPr/>
          </p:nvCxnSpPr>
          <p:spPr>
            <a:xfrm>
              <a:off x="3495302" y="5253881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0E7D056-0BDD-FAE3-15D9-576F935939E4}"/>
                </a:ext>
              </a:extLst>
            </p:cNvPr>
            <p:cNvCxnSpPr>
              <a:cxnSpLocks/>
            </p:cNvCxnSpPr>
            <p:nvPr/>
          </p:nvCxnSpPr>
          <p:spPr>
            <a:xfrm>
              <a:off x="3518613" y="3257226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161730-6985-769F-46E7-0CBB131AA6D0}"/>
              </a:ext>
            </a:extLst>
          </p:cNvPr>
          <p:cNvGrpSpPr/>
          <p:nvPr/>
        </p:nvGrpSpPr>
        <p:grpSpPr>
          <a:xfrm>
            <a:off x="3834621" y="4732457"/>
            <a:ext cx="3427802" cy="469787"/>
            <a:chOff x="3864820" y="4524426"/>
            <a:chExt cx="3427802" cy="46978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47A6AEE-9E94-3C8C-AFA2-B67435545795}"/>
                </a:ext>
              </a:extLst>
            </p:cNvPr>
            <p:cNvGrpSpPr/>
            <p:nvPr/>
          </p:nvGrpSpPr>
          <p:grpSpPr>
            <a:xfrm>
              <a:off x="3864820" y="4524426"/>
              <a:ext cx="3427802" cy="439051"/>
              <a:chOff x="3448133" y="3814895"/>
              <a:chExt cx="3427802" cy="43905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3D10CA8-708E-7D23-2AB6-574BCB0563BA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fame PAD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54EDD4-93CD-6B2E-4799-A2D0E8AFDCA7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3257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999155C-4004-1FAA-24E1-D38BCDCB9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DD90A39F-1FE7-370D-1134-8CAC8C1BA740}"/>
                </a:ext>
              </a:extLst>
            </p:cNvPr>
            <p:cNvSpPr/>
            <p:nvPr/>
          </p:nvSpPr>
          <p:spPr>
            <a:xfrm>
              <a:off x="6281845" y="4864581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B9015F-E164-1C1D-E588-3F9EE4BC002F}"/>
                </a:ext>
              </a:extLst>
            </p:cNvPr>
            <p:cNvSpPr txBox="1"/>
            <p:nvPr/>
          </p:nvSpPr>
          <p:spPr>
            <a:xfrm>
              <a:off x="6784406" y="4631977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26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651164" y="1003975"/>
            <a:ext cx="10889672" cy="525732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			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 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  <a:endParaRPr lang="en-US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endParaRPr lang="en-US" sz="20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EC843-36AB-FDEF-BFE6-49DFDDE168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B0C455-2183-A4AF-0D1E-D57F140BD74F}"/>
              </a:ext>
            </a:extLst>
          </p:cNvPr>
          <p:cNvSpPr txBox="1"/>
          <p:nvPr/>
        </p:nvSpPr>
        <p:spPr>
          <a:xfrm>
            <a:off x="4414169" y="4987198"/>
            <a:ext cx="354167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 Parameters (like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)  you pass a pointer to them,  </a:t>
            </a:r>
            <a:r>
              <a:rPr lang="en-US" b="1" dirty="0">
                <a:solidFill>
                  <a:schemeClr val="accent1"/>
                </a:solidFill>
              </a:rPr>
              <a:t>must be on the stack!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5294480D-2E69-B584-2857-7C3D68968327}"/>
              </a:ext>
            </a:extLst>
          </p:cNvPr>
          <p:cNvSpPr/>
          <p:nvPr/>
        </p:nvSpPr>
        <p:spPr>
          <a:xfrm rot="10800000">
            <a:off x="4091879" y="5070325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139959" y="691110"/>
            <a:ext cx="7214532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 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  <a:endParaRPr lang="en-US" sz="14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2061EE1-FF49-E05E-7BF2-774E8E68B300}"/>
              </a:ext>
            </a:extLst>
          </p:cNvPr>
          <p:cNvGraphicFramePr>
            <a:graphicFrameLocks/>
          </p:cNvGraphicFramePr>
          <p:nvPr/>
        </p:nvGraphicFramePr>
        <p:xfrm>
          <a:off x="937628" y="5449000"/>
          <a:ext cx="9834755" cy="13716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21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8450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1898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43135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77919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distance from </a:t>
                      </a:r>
                      <a:r>
                        <a:rPr lang="en-US" sz="1800" dirty="0" err="1"/>
                        <a:t>fp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8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38D2754-6CA5-5A9E-A717-52A199B26C0D}"/>
              </a:ext>
            </a:extLst>
          </p:cNvPr>
          <p:cNvSpPr/>
          <p:nvPr/>
        </p:nvSpPr>
        <p:spPr bwMode="auto">
          <a:xfrm>
            <a:off x="7723095" y="1756117"/>
            <a:ext cx="4051017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12 - 4 = 8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EC843-36AB-FDEF-BFE6-49DFDDE168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2CE351-EA33-92EA-2CE0-58ECE8CDCAB3}"/>
              </a:ext>
            </a:extLst>
          </p:cNvPr>
          <p:cNvGrpSpPr/>
          <p:nvPr/>
        </p:nvGrpSpPr>
        <p:grpSpPr>
          <a:xfrm>
            <a:off x="1800635" y="3010071"/>
            <a:ext cx="2673614" cy="2332105"/>
            <a:chOff x="7875758" y="249639"/>
            <a:chExt cx="2673614" cy="233210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E40E177-7146-B20E-AEC4-3F0FC8E3193D}"/>
                </a:ext>
              </a:extLst>
            </p:cNvPr>
            <p:cNvGrpSpPr/>
            <p:nvPr/>
          </p:nvGrpSpPr>
          <p:grpSpPr>
            <a:xfrm>
              <a:off x="8255845" y="249639"/>
              <a:ext cx="2288185" cy="2032132"/>
              <a:chOff x="5863328" y="1284009"/>
              <a:chExt cx="3380249" cy="172150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3D533B5-E92D-F112-A0FC-0C5EC261328B}"/>
                  </a:ext>
                </a:extLst>
              </p:cNvPr>
              <p:cNvGrpSpPr/>
              <p:nvPr/>
            </p:nvGrpSpPr>
            <p:grpSpPr>
              <a:xfrm>
                <a:off x="5866259" y="1284009"/>
                <a:ext cx="2807966" cy="853920"/>
                <a:chOff x="4644618" y="1226153"/>
                <a:chExt cx="1955279" cy="739374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797AF02-260F-5282-5150-A607C729D507}"/>
                    </a:ext>
                  </a:extLst>
                </p:cNvPr>
                <p:cNvSpPr/>
                <p:nvPr/>
              </p:nvSpPr>
              <p:spPr>
                <a:xfrm>
                  <a:off x="4644618" y="1307824"/>
                  <a:ext cx="1375959" cy="31208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lr</a:t>
                  </a:r>
                  <a:r>
                    <a:rPr lang="en-US" sz="2000" dirty="0"/>
                    <a:t> to caller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A85DAD6-9DCF-9D5D-D02C-245B6920672F}"/>
                    </a:ext>
                  </a:extLst>
                </p:cNvPr>
                <p:cNvSpPr/>
                <p:nvPr/>
              </p:nvSpPr>
              <p:spPr>
                <a:xfrm>
                  <a:off x="4644618" y="1636121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callers </a:t>
                  </a:r>
                  <a:r>
                    <a:rPr lang="en-US" sz="2000" dirty="0" err="1"/>
                    <a:t>fp</a:t>
                  </a:r>
                  <a:endParaRPr lang="en-US" sz="2000" dirty="0"/>
                </a:p>
              </p:txBody>
            </p:sp>
            <p:sp>
              <p:nvSpPr>
                <p:cNvPr id="11" name="Left Arrow 10">
                  <a:extLst>
                    <a:ext uri="{FF2B5EF4-FFF2-40B4-BE49-F238E27FC236}">
                      <a16:creationId xmlns:a16="http://schemas.microsoft.com/office/drawing/2014/main" id="{FAEB83E2-C4B6-7CED-236F-CB2AE993DF5F}"/>
                    </a:ext>
                  </a:extLst>
                </p:cNvPr>
                <p:cNvSpPr/>
                <p:nvPr/>
              </p:nvSpPr>
              <p:spPr>
                <a:xfrm>
                  <a:off x="6020428" y="1490279"/>
                  <a:ext cx="579469" cy="127267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F9BEE86C-1B6E-175C-2932-A7AD23A4C1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20428" y="1965527"/>
                  <a:ext cx="579469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Up-Down Arrow 12">
                  <a:extLst>
                    <a:ext uri="{FF2B5EF4-FFF2-40B4-BE49-F238E27FC236}">
                      <a16:creationId xmlns:a16="http://schemas.microsoft.com/office/drawing/2014/main" id="{8EC77937-E748-AC62-B88D-8A3BC6D06403}"/>
                    </a:ext>
                  </a:extLst>
                </p:cNvPr>
                <p:cNvSpPr/>
                <p:nvPr/>
              </p:nvSpPr>
              <p:spPr>
                <a:xfrm>
                  <a:off x="6075468" y="1609548"/>
                  <a:ext cx="76180" cy="355979"/>
                </a:xfrm>
                <a:prstGeom prst="upDown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00E66C7-0BCD-8C12-3F73-98C1D63BB463}"/>
                    </a:ext>
                  </a:extLst>
                </p:cNvPr>
                <p:cNvSpPr txBox="1"/>
                <p:nvPr/>
              </p:nvSpPr>
              <p:spPr>
                <a:xfrm>
                  <a:off x="6129631" y="1617546"/>
                  <a:ext cx="185699" cy="346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6057016-9CF7-403C-1F3F-899E6487B992}"/>
                    </a:ext>
                  </a:extLst>
                </p:cNvPr>
                <p:cNvSpPr txBox="1"/>
                <p:nvPr/>
              </p:nvSpPr>
              <p:spPr>
                <a:xfrm>
                  <a:off x="6074343" y="1226153"/>
                  <a:ext cx="3257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73716D7-5534-9FA6-BDDF-073326CE12FD}"/>
                  </a:ext>
                </a:extLst>
              </p:cNvPr>
              <p:cNvGrpSpPr/>
              <p:nvPr/>
            </p:nvGrpSpPr>
            <p:grpSpPr>
              <a:xfrm>
                <a:off x="5863328" y="2128489"/>
                <a:ext cx="2806408" cy="501037"/>
                <a:chOff x="3448133" y="3814895"/>
                <a:chExt cx="3427802" cy="501037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FA135EBB-0388-4E0F-F609-789A0F7543EC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i</a:t>
                  </a:r>
                  <a:endParaRPr lang="en-US" sz="2000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A96517-FC99-815A-35C4-F237EE927104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37F9FD90-F81B-C1DF-DBF6-0C6233C885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09E2071-E21E-A777-F642-9C7D4DCDE784}"/>
                  </a:ext>
                </a:extLst>
              </p:cNvPr>
              <p:cNvGrpSpPr/>
              <p:nvPr/>
            </p:nvGrpSpPr>
            <p:grpSpPr>
              <a:xfrm>
                <a:off x="5863328" y="2504481"/>
                <a:ext cx="2806408" cy="501037"/>
                <a:chOff x="3448133" y="3814895"/>
                <a:chExt cx="3427802" cy="501037"/>
              </a:xfrm>
              <a:solidFill>
                <a:schemeClr val="accent5"/>
              </a:solidFill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9E1175E-7681-5495-1E75-CD4C27BADACE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(*pf)()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E2932FC-ACBE-9A44-5A59-AC9857616A9B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FF00908-9FC2-ABEE-312A-04E0F52C12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C5C0DDF-871F-3F8D-97DF-B89AAFC8B794}"/>
                  </a:ext>
                </a:extLst>
              </p:cNvPr>
              <p:cNvSpPr txBox="1"/>
              <p:nvPr/>
            </p:nvSpPr>
            <p:spPr>
              <a:xfrm>
                <a:off x="8675840" y="1423383"/>
                <a:ext cx="567737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fp</a:t>
                </a:r>
                <a:endParaRPr lang="en-US" sz="1600" dirty="0"/>
              </a:p>
            </p:txBody>
          </p:sp>
        </p:grpSp>
        <p:sp>
          <p:nvSpPr>
            <p:cNvPr id="45" name="Left Arrow 44">
              <a:extLst>
                <a:ext uri="{FF2B5EF4-FFF2-40B4-BE49-F238E27FC236}">
                  <a16:creationId xmlns:a16="http://schemas.microsoft.com/office/drawing/2014/main" id="{35D53B25-6A26-1906-3F48-47FD3041F0AB}"/>
                </a:ext>
              </a:extLst>
            </p:cNvPr>
            <p:cNvSpPr/>
            <p:nvPr/>
          </p:nvSpPr>
          <p:spPr>
            <a:xfrm>
              <a:off x="9613216" y="245211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BD42029-1515-E581-93BC-6B774447D1D3}"/>
                </a:ext>
              </a:extLst>
            </p:cNvPr>
            <p:cNvSpPr txBox="1"/>
            <p:nvPr/>
          </p:nvSpPr>
          <p:spPr>
            <a:xfrm>
              <a:off x="10121050" y="222473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57BB83-F756-DB51-207E-79DE77D0EBE3}"/>
                </a:ext>
              </a:extLst>
            </p:cNvPr>
            <p:cNvSpPr/>
            <p:nvPr/>
          </p:nvSpPr>
          <p:spPr>
            <a:xfrm>
              <a:off x="8255845" y="2163119"/>
              <a:ext cx="1351848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F6B63F-DE54-35DC-164A-06882879FDFF}"/>
                </a:ext>
              </a:extLst>
            </p:cNvPr>
            <p:cNvSpPr txBox="1"/>
            <p:nvPr/>
          </p:nvSpPr>
          <p:spPr>
            <a:xfrm>
              <a:off x="9648162" y="215411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1C89BA7-4E93-E6A9-AC0D-906569B0B424}"/>
                </a:ext>
              </a:extLst>
            </p:cNvPr>
            <p:cNvCxnSpPr>
              <a:cxnSpLocks/>
            </p:cNvCxnSpPr>
            <p:nvPr/>
          </p:nvCxnSpPr>
          <p:spPr>
            <a:xfrm>
              <a:off x="9557729" y="2163119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1184D53-C1B1-EC58-815D-9E3D40092D5E}"/>
                </a:ext>
              </a:extLst>
            </p:cNvPr>
            <p:cNvGrpSpPr/>
            <p:nvPr/>
          </p:nvGrpSpPr>
          <p:grpSpPr>
            <a:xfrm>
              <a:off x="7875758" y="1420984"/>
              <a:ext cx="380087" cy="1115510"/>
              <a:chOff x="3515872" y="4003795"/>
              <a:chExt cx="380087" cy="1115510"/>
            </a:xfrm>
          </p:grpSpPr>
          <p:sp>
            <p:nvSpPr>
              <p:cNvPr id="19" name="Up-Down Arrow 18">
                <a:extLst>
                  <a:ext uri="{FF2B5EF4-FFF2-40B4-BE49-F238E27FC236}">
                    <a16:creationId xmlns:a16="http://schemas.microsoft.com/office/drawing/2014/main" id="{A2AF134F-73A4-503C-53AD-6C1A07A5EFB6}"/>
                  </a:ext>
                </a:extLst>
              </p:cNvPr>
              <p:cNvSpPr/>
              <p:nvPr/>
            </p:nvSpPr>
            <p:spPr>
              <a:xfrm>
                <a:off x="3552893" y="4026493"/>
                <a:ext cx="76512" cy="1067972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41EE939-D618-526C-6E62-2810E7C7C769}"/>
                  </a:ext>
                </a:extLst>
              </p:cNvPr>
              <p:cNvSpPr/>
              <p:nvPr/>
            </p:nvSpPr>
            <p:spPr>
              <a:xfrm rot="16200000">
                <a:off x="3349389" y="4412660"/>
                <a:ext cx="74089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FRMADD</a:t>
                </a:r>
                <a:endParaRPr lang="en-US" sz="12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3D98843-2365-8765-E526-DB67B446D3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5872" y="511930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A677381-176F-0648-05FA-E5714E46EA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9752" y="400379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8347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5" y="229601"/>
            <a:ext cx="6661874" cy="477076"/>
          </a:xfrm>
        </p:spPr>
        <p:txBody>
          <a:bodyPr/>
          <a:lstStyle/>
          <a:p>
            <a:r>
              <a:rPr lang="en-US" sz="2800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-41643" y="752643"/>
            <a:ext cx="4204675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main()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&amp;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A5DD66-B49A-A029-585E-4A74D2310B5F}"/>
              </a:ext>
            </a:extLst>
          </p:cNvPr>
          <p:cNvSpPr/>
          <p:nvPr/>
        </p:nvSpPr>
        <p:spPr bwMode="auto">
          <a:xfrm>
            <a:off x="6180049" y="8383"/>
            <a:ext cx="5923441" cy="56690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=sum 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r2, [r1]        // store in pf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[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3: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(*pf)()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4: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&amp;I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"%d\n"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0B5EA9-736B-9CB5-C1D1-1776418662E4}"/>
              </a:ext>
            </a:extLst>
          </p:cNvPr>
          <p:cNvSpPr/>
          <p:nvPr/>
        </p:nvSpPr>
        <p:spPr bwMode="auto">
          <a:xfrm>
            <a:off x="72017" y="2705599"/>
            <a:ext cx="3681305" cy="27553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12 - 4 = 8  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EB61139-F133-4484-B088-396209DCFB2E}"/>
              </a:ext>
            </a:extLst>
          </p:cNvPr>
          <p:cNvGraphicFramePr>
            <a:graphicFrameLocks/>
          </p:cNvGraphicFramePr>
          <p:nvPr/>
        </p:nvGraphicFramePr>
        <p:xfrm>
          <a:off x="1363513" y="5535741"/>
          <a:ext cx="9272591" cy="12496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29271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6799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92148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292378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24199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06A4A218-E8B1-3239-37FA-3C6C8A0F7C1D}"/>
              </a:ext>
            </a:extLst>
          </p:cNvPr>
          <p:cNvGrpSpPr/>
          <p:nvPr/>
        </p:nvGrpSpPr>
        <p:grpSpPr>
          <a:xfrm>
            <a:off x="3903618" y="1751166"/>
            <a:ext cx="2673614" cy="2332105"/>
            <a:chOff x="7875758" y="249639"/>
            <a:chExt cx="2673614" cy="233210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FE31B3C-B933-7437-DC24-625F252D3193}"/>
                </a:ext>
              </a:extLst>
            </p:cNvPr>
            <p:cNvGrpSpPr/>
            <p:nvPr/>
          </p:nvGrpSpPr>
          <p:grpSpPr>
            <a:xfrm>
              <a:off x="8255845" y="249639"/>
              <a:ext cx="2288185" cy="2032132"/>
              <a:chOff x="5863328" y="1284009"/>
              <a:chExt cx="3380249" cy="172150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0DD0B797-4BC4-CA35-A6ED-BF5D9B05FF75}"/>
                  </a:ext>
                </a:extLst>
              </p:cNvPr>
              <p:cNvGrpSpPr/>
              <p:nvPr/>
            </p:nvGrpSpPr>
            <p:grpSpPr>
              <a:xfrm>
                <a:off x="5866259" y="1284009"/>
                <a:ext cx="2807966" cy="853920"/>
                <a:chOff x="4644618" y="1226153"/>
                <a:chExt cx="1955279" cy="73937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C3712BD0-34E9-EE48-E679-877C1F342116}"/>
                    </a:ext>
                  </a:extLst>
                </p:cNvPr>
                <p:cNvSpPr/>
                <p:nvPr/>
              </p:nvSpPr>
              <p:spPr>
                <a:xfrm>
                  <a:off x="4644618" y="1307824"/>
                  <a:ext cx="1375959" cy="31208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lr</a:t>
                  </a:r>
                  <a:r>
                    <a:rPr lang="en-US" sz="2000" dirty="0"/>
                    <a:t> to caller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908BEEDB-F276-15DA-C409-78703BE67340}"/>
                    </a:ext>
                  </a:extLst>
                </p:cNvPr>
                <p:cNvSpPr/>
                <p:nvPr/>
              </p:nvSpPr>
              <p:spPr>
                <a:xfrm>
                  <a:off x="4644618" y="1636121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callers </a:t>
                  </a:r>
                  <a:r>
                    <a:rPr lang="en-US" sz="2000" dirty="0" err="1"/>
                    <a:t>fp</a:t>
                  </a:r>
                  <a:endParaRPr lang="en-US" sz="2000" dirty="0"/>
                </a:p>
              </p:txBody>
            </p:sp>
            <p:sp>
              <p:nvSpPr>
                <p:cNvPr id="67" name="Left Arrow 66">
                  <a:extLst>
                    <a:ext uri="{FF2B5EF4-FFF2-40B4-BE49-F238E27FC236}">
                      <a16:creationId xmlns:a16="http://schemas.microsoft.com/office/drawing/2014/main" id="{1140A2BC-0A88-466A-8509-884C757060C2}"/>
                    </a:ext>
                  </a:extLst>
                </p:cNvPr>
                <p:cNvSpPr/>
                <p:nvPr/>
              </p:nvSpPr>
              <p:spPr>
                <a:xfrm>
                  <a:off x="6020428" y="1490279"/>
                  <a:ext cx="579469" cy="127267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F6E00BD5-2B58-6AE3-9D6C-724607C5A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20428" y="1965527"/>
                  <a:ext cx="579469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Up-Down Arrow 68">
                  <a:extLst>
                    <a:ext uri="{FF2B5EF4-FFF2-40B4-BE49-F238E27FC236}">
                      <a16:creationId xmlns:a16="http://schemas.microsoft.com/office/drawing/2014/main" id="{2DF8BD87-BF6A-4038-AC0A-1839FC713237}"/>
                    </a:ext>
                  </a:extLst>
                </p:cNvPr>
                <p:cNvSpPr/>
                <p:nvPr/>
              </p:nvSpPr>
              <p:spPr>
                <a:xfrm>
                  <a:off x="6075468" y="1609548"/>
                  <a:ext cx="76180" cy="355979"/>
                </a:xfrm>
                <a:prstGeom prst="upDown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08DDF03-1DDA-AFB5-910F-DFF4768AD23B}"/>
                    </a:ext>
                  </a:extLst>
                </p:cNvPr>
                <p:cNvSpPr txBox="1"/>
                <p:nvPr/>
              </p:nvSpPr>
              <p:spPr>
                <a:xfrm>
                  <a:off x="6129631" y="1617546"/>
                  <a:ext cx="185699" cy="346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08ED818-0370-6ABA-8C30-90B1C28BFFC4}"/>
                    </a:ext>
                  </a:extLst>
                </p:cNvPr>
                <p:cNvSpPr txBox="1"/>
                <p:nvPr/>
              </p:nvSpPr>
              <p:spPr>
                <a:xfrm>
                  <a:off x="6074343" y="1226153"/>
                  <a:ext cx="3257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E4143DD-4C79-F7EC-9105-2D5ADF25D8E1}"/>
                  </a:ext>
                </a:extLst>
              </p:cNvPr>
              <p:cNvGrpSpPr/>
              <p:nvPr/>
            </p:nvGrpSpPr>
            <p:grpSpPr>
              <a:xfrm>
                <a:off x="5863328" y="2128489"/>
                <a:ext cx="2806408" cy="501037"/>
                <a:chOff x="3448133" y="3814895"/>
                <a:chExt cx="3427802" cy="501037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C218303A-4089-A169-59E8-B494A6ED6B3F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i</a:t>
                  </a:r>
                  <a:endParaRPr lang="en-US" sz="2000" dirty="0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93825391-02FD-4248-B86D-93D735072BF5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6931C74D-D88A-B733-6AAA-C9776600B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C2E7F3A6-4209-7789-1D29-83B80E94F756}"/>
                  </a:ext>
                </a:extLst>
              </p:cNvPr>
              <p:cNvGrpSpPr/>
              <p:nvPr/>
            </p:nvGrpSpPr>
            <p:grpSpPr>
              <a:xfrm>
                <a:off x="5863328" y="2504481"/>
                <a:ext cx="2806408" cy="501037"/>
                <a:chOff x="3448133" y="3814895"/>
                <a:chExt cx="3427802" cy="501037"/>
              </a:xfrm>
              <a:solidFill>
                <a:schemeClr val="accent5"/>
              </a:solidFill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03EA5A4-0E54-674D-418E-C64DF950249A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(*pf)()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9FEB58E-9AAA-B0B9-AF76-180F269F6B7C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A45D17B5-DFA2-C7F3-3340-DE857141C6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B049A2-BA53-63F0-5A6A-16B210400819}"/>
                  </a:ext>
                </a:extLst>
              </p:cNvPr>
              <p:cNvSpPr txBox="1"/>
              <p:nvPr/>
            </p:nvSpPr>
            <p:spPr>
              <a:xfrm>
                <a:off x="8675840" y="1423383"/>
                <a:ext cx="567737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fp</a:t>
                </a:r>
                <a:endParaRPr lang="en-US" sz="1600" dirty="0"/>
              </a:p>
            </p:txBody>
          </p:sp>
        </p:grpSp>
        <p:sp>
          <p:nvSpPr>
            <p:cNvPr id="41" name="Left Arrow 40">
              <a:extLst>
                <a:ext uri="{FF2B5EF4-FFF2-40B4-BE49-F238E27FC236}">
                  <a16:creationId xmlns:a16="http://schemas.microsoft.com/office/drawing/2014/main" id="{551BF862-77A1-A33E-236C-5C3D7BB94EC9}"/>
                </a:ext>
              </a:extLst>
            </p:cNvPr>
            <p:cNvSpPr/>
            <p:nvPr/>
          </p:nvSpPr>
          <p:spPr>
            <a:xfrm>
              <a:off x="9613216" y="245211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683739-88DF-2FA3-C5E8-158DB6D8B2A4}"/>
                </a:ext>
              </a:extLst>
            </p:cNvPr>
            <p:cNvSpPr txBox="1"/>
            <p:nvPr/>
          </p:nvSpPr>
          <p:spPr>
            <a:xfrm>
              <a:off x="10121050" y="222473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D1756C5-0D41-10ED-508A-DE4E3EB42370}"/>
                </a:ext>
              </a:extLst>
            </p:cNvPr>
            <p:cNvSpPr/>
            <p:nvPr/>
          </p:nvSpPr>
          <p:spPr>
            <a:xfrm>
              <a:off x="8246669" y="2163119"/>
              <a:ext cx="1361024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A6D1170-CF7C-6DE0-1CD9-56302EEEDF13}"/>
                </a:ext>
              </a:extLst>
            </p:cNvPr>
            <p:cNvSpPr txBox="1"/>
            <p:nvPr/>
          </p:nvSpPr>
          <p:spPr>
            <a:xfrm>
              <a:off x="9648162" y="215411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BF8597C-9089-8365-6BB8-DB80CD521412}"/>
                </a:ext>
              </a:extLst>
            </p:cNvPr>
            <p:cNvCxnSpPr>
              <a:cxnSpLocks/>
            </p:cNvCxnSpPr>
            <p:nvPr/>
          </p:nvCxnSpPr>
          <p:spPr>
            <a:xfrm>
              <a:off x="9557729" y="2163119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FA68E84-A3FB-7BAC-4EBF-80005B17E157}"/>
                </a:ext>
              </a:extLst>
            </p:cNvPr>
            <p:cNvGrpSpPr/>
            <p:nvPr/>
          </p:nvGrpSpPr>
          <p:grpSpPr>
            <a:xfrm>
              <a:off x="7875758" y="1420984"/>
              <a:ext cx="380087" cy="1115510"/>
              <a:chOff x="3515872" y="4003795"/>
              <a:chExt cx="380087" cy="1115510"/>
            </a:xfrm>
          </p:grpSpPr>
          <p:sp>
            <p:nvSpPr>
              <p:cNvPr id="48" name="Up-Down Arrow 47">
                <a:extLst>
                  <a:ext uri="{FF2B5EF4-FFF2-40B4-BE49-F238E27FC236}">
                    <a16:creationId xmlns:a16="http://schemas.microsoft.com/office/drawing/2014/main" id="{FAA4C4BB-3D30-DDA1-758E-15B3CF162190}"/>
                  </a:ext>
                </a:extLst>
              </p:cNvPr>
              <p:cNvSpPr/>
              <p:nvPr/>
            </p:nvSpPr>
            <p:spPr>
              <a:xfrm>
                <a:off x="3552893" y="4026493"/>
                <a:ext cx="76512" cy="1067972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6704DDD-2B79-1542-17F0-7F16F35CD9F4}"/>
                  </a:ext>
                </a:extLst>
              </p:cNvPr>
              <p:cNvSpPr/>
              <p:nvPr/>
            </p:nvSpPr>
            <p:spPr>
              <a:xfrm rot="16200000">
                <a:off x="3349389" y="4412660"/>
                <a:ext cx="74089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FRMADD</a:t>
                </a:r>
                <a:endParaRPr lang="en-US" sz="12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57F9B6D-DCC4-6C8B-A8B5-6603EBF692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5872" y="511930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9759095-1031-7031-EFBF-C378A3DDE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9752" y="400379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9D63066-3B7D-A7DC-373B-D57DBAAF57EB}"/>
              </a:ext>
            </a:extLst>
          </p:cNvPr>
          <p:cNvSpPr txBox="1"/>
          <p:nvPr/>
        </p:nvSpPr>
        <p:spPr>
          <a:xfrm>
            <a:off x="2928203" y="1923408"/>
            <a:ext cx="116966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I is Output Parameter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52B77AC5-677C-A01C-412E-140FF38FE153}"/>
              </a:ext>
            </a:extLst>
          </p:cNvPr>
          <p:cNvSpPr/>
          <p:nvPr/>
        </p:nvSpPr>
        <p:spPr>
          <a:xfrm rot="10800000">
            <a:off x="2631527" y="1897650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5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2629188" y="696453"/>
            <a:ext cx="638640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CDABB18-D390-AD6C-CBFE-D55D46CCFE77}"/>
              </a:ext>
            </a:extLst>
          </p:cNvPr>
          <p:cNvGrpSpPr/>
          <p:nvPr/>
        </p:nvGrpSpPr>
        <p:grpSpPr>
          <a:xfrm>
            <a:off x="4252554" y="2598602"/>
            <a:ext cx="7790565" cy="3895487"/>
            <a:chOff x="1959491" y="2756570"/>
            <a:chExt cx="7790565" cy="389548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88E62D7-3700-21A5-71D3-8DF437B69AB5}"/>
                </a:ext>
              </a:extLst>
            </p:cNvPr>
            <p:cNvSpPr/>
            <p:nvPr/>
          </p:nvSpPr>
          <p:spPr bwMode="auto">
            <a:xfrm>
              <a:off x="3706462" y="2756570"/>
              <a:ext cx="6043594" cy="3895487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.global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.type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%function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equ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FP_OFF, 12</a:t>
              </a:r>
            </a:p>
            <a:p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: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push    {r4, r5,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add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mov     r4, r3          // save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    </a:t>
              </a:r>
              <a:r>
                <a:rPr lang="en-US" sz="16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blx</a:t>
              </a:r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     r2              // r0=</a:t>
              </a:r>
              <a:r>
                <a:rPr lang="en-US" sz="16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func</a:t>
              </a:r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(r0,r1)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str     r0, [r4]        // *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=r0</a:t>
              </a:r>
              <a:b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</a:b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sub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pop     {r4, r5,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bx 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.size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(. -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B82E676-D621-8DBD-3AB7-8A6FA1070B6E}"/>
                </a:ext>
              </a:extLst>
            </p:cNvPr>
            <p:cNvSpPr txBox="1"/>
            <p:nvPr/>
          </p:nvSpPr>
          <p:spPr>
            <a:xfrm>
              <a:off x="1959491" y="4484750"/>
              <a:ext cx="206554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r0,r1,r2 already set</a:t>
              </a:r>
            </a:p>
          </p:txBody>
        </p:sp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20DB9267-EDCD-E188-2392-80D76ACF32FD}"/>
                </a:ext>
              </a:extLst>
            </p:cNvPr>
            <p:cNvSpPr/>
            <p:nvPr/>
          </p:nvSpPr>
          <p:spPr>
            <a:xfrm>
              <a:off x="4036550" y="4671054"/>
              <a:ext cx="195118" cy="1465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853FBBD-4710-35F2-80E8-B33BE4AD1288}"/>
              </a:ext>
            </a:extLst>
          </p:cNvPr>
          <p:cNvGrpSpPr/>
          <p:nvPr/>
        </p:nvGrpSpPr>
        <p:grpSpPr>
          <a:xfrm>
            <a:off x="1827611" y="2958920"/>
            <a:ext cx="2341684" cy="3108331"/>
            <a:chOff x="1524684" y="2425151"/>
            <a:chExt cx="2341684" cy="310833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CD18BD0-A8B0-57B7-7E8D-4377253FFF19}"/>
                </a:ext>
              </a:extLst>
            </p:cNvPr>
            <p:cNvSpPr/>
            <p:nvPr/>
          </p:nvSpPr>
          <p:spPr>
            <a:xfrm>
              <a:off x="1526668" y="2425151"/>
              <a:ext cx="1337615" cy="42547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lr</a:t>
              </a:r>
              <a:r>
                <a:rPr lang="en-US" sz="2000" dirty="0"/>
                <a:t> to caller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5B9F06-B424-BD30-B8B3-2FDECDBEC613}"/>
                </a:ext>
              </a:extLst>
            </p:cNvPr>
            <p:cNvSpPr/>
            <p:nvPr/>
          </p:nvSpPr>
          <p:spPr>
            <a:xfrm>
              <a:off x="1526668" y="2872723"/>
              <a:ext cx="1337615" cy="42547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65" name="Left Arrow 64">
              <a:extLst>
                <a:ext uri="{FF2B5EF4-FFF2-40B4-BE49-F238E27FC236}">
                  <a16:creationId xmlns:a16="http://schemas.microsoft.com/office/drawing/2014/main" id="{761D2C7C-6A04-C42A-A312-E228C67CA1EF}"/>
                </a:ext>
              </a:extLst>
            </p:cNvPr>
            <p:cNvSpPr/>
            <p:nvPr/>
          </p:nvSpPr>
          <p:spPr>
            <a:xfrm>
              <a:off x="2917637" y="4819791"/>
              <a:ext cx="563321" cy="17350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D5AD251-7EDD-0D14-0233-B125BDF9A39B}"/>
                </a:ext>
              </a:extLst>
            </p:cNvPr>
            <p:cNvSpPr/>
            <p:nvPr/>
          </p:nvSpPr>
          <p:spPr>
            <a:xfrm>
              <a:off x="1524684" y="3325939"/>
              <a:ext cx="1337470" cy="42547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i</a:t>
              </a:r>
              <a:endParaRPr lang="en-US" sz="200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8858E6F-55AB-F01D-C5F4-3F61D7061335}"/>
                </a:ext>
              </a:extLst>
            </p:cNvPr>
            <p:cNvSpPr/>
            <p:nvPr/>
          </p:nvSpPr>
          <p:spPr>
            <a:xfrm>
              <a:off x="1524684" y="3769774"/>
              <a:ext cx="1337470" cy="42547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(*pf)()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7641F6C-9C36-726B-B65B-EA70296F8009}"/>
                </a:ext>
              </a:extLst>
            </p:cNvPr>
            <p:cNvSpPr txBox="1"/>
            <p:nvPr/>
          </p:nvSpPr>
          <p:spPr>
            <a:xfrm>
              <a:off x="3482051" y="4624227"/>
              <a:ext cx="384317" cy="3996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83082BC2-6151-CB46-2D90-17BB7678E2E4}"/>
                </a:ext>
              </a:extLst>
            </p:cNvPr>
            <p:cNvSpPr/>
            <p:nvPr/>
          </p:nvSpPr>
          <p:spPr>
            <a:xfrm>
              <a:off x="2893635" y="5403850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C15507E-5CBD-BB0E-3D2B-367E9CAADB27}"/>
                </a:ext>
              </a:extLst>
            </p:cNvPr>
            <p:cNvSpPr txBox="1"/>
            <p:nvPr/>
          </p:nvSpPr>
          <p:spPr>
            <a:xfrm>
              <a:off x="3378356" y="513011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F260F2-22E0-223F-95FA-1C2D9E68C75D}"/>
                </a:ext>
              </a:extLst>
            </p:cNvPr>
            <p:cNvSpPr/>
            <p:nvPr/>
          </p:nvSpPr>
          <p:spPr>
            <a:xfrm>
              <a:off x="1538917" y="4227288"/>
              <a:ext cx="1337615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8D37C57-CB8A-80D1-F156-DC8D27009174}"/>
                </a:ext>
              </a:extLst>
            </p:cNvPr>
            <p:cNvSpPr/>
            <p:nvPr/>
          </p:nvSpPr>
          <p:spPr>
            <a:xfrm>
              <a:off x="1541678" y="4595622"/>
              <a:ext cx="1337615" cy="42547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</a:t>
              </a:r>
              <a:r>
                <a:rPr lang="en-US" sz="2000" dirty="0" err="1"/>
                <a:t>lr</a:t>
              </a:r>
              <a:r>
                <a:rPr lang="en-US" sz="2000" dirty="0"/>
                <a:t> to main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4F4935F-BE9D-D54D-E6FA-7E4A9F54DFBA}"/>
                </a:ext>
              </a:extLst>
            </p:cNvPr>
            <p:cNvSpPr/>
            <p:nvPr/>
          </p:nvSpPr>
          <p:spPr>
            <a:xfrm>
              <a:off x="1541678" y="5043194"/>
              <a:ext cx="1337615" cy="42547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main's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53CFD3B-2C3D-09B8-3BA9-0CF639DECC30}"/>
              </a:ext>
            </a:extLst>
          </p:cNvPr>
          <p:cNvSpPr txBox="1"/>
          <p:nvPr/>
        </p:nvSpPr>
        <p:spPr>
          <a:xfrm>
            <a:off x="540703" y="5162479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F85C9-D3AB-F661-675A-BA00FFB7ABD6}"/>
              </a:ext>
            </a:extLst>
          </p:cNvPr>
          <p:cNvSpPr txBox="1"/>
          <p:nvPr/>
        </p:nvSpPr>
        <p:spPr>
          <a:xfrm>
            <a:off x="520348" y="3659493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67942D1-4425-ACF0-F224-B45E265BF530}"/>
              </a:ext>
            </a:extLst>
          </p:cNvPr>
          <p:cNvSpPr/>
          <p:nvPr/>
        </p:nvSpPr>
        <p:spPr>
          <a:xfrm>
            <a:off x="1435393" y="2958920"/>
            <a:ext cx="416006" cy="219907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8E31FD6-7EE7-E9B2-D3EC-DD234F4690E9}"/>
              </a:ext>
            </a:extLst>
          </p:cNvPr>
          <p:cNvSpPr/>
          <p:nvPr/>
        </p:nvSpPr>
        <p:spPr>
          <a:xfrm>
            <a:off x="1416365" y="5152480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0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1635501" y="753823"/>
            <a:ext cx="3867851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sum(int j, int k)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BFA3E6D-0687-A76F-0C82-DAF626562295}"/>
              </a:ext>
            </a:extLst>
          </p:cNvPr>
          <p:cNvSpPr/>
          <p:nvPr/>
        </p:nvSpPr>
        <p:spPr bwMode="auto">
          <a:xfrm>
            <a:off x="1379852" y="2761690"/>
            <a:ext cx="4216542" cy="380047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.global sum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sum, %function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FP_OFF, 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r1</a:t>
            </a: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.size sum, (. - sum)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0A748B-D811-BEE8-A72C-CCD2A782988F}"/>
              </a:ext>
            </a:extLst>
          </p:cNvPr>
          <p:cNvSpPr/>
          <p:nvPr/>
        </p:nvSpPr>
        <p:spPr>
          <a:xfrm>
            <a:off x="7690201" y="1465141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C5016E-2B2B-9508-A9AD-2396467F5F67}"/>
              </a:ext>
            </a:extLst>
          </p:cNvPr>
          <p:cNvSpPr/>
          <p:nvPr/>
        </p:nvSpPr>
        <p:spPr>
          <a:xfrm>
            <a:off x="7690201" y="1912713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5C5FD0-9F1F-AE1D-A4D2-56CF4C428D10}"/>
              </a:ext>
            </a:extLst>
          </p:cNvPr>
          <p:cNvSpPr/>
          <p:nvPr/>
        </p:nvSpPr>
        <p:spPr>
          <a:xfrm>
            <a:off x="7688217" y="2365929"/>
            <a:ext cx="1337470" cy="4254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87C93B-B763-ADA6-620A-9C717CC184FC}"/>
              </a:ext>
            </a:extLst>
          </p:cNvPr>
          <p:cNvSpPr/>
          <p:nvPr/>
        </p:nvSpPr>
        <p:spPr>
          <a:xfrm>
            <a:off x="7688217" y="2809764"/>
            <a:ext cx="1337470" cy="425472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0FB257-75A1-35C5-CBCB-4E4C0FEA2131}"/>
              </a:ext>
            </a:extLst>
          </p:cNvPr>
          <p:cNvSpPr/>
          <p:nvPr/>
        </p:nvSpPr>
        <p:spPr>
          <a:xfrm>
            <a:off x="7689214" y="3242312"/>
            <a:ext cx="1336474" cy="3733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A88372-F919-F31C-0189-FD22AE56B986}"/>
              </a:ext>
            </a:extLst>
          </p:cNvPr>
          <p:cNvSpPr/>
          <p:nvPr/>
        </p:nvSpPr>
        <p:spPr>
          <a:xfrm>
            <a:off x="7705211" y="3635612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main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AB23CF-63A4-5DD4-9C11-BB62F401A18F}"/>
              </a:ext>
            </a:extLst>
          </p:cNvPr>
          <p:cNvSpPr/>
          <p:nvPr/>
        </p:nvSpPr>
        <p:spPr>
          <a:xfrm>
            <a:off x="7705211" y="4083184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main's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2B1FFA79-4912-5D58-CCFA-78ADC6CE52E4}"/>
              </a:ext>
            </a:extLst>
          </p:cNvPr>
          <p:cNvSpPr/>
          <p:nvPr/>
        </p:nvSpPr>
        <p:spPr>
          <a:xfrm>
            <a:off x="9081170" y="4716588"/>
            <a:ext cx="563321" cy="1735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6F7308-A196-7567-B2F3-D707A155B515}"/>
              </a:ext>
            </a:extLst>
          </p:cNvPr>
          <p:cNvSpPr txBox="1"/>
          <p:nvPr/>
        </p:nvSpPr>
        <p:spPr>
          <a:xfrm>
            <a:off x="9645584" y="4521024"/>
            <a:ext cx="384317" cy="399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6C1AC590-C148-42C2-B1C7-BCE28221F97E}"/>
              </a:ext>
            </a:extLst>
          </p:cNvPr>
          <p:cNvSpPr/>
          <p:nvPr/>
        </p:nvSpPr>
        <p:spPr>
          <a:xfrm>
            <a:off x="9057168" y="5300647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CEE5FB-F444-7470-2946-773D4CBDDD96}"/>
              </a:ext>
            </a:extLst>
          </p:cNvPr>
          <p:cNvSpPr txBox="1"/>
          <p:nvPr/>
        </p:nvSpPr>
        <p:spPr>
          <a:xfrm>
            <a:off x="9541889" y="502690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738692-7504-8581-73CB-A1AC7BFA6607}"/>
              </a:ext>
            </a:extLst>
          </p:cNvPr>
          <p:cNvSpPr/>
          <p:nvPr/>
        </p:nvSpPr>
        <p:spPr>
          <a:xfrm>
            <a:off x="7705211" y="4492419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</a:t>
            </a:r>
            <a:r>
              <a:rPr lang="en-US" sz="2000" dirty="0" err="1"/>
              <a:t>testp</a:t>
            </a:r>
            <a:endParaRPr 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BD307C-17F0-9E76-895C-A3F179D5FE39}"/>
              </a:ext>
            </a:extLst>
          </p:cNvPr>
          <p:cNvSpPr/>
          <p:nvPr/>
        </p:nvSpPr>
        <p:spPr>
          <a:xfrm>
            <a:off x="7705211" y="4939991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testp</a:t>
            </a:r>
            <a:r>
              <a:rPr lang="en-US" sz="2000" dirty="0"/>
              <a:t>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E3ACB-D8BC-9D1A-808E-13B3FCB8AE3F}"/>
              </a:ext>
            </a:extLst>
          </p:cNvPr>
          <p:cNvSpPr txBox="1"/>
          <p:nvPr/>
        </p:nvSpPr>
        <p:spPr>
          <a:xfrm>
            <a:off x="6334423" y="3645611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AA108-68E4-B19C-A174-845B43C431A3}"/>
              </a:ext>
            </a:extLst>
          </p:cNvPr>
          <p:cNvSpPr txBox="1"/>
          <p:nvPr/>
        </p:nvSpPr>
        <p:spPr>
          <a:xfrm>
            <a:off x="6268168" y="2366030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8050E91-7433-0C8D-673A-406FB3ABA225}"/>
              </a:ext>
            </a:extLst>
          </p:cNvPr>
          <p:cNvSpPr/>
          <p:nvPr/>
        </p:nvSpPr>
        <p:spPr>
          <a:xfrm>
            <a:off x="7183213" y="1483415"/>
            <a:ext cx="459104" cy="215219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34439F5-C337-3D48-CC32-B9DA8376333E}"/>
              </a:ext>
            </a:extLst>
          </p:cNvPr>
          <p:cNvSpPr/>
          <p:nvPr/>
        </p:nvSpPr>
        <p:spPr>
          <a:xfrm>
            <a:off x="7210085" y="3635612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55F797-9E72-C175-57A6-4E6D9AAF57C7}"/>
              </a:ext>
            </a:extLst>
          </p:cNvPr>
          <p:cNvSpPr txBox="1"/>
          <p:nvPr/>
        </p:nvSpPr>
        <p:spPr>
          <a:xfrm>
            <a:off x="6379678" y="4521024"/>
            <a:ext cx="77457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sum()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A827FE08-123B-D501-F351-342AFBAE16FD}"/>
              </a:ext>
            </a:extLst>
          </p:cNvPr>
          <p:cNvSpPr/>
          <p:nvPr/>
        </p:nvSpPr>
        <p:spPr>
          <a:xfrm>
            <a:off x="7255340" y="4511025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4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322" y="1684310"/>
            <a:ext cx="8066974" cy="487785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5"/>
                </a:solidFill>
              </a:rPr>
              <a:t>Approach: Increase stack frame size to include space for </a:t>
            </a: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# &gt; 4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Arg5 and above are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</a:t>
            </a:r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at the </a:t>
            </a:r>
            <a:r>
              <a:rPr lang="en-US" sz="1800" b="1" dirty="0">
                <a:solidFill>
                  <a:srgbClr val="2C895B"/>
                </a:solidFill>
              </a:rPr>
              <a:t>bottom of the stack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Arg5</a:t>
            </a:r>
            <a:r>
              <a:rPr lang="en-US" sz="1800" dirty="0">
                <a:solidFill>
                  <a:srgbClr val="2C895B"/>
                </a:solidFill>
              </a:rPr>
              <a:t> is always at the </a:t>
            </a:r>
            <a:r>
              <a:rPr lang="en-US" sz="1800" b="1" dirty="0">
                <a:solidFill>
                  <a:srgbClr val="2C895B"/>
                </a:solidFill>
              </a:rPr>
              <a:t>bottom (at </a:t>
            </a:r>
            <a:r>
              <a:rPr lang="en-US" sz="1800" b="1" dirty="0" err="1">
                <a:solidFill>
                  <a:srgbClr val="2C895B"/>
                </a:solidFill>
              </a:rPr>
              <a:t>sp</a:t>
            </a:r>
            <a:r>
              <a:rPr lang="en-US" sz="1800" b="1" dirty="0">
                <a:solidFill>
                  <a:srgbClr val="2C895B"/>
                </a:solidFill>
              </a:rPr>
              <a:t>)</a:t>
            </a:r>
            <a:r>
              <a:rPr lang="en-US" sz="1800" dirty="0">
                <a:solidFill>
                  <a:srgbClr val="2C895B"/>
                </a:solidFill>
              </a:rPr>
              <a:t>, arg6 and greater are above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One </a:t>
            </a:r>
            <a:r>
              <a:rPr lang="en-US" sz="1800" b="1" dirty="0" err="1">
                <a:solidFill>
                  <a:srgbClr val="FF0000"/>
                </a:solidFill>
              </a:rPr>
              <a:t>arg</a:t>
            </a:r>
            <a:r>
              <a:rPr lang="en-US" sz="1800" b="1" dirty="0">
                <a:solidFill>
                  <a:srgbClr val="FF0000"/>
                </a:solidFill>
              </a:rPr>
              <a:t> value per slot</a:t>
            </a:r>
            <a:r>
              <a:rPr lang="en-US" sz="1800" dirty="0">
                <a:solidFill>
                  <a:srgbClr val="FF0000"/>
                </a:solidFill>
              </a:rPr>
              <a:t>! </a:t>
            </a:r>
            <a:r>
              <a:rPr lang="en-US" sz="1800" dirty="0"/>
              <a:t>– NO arrays across multiple slots</a:t>
            </a:r>
          </a:p>
          <a:p>
            <a:pPr lvl="1"/>
            <a:r>
              <a:rPr lang="en-US" sz="1800" dirty="0"/>
              <a:t>chars, shorts and </a:t>
            </a:r>
            <a:r>
              <a:rPr lang="en-US" sz="1800" dirty="0" err="1"/>
              <a:t>ints</a:t>
            </a:r>
            <a:r>
              <a:rPr lang="en-US" sz="1800" dirty="0"/>
              <a:t> are directly stored</a:t>
            </a:r>
          </a:p>
          <a:p>
            <a:pPr lvl="1"/>
            <a:r>
              <a:rPr lang="en-US" sz="1800" dirty="0"/>
              <a:t>Structs (not always), and arrays (always) are passed via a pointer </a:t>
            </a:r>
          </a:p>
          <a:p>
            <a:r>
              <a:rPr lang="en-US" sz="1800" dirty="0">
                <a:solidFill>
                  <a:srgbClr val="C00000"/>
                </a:solidFill>
              </a:rPr>
              <a:t>Output parameters </a:t>
            </a:r>
            <a:r>
              <a:rPr lang="en-US" sz="1800" dirty="0"/>
              <a:t>contain an </a:t>
            </a:r>
            <a:r>
              <a:rPr lang="en-US" sz="1800" dirty="0">
                <a:solidFill>
                  <a:srgbClr val="FF0000"/>
                </a:solidFill>
              </a:rPr>
              <a:t>address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b="1" i="1" dirty="0">
                <a:solidFill>
                  <a:srgbClr val="002060"/>
                </a:solidFill>
              </a:rPr>
              <a:t>that points at </a:t>
            </a:r>
            <a:r>
              <a:rPr lang="en-US" sz="1800" dirty="0">
                <a:solidFill>
                  <a:schemeClr val="tx2"/>
                </a:solidFill>
              </a:rPr>
              <a:t>the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stack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F37440"/>
                </a:solidFill>
              </a:rPr>
              <a:t>BSS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7030A0"/>
                </a:solidFill>
              </a:rPr>
              <a:t>data</a:t>
            </a:r>
            <a:r>
              <a:rPr lang="en-US" sz="1800" dirty="0">
                <a:solidFill>
                  <a:srgbClr val="2C895B"/>
                </a:solidFill>
              </a:rPr>
              <a:t>,  or </a:t>
            </a:r>
            <a:r>
              <a:rPr lang="en-US" sz="1800" dirty="0">
                <a:solidFill>
                  <a:srgbClr val="C00000"/>
                </a:solidFill>
              </a:rPr>
              <a:t>heap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Prior to any function call (</a:t>
            </a:r>
            <a:r>
              <a:rPr lang="en-US" sz="1800" dirty="0">
                <a:solidFill>
                  <a:srgbClr val="2C895B"/>
                </a:solidFill>
              </a:rPr>
              <a:t>and obviously at the start of the called function</a:t>
            </a:r>
            <a:r>
              <a:rPr lang="en-US" sz="1800" dirty="0"/>
              <a:t>):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/>
              <a:t>sp</a:t>
            </a:r>
            <a:r>
              <a:rPr lang="en-US" sz="1800" dirty="0"/>
              <a:t> must point at arg5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sp</a:t>
            </a:r>
            <a:r>
              <a:rPr lang="en-US" sz="1800" dirty="0">
                <a:solidFill>
                  <a:schemeClr val="tx2"/>
                </a:solidFill>
              </a:rPr>
              <a:t> and therefore </a:t>
            </a:r>
            <a:r>
              <a:rPr lang="en-US" sz="1800" b="1" dirty="0">
                <a:solidFill>
                  <a:schemeClr val="accent5"/>
                </a:solidFill>
              </a:rPr>
              <a:t>arg5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b="1" dirty="0">
                <a:solidFill>
                  <a:schemeClr val="tx2"/>
                </a:solidFill>
              </a:rPr>
              <a:t>must be at an 8-byte boundary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b="1" dirty="0">
                <a:solidFill>
                  <a:schemeClr val="tx2"/>
                </a:solidFill>
              </a:rPr>
              <a:t>Add padding</a:t>
            </a:r>
            <a:r>
              <a:rPr lang="en-US" sz="1800" dirty="0">
                <a:solidFill>
                  <a:schemeClr val="tx2"/>
                </a:solidFill>
              </a:rPr>
              <a:t> to force arg5 alignment if needed is </a:t>
            </a:r>
            <a:r>
              <a:rPr lang="en-US" sz="1800" b="1" dirty="0">
                <a:solidFill>
                  <a:schemeClr val="tx2"/>
                </a:solidFill>
              </a:rPr>
              <a:t>placed above</a:t>
            </a:r>
            <a:r>
              <a:rPr lang="en-US" sz="1800" dirty="0">
                <a:solidFill>
                  <a:schemeClr val="tx2"/>
                </a:solidFill>
              </a:rPr>
              <a:t> the last </a:t>
            </a:r>
            <a:r>
              <a:rPr lang="en-US" sz="1800" b="1" dirty="0">
                <a:solidFill>
                  <a:schemeClr val="tx2"/>
                </a:solidFill>
              </a:rPr>
              <a:t>argument the called function is expecting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1282516" y="640953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349066-55CB-A451-D185-33BB37A5F838}"/>
              </a:ext>
            </a:extLst>
          </p:cNvPr>
          <p:cNvSpPr/>
          <p:nvPr/>
        </p:nvSpPr>
        <p:spPr>
          <a:xfrm>
            <a:off x="10024279" y="414635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3974BD-CF1E-E914-D700-115DDE37B42B}"/>
              </a:ext>
            </a:extLst>
          </p:cNvPr>
          <p:cNvSpPr txBox="1"/>
          <p:nvPr/>
        </p:nvSpPr>
        <p:spPr>
          <a:xfrm>
            <a:off x="11799538" y="41606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E83876DE-82F9-3E84-ECC6-236E615B2D02}"/>
              </a:ext>
            </a:extLst>
          </p:cNvPr>
          <p:cNvSpPr/>
          <p:nvPr/>
        </p:nvSpPr>
        <p:spPr>
          <a:xfrm>
            <a:off x="11353446" y="4318712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18C556-D137-82DB-4797-2E26A22D66FB}"/>
              </a:ext>
            </a:extLst>
          </p:cNvPr>
          <p:cNvSpPr/>
          <p:nvPr/>
        </p:nvSpPr>
        <p:spPr>
          <a:xfrm>
            <a:off x="10014360" y="121919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995768-4C7F-9E72-FD48-5CDB33782DBC}"/>
              </a:ext>
            </a:extLst>
          </p:cNvPr>
          <p:cNvSpPr/>
          <p:nvPr/>
        </p:nvSpPr>
        <p:spPr>
          <a:xfrm>
            <a:off x="10014359" y="1558278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C6D431-D84E-7CC9-AF91-1EE51AEB305B}"/>
              </a:ext>
            </a:extLst>
          </p:cNvPr>
          <p:cNvSpPr/>
          <p:nvPr/>
        </p:nvSpPr>
        <p:spPr>
          <a:xfrm>
            <a:off x="10025269" y="383610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F4AA4-FAE4-13C5-8BD9-8A064654243E}"/>
              </a:ext>
            </a:extLst>
          </p:cNvPr>
          <p:cNvSpPr/>
          <p:nvPr/>
        </p:nvSpPr>
        <p:spPr>
          <a:xfrm>
            <a:off x="10017246" y="318309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40E34E-423C-C25B-1180-1787D524FDAF}"/>
              </a:ext>
            </a:extLst>
          </p:cNvPr>
          <p:cNvSpPr/>
          <p:nvPr/>
        </p:nvSpPr>
        <p:spPr>
          <a:xfrm>
            <a:off x="9988781" y="566958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A8EF7F-EFDD-55D1-71DC-2B9B82614E1F}"/>
              </a:ext>
            </a:extLst>
          </p:cNvPr>
          <p:cNvSpPr/>
          <p:nvPr/>
        </p:nvSpPr>
        <p:spPr>
          <a:xfrm>
            <a:off x="9986804" y="535084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F7E0FB-9F6F-3885-EC46-ACD66BEE8223}"/>
              </a:ext>
            </a:extLst>
          </p:cNvPr>
          <p:cNvSpPr/>
          <p:nvPr/>
        </p:nvSpPr>
        <p:spPr>
          <a:xfrm>
            <a:off x="9986804" y="502622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E0E148-B0FE-3ADE-92F5-C168968A391C}"/>
              </a:ext>
            </a:extLst>
          </p:cNvPr>
          <p:cNvSpPr/>
          <p:nvPr/>
        </p:nvSpPr>
        <p:spPr>
          <a:xfrm>
            <a:off x="9986804" y="469233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71DEAC-2204-B868-B2F3-43142CDD37F1}"/>
              </a:ext>
            </a:extLst>
          </p:cNvPr>
          <p:cNvSpPr txBox="1"/>
          <p:nvPr/>
        </p:nvSpPr>
        <p:spPr>
          <a:xfrm>
            <a:off x="9643427" y="565335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8E0498-DA90-FF7B-CC2A-7279796DD25B}"/>
              </a:ext>
            </a:extLst>
          </p:cNvPr>
          <p:cNvSpPr txBox="1"/>
          <p:nvPr/>
        </p:nvSpPr>
        <p:spPr>
          <a:xfrm>
            <a:off x="9643427" y="531928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BF651D-EF45-218E-ED2C-478658F93642}"/>
              </a:ext>
            </a:extLst>
          </p:cNvPr>
          <p:cNvSpPr txBox="1"/>
          <p:nvPr/>
        </p:nvSpPr>
        <p:spPr>
          <a:xfrm>
            <a:off x="9631021" y="50148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93BBB7-356C-263A-7D18-C3B92B65E480}"/>
              </a:ext>
            </a:extLst>
          </p:cNvPr>
          <p:cNvSpPr txBox="1"/>
          <p:nvPr/>
        </p:nvSpPr>
        <p:spPr>
          <a:xfrm>
            <a:off x="9586896" y="468995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1EDF14-420A-03FA-0495-C8792E66A94D}"/>
              </a:ext>
            </a:extLst>
          </p:cNvPr>
          <p:cNvSpPr txBox="1"/>
          <p:nvPr/>
        </p:nvSpPr>
        <p:spPr>
          <a:xfrm>
            <a:off x="9328895" y="5977509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D3FCC7-087E-E8BF-F61B-BE3D2CC8B4AD}"/>
              </a:ext>
            </a:extLst>
          </p:cNvPr>
          <p:cNvSpPr txBox="1"/>
          <p:nvPr/>
        </p:nvSpPr>
        <p:spPr>
          <a:xfrm>
            <a:off x="11811982" y="130879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7" name="Left Arrow 46">
            <a:extLst>
              <a:ext uri="{FF2B5EF4-FFF2-40B4-BE49-F238E27FC236}">
                <a16:creationId xmlns:a16="http://schemas.microsoft.com/office/drawing/2014/main" id="{5B2A364D-2953-6218-C5FC-01A724F1CCE0}"/>
              </a:ext>
            </a:extLst>
          </p:cNvPr>
          <p:cNvSpPr/>
          <p:nvPr/>
        </p:nvSpPr>
        <p:spPr>
          <a:xfrm>
            <a:off x="11405210" y="14286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9EC6C73-E6E0-A632-A047-B3600FBE91A9}"/>
              </a:ext>
            </a:extLst>
          </p:cNvPr>
          <p:cNvSpPr/>
          <p:nvPr/>
        </p:nvSpPr>
        <p:spPr>
          <a:xfrm>
            <a:off x="10023059" y="3513563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BB0744-D767-0DC1-95F5-EFDC40E045F2}"/>
              </a:ext>
            </a:extLst>
          </p:cNvPr>
          <p:cNvSpPr/>
          <p:nvPr/>
        </p:nvSpPr>
        <p:spPr>
          <a:xfrm>
            <a:off x="10014359" y="903758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DF30C93-6A2A-0681-13DE-9EF05F86D863}"/>
              </a:ext>
            </a:extLst>
          </p:cNvPr>
          <p:cNvGrpSpPr/>
          <p:nvPr/>
        </p:nvGrpSpPr>
        <p:grpSpPr>
          <a:xfrm>
            <a:off x="8464284" y="1217624"/>
            <a:ext cx="1591450" cy="3230720"/>
            <a:chOff x="7791216" y="1979934"/>
            <a:chExt cx="1591450" cy="3230720"/>
          </a:xfrm>
        </p:grpSpPr>
        <p:sp>
          <p:nvSpPr>
            <p:cNvPr id="54" name="Left Brace 53">
              <a:extLst>
                <a:ext uri="{FF2B5EF4-FFF2-40B4-BE49-F238E27FC236}">
                  <a16:creationId xmlns:a16="http://schemas.microsoft.com/office/drawing/2014/main" id="{224AB347-84B9-772E-855E-5EEAC6D6C0CA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D3AE11C-5CD8-5EB2-1BF5-894FB06AAF3E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79C30A7-FEE8-2715-EDF4-4B7F5AF74495}"/>
              </a:ext>
            </a:extLst>
          </p:cNvPr>
          <p:cNvSpPr txBox="1"/>
          <p:nvPr/>
        </p:nvSpPr>
        <p:spPr>
          <a:xfrm>
            <a:off x="9859616" y="317787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517083F-92D6-015D-8861-C085F27D667D}"/>
              </a:ext>
            </a:extLst>
          </p:cNvPr>
          <p:cNvSpPr/>
          <p:nvPr/>
        </p:nvSpPr>
        <p:spPr>
          <a:xfrm>
            <a:off x="10027273" y="188104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81D031-26F1-9323-8D74-9CAFAC433B0B}"/>
              </a:ext>
            </a:extLst>
          </p:cNvPr>
          <p:cNvSpPr/>
          <p:nvPr/>
        </p:nvSpPr>
        <p:spPr>
          <a:xfrm>
            <a:off x="10027272" y="2203216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01319B-F72D-CC4C-2B7A-9626729B6CD5}"/>
              </a:ext>
            </a:extLst>
          </p:cNvPr>
          <p:cNvSpPr/>
          <p:nvPr/>
        </p:nvSpPr>
        <p:spPr>
          <a:xfrm>
            <a:off x="10024279" y="2878895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7CDFF97-0C02-E6AF-50B8-18F26185540E}"/>
              </a:ext>
            </a:extLst>
          </p:cNvPr>
          <p:cNvGrpSpPr/>
          <p:nvPr/>
        </p:nvGrpSpPr>
        <p:grpSpPr>
          <a:xfrm>
            <a:off x="8464284" y="3106134"/>
            <a:ext cx="1467452" cy="1384995"/>
            <a:chOff x="7876789" y="2170830"/>
            <a:chExt cx="1467452" cy="1384995"/>
          </a:xfrm>
        </p:grpSpPr>
        <p:sp>
          <p:nvSpPr>
            <p:cNvPr id="65" name="Left Brace 64">
              <a:extLst>
                <a:ext uri="{FF2B5EF4-FFF2-40B4-BE49-F238E27FC236}">
                  <a16:creationId xmlns:a16="http://schemas.microsoft.com/office/drawing/2014/main" id="{2CA5A8E6-5D35-079A-4485-04C2E4FAFBD7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1AB2903-93C2-DCEC-72C6-AE005CB5789B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64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819" y="2581686"/>
            <a:ext cx="7736655" cy="317662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Called functions </a:t>
            </a:r>
            <a:r>
              <a:rPr lang="en-US" sz="2000" dirty="0">
                <a:solidFill>
                  <a:schemeClr val="tx2"/>
                </a:solidFill>
              </a:rPr>
              <a:t>have the </a:t>
            </a:r>
            <a:r>
              <a:rPr lang="en-US" sz="2000" b="1" dirty="0">
                <a:solidFill>
                  <a:srgbClr val="0070C0"/>
                </a:solidFill>
              </a:rPr>
              <a:t>right to change stack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just like they can change the register </a:t>
            </a:r>
            <a:r>
              <a:rPr lang="en-US" sz="2000" dirty="0" err="1">
                <a:solidFill>
                  <a:schemeClr val="tx2"/>
                </a:solidFill>
              </a:rPr>
              <a:t>args</a:t>
            </a:r>
            <a:r>
              <a:rPr lang="en-US" sz="2000" dirty="0">
                <a:solidFill>
                  <a:schemeClr val="tx2"/>
                </a:solidFill>
              </a:rPr>
              <a:t>!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Caller </a:t>
            </a:r>
            <a:r>
              <a:rPr lang="en-US" sz="2000" b="1" dirty="0">
                <a:solidFill>
                  <a:srgbClr val="2C895B"/>
                </a:solidFill>
              </a:rPr>
              <a:t>must always assume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all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including ones on the stack </a:t>
            </a:r>
            <a:r>
              <a:rPr lang="en-US" sz="2000" dirty="0">
                <a:solidFill>
                  <a:srgbClr val="0070C0"/>
                </a:solidFill>
              </a:rPr>
              <a:t>are </a:t>
            </a:r>
            <a:r>
              <a:rPr lang="en-US" sz="2000" b="1" dirty="0">
                <a:solidFill>
                  <a:srgbClr val="0070C0"/>
                </a:solidFill>
              </a:rPr>
              <a:t>changed by the caller</a:t>
            </a: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/>
              <a:t>Calling function prior to making the call you must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/>
              <a:t>Evaluate </a:t>
            </a:r>
            <a:r>
              <a:rPr lang="en-US" sz="2000" dirty="0">
                <a:solidFill>
                  <a:schemeClr val="accent3"/>
                </a:solidFill>
              </a:rPr>
              <a:t>first four </a:t>
            </a:r>
            <a:r>
              <a:rPr lang="en-US" sz="2000" dirty="0" err="1">
                <a:solidFill>
                  <a:schemeClr val="accent3"/>
                </a:solidFill>
              </a:rPr>
              <a:t>args</a:t>
            </a:r>
            <a:r>
              <a:rPr lang="en-US" sz="2000" dirty="0"/>
              <a:t>: place the resulting </a:t>
            </a:r>
            <a:r>
              <a:rPr lang="en-US" sz="2000" dirty="0">
                <a:solidFill>
                  <a:schemeClr val="accent3"/>
                </a:solidFill>
              </a:rPr>
              <a:t>values in r0-r3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Evaluate Arg 5 and greater and place the resulting values on the 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833063" y="1385620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80924" y="435418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81914" y="40439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73891" y="33909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92833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79704" y="3721392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80924" y="3086724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415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861" y="2539793"/>
            <a:ext cx="8167636" cy="294911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Approach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70C0"/>
                </a:solidFill>
              </a:rPr>
              <a:t>Extend the stack frame </a:t>
            </a:r>
            <a:r>
              <a:rPr lang="en-US" sz="2000" dirty="0"/>
              <a:t>to include enough space for stack arguments for the called function that has the greatest number of </a:t>
            </a:r>
            <a:r>
              <a:rPr lang="en-US" sz="2000" dirty="0" err="1"/>
              <a:t>args</a:t>
            </a:r>
            <a:endParaRPr lang="en-US" sz="2000" dirty="0"/>
          </a:p>
          <a:p>
            <a:pPr marL="8001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Examine every function call in the body of a function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Find the function call with greatest </a:t>
            </a:r>
            <a:r>
              <a:rPr lang="en-US" sz="2000" dirty="0" err="1"/>
              <a:t>arg</a:t>
            </a:r>
            <a:r>
              <a:rPr lang="en-US" sz="2000" dirty="0"/>
              <a:t> count, this determines space needed for outgoing </a:t>
            </a:r>
            <a:r>
              <a:rPr lang="en-US" sz="2000" dirty="0" err="1"/>
              <a:t>args</a:t>
            </a:r>
            <a:r>
              <a:rPr lang="en-US" sz="2000" dirty="0"/>
              <a:t>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Add the greatest </a:t>
            </a:r>
            <a:r>
              <a:rPr lang="en-US" sz="2000" dirty="0" err="1"/>
              <a:t>arg</a:t>
            </a:r>
            <a:r>
              <a:rPr lang="en-US" sz="2000" dirty="0"/>
              <a:t> count space as needed to the frame layout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Adjust PAD as required to keep the </a:t>
            </a:r>
            <a:r>
              <a:rPr lang="en-US" sz="2000" dirty="0" err="1"/>
              <a:t>sp</a:t>
            </a:r>
            <a:r>
              <a:rPr lang="en-US" sz="2000" dirty="0"/>
              <a:t> 8-byte aligned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699107" y="1423438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88419" y="434669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89409" y="403644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81386" y="338342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85338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87199" y="3713897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88419" y="3079229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5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87" y="417742"/>
            <a:ext cx="3100388" cy="715294"/>
          </a:xfrm>
        </p:spPr>
        <p:txBody>
          <a:bodyPr/>
          <a:lstStyle/>
          <a:p>
            <a:r>
              <a:rPr lang="en-US" dirty="0"/>
              <a:t>Understanding bl and </a:t>
            </a:r>
            <a:r>
              <a:rPr lang="en-US" dirty="0" err="1"/>
              <a:t>blx</a:t>
            </a:r>
            <a:r>
              <a:rPr lang="en-US" dirty="0"/>
              <a:t> - 3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205087" y="1804200"/>
            <a:ext cx="2895301" cy="323040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return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int (*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)() = a;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(*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// not shown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95ABA7C-FD17-9462-3041-FEFCF57C8D68}"/>
              </a:ext>
            </a:extLst>
          </p:cNvPr>
          <p:cNvSpPr/>
          <p:nvPr/>
        </p:nvSpPr>
        <p:spPr bwMode="auto">
          <a:xfrm>
            <a:off x="3795869" y="194272"/>
            <a:ext cx="8067229" cy="608076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 .data</a:t>
            </a:r>
          </a:p>
          <a:p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:.word a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initialized with address of a()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.text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a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a, %function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0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.size a, (. - a)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r4, =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load address of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 r4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r4, [r4]    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load contents of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 r4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    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we lose the 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for main!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// not shown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bx	    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// infinite loop!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C3991-F6E3-3BDE-D7C5-E90F09B7C8AD}"/>
              </a:ext>
            </a:extLst>
          </p:cNvPr>
          <p:cNvSpPr txBox="1"/>
          <p:nvPr/>
        </p:nvSpPr>
        <p:spPr>
          <a:xfrm>
            <a:off x="400340" y="5439657"/>
            <a:ext cx="310639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But this has the same infinite loop problem when main() returns!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669D8A0-11CF-76F4-EC51-008C290E5B98}"/>
              </a:ext>
            </a:extLst>
          </p:cNvPr>
          <p:cNvSpPr/>
          <p:nvPr/>
        </p:nvSpPr>
        <p:spPr>
          <a:xfrm>
            <a:off x="3506736" y="5892084"/>
            <a:ext cx="996436" cy="21515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2C0248-AE58-4DAB-1A7F-56717E01676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7064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10CF-5FA1-3F48-9AC4-484892B3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90" y="248440"/>
            <a:ext cx="10515600" cy="715294"/>
          </a:xfrm>
        </p:spPr>
        <p:txBody>
          <a:bodyPr/>
          <a:lstStyle/>
          <a:p>
            <a:r>
              <a:rPr lang="en-US" dirty="0"/>
              <a:t>Determining Size of the Passed Parameter Area on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831B-DF06-5049-BA6D-F398279FAEB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0232" y="1108784"/>
            <a:ext cx="10188872" cy="106328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Find the function called by main with the largest number of parameters</a:t>
            </a:r>
          </a:p>
          <a:p>
            <a:r>
              <a:rPr lang="en-US" dirty="0"/>
              <a:t>That function determines the size of the Passed Parameter allocation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7AE1E1-B3A7-AA47-B0A0-F611A6EE1AC4}"/>
              </a:ext>
            </a:extLst>
          </p:cNvPr>
          <p:cNvSpPr/>
          <p:nvPr/>
        </p:nvSpPr>
        <p:spPr bwMode="auto">
          <a:xfrm>
            <a:off x="2129108" y="2397367"/>
            <a:ext cx="5303581" cy="421219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a(g, h);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sixsum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(a1, a2, a3, a4, a5,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a6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b(q, w, e, r);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E2B492-BF3B-1346-BB31-B3E65DDC3633}"/>
              </a:ext>
            </a:extLst>
          </p:cNvPr>
          <p:cNvGrpSpPr/>
          <p:nvPr/>
        </p:nvGrpSpPr>
        <p:grpSpPr>
          <a:xfrm>
            <a:off x="7197221" y="4368261"/>
            <a:ext cx="4180035" cy="646331"/>
            <a:chOff x="11026820" y="950127"/>
            <a:chExt cx="4180035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268033-4029-E149-BF3F-4E8AF1C5E26A}"/>
                </a:ext>
              </a:extLst>
            </p:cNvPr>
            <p:cNvSpPr txBox="1"/>
            <p:nvPr/>
          </p:nvSpPr>
          <p:spPr>
            <a:xfrm>
              <a:off x="11337774" y="950127"/>
              <a:ext cx="386908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largest </a:t>
              </a:r>
              <a:r>
                <a:rPr lang="en-US" dirty="0" err="1"/>
                <a:t>arg</a:t>
              </a:r>
              <a:r>
                <a:rPr lang="en-US" dirty="0"/>
                <a:t> count is 6</a:t>
              </a:r>
            </a:p>
            <a:p>
              <a:r>
                <a:rPr lang="en-US" dirty="0"/>
                <a:t>allocate </a:t>
              </a:r>
              <a:r>
                <a:rPr lang="en-US" dirty="0">
                  <a:solidFill>
                    <a:srgbClr val="0070C0"/>
                  </a:solidFill>
                </a:rPr>
                <a:t>space for 6 - 4 = 2 </a:t>
              </a:r>
              <a:r>
                <a:rPr lang="en-US" dirty="0" err="1">
                  <a:solidFill>
                    <a:srgbClr val="0070C0"/>
                  </a:solidFill>
                </a:rPr>
                <a:t>arg</a:t>
              </a:r>
              <a:r>
                <a:rPr lang="en-US" dirty="0">
                  <a:solidFill>
                    <a:srgbClr val="0070C0"/>
                  </a:solidFill>
                </a:rPr>
                <a:t> slots</a:t>
              </a:r>
              <a:endParaRPr lang="en-US" dirty="0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583DB175-AF35-834D-B530-F0AD3063390C}"/>
                </a:ext>
              </a:extLst>
            </p:cNvPr>
            <p:cNvSpPr/>
            <p:nvPr/>
          </p:nvSpPr>
          <p:spPr>
            <a:xfrm>
              <a:off x="11026820" y="1033248"/>
              <a:ext cx="283307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5BE218-10C0-B641-8C96-8559F693F7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172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78" y="31519"/>
            <a:ext cx="11255643" cy="459837"/>
          </a:xfrm>
        </p:spPr>
        <p:txBody>
          <a:bodyPr/>
          <a:lstStyle/>
          <a:p>
            <a:r>
              <a:rPr lang="en-US" sz="2800" u="sng" dirty="0"/>
              <a:t>Calling Function Stack Frame:</a:t>
            </a:r>
            <a:r>
              <a:rPr lang="en-US" sz="2800" dirty="0"/>
              <a:t> Pass ARG 5 and higher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6AF700-8028-9B42-8DA9-83D7A9CF9500}"/>
              </a:ext>
            </a:extLst>
          </p:cNvPr>
          <p:cNvSpPr/>
          <p:nvPr/>
        </p:nvSpPr>
        <p:spPr>
          <a:xfrm>
            <a:off x="8734660" y="412703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801EE-4FA3-5B49-972F-72383392B6AC}"/>
              </a:ext>
            </a:extLst>
          </p:cNvPr>
          <p:cNvSpPr txBox="1"/>
          <p:nvPr/>
        </p:nvSpPr>
        <p:spPr>
          <a:xfrm>
            <a:off x="11499456" y="4251758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85FD936E-F781-5847-BFC8-AF77CD2E700E}"/>
              </a:ext>
            </a:extLst>
          </p:cNvPr>
          <p:cNvSpPr/>
          <p:nvPr/>
        </p:nvSpPr>
        <p:spPr>
          <a:xfrm>
            <a:off x="10123804" y="4361661"/>
            <a:ext cx="1407136" cy="648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E0126-D80A-AF47-98AB-A99B33D7B948}"/>
              </a:ext>
            </a:extLst>
          </p:cNvPr>
          <p:cNvSpPr/>
          <p:nvPr/>
        </p:nvSpPr>
        <p:spPr>
          <a:xfrm>
            <a:off x="8734661" y="380925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812177-4558-9E4C-9038-B92CE8A60EEB}"/>
              </a:ext>
            </a:extLst>
          </p:cNvPr>
          <p:cNvSpPr/>
          <p:nvPr/>
        </p:nvSpPr>
        <p:spPr>
          <a:xfrm>
            <a:off x="8725994" y="3495113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C472E93-A9A2-0A45-A974-4AE58E5FFBB5}"/>
              </a:ext>
            </a:extLst>
          </p:cNvPr>
          <p:cNvSpPr/>
          <p:nvPr/>
        </p:nvSpPr>
        <p:spPr>
          <a:xfrm>
            <a:off x="8725995" y="2538450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DF753F-0714-6A47-97F6-18E2FE9D737E}"/>
              </a:ext>
            </a:extLst>
          </p:cNvPr>
          <p:cNvSpPr/>
          <p:nvPr/>
        </p:nvSpPr>
        <p:spPr>
          <a:xfrm>
            <a:off x="8725994" y="2858961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4" name="Left Arrow 63">
            <a:extLst>
              <a:ext uri="{FF2B5EF4-FFF2-40B4-BE49-F238E27FC236}">
                <a16:creationId xmlns:a16="http://schemas.microsoft.com/office/drawing/2014/main" id="{9997AEE2-D9BE-1B46-9127-E6D15F26E646}"/>
              </a:ext>
            </a:extLst>
          </p:cNvPr>
          <p:cNvSpPr/>
          <p:nvPr/>
        </p:nvSpPr>
        <p:spPr>
          <a:xfrm>
            <a:off x="10128132" y="2761824"/>
            <a:ext cx="1453862" cy="1029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DABDE0-D87A-6945-960C-1903B3B25D6E}"/>
              </a:ext>
            </a:extLst>
          </p:cNvPr>
          <p:cNvSpPr txBox="1"/>
          <p:nvPr/>
        </p:nvSpPr>
        <p:spPr>
          <a:xfrm>
            <a:off x="11546379" y="2589243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1C6E88-DA0F-C24C-894E-0B9526F29574}"/>
              </a:ext>
            </a:extLst>
          </p:cNvPr>
          <p:cNvSpPr txBox="1"/>
          <p:nvPr/>
        </p:nvSpPr>
        <p:spPr>
          <a:xfrm>
            <a:off x="1573931" y="717262"/>
            <a:ext cx="504894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Rules: At point of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OARG5 must be pointed at by 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SP must be 8-byte aligned at function call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9F5ED6-B28E-4C4B-AB8F-7AF22E3E5A1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0960E9-6F8D-5F5B-3ED8-B311CCFA3B6F}"/>
              </a:ext>
            </a:extLst>
          </p:cNvPr>
          <p:cNvSpPr/>
          <p:nvPr/>
        </p:nvSpPr>
        <p:spPr>
          <a:xfrm>
            <a:off x="8715449" y="1547230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6CB128-373F-DCDC-7F32-54602E914B22}"/>
              </a:ext>
            </a:extLst>
          </p:cNvPr>
          <p:cNvSpPr/>
          <p:nvPr/>
        </p:nvSpPr>
        <p:spPr bwMode="auto">
          <a:xfrm>
            <a:off x="154310" y="2589243"/>
            <a:ext cx="7174394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FP_OFF,	4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CNT,		4 + FP_OFF     //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PAD,		4 + CNT        // added as needed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OARG6,		4 + PAD		// 4 bytes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OARG5,		4 + OARG6	// 4 bytes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FRMADD 	       OARG5 – FP_OFF</a:t>
            </a:r>
          </a:p>
          <a:p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09F03-A270-3210-4408-FB8C37FBE73E}"/>
              </a:ext>
            </a:extLst>
          </p:cNvPr>
          <p:cNvSpPr txBox="1"/>
          <p:nvPr/>
        </p:nvSpPr>
        <p:spPr>
          <a:xfrm>
            <a:off x="1184786" y="1720847"/>
            <a:ext cx="5827236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OARG5, OARG6);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7E337-19F9-63E7-B688-4C94C12BAC08}"/>
              </a:ext>
            </a:extLst>
          </p:cNvPr>
          <p:cNvSpPr/>
          <p:nvPr/>
        </p:nvSpPr>
        <p:spPr>
          <a:xfrm>
            <a:off x="8728100" y="3177394"/>
            <a:ext cx="1375959" cy="3120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cnt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C02F43-B7AF-BAC4-11B9-1381A6681549}"/>
              </a:ext>
            </a:extLst>
          </p:cNvPr>
          <p:cNvCxnSpPr>
            <a:cxnSpLocks/>
          </p:cNvCxnSpPr>
          <p:nvPr/>
        </p:nvCxnSpPr>
        <p:spPr>
          <a:xfrm>
            <a:off x="8232834" y="3799579"/>
            <a:ext cx="5011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0B078F-4A57-9E59-9A83-1579AC3CF8CD}"/>
              </a:ext>
            </a:extLst>
          </p:cNvPr>
          <p:cNvCxnSpPr>
            <a:cxnSpLocks/>
          </p:cNvCxnSpPr>
          <p:nvPr/>
        </p:nvCxnSpPr>
        <p:spPr>
          <a:xfrm>
            <a:off x="8250840" y="3505716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0B57FA4-8EE0-4996-20E7-393C21D68CD2}"/>
              </a:ext>
            </a:extLst>
          </p:cNvPr>
          <p:cNvSpPr txBox="1"/>
          <p:nvPr/>
        </p:nvSpPr>
        <p:spPr>
          <a:xfrm>
            <a:off x="8207186" y="281159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1230E2-E9FE-2649-EACF-70BFF027EF48}"/>
              </a:ext>
            </a:extLst>
          </p:cNvPr>
          <p:cNvCxnSpPr>
            <a:cxnSpLocks/>
          </p:cNvCxnSpPr>
          <p:nvPr/>
        </p:nvCxnSpPr>
        <p:spPr>
          <a:xfrm>
            <a:off x="8232834" y="2832213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A77ECE-B4C5-2871-AD27-9ADA0892F290}"/>
              </a:ext>
            </a:extLst>
          </p:cNvPr>
          <p:cNvCxnSpPr>
            <a:cxnSpLocks/>
          </p:cNvCxnSpPr>
          <p:nvPr/>
        </p:nvCxnSpPr>
        <p:spPr>
          <a:xfrm>
            <a:off x="8257218" y="4114389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E6A4C53-CDEE-E60B-AD7F-EE00F0FA6077}"/>
              </a:ext>
            </a:extLst>
          </p:cNvPr>
          <p:cNvCxnSpPr>
            <a:cxnSpLocks/>
          </p:cNvCxnSpPr>
          <p:nvPr/>
        </p:nvCxnSpPr>
        <p:spPr>
          <a:xfrm>
            <a:off x="7802880" y="4426476"/>
            <a:ext cx="9049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057F13-25F1-05FC-0584-11D52016A58F}"/>
              </a:ext>
            </a:extLst>
          </p:cNvPr>
          <p:cNvCxnSpPr>
            <a:cxnSpLocks/>
          </p:cNvCxnSpPr>
          <p:nvPr/>
        </p:nvCxnSpPr>
        <p:spPr>
          <a:xfrm flipV="1">
            <a:off x="7947489" y="3165547"/>
            <a:ext cx="760318" cy="55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0E3DE20-4047-570D-1CCE-CC501E932E1B}"/>
              </a:ext>
            </a:extLst>
          </p:cNvPr>
          <p:cNvSpPr/>
          <p:nvPr/>
        </p:nvSpPr>
        <p:spPr>
          <a:xfrm rot="16200000">
            <a:off x="6783608" y="3562616"/>
            <a:ext cx="18968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</a:p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53" name="Up-Down Arrow 52">
            <a:extLst>
              <a:ext uri="{FF2B5EF4-FFF2-40B4-BE49-F238E27FC236}">
                <a16:creationId xmlns:a16="http://schemas.microsoft.com/office/drawing/2014/main" id="{A932D5DD-3A58-0B94-4DAE-425CC039DEDD}"/>
              </a:ext>
            </a:extLst>
          </p:cNvPr>
          <p:cNvSpPr/>
          <p:nvPr/>
        </p:nvSpPr>
        <p:spPr>
          <a:xfrm>
            <a:off x="7970206" y="3195424"/>
            <a:ext cx="92761" cy="1246204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49403CDE-B757-5DED-ABF8-C3DE32F754A7}"/>
              </a:ext>
            </a:extLst>
          </p:cNvPr>
          <p:cNvGraphicFramePr>
            <a:graphicFrameLocks/>
          </p:cNvGraphicFramePr>
          <p:nvPr/>
        </p:nvGraphicFramePr>
        <p:xfrm>
          <a:off x="565064" y="4844604"/>
          <a:ext cx="10965876" cy="17373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42719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44521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51707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88419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77737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distance from </a:t>
                      </a:r>
                      <a:r>
                        <a:rPr lang="en-US" sz="1800" dirty="0" err="1"/>
                        <a:t>fp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  <a:endParaRPr lang="en-US" sz="18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27B5735-8F0D-CEB1-2828-6BB00B5D4B9F}"/>
              </a:ext>
            </a:extLst>
          </p:cNvPr>
          <p:cNvSpPr txBox="1"/>
          <p:nvPr/>
        </p:nvSpPr>
        <p:spPr>
          <a:xfrm>
            <a:off x="8353671" y="3459110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F0DD5E-4D2D-D8E5-8F6F-80323DB278E3}"/>
              </a:ext>
            </a:extLst>
          </p:cNvPr>
          <p:cNvSpPr txBox="1"/>
          <p:nvPr/>
        </p:nvSpPr>
        <p:spPr>
          <a:xfrm>
            <a:off x="8306838" y="3133539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25C3A4-61BE-ADD0-383F-9729A2EC00FA}"/>
              </a:ext>
            </a:extLst>
          </p:cNvPr>
          <p:cNvSpPr txBox="1"/>
          <p:nvPr/>
        </p:nvSpPr>
        <p:spPr>
          <a:xfrm>
            <a:off x="8285666" y="378738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57AAC1-C34E-7F4B-5CF3-645C51EEE0A8}"/>
              </a:ext>
            </a:extLst>
          </p:cNvPr>
          <p:cNvSpPr txBox="1"/>
          <p:nvPr/>
        </p:nvSpPr>
        <p:spPr>
          <a:xfrm>
            <a:off x="8280643" y="408618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2120CC-A543-EA2D-771B-B1E9A17961C4}"/>
              </a:ext>
            </a:extLst>
          </p:cNvPr>
          <p:cNvSpPr txBox="1"/>
          <p:nvPr/>
        </p:nvSpPr>
        <p:spPr>
          <a:xfrm>
            <a:off x="8266805" y="2493665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F6CF88A-6A84-20A8-D02A-5AAD438D393C}"/>
              </a:ext>
            </a:extLst>
          </p:cNvPr>
          <p:cNvCxnSpPr>
            <a:cxnSpLocks/>
          </p:cNvCxnSpPr>
          <p:nvPr/>
        </p:nvCxnSpPr>
        <p:spPr>
          <a:xfrm>
            <a:off x="8248337" y="2541496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Up-Down Arrow 2">
            <a:extLst>
              <a:ext uri="{FF2B5EF4-FFF2-40B4-BE49-F238E27FC236}">
                <a16:creationId xmlns:a16="http://schemas.microsoft.com/office/drawing/2014/main" id="{4EE0CC98-D252-FB1C-C5CC-D16CA55E3784}"/>
              </a:ext>
            </a:extLst>
          </p:cNvPr>
          <p:cNvSpPr/>
          <p:nvPr/>
        </p:nvSpPr>
        <p:spPr>
          <a:xfrm>
            <a:off x="11341299" y="2850537"/>
            <a:ext cx="113567" cy="1511124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89A94-ADFB-D665-6A80-F3E349BEB53E}"/>
              </a:ext>
            </a:extLst>
          </p:cNvPr>
          <p:cNvSpPr txBox="1"/>
          <p:nvPr/>
        </p:nvSpPr>
        <p:spPr>
          <a:xfrm rot="16200000">
            <a:off x="11241247" y="3361256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OARG5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53CE48-25E9-D765-E119-87DA6F6CECE7}"/>
              </a:ext>
            </a:extLst>
          </p:cNvPr>
          <p:cNvCxnSpPr>
            <a:cxnSpLocks/>
          </p:cNvCxnSpPr>
          <p:nvPr/>
        </p:nvCxnSpPr>
        <p:spPr>
          <a:xfrm>
            <a:off x="10110619" y="4121341"/>
            <a:ext cx="71675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Up-Down Arrow 12">
            <a:extLst>
              <a:ext uri="{FF2B5EF4-FFF2-40B4-BE49-F238E27FC236}">
                <a16:creationId xmlns:a16="http://schemas.microsoft.com/office/drawing/2014/main" id="{563ED2E7-04F0-7BBC-EADC-464B13AD7974}"/>
              </a:ext>
            </a:extLst>
          </p:cNvPr>
          <p:cNvSpPr/>
          <p:nvPr/>
        </p:nvSpPr>
        <p:spPr>
          <a:xfrm>
            <a:off x="10712580" y="2822670"/>
            <a:ext cx="99878" cy="129171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A59ABE-12D1-F2CB-11AE-7AE0D2E1C912}"/>
              </a:ext>
            </a:extLst>
          </p:cNvPr>
          <p:cNvSpPr txBox="1"/>
          <p:nvPr/>
        </p:nvSpPr>
        <p:spPr>
          <a:xfrm rot="16200000">
            <a:off x="10552921" y="3296926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OARG6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FE375-E1F5-337D-2E32-B73E46F05404}"/>
              </a:ext>
            </a:extLst>
          </p:cNvPr>
          <p:cNvCxnSpPr>
            <a:cxnSpLocks/>
          </p:cNvCxnSpPr>
          <p:nvPr/>
        </p:nvCxnSpPr>
        <p:spPr>
          <a:xfrm>
            <a:off x="10095705" y="3475070"/>
            <a:ext cx="23091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AE6BDE37-8D03-5A9B-78E4-B833233C5702}"/>
              </a:ext>
            </a:extLst>
          </p:cNvPr>
          <p:cNvSpPr/>
          <p:nvPr/>
        </p:nvSpPr>
        <p:spPr>
          <a:xfrm>
            <a:off x="10168164" y="2858961"/>
            <a:ext cx="108063" cy="59606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E24C83-D7C0-8EE6-A8B6-D3DAC00B7184}"/>
              </a:ext>
            </a:extLst>
          </p:cNvPr>
          <p:cNvSpPr txBox="1"/>
          <p:nvPr/>
        </p:nvSpPr>
        <p:spPr>
          <a:xfrm rot="16200000">
            <a:off x="9986392" y="2886039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</a:p>
        </p:txBody>
      </p:sp>
    </p:spTree>
    <p:extLst>
      <p:ext uri="{BB962C8B-B14F-4D97-AF65-F5344CB8AC3E}">
        <p14:creationId xmlns:p14="http://schemas.microsoft.com/office/powerpoint/2010/main" val="20294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195E1-970D-3F48-8DAA-EB0F9BDA65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0154" y="1475122"/>
            <a:ext cx="7215867" cy="33657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At function start and before the push{} the </a:t>
            </a:r>
            <a:r>
              <a:rPr lang="en-US" sz="1800" dirty="0" err="1">
                <a:solidFill>
                  <a:schemeClr val="accent5"/>
                </a:solidFill>
              </a:rPr>
              <a:t>sp</a:t>
            </a:r>
            <a:r>
              <a:rPr lang="en-US" sz="1800" dirty="0">
                <a:solidFill>
                  <a:schemeClr val="accent5"/>
                </a:solidFill>
              </a:rPr>
              <a:t> is at an 8-byte boundary</a:t>
            </a: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 &gt; 4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 </a:t>
            </a:r>
            <a:r>
              <a:rPr lang="en-US" sz="1800" b="1" dirty="0">
                <a:solidFill>
                  <a:schemeClr val="accent5"/>
                </a:solidFill>
              </a:rPr>
              <a:t>and </a:t>
            </a:r>
            <a:r>
              <a:rPr lang="en-US" sz="1800" b="1" dirty="0" err="1">
                <a:solidFill>
                  <a:schemeClr val="accent5"/>
                </a:solidFill>
              </a:rPr>
              <a:t>arg</a:t>
            </a:r>
            <a:r>
              <a:rPr lang="en-US" sz="1800" b="1" dirty="0">
                <a:solidFill>
                  <a:schemeClr val="accent5"/>
                </a:solidFill>
              </a:rPr>
              <a:t> 5 always starts at fp+4</a:t>
            </a:r>
          </a:p>
          <a:p>
            <a:pPr lvl="1"/>
            <a:r>
              <a:rPr lang="en-US" sz="1800" dirty="0"/>
              <a:t>Additional </a:t>
            </a:r>
            <a:r>
              <a:rPr lang="en-US" sz="1800" dirty="0" err="1"/>
              <a:t>args</a:t>
            </a:r>
            <a:r>
              <a:rPr lang="en-US" sz="1800" dirty="0"/>
              <a:t> are higher up the stack, with one “slot” every 4-bytes</a:t>
            </a:r>
          </a:p>
          <a:p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1800" dirty="0"/>
              <a:t>This "algorithm" for finding </a:t>
            </a:r>
            <a:r>
              <a:rPr lang="en-US" sz="1800" dirty="0" err="1"/>
              <a:t>args</a:t>
            </a:r>
            <a:r>
              <a:rPr lang="en-US" sz="1800" dirty="0"/>
              <a:t> was designed to enable </a:t>
            </a:r>
            <a:r>
              <a:rPr lang="en-US" sz="1800" dirty="0">
                <a:solidFill>
                  <a:srgbClr val="7030A0"/>
                </a:solidFill>
              </a:rPr>
              <a:t>variable </a:t>
            </a:r>
            <a:r>
              <a:rPr lang="en-US" sz="1800" dirty="0" err="1">
                <a:solidFill>
                  <a:srgbClr val="7030A0"/>
                </a:solidFill>
              </a:rPr>
              <a:t>arg</a:t>
            </a:r>
            <a:r>
              <a:rPr lang="en-US" sz="1800" dirty="0">
                <a:solidFill>
                  <a:srgbClr val="7030A0"/>
                </a:solidFill>
              </a:rPr>
              <a:t> count functions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like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printf</a:t>
            </a:r>
            <a:r>
              <a:rPr lang="en-US" sz="1800" dirty="0">
                <a:solidFill>
                  <a:srgbClr val="0070C0"/>
                </a:solidFill>
              </a:rPr>
              <a:t>("conversion list", arg0, … </a:t>
            </a:r>
            <a:r>
              <a:rPr lang="en-US" sz="1800" dirty="0" err="1">
                <a:solidFill>
                  <a:srgbClr val="0070C0"/>
                </a:solidFill>
              </a:rPr>
              <a:t>argn</a:t>
            </a:r>
            <a:r>
              <a:rPr lang="en-US" sz="1800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No limit to the number of </a:t>
            </a:r>
            <a:r>
              <a:rPr lang="en-US" sz="1800" dirty="0" err="1">
                <a:solidFill>
                  <a:srgbClr val="0070C0"/>
                </a:solidFill>
              </a:rPr>
              <a:t>args</a:t>
            </a:r>
            <a:r>
              <a:rPr lang="en-US" sz="1800" dirty="0">
                <a:solidFill>
                  <a:srgbClr val="0070C0"/>
                </a:solidFill>
              </a:rPr>
              <a:t> (except running out of stack space)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1320963" y="876136"/>
            <a:ext cx="5681796" cy="38004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6F7338A-878A-1947-B42A-631F31D832B3}"/>
              </a:ext>
            </a:extLst>
          </p:cNvPr>
          <p:cNvSpPr/>
          <p:nvPr/>
        </p:nvSpPr>
        <p:spPr bwMode="auto">
          <a:xfrm>
            <a:off x="899239" y="3151882"/>
            <a:ext cx="5886450" cy="380048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ARGN,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(N-4)*4  // where n must be &gt;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F6960-26D1-C677-67E1-628CA1B31C4A}"/>
              </a:ext>
            </a:extLst>
          </p:cNvPr>
          <p:cNvSpPr/>
          <p:nvPr/>
        </p:nvSpPr>
        <p:spPr>
          <a:xfrm>
            <a:off x="9143306" y="370224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1080E6-7ACD-4D64-A57D-6BE1446BB5FF}"/>
              </a:ext>
            </a:extLst>
          </p:cNvPr>
          <p:cNvSpPr txBox="1"/>
          <p:nvPr/>
        </p:nvSpPr>
        <p:spPr>
          <a:xfrm>
            <a:off x="10872996" y="5058173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8032E41D-6495-FBC4-D556-A893D1FBF05C}"/>
              </a:ext>
            </a:extLst>
          </p:cNvPr>
          <p:cNvSpPr/>
          <p:nvPr/>
        </p:nvSpPr>
        <p:spPr>
          <a:xfrm>
            <a:off x="10559801" y="5149840"/>
            <a:ext cx="313195" cy="1215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E9E99-24E5-E348-5FA3-B85FE7A5801F}"/>
              </a:ext>
            </a:extLst>
          </p:cNvPr>
          <p:cNvSpPr/>
          <p:nvPr/>
        </p:nvSpPr>
        <p:spPr>
          <a:xfrm>
            <a:off x="9145412" y="337811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9DCFCC-A932-57E8-8ADF-B4D10F9EAB20}"/>
              </a:ext>
            </a:extLst>
          </p:cNvPr>
          <p:cNvSpPr/>
          <p:nvPr/>
        </p:nvSpPr>
        <p:spPr>
          <a:xfrm>
            <a:off x="9143369" y="306330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35914-F59F-4403-C3E1-9AB375630A13}"/>
              </a:ext>
            </a:extLst>
          </p:cNvPr>
          <p:cNvSpPr/>
          <p:nvPr/>
        </p:nvSpPr>
        <p:spPr>
          <a:xfrm>
            <a:off x="9127279" y="201302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8E7783-8B59-0BEC-6669-ABE7966BC0BC}"/>
              </a:ext>
            </a:extLst>
          </p:cNvPr>
          <p:cNvSpPr/>
          <p:nvPr/>
        </p:nvSpPr>
        <p:spPr>
          <a:xfrm>
            <a:off x="9127278" y="2333536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FF6885C2-98C8-E75C-E7EA-FF708402D62C}"/>
              </a:ext>
            </a:extLst>
          </p:cNvPr>
          <p:cNvSpPr/>
          <p:nvPr/>
        </p:nvSpPr>
        <p:spPr>
          <a:xfrm>
            <a:off x="10563087" y="4222508"/>
            <a:ext cx="290709" cy="1054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A1A750-339C-5A20-1D75-11B6964F085D}"/>
              </a:ext>
            </a:extLst>
          </p:cNvPr>
          <p:cNvSpPr/>
          <p:nvPr/>
        </p:nvSpPr>
        <p:spPr>
          <a:xfrm>
            <a:off x="9143307" y="2663774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EC18B9-96D7-633E-21E8-EE63E2F6F1E8}"/>
              </a:ext>
            </a:extLst>
          </p:cNvPr>
          <p:cNvSpPr txBox="1"/>
          <p:nvPr/>
        </p:nvSpPr>
        <p:spPr>
          <a:xfrm>
            <a:off x="10872996" y="419296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24C628-8A64-EECA-C81B-326E7DF6DE2C}"/>
              </a:ext>
            </a:extLst>
          </p:cNvPr>
          <p:cNvSpPr/>
          <p:nvPr/>
        </p:nvSpPr>
        <p:spPr>
          <a:xfrm>
            <a:off x="9116733" y="1021805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1873B4-5BC3-91F6-1872-52127802076B}"/>
              </a:ext>
            </a:extLst>
          </p:cNvPr>
          <p:cNvSpPr/>
          <p:nvPr/>
        </p:nvSpPr>
        <p:spPr>
          <a:xfrm>
            <a:off x="9141264" y="401893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891B2B-7A15-E2D7-2969-6EB1BA20BBE0}"/>
              </a:ext>
            </a:extLst>
          </p:cNvPr>
          <p:cNvSpPr/>
          <p:nvPr/>
        </p:nvSpPr>
        <p:spPr>
          <a:xfrm>
            <a:off x="9141263" y="4339450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ECDFFB-B4EF-5C73-2185-7260F0A1F1E1}"/>
              </a:ext>
            </a:extLst>
          </p:cNvPr>
          <p:cNvSpPr/>
          <p:nvPr/>
        </p:nvSpPr>
        <p:spPr>
          <a:xfrm>
            <a:off x="9141263" y="4959308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6A6ACC-5650-9C63-0B62-13C3682FAAB1}"/>
              </a:ext>
            </a:extLst>
          </p:cNvPr>
          <p:cNvSpPr/>
          <p:nvPr/>
        </p:nvSpPr>
        <p:spPr>
          <a:xfrm>
            <a:off x="9141264" y="4647221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856159-3EFB-3953-F730-617C4ECF10D0}"/>
              </a:ext>
            </a:extLst>
          </p:cNvPr>
          <p:cNvCxnSpPr>
            <a:cxnSpLocks/>
          </p:cNvCxnSpPr>
          <p:nvPr/>
        </p:nvCxnSpPr>
        <p:spPr>
          <a:xfrm flipH="1">
            <a:off x="10515103" y="4911122"/>
            <a:ext cx="357893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1FC1EA2-B519-83D1-7688-F3B608CE655E}"/>
              </a:ext>
            </a:extLst>
          </p:cNvPr>
          <p:cNvSpPr txBox="1"/>
          <p:nvPr/>
        </p:nvSpPr>
        <p:spPr>
          <a:xfrm>
            <a:off x="10865178" y="4624398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7561129-BBE4-3EDD-501A-A5D060675617}"/>
              </a:ext>
            </a:extLst>
          </p:cNvPr>
          <p:cNvSpPr txBox="1"/>
          <p:nvPr/>
        </p:nvSpPr>
        <p:spPr>
          <a:xfrm>
            <a:off x="11363677" y="5052773"/>
            <a:ext cx="8178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fp-12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421CE6-9C84-B6F1-9BF7-FD27EDE33B4B}"/>
              </a:ext>
            </a:extLst>
          </p:cNvPr>
          <p:cNvSpPr txBox="1"/>
          <p:nvPr/>
        </p:nvSpPr>
        <p:spPr>
          <a:xfrm>
            <a:off x="11050856" y="3777137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C3A00B-733E-D0BE-6F51-2084B903C894}"/>
              </a:ext>
            </a:extLst>
          </p:cNvPr>
          <p:cNvSpPr txBox="1"/>
          <p:nvPr/>
        </p:nvSpPr>
        <p:spPr>
          <a:xfrm>
            <a:off x="11018070" y="3338553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B60DC5-720B-E0F5-783C-C9CF8D473038}"/>
              </a:ext>
            </a:extLst>
          </p:cNvPr>
          <p:cNvSpPr txBox="1"/>
          <p:nvPr/>
        </p:nvSpPr>
        <p:spPr>
          <a:xfrm>
            <a:off x="1320963" y="5439894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373D6F-CE3C-E4B4-584B-8FAE32336752}"/>
              </a:ext>
            </a:extLst>
          </p:cNvPr>
          <p:cNvCxnSpPr>
            <a:cxnSpLocks/>
          </p:cNvCxnSpPr>
          <p:nvPr/>
        </p:nvCxnSpPr>
        <p:spPr>
          <a:xfrm flipH="1">
            <a:off x="10534086" y="3939050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569AFD-C504-99D8-2CCB-16433A704A96}"/>
              </a:ext>
            </a:extLst>
          </p:cNvPr>
          <p:cNvCxnSpPr>
            <a:cxnSpLocks/>
          </p:cNvCxnSpPr>
          <p:nvPr/>
        </p:nvCxnSpPr>
        <p:spPr>
          <a:xfrm flipH="1">
            <a:off x="10515103" y="3672949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6B96FC-2373-C5B4-9306-C73D1052090E}"/>
              </a:ext>
            </a:extLst>
          </p:cNvPr>
          <p:cNvGrpSpPr/>
          <p:nvPr/>
        </p:nvGrpSpPr>
        <p:grpSpPr>
          <a:xfrm>
            <a:off x="7502283" y="2013025"/>
            <a:ext cx="1593118" cy="2001306"/>
            <a:chOff x="7778960" y="1979934"/>
            <a:chExt cx="1593118" cy="2001306"/>
          </a:xfrm>
        </p:grpSpPr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46B6F729-E8DF-C274-503A-8814CF7E4F5C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566D47-F754-2618-9C80-5DEA6DDEFCB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8BF7A0-E3E8-75C9-4974-A40EC49C8824}"/>
              </a:ext>
            </a:extLst>
          </p:cNvPr>
          <p:cNvGrpSpPr/>
          <p:nvPr/>
        </p:nvGrpSpPr>
        <p:grpSpPr>
          <a:xfrm>
            <a:off x="7519870" y="4014331"/>
            <a:ext cx="1601371" cy="1525448"/>
            <a:chOff x="7759339" y="2724176"/>
            <a:chExt cx="1601371" cy="1525448"/>
          </a:xfrm>
        </p:grpSpPr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759ED163-383F-ACD2-0BDD-A6C504888174}"/>
                </a:ext>
              </a:extLst>
            </p:cNvPr>
            <p:cNvSpPr/>
            <p:nvPr/>
          </p:nvSpPr>
          <p:spPr>
            <a:xfrm>
              <a:off x="9001286" y="2724176"/>
              <a:ext cx="359424" cy="1257064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508BDFD-9514-47F7-9E1D-7A1E32D703D0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34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32" grpId="0" animBg="1"/>
      <p:bldP spid="33" grpId="0"/>
      <p:bldP spid="34" grpId="0" animBg="1"/>
      <p:bldP spid="8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994943" y="3361979"/>
            <a:ext cx="5127763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47F6A401-363C-D825-E180-8B6B7D283F9E}"/>
              </a:ext>
            </a:extLst>
          </p:cNvPr>
          <p:cNvSpPr/>
          <p:nvPr/>
        </p:nvSpPr>
        <p:spPr bwMode="auto">
          <a:xfrm>
            <a:off x="26814" y="883511"/>
            <a:ext cx="6892038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4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INDX, 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+ INDX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below are distances into the caller's stack frame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ARG6,      8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ARG5,      4</a:t>
            </a:r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9F9DF62E-603E-B853-D52F-7996B80384E0}"/>
              </a:ext>
            </a:extLst>
          </p:cNvPr>
          <p:cNvGraphicFramePr>
            <a:graphicFrameLocks/>
          </p:cNvGraphicFramePr>
          <p:nvPr/>
        </p:nvGraphicFramePr>
        <p:xfrm>
          <a:off x="968438" y="4902373"/>
          <a:ext cx="9794955" cy="18592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7799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163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4830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57622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480806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</a:t>
                      </a:r>
                    </a:p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838756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606844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BA856B0-E3BC-4C5C-855A-4E5CB42F30E1}"/>
              </a:ext>
            </a:extLst>
          </p:cNvPr>
          <p:cNvSpPr/>
          <p:nvPr/>
        </p:nvSpPr>
        <p:spPr>
          <a:xfrm>
            <a:off x="8859257" y="28508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5E880-A431-4AD3-CFA7-5CCB42EAA09E}"/>
              </a:ext>
            </a:extLst>
          </p:cNvPr>
          <p:cNvSpPr txBox="1"/>
          <p:nvPr/>
        </p:nvSpPr>
        <p:spPr>
          <a:xfrm>
            <a:off x="11590473" y="4467207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FA4D1CDB-79CA-2CC7-E90F-DBC889A38D08}"/>
              </a:ext>
            </a:extLst>
          </p:cNvPr>
          <p:cNvSpPr/>
          <p:nvPr/>
        </p:nvSpPr>
        <p:spPr>
          <a:xfrm>
            <a:off x="10270483" y="4637343"/>
            <a:ext cx="1314721" cy="1179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BBBD9A-4D7D-127C-7439-86A1CC885E5D}"/>
              </a:ext>
            </a:extLst>
          </p:cNvPr>
          <p:cNvSpPr/>
          <p:nvPr/>
        </p:nvSpPr>
        <p:spPr>
          <a:xfrm>
            <a:off x="8861363" y="25267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FCABFB-516F-BABF-20F7-E72BCB731B32}"/>
              </a:ext>
            </a:extLst>
          </p:cNvPr>
          <p:cNvSpPr/>
          <p:nvPr/>
        </p:nvSpPr>
        <p:spPr>
          <a:xfrm>
            <a:off x="8859320" y="2211914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06DAEE-03AD-75AE-FC94-010803729E79}"/>
              </a:ext>
            </a:extLst>
          </p:cNvPr>
          <p:cNvSpPr/>
          <p:nvPr/>
        </p:nvSpPr>
        <p:spPr>
          <a:xfrm>
            <a:off x="8843230" y="116163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5D16C6-1A24-BD64-0928-33BD294E86C0}"/>
              </a:ext>
            </a:extLst>
          </p:cNvPr>
          <p:cNvSpPr/>
          <p:nvPr/>
        </p:nvSpPr>
        <p:spPr>
          <a:xfrm>
            <a:off x="8843229" y="1482150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3C70CE13-CE61-32CC-9351-D9BCB7832643}"/>
              </a:ext>
            </a:extLst>
          </p:cNvPr>
          <p:cNvSpPr/>
          <p:nvPr/>
        </p:nvSpPr>
        <p:spPr>
          <a:xfrm>
            <a:off x="10251579" y="3373997"/>
            <a:ext cx="1371285" cy="1179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E8231A-46B3-F578-4F17-D9CAC294852B}"/>
              </a:ext>
            </a:extLst>
          </p:cNvPr>
          <p:cNvSpPr/>
          <p:nvPr/>
        </p:nvSpPr>
        <p:spPr>
          <a:xfrm>
            <a:off x="8859258" y="1812388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A66F2F-7FB2-1DD6-3673-1BB4AD9692C8}"/>
              </a:ext>
            </a:extLst>
          </p:cNvPr>
          <p:cNvSpPr txBox="1"/>
          <p:nvPr/>
        </p:nvSpPr>
        <p:spPr>
          <a:xfrm>
            <a:off x="11590473" y="3209558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D63FD1-E897-DB01-934B-F20FAC696971}"/>
              </a:ext>
            </a:extLst>
          </p:cNvPr>
          <p:cNvSpPr/>
          <p:nvPr/>
        </p:nvSpPr>
        <p:spPr>
          <a:xfrm>
            <a:off x="8857215" y="316755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6F4FF6-A06B-6CEC-3F71-F908A31A2489}"/>
              </a:ext>
            </a:extLst>
          </p:cNvPr>
          <p:cNvSpPr/>
          <p:nvPr/>
        </p:nvSpPr>
        <p:spPr>
          <a:xfrm>
            <a:off x="8857214" y="3488064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EC8A06-7381-2B52-4A0F-549A6D50BD05}"/>
              </a:ext>
            </a:extLst>
          </p:cNvPr>
          <p:cNvSpPr/>
          <p:nvPr/>
        </p:nvSpPr>
        <p:spPr>
          <a:xfrm>
            <a:off x="8857214" y="4107922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7F4DCB-588D-0372-B0FF-A1F59C72794F}"/>
              </a:ext>
            </a:extLst>
          </p:cNvPr>
          <p:cNvSpPr/>
          <p:nvPr/>
        </p:nvSpPr>
        <p:spPr>
          <a:xfrm>
            <a:off x="8857215" y="3795835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97FB70-09D9-B101-772F-969B062C08CC}"/>
              </a:ext>
            </a:extLst>
          </p:cNvPr>
          <p:cNvSpPr txBox="1"/>
          <p:nvPr/>
        </p:nvSpPr>
        <p:spPr>
          <a:xfrm>
            <a:off x="792610" y="3858735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4ECD72-D95D-D551-89A4-5C6358AD4E6B}"/>
              </a:ext>
            </a:extLst>
          </p:cNvPr>
          <p:cNvGrpSpPr/>
          <p:nvPr/>
        </p:nvGrpSpPr>
        <p:grpSpPr>
          <a:xfrm>
            <a:off x="7212437" y="1147786"/>
            <a:ext cx="1593118" cy="2001306"/>
            <a:chOff x="7778960" y="1979934"/>
            <a:chExt cx="1593118" cy="2001306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893D4887-EAD2-194E-7744-6A16DA962E5F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E77FC2-A877-10F0-672E-12EF57E9C99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F347B-04DA-13C6-ACBE-7B77A023E602}"/>
              </a:ext>
            </a:extLst>
          </p:cNvPr>
          <p:cNvGrpSpPr/>
          <p:nvPr/>
        </p:nvGrpSpPr>
        <p:grpSpPr>
          <a:xfrm>
            <a:off x="7230024" y="3149092"/>
            <a:ext cx="1601371" cy="1525448"/>
            <a:chOff x="7759339" y="2724176"/>
            <a:chExt cx="1601371" cy="1525448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40F82CA7-ABA1-FB71-5C36-1AEF35EB4075}"/>
                </a:ext>
              </a:extLst>
            </p:cNvPr>
            <p:cNvSpPr/>
            <p:nvPr/>
          </p:nvSpPr>
          <p:spPr>
            <a:xfrm>
              <a:off x="9001286" y="2724176"/>
              <a:ext cx="359424" cy="1257064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7C36C4-5DE5-F891-7A67-752A0060A6EE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5A767B6-458D-E3AC-66C1-59D889848E98}"/>
              </a:ext>
            </a:extLst>
          </p:cNvPr>
          <p:cNvSpPr txBox="1"/>
          <p:nvPr/>
        </p:nvSpPr>
        <p:spPr>
          <a:xfrm>
            <a:off x="10937222" y="5410130"/>
            <a:ext cx="122597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Observe the positive offsets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39C4C0C6-8501-67A5-45DF-E1BBAE29F3D1}"/>
              </a:ext>
            </a:extLst>
          </p:cNvPr>
          <p:cNvSpPr/>
          <p:nvPr/>
        </p:nvSpPr>
        <p:spPr>
          <a:xfrm>
            <a:off x="10658475" y="55434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BDA9FA68-EE5E-14A4-7058-AE9394C398A7}"/>
              </a:ext>
            </a:extLst>
          </p:cNvPr>
          <p:cNvSpPr/>
          <p:nvPr/>
        </p:nvSpPr>
        <p:spPr>
          <a:xfrm>
            <a:off x="10608953" y="58760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174029D6-548D-E739-74A7-2E5F35A3D0A7}"/>
              </a:ext>
            </a:extLst>
          </p:cNvPr>
          <p:cNvSpPr/>
          <p:nvPr/>
        </p:nvSpPr>
        <p:spPr>
          <a:xfrm>
            <a:off x="10348683" y="3109518"/>
            <a:ext cx="105871" cy="31208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076E1A-045C-E990-C31B-8CC143DB2B9C}"/>
              </a:ext>
            </a:extLst>
          </p:cNvPr>
          <p:cNvSpPr txBox="1"/>
          <p:nvPr/>
        </p:nvSpPr>
        <p:spPr>
          <a:xfrm>
            <a:off x="10388701" y="3094981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ARG5</a:t>
            </a:r>
          </a:p>
        </p:txBody>
      </p: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76BA0B81-E2C8-5238-5FFB-684615216FEE}"/>
              </a:ext>
            </a:extLst>
          </p:cNvPr>
          <p:cNvSpPr/>
          <p:nvPr/>
        </p:nvSpPr>
        <p:spPr>
          <a:xfrm>
            <a:off x="10873977" y="2838810"/>
            <a:ext cx="105871" cy="559653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5302FD-0B86-C579-7A83-628809A0A3D7}"/>
              </a:ext>
            </a:extLst>
          </p:cNvPr>
          <p:cNvSpPr txBox="1"/>
          <p:nvPr/>
        </p:nvSpPr>
        <p:spPr>
          <a:xfrm>
            <a:off x="10890848" y="2858033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ARG6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160F90-7C60-89F6-C674-7A0BA03E1CA1}"/>
              </a:ext>
            </a:extLst>
          </p:cNvPr>
          <p:cNvCxnSpPr>
            <a:cxnSpLocks/>
          </p:cNvCxnSpPr>
          <p:nvPr/>
        </p:nvCxnSpPr>
        <p:spPr>
          <a:xfrm>
            <a:off x="10219187" y="3131929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218AFE-6868-D4C2-C2B0-770538B5404B}"/>
              </a:ext>
            </a:extLst>
          </p:cNvPr>
          <p:cNvCxnSpPr>
            <a:cxnSpLocks/>
          </p:cNvCxnSpPr>
          <p:nvPr/>
        </p:nvCxnSpPr>
        <p:spPr>
          <a:xfrm>
            <a:off x="10236077" y="2827824"/>
            <a:ext cx="91484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876F78-05D4-EC66-4573-B7FE4D9B82F9}"/>
              </a:ext>
            </a:extLst>
          </p:cNvPr>
          <p:cNvCxnSpPr>
            <a:cxnSpLocks/>
          </p:cNvCxnSpPr>
          <p:nvPr/>
        </p:nvCxnSpPr>
        <p:spPr>
          <a:xfrm>
            <a:off x="10226070" y="4107922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6BB9B19-0E74-A23A-7A67-FA17BBA9983F}"/>
              </a:ext>
            </a:extLst>
          </p:cNvPr>
          <p:cNvSpPr txBox="1"/>
          <p:nvPr/>
        </p:nvSpPr>
        <p:spPr>
          <a:xfrm>
            <a:off x="10365488" y="3753735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30" name="Up-Down Arrow 29">
            <a:extLst>
              <a:ext uri="{FF2B5EF4-FFF2-40B4-BE49-F238E27FC236}">
                <a16:creationId xmlns:a16="http://schemas.microsoft.com/office/drawing/2014/main" id="{58FBF0C0-6182-027C-097A-C709024816A6}"/>
              </a:ext>
            </a:extLst>
          </p:cNvPr>
          <p:cNvSpPr/>
          <p:nvPr/>
        </p:nvSpPr>
        <p:spPr>
          <a:xfrm>
            <a:off x="10348682" y="3477940"/>
            <a:ext cx="105871" cy="559653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-Down Arrow 30">
            <a:extLst>
              <a:ext uri="{FF2B5EF4-FFF2-40B4-BE49-F238E27FC236}">
                <a16:creationId xmlns:a16="http://schemas.microsoft.com/office/drawing/2014/main" id="{9F7B17AD-1A00-A0B3-A047-6410652FD585}"/>
              </a:ext>
            </a:extLst>
          </p:cNvPr>
          <p:cNvSpPr/>
          <p:nvPr/>
        </p:nvSpPr>
        <p:spPr>
          <a:xfrm>
            <a:off x="10889691" y="3487859"/>
            <a:ext cx="90157" cy="91829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BBAC75-5A0C-D03C-E35C-0160B6549D08}"/>
              </a:ext>
            </a:extLst>
          </p:cNvPr>
          <p:cNvSpPr txBox="1"/>
          <p:nvPr/>
        </p:nvSpPr>
        <p:spPr>
          <a:xfrm>
            <a:off x="10913445" y="3776522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9F2BCD-6A10-7035-A866-705D9FB39939}"/>
              </a:ext>
            </a:extLst>
          </p:cNvPr>
          <p:cNvSpPr/>
          <p:nvPr/>
        </p:nvSpPr>
        <p:spPr>
          <a:xfrm>
            <a:off x="8857213" y="4424117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F1D415-C0F8-ED98-B901-D7CBC10863FE}"/>
              </a:ext>
            </a:extLst>
          </p:cNvPr>
          <p:cNvCxnSpPr>
            <a:cxnSpLocks/>
          </p:cNvCxnSpPr>
          <p:nvPr/>
        </p:nvCxnSpPr>
        <p:spPr>
          <a:xfrm flipV="1">
            <a:off x="10233172" y="4420009"/>
            <a:ext cx="848618" cy="115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69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5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1391342" y="847844"/>
            <a:ext cx="8597448" cy="59224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m);  // notice two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calls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 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-US" sz="16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62470-37D8-3A9F-B9CC-DCAD6CEBBA66}"/>
              </a:ext>
            </a:extLst>
          </p:cNvPr>
          <p:cNvSpPr txBox="1"/>
          <p:nvPr/>
        </p:nvSpPr>
        <p:spPr>
          <a:xfrm>
            <a:off x="2307067" y="2013528"/>
            <a:ext cx="69557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arg1	arg2	arg3	arg4	       arg5		            arg6</a:t>
            </a:r>
          </a:p>
        </p:txBody>
      </p:sp>
    </p:spTree>
    <p:extLst>
      <p:ext uri="{BB962C8B-B14F-4D97-AF65-F5344CB8AC3E}">
        <p14:creationId xmlns:p14="http://schemas.microsoft.com/office/powerpoint/2010/main" val="191319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169669" y="572525"/>
            <a:ext cx="6962085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 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121914F-6741-B696-323C-B3A084838771}"/>
              </a:ext>
            </a:extLst>
          </p:cNvPr>
          <p:cNvSpPr/>
          <p:nvPr/>
        </p:nvSpPr>
        <p:spPr bwMode="auto">
          <a:xfrm>
            <a:off x="3043549" y="2604507"/>
            <a:ext cx="4486718" cy="212193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252DFD-55E2-C9AA-CB82-73484A73B17F}"/>
              </a:ext>
            </a:extLst>
          </p:cNvPr>
          <p:cNvGrpSpPr/>
          <p:nvPr/>
        </p:nvGrpSpPr>
        <p:grpSpPr>
          <a:xfrm>
            <a:off x="7968708" y="1183613"/>
            <a:ext cx="3881113" cy="3119455"/>
            <a:chOff x="7979166" y="1492918"/>
            <a:chExt cx="3444067" cy="26123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D18639-8CD9-BD1A-9EFD-E2B20170283D}"/>
                </a:ext>
              </a:extLst>
            </p:cNvPr>
            <p:cNvSpPr/>
            <p:nvPr/>
          </p:nvSpPr>
          <p:spPr>
            <a:xfrm>
              <a:off x="9232643" y="3626172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oarg5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F63170-B9B2-A9ED-99A2-9E64B7AE5E34}"/>
                </a:ext>
              </a:extLst>
            </p:cNvPr>
            <p:cNvSpPr txBox="1"/>
            <p:nvPr/>
          </p:nvSpPr>
          <p:spPr>
            <a:xfrm>
              <a:off x="10967659" y="3705199"/>
              <a:ext cx="45557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sp</a:t>
              </a:r>
              <a:endParaRPr lang="en-US" sz="2000" dirty="0"/>
            </a:p>
          </p:txBody>
        </p:sp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6A31966D-8325-FE7E-F645-09B8198BAF75}"/>
                </a:ext>
              </a:extLst>
            </p:cNvPr>
            <p:cNvSpPr/>
            <p:nvPr/>
          </p:nvSpPr>
          <p:spPr>
            <a:xfrm>
              <a:off x="10617277" y="3825050"/>
              <a:ext cx="354731" cy="12963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15A071-E2E5-54C6-FF31-EECEB4ABC235}"/>
                </a:ext>
              </a:extLst>
            </p:cNvPr>
            <p:cNvSpPr/>
            <p:nvPr/>
          </p:nvSpPr>
          <p:spPr>
            <a:xfrm>
              <a:off x="9231062" y="3321220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oarg6</a:t>
              </a:r>
            </a:p>
          </p:txBody>
        </p:sp>
        <p:sp>
          <p:nvSpPr>
            <p:cNvPr id="15" name="Left Arrow 14">
              <a:extLst>
                <a:ext uri="{FF2B5EF4-FFF2-40B4-BE49-F238E27FC236}">
                  <a16:creationId xmlns:a16="http://schemas.microsoft.com/office/drawing/2014/main" id="{9604C9A8-8992-9F57-2D32-34509316FD9D}"/>
                </a:ext>
              </a:extLst>
            </p:cNvPr>
            <p:cNvSpPr/>
            <p:nvPr/>
          </p:nvSpPr>
          <p:spPr>
            <a:xfrm>
              <a:off x="10600962" y="1735794"/>
              <a:ext cx="354731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21155-FDC9-F755-C70C-728FB3718987}"/>
                </a:ext>
              </a:extLst>
            </p:cNvPr>
            <p:cNvSpPr txBox="1"/>
            <p:nvPr/>
          </p:nvSpPr>
          <p:spPr>
            <a:xfrm>
              <a:off x="10897579" y="1612509"/>
              <a:ext cx="397866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fp</a:t>
              </a:r>
              <a:endParaRPr lang="en-US" sz="2000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3D587D3-1B72-A082-928B-B8276D93E301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3327742"/>
              <a:ext cx="4569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4B2A8C-66EE-296F-31DD-610F3D5658DA}"/>
                </a:ext>
              </a:extLst>
            </p:cNvPr>
            <p:cNvCxnSpPr>
              <a:cxnSpLocks/>
            </p:cNvCxnSpPr>
            <p:nvPr/>
          </p:nvCxnSpPr>
          <p:spPr>
            <a:xfrm>
              <a:off x="8372966" y="3984935"/>
              <a:ext cx="95474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E0C627-C884-9C82-D1B3-D934BBDDE67D}"/>
                </a:ext>
              </a:extLst>
            </p:cNvPr>
            <p:cNvCxnSpPr>
              <a:cxnSpLocks/>
            </p:cNvCxnSpPr>
            <p:nvPr/>
          </p:nvCxnSpPr>
          <p:spPr>
            <a:xfrm>
              <a:off x="8372966" y="2256984"/>
              <a:ext cx="9011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57B86C-210A-95D6-7B0E-6FE30E2ABC0E}"/>
                </a:ext>
              </a:extLst>
            </p:cNvPr>
            <p:cNvSpPr/>
            <p:nvPr/>
          </p:nvSpPr>
          <p:spPr>
            <a:xfrm rot="16200000">
              <a:off x="7261562" y="2848952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 = 16</a:t>
              </a:r>
            </a:p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28" name="Up-Down Arrow 27">
              <a:extLst>
                <a:ext uri="{FF2B5EF4-FFF2-40B4-BE49-F238E27FC236}">
                  <a16:creationId xmlns:a16="http://schemas.microsoft.com/office/drawing/2014/main" id="{03C7A906-58C5-4CED-DFFB-499317EDC209}"/>
                </a:ext>
              </a:extLst>
            </p:cNvPr>
            <p:cNvSpPr/>
            <p:nvPr/>
          </p:nvSpPr>
          <p:spPr>
            <a:xfrm>
              <a:off x="8471420" y="2283595"/>
              <a:ext cx="109106" cy="171153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C3C93C-2873-D440-9E85-57A97EBFF982}"/>
                </a:ext>
              </a:extLst>
            </p:cNvPr>
            <p:cNvSpPr txBox="1"/>
            <p:nvPr/>
          </p:nvSpPr>
          <p:spPr>
            <a:xfrm>
              <a:off x="8755740" y="3595024"/>
              <a:ext cx="478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7859C7-4D60-1F8B-CAD7-CC1AB1AE685E}"/>
                </a:ext>
              </a:extLst>
            </p:cNvPr>
            <p:cNvSpPr txBox="1"/>
            <p:nvPr/>
          </p:nvSpPr>
          <p:spPr>
            <a:xfrm>
              <a:off x="8795946" y="3306294"/>
              <a:ext cx="478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9B64CD9-72BD-4C41-66B4-14198E1C80E9}"/>
                </a:ext>
              </a:extLst>
            </p:cNvPr>
            <p:cNvSpPr/>
            <p:nvPr/>
          </p:nvSpPr>
          <p:spPr>
            <a:xfrm>
              <a:off x="9244565" y="1517390"/>
              <a:ext cx="1337615" cy="36043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lr</a:t>
              </a:r>
              <a:r>
                <a:rPr lang="en-US" sz="2400" dirty="0"/>
                <a:t> to caller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FAD4D63-BBCD-5F3E-BF32-71AD40C5ACD4}"/>
                </a:ext>
              </a:extLst>
            </p:cNvPr>
            <p:cNvSpPr/>
            <p:nvPr/>
          </p:nvSpPr>
          <p:spPr>
            <a:xfrm>
              <a:off x="9244565" y="1896548"/>
              <a:ext cx="1337615" cy="36043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callers </a:t>
              </a:r>
              <a:r>
                <a:rPr lang="en-US" sz="2400" dirty="0" err="1"/>
                <a:t>fp</a:t>
              </a:r>
              <a:endParaRPr lang="en-US" sz="24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71CFC8-C336-4FFB-F2CA-4065A08D2B30}"/>
                </a:ext>
              </a:extLst>
            </p:cNvPr>
            <p:cNvSpPr/>
            <p:nvPr/>
          </p:nvSpPr>
          <p:spPr>
            <a:xfrm>
              <a:off x="9250307" y="2248128"/>
              <a:ext cx="1337470" cy="3604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i</a:t>
              </a:r>
              <a:endParaRPr lang="en-US" sz="24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8999AC0-C523-1AC4-36E8-2873A6C05F9E}"/>
                </a:ext>
              </a:extLst>
            </p:cNvPr>
            <p:cNvSpPr txBox="1"/>
            <p:nvPr/>
          </p:nvSpPr>
          <p:spPr>
            <a:xfrm>
              <a:off x="8795319" y="223566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77CDD9D-5E1B-62FD-9D55-5B3662DB6465}"/>
                </a:ext>
              </a:extLst>
            </p:cNvPr>
            <p:cNvCxnSpPr>
              <a:cxnSpLocks/>
            </p:cNvCxnSpPr>
            <p:nvPr/>
          </p:nvCxnSpPr>
          <p:spPr>
            <a:xfrm>
              <a:off x="8669322" y="2968979"/>
              <a:ext cx="56332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D66E8D9-6137-EC44-0198-6FD9F0D53DDB}"/>
                </a:ext>
              </a:extLst>
            </p:cNvPr>
            <p:cNvSpPr/>
            <p:nvPr/>
          </p:nvSpPr>
          <p:spPr>
            <a:xfrm>
              <a:off x="9246424" y="2624110"/>
              <a:ext cx="1337470" cy="36043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(*pf)()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E7C9394-5F50-2682-087F-9C8AFB298D88}"/>
                </a:ext>
              </a:extLst>
            </p:cNvPr>
            <p:cNvSpPr txBox="1"/>
            <p:nvPr/>
          </p:nvSpPr>
          <p:spPr>
            <a:xfrm>
              <a:off x="8865395" y="187034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C5340BF-304B-9A7B-A6CE-B02A5466917C}"/>
                </a:ext>
              </a:extLst>
            </p:cNvPr>
            <p:cNvCxnSpPr>
              <a:cxnSpLocks/>
            </p:cNvCxnSpPr>
            <p:nvPr/>
          </p:nvCxnSpPr>
          <p:spPr>
            <a:xfrm>
              <a:off x="8686986" y="2608564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B436501-10D6-B52B-A857-B1C611C4AF45}"/>
                </a:ext>
              </a:extLst>
            </p:cNvPr>
            <p:cNvSpPr/>
            <p:nvPr/>
          </p:nvSpPr>
          <p:spPr>
            <a:xfrm>
              <a:off x="9232643" y="2992417"/>
              <a:ext cx="1375959" cy="3353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frame pad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C4A966A-4716-07B6-CCEA-42A9FC197571}"/>
                </a:ext>
              </a:extLst>
            </p:cNvPr>
            <p:cNvSpPr txBox="1"/>
            <p:nvPr/>
          </p:nvSpPr>
          <p:spPr>
            <a:xfrm>
              <a:off x="8828169" y="295096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AAFF63F-AE19-E062-99AC-9A9438993A7A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3620508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FCBBB13-57D9-C2A8-E033-06B9C76BBFD4}"/>
                </a:ext>
              </a:extLst>
            </p:cNvPr>
            <p:cNvSpPr txBox="1"/>
            <p:nvPr/>
          </p:nvSpPr>
          <p:spPr>
            <a:xfrm>
              <a:off x="8823433" y="259972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80A671-99D5-DCBE-1C9F-964D74F66C8F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1895771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1CE6223-A2B1-4ABD-5D0E-E9EE027456B8}"/>
                </a:ext>
              </a:extLst>
            </p:cNvPr>
            <p:cNvSpPr txBox="1"/>
            <p:nvPr/>
          </p:nvSpPr>
          <p:spPr>
            <a:xfrm>
              <a:off x="8853160" y="149291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2E066C7-C8DB-4A42-0249-E7E6A4B00234}"/>
                </a:ext>
              </a:extLst>
            </p:cNvPr>
            <p:cNvCxnSpPr>
              <a:cxnSpLocks/>
            </p:cNvCxnSpPr>
            <p:nvPr/>
          </p:nvCxnSpPr>
          <p:spPr>
            <a:xfrm>
              <a:off x="8722141" y="1518341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9319691" y="808515"/>
            <a:ext cx="16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stack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/>
        </p:nvGraphicFramePr>
        <p:xfrm>
          <a:off x="554268" y="4851728"/>
          <a:ext cx="11083464" cy="192024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827927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334902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500730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740064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679841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32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3" y="119999"/>
            <a:ext cx="6597564" cy="715294"/>
          </a:xfrm>
        </p:spPr>
        <p:txBody>
          <a:bodyPr/>
          <a:lstStyle/>
          <a:p>
            <a:r>
              <a:rPr lang="en-US" sz="2800" dirty="0"/>
              <a:t>Example: Passing Stack </a:t>
            </a:r>
            <a:r>
              <a:rPr lang="en-US" sz="2800" dirty="0" err="1"/>
              <a:t>Args</a:t>
            </a:r>
            <a:r>
              <a:rPr lang="en-US" sz="2800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291149" y="918052"/>
            <a:ext cx="3077746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 = sum;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, &amp;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4648805" y="266219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6390422" y="2723278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6040040" y="2843129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4647224" y="235723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6017124" y="771812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6313741" y="648527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D587D3-1B72-A082-928B-B8276D93E301}"/>
              </a:ext>
            </a:extLst>
          </p:cNvPr>
          <p:cNvCxnSpPr>
            <a:cxnSpLocks/>
          </p:cNvCxnSpPr>
          <p:nvPr/>
        </p:nvCxnSpPr>
        <p:spPr>
          <a:xfrm>
            <a:off x="4150538" y="2363760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4B2A8C-66EE-296F-31DD-610F3D5658DA}"/>
              </a:ext>
            </a:extLst>
          </p:cNvPr>
          <p:cNvCxnSpPr>
            <a:cxnSpLocks/>
          </p:cNvCxnSpPr>
          <p:nvPr/>
        </p:nvCxnSpPr>
        <p:spPr>
          <a:xfrm>
            <a:off x="3952564" y="3000374"/>
            <a:ext cx="7376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E0C627-C884-9C82-D1B3-D934BBDDE67D}"/>
              </a:ext>
            </a:extLst>
          </p:cNvPr>
          <p:cNvCxnSpPr>
            <a:cxnSpLocks/>
          </p:cNvCxnSpPr>
          <p:nvPr/>
        </p:nvCxnSpPr>
        <p:spPr>
          <a:xfrm>
            <a:off x="3887909" y="1293002"/>
            <a:ext cx="80233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F57B86C-210A-95D6-7B0E-6FE30E2ABC0E}"/>
              </a:ext>
            </a:extLst>
          </p:cNvPr>
          <p:cNvSpPr/>
          <p:nvPr/>
        </p:nvSpPr>
        <p:spPr>
          <a:xfrm rot="16200000">
            <a:off x="2764431" y="1828208"/>
            <a:ext cx="18968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16</a:t>
            </a:r>
          </a:p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28" name="Up-Down Arrow 27">
            <a:extLst>
              <a:ext uri="{FF2B5EF4-FFF2-40B4-BE49-F238E27FC236}">
                <a16:creationId xmlns:a16="http://schemas.microsoft.com/office/drawing/2014/main" id="{03C7A906-58C5-4CED-DFFB-499317EDC209}"/>
              </a:ext>
            </a:extLst>
          </p:cNvPr>
          <p:cNvSpPr/>
          <p:nvPr/>
        </p:nvSpPr>
        <p:spPr>
          <a:xfrm>
            <a:off x="3945132" y="1301859"/>
            <a:ext cx="109106" cy="171153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4171902" y="2631042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4212108" y="2342312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4660727" y="553408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4660727" y="932566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4666469" y="1284146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999AC0-C523-1AC4-36E8-2873A6C05F9E}"/>
              </a:ext>
            </a:extLst>
          </p:cNvPr>
          <p:cNvSpPr txBox="1"/>
          <p:nvPr/>
        </p:nvSpPr>
        <p:spPr>
          <a:xfrm>
            <a:off x="4211481" y="1271679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77CDD9D-5E1B-62FD-9D55-5B3662DB6465}"/>
              </a:ext>
            </a:extLst>
          </p:cNvPr>
          <p:cNvCxnSpPr>
            <a:cxnSpLocks/>
          </p:cNvCxnSpPr>
          <p:nvPr/>
        </p:nvCxnSpPr>
        <p:spPr>
          <a:xfrm>
            <a:off x="4085484" y="2004997"/>
            <a:ext cx="5633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4662586" y="1660128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7C9394-5F50-2682-087F-9C8AFB298D88}"/>
              </a:ext>
            </a:extLst>
          </p:cNvPr>
          <p:cNvSpPr txBox="1"/>
          <p:nvPr/>
        </p:nvSpPr>
        <p:spPr>
          <a:xfrm>
            <a:off x="4281557" y="906366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340BF-304B-9A7B-A6CE-B02A5466917C}"/>
              </a:ext>
            </a:extLst>
          </p:cNvPr>
          <p:cNvCxnSpPr>
            <a:cxnSpLocks/>
          </p:cNvCxnSpPr>
          <p:nvPr/>
        </p:nvCxnSpPr>
        <p:spPr>
          <a:xfrm>
            <a:off x="4103148" y="1644582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4648805" y="2028435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4A966A-4716-07B6-CCEA-42A9FC197571}"/>
              </a:ext>
            </a:extLst>
          </p:cNvPr>
          <p:cNvSpPr txBox="1"/>
          <p:nvPr/>
        </p:nvSpPr>
        <p:spPr>
          <a:xfrm>
            <a:off x="4244331" y="198698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4150538" y="2656526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FCBBB13-57D9-C2A8-E033-06B9C76BBFD4}"/>
              </a:ext>
            </a:extLst>
          </p:cNvPr>
          <p:cNvSpPr txBox="1"/>
          <p:nvPr/>
        </p:nvSpPr>
        <p:spPr>
          <a:xfrm>
            <a:off x="4239595" y="1635743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F80A671-99D5-DCBE-1C9F-964D74F66C8F}"/>
              </a:ext>
            </a:extLst>
          </p:cNvPr>
          <p:cNvCxnSpPr>
            <a:cxnSpLocks/>
          </p:cNvCxnSpPr>
          <p:nvPr/>
        </p:nvCxnSpPr>
        <p:spPr>
          <a:xfrm>
            <a:off x="4150538" y="931789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CE6223-A2B1-4ABD-5D0E-E9EE027456B8}"/>
              </a:ext>
            </a:extLst>
          </p:cNvPr>
          <p:cNvSpPr txBox="1"/>
          <p:nvPr/>
        </p:nvSpPr>
        <p:spPr>
          <a:xfrm>
            <a:off x="4269322" y="528936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2E066C7-C8DB-4A42-0249-E7E6A4B00234}"/>
              </a:ext>
            </a:extLst>
          </p:cNvPr>
          <p:cNvCxnSpPr>
            <a:cxnSpLocks/>
          </p:cNvCxnSpPr>
          <p:nvPr/>
        </p:nvCxnSpPr>
        <p:spPr>
          <a:xfrm>
            <a:off x="4138303" y="554359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/>
        </p:nvGraphicFramePr>
        <p:xfrm>
          <a:off x="488441" y="5222257"/>
          <a:ext cx="8729450" cy="1539481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09347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9284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06658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25485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16574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0316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distance from </a:t>
                      </a:r>
                      <a:r>
                        <a:rPr lang="en-US" sz="1100" dirty="0" err="1"/>
                        <a:t>fp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Address on Stack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Read variable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Write Variable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1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1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E733CE6-25B4-93B7-48AA-3C8EA0785918}"/>
              </a:ext>
            </a:extLst>
          </p:cNvPr>
          <p:cNvSpPr/>
          <p:nvPr/>
        </p:nvSpPr>
        <p:spPr bwMode="auto">
          <a:xfrm>
            <a:off x="6818744" y="-20676"/>
            <a:ext cx="5286159" cy="549485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=sum        // get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on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store sum in var pf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get address of 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-OARG6  // address of OARG6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6: 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store address of I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get PF from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-OARG5  // address of OARG5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5: 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store sum() address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1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2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3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3: 3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4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4: 4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"%d\n"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3E93E9D-D83A-5BBE-821F-568454198C46}"/>
              </a:ext>
            </a:extLst>
          </p:cNvPr>
          <p:cNvSpPr/>
          <p:nvPr/>
        </p:nvSpPr>
        <p:spPr bwMode="auto">
          <a:xfrm>
            <a:off x="122022" y="3089401"/>
            <a:ext cx="4078021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</p:spTree>
    <p:extLst>
      <p:ext uri="{BB962C8B-B14F-4D97-AF65-F5344CB8AC3E}">
        <p14:creationId xmlns:p14="http://schemas.microsoft.com/office/powerpoint/2010/main" val="201943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0" y="75027"/>
            <a:ext cx="6376111" cy="422260"/>
          </a:xfrm>
        </p:spPr>
        <p:txBody>
          <a:bodyPr/>
          <a:lstStyle/>
          <a:p>
            <a:r>
              <a:rPr lang="en-US" sz="2000" dirty="0"/>
              <a:t>Example: Passing Stack </a:t>
            </a:r>
            <a:r>
              <a:rPr lang="en-US" sz="2000" dirty="0" err="1"/>
              <a:t>Args</a:t>
            </a:r>
            <a:r>
              <a:rPr lang="en-US" sz="2000" dirty="0"/>
              <a:t>,  Called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0" y="672622"/>
            <a:ext cx="6376111" cy="142517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(j, k) +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(l, m);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2428051" y="424359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4136676" y="5097467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3786294" y="5217318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2426470" y="393863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3800719" y="4803880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4097336" y="4680595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1951148" y="421244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1991354" y="392371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2439973" y="2134809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2439973" y="2513967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2445715" y="2865547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2441832" y="3241529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2428051" y="3609836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1929784" y="4237927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609254" y="4581775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AB9B31B-128D-64A9-0DDE-2222FFE04F48}"/>
              </a:ext>
            </a:extLst>
          </p:cNvPr>
          <p:cNvCxnSpPr>
            <a:cxnSpLocks/>
          </p:cNvCxnSpPr>
          <p:nvPr/>
        </p:nvCxnSpPr>
        <p:spPr>
          <a:xfrm>
            <a:off x="1906165" y="4546783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ADDA36E-95A4-81D2-B3DC-46B0B154639B}"/>
              </a:ext>
            </a:extLst>
          </p:cNvPr>
          <p:cNvSpPr/>
          <p:nvPr/>
        </p:nvSpPr>
        <p:spPr>
          <a:xfrm>
            <a:off x="2447837" y="4562300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main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916EA-9B24-A708-BEB7-8C972E7D4D97}"/>
              </a:ext>
            </a:extLst>
          </p:cNvPr>
          <p:cNvSpPr/>
          <p:nvPr/>
        </p:nvSpPr>
        <p:spPr>
          <a:xfrm>
            <a:off x="2447837" y="4941458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main's </a:t>
            </a:r>
            <a:r>
              <a:rPr lang="en-US" sz="2000" dirty="0" err="1"/>
              <a:t>fp</a:t>
            </a:r>
            <a:endParaRPr lang="en-US" sz="20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0805A52-5134-31A1-369A-581A38D518A8}"/>
              </a:ext>
            </a:extLst>
          </p:cNvPr>
          <p:cNvGraphicFramePr>
            <a:graphicFrameLocks/>
          </p:cNvGraphicFramePr>
          <p:nvPr/>
        </p:nvGraphicFramePr>
        <p:xfrm>
          <a:off x="284586" y="5577115"/>
          <a:ext cx="11325524" cy="118481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6602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3739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629381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87810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87810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4071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654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4423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BAAADA-B3B3-0FE4-C756-846D00676D56}"/>
              </a:ext>
            </a:extLst>
          </p:cNvPr>
          <p:cNvSpPr/>
          <p:nvPr/>
        </p:nvSpPr>
        <p:spPr bwMode="auto">
          <a:xfrm>
            <a:off x="6096000" y="215741"/>
            <a:ext cx="6096000" cy="519398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20</a:t>
            </a:r>
          </a:p>
          <a:p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ARG6,   8</a:t>
            </a:r>
          </a:p>
          <a:p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ARG5,   4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r4, r2          // save l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r3          // save m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r6, 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ARG5]  // load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r7, 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ARG6]  // load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    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 saved m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r0          // save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return value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    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 saved l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r5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l,m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[r7]        // store sum to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9C6344-6DCD-31D6-0236-E8AD7798ED6E}"/>
              </a:ext>
            </a:extLst>
          </p:cNvPr>
          <p:cNvSpPr txBox="1"/>
          <p:nvPr/>
        </p:nvSpPr>
        <p:spPr>
          <a:xfrm>
            <a:off x="588899" y="3078789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20DDBA7-671C-FAEC-1557-68561ED2F75B}"/>
              </a:ext>
            </a:extLst>
          </p:cNvPr>
          <p:cNvSpPr/>
          <p:nvPr/>
        </p:nvSpPr>
        <p:spPr>
          <a:xfrm>
            <a:off x="1503944" y="2196173"/>
            <a:ext cx="478132" cy="238111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3A6F7DE6-43F6-8441-5D2A-E8C5EB8741D8}"/>
              </a:ext>
            </a:extLst>
          </p:cNvPr>
          <p:cNvSpPr/>
          <p:nvPr/>
        </p:nvSpPr>
        <p:spPr>
          <a:xfrm>
            <a:off x="1484916" y="4571776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0ABC4A-A99E-81FA-D1EC-08834B700A17}"/>
              </a:ext>
            </a:extLst>
          </p:cNvPr>
          <p:cNvSpPr txBox="1"/>
          <p:nvPr/>
        </p:nvSpPr>
        <p:spPr>
          <a:xfrm>
            <a:off x="642518" y="492613"/>
            <a:ext cx="525817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arg1       arg2     arg3	    arg4	       arg5		  arg6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F1A224-3E89-9D68-5130-92A0D0536D84}"/>
              </a:ext>
            </a:extLst>
          </p:cNvPr>
          <p:cNvSpPr txBox="1"/>
          <p:nvPr/>
        </p:nvSpPr>
        <p:spPr>
          <a:xfrm>
            <a:off x="1253102" y="1666654"/>
            <a:ext cx="332655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short circuit: make this call first</a:t>
            </a: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98ACEE95-A457-5FAE-F2E6-428F42AB46F7}"/>
              </a:ext>
            </a:extLst>
          </p:cNvPr>
          <p:cNvSpPr/>
          <p:nvPr/>
        </p:nvSpPr>
        <p:spPr>
          <a:xfrm>
            <a:off x="1248173" y="1478276"/>
            <a:ext cx="153113" cy="17719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0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BC09-BCD8-2380-5DF2-A4A3F88B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27571154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D002-53E8-DCBC-04A9-5A2D7331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135731"/>
            <a:ext cx="11251462" cy="398691"/>
          </a:xfrm>
        </p:spPr>
        <p:txBody>
          <a:bodyPr/>
          <a:lstStyle/>
          <a:p>
            <a:r>
              <a:rPr lang="en-US" dirty="0"/>
              <a:t>By following the saved </a:t>
            </a:r>
            <a:r>
              <a:rPr lang="en-US" dirty="0" err="1"/>
              <a:t>fp</a:t>
            </a:r>
            <a:r>
              <a:rPr lang="en-US" dirty="0"/>
              <a:t>, you can find each stack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9F6C-7DEB-E43D-20FA-B1D4C78947B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49917" y="6362178"/>
            <a:ext cx="3527288" cy="443544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How </a:t>
            </a:r>
            <a:r>
              <a:rPr lang="en-US" dirty="0" err="1"/>
              <a:t>gdb</a:t>
            </a:r>
            <a:r>
              <a:rPr lang="en-US" dirty="0"/>
              <a:t> finds stack frames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04955BA-133E-F2BC-CD53-B23C14B84CA2}"/>
              </a:ext>
            </a:extLst>
          </p:cNvPr>
          <p:cNvGrpSpPr/>
          <p:nvPr/>
        </p:nvGrpSpPr>
        <p:grpSpPr>
          <a:xfrm>
            <a:off x="3994325" y="774513"/>
            <a:ext cx="1196361" cy="807958"/>
            <a:chOff x="7681193" y="1932227"/>
            <a:chExt cx="1196361" cy="80795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53A2D2-6917-00BC-6C95-6A6A5234D354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7" name="Left Arrow 16">
              <a:extLst>
                <a:ext uri="{FF2B5EF4-FFF2-40B4-BE49-F238E27FC236}">
                  <a16:creationId xmlns:a16="http://schemas.microsoft.com/office/drawing/2014/main" id="{D9630870-9D48-D8E7-AE0B-71B2B4755C7C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EF47D0-310D-8CC5-1F83-F5328515874B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1641A1A-AC49-9702-77E1-AD365D9A2E47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3F7C7F9-0543-F633-A70E-AD44F6DE021D}"/>
              </a:ext>
            </a:extLst>
          </p:cNvPr>
          <p:cNvSpPr/>
          <p:nvPr/>
        </p:nvSpPr>
        <p:spPr>
          <a:xfrm>
            <a:off x="2447047" y="74761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EAFB03-3694-0BA1-D1E4-578EA56DD7D4}"/>
              </a:ext>
            </a:extLst>
          </p:cNvPr>
          <p:cNvSpPr/>
          <p:nvPr/>
        </p:nvSpPr>
        <p:spPr>
          <a:xfrm>
            <a:off x="2447047" y="107049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69A50-851A-612B-2C0A-DA2E79EA1B9C}"/>
              </a:ext>
            </a:extLst>
          </p:cNvPr>
          <p:cNvSpPr txBox="1"/>
          <p:nvPr/>
        </p:nvSpPr>
        <p:spPr>
          <a:xfrm>
            <a:off x="1335499" y="87503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20B2AA-7006-B34B-3137-150E9E128E7C}"/>
              </a:ext>
            </a:extLst>
          </p:cNvPr>
          <p:cNvSpPr/>
          <p:nvPr/>
        </p:nvSpPr>
        <p:spPr>
          <a:xfrm>
            <a:off x="2137933" y="74761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623B579-2531-C2F0-2C07-03F8B767D47A}"/>
              </a:ext>
            </a:extLst>
          </p:cNvPr>
          <p:cNvGrpSpPr/>
          <p:nvPr/>
        </p:nvGrpSpPr>
        <p:grpSpPr>
          <a:xfrm>
            <a:off x="3940847" y="2821347"/>
            <a:ext cx="1196361" cy="807958"/>
            <a:chOff x="7681193" y="1932227"/>
            <a:chExt cx="1196361" cy="80795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292222C-73F7-5E4E-6957-AC075F746836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98" name="Left Arrow 97">
              <a:extLst>
                <a:ext uri="{FF2B5EF4-FFF2-40B4-BE49-F238E27FC236}">
                  <a16:creationId xmlns:a16="http://schemas.microsoft.com/office/drawing/2014/main" id="{503B7743-73F6-355B-A15A-E2378688D7AE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B58056E-E9F0-38EC-8E89-3C535914BE8D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00" name="Left Arrow 99">
              <a:extLst>
                <a:ext uri="{FF2B5EF4-FFF2-40B4-BE49-F238E27FC236}">
                  <a16:creationId xmlns:a16="http://schemas.microsoft.com/office/drawing/2014/main" id="{29BA0CD6-683C-078C-7E6F-726008DB4C9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87742C1-98DE-BB39-CC04-2AE760B39371}"/>
              </a:ext>
            </a:extLst>
          </p:cNvPr>
          <p:cNvSpPr/>
          <p:nvPr/>
        </p:nvSpPr>
        <p:spPr>
          <a:xfrm>
            <a:off x="2402165" y="2113043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BEB822B-A8C8-D0C6-E765-B6233D277CD9}"/>
              </a:ext>
            </a:extLst>
          </p:cNvPr>
          <p:cNvSpPr/>
          <p:nvPr/>
        </p:nvSpPr>
        <p:spPr>
          <a:xfrm>
            <a:off x="2402165" y="2435925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6134D12-94EE-1616-BBD0-3C830E12153A}"/>
              </a:ext>
            </a:extLst>
          </p:cNvPr>
          <p:cNvSpPr txBox="1"/>
          <p:nvPr/>
        </p:nvSpPr>
        <p:spPr>
          <a:xfrm>
            <a:off x="1290617" y="224046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04" name="Left Brace 103">
            <a:extLst>
              <a:ext uri="{FF2B5EF4-FFF2-40B4-BE49-F238E27FC236}">
                <a16:creationId xmlns:a16="http://schemas.microsoft.com/office/drawing/2014/main" id="{C4A9F511-76CD-84C7-79BA-927C36D61E31}"/>
              </a:ext>
            </a:extLst>
          </p:cNvPr>
          <p:cNvSpPr/>
          <p:nvPr/>
        </p:nvSpPr>
        <p:spPr>
          <a:xfrm>
            <a:off x="2093051" y="2113043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19869AE-C8C2-556B-A57F-733CA801DFC3}"/>
              </a:ext>
            </a:extLst>
          </p:cNvPr>
          <p:cNvGrpSpPr/>
          <p:nvPr/>
        </p:nvGrpSpPr>
        <p:grpSpPr>
          <a:xfrm>
            <a:off x="1321848" y="2591398"/>
            <a:ext cx="3203588" cy="860368"/>
            <a:chOff x="5054587" y="2352455"/>
            <a:chExt cx="3203588" cy="86036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EACD520-8E67-33B7-C573-755B1630325D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31" name="Left Brace 130">
              <a:extLst>
                <a:ext uri="{FF2B5EF4-FFF2-40B4-BE49-F238E27FC236}">
                  <a16:creationId xmlns:a16="http://schemas.microsoft.com/office/drawing/2014/main" id="{F53488EB-8BDF-ED6E-DB73-0497E3A8D4ED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A5F181B-227F-7CEC-2CE6-15A1FA974E12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DA663FD-D79C-1C1E-BCAD-E0F2A3E92EDF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248EB7-6430-2442-AF4F-8D1DBFE2E86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AE0280F-F2FC-DA80-A199-754584A481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DA17A69-ECDA-3B85-F86D-3BC08E7BEFC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3CB7D91-C593-4E79-AB16-96A5D68FECA9}"/>
              </a:ext>
            </a:extLst>
          </p:cNvPr>
          <p:cNvGrpSpPr/>
          <p:nvPr/>
        </p:nvGrpSpPr>
        <p:grpSpPr>
          <a:xfrm>
            <a:off x="9441303" y="6032925"/>
            <a:ext cx="1196361" cy="807958"/>
            <a:chOff x="7681193" y="1932227"/>
            <a:chExt cx="1196361" cy="807958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8D00063-067A-E538-6696-BBE3E4438415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39" name="Left Arrow 138">
              <a:extLst>
                <a:ext uri="{FF2B5EF4-FFF2-40B4-BE49-F238E27FC236}">
                  <a16:creationId xmlns:a16="http://schemas.microsoft.com/office/drawing/2014/main" id="{3C222194-6993-6CA4-CFBC-5E5CFCEE060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FA4BF9F-8859-C205-8DD5-7D2A8E16E659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1" name="Left Arrow 140">
              <a:extLst>
                <a:ext uri="{FF2B5EF4-FFF2-40B4-BE49-F238E27FC236}">
                  <a16:creationId xmlns:a16="http://schemas.microsoft.com/office/drawing/2014/main" id="{1F99F65E-F095-BDC9-1A53-230A66F110D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68E7C7B-8173-466C-59B1-DC66EBCC6E0E}"/>
              </a:ext>
            </a:extLst>
          </p:cNvPr>
          <p:cNvSpPr/>
          <p:nvPr/>
        </p:nvSpPr>
        <p:spPr>
          <a:xfrm>
            <a:off x="7894025" y="3405847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7210184-FE08-5261-DF38-A446A7BF00BB}"/>
              </a:ext>
            </a:extLst>
          </p:cNvPr>
          <p:cNvSpPr/>
          <p:nvPr/>
        </p:nvSpPr>
        <p:spPr>
          <a:xfrm>
            <a:off x="7894025" y="3728729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CC119D8-F80F-47B5-074B-B35CBAF5AFAA}"/>
              </a:ext>
            </a:extLst>
          </p:cNvPr>
          <p:cNvSpPr txBox="1"/>
          <p:nvPr/>
        </p:nvSpPr>
        <p:spPr>
          <a:xfrm>
            <a:off x="6782477" y="35332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45" name="Left Brace 144">
            <a:extLst>
              <a:ext uri="{FF2B5EF4-FFF2-40B4-BE49-F238E27FC236}">
                <a16:creationId xmlns:a16="http://schemas.microsoft.com/office/drawing/2014/main" id="{FDF3B860-D919-A7E2-A4CE-170901763A5A}"/>
              </a:ext>
            </a:extLst>
          </p:cNvPr>
          <p:cNvSpPr/>
          <p:nvPr/>
        </p:nvSpPr>
        <p:spPr>
          <a:xfrm>
            <a:off x="7584911" y="3405847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3974456-9C4A-BF05-891A-FA2FBDCD4100}"/>
              </a:ext>
            </a:extLst>
          </p:cNvPr>
          <p:cNvGrpSpPr/>
          <p:nvPr/>
        </p:nvGrpSpPr>
        <p:grpSpPr>
          <a:xfrm>
            <a:off x="6813708" y="5906010"/>
            <a:ext cx="3203588" cy="772048"/>
            <a:chOff x="5054587" y="4374263"/>
            <a:chExt cx="3203588" cy="77204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BA4A97E-5E81-44D3-FE47-C7CFC7CBDF00}"/>
                </a:ext>
              </a:extLst>
            </p:cNvPr>
            <p:cNvSpPr/>
            <p:nvPr/>
          </p:nvSpPr>
          <p:spPr>
            <a:xfrm>
              <a:off x="6134904" y="4453812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41DC85F-FF3A-0DC0-F46C-FE8EC2E1AA26}"/>
                </a:ext>
              </a:extLst>
            </p:cNvPr>
            <p:cNvSpPr/>
            <p:nvPr/>
          </p:nvSpPr>
          <p:spPr>
            <a:xfrm>
              <a:off x="6134904" y="4776694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funcC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B249965-B0DA-9413-AB59-175FBC3ABC62}"/>
                </a:ext>
              </a:extLst>
            </p:cNvPr>
            <p:cNvSpPr txBox="1"/>
            <p:nvPr/>
          </p:nvSpPr>
          <p:spPr>
            <a:xfrm>
              <a:off x="5054587" y="464576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funcD</a:t>
              </a:r>
              <a:r>
                <a:rPr lang="en-US" dirty="0"/>
                <a:t>()</a:t>
              </a:r>
            </a:p>
          </p:txBody>
        </p:sp>
        <p:sp>
          <p:nvSpPr>
            <p:cNvPr id="150" name="Left Brace 149">
              <a:extLst>
                <a:ext uri="{FF2B5EF4-FFF2-40B4-BE49-F238E27FC236}">
                  <a16:creationId xmlns:a16="http://schemas.microsoft.com/office/drawing/2014/main" id="{7B9679BF-8165-2B96-B5AD-5F58A0109B3D}"/>
                </a:ext>
              </a:extLst>
            </p:cNvPr>
            <p:cNvSpPr/>
            <p:nvPr/>
          </p:nvSpPr>
          <p:spPr>
            <a:xfrm>
              <a:off x="5873371" y="4492800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C3EE8F8-F2E0-69AF-AB8C-A5C08C62F9DC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950619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85844FA-0D0E-34C1-A00E-287EA6DD02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4374263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35C4CF4-D528-046F-602B-85D58BA1CBEB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4374263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28A3A28-1B71-08D9-F505-F523F8CBD91A}"/>
              </a:ext>
            </a:extLst>
          </p:cNvPr>
          <p:cNvGrpSpPr/>
          <p:nvPr/>
        </p:nvGrpSpPr>
        <p:grpSpPr>
          <a:xfrm>
            <a:off x="6813708" y="5190339"/>
            <a:ext cx="3203588" cy="846886"/>
            <a:chOff x="5054587" y="3658592"/>
            <a:chExt cx="3203588" cy="846886"/>
          </a:xfrm>
        </p:grpSpPr>
        <p:sp>
          <p:nvSpPr>
            <p:cNvPr id="155" name="Left Brace 154">
              <a:extLst>
                <a:ext uri="{FF2B5EF4-FFF2-40B4-BE49-F238E27FC236}">
                  <a16:creationId xmlns:a16="http://schemas.microsoft.com/office/drawing/2014/main" id="{6624298D-0AC2-1265-DF9B-C3F5648275BC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56703FD-7B0C-0A29-79F0-605068963119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BC35C8F-19AB-6217-7BDA-94D91E666059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DF6A936-C430-C8A7-FB70-666DADB8030E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D836AE7-E87C-B312-CF54-FEED859B25B4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4AEE6CB-FD10-F97D-97F3-00ABFB873D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5B4E122-3391-0047-7038-5DC77DD0A52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EB3D9EC3-7CAC-59D1-5F06-6CA2B1C11777}"/>
              </a:ext>
            </a:extLst>
          </p:cNvPr>
          <p:cNvGrpSpPr/>
          <p:nvPr/>
        </p:nvGrpSpPr>
        <p:grpSpPr>
          <a:xfrm>
            <a:off x="6813708" y="4532325"/>
            <a:ext cx="3203588" cy="858430"/>
            <a:chOff x="5054587" y="3000578"/>
            <a:chExt cx="3203588" cy="858430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9C8D4305-8C99-AC65-8C7F-A40A887445DB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28C4339E-4AD2-E012-1E81-F81F9F495F0C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A713031-3912-4101-B8B9-9E645A3401C3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66" name="Left Brace 165">
              <a:extLst>
                <a:ext uri="{FF2B5EF4-FFF2-40B4-BE49-F238E27FC236}">
                  <a16:creationId xmlns:a16="http://schemas.microsoft.com/office/drawing/2014/main" id="{B179B074-432C-20CF-95B9-5DC72830609A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6290117-5871-B0DF-EF66-2EF5596B2A46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C551FB3-17BA-2A4E-69B5-A856E46B9E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F295609-EC5B-74E4-F778-563127ACA5A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292EB58-A0F2-1E7F-3DDC-4213D8174079}"/>
              </a:ext>
            </a:extLst>
          </p:cNvPr>
          <p:cNvGrpSpPr/>
          <p:nvPr/>
        </p:nvGrpSpPr>
        <p:grpSpPr>
          <a:xfrm>
            <a:off x="6813708" y="3884202"/>
            <a:ext cx="3203588" cy="860368"/>
            <a:chOff x="5054587" y="2352455"/>
            <a:chExt cx="3203588" cy="860368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222CE56-FB39-F50D-2D86-83ABF56FDCC5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72" name="Left Brace 171">
              <a:extLst>
                <a:ext uri="{FF2B5EF4-FFF2-40B4-BE49-F238E27FC236}">
                  <a16:creationId xmlns:a16="http://schemas.microsoft.com/office/drawing/2014/main" id="{8479E078-6F96-AA66-E57A-A4575C809FB8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953B74D-B7F5-914B-4080-0DCD5B96139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22BC711-B042-F2AB-E401-AE06EA35890A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965756E-0D85-5AE1-027A-2989BA5359DA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5A11AEF-BF31-301D-898B-942046A2F1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F1CB2C1-FBDE-6FC8-A0FB-D1BE9CC4E3D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1227E57-49A0-A93F-5740-B5271B201063}"/>
              </a:ext>
            </a:extLst>
          </p:cNvPr>
          <p:cNvSpPr/>
          <p:nvPr/>
        </p:nvSpPr>
        <p:spPr>
          <a:xfrm>
            <a:off x="2457576" y="4023538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B31B47C-45C8-D51F-B907-4EBB74EE7000}"/>
              </a:ext>
            </a:extLst>
          </p:cNvPr>
          <p:cNvSpPr/>
          <p:nvPr/>
        </p:nvSpPr>
        <p:spPr>
          <a:xfrm>
            <a:off x="2457576" y="4346420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99FEE1B-9A21-F5CE-5317-CE9F5FB0606C}"/>
              </a:ext>
            </a:extLst>
          </p:cNvPr>
          <p:cNvSpPr txBox="1"/>
          <p:nvPr/>
        </p:nvSpPr>
        <p:spPr>
          <a:xfrm>
            <a:off x="1346028" y="415095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81" name="Left Brace 180">
            <a:extLst>
              <a:ext uri="{FF2B5EF4-FFF2-40B4-BE49-F238E27FC236}">
                <a16:creationId xmlns:a16="http://schemas.microsoft.com/office/drawing/2014/main" id="{31959005-7916-78BE-BA60-CFD47BB4B472}"/>
              </a:ext>
            </a:extLst>
          </p:cNvPr>
          <p:cNvSpPr/>
          <p:nvPr/>
        </p:nvSpPr>
        <p:spPr>
          <a:xfrm>
            <a:off x="2148462" y="4023538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49CCC03-5BC4-FC26-9F5D-1F2DF5F54E06}"/>
              </a:ext>
            </a:extLst>
          </p:cNvPr>
          <p:cNvGrpSpPr/>
          <p:nvPr/>
        </p:nvGrpSpPr>
        <p:grpSpPr>
          <a:xfrm>
            <a:off x="1377259" y="5150016"/>
            <a:ext cx="3203588" cy="858430"/>
            <a:chOff x="5054587" y="3000578"/>
            <a:chExt cx="3203588" cy="85843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4C3E0BE-C5CD-53AC-1C82-E300CF87D08F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DDB1A1A-E5AF-D627-19CA-80D16E9ACDA0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C7E6680-160C-D1BB-1D45-7EDD6AF44C34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86" name="Left Brace 185">
              <a:extLst>
                <a:ext uri="{FF2B5EF4-FFF2-40B4-BE49-F238E27FC236}">
                  <a16:creationId xmlns:a16="http://schemas.microsoft.com/office/drawing/2014/main" id="{A13188A6-3E59-795E-C736-39CE0071882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2E42370-6C88-4118-5D7D-AD540CF7D5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B627724-95D2-D0BD-245C-F9B64F4D3A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B59CFC7-589F-0C8E-DC11-71796C9EE639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FCAA6B4-5F89-7DC4-2B22-2BD0C40E979B}"/>
              </a:ext>
            </a:extLst>
          </p:cNvPr>
          <p:cNvGrpSpPr/>
          <p:nvPr/>
        </p:nvGrpSpPr>
        <p:grpSpPr>
          <a:xfrm>
            <a:off x="1377259" y="4501893"/>
            <a:ext cx="3203588" cy="860368"/>
            <a:chOff x="5054587" y="2352455"/>
            <a:chExt cx="3203588" cy="860368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AD1A14F-C92E-04BE-68A1-CD3BE158DA0B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92" name="Left Brace 191">
              <a:extLst>
                <a:ext uri="{FF2B5EF4-FFF2-40B4-BE49-F238E27FC236}">
                  <a16:creationId xmlns:a16="http://schemas.microsoft.com/office/drawing/2014/main" id="{32B1A9FD-43D8-AE26-8795-4DE662D194CC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DFD05EA7-8269-2F43-249C-9FE06D594C55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9277ECA-F35D-366C-0BE0-2A293BA52334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6044DC6-C2B3-BF64-2720-1C12CEA6D9D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538CD35-004B-3351-7239-4161C01591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439B6A3-042C-B039-AF9C-DF587778550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207EF10-4928-3B17-ACA0-9E5E3C5EE759}"/>
              </a:ext>
            </a:extLst>
          </p:cNvPr>
          <p:cNvGrpSpPr/>
          <p:nvPr/>
        </p:nvGrpSpPr>
        <p:grpSpPr>
          <a:xfrm>
            <a:off x="4004854" y="5361859"/>
            <a:ext cx="1196361" cy="807958"/>
            <a:chOff x="7681193" y="1932227"/>
            <a:chExt cx="1196361" cy="807958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03FE0857-BAD5-71FE-DFE2-7D357AB7E198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0" name="Left Arrow 199">
              <a:extLst>
                <a:ext uri="{FF2B5EF4-FFF2-40B4-BE49-F238E27FC236}">
                  <a16:creationId xmlns:a16="http://schemas.microsoft.com/office/drawing/2014/main" id="{3E2F9A12-C68A-6989-BF1D-73FEC36195D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0A48D2A-8A5D-9E09-2039-8545A87AA30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2" name="Left Arrow 201">
              <a:extLst>
                <a:ext uri="{FF2B5EF4-FFF2-40B4-BE49-F238E27FC236}">
                  <a16:creationId xmlns:a16="http://schemas.microsoft.com/office/drawing/2014/main" id="{D5D56F53-4C53-99DA-623E-70D6EEE2BBA0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1572DDF-0C15-FFA0-4CF9-F07020DDF22C}"/>
              </a:ext>
            </a:extLst>
          </p:cNvPr>
          <p:cNvGrpSpPr/>
          <p:nvPr/>
        </p:nvGrpSpPr>
        <p:grpSpPr>
          <a:xfrm>
            <a:off x="9349051" y="2573884"/>
            <a:ext cx="1196361" cy="807958"/>
            <a:chOff x="7681193" y="1932227"/>
            <a:chExt cx="1196361" cy="807958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FA615728-608D-2CA7-6D9F-A8162A419510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5" name="Left Arrow 204">
              <a:extLst>
                <a:ext uri="{FF2B5EF4-FFF2-40B4-BE49-F238E27FC236}">
                  <a16:creationId xmlns:a16="http://schemas.microsoft.com/office/drawing/2014/main" id="{B92684BF-7E76-50C5-28B4-9C87F9D8331B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B22FD3E-37E2-FFA6-D3B3-1A16F914295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7" name="Left Arrow 206">
              <a:extLst>
                <a:ext uri="{FF2B5EF4-FFF2-40B4-BE49-F238E27FC236}">
                  <a16:creationId xmlns:a16="http://schemas.microsoft.com/office/drawing/2014/main" id="{FD4CF61D-0AE3-0169-DF2C-92DD0E645C0F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21DBCC8-E169-A52D-57E6-7275D65372EE}"/>
              </a:ext>
            </a:extLst>
          </p:cNvPr>
          <p:cNvSpPr/>
          <p:nvPr/>
        </p:nvSpPr>
        <p:spPr>
          <a:xfrm>
            <a:off x="7800720" y="55428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78637F8-7CA5-E346-1CE4-A09DB37CDEFE}"/>
              </a:ext>
            </a:extLst>
          </p:cNvPr>
          <p:cNvSpPr/>
          <p:nvPr/>
        </p:nvSpPr>
        <p:spPr>
          <a:xfrm>
            <a:off x="7800720" y="87716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B317C68-62C8-F2BC-F0D8-06CE390FAED7}"/>
              </a:ext>
            </a:extLst>
          </p:cNvPr>
          <p:cNvSpPr txBox="1"/>
          <p:nvPr/>
        </p:nvSpPr>
        <p:spPr>
          <a:xfrm>
            <a:off x="6689172" y="68170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211" name="Left Brace 210">
            <a:extLst>
              <a:ext uri="{FF2B5EF4-FFF2-40B4-BE49-F238E27FC236}">
                <a16:creationId xmlns:a16="http://schemas.microsoft.com/office/drawing/2014/main" id="{8EBBD9F3-801F-1C52-5BD4-66DC330E2C8A}"/>
              </a:ext>
            </a:extLst>
          </p:cNvPr>
          <p:cNvSpPr/>
          <p:nvPr/>
        </p:nvSpPr>
        <p:spPr>
          <a:xfrm>
            <a:off x="7491606" y="55428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ADB417E3-6866-A8CB-F852-DAEFECB9D185}"/>
              </a:ext>
            </a:extLst>
          </p:cNvPr>
          <p:cNvGrpSpPr/>
          <p:nvPr/>
        </p:nvGrpSpPr>
        <p:grpSpPr>
          <a:xfrm>
            <a:off x="6720403" y="2338778"/>
            <a:ext cx="3203588" cy="846886"/>
            <a:chOff x="5054587" y="3658592"/>
            <a:chExt cx="3203588" cy="846886"/>
          </a:xfrm>
        </p:grpSpPr>
        <p:sp>
          <p:nvSpPr>
            <p:cNvPr id="221" name="Left Brace 220">
              <a:extLst>
                <a:ext uri="{FF2B5EF4-FFF2-40B4-BE49-F238E27FC236}">
                  <a16:creationId xmlns:a16="http://schemas.microsoft.com/office/drawing/2014/main" id="{6E0FDEA8-D3C9-2CCF-D9EF-3B370AB9D52E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32A4D50-D252-22F7-E4CC-7C30CBBB2871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E71BF0D-9116-F018-9184-15F0C2089855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8334E73F-04C0-DF23-E9CC-B59014F4EAF5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58AB7F78-7097-785B-7C61-03FE825D1837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F273718-F177-243A-55FB-E9E36302BE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543152F-4353-31B6-84BB-E08C1A0271E0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D64A7EE-5E75-65BE-6102-3F46CB555456}"/>
              </a:ext>
            </a:extLst>
          </p:cNvPr>
          <p:cNvGrpSpPr/>
          <p:nvPr/>
        </p:nvGrpSpPr>
        <p:grpSpPr>
          <a:xfrm>
            <a:off x="6720403" y="1680764"/>
            <a:ext cx="3203588" cy="858430"/>
            <a:chOff x="5054587" y="3000578"/>
            <a:chExt cx="3203588" cy="85843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C696FEA-4814-C756-F4DF-0DEC6A2B9926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59D469C-2BB1-60F8-99FF-20328E904503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9549723-5B8F-953F-B390-558A095B77FC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32" name="Left Brace 231">
              <a:extLst>
                <a:ext uri="{FF2B5EF4-FFF2-40B4-BE49-F238E27FC236}">
                  <a16:creationId xmlns:a16="http://schemas.microsoft.com/office/drawing/2014/main" id="{3D67572C-28F8-E9E7-1D53-64F63BAEEDB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5958CAA-6C8B-4642-493A-33174E3EDCC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B82305D7-C4FF-8179-BEC5-9EE9DCAB66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6FF9391-1E33-A77E-F90E-4DF9668CD2C8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8670E2D-B2A7-0B3E-8577-F78F38552748}"/>
              </a:ext>
            </a:extLst>
          </p:cNvPr>
          <p:cNvGrpSpPr/>
          <p:nvPr/>
        </p:nvGrpSpPr>
        <p:grpSpPr>
          <a:xfrm>
            <a:off x="6720403" y="1032641"/>
            <a:ext cx="3203588" cy="860368"/>
            <a:chOff x="5054587" y="2352455"/>
            <a:chExt cx="3203588" cy="860368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0707BDDE-2065-4EAE-C06E-F50EBB5DCFEC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238" name="Left Brace 237">
              <a:extLst>
                <a:ext uri="{FF2B5EF4-FFF2-40B4-BE49-F238E27FC236}">
                  <a16:creationId xmlns:a16="http://schemas.microsoft.com/office/drawing/2014/main" id="{EF639A6A-0BA2-75A5-FF80-B238A44EDE86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B843EA5-686B-B0F4-8B62-6851F8A5D72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72C7187-9025-6E8D-E1FD-2FFF59BBDA95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63F5C97-59C8-359E-85BB-68E15AED136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8C8C9B0A-8F5E-575C-F33C-F82B274D44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DE2FCBD-2BF3-3F80-322C-099652CEBFF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763E9C81-2E4C-0914-F9C5-58BFB2A977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7194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9E7DB3-B7C1-F340-A06F-35BB2035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527" y="418048"/>
            <a:ext cx="11435292" cy="464820"/>
          </a:xfrm>
        </p:spPr>
        <p:txBody>
          <a:bodyPr/>
          <a:lstStyle/>
          <a:p>
            <a:r>
              <a:rPr lang="en-US" sz="2800" dirty="0"/>
              <a:t>Preserving and Restoring Registers on the stack - 1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5B6F7F6-091C-6D48-AED7-D6FFE9FAB25E}"/>
              </a:ext>
            </a:extLst>
          </p:cNvPr>
          <p:cNvGrpSpPr/>
          <p:nvPr/>
        </p:nvGrpSpPr>
        <p:grpSpPr>
          <a:xfrm>
            <a:off x="6763088" y="4465914"/>
            <a:ext cx="4760137" cy="1974331"/>
            <a:chOff x="7273768" y="4277366"/>
            <a:chExt cx="4760137" cy="197433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836003-0A0C-AA47-B187-7B8230CBA8AB}"/>
                </a:ext>
              </a:extLst>
            </p:cNvPr>
            <p:cNvSpPr/>
            <p:nvPr/>
          </p:nvSpPr>
          <p:spPr>
            <a:xfrm>
              <a:off x="8097632" y="4660798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3ADD5A-9992-E846-ADFD-4B82B579022F}"/>
                </a:ext>
              </a:extLst>
            </p:cNvPr>
            <p:cNvSpPr/>
            <p:nvPr/>
          </p:nvSpPr>
          <p:spPr>
            <a:xfrm>
              <a:off x="8097632" y="4986578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8DA662-97D7-4245-9B82-7DABF01C7E0C}"/>
                </a:ext>
              </a:extLst>
            </p:cNvPr>
            <p:cNvSpPr/>
            <p:nvPr/>
          </p:nvSpPr>
          <p:spPr>
            <a:xfrm>
              <a:off x="8097632" y="5292597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466CDF-6C78-7944-908D-7EC2B8B6983E}"/>
                </a:ext>
              </a:extLst>
            </p:cNvPr>
            <p:cNvSpPr/>
            <p:nvPr/>
          </p:nvSpPr>
          <p:spPr>
            <a:xfrm>
              <a:off x="8097632" y="5607082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BF86BF-3D96-8041-89F9-7645B4A622B1}"/>
                </a:ext>
              </a:extLst>
            </p:cNvPr>
            <p:cNvSpPr txBox="1"/>
            <p:nvPr/>
          </p:nvSpPr>
          <p:spPr>
            <a:xfrm>
              <a:off x="8292866" y="4277366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high memory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4FB39B-B36E-6A4C-9F75-0FAFDE138319}"/>
                </a:ext>
              </a:extLst>
            </p:cNvPr>
            <p:cNvSpPr txBox="1"/>
            <p:nvPr/>
          </p:nvSpPr>
          <p:spPr>
            <a:xfrm>
              <a:off x="8227662" y="5867978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DCAE846-C5B0-D246-92BB-4C8F21A70870}"/>
                </a:ext>
              </a:extLst>
            </p:cNvPr>
            <p:cNvSpPr/>
            <p:nvPr/>
          </p:nvSpPr>
          <p:spPr>
            <a:xfrm>
              <a:off x="7273768" y="4291753"/>
              <a:ext cx="4760137" cy="1959944"/>
            </a:xfrm>
            <a:prstGeom prst="rect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7755EC3-E5A3-4943-93EB-ADD85C225A00}"/>
                </a:ext>
              </a:extLst>
            </p:cNvPr>
            <p:cNvSpPr txBox="1"/>
            <p:nvPr/>
          </p:nvSpPr>
          <p:spPr>
            <a:xfrm>
              <a:off x="9886079" y="5350957"/>
              <a:ext cx="15768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before</a:t>
              </a:r>
            </a:p>
            <a:p>
              <a:pPr algn="r"/>
              <a:r>
                <a:rPr lang="en-US" dirty="0"/>
                <a:t>stack pointer</a:t>
              </a:r>
            </a:p>
          </p:txBody>
        </p:sp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13580749-6FDF-D54F-8DBC-2AB555E96DE0}"/>
                </a:ext>
              </a:extLst>
            </p:cNvPr>
            <p:cNvSpPr/>
            <p:nvPr/>
          </p:nvSpPr>
          <p:spPr>
            <a:xfrm>
              <a:off x="9966756" y="5508853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DA252C7-9234-C34B-BBC3-7C0683C8C015}"/>
              </a:ext>
            </a:extLst>
          </p:cNvPr>
          <p:cNvGrpSpPr/>
          <p:nvPr/>
        </p:nvGrpSpPr>
        <p:grpSpPr>
          <a:xfrm>
            <a:off x="1225619" y="5234214"/>
            <a:ext cx="4324930" cy="981476"/>
            <a:chOff x="698262" y="5203467"/>
            <a:chExt cx="4324930" cy="98147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BE413D-2356-3A46-8C58-A8C7F5E5BCE2}"/>
                </a:ext>
              </a:extLst>
            </p:cNvPr>
            <p:cNvSpPr txBox="1"/>
            <p:nvPr/>
          </p:nvSpPr>
          <p:spPr>
            <a:xfrm>
              <a:off x="3977041" y="5276082"/>
              <a:ext cx="104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37440"/>
                  </a:solidFill>
                </a:rPr>
                <a:t>push{ }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269DB95-B592-4849-8947-0F3E739A4ECF}"/>
                </a:ext>
              </a:extLst>
            </p:cNvPr>
            <p:cNvSpPr/>
            <p:nvPr/>
          </p:nvSpPr>
          <p:spPr>
            <a:xfrm rot="16200000">
              <a:off x="1484918" y="5400282"/>
              <a:ext cx="486199" cy="92570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5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Left Arrow 33">
              <a:extLst>
                <a:ext uri="{FF2B5EF4-FFF2-40B4-BE49-F238E27FC236}">
                  <a16:creationId xmlns:a16="http://schemas.microsoft.com/office/drawing/2014/main" id="{2987EE96-46E0-364B-985A-85F7B4704F44}"/>
                </a:ext>
              </a:extLst>
            </p:cNvPr>
            <p:cNvSpPr/>
            <p:nvPr/>
          </p:nvSpPr>
          <p:spPr>
            <a:xfrm rot="10800000">
              <a:off x="1414089" y="5703856"/>
              <a:ext cx="663388" cy="10941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9D7E45F-6CE3-1D4F-B52B-B1C80C2A922F}"/>
                </a:ext>
              </a:extLst>
            </p:cNvPr>
            <p:cNvSpPr txBox="1"/>
            <p:nvPr/>
          </p:nvSpPr>
          <p:spPr>
            <a:xfrm>
              <a:off x="698262" y="5538612"/>
              <a:ext cx="2136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after</a:t>
              </a:r>
              <a:r>
                <a:rPr lang="en-US" dirty="0"/>
                <a:t> </a:t>
              </a:r>
            </a:p>
            <a:p>
              <a:r>
                <a:rPr lang="en-US" dirty="0">
                  <a:solidFill>
                    <a:srgbClr val="F3753F"/>
                  </a:solidFill>
                </a:rPr>
                <a:t>stack pointer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0D63BDB-2A2B-B54C-A573-DCEA037ADBAA}"/>
              </a:ext>
            </a:extLst>
          </p:cNvPr>
          <p:cNvGrpSpPr/>
          <p:nvPr/>
        </p:nvGrpSpPr>
        <p:grpSpPr>
          <a:xfrm>
            <a:off x="6797900" y="4602252"/>
            <a:ext cx="4168281" cy="1131822"/>
            <a:chOff x="6476343" y="4623644"/>
            <a:chExt cx="4168281" cy="113182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1E75AC-105B-2148-A0CD-E8340BBB5767}"/>
                </a:ext>
              </a:extLst>
            </p:cNvPr>
            <p:cNvSpPr txBox="1"/>
            <p:nvPr/>
          </p:nvSpPr>
          <p:spPr>
            <a:xfrm>
              <a:off x="6476343" y="5289248"/>
              <a:ext cx="871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pop{ }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04D5DD09-6BD4-E342-B32B-61CB8881B5FD}"/>
                </a:ext>
              </a:extLst>
            </p:cNvPr>
            <p:cNvSpPr/>
            <p:nvPr/>
          </p:nvSpPr>
          <p:spPr>
            <a:xfrm rot="5400000">
              <a:off x="9222334" y="5406663"/>
              <a:ext cx="576374" cy="121231"/>
            </a:xfrm>
            <a:prstGeom prst="lef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418BE9B-A1A7-5349-B0C9-7CB7B47B05B4}"/>
                </a:ext>
              </a:extLst>
            </p:cNvPr>
            <p:cNvSpPr txBox="1"/>
            <p:nvPr/>
          </p:nvSpPr>
          <p:spPr>
            <a:xfrm>
              <a:off x="9239528" y="4623644"/>
              <a:ext cx="14050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B050"/>
                  </a:solidFill>
                </a:rPr>
                <a:t>after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00B050"/>
                  </a:solidFill>
                </a:rPr>
                <a:t>stack pointer</a:t>
              </a:r>
            </a:p>
          </p:txBody>
        </p:sp>
        <p:sp>
          <p:nvSpPr>
            <p:cNvPr id="40" name="Left Arrow 39">
              <a:extLst>
                <a:ext uri="{FF2B5EF4-FFF2-40B4-BE49-F238E27FC236}">
                  <a16:creationId xmlns:a16="http://schemas.microsoft.com/office/drawing/2014/main" id="{84F07458-338E-6C4B-A0ED-B3CA52575CAA}"/>
                </a:ext>
              </a:extLst>
            </p:cNvPr>
            <p:cNvSpPr/>
            <p:nvPr/>
          </p:nvSpPr>
          <p:spPr>
            <a:xfrm>
              <a:off x="9118212" y="5073415"/>
              <a:ext cx="663388" cy="10941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9C23B0C-0776-5344-BD49-727DF05C5DCD}"/>
              </a:ext>
            </a:extLst>
          </p:cNvPr>
          <p:cNvGrpSpPr/>
          <p:nvPr/>
        </p:nvGrpSpPr>
        <p:grpSpPr>
          <a:xfrm>
            <a:off x="682119" y="4502960"/>
            <a:ext cx="4986503" cy="1959944"/>
            <a:chOff x="154762" y="4472213"/>
            <a:chExt cx="4986503" cy="1959944"/>
          </a:xfrm>
        </p:grpSpPr>
        <p:sp>
          <p:nvSpPr>
            <p:cNvPr id="36" name="Left Arrow 35">
              <a:extLst>
                <a:ext uri="{FF2B5EF4-FFF2-40B4-BE49-F238E27FC236}">
                  <a16:creationId xmlns:a16="http://schemas.microsoft.com/office/drawing/2014/main" id="{4796CAEF-C164-5C4E-A5F2-F60B3B421056}"/>
                </a:ext>
              </a:extLst>
            </p:cNvPr>
            <p:cNvSpPr/>
            <p:nvPr/>
          </p:nvSpPr>
          <p:spPr>
            <a:xfrm rot="10800000">
              <a:off x="1463648" y="5083024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65E44E-5D2F-7F4B-A92E-FDAAAEA019A5}"/>
                </a:ext>
              </a:extLst>
            </p:cNvPr>
            <p:cNvSpPr txBox="1"/>
            <p:nvPr/>
          </p:nvSpPr>
          <p:spPr>
            <a:xfrm>
              <a:off x="485619" y="4672563"/>
              <a:ext cx="16583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before stack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pointer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867C46-6D19-A44F-B8DB-6A40D311945E}"/>
                </a:ext>
              </a:extLst>
            </p:cNvPr>
            <p:cNvSpPr/>
            <p:nvPr/>
          </p:nvSpPr>
          <p:spPr>
            <a:xfrm>
              <a:off x="2145060" y="4858475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757A3BB-8F09-054E-931D-97BE903A0887}"/>
                </a:ext>
              </a:extLst>
            </p:cNvPr>
            <p:cNvSpPr/>
            <p:nvPr/>
          </p:nvSpPr>
          <p:spPr>
            <a:xfrm>
              <a:off x="2145060" y="5181425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518CCFE-FD09-8544-B4CA-934838A0FE40}"/>
                </a:ext>
              </a:extLst>
            </p:cNvPr>
            <p:cNvSpPr/>
            <p:nvPr/>
          </p:nvSpPr>
          <p:spPr>
            <a:xfrm>
              <a:off x="2145060" y="5487444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D853AED-9961-AC4D-A1A3-D4EE197C33BD}"/>
                </a:ext>
              </a:extLst>
            </p:cNvPr>
            <p:cNvSpPr/>
            <p:nvPr/>
          </p:nvSpPr>
          <p:spPr>
            <a:xfrm>
              <a:off x="2145060" y="5801929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C8ACC33-048D-1F43-98A9-C51F3826805C}"/>
                </a:ext>
              </a:extLst>
            </p:cNvPr>
            <p:cNvSpPr txBox="1"/>
            <p:nvPr/>
          </p:nvSpPr>
          <p:spPr>
            <a:xfrm>
              <a:off x="2340294" y="4472213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high memory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49265E6-E428-C74C-8EC8-73593DC385CF}"/>
                </a:ext>
              </a:extLst>
            </p:cNvPr>
            <p:cNvSpPr txBox="1"/>
            <p:nvPr/>
          </p:nvSpPr>
          <p:spPr>
            <a:xfrm>
              <a:off x="2275090" y="6062825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low memory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E234BB9-B46B-2443-B531-F1A38A0407E3}"/>
                </a:ext>
              </a:extLst>
            </p:cNvPr>
            <p:cNvSpPr/>
            <p:nvPr/>
          </p:nvSpPr>
          <p:spPr>
            <a:xfrm>
              <a:off x="154762" y="4472213"/>
              <a:ext cx="4986503" cy="1959944"/>
            </a:xfrm>
            <a:prstGeom prst="rect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DFEF8C4-9430-2048-A593-141B4FFF60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A31BE1-598C-91D6-7754-E9031F53EB6C}"/>
              </a:ext>
            </a:extLst>
          </p:cNvPr>
          <p:cNvGrpSpPr/>
          <p:nvPr/>
        </p:nvGrpSpPr>
        <p:grpSpPr>
          <a:xfrm>
            <a:off x="2661999" y="5213130"/>
            <a:ext cx="1852818" cy="623534"/>
            <a:chOff x="2940598" y="7044872"/>
            <a:chExt cx="1852818" cy="62353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EDC9B4-FAEE-36B6-2EBC-3A351159AB2D}"/>
                </a:ext>
              </a:extLst>
            </p:cNvPr>
            <p:cNvSpPr/>
            <p:nvPr/>
          </p:nvSpPr>
          <p:spPr>
            <a:xfrm>
              <a:off x="2940599" y="7044872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6B496BE-06E3-2796-36A8-DB72775BAD13}"/>
                </a:ext>
              </a:extLst>
            </p:cNvPr>
            <p:cNvSpPr/>
            <p:nvPr/>
          </p:nvSpPr>
          <p:spPr>
            <a:xfrm>
              <a:off x="2940598" y="7356319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113CD5C-5266-B732-551D-5424656C1C73}"/>
              </a:ext>
            </a:extLst>
          </p:cNvPr>
          <p:cNvGrpSpPr/>
          <p:nvPr/>
        </p:nvGrpSpPr>
        <p:grpSpPr>
          <a:xfrm>
            <a:off x="7573460" y="5164903"/>
            <a:ext cx="1852818" cy="623534"/>
            <a:chOff x="2940598" y="7044872"/>
            <a:chExt cx="1852818" cy="62353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668586B-26E5-4D8E-E369-982E0C23AD4D}"/>
                </a:ext>
              </a:extLst>
            </p:cNvPr>
            <p:cNvSpPr/>
            <p:nvPr/>
          </p:nvSpPr>
          <p:spPr>
            <a:xfrm>
              <a:off x="2940599" y="7044872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815D89E-86D5-EDB5-E769-9B4264C1AE19}"/>
                </a:ext>
              </a:extLst>
            </p:cNvPr>
            <p:cNvSpPr/>
            <p:nvPr/>
          </p:nvSpPr>
          <p:spPr>
            <a:xfrm>
              <a:off x="2940598" y="7356319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076A2FF-F2D9-5650-4E24-D838B9A96DD1}"/>
              </a:ext>
            </a:extLst>
          </p:cNvPr>
          <p:cNvGrpSpPr/>
          <p:nvPr/>
        </p:nvGrpSpPr>
        <p:grpSpPr>
          <a:xfrm>
            <a:off x="7579100" y="5149219"/>
            <a:ext cx="1859932" cy="622108"/>
            <a:chOff x="7394475" y="7228585"/>
            <a:chExt cx="1859932" cy="62210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123E72E-9BD7-E41C-BA22-8A63894A9424}"/>
                </a:ext>
              </a:extLst>
            </p:cNvPr>
            <p:cNvSpPr/>
            <p:nvPr/>
          </p:nvSpPr>
          <p:spPr>
            <a:xfrm>
              <a:off x="7401590" y="7228585"/>
              <a:ext cx="1852817" cy="312087"/>
            </a:xfrm>
            <a:prstGeom prst="rect">
              <a:avLst/>
            </a:prstGeom>
            <a:pattFill prst="smConfetti">
              <a:fgClr>
                <a:srgbClr val="F3753F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3753F"/>
                  </a:solidFill>
                </a:rPr>
                <a:t>registers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794E209-B699-6303-9366-730BBB01D2F5}"/>
                </a:ext>
              </a:extLst>
            </p:cNvPr>
            <p:cNvSpPr/>
            <p:nvPr/>
          </p:nvSpPr>
          <p:spPr>
            <a:xfrm>
              <a:off x="7394475" y="7538606"/>
              <a:ext cx="1852817" cy="312087"/>
            </a:xfrm>
            <a:prstGeom prst="rect">
              <a:avLst/>
            </a:prstGeom>
            <a:pattFill prst="smConfetti">
              <a:fgClr>
                <a:srgbClr val="F3753F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3753F"/>
                  </a:solidFill>
                </a:rPr>
                <a:t>registers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468FC4D-C537-49BA-0353-A72D30D8E852}"/>
              </a:ext>
            </a:extLst>
          </p:cNvPr>
          <p:cNvSpPr txBox="1"/>
          <p:nvPr/>
        </p:nvSpPr>
        <p:spPr>
          <a:xfrm>
            <a:off x="429487" y="4094385"/>
            <a:ext cx="5703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push (multiple register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dirty="0">
                <a:solidFill>
                  <a:schemeClr val="accent1"/>
                </a:solidFill>
              </a:rPr>
              <a:t> to memory operation)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4B47C8-C6D3-6BCD-CBC1-F10B124F47AB}"/>
              </a:ext>
            </a:extLst>
          </p:cNvPr>
          <p:cNvSpPr txBox="1"/>
          <p:nvPr/>
        </p:nvSpPr>
        <p:spPr>
          <a:xfrm>
            <a:off x="6171177" y="4062334"/>
            <a:ext cx="6001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push (multiple register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solidFill>
                  <a:schemeClr val="accent1"/>
                </a:solidFill>
              </a:rPr>
              <a:t> from memory operation)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ABD404C-D91E-369F-7ED2-76A5D8627914}"/>
              </a:ext>
            </a:extLst>
          </p:cNvPr>
          <p:cNvGraphicFramePr>
            <a:graphicFrameLocks noGrp="1"/>
          </p:cNvGraphicFramePr>
          <p:nvPr/>
        </p:nvGraphicFramePr>
        <p:xfrm>
          <a:off x="639114" y="1335496"/>
          <a:ext cx="10997877" cy="2218555"/>
        </p:xfrm>
        <a:graphic>
          <a:graphicData uri="http://schemas.openxmlformats.org/drawingml/2006/table">
            <a:tbl>
              <a:tblPr firstRow="1" firstCol="1" bandRow="1"/>
              <a:tblGrid>
                <a:gridCol w="259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0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7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Pseudo Instruction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Entry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{reg list}</a:t>
                      </a: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– 4 × #registers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registers to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mem[</a:t>
                      </a:r>
                      <a:r>
                        <a:rPr lang="en-US" sz="2200" baseline="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Exit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{reg list}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mem[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 to registers, 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+ 4 × #registers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99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8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9E7DB3-B7C1-F340-A06F-35BB2035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86" y="555276"/>
            <a:ext cx="11435292" cy="464820"/>
          </a:xfrm>
        </p:spPr>
        <p:txBody>
          <a:bodyPr/>
          <a:lstStyle/>
          <a:p>
            <a:r>
              <a:rPr lang="en-US" sz="2800" dirty="0"/>
              <a:t>Preserving and Restoring Registers on the Stack - 2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8540EF-C10A-D44F-B263-5C74B2C9E0D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4800" y="3160606"/>
            <a:ext cx="11510682" cy="358622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{reg list} </a:t>
            </a:r>
            <a:r>
              <a:rPr lang="en-US" sz="2000" dirty="0">
                <a:cs typeface="Courier New" panose="02070309020205020404" pitchFamily="49" charset="0"/>
              </a:rPr>
              <a:t>is a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list of registers 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in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numerically increasing order, left to right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{r4-r10,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r11,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r14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Registers 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cannot be</a:t>
            </a:r>
            <a:r>
              <a:rPr lang="en-US" sz="2000" dirty="0">
                <a:cs typeface="Courier New" panose="02070309020205020404" pitchFamily="49" charset="0"/>
              </a:rPr>
              <a:t>: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cs typeface="Courier New" panose="02070309020205020404" pitchFamily="49" charset="0"/>
              </a:rPr>
              <a:t>duplicated in the list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cs typeface="Courier New" panose="02070309020205020404" pitchFamily="49" charset="0"/>
              </a:rPr>
              <a:t>listed out of increasing numeric order (left to right)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Register ranges can be specified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{r4, r5, r8-r10,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solidFill>
                  <a:srgbClr val="FF0000"/>
                </a:solidFill>
                <a:cs typeface="Consolas" panose="020B0609020204030204" pitchFamily="49" charset="0"/>
              </a:rPr>
              <a:t>Never!</a:t>
            </a:r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push/pop r12, r13, or r15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the top two registers on the stack must always be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C895B"/>
                </a:solidFill>
                <a:cs typeface="Consolas" panose="020B0609020204030204" pitchFamily="49" charset="0"/>
              </a:rPr>
              <a:t>// ARM function spec – later slides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B46F1E4F-D163-AC49-A10F-6E8CA561AFAE}"/>
              </a:ext>
            </a:extLst>
          </p:cNvPr>
          <p:cNvGraphicFramePr>
            <a:graphicFrameLocks noGrp="1"/>
          </p:cNvGraphicFramePr>
          <p:nvPr/>
        </p:nvGraphicFramePr>
        <p:xfrm>
          <a:off x="597060" y="875400"/>
          <a:ext cx="10997877" cy="2218555"/>
        </p:xfrm>
        <a:graphic>
          <a:graphicData uri="http://schemas.openxmlformats.org/drawingml/2006/table">
            <a:tbl>
              <a:tblPr firstRow="1" firstCol="1" bandRow="1"/>
              <a:tblGrid>
                <a:gridCol w="259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0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7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Pseudo Instruction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Entry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{reg list}</a:t>
                      </a: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– 4 × #registers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registers to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mem[</a:t>
                      </a:r>
                      <a:r>
                        <a:rPr lang="en-US" sz="2200" baseline="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Exit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{reg list}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mem[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 to registers, 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+ 4 × #registers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FC969FC-69E2-5442-8E07-98362877DA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575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3D2D1849-A64C-D642-B6C1-3F9E55DFF1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6808" y="4378326"/>
            <a:ext cx="11483202" cy="189709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copies the contents of the </a:t>
            </a:r>
            <a:r>
              <a:rPr lang="en-US" sz="20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{reg list} </a:t>
            </a:r>
            <a:r>
              <a:rPr lang="en-US" sz="2000" dirty="0">
                <a:cs typeface="Courier New" panose="02070309020205020404" pitchFamily="49" charset="0"/>
              </a:rPr>
              <a:t>to stack segment memory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u="sng" dirty="0">
                <a:cs typeface="Courier New" panose="02070309020205020404" pitchFamily="49" charset="0"/>
              </a:rPr>
              <a:t>subtracts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(# of registers saved) * (4 bytes) from the </a:t>
            </a:r>
            <a:r>
              <a:rPr lang="en-US" sz="20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to </a:t>
            </a:r>
            <a:r>
              <a:rPr lang="en-US" sz="2000" b="1" i="1" dirty="0">
                <a:solidFill>
                  <a:srgbClr val="F37440"/>
                </a:solidFill>
                <a:cs typeface="Courier New" panose="02070309020205020404" pitchFamily="49" charset="0"/>
              </a:rPr>
              <a:t>allocate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space on the stack</a:t>
            </a:r>
          </a:p>
          <a:p>
            <a:pPr lvl="1"/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– (#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registers_saved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* 4)</a:t>
            </a:r>
          </a:p>
          <a:p>
            <a:r>
              <a:rPr lang="en-US" sz="2000" b="1" dirty="0">
                <a:solidFill>
                  <a:schemeClr val="tx2"/>
                </a:solidFill>
                <a:cs typeface="Courier New" panose="02070309020205020404" pitchFamily="49" charset="0"/>
              </a:rPr>
              <a:t>this must always be true: </a:t>
            </a:r>
            <a:r>
              <a:rPr lang="en-US" sz="20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 % 8 == 0</a:t>
            </a:r>
            <a:endParaRPr lang="en-US" sz="2000" b="1" dirty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5E47-5BE2-F741-A496-9B02FA3E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56" y="164909"/>
            <a:ext cx="10515600" cy="494036"/>
          </a:xfrm>
        </p:spPr>
        <p:txBody>
          <a:bodyPr/>
          <a:lstStyle/>
          <a:p>
            <a:r>
              <a:rPr lang="en-US" dirty="0"/>
              <a:t>push: Multiple Register Save to the stack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8B0758-C62B-9C4D-A583-B6DDB337D9B6}"/>
              </a:ext>
            </a:extLst>
          </p:cNvPr>
          <p:cNvGrpSpPr/>
          <p:nvPr/>
        </p:nvGrpSpPr>
        <p:grpSpPr>
          <a:xfrm>
            <a:off x="8256006" y="1796346"/>
            <a:ext cx="1377799" cy="1910656"/>
            <a:chOff x="5015535" y="3266589"/>
            <a:chExt cx="1377799" cy="1910656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3F7F735-6401-BF49-8B88-B27C7F0600A4}"/>
                </a:ext>
              </a:extLst>
            </p:cNvPr>
            <p:cNvSpPr/>
            <p:nvPr/>
          </p:nvSpPr>
          <p:spPr>
            <a:xfrm>
              <a:off x="5015538" y="3266589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CC3363E-58CF-4C45-85D3-0558702A7450}"/>
                </a:ext>
              </a:extLst>
            </p:cNvPr>
            <p:cNvSpPr/>
            <p:nvPr/>
          </p:nvSpPr>
          <p:spPr>
            <a:xfrm>
              <a:off x="5017375" y="359488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2D79CC0-F32C-074E-92D2-ADDE0022AEC3}"/>
                </a:ext>
              </a:extLst>
            </p:cNvPr>
            <p:cNvSpPr/>
            <p:nvPr/>
          </p:nvSpPr>
          <p:spPr>
            <a:xfrm>
              <a:off x="5015537" y="392318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5A096EC-08B9-9941-80E4-68D7F6DA85E6}"/>
                </a:ext>
              </a:extLst>
            </p:cNvPr>
            <p:cNvSpPr/>
            <p:nvPr/>
          </p:nvSpPr>
          <p:spPr>
            <a:xfrm>
              <a:off x="5015537" y="42376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3745BF3-B167-644D-AE7B-5B483CED8BDC}"/>
                </a:ext>
              </a:extLst>
            </p:cNvPr>
            <p:cNvSpPr/>
            <p:nvPr/>
          </p:nvSpPr>
          <p:spPr>
            <a:xfrm>
              <a:off x="5015536" y="486515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r4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B7A2AAD-95BF-1E4E-B262-C54288B298CC}"/>
                </a:ext>
              </a:extLst>
            </p:cNvPr>
            <p:cNvSpPr/>
            <p:nvPr/>
          </p:nvSpPr>
          <p:spPr>
            <a:xfrm>
              <a:off x="5015535" y="455910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r5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33BB3A84-D8AC-C447-89B4-E527B6D49F88}"/>
              </a:ext>
            </a:extLst>
          </p:cNvPr>
          <p:cNvSpPr txBox="1"/>
          <p:nvPr/>
        </p:nvSpPr>
        <p:spPr>
          <a:xfrm>
            <a:off x="386276" y="1316311"/>
            <a:ext cx="3296095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 registers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{r4-r6, r8,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D8CED4-B634-474C-8DAF-CE99E2A0DE08}"/>
              </a:ext>
            </a:extLst>
          </p:cNvPr>
          <p:cNvGrpSpPr/>
          <p:nvPr/>
        </p:nvGrpSpPr>
        <p:grpSpPr>
          <a:xfrm>
            <a:off x="5905530" y="972772"/>
            <a:ext cx="1620957" cy="2725573"/>
            <a:chOff x="6517723" y="611915"/>
            <a:chExt cx="1620957" cy="2725573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991D4D9-6616-A246-B63A-07466B5C8ECA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6677660" y="216307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84" name="Rectangle 15">
              <a:extLst>
                <a:ext uri="{FF2B5EF4-FFF2-40B4-BE49-F238E27FC236}">
                  <a16:creationId xmlns:a16="http://schemas.microsoft.com/office/drawing/2014/main" id="{F61CC987-CDC3-9841-A1FC-DAF71F3858CB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6677658" y="310888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r4</a:t>
              </a:r>
            </a:p>
          </p:txBody>
        </p:sp>
        <p:sp>
          <p:nvSpPr>
            <p:cNvPr id="85" name="Rectangle 16">
              <a:extLst>
                <a:ext uri="{FF2B5EF4-FFF2-40B4-BE49-F238E27FC236}">
                  <a16:creationId xmlns:a16="http://schemas.microsoft.com/office/drawing/2014/main" id="{9FB1B3EA-4F94-FB43-B80F-7F9E05BFBFDE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677658" y="280601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r5</a:t>
              </a:r>
            </a:p>
          </p:txBody>
        </p:sp>
        <p:sp>
          <p:nvSpPr>
            <p:cNvPr id="94" name="Rectangle 9">
              <a:extLst>
                <a:ext uri="{FF2B5EF4-FFF2-40B4-BE49-F238E27FC236}">
                  <a16:creationId xmlns:a16="http://schemas.microsoft.com/office/drawing/2014/main" id="{7BE132C3-3700-304B-AE3F-15B9F982BF66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677661" y="1496911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95" name="Rectangle 8">
              <a:extLst>
                <a:ext uri="{FF2B5EF4-FFF2-40B4-BE49-F238E27FC236}">
                  <a16:creationId xmlns:a16="http://schemas.microsoft.com/office/drawing/2014/main" id="{02D48125-413C-8547-9197-5F674E2B2E28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677661" y="1836890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97" name="Rectangle 16">
              <a:extLst>
                <a:ext uri="{FF2B5EF4-FFF2-40B4-BE49-F238E27FC236}">
                  <a16:creationId xmlns:a16="http://schemas.microsoft.com/office/drawing/2014/main" id="{27E39F91-F48F-2242-8960-DF0C2EFE7B69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677659" y="248127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1764B58-78A6-A343-8017-AA05F60DBEC9}"/>
                </a:ext>
              </a:extLst>
            </p:cNvPr>
            <p:cNvSpPr txBox="1"/>
            <p:nvPr/>
          </p:nvSpPr>
          <p:spPr>
            <a:xfrm>
              <a:off x="6517723" y="611915"/>
              <a:ext cx="1620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CPU registers to Save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7F63B8-DE2E-214E-B61E-B04C38E029E3}"/>
              </a:ext>
            </a:extLst>
          </p:cNvPr>
          <p:cNvGrpSpPr/>
          <p:nvPr/>
        </p:nvGrpSpPr>
        <p:grpSpPr>
          <a:xfrm>
            <a:off x="7395434" y="1461705"/>
            <a:ext cx="724397" cy="2177636"/>
            <a:chOff x="8007627" y="1100848"/>
            <a:chExt cx="724397" cy="2177636"/>
          </a:xfrm>
        </p:grpSpPr>
        <p:sp>
          <p:nvSpPr>
            <p:cNvPr id="102" name="Right Arrow 101">
              <a:extLst>
                <a:ext uri="{FF2B5EF4-FFF2-40B4-BE49-F238E27FC236}">
                  <a16:creationId xmlns:a16="http://schemas.microsoft.com/office/drawing/2014/main" id="{48275568-6340-B146-B3F9-1A0BE7920C62}"/>
                </a:ext>
              </a:extLst>
            </p:cNvPr>
            <p:cNvSpPr/>
            <p:nvPr/>
          </p:nvSpPr>
          <p:spPr>
            <a:xfrm>
              <a:off x="8007630" y="156932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Right Arrow 102">
              <a:extLst>
                <a:ext uri="{FF2B5EF4-FFF2-40B4-BE49-F238E27FC236}">
                  <a16:creationId xmlns:a16="http://schemas.microsoft.com/office/drawing/2014/main" id="{BD9B9D93-6A48-5D47-AD89-CB497AE2CB5F}"/>
                </a:ext>
              </a:extLst>
            </p:cNvPr>
            <p:cNvSpPr/>
            <p:nvPr/>
          </p:nvSpPr>
          <p:spPr>
            <a:xfrm>
              <a:off x="8007630" y="1895894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Right Arrow 103">
              <a:extLst>
                <a:ext uri="{FF2B5EF4-FFF2-40B4-BE49-F238E27FC236}">
                  <a16:creationId xmlns:a16="http://schemas.microsoft.com/office/drawing/2014/main" id="{085E2022-CADD-E149-89F7-025AD5128DC8}"/>
                </a:ext>
              </a:extLst>
            </p:cNvPr>
            <p:cNvSpPr/>
            <p:nvPr/>
          </p:nvSpPr>
          <p:spPr>
            <a:xfrm>
              <a:off x="8007629" y="222208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5" name="Right Arrow 104">
              <a:extLst>
                <a:ext uri="{FF2B5EF4-FFF2-40B4-BE49-F238E27FC236}">
                  <a16:creationId xmlns:a16="http://schemas.microsoft.com/office/drawing/2014/main" id="{4C23AA01-A656-EC40-851A-1FC71601FBDF}"/>
                </a:ext>
              </a:extLst>
            </p:cNvPr>
            <p:cNvSpPr/>
            <p:nvPr/>
          </p:nvSpPr>
          <p:spPr>
            <a:xfrm>
              <a:off x="8007628" y="253552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6" name="Right Arrow 105">
              <a:extLst>
                <a:ext uri="{FF2B5EF4-FFF2-40B4-BE49-F238E27FC236}">
                  <a16:creationId xmlns:a16="http://schemas.microsoft.com/office/drawing/2014/main" id="{D2AE6733-63E3-6D4C-B944-B86EE17F5E1F}"/>
                </a:ext>
              </a:extLst>
            </p:cNvPr>
            <p:cNvSpPr/>
            <p:nvPr/>
          </p:nvSpPr>
          <p:spPr>
            <a:xfrm>
              <a:off x="8007628" y="2874837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Right Arrow 106">
              <a:extLst>
                <a:ext uri="{FF2B5EF4-FFF2-40B4-BE49-F238E27FC236}">
                  <a16:creationId xmlns:a16="http://schemas.microsoft.com/office/drawing/2014/main" id="{7C1068D8-C042-8147-A7EC-5E2FA71E9C64}"/>
                </a:ext>
              </a:extLst>
            </p:cNvPr>
            <p:cNvSpPr/>
            <p:nvPr/>
          </p:nvSpPr>
          <p:spPr>
            <a:xfrm>
              <a:off x="8007627" y="316789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5F86EB6-74A3-0F41-8635-6EC36AAD2852}"/>
                </a:ext>
              </a:extLst>
            </p:cNvPr>
            <p:cNvSpPr txBox="1"/>
            <p:nvPr/>
          </p:nvSpPr>
          <p:spPr>
            <a:xfrm>
              <a:off x="8033838" y="11008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60D6066-475E-2446-8499-827ABDDD4055}"/>
              </a:ext>
            </a:extLst>
          </p:cNvPr>
          <p:cNvGrpSpPr/>
          <p:nvPr/>
        </p:nvGrpSpPr>
        <p:grpSpPr>
          <a:xfrm>
            <a:off x="910977" y="1980943"/>
            <a:ext cx="2692708" cy="1487281"/>
            <a:chOff x="4654148" y="1816804"/>
            <a:chExt cx="2692708" cy="1487281"/>
          </a:xfrm>
        </p:grpSpPr>
        <p:sp>
          <p:nvSpPr>
            <p:cNvPr id="124" name="Right Brace 123">
              <a:extLst>
                <a:ext uri="{FF2B5EF4-FFF2-40B4-BE49-F238E27FC236}">
                  <a16:creationId xmlns:a16="http://schemas.microsoft.com/office/drawing/2014/main" id="{F239F2B3-C04D-C743-A803-68B306176B43}"/>
                </a:ext>
              </a:extLst>
            </p:cNvPr>
            <p:cNvSpPr/>
            <p:nvPr/>
          </p:nvSpPr>
          <p:spPr>
            <a:xfrm rot="5400000">
              <a:off x="5974031" y="836791"/>
              <a:ext cx="275809" cy="223583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9FAA4E7-6C15-2E43-B624-CED8D75253B6}"/>
                </a:ext>
              </a:extLst>
            </p:cNvPr>
            <p:cNvSpPr txBox="1"/>
            <p:nvPr/>
          </p:nvSpPr>
          <p:spPr>
            <a:xfrm>
              <a:off x="4654148" y="2103756"/>
              <a:ext cx="2692708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Registers are </a:t>
              </a:r>
              <a:r>
                <a:rPr lang="en-US" dirty="0">
                  <a:solidFill>
                    <a:srgbClr val="0070C0"/>
                  </a:solidFill>
                </a:rPr>
                <a:t>pushed </a:t>
              </a:r>
              <a:r>
                <a:rPr lang="en-US" dirty="0">
                  <a:solidFill>
                    <a:schemeClr val="tx2"/>
                  </a:solidFill>
                </a:rPr>
                <a:t>on to the stack </a:t>
              </a:r>
              <a:r>
                <a:rPr lang="en-US" i="1" dirty="0">
                  <a:solidFill>
                    <a:srgbClr val="0070C0"/>
                  </a:solidFill>
                </a:rPr>
                <a:t>in order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</a:p>
            <a:p>
              <a:r>
                <a:rPr lang="en-US" b="1" dirty="0">
                  <a:solidFill>
                    <a:srgbClr val="0070C0"/>
                  </a:solidFill>
                </a:rPr>
                <a:t>right (high memory) to left (low memory)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4D41C2B-B5FC-E145-A630-EF03173F20D3}"/>
              </a:ext>
            </a:extLst>
          </p:cNvPr>
          <p:cNvGrpSpPr/>
          <p:nvPr/>
        </p:nvGrpSpPr>
        <p:grpSpPr>
          <a:xfrm>
            <a:off x="3772023" y="1885662"/>
            <a:ext cx="2275536" cy="1897094"/>
            <a:chOff x="3735122" y="1975823"/>
            <a:chExt cx="2275536" cy="1897094"/>
          </a:xfrm>
        </p:grpSpPr>
        <p:sp>
          <p:nvSpPr>
            <p:cNvPr id="127" name="Right Brace 126">
              <a:extLst>
                <a:ext uri="{FF2B5EF4-FFF2-40B4-BE49-F238E27FC236}">
                  <a16:creationId xmlns:a16="http://schemas.microsoft.com/office/drawing/2014/main" id="{7348FF65-2213-394A-8959-B05D0603C06D}"/>
                </a:ext>
              </a:extLst>
            </p:cNvPr>
            <p:cNvSpPr/>
            <p:nvPr/>
          </p:nvSpPr>
          <p:spPr>
            <a:xfrm rot="10800000">
              <a:off x="5726602" y="1975823"/>
              <a:ext cx="284056" cy="1897094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752D98E-3DE9-C145-B02E-18DFC63C5436}"/>
                </a:ext>
              </a:extLst>
            </p:cNvPr>
            <p:cNvSpPr txBox="1"/>
            <p:nvPr/>
          </p:nvSpPr>
          <p:spPr>
            <a:xfrm>
              <a:off x="3735122" y="2030836"/>
              <a:ext cx="1982313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If you have </a:t>
              </a:r>
              <a:r>
                <a:rPr lang="en-US" dirty="0">
                  <a:solidFill>
                    <a:srgbClr val="FF0000"/>
                  </a:solidFill>
                </a:rPr>
                <a:t>no stack variables </a:t>
              </a:r>
              <a:r>
                <a:rPr lang="en-US" dirty="0">
                  <a:solidFill>
                    <a:schemeClr val="accent6"/>
                  </a:solidFill>
                </a:rPr>
                <a:t>(later slides) then always </a:t>
              </a:r>
              <a:r>
                <a:rPr lang="en-US" dirty="0">
                  <a:solidFill>
                    <a:srgbClr val="0070C0"/>
                  </a:solidFill>
                </a:rPr>
                <a:t>push an </a:t>
              </a:r>
              <a:r>
                <a:rPr lang="en-US" b="1" dirty="0">
                  <a:solidFill>
                    <a:srgbClr val="0070C0"/>
                  </a:solidFill>
                </a:rPr>
                <a:t>EVEN</a:t>
              </a:r>
              <a:r>
                <a:rPr lang="en-US" dirty="0">
                  <a:solidFill>
                    <a:srgbClr val="0070C0"/>
                  </a:solidFill>
                </a:rPr>
                <a:t> number of registers!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E6B523E-CEE5-074E-BCD9-CAE633FDB62E}"/>
              </a:ext>
            </a:extLst>
          </p:cNvPr>
          <p:cNvGrpSpPr/>
          <p:nvPr/>
        </p:nvGrpSpPr>
        <p:grpSpPr>
          <a:xfrm>
            <a:off x="9644227" y="1782087"/>
            <a:ext cx="1835631" cy="2007769"/>
            <a:chOff x="10256420" y="1421230"/>
            <a:chExt cx="1835631" cy="2007769"/>
          </a:xfrm>
        </p:grpSpPr>
        <p:sp>
          <p:nvSpPr>
            <p:cNvPr id="115" name="Rectangle 8">
              <a:extLst>
                <a:ext uri="{FF2B5EF4-FFF2-40B4-BE49-F238E27FC236}">
                  <a16:creationId xmlns:a16="http://schemas.microsoft.com/office/drawing/2014/main" id="{4E122040-4DDD-5042-8239-893F7C988387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0843054" y="3176442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after push 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16" name="Left Arrow 115">
              <a:extLst>
                <a:ext uri="{FF2B5EF4-FFF2-40B4-BE49-F238E27FC236}">
                  <a16:creationId xmlns:a16="http://schemas.microsoft.com/office/drawing/2014/main" id="{3AF0FB5C-6A1D-D347-A452-97AB401C34DA}"/>
                </a:ext>
              </a:extLst>
            </p:cNvPr>
            <p:cNvSpPr/>
            <p:nvPr/>
          </p:nvSpPr>
          <p:spPr>
            <a:xfrm>
              <a:off x="10256420" y="3238556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8EAC263-3EE8-8446-8211-38F8CEAD7AC8}"/>
                </a:ext>
              </a:extLst>
            </p:cNvPr>
            <p:cNvSpPr/>
            <p:nvPr/>
          </p:nvSpPr>
          <p:spPr>
            <a:xfrm>
              <a:off x="10404030" y="1797938"/>
              <a:ext cx="168802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allocated space</a:t>
              </a:r>
            </a:p>
            <a:p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(# registers) * (4 bytes) 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0" name="Left Arrow 129">
              <a:extLst>
                <a:ext uri="{FF2B5EF4-FFF2-40B4-BE49-F238E27FC236}">
                  <a16:creationId xmlns:a16="http://schemas.microsoft.com/office/drawing/2014/main" id="{066FBCCF-1FAF-524F-84B6-A62F0549D63C}"/>
                </a:ext>
              </a:extLst>
            </p:cNvPr>
            <p:cNvSpPr/>
            <p:nvPr/>
          </p:nvSpPr>
          <p:spPr>
            <a:xfrm rot="16200000">
              <a:off x="9503787" y="2259998"/>
              <a:ext cx="1786397" cy="108862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75D9700-7A6C-5148-987C-9AFFA5873BB9}"/>
              </a:ext>
            </a:extLst>
          </p:cNvPr>
          <p:cNvGrpSpPr/>
          <p:nvPr/>
        </p:nvGrpSpPr>
        <p:grpSpPr>
          <a:xfrm>
            <a:off x="7670381" y="602632"/>
            <a:ext cx="2710851" cy="3615587"/>
            <a:chOff x="8282574" y="241775"/>
            <a:chExt cx="2710851" cy="361558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3EA7D0E-4B64-3846-9A0D-F0031677523E}"/>
                </a:ext>
              </a:extLst>
            </p:cNvPr>
            <p:cNvSpPr/>
            <p:nvPr/>
          </p:nvSpPr>
          <p:spPr>
            <a:xfrm>
              <a:off x="8866325" y="1160577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DCFC095-5FCD-384D-85E0-6D14166BC18F}"/>
                </a:ext>
              </a:extLst>
            </p:cNvPr>
            <p:cNvSpPr/>
            <p:nvPr/>
          </p:nvSpPr>
          <p:spPr>
            <a:xfrm>
              <a:off x="8864348" y="84183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85A8CAA-79FF-5A41-AEFE-9979EDF647BD}"/>
                </a:ext>
              </a:extLst>
            </p:cNvPr>
            <p:cNvSpPr txBox="1"/>
            <p:nvPr/>
          </p:nvSpPr>
          <p:spPr>
            <a:xfrm>
              <a:off x="8365330" y="3549585"/>
              <a:ext cx="2569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4087839-E312-A74D-AFBB-910A538EC9E4}"/>
                </a:ext>
              </a:extLst>
            </p:cNvPr>
            <p:cNvSpPr txBox="1"/>
            <p:nvPr/>
          </p:nvSpPr>
          <p:spPr>
            <a:xfrm>
              <a:off x="8282574" y="241775"/>
              <a:ext cx="2710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high memory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7825120-A9CA-5A44-BC34-E073F8F9956C}"/>
                </a:ext>
              </a:extLst>
            </p:cNvPr>
            <p:cNvSpPr/>
            <p:nvPr/>
          </p:nvSpPr>
          <p:spPr>
            <a:xfrm>
              <a:off x="8864345" y="524885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507394D-39E3-4C48-916C-A311C4D25A91}"/>
                </a:ext>
              </a:extLst>
            </p:cNvPr>
            <p:cNvSpPr/>
            <p:nvPr/>
          </p:nvSpPr>
          <p:spPr>
            <a:xfrm>
              <a:off x="8874579" y="146951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27F2EBB-94C1-5646-9DAC-525ED5F3D735}"/>
                </a:ext>
              </a:extLst>
            </p:cNvPr>
            <p:cNvSpPr/>
            <p:nvPr/>
          </p:nvSpPr>
          <p:spPr>
            <a:xfrm>
              <a:off x="8869383" y="1788539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13DA468-13A0-3244-A3E3-E59A415BA863}"/>
                </a:ext>
              </a:extLst>
            </p:cNvPr>
            <p:cNvSpPr/>
            <p:nvPr/>
          </p:nvSpPr>
          <p:spPr>
            <a:xfrm>
              <a:off x="8869382" y="2100626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EB3BA42-83E2-DD42-9129-ED4F0C3652F0}"/>
                </a:ext>
              </a:extLst>
            </p:cNvPr>
            <p:cNvSpPr/>
            <p:nvPr/>
          </p:nvSpPr>
          <p:spPr>
            <a:xfrm>
              <a:off x="8864186" y="241271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A292048-C176-E046-ADF5-7C813E2C1C5F}"/>
                </a:ext>
              </a:extLst>
            </p:cNvPr>
            <p:cNvSpPr/>
            <p:nvPr/>
          </p:nvSpPr>
          <p:spPr>
            <a:xfrm>
              <a:off x="8858990" y="2720571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D1413B5-78F3-A54A-B50A-9AE869D0EC75}"/>
                </a:ext>
              </a:extLst>
            </p:cNvPr>
            <p:cNvSpPr/>
            <p:nvPr/>
          </p:nvSpPr>
          <p:spPr>
            <a:xfrm>
              <a:off x="8854259" y="3041548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B4AD2BE-6085-B440-A31F-2A91419DFC4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25C2D3-E50A-EEF4-DEC3-D63A2ED6A963}"/>
              </a:ext>
            </a:extLst>
          </p:cNvPr>
          <p:cNvGrpSpPr/>
          <p:nvPr/>
        </p:nvGrpSpPr>
        <p:grpSpPr>
          <a:xfrm>
            <a:off x="9644227" y="1653001"/>
            <a:ext cx="1167312" cy="252557"/>
            <a:chOff x="9336049" y="983858"/>
            <a:chExt cx="1167312" cy="252557"/>
          </a:xfrm>
        </p:grpSpPr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A01503E5-059E-D5A7-1972-C8EBE6040239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9922683" y="983858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 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before push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75" name="Left Arrow 74">
              <a:extLst>
                <a:ext uri="{FF2B5EF4-FFF2-40B4-BE49-F238E27FC236}">
                  <a16:creationId xmlns:a16="http://schemas.microsoft.com/office/drawing/2014/main" id="{7DDB90F4-CC2D-BDE9-B577-CF40C878FFEE}"/>
                </a:ext>
              </a:extLst>
            </p:cNvPr>
            <p:cNvSpPr/>
            <p:nvPr/>
          </p:nvSpPr>
          <p:spPr>
            <a:xfrm>
              <a:off x="9336049" y="1045972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40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7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73468</TotalTime>
  <Words>14274</Words>
  <Application>Microsoft Macintosh PowerPoint</Application>
  <PresentationFormat>Widescreen</PresentationFormat>
  <Paragraphs>2928</Paragraphs>
  <Slides>69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ＭＳ Ｐゴシック</vt:lpstr>
      <vt:lpstr>Arial</vt:lpstr>
      <vt:lpstr>Arial Regular</vt:lpstr>
      <vt:lpstr>Calibri</vt:lpstr>
      <vt:lpstr>Consolas</vt:lpstr>
      <vt:lpstr>Courier New</vt:lpstr>
      <vt:lpstr>Menlo</vt:lpstr>
      <vt:lpstr>Theme1</vt:lpstr>
      <vt:lpstr>PowerPoint Presentation</vt:lpstr>
      <vt:lpstr>Function Calls</vt:lpstr>
      <vt:lpstr>Function Call Return</vt:lpstr>
      <vt:lpstr>Understanding bl and bx - 1</vt:lpstr>
      <vt:lpstr>Understanding bl and bx - 2</vt:lpstr>
      <vt:lpstr>Understanding bl and blx - 3</vt:lpstr>
      <vt:lpstr>Preserving and Restoring Registers on the stack - 1</vt:lpstr>
      <vt:lpstr>Preserving and Restoring Registers on the Stack - 2 </vt:lpstr>
      <vt:lpstr>push: Multiple Register Save to the stack</vt:lpstr>
      <vt:lpstr>pop: Multiple Register Restore from the stack</vt:lpstr>
      <vt:lpstr>Consequences of inconsistent push and pop operands</vt:lpstr>
      <vt:lpstr>Registers: Rules For Use</vt:lpstr>
      <vt:lpstr>Return Value and Passing Parameters to Functions (Four parameters or less)</vt:lpstr>
      <vt:lpstr>Return Value and Passing Parameters to Functions (Four parameters or less)</vt:lpstr>
      <vt:lpstr>Register Arguments and Return Values</vt:lpstr>
      <vt:lpstr>What it means to be a Temporary/argument register </vt:lpstr>
      <vt:lpstr>Preserved Registers</vt:lpstr>
      <vt:lpstr>Minimum Stack Frame (Arm Arch32 Procedure Call Standards)</vt:lpstr>
      <vt:lpstr>FIrst Look: A typical Stack Frame</vt:lpstr>
      <vt:lpstr>Function Prologue and Epilogue</vt:lpstr>
      <vt:lpstr>Minimum Stack Frame (Arm Arch32 Procedure Call Standards)</vt:lpstr>
      <vt:lpstr>Using Minimal Stack Frames</vt:lpstr>
      <vt:lpstr>Using Minimal Stack Frames</vt:lpstr>
      <vt:lpstr>Using Minimal Stack Frames</vt:lpstr>
      <vt:lpstr>Using Minimal Stack Frames</vt:lpstr>
      <vt:lpstr>Using Minimal Stack Frames</vt:lpstr>
      <vt:lpstr>Using Minimal Stack Frames</vt:lpstr>
      <vt:lpstr>Function Prologue: Allocating the Stack Frame -1</vt:lpstr>
      <vt:lpstr>Function Prologue: Allocating the Stack Frame - 2</vt:lpstr>
      <vt:lpstr>Function Epilogue: Deallocating the Stack Frame - 1</vt:lpstr>
      <vt:lpstr>Why You must  move SP before POP in the Epilogue</vt:lpstr>
      <vt:lpstr>Function Epilogue: Deallocating the Stack Frame</vt:lpstr>
      <vt:lpstr>How to Set FP</vt:lpstr>
      <vt:lpstr>Reference Table: Global Variable access </vt:lpstr>
      <vt:lpstr>Assembler Directives: Label Scope Control (Normal Labels only)</vt:lpstr>
      <vt:lpstr>Passing global variables as a parameter: fprintf()</vt:lpstr>
      <vt:lpstr>Example: using preserved registers for local variables</vt:lpstr>
      <vt:lpstr>Putchar/getchar:  The while loop</vt:lpstr>
      <vt:lpstr>Accessing Pointers (argv) in ARM assembly</vt:lpstr>
      <vt:lpstr>Accessing Pointers (argv) in ARM assembly</vt:lpstr>
      <vt:lpstr>Allocating Space For Locals on the Stack</vt:lpstr>
      <vt:lpstr>Review Variables:  Size</vt:lpstr>
      <vt:lpstr>Local Variables on the stack</vt:lpstr>
      <vt:lpstr>Accessing Stack Variables: Introduction</vt:lpstr>
      <vt:lpstr>Stack Frame Design – Local Variables</vt:lpstr>
      <vt:lpstr>Stack Variables: Padding</vt:lpstr>
      <vt:lpstr>Accessing Stack Variables, the hard way</vt:lpstr>
      <vt:lpstr>Best Practice: Assembler Generated FP Distance Table</vt:lpstr>
      <vt:lpstr>Best Practice: Assembler Generated FP Distance Table</vt:lpstr>
      <vt:lpstr>Initializing and Accessing Stack variables</vt:lpstr>
      <vt:lpstr>Stack Frame Design Practice</vt:lpstr>
      <vt:lpstr>Working with Pointers on the stack</vt:lpstr>
      <vt:lpstr>Working with Pointers on the stack</vt:lpstr>
      <vt:lpstr>Working with Pointers on the stack</vt:lpstr>
      <vt:lpstr>Working with Pointers on the stack</vt:lpstr>
      <vt:lpstr>Working with Pointers on the stack</vt:lpstr>
      <vt:lpstr>Passing More Than Four Arguments – At the point of Call</vt:lpstr>
      <vt:lpstr>Passing More Than Four Arguments – At the point of Call</vt:lpstr>
      <vt:lpstr>Passing More Than Four Arguments – At the point of Call</vt:lpstr>
      <vt:lpstr>Determining Size of the Passed Parameter Area on The Stack</vt:lpstr>
      <vt:lpstr>Calling Function Stack Frame: Pass ARG 5 and higher</vt:lpstr>
      <vt:lpstr>Called Function: Retrieving Args From the Stack</vt:lpstr>
      <vt:lpstr>Called Function: Retrieving Args From the Stack</vt:lpstr>
      <vt:lpstr>Example: Passing Stack Args,  Calling Function</vt:lpstr>
      <vt:lpstr>Example: Passing Stack Args,  Calling Function</vt:lpstr>
      <vt:lpstr>Example: Passing Stack Args,  Calling Function</vt:lpstr>
      <vt:lpstr>Example: Passing Stack Args,  Called Function</vt:lpstr>
      <vt:lpstr>Extra Slides</vt:lpstr>
      <vt:lpstr>By following the saved fp, you can find each stack frame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3114</cp:revision>
  <cp:lastPrinted>2022-11-10T18:36:43Z</cp:lastPrinted>
  <dcterms:created xsi:type="dcterms:W3CDTF">2018-10-05T16:35:28Z</dcterms:created>
  <dcterms:modified xsi:type="dcterms:W3CDTF">2024-05-31T16:28:26Z</dcterms:modified>
  <cp:category/>
</cp:coreProperties>
</file>