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5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9"/>
  </p:notesMasterIdLst>
  <p:handoutMasterIdLst>
    <p:handoutMasterId r:id="rId70"/>
  </p:handoutMasterIdLst>
  <p:sldIdLst>
    <p:sldId id="2727" r:id="rId2"/>
    <p:sldId id="3091" r:id="rId3"/>
    <p:sldId id="2857" r:id="rId4"/>
    <p:sldId id="3096" r:id="rId5"/>
    <p:sldId id="2905" r:id="rId6"/>
    <p:sldId id="2906" r:id="rId7"/>
    <p:sldId id="3051" r:id="rId8"/>
    <p:sldId id="3045" r:id="rId9"/>
    <p:sldId id="3119" r:id="rId10"/>
    <p:sldId id="3127" r:id="rId11"/>
    <p:sldId id="2713" r:id="rId12"/>
    <p:sldId id="2753" r:id="rId13"/>
    <p:sldId id="3114" r:id="rId14"/>
    <p:sldId id="3115" r:id="rId15"/>
    <p:sldId id="2725" r:id="rId16"/>
    <p:sldId id="2928" r:id="rId17"/>
    <p:sldId id="3131" r:id="rId18"/>
    <p:sldId id="3101" r:id="rId19"/>
    <p:sldId id="3122" r:id="rId20"/>
    <p:sldId id="3102" r:id="rId21"/>
    <p:sldId id="3103" r:id="rId22"/>
    <p:sldId id="3104" r:id="rId23"/>
    <p:sldId id="3123" r:id="rId24"/>
    <p:sldId id="3105" r:id="rId25"/>
    <p:sldId id="3106" r:id="rId26"/>
    <p:sldId id="3107" r:id="rId27"/>
    <p:sldId id="3108" r:id="rId28"/>
    <p:sldId id="3109" r:id="rId29"/>
    <p:sldId id="3128" r:id="rId30"/>
    <p:sldId id="3110" r:id="rId31"/>
    <p:sldId id="3111" r:id="rId32"/>
    <p:sldId id="3112" r:id="rId33"/>
    <p:sldId id="3113" r:id="rId34"/>
    <p:sldId id="3117" r:id="rId35"/>
    <p:sldId id="2758" r:id="rId36"/>
    <p:sldId id="3124" r:id="rId37"/>
    <p:sldId id="2909" r:id="rId38"/>
    <p:sldId id="2936" r:id="rId39"/>
    <p:sldId id="2978" r:id="rId40"/>
    <p:sldId id="2076" r:id="rId41"/>
    <p:sldId id="3015" r:id="rId42"/>
    <p:sldId id="3014" r:id="rId43"/>
    <p:sldId id="3129" r:id="rId44"/>
    <p:sldId id="3121" r:id="rId45"/>
    <p:sldId id="3130" r:id="rId46"/>
    <p:sldId id="3120" r:id="rId47"/>
    <p:sldId id="2924" r:id="rId48"/>
    <p:sldId id="2914" r:id="rId49"/>
    <p:sldId id="3012" r:id="rId50"/>
    <p:sldId id="3066" r:id="rId51"/>
    <p:sldId id="2494" r:id="rId52"/>
    <p:sldId id="2637" r:id="rId53"/>
    <p:sldId id="2963" r:id="rId54"/>
    <p:sldId id="3116" r:id="rId55"/>
    <p:sldId id="3043" r:id="rId56"/>
    <p:sldId id="3044" r:id="rId57"/>
    <p:sldId id="3050" r:id="rId58"/>
    <p:sldId id="447" r:id="rId59"/>
    <p:sldId id="3049" r:id="rId60"/>
    <p:sldId id="3042" r:id="rId61"/>
    <p:sldId id="2893" r:id="rId62"/>
    <p:sldId id="2930" r:id="rId63"/>
    <p:sldId id="2975" r:id="rId64"/>
    <p:sldId id="2976" r:id="rId65"/>
    <p:sldId id="2935" r:id="rId66"/>
    <p:sldId id="2908" r:id="rId67"/>
    <p:sldId id="292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8"/>
    <p:restoredTop sz="97532"/>
  </p:normalViewPr>
  <p:slideViewPr>
    <p:cSldViewPr snapToGrid="0" snapToObjects="1">
      <p:cViewPr varScale="1">
        <p:scale>
          <a:sx n="160" d="100"/>
          <a:sy n="160" d="100"/>
        </p:scale>
        <p:origin x="129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51453-C9BA-A44E-1598-D2CDE5BFB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90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7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tags" Target="../tags/tag28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63" Type="http://schemas.openxmlformats.org/officeDocument/2006/relationships/tags" Target="../tags/tag65.xml"/><Relationship Id="rId68" Type="http://schemas.openxmlformats.org/officeDocument/2006/relationships/tags" Target="../tags/tag70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66" Type="http://schemas.openxmlformats.org/officeDocument/2006/relationships/tags" Target="../tags/tag68.xml"/><Relationship Id="rId5" Type="http://schemas.openxmlformats.org/officeDocument/2006/relationships/tags" Target="../tags/tag7.xml"/><Relationship Id="rId61" Type="http://schemas.openxmlformats.org/officeDocument/2006/relationships/tags" Target="../tags/tag63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Relationship Id="rId67" Type="http://schemas.openxmlformats.org/officeDocument/2006/relationships/tags" Target="../tags/tag69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tags" Target="../tags/tag64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tags" Target="../tags/tag97.xml"/><Relationship Id="rId3" Type="http://schemas.openxmlformats.org/officeDocument/2006/relationships/tags" Target="../tags/tag74.xml"/><Relationship Id="rId21" Type="http://schemas.openxmlformats.org/officeDocument/2006/relationships/tags" Target="../tags/tag92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tags" Target="../tags/tag96.xml"/><Relationship Id="rId33" Type="http://schemas.openxmlformats.org/officeDocument/2006/relationships/slideLayout" Target="../slideLayouts/slideLayout8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0" Type="http://schemas.openxmlformats.org/officeDocument/2006/relationships/tags" Target="../tags/tag91.xml"/><Relationship Id="rId29" Type="http://schemas.openxmlformats.org/officeDocument/2006/relationships/tags" Target="../tags/tag100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32" Type="http://schemas.openxmlformats.org/officeDocument/2006/relationships/tags" Target="../tags/tag103.xml"/><Relationship Id="rId5" Type="http://schemas.openxmlformats.org/officeDocument/2006/relationships/tags" Target="../tags/tag76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tags" Target="../tags/tag99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31" Type="http://schemas.openxmlformats.org/officeDocument/2006/relationships/tags" Target="../tags/tag102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tags" Target="../tags/tag98.xml"/><Relationship Id="rId30" Type="http://schemas.openxmlformats.org/officeDocument/2006/relationships/tags" Target="../tags/tag101.xml"/><Relationship Id="rId8" Type="http://schemas.openxmlformats.org/officeDocument/2006/relationships/tags" Target="../tags/tag7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6" Type="http://schemas.openxmlformats.org/officeDocument/2006/relationships/tags" Target="../tags/tag131.xml"/><Relationship Id="rId21" Type="http://schemas.openxmlformats.org/officeDocument/2006/relationships/tags" Target="../tags/tag126.xml"/><Relationship Id="rId42" Type="http://schemas.openxmlformats.org/officeDocument/2006/relationships/tags" Target="../tags/tag147.xml"/><Relationship Id="rId47" Type="http://schemas.openxmlformats.org/officeDocument/2006/relationships/tags" Target="../tags/tag152.xml"/><Relationship Id="rId63" Type="http://schemas.openxmlformats.org/officeDocument/2006/relationships/tags" Target="../tags/tag168.xml"/><Relationship Id="rId68" Type="http://schemas.openxmlformats.org/officeDocument/2006/relationships/tags" Target="../tags/tag173.xml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9" Type="http://schemas.openxmlformats.org/officeDocument/2006/relationships/tags" Target="../tags/tag134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tags" Target="../tags/tag137.xml"/><Relationship Id="rId37" Type="http://schemas.openxmlformats.org/officeDocument/2006/relationships/tags" Target="../tags/tag142.xml"/><Relationship Id="rId40" Type="http://schemas.openxmlformats.org/officeDocument/2006/relationships/tags" Target="../tags/tag145.xml"/><Relationship Id="rId45" Type="http://schemas.openxmlformats.org/officeDocument/2006/relationships/tags" Target="../tags/tag150.xml"/><Relationship Id="rId53" Type="http://schemas.openxmlformats.org/officeDocument/2006/relationships/tags" Target="../tags/tag158.xml"/><Relationship Id="rId58" Type="http://schemas.openxmlformats.org/officeDocument/2006/relationships/tags" Target="../tags/tag163.xml"/><Relationship Id="rId66" Type="http://schemas.openxmlformats.org/officeDocument/2006/relationships/tags" Target="../tags/tag171.xml"/><Relationship Id="rId5" Type="http://schemas.openxmlformats.org/officeDocument/2006/relationships/tags" Target="../tags/tag110.xml"/><Relationship Id="rId61" Type="http://schemas.openxmlformats.org/officeDocument/2006/relationships/tags" Target="../tags/tag166.xml"/><Relationship Id="rId19" Type="http://schemas.openxmlformats.org/officeDocument/2006/relationships/tags" Target="../tags/tag12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tags" Target="../tags/tag132.xml"/><Relationship Id="rId30" Type="http://schemas.openxmlformats.org/officeDocument/2006/relationships/tags" Target="../tags/tag135.xml"/><Relationship Id="rId35" Type="http://schemas.openxmlformats.org/officeDocument/2006/relationships/tags" Target="../tags/tag140.xml"/><Relationship Id="rId43" Type="http://schemas.openxmlformats.org/officeDocument/2006/relationships/tags" Target="../tags/tag148.xml"/><Relationship Id="rId48" Type="http://schemas.openxmlformats.org/officeDocument/2006/relationships/tags" Target="../tags/tag153.xml"/><Relationship Id="rId56" Type="http://schemas.openxmlformats.org/officeDocument/2006/relationships/tags" Target="../tags/tag161.xml"/><Relationship Id="rId64" Type="http://schemas.openxmlformats.org/officeDocument/2006/relationships/tags" Target="../tags/tag169.xml"/><Relationship Id="rId69" Type="http://schemas.openxmlformats.org/officeDocument/2006/relationships/tags" Target="../tags/tag174.xml"/><Relationship Id="rId8" Type="http://schemas.openxmlformats.org/officeDocument/2006/relationships/tags" Target="../tags/tag113.xml"/><Relationship Id="rId51" Type="http://schemas.openxmlformats.org/officeDocument/2006/relationships/tags" Target="../tags/tag156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tags" Target="../tags/tag138.xml"/><Relationship Id="rId38" Type="http://schemas.openxmlformats.org/officeDocument/2006/relationships/tags" Target="../tags/tag143.xml"/><Relationship Id="rId46" Type="http://schemas.openxmlformats.org/officeDocument/2006/relationships/tags" Target="../tags/tag151.xml"/><Relationship Id="rId59" Type="http://schemas.openxmlformats.org/officeDocument/2006/relationships/tags" Target="../tags/tag164.xml"/><Relationship Id="rId67" Type="http://schemas.openxmlformats.org/officeDocument/2006/relationships/tags" Target="../tags/tag172.xml"/><Relationship Id="rId20" Type="http://schemas.openxmlformats.org/officeDocument/2006/relationships/tags" Target="../tags/tag125.xml"/><Relationship Id="rId41" Type="http://schemas.openxmlformats.org/officeDocument/2006/relationships/tags" Target="../tags/tag146.xml"/><Relationship Id="rId54" Type="http://schemas.openxmlformats.org/officeDocument/2006/relationships/tags" Target="../tags/tag159.xml"/><Relationship Id="rId62" Type="http://schemas.openxmlformats.org/officeDocument/2006/relationships/tags" Target="../tags/tag167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tags" Target="../tags/tag133.xml"/><Relationship Id="rId36" Type="http://schemas.openxmlformats.org/officeDocument/2006/relationships/tags" Target="../tags/tag141.xml"/><Relationship Id="rId49" Type="http://schemas.openxmlformats.org/officeDocument/2006/relationships/tags" Target="../tags/tag154.xml"/><Relationship Id="rId57" Type="http://schemas.openxmlformats.org/officeDocument/2006/relationships/tags" Target="../tags/tag162.xml"/><Relationship Id="rId10" Type="http://schemas.openxmlformats.org/officeDocument/2006/relationships/tags" Target="../tags/tag115.xml"/><Relationship Id="rId31" Type="http://schemas.openxmlformats.org/officeDocument/2006/relationships/tags" Target="../tags/tag136.xml"/><Relationship Id="rId44" Type="http://schemas.openxmlformats.org/officeDocument/2006/relationships/tags" Target="../tags/tag149.xml"/><Relationship Id="rId52" Type="http://schemas.openxmlformats.org/officeDocument/2006/relationships/tags" Target="../tags/tag157.xml"/><Relationship Id="rId60" Type="http://schemas.openxmlformats.org/officeDocument/2006/relationships/tags" Target="../tags/tag165.xml"/><Relationship Id="rId65" Type="http://schemas.openxmlformats.org/officeDocument/2006/relationships/tags" Target="../tags/tag170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39" Type="http://schemas.openxmlformats.org/officeDocument/2006/relationships/tags" Target="../tags/tag144.xml"/><Relationship Id="rId34" Type="http://schemas.openxmlformats.org/officeDocument/2006/relationships/tags" Target="../tags/tag139.xml"/><Relationship Id="rId50" Type="http://schemas.openxmlformats.org/officeDocument/2006/relationships/tags" Target="../tags/tag155.xml"/><Relationship Id="rId55" Type="http://schemas.openxmlformats.org/officeDocument/2006/relationships/tags" Target="../tags/tag1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56335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132080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2.09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1EEA5E-B691-DA45-CC86-2D7470363650}"/>
              </a:ext>
            </a:extLst>
          </p:cNvPr>
          <p:cNvSpPr txBox="1">
            <a:spLocks/>
          </p:cNvSpPr>
          <p:nvPr/>
        </p:nvSpPr>
        <p:spPr>
          <a:xfrm>
            <a:off x="9038202" y="6408357"/>
            <a:ext cx="311256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Colossus </a:t>
            </a:r>
            <a:r>
              <a:rPr lang="en-US" sz="2400" dirty="0" err="1">
                <a:solidFill>
                  <a:schemeClr val="bg1"/>
                </a:solidFill>
              </a:rPr>
              <a:t>MkII</a:t>
            </a:r>
            <a:r>
              <a:rPr lang="en-US" sz="2400" dirty="0">
                <a:solidFill>
                  <a:schemeClr val="bg1"/>
                </a:solidFill>
              </a:rPr>
              <a:t> - 1944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6D1104-0A20-3EE2-2B1D-AE5BACE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Writing an ARM32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692AE5-53CB-622A-C25F-6891E853A663}"/>
              </a:ext>
            </a:extLst>
          </p:cNvPr>
          <p:cNvSpPr/>
          <p:nvPr/>
        </p:nvSpPr>
        <p:spPr bwMode="auto">
          <a:xfrm>
            <a:off x="364756" y="904284"/>
            <a:ext cx="416205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sum4(1,2,3,4);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067FC-72FE-622A-9CFC-16F9FA3FDB76}"/>
              </a:ext>
            </a:extLst>
          </p:cNvPr>
          <p:cNvSpPr/>
          <p:nvPr/>
        </p:nvSpPr>
        <p:spPr bwMode="auto">
          <a:xfrm>
            <a:off x="364757" y="4148669"/>
            <a:ext cx="4162057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SUM4_H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SUM4_H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__ASSEMBLER__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.extern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546E7B-6051-8650-1773-359355326960}"/>
              </a:ext>
            </a:extLst>
          </p:cNvPr>
          <p:cNvSpPr/>
          <p:nvPr/>
        </p:nvSpPr>
        <p:spPr bwMode="auto">
          <a:xfrm>
            <a:off x="4905696" y="795291"/>
            <a:ext cx="5518984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.type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sum4,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= sum4(r0, r1, r2, r3)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sum4: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add     r0, r0, r3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sum4, (. - sum4)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.note.GNU-stack,"",%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progbits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21AE8-E0A6-57FF-D056-E215E405E265}"/>
              </a:ext>
            </a:extLst>
          </p:cNvPr>
          <p:cNvSpPr/>
          <p:nvPr/>
        </p:nvSpPr>
        <p:spPr bwMode="auto">
          <a:xfrm>
            <a:off x="8213113" y="904284"/>
            <a:ext cx="3801043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-Wall -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sum4.S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sum4.o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A91340F-376F-104B-1438-1BFD53B885BE}"/>
              </a:ext>
            </a:extLst>
          </p:cNvPr>
          <p:cNvSpPr/>
          <p:nvPr/>
        </p:nvSpPr>
        <p:spPr>
          <a:xfrm>
            <a:off x="8935932" y="2582405"/>
            <a:ext cx="512243" cy="145727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17E2E-E6DB-8CC1-44A2-D990A7E45998}"/>
              </a:ext>
            </a:extLst>
          </p:cNvPr>
          <p:cNvSpPr txBox="1"/>
          <p:nvPr/>
        </p:nvSpPr>
        <p:spPr>
          <a:xfrm>
            <a:off x="9344808" y="2994272"/>
            <a:ext cx="27879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will cover this </a:t>
            </a:r>
          </a:p>
          <a:p>
            <a:r>
              <a:rPr lang="en-US" dirty="0"/>
              <a:t>when we do stack frames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184C86D-F983-5DE1-75C8-CA27F91222D9}"/>
              </a:ext>
            </a:extLst>
          </p:cNvPr>
          <p:cNvSpPr/>
          <p:nvPr/>
        </p:nvSpPr>
        <p:spPr>
          <a:xfrm>
            <a:off x="8348870" y="4969565"/>
            <a:ext cx="456575" cy="69870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73C64A-DE6A-DB6A-9200-055A06360A4B}"/>
              </a:ext>
            </a:extLst>
          </p:cNvPr>
          <p:cNvSpPr txBox="1"/>
          <p:nvPr/>
        </p:nvSpPr>
        <p:spPr>
          <a:xfrm>
            <a:off x="8805445" y="4969565"/>
            <a:ext cx="27879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will cover this </a:t>
            </a:r>
          </a:p>
          <a:p>
            <a:r>
              <a:rPr lang="en-US" dirty="0"/>
              <a:t>when we do stack frames</a:t>
            </a:r>
          </a:p>
        </p:txBody>
      </p:sp>
    </p:spTree>
    <p:extLst>
      <p:ext uri="{BB962C8B-B14F-4D97-AF65-F5344CB8AC3E}">
        <p14:creationId xmlns:p14="http://schemas.microsoft.com/office/powerpoint/2010/main" val="350580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179976" y="93494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59530-60FA-874C-BCB8-A99D950745E8}"/>
              </a:ext>
            </a:extLst>
          </p:cNvPr>
          <p:cNvSpPr txBox="1"/>
          <p:nvPr/>
        </p:nvSpPr>
        <p:spPr>
          <a:xfrm>
            <a:off x="7753457" y="1857673"/>
            <a:ext cx="362606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r1 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is being used as a </a:t>
            </a:r>
            <a:r>
              <a:rPr lang="en-US" b="1" u="sng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to a location in memory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ldr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requires the use of a </a:t>
            </a:r>
            <a:r>
              <a:rPr lang="en-US" b="1" u="sng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operand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20756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627968" y="3924911"/>
              <a:ext cx="3799325" cy="248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3844-F6D9-2945-A6A2-F5162F07EDF7}"/>
                </a:ext>
              </a:extLst>
            </p:cNvPr>
            <p:cNvSpPr txBox="1"/>
            <p:nvPr/>
          </p:nvSpPr>
          <p:spPr>
            <a:xfrm>
              <a:off x="7785600" y="3928838"/>
              <a:ext cx="3626066" cy="166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r1 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is being used as a </a:t>
              </a:r>
              <a:r>
                <a:rPr lang="en-US" b="1" u="sng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to a location in memory</a:t>
              </a:r>
            </a:p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str requires the use of a </a:t>
              </a:r>
              <a:r>
                <a:rPr lang="en-US" b="1" u="sng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 operand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70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3" y="121265"/>
            <a:ext cx="11288654" cy="490633"/>
          </a:xfrm>
        </p:spPr>
        <p:txBody>
          <a:bodyPr/>
          <a:lstStyle/>
          <a:p>
            <a:r>
              <a:rPr lang="en-US" dirty="0"/>
              <a:t>Example Base Register Addressing Load – Modify –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5404" y="4706831"/>
            <a:ext cx="7053913" cy="199759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(read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1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r0 + 1 (x++)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r0 write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EE988A-947E-2647-B5D2-95A5DF599481}"/>
              </a:ext>
            </a:extLst>
          </p:cNvPr>
          <p:cNvSpPr/>
          <p:nvPr/>
        </p:nvSpPr>
        <p:spPr>
          <a:xfrm>
            <a:off x="4755604" y="176865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Arial"/>
              </a:rPr>
              <a:t>Memory assigned to x</a:t>
            </a:r>
            <a:endParaRPr lang="en-US" sz="20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562BF-1504-454C-AEA1-04B0106F9DDD}"/>
              </a:ext>
            </a:extLst>
          </p:cNvPr>
          <p:cNvSpPr/>
          <p:nvPr/>
        </p:nvSpPr>
        <p:spPr>
          <a:xfrm>
            <a:off x="4687254" y="3332149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 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83DF1A56-EA2F-9B4F-9246-F04F019BBA12}"/>
              </a:ext>
            </a:extLst>
          </p:cNvPr>
          <p:cNvSpPr/>
          <p:nvPr/>
        </p:nvSpPr>
        <p:spPr>
          <a:xfrm>
            <a:off x="5341740" y="24825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F33B6-D395-8846-971A-3B78138323B0}"/>
              </a:ext>
            </a:extLst>
          </p:cNvPr>
          <p:cNvSpPr/>
          <p:nvPr/>
        </p:nvSpPr>
        <p:spPr>
          <a:xfrm>
            <a:off x="8636442" y="176865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16414800-0709-F047-9B66-68251FF92649}"/>
              </a:ext>
            </a:extLst>
          </p:cNvPr>
          <p:cNvSpPr/>
          <p:nvPr/>
        </p:nvSpPr>
        <p:spPr>
          <a:xfrm>
            <a:off x="7901605" y="197402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8DCF3-2D02-6446-B3B7-AB62624C8D8A}"/>
              </a:ext>
            </a:extLst>
          </p:cNvPr>
          <p:cNvSpPr txBox="1"/>
          <p:nvPr/>
        </p:nvSpPr>
        <p:spPr>
          <a:xfrm>
            <a:off x="8055077" y="340802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+ 1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AB7FE122-26DC-5A4F-B83C-6F5672AD4802}"/>
              </a:ext>
            </a:extLst>
          </p:cNvPr>
          <p:cNvSpPr/>
          <p:nvPr/>
        </p:nvSpPr>
        <p:spPr>
          <a:xfrm rot="10800000">
            <a:off x="6772220" y="2458280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6317-8BA5-C342-BBB9-29C61EB63AFC}"/>
              </a:ext>
            </a:extLst>
          </p:cNvPr>
          <p:cNvSpPr txBox="1"/>
          <p:nvPr/>
        </p:nvSpPr>
        <p:spPr>
          <a:xfrm>
            <a:off x="8719481" y="2556487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0b..00001</a:t>
            </a:r>
            <a:r>
              <a:rPr lang="en-US" sz="2400" dirty="0">
                <a:solidFill>
                  <a:srgbClr val="7030A0"/>
                </a:solidFill>
              </a:rPr>
              <a:t>00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Notice: word aligned!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(last two bits are 0's)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6C025-92F7-D74F-9181-8425F05BE4A4}"/>
              </a:ext>
            </a:extLst>
          </p:cNvPr>
          <p:cNvGrpSpPr/>
          <p:nvPr/>
        </p:nvGrpSpPr>
        <p:grpSpPr>
          <a:xfrm>
            <a:off x="-172698" y="1053524"/>
            <a:ext cx="2468598" cy="4297145"/>
            <a:chOff x="8661113" y="2565170"/>
            <a:chExt cx="2468598" cy="4297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3E57-A979-5243-8C62-EA47BB7EA4F1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FA8CB6-8141-B941-BF75-E3C984D477DC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EF2DF1-017B-4242-A572-2B4FA9308739}"/>
                </a:ext>
              </a:extLst>
            </p:cNvPr>
            <p:cNvSpPr txBox="1"/>
            <p:nvPr/>
          </p:nvSpPr>
          <p:spPr>
            <a:xfrm>
              <a:off x="8661113" y="5938985"/>
              <a:ext cx="2468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binary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DDD927-9BAC-4D45-86A6-9FA8CBDBB816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41DC85-8F7A-FD48-B0D7-8D661260D492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BCDB03-0FC5-0544-80C7-9B8CDA5812A3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4404F1-9DF7-9740-8C1B-16997E668804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20B7C2-4E23-4741-8C1C-B6D0DADDC5E7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E4E955-F178-3A40-B73A-B4A1322A91DE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4A5ACEC-EB3F-D048-9CFC-2C1D9A226010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F2C2F-633D-7540-916D-76DB6AA587B4}"/>
              </a:ext>
            </a:extLst>
          </p:cNvPr>
          <p:cNvGrpSpPr/>
          <p:nvPr/>
        </p:nvGrpSpPr>
        <p:grpSpPr>
          <a:xfrm>
            <a:off x="1610641" y="992465"/>
            <a:ext cx="1694763" cy="3964642"/>
            <a:chOff x="10459173" y="2508975"/>
            <a:chExt cx="1694763" cy="3964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CDDBB-66E0-9B48-9131-B6703BB795C1}"/>
                </a:ext>
              </a:extLst>
            </p:cNvPr>
            <p:cNvSpPr txBox="1"/>
            <p:nvPr/>
          </p:nvSpPr>
          <p:spPr>
            <a:xfrm>
              <a:off x="10634563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0C591F-3E1F-5F43-AE82-582AE39DE0D8}"/>
                </a:ext>
              </a:extLst>
            </p:cNvPr>
            <p:cNvSpPr txBox="1"/>
            <p:nvPr/>
          </p:nvSpPr>
          <p:spPr>
            <a:xfrm>
              <a:off x="1062502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5CF544-D423-3D45-9A92-417A4444C0A8}"/>
                </a:ext>
              </a:extLst>
            </p:cNvPr>
            <p:cNvSpPr txBox="1"/>
            <p:nvPr/>
          </p:nvSpPr>
          <p:spPr>
            <a:xfrm>
              <a:off x="1062502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87250F-CEC4-0C49-A7BA-99555C68F716}"/>
                </a:ext>
              </a:extLst>
            </p:cNvPr>
            <p:cNvSpPr txBox="1"/>
            <p:nvPr/>
          </p:nvSpPr>
          <p:spPr>
            <a:xfrm>
              <a:off x="1062502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E95A68-9488-8B40-B2BA-A9D68D2393BA}"/>
                </a:ext>
              </a:extLst>
            </p:cNvPr>
            <p:cNvSpPr txBox="1"/>
            <p:nvPr/>
          </p:nvSpPr>
          <p:spPr>
            <a:xfrm>
              <a:off x="10625028" y="401439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F14C23-D045-0645-A796-5049981A1B61}"/>
                </a:ext>
              </a:extLst>
            </p:cNvPr>
            <p:cNvSpPr txBox="1"/>
            <p:nvPr/>
          </p:nvSpPr>
          <p:spPr>
            <a:xfrm>
              <a:off x="10632554" y="364541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8F926-B479-A647-9542-4EC2BCC39934}"/>
                </a:ext>
              </a:extLst>
            </p:cNvPr>
            <p:cNvSpPr txBox="1"/>
            <p:nvPr/>
          </p:nvSpPr>
          <p:spPr>
            <a:xfrm>
              <a:off x="10625028" y="32817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FFAA3-4C4A-B743-BB39-B39A2C07966B}"/>
                </a:ext>
              </a:extLst>
            </p:cNvPr>
            <p:cNvSpPr txBox="1"/>
            <p:nvPr/>
          </p:nvSpPr>
          <p:spPr>
            <a:xfrm>
              <a:off x="10640505" y="2905334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39425-B752-014D-B06C-681404F39AEC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088B83-D6B2-5F46-8034-B52C8014524B}"/>
                </a:ext>
              </a:extLst>
            </p:cNvPr>
            <p:cNvSpPr/>
            <p:nvPr/>
          </p:nvSpPr>
          <p:spPr>
            <a:xfrm rot="5400000">
              <a:off x="11074196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707C1A-3925-1F4D-AB31-BA3E056F7589}"/>
                </a:ext>
              </a:extLst>
            </p:cNvPr>
            <p:cNvSpPr txBox="1"/>
            <p:nvPr/>
          </p:nvSpPr>
          <p:spPr>
            <a:xfrm>
              <a:off x="10534699" y="250897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6FB976-C58B-F547-9A6D-14E7FA2C638F}"/>
              </a:ext>
            </a:extLst>
          </p:cNvPr>
          <p:cNvSpPr/>
          <p:nvPr/>
        </p:nvSpPr>
        <p:spPr>
          <a:xfrm>
            <a:off x="3079505" y="1388118"/>
            <a:ext cx="719360" cy="147909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5C7ED90-B38B-4944-9F8D-EA5D4B8BEE06}"/>
              </a:ext>
            </a:extLst>
          </p:cNvPr>
          <p:cNvSpPr/>
          <p:nvPr/>
        </p:nvSpPr>
        <p:spPr>
          <a:xfrm>
            <a:off x="3834277" y="1974027"/>
            <a:ext cx="921327" cy="269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B4C9-3932-CB48-82B2-000D32AC00FB}"/>
              </a:ext>
            </a:extLst>
          </p:cNvPr>
          <p:cNvSpPr txBox="1"/>
          <p:nvPr/>
        </p:nvSpPr>
        <p:spPr>
          <a:xfrm>
            <a:off x="3542461" y="2695553"/>
            <a:ext cx="10693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starting address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2E495D-97A8-FF4C-A4C4-4D6FCE524F98}"/>
              </a:ext>
            </a:extLst>
          </p:cNvPr>
          <p:cNvSpPr/>
          <p:nvPr/>
        </p:nvSpPr>
        <p:spPr>
          <a:xfrm>
            <a:off x="3079505" y="2720479"/>
            <a:ext cx="451799" cy="131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5804B-B60B-DA41-A9E5-0919401DAC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65AB-54CE-F445-B5CC-C72843F17CE5}"/>
              </a:ext>
            </a:extLst>
          </p:cNvPr>
          <p:cNvSpPr txBox="1"/>
          <p:nvPr/>
        </p:nvSpPr>
        <p:spPr>
          <a:xfrm>
            <a:off x="5091778" y="743574"/>
            <a:ext cx="241604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x = x + 1</a:t>
            </a:r>
          </a:p>
          <a:p>
            <a:r>
              <a:rPr lang="en-US" dirty="0">
                <a:solidFill>
                  <a:srgbClr val="0070C0"/>
                </a:solidFill>
              </a:rPr>
              <a:t>Where x is in 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1F64-8086-E0FE-2EB0-02F6826350CD}"/>
              </a:ext>
            </a:extLst>
          </p:cNvPr>
          <p:cNvSpPr txBox="1"/>
          <p:nvPr/>
        </p:nvSpPr>
        <p:spPr>
          <a:xfrm>
            <a:off x="9225228" y="125273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r1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92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2" grpId="0" animBg="1"/>
      <p:bldP spid="6" grpId="0"/>
      <p:bldP spid="4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 + Immediate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234427" y="859650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[r1, 4]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+4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30695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544148" y="3928838"/>
              <a:ext cx="4199240" cy="2485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[r1, 4]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r1+4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11ABBD23-B367-908F-8779-3349C5CFA809}"/>
              </a:ext>
            </a:extLst>
          </p:cNvPr>
          <p:cNvSpPr/>
          <p:nvPr/>
        </p:nvSpPr>
        <p:spPr>
          <a:xfrm>
            <a:off x="9618132" y="1605644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48F19-91ED-8237-AFED-24F202674558}"/>
              </a:ext>
            </a:extLst>
          </p:cNvPr>
          <p:cNvSpPr/>
          <p:nvPr/>
        </p:nvSpPr>
        <p:spPr>
          <a:xfrm>
            <a:off x="8214683" y="2074286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4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</a:rPr>
              <a:t>Immediate value in instruction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AC3BEB1-342F-088E-CA8F-4759EC6E83FD}"/>
              </a:ext>
            </a:extLst>
          </p:cNvPr>
          <p:cNvSpPr/>
          <p:nvPr/>
        </p:nvSpPr>
        <p:spPr>
          <a:xfrm>
            <a:off x="9429289" y="5304933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F672A-79AD-A8F1-6CEF-A35B833FB734}"/>
              </a:ext>
            </a:extLst>
          </p:cNvPr>
          <p:cNvSpPr/>
          <p:nvPr/>
        </p:nvSpPr>
        <p:spPr>
          <a:xfrm>
            <a:off x="8102361" y="4510562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</a:rPr>
              <a:t>Immediate value in instruction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76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6628" y="2676239"/>
            <a:ext cx="11359771" cy="36997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Often used to </a:t>
            </a:r>
            <a:r>
              <a:rPr lang="en-US" sz="2000" dirty="0">
                <a:solidFill>
                  <a:srgbClr val="0070C0"/>
                </a:solidFill>
              </a:rPr>
              <a:t>address struct members</a:t>
            </a:r>
          </a:p>
          <a:p>
            <a:pPr lvl="2"/>
            <a:r>
              <a:rPr lang="en-US" sz="1800" dirty="0">
                <a:solidFill>
                  <a:schemeClr val="accent5"/>
                </a:solidFill>
              </a:rPr>
              <a:t>Address of struct is address of the first member and subsequent members are a fixed offset from the first based on their size of the preceding members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503415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624940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045985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1704017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045985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337742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342447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337742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33879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931953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554379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337742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569421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938753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51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894522" y="687694"/>
            <a:ext cx="9687339" cy="3366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66" y="193830"/>
            <a:ext cx="11432811" cy="493864"/>
          </a:xfrm>
        </p:spPr>
        <p:txBody>
          <a:bodyPr/>
          <a:lstStyle/>
          <a:p>
            <a:r>
              <a:rPr lang="en-US" sz="2800" dirty="0" err="1"/>
              <a:t>ldr</a:t>
            </a:r>
            <a:r>
              <a:rPr lang="en-US" sz="2800" dirty="0"/>
              <a:t>/str Register Base + Immediate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97797" y="4738309"/>
          <a:ext cx="11996405" cy="1824580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[Rn, +/- constant]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constant is in bytes</a:t>
                      </a:r>
                    </a:p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[Rn]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constant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same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[r5,100]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0]</a:t>
                      </a: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[r5]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019905" y="1853548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329177" y="185825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F27ED-893F-FF4A-88F6-F390877D6131}"/>
              </a:ext>
            </a:extLst>
          </p:cNvPr>
          <p:cNvSpPr txBox="1"/>
          <p:nvPr/>
        </p:nvSpPr>
        <p:spPr>
          <a:xfrm>
            <a:off x="5941141" y="1853548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4723365" y="1854600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318067" y="1853548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stCxn id="24" idx="2"/>
          </p:cNvCxnSpPr>
          <p:nvPr/>
        </p:nvCxnSpPr>
        <p:spPr>
          <a:xfrm>
            <a:off x="6439034" y="2253658"/>
            <a:ext cx="8577" cy="9538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026271" y="2254710"/>
            <a:ext cx="0" cy="12684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>
            <a:off x="5026271" y="35225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060395" y="3207518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092271" y="2899310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796951" y="2221586"/>
            <a:ext cx="704680" cy="677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6783533" y="3566746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7772793" y="33225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236812" y="181251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384693" y="820606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5588222" y="1530722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90F8AC8-E708-AD49-A5CB-F856C3753944}"/>
              </a:ext>
            </a:extLst>
          </p:cNvPr>
          <p:cNvSpPr/>
          <p:nvPr/>
        </p:nvSpPr>
        <p:spPr>
          <a:xfrm>
            <a:off x="8601559" y="5811864"/>
            <a:ext cx="480448" cy="635431"/>
          </a:xfrm>
          <a:prstGeom prst="leftBrace">
            <a:avLst>
              <a:gd name="adj1" fmla="val 8333"/>
              <a:gd name="adj2" fmla="val 2804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97829F1-7C76-6042-93C1-F3675F54D6CA}"/>
              </a:ext>
            </a:extLst>
          </p:cNvPr>
          <p:cNvSpPr/>
          <p:nvPr/>
        </p:nvSpPr>
        <p:spPr>
          <a:xfrm>
            <a:off x="7839165" y="5912605"/>
            <a:ext cx="669404" cy="10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5102F-5FEE-C14F-9EC8-4934F74CCB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48124-730B-F36E-7402-A5A4E56F7DE0}"/>
              </a:ext>
            </a:extLst>
          </p:cNvPr>
          <p:cNvSpPr txBox="1"/>
          <p:nvPr/>
        </p:nvSpPr>
        <p:spPr>
          <a:xfrm>
            <a:off x="7204532" y="1826194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or subtract 12 bit binary</a:t>
            </a:r>
          </a:p>
          <a:p>
            <a:r>
              <a:rPr lang="en-US" dirty="0">
                <a:solidFill>
                  <a:srgbClr val="FF0000"/>
                </a:solidFill>
              </a:rPr>
              <a:t>-4095 to +4095</a:t>
            </a:r>
          </a:p>
        </p:txBody>
      </p:sp>
    </p:spTree>
    <p:extLst>
      <p:ext uri="{BB962C8B-B14F-4D97-AF65-F5344CB8AC3E}">
        <p14:creationId xmlns:p14="http://schemas.microsoft.com/office/powerpoint/2010/main" val="38805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480F-3D44-37EC-4F49-AD3D125A2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795291"/>
            <a:ext cx="11017250" cy="23102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Load and store have </a:t>
            </a:r>
            <a:r>
              <a:rPr lang="en-US" dirty="0">
                <a:solidFill>
                  <a:srgbClr val="2C895B"/>
                </a:solidFill>
              </a:rPr>
              <a:t>variations</a:t>
            </a:r>
            <a:r>
              <a:rPr lang="en-US" dirty="0"/>
              <a:t> that move 8-bits, 16-bits and 32-bits</a:t>
            </a:r>
          </a:p>
          <a:p>
            <a:r>
              <a:rPr lang="en-US" dirty="0"/>
              <a:t>Load into a register with less than 32-bits will </a:t>
            </a:r>
            <a:r>
              <a:rPr lang="en-US" dirty="0">
                <a:solidFill>
                  <a:srgbClr val="FF0000"/>
                </a:solidFill>
              </a:rPr>
              <a:t>set the upper bits not filled from memory differently</a:t>
            </a:r>
            <a:r>
              <a:rPr lang="en-US" dirty="0">
                <a:solidFill>
                  <a:srgbClr val="2C895B"/>
                </a:solidFill>
              </a:rPr>
              <a:t> depending </a:t>
            </a:r>
            <a:r>
              <a:rPr lang="en-US" dirty="0"/>
              <a:t>on which </a:t>
            </a:r>
            <a:r>
              <a:rPr lang="en-US" dirty="0">
                <a:solidFill>
                  <a:srgbClr val="FF0000"/>
                </a:solidFill>
              </a:rPr>
              <a:t>variation of the load instruction </a:t>
            </a:r>
            <a:r>
              <a:rPr lang="en-US" dirty="0"/>
              <a:t>is used </a:t>
            </a:r>
          </a:p>
          <a:p>
            <a:r>
              <a:rPr lang="en-US" dirty="0"/>
              <a:t>Store will only select the lower 8-bit, lower 16-bits or all 32-bits of the register to copy to memory, </a:t>
            </a:r>
            <a:r>
              <a:rPr lang="en-US" dirty="0">
                <a:solidFill>
                  <a:srgbClr val="FF0000"/>
                </a:solidFill>
              </a:rPr>
              <a:t>register contents are not altered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9333-B795-464C-BC87-30F02B5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Storing: Variations List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46A03E7-CA18-B74F-983A-E79BAB972CCB}"/>
              </a:ext>
            </a:extLst>
          </p:cNvPr>
          <p:cNvGraphicFramePr>
            <a:graphicFrameLocks/>
          </p:cNvGraphicFramePr>
          <p:nvPr/>
        </p:nvGraphicFramePr>
        <p:xfrm>
          <a:off x="333546" y="3224605"/>
          <a:ext cx="1152490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87612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2433711">
                  <a:extLst>
                    <a:ext uri="{9D8B030D-6E8A-4147-A177-3AD203B41FA5}">
                      <a16:colId xmlns:a16="http://schemas.microsoft.com/office/drawing/2014/main" val="2828824039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 Address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low byte (bits 0-7)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halfword (bits 0-15)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word (bits 0-31)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366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D5505F-5275-F748-A1A4-7AF6B75C7F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32-bit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71BC5-43A1-CE05-4448-DC95458E4EB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91222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7BF24A-B6C8-3E6B-01A3-D533B4F22034}"/>
              </a:ext>
            </a:extLst>
          </p:cNvPr>
          <p:cNvCxnSpPr>
            <a:cxnSpLocks/>
          </p:cNvCxnSpPr>
          <p:nvPr/>
        </p:nvCxnSpPr>
        <p:spPr>
          <a:xfrm flipH="1">
            <a:off x="3847878" y="2706428"/>
            <a:ext cx="2852858" cy="0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AED960-919C-64F4-6921-2AC40BF6188C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9CBFB-231F-E451-2DB7-16DE39450709}"/>
              </a:ext>
            </a:extLst>
          </p:cNvPr>
          <p:cNvCxnSpPr>
            <a:cxnSpLocks/>
          </p:cNvCxnSpPr>
          <p:nvPr/>
        </p:nvCxnSpPr>
        <p:spPr>
          <a:xfrm flipH="1">
            <a:off x="2912322" y="2417396"/>
            <a:ext cx="3806489" cy="0"/>
          </a:xfrm>
          <a:prstGeom prst="straightConnector1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82F34BD-B74F-0E62-89BE-5A232950507C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C10F26-EA17-3EA5-43C3-F6E605054DA5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1D61DB7E-6931-C0E9-D9C8-E33BD7404BFA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5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load unsigned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21914-FA35-57CD-3765-64D088777ED8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97D54-F890-EEAE-5BD3-646EA3FE9616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8788C42-21B9-03C4-BEE9-C7A8C2FAAA7F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FDD07-C035-F76D-A340-5818ED1A7A95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05E27A-1FFD-E021-94DA-D062ED994CF6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8B1924-DF0D-4B2F-C8BB-6C5C24BB7C84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E3082-9938-3AFC-B8D5-6B1352EC7519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116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21914-FA35-57CD-3765-64D088777ED8}"/>
              </a:ext>
            </a:extLst>
          </p:cNvPr>
          <p:cNvGrpSpPr/>
          <p:nvPr/>
        </p:nvGrpSpPr>
        <p:grpSpPr>
          <a:xfrm>
            <a:off x="912104" y="4009721"/>
            <a:ext cx="1363444" cy="646331"/>
            <a:chOff x="912104" y="4009721"/>
            <a:chExt cx="1363444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F97D54-F890-EEAE-5BD3-646EA3FE9616}"/>
                </a:ext>
              </a:extLst>
            </p:cNvPr>
            <p:cNvSpPr txBox="1"/>
            <p:nvPr/>
          </p:nvSpPr>
          <p:spPr>
            <a:xfrm>
              <a:off x="912104" y="400972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  <a:p>
              <a:r>
                <a:rPr lang="en-US" dirty="0"/>
                <a:t>address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8788C42-21B9-03C4-BEE9-C7A8C2FAAA7F}"/>
                </a:ext>
              </a:extLst>
            </p:cNvPr>
            <p:cNvSpPr/>
            <p:nvPr/>
          </p:nvSpPr>
          <p:spPr>
            <a:xfrm>
              <a:off x="1903890" y="4217950"/>
              <a:ext cx="371658" cy="1879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BFDD07-C035-F76D-A340-5818ED1A7A95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05E27A-1FFD-E021-94DA-D062ED994CF6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8B1924-DF0D-4B2F-C8BB-6C5C24BB7C84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E3082-9938-3AFC-B8D5-6B1352EC7519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70859D-2FAF-0F11-F162-2803841F8413}"/>
              </a:ext>
            </a:extLst>
          </p:cNvPr>
          <p:cNvSpPr txBox="1"/>
          <p:nvPr/>
        </p:nvSpPr>
        <p:spPr>
          <a:xfrm>
            <a:off x="3496477" y="99899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0x02 = 0b0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6D174135-9949-4796-6B0B-2F0B1302D271}"/>
              </a:ext>
            </a:extLst>
          </p:cNvPr>
          <p:cNvSpPr/>
          <p:nvPr/>
        </p:nvSpPr>
        <p:spPr>
          <a:xfrm>
            <a:off x="4562527" y="1295992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AE53B-5863-0D3F-70DD-01F85C3105A7}"/>
              </a:ext>
            </a:extLst>
          </p:cNvPr>
          <p:cNvSpPr txBox="1"/>
          <p:nvPr/>
        </p:nvSpPr>
        <p:spPr>
          <a:xfrm>
            <a:off x="2618969" y="271218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extend</a:t>
            </a:r>
          </a:p>
        </p:txBody>
      </p:sp>
    </p:spTree>
    <p:extLst>
      <p:ext uri="{BB962C8B-B14F-4D97-AF65-F5344CB8AC3E}">
        <p14:creationId xmlns:p14="http://schemas.microsoft.com/office/powerpoint/2010/main" val="369222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119B1-467E-F4DA-1275-E743F5F9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609600"/>
            <a:ext cx="5536096" cy="553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927376" y="1789913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927376" y="3016743"/>
            <a:ext cx="1791435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420218" y="286822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0x8201 </a:t>
            </a:r>
          </a:p>
          <a:p>
            <a:r>
              <a:rPr lang="en-US" dirty="0"/>
              <a:t>negative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073AA-76F6-2AC1-4580-8A8B985CF11C}"/>
              </a:ext>
            </a:extLst>
          </p:cNvPr>
          <p:cNvSpPr txBox="1"/>
          <p:nvPr/>
        </p:nvSpPr>
        <p:spPr>
          <a:xfrm>
            <a:off x="2732816" y="27857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 extend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3496477" y="998998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0x82 = 0b1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4562527" y="1295992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6D9429-ABFF-CFB7-30A1-F095CD35B890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3965BE-2216-EF85-6629-8D9AEF739101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04FFD2-5CEE-E65E-1D90-33B80113A565}"/>
              </a:ext>
            </a:extLst>
          </p:cNvPr>
          <p:cNvSpPr txBox="1"/>
          <p:nvPr/>
        </p:nvSpPr>
        <p:spPr>
          <a:xfrm>
            <a:off x="2586785" y="2407617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05501-F236-5677-3415-875B20D73261}"/>
              </a:ext>
            </a:extLst>
          </p:cNvPr>
          <p:cNvSpPr txBox="1"/>
          <p:nvPr/>
        </p:nvSpPr>
        <p:spPr>
          <a:xfrm>
            <a:off x="3463666" y="24238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</p:spTree>
    <p:extLst>
      <p:ext uri="{BB962C8B-B14F-4D97-AF65-F5344CB8AC3E}">
        <p14:creationId xmlns:p14="http://schemas.microsoft.com/office/powerpoint/2010/main" val="251156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16-bit Unsigned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1303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halfword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927376" y="1789913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927376" y="3016743"/>
            <a:ext cx="1791435" cy="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420218" y="286822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0x8201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045482" y="2860700"/>
            <a:ext cx="512243" cy="68141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3986463" y="1045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0b1</a:t>
            </a:r>
            <a:r>
              <a:rPr lang="en-US" dirty="0">
                <a:solidFill>
                  <a:schemeClr val="accent6"/>
                </a:solidFill>
              </a:rPr>
              <a:t>0000010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4596063" y="1353206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C106A5C-F117-164E-C1AE-566836B6E67A}"/>
              </a:ext>
            </a:extLst>
          </p:cNvPr>
          <p:cNvCxnSpPr>
            <a:cxnSpLocks/>
          </p:cNvCxnSpPr>
          <p:nvPr/>
        </p:nvCxnSpPr>
        <p:spPr>
          <a:xfrm flipV="1">
            <a:off x="3903816" y="1789227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B910B6-8674-49C7-20B3-8BE80810DFB3}"/>
              </a:ext>
            </a:extLst>
          </p:cNvPr>
          <p:cNvCxnSpPr>
            <a:cxnSpLocks/>
          </p:cNvCxnSpPr>
          <p:nvPr/>
        </p:nvCxnSpPr>
        <p:spPr>
          <a:xfrm flipV="1">
            <a:off x="2968260" y="1757386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2439CD-191E-3B54-C2B1-2763D03FE6CB}"/>
              </a:ext>
            </a:extLst>
          </p:cNvPr>
          <p:cNvSpPr txBox="1"/>
          <p:nvPr/>
        </p:nvSpPr>
        <p:spPr>
          <a:xfrm>
            <a:off x="2642723" y="2402642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71DC5A-1445-F4CA-6FA7-9F5083A32F06}"/>
              </a:ext>
            </a:extLst>
          </p:cNvPr>
          <p:cNvSpPr txBox="1"/>
          <p:nvPr/>
        </p:nvSpPr>
        <p:spPr>
          <a:xfrm>
            <a:off x="3519604" y="2418911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26921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0539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377837" y="3016743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55882" y="3184293"/>
            <a:ext cx="501843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59A899-0B88-3223-EFAF-0B762777F657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B231E9-A7F7-B227-8E51-A664DB3C5314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DB786-1DC7-5D05-894F-040E7D84FBD5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A93F8E-B99C-8D8E-1C26-730780B67F61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0018A-DAD0-738A-9580-83E08637BA3B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EAD83C-A025-DC84-9B3E-BA47715E1404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2023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0539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D37764-1698-1FAC-872F-5F160D025638}"/>
              </a:ext>
            </a:extLst>
          </p:cNvPr>
          <p:cNvSpPr txBox="1"/>
          <p:nvPr/>
        </p:nvSpPr>
        <p:spPr>
          <a:xfrm>
            <a:off x="9377837" y="3016743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56DF7DF-B146-B274-A922-150B5820470A}"/>
              </a:ext>
            </a:extLst>
          </p:cNvPr>
          <p:cNvSpPr/>
          <p:nvPr/>
        </p:nvSpPr>
        <p:spPr>
          <a:xfrm>
            <a:off x="9055882" y="3184293"/>
            <a:ext cx="501843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1E959-B2D5-7FDC-059B-6D2CC75F3431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817A1F-A25F-84F9-6E30-140E50BB5622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767564-6A0D-2F94-91DC-0498CCC2E2B1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E38023-555D-56DB-C003-19BB95069252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52A313-F7A9-EE3F-869A-AADB7651A785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9BE817-2DF6-49FA-B665-BC77CA3C5AD5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CA2B1-A46C-3CFB-FF5F-7C4BAA6CD333}"/>
              </a:ext>
            </a:extLst>
          </p:cNvPr>
          <p:cNvSpPr txBox="1"/>
          <p:nvPr/>
        </p:nvSpPr>
        <p:spPr>
          <a:xfrm>
            <a:off x="2839646" y="278565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extend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EA5F9-D039-1BCE-F9A6-BBFA3BCA6094}"/>
              </a:ext>
            </a:extLst>
          </p:cNvPr>
          <p:cNvSpPr txBox="1"/>
          <p:nvPr/>
        </p:nvSpPr>
        <p:spPr>
          <a:xfrm>
            <a:off x="5357210" y="10369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0b0</a:t>
            </a:r>
            <a:r>
              <a:rPr lang="en-US" dirty="0">
                <a:solidFill>
                  <a:schemeClr val="accent6"/>
                </a:solidFill>
              </a:rPr>
              <a:t>0000001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69150A96-F58D-2387-DAB3-33205FDF56A9}"/>
              </a:ext>
            </a:extLst>
          </p:cNvPr>
          <p:cNvSpPr/>
          <p:nvPr/>
        </p:nvSpPr>
        <p:spPr>
          <a:xfrm>
            <a:off x="5676316" y="1336543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ldrsb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ff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348922" y="3005664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0x81 </a:t>
            </a:r>
          </a:p>
          <a:p>
            <a:r>
              <a:rPr lang="en-US" dirty="0"/>
              <a:t>negative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102720" y="3184293"/>
            <a:ext cx="455005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073AA-76F6-2AC1-4580-8A8B985CF11C}"/>
              </a:ext>
            </a:extLst>
          </p:cNvPr>
          <p:cNvSpPr txBox="1"/>
          <p:nvPr/>
        </p:nvSpPr>
        <p:spPr>
          <a:xfrm>
            <a:off x="3260191" y="27358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 extend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DBD31-57F5-84F5-EFFC-16760BA1CA02}"/>
              </a:ext>
            </a:extLst>
          </p:cNvPr>
          <p:cNvSpPr txBox="1"/>
          <p:nvPr/>
        </p:nvSpPr>
        <p:spPr>
          <a:xfrm>
            <a:off x="5357210" y="102275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0b1</a:t>
            </a:r>
            <a:r>
              <a:rPr lang="en-US" dirty="0">
                <a:solidFill>
                  <a:schemeClr val="accent6"/>
                </a:solidFill>
              </a:rPr>
              <a:t>0000001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5BE404C-EF21-0A64-C09E-C997025CFB96}"/>
              </a:ext>
            </a:extLst>
          </p:cNvPr>
          <p:cNvSpPr/>
          <p:nvPr/>
        </p:nvSpPr>
        <p:spPr>
          <a:xfrm>
            <a:off x="5676316" y="1336543"/>
            <a:ext cx="187371" cy="11972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FF16C-AA65-43BB-24F7-9B53E1DA58D4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F17AC-FF83-AB98-C1D3-67263815222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D0F53C-F2AF-A7F7-7AA7-6C8A954AE79D}"/>
              </a:ext>
            </a:extLst>
          </p:cNvPr>
          <p:cNvSpPr txBox="1"/>
          <p:nvPr/>
        </p:nvSpPr>
        <p:spPr>
          <a:xfrm>
            <a:off x="2652989" y="2407617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ABE3F1-DED8-B231-7EB6-926A7B9BDBA0}"/>
              </a:ext>
            </a:extLst>
          </p:cNvPr>
          <p:cNvSpPr txBox="1"/>
          <p:nvPr/>
        </p:nvSpPr>
        <p:spPr>
          <a:xfrm>
            <a:off x="3529870" y="24238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BB93F3-F913-035E-F85A-4B171C0CFBCE}"/>
              </a:ext>
            </a:extLst>
          </p:cNvPr>
          <p:cNvSpPr txBox="1"/>
          <p:nvPr/>
        </p:nvSpPr>
        <p:spPr>
          <a:xfrm>
            <a:off x="4457841" y="2416586"/>
            <a:ext cx="5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/>
                </a:solidFill>
              </a:rPr>
              <a:t>0x</a:t>
            </a:r>
            <a:r>
              <a:rPr lang="en-US" sz="1800" dirty="0">
                <a:solidFill>
                  <a:srgbClr val="FF0000"/>
                </a:solidFill>
              </a:rPr>
              <a:t>ff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9A20C1-0811-C249-75B9-FEC773E089A3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07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Memory, 8-bit Signed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ldrb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load unsigned byte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</a:t>
            </a:r>
            <a:r>
              <a:rPr lang="en-US" sz="2000" dirty="0">
                <a:solidFill>
                  <a:srgbClr val="FF0000"/>
                </a:solidFill>
              </a:rPr>
              <a:t>8</a:t>
            </a:r>
            <a:r>
              <a:rPr lang="en-US" sz="2000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735933-7BA1-DCF4-EE13-2A55E24B503F}"/>
              </a:ext>
            </a:extLst>
          </p:cNvPr>
          <p:cNvSpPr txBox="1"/>
          <p:nvPr/>
        </p:nvSpPr>
        <p:spPr>
          <a:xfrm>
            <a:off x="9348922" y="3005664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0x81 </a:t>
            </a:r>
          </a:p>
          <a:p>
            <a:r>
              <a:rPr lang="en-US" dirty="0"/>
              <a:t>positive number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353A4AE-665A-D6BD-DFC4-DC4CF348CCB0}"/>
              </a:ext>
            </a:extLst>
          </p:cNvPr>
          <p:cNvSpPr/>
          <p:nvPr/>
        </p:nvSpPr>
        <p:spPr>
          <a:xfrm>
            <a:off x="9102720" y="3184293"/>
            <a:ext cx="455005" cy="35782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4955CE-0762-252A-C614-912B47B7EAD3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61990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6C97F6-0BBB-240D-61A8-A8B92DE993C3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6296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73E5D6-CAC6-FFF3-F6D4-FD2399B02F44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F72BF3-A2E8-E37E-FE3E-5A12CFB76A37}"/>
              </a:ext>
            </a:extLst>
          </p:cNvPr>
          <p:cNvSpPr txBox="1"/>
          <p:nvPr/>
        </p:nvSpPr>
        <p:spPr>
          <a:xfrm>
            <a:off x="2586785" y="2407617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2ABD1-D0FF-8575-3CDC-60DF9271C0AA}"/>
              </a:ext>
            </a:extLst>
          </p:cNvPr>
          <p:cNvSpPr txBox="1"/>
          <p:nvPr/>
        </p:nvSpPr>
        <p:spPr>
          <a:xfrm>
            <a:off x="3463666" y="24238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521204-D65A-24CA-D023-C021E1F330C4}"/>
              </a:ext>
            </a:extLst>
          </p:cNvPr>
          <p:cNvSpPr txBox="1"/>
          <p:nvPr/>
        </p:nvSpPr>
        <p:spPr>
          <a:xfrm>
            <a:off x="4391637" y="2416586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</p:spTree>
    <p:extLst>
      <p:ext uri="{BB962C8B-B14F-4D97-AF65-F5344CB8AC3E}">
        <p14:creationId xmlns:p14="http://schemas.microsoft.com/office/powerpoint/2010/main" val="3461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32-bit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str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71BC5-43A1-CE05-4448-DC95458E4EB9}"/>
              </a:ext>
            </a:extLst>
          </p:cNvPr>
          <p:cNvCxnSpPr>
            <a:cxnSpLocks/>
          </p:cNvCxnSpPr>
          <p:nvPr/>
        </p:nvCxnSpPr>
        <p:spPr>
          <a:xfrm flipV="1">
            <a:off x="3847878" y="1794202"/>
            <a:ext cx="0" cy="912226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7BF24A-B6C8-3E6B-01A3-D533B4F22034}"/>
              </a:ext>
            </a:extLst>
          </p:cNvPr>
          <p:cNvCxnSpPr>
            <a:cxnSpLocks/>
          </p:cNvCxnSpPr>
          <p:nvPr/>
        </p:nvCxnSpPr>
        <p:spPr>
          <a:xfrm flipH="1">
            <a:off x="3847878" y="2706428"/>
            <a:ext cx="2852858" cy="0"/>
          </a:xfrm>
          <a:prstGeom prst="straightConnector1">
            <a:avLst/>
          </a:prstGeom>
          <a:ln w="317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CAED960-919C-64F4-6921-2AC40BF6188C}"/>
              </a:ext>
            </a:extLst>
          </p:cNvPr>
          <p:cNvCxnSpPr>
            <a:cxnSpLocks/>
          </p:cNvCxnSpPr>
          <p:nvPr/>
        </p:nvCxnSpPr>
        <p:spPr>
          <a:xfrm flipV="1">
            <a:off x="2912322" y="1762361"/>
            <a:ext cx="0" cy="655035"/>
          </a:xfrm>
          <a:prstGeom prst="straightConnector1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9CBFB-231F-E451-2DB7-16DE39450709}"/>
              </a:ext>
            </a:extLst>
          </p:cNvPr>
          <p:cNvCxnSpPr>
            <a:cxnSpLocks/>
          </p:cNvCxnSpPr>
          <p:nvPr/>
        </p:nvCxnSpPr>
        <p:spPr>
          <a:xfrm flipH="1">
            <a:off x="2912322" y="2417396"/>
            <a:ext cx="3806489" cy="0"/>
          </a:xfrm>
          <a:prstGeom prst="straightConnector1">
            <a:avLst/>
          </a:prstGeom>
          <a:ln w="3175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16-bit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strh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3A14BF1-5298-B181-96E3-81DD2C4E6C5B}"/>
              </a:ext>
            </a:extLst>
          </p:cNvPr>
          <p:cNvCxnSpPr>
            <a:cxnSpLocks/>
          </p:cNvCxnSpPr>
          <p:nvPr/>
        </p:nvCxnSpPr>
        <p:spPr>
          <a:xfrm flipV="1">
            <a:off x="4791018" y="1803981"/>
            <a:ext cx="0" cy="122683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7B8180-C132-899A-4DFB-210076F61772}"/>
              </a:ext>
            </a:extLst>
          </p:cNvPr>
          <p:cNvCxnSpPr>
            <a:cxnSpLocks/>
          </p:cNvCxnSpPr>
          <p:nvPr/>
        </p:nvCxnSpPr>
        <p:spPr>
          <a:xfrm flipH="1">
            <a:off x="4783434" y="3016743"/>
            <a:ext cx="1935377" cy="0"/>
          </a:xfrm>
          <a:prstGeom prst="straightConnector1">
            <a:avLst/>
          </a:prstGeom>
          <a:ln w="3175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07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8-bit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2228394" y="1078560"/>
            <a:ext cx="7024813" cy="3452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215926" y="4514194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444544" y="1472933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711525" y="149674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462831" y="11510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700736" y="225157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700736" y="255613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700736" y="2860700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700736" y="3172787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718989" y="1785020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317323" y="4155887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636292" y="317278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642384" y="281496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601638" y="252176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607730" y="21639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700736" y="183522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700736" y="3756965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817861" y="2749427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350787" y="382505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718989" y="3334489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7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Memory, 8-bit – Storing different byte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C2FEFF1B-5580-2C8E-FED9-96B6F119D206}"/>
              </a:ext>
            </a:extLst>
          </p:cNvPr>
          <p:cNvSpPr txBox="1">
            <a:spLocks/>
          </p:cNvSpPr>
          <p:nvPr/>
        </p:nvSpPr>
        <p:spPr>
          <a:xfrm>
            <a:off x="858252" y="1079818"/>
            <a:ext cx="9149175" cy="4583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80F280-8F39-795F-F87B-A0CAA1A1FF32}"/>
              </a:ext>
            </a:extLst>
          </p:cNvPr>
          <p:cNvSpPr/>
          <p:nvPr/>
        </p:nvSpPr>
        <p:spPr>
          <a:xfrm>
            <a:off x="2353811" y="5646308"/>
            <a:ext cx="4056787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r>
              <a:rPr lang="en-US" sz="2800" dirty="0">
                <a:solidFill>
                  <a:schemeClr val="tx2"/>
                </a:solidFill>
              </a:rPr>
              <a:t> r1, [r0]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6579A6-0795-85C3-6D52-668C50E37353}"/>
              </a:ext>
            </a:extLst>
          </p:cNvPr>
          <p:cNvGrpSpPr/>
          <p:nvPr/>
        </p:nvGrpSpPr>
        <p:grpSpPr>
          <a:xfrm>
            <a:off x="2582429" y="2605047"/>
            <a:ext cx="3742224" cy="312089"/>
            <a:chOff x="1085950" y="2250436"/>
            <a:chExt cx="3742224" cy="3120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6B3BD69-6F50-A63A-4A88-1DCDE3A95204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715C6C4-5A67-128E-7100-79839E715D3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D818F-9F5B-FC91-E1DB-889E5ADE3C4A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512346A-D7A4-6313-893E-D5787413F4E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4A309EF-B51E-6E91-5D5F-1F2590D0BA3E}"/>
              </a:ext>
            </a:extLst>
          </p:cNvPr>
          <p:cNvSpPr txBox="1"/>
          <p:nvPr/>
        </p:nvSpPr>
        <p:spPr>
          <a:xfrm>
            <a:off x="6849410" y="262885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     address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80AC96-1050-C545-D2FA-9A3272DD88A6}"/>
              </a:ext>
            </a:extLst>
          </p:cNvPr>
          <p:cNvSpPr txBox="1"/>
          <p:nvPr/>
        </p:nvSpPr>
        <p:spPr>
          <a:xfrm>
            <a:off x="2600716" y="228314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3BF13F3-73C0-3B4C-545D-6D494AA7D6C1}"/>
              </a:ext>
            </a:extLst>
          </p:cNvPr>
          <p:cNvSpPr/>
          <p:nvPr/>
        </p:nvSpPr>
        <p:spPr>
          <a:xfrm>
            <a:off x="6838621" y="3383688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285D42-C5D1-6AF0-C134-316B626F1FF3}"/>
              </a:ext>
            </a:extLst>
          </p:cNvPr>
          <p:cNvSpPr/>
          <p:nvPr/>
        </p:nvSpPr>
        <p:spPr>
          <a:xfrm>
            <a:off x="6838621" y="3688251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A95C65F-D313-0E69-298B-6129E04FECA6}"/>
              </a:ext>
            </a:extLst>
          </p:cNvPr>
          <p:cNvSpPr/>
          <p:nvPr/>
        </p:nvSpPr>
        <p:spPr>
          <a:xfrm>
            <a:off x="6838621" y="3992814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F9B4EA-5BFA-BE52-C294-7C36571BD944}"/>
              </a:ext>
            </a:extLst>
          </p:cNvPr>
          <p:cNvSpPr/>
          <p:nvPr/>
        </p:nvSpPr>
        <p:spPr>
          <a:xfrm>
            <a:off x="6838621" y="4304901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6080F0-E19E-A621-948F-305E9D4D1A7C}"/>
              </a:ext>
            </a:extLst>
          </p:cNvPr>
          <p:cNvCxnSpPr>
            <a:cxnSpLocks/>
          </p:cNvCxnSpPr>
          <p:nvPr/>
        </p:nvCxnSpPr>
        <p:spPr>
          <a:xfrm flipH="1" flipV="1">
            <a:off x="5856874" y="2917134"/>
            <a:ext cx="7586" cy="1572433"/>
          </a:xfrm>
          <a:prstGeom prst="straightConnector1">
            <a:avLst/>
          </a:prstGeom>
          <a:ln w="317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A9E46D7-E3FA-E987-6FDC-6F7889BABF0A}"/>
              </a:ext>
            </a:extLst>
          </p:cNvPr>
          <p:cNvGrpSpPr/>
          <p:nvPr/>
        </p:nvGrpSpPr>
        <p:grpSpPr>
          <a:xfrm>
            <a:off x="2455208" y="5288001"/>
            <a:ext cx="3742224" cy="312089"/>
            <a:chOff x="1085950" y="2250436"/>
            <a:chExt cx="3742224" cy="3120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75DD32-68A9-1585-7E02-7468D2702401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0E4D4D-F470-F514-3244-4669A75D92F5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EEE6C0-9B6A-9851-58EC-9B709E7A79B5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3AE0D-A96B-6707-0548-A06B3A077A55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</a:t>
              </a:r>
              <a:r>
                <a:rPr lang="en-US" sz="2000" dirty="0">
                  <a:solidFill>
                    <a:srgbClr val="FF0000"/>
                  </a:solidFill>
                </a:rPr>
                <a:t>00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E0B362E-E407-E6F6-1C8A-75B240D87533}"/>
              </a:ext>
            </a:extLst>
          </p:cNvPr>
          <p:cNvSpPr txBox="1"/>
          <p:nvPr/>
        </p:nvSpPr>
        <p:spPr>
          <a:xfrm>
            <a:off x="7774177" y="4304901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</a:t>
            </a:r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778BC-924F-472B-9C14-E68D9AD386ED}"/>
              </a:ext>
            </a:extLst>
          </p:cNvPr>
          <p:cNvSpPr txBox="1"/>
          <p:nvPr/>
        </p:nvSpPr>
        <p:spPr>
          <a:xfrm>
            <a:off x="7780269" y="39470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6F702-EA19-A8F4-BEAA-97DEEFFBEC37}"/>
              </a:ext>
            </a:extLst>
          </p:cNvPr>
          <p:cNvSpPr txBox="1"/>
          <p:nvPr/>
        </p:nvSpPr>
        <p:spPr>
          <a:xfrm>
            <a:off x="7739523" y="36538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CC90F-5862-A602-F437-0498736E7890}"/>
              </a:ext>
            </a:extLst>
          </p:cNvPr>
          <p:cNvSpPr txBox="1"/>
          <p:nvPr/>
        </p:nvSpPr>
        <p:spPr>
          <a:xfrm>
            <a:off x="7745615" y="329605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0x00001003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D8632-62A8-91EF-584D-3AC6FCBE602D}"/>
              </a:ext>
            </a:extLst>
          </p:cNvPr>
          <p:cNvSpPr/>
          <p:nvPr/>
        </p:nvSpPr>
        <p:spPr>
          <a:xfrm>
            <a:off x="6838621" y="2967338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BD4AD-06F8-DBA8-3514-9D9DCD2F2487}"/>
              </a:ext>
            </a:extLst>
          </p:cNvPr>
          <p:cNvSpPr/>
          <p:nvPr/>
        </p:nvSpPr>
        <p:spPr>
          <a:xfrm>
            <a:off x="6838621" y="4889079"/>
            <a:ext cx="93555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0x??</a:t>
            </a:r>
          </a:p>
        </p:txBody>
      </p:sp>
      <p:sp>
        <p:nvSpPr>
          <p:cNvPr id="18" name="Bent Arrow 17">
            <a:extLst>
              <a:ext uri="{FF2B5EF4-FFF2-40B4-BE49-F238E27FC236}">
                <a16:creationId xmlns:a16="http://schemas.microsoft.com/office/drawing/2014/main" id="{B765AACE-8F78-5458-8B98-D9CA213A3CA1}"/>
              </a:ext>
            </a:extLst>
          </p:cNvPr>
          <p:cNvSpPr/>
          <p:nvPr/>
        </p:nvSpPr>
        <p:spPr>
          <a:xfrm rot="5400000" flipH="1">
            <a:off x="6955746" y="3881541"/>
            <a:ext cx="761925" cy="2278558"/>
          </a:xfrm>
          <a:prstGeom prst="bentArrow">
            <a:avLst>
              <a:gd name="adj1" fmla="val 9905"/>
              <a:gd name="adj2" fmla="val 1438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BDB8A6-1B62-952C-5EC9-910B5AC9088C}"/>
              </a:ext>
            </a:extLst>
          </p:cNvPr>
          <p:cNvSpPr txBox="1"/>
          <p:nvPr/>
        </p:nvSpPr>
        <p:spPr>
          <a:xfrm>
            <a:off x="2488672" y="49571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C3C226-47F1-C2EC-CCB2-6E597D12A842}"/>
              </a:ext>
            </a:extLst>
          </p:cNvPr>
          <p:cNvCxnSpPr>
            <a:cxnSpLocks/>
          </p:cNvCxnSpPr>
          <p:nvPr/>
        </p:nvCxnSpPr>
        <p:spPr>
          <a:xfrm flipH="1">
            <a:off x="5856874" y="4466603"/>
            <a:ext cx="99982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23A7EB6-419F-9B0C-B0BB-F8AC959F943D}"/>
              </a:ext>
            </a:extLst>
          </p:cNvPr>
          <p:cNvGrpSpPr/>
          <p:nvPr/>
        </p:nvGrpSpPr>
        <p:grpSpPr>
          <a:xfrm>
            <a:off x="2582429" y="1669361"/>
            <a:ext cx="3742224" cy="312089"/>
            <a:chOff x="1085950" y="2250436"/>
            <a:chExt cx="3742224" cy="3120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50C4E7-9ABA-32DC-B1C0-3683DD535A90}"/>
                </a:ext>
              </a:extLst>
            </p:cNvPr>
            <p:cNvSpPr/>
            <p:nvPr/>
          </p:nvSpPr>
          <p:spPr>
            <a:xfrm>
              <a:off x="1085950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0x04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DD0C4-8FDA-DA4F-DC05-5D930FA91E42}"/>
                </a:ext>
              </a:extLst>
            </p:cNvPr>
            <p:cNvSpPr/>
            <p:nvPr/>
          </p:nvSpPr>
          <p:spPr>
            <a:xfrm>
              <a:off x="2021506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49C85A-7C39-7912-EFDC-A3362856F002}"/>
                </a:ext>
              </a:extLst>
            </p:cNvPr>
            <p:cNvSpPr/>
            <p:nvPr/>
          </p:nvSpPr>
          <p:spPr>
            <a:xfrm>
              <a:off x="2957062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B7995B7-6A99-3842-664C-AE2ACB0A8214}"/>
                </a:ext>
              </a:extLst>
            </p:cNvPr>
            <p:cNvSpPr/>
            <p:nvPr/>
          </p:nvSpPr>
          <p:spPr>
            <a:xfrm>
              <a:off x="3892618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1109FCE-AB71-7B7F-54FE-46EED1BF1437}"/>
              </a:ext>
            </a:extLst>
          </p:cNvPr>
          <p:cNvSpPr txBox="1"/>
          <p:nvPr/>
        </p:nvSpPr>
        <p:spPr>
          <a:xfrm>
            <a:off x="2600716" y="134746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4FF8AF-BF6D-C42D-E782-6E725B152AD0}"/>
              </a:ext>
            </a:extLst>
          </p:cNvPr>
          <p:cNvSpPr txBox="1"/>
          <p:nvPr/>
        </p:nvSpPr>
        <p:spPr>
          <a:xfrm>
            <a:off x="992563" y="22009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r1, r2, 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196C4A-460B-9A59-72C2-042787983490}"/>
              </a:ext>
            </a:extLst>
          </p:cNvPr>
          <p:cNvCxnSpPr>
            <a:cxnSpLocks/>
          </p:cNvCxnSpPr>
          <p:nvPr/>
        </p:nvCxnSpPr>
        <p:spPr>
          <a:xfrm flipH="1" flipV="1">
            <a:off x="3129717" y="1981448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B89CC-0BBF-697D-58FF-30332869E659}"/>
              </a:ext>
            </a:extLst>
          </p:cNvPr>
          <p:cNvCxnSpPr>
            <a:cxnSpLocks/>
          </p:cNvCxnSpPr>
          <p:nvPr/>
        </p:nvCxnSpPr>
        <p:spPr>
          <a:xfrm flipH="1" flipV="1">
            <a:off x="4166902" y="1958339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6568B9-B75B-BBFA-5C2E-1040CB7E9B3B}"/>
              </a:ext>
            </a:extLst>
          </p:cNvPr>
          <p:cNvCxnSpPr>
            <a:cxnSpLocks/>
          </p:cNvCxnSpPr>
          <p:nvPr/>
        </p:nvCxnSpPr>
        <p:spPr>
          <a:xfrm flipH="1" flipV="1">
            <a:off x="5015096" y="2004558"/>
            <a:ext cx="728825" cy="62359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37924C-37E7-102D-2BF8-74D0354B585C}"/>
              </a:ext>
            </a:extLst>
          </p:cNvPr>
          <p:cNvSpPr txBox="1"/>
          <p:nvPr/>
        </p:nvSpPr>
        <p:spPr>
          <a:xfrm>
            <a:off x="1524236" y="1645661"/>
            <a:ext cx="6848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0x00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3B8A49-834C-09FB-4DE7-54C3F4A15412}"/>
              </a:ext>
            </a:extLst>
          </p:cNvPr>
          <p:cNvCxnSpPr>
            <a:cxnSpLocks/>
          </p:cNvCxnSpPr>
          <p:nvPr/>
        </p:nvCxnSpPr>
        <p:spPr>
          <a:xfrm flipH="1" flipV="1">
            <a:off x="2184572" y="1995921"/>
            <a:ext cx="451775" cy="65656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EFF640-1E49-2290-939D-BB9D60CF0486}"/>
              </a:ext>
            </a:extLst>
          </p:cNvPr>
          <p:cNvSpPr txBox="1"/>
          <p:nvPr/>
        </p:nvSpPr>
        <p:spPr>
          <a:xfrm>
            <a:off x="4417006" y="1071199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We want store this byte to memory location 0x1000</a:t>
            </a: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5C482EA-DAC8-A57B-A31A-57B320153CBD}"/>
              </a:ext>
            </a:extLst>
          </p:cNvPr>
          <p:cNvSpPr/>
          <p:nvPr/>
        </p:nvSpPr>
        <p:spPr>
          <a:xfrm>
            <a:off x="4895727" y="1432564"/>
            <a:ext cx="277852" cy="2485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F6E61-8D15-DDD5-BE07-786917C16C34}"/>
              </a:ext>
            </a:extLst>
          </p:cNvPr>
          <p:cNvSpPr txBox="1"/>
          <p:nvPr/>
        </p:nvSpPr>
        <p:spPr>
          <a:xfrm>
            <a:off x="847300" y="30596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you could also do a </a:t>
            </a:r>
            <a:r>
              <a:rPr lang="en-US" dirty="0" err="1">
                <a:solidFill>
                  <a:srgbClr val="0070C0"/>
                </a:solidFill>
              </a:rPr>
              <a:t>ror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9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341102" y="4425720"/>
            <a:ext cx="9348803" cy="1823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 to get a </a:t>
            </a:r>
            <a:r>
              <a:rPr lang="en-US" dirty="0">
                <a:solidFill>
                  <a:srgbClr val="FF0000"/>
                </a:solidFill>
              </a:rPr>
              <a:t>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97538"/>
              </p:ext>
            </p:extLst>
          </p:nvPr>
        </p:nvGraphicFramePr>
        <p:xfrm>
          <a:off x="1583328" y="4862568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 - 1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A415BB2-1609-D24E-835F-93AF9B6E57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1102" y="545366"/>
            <a:ext cx="9348803" cy="1855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Select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 </a:t>
            </a:r>
            <a:r>
              <a:rPr lang="en-US" dirty="0">
                <a:solidFill>
                  <a:srgbClr val="FF0000"/>
                </a:solidFill>
              </a:rPr>
              <a:t>a mask of one's surrounded by zeros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select the bits that have a 1 in the mask</a:t>
            </a:r>
            <a:r>
              <a:rPr lang="en-US" dirty="0"/>
              <a:t>, all other bits will be set to zero 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BF1AE16-E845-614A-B584-32BB347482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2741" y="2459948"/>
            <a:ext cx="9348803" cy="183243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Clear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 mask of zero's surrounded by ones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select the bits that have a 1 in the mask</a:t>
            </a:r>
            <a:r>
              <a:rPr lang="en-US" dirty="0"/>
              <a:t>, all other bits will be set to zero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EC8726-1E3A-384B-B514-C776C05FC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82953"/>
              </p:ext>
            </p:extLst>
          </p:nvPr>
        </p:nvGraphicFramePr>
        <p:xfrm>
          <a:off x="1663820" y="1558225"/>
          <a:ext cx="8171060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4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96961675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0 0 0 0 0 0 0 0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</a:t>
                      </a: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C46431-4972-664C-B663-C7D911FD423F}"/>
              </a:ext>
            </a:extLst>
          </p:cNvPr>
          <p:cNvSpPr txBox="1"/>
          <p:nvPr/>
        </p:nvSpPr>
        <p:spPr>
          <a:xfrm>
            <a:off x="3039839" y="1253820"/>
            <a:ext cx="3558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selects</a:t>
            </a:r>
            <a:r>
              <a:rPr lang="en-US" sz="1600" dirty="0">
                <a:solidFill>
                  <a:srgbClr val="0070C0"/>
                </a:solidFill>
              </a:rPr>
              <a:t> this field when used with 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8E442-5C12-A34A-9B5F-EEACA9A7AB5B}"/>
              </a:ext>
            </a:extLst>
          </p:cNvPr>
          <p:cNvSpPr txBox="1"/>
          <p:nvPr/>
        </p:nvSpPr>
        <p:spPr>
          <a:xfrm>
            <a:off x="4591020" y="201818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 mask 0x3c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280B41-CDC2-EF48-AB80-11C39594BF41}"/>
              </a:ext>
            </a:extLst>
          </p:cNvPr>
          <p:cNvGrpSpPr/>
          <p:nvPr/>
        </p:nvGrpSpPr>
        <p:grpSpPr>
          <a:xfrm>
            <a:off x="3604470" y="3208572"/>
            <a:ext cx="4301280" cy="1077377"/>
            <a:chOff x="2777000" y="3444499"/>
            <a:chExt cx="4301280" cy="10773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82803-BE70-104C-8D08-699D1D2ADC1A}"/>
                </a:ext>
              </a:extLst>
            </p:cNvPr>
            <p:cNvSpPr txBox="1"/>
            <p:nvPr/>
          </p:nvSpPr>
          <p:spPr>
            <a:xfrm>
              <a:off x="2777000" y="4183322"/>
              <a:ext cx="3438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clear a field mask 0xffffffc3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D90056-643F-6F44-852B-3A2155EF8833}"/>
                </a:ext>
              </a:extLst>
            </p:cNvPr>
            <p:cNvSpPr txBox="1"/>
            <p:nvPr/>
          </p:nvSpPr>
          <p:spPr>
            <a:xfrm>
              <a:off x="2854047" y="3444499"/>
              <a:ext cx="4224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clears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this field when used with 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D736E9-8134-6145-B03E-3DA73C51D379}"/>
              </a:ext>
            </a:extLst>
          </p:cNvPr>
          <p:cNvSpPr txBox="1"/>
          <p:nvPr/>
        </p:nvSpPr>
        <p:spPr>
          <a:xfrm>
            <a:off x="1502095" y="5431403"/>
            <a:ext cx="33906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this edge to bit 31 (left edge)</a:t>
            </a:r>
          </a:p>
          <a:p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to move back </a:t>
            </a: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F961785-3B68-C843-8EEE-02B25104BF39}"/>
              </a:ext>
            </a:extLst>
          </p:cNvPr>
          <p:cNvSpPr/>
          <p:nvPr/>
        </p:nvSpPr>
        <p:spPr>
          <a:xfrm>
            <a:off x="3334031" y="5242058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58462-52EB-0748-B8A9-2255EAABD25B}"/>
              </a:ext>
            </a:extLst>
          </p:cNvPr>
          <p:cNvSpPr txBox="1"/>
          <p:nvPr/>
        </p:nvSpPr>
        <p:spPr>
          <a:xfrm>
            <a:off x="5339754" y="5472728"/>
            <a:ext cx="3429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this edge to bit 0 (right edge)</a:t>
            </a:r>
          </a:p>
          <a:p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to move back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E64C4E31-8781-DA42-9695-5BEA139198A7}"/>
              </a:ext>
            </a:extLst>
          </p:cNvPr>
          <p:cNvSpPr/>
          <p:nvPr/>
        </p:nvSpPr>
        <p:spPr>
          <a:xfrm>
            <a:off x="5405395" y="5242057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68E6E7-2687-90BC-792A-62ACB17E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08461"/>
              </p:ext>
            </p:extLst>
          </p:nvPr>
        </p:nvGraphicFramePr>
        <p:xfrm>
          <a:off x="1472102" y="3504855"/>
          <a:ext cx="8171060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540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21840">
                  <a:extLst>
                    <a:ext uri="{9D8B030D-6E8A-4147-A177-3AD203B41FA5}">
                      <a16:colId xmlns:a16="http://schemas.microsoft.com/office/drawing/2014/main" val="96961675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</a:t>
                      </a: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0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0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ldr</a:t>
            </a:r>
            <a:r>
              <a:rPr lang="en-US" dirty="0"/>
              <a:t>/str: array copy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418974" y="827638"/>
            <a:ext cx="5731195" cy="49406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*, int *, int);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{1, 2, 3, 4, 5, 6};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SZ;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*(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C35A7-5AA9-9920-5857-0B1A2EA61BC5}"/>
              </a:ext>
            </a:extLst>
          </p:cNvPr>
          <p:cNvSpPr/>
          <p:nvPr/>
        </p:nvSpPr>
        <p:spPr bwMode="auto">
          <a:xfrm>
            <a:off x="6168289" y="1715492"/>
            <a:ext cx="560473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int *end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end;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 if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&lt;= 0)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do {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 while 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end);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1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705441" y="1132946"/>
            <a:ext cx="6222337" cy="41488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</a:t>
            </a:r>
            <a:r>
              <a:rPr lang="en-US" sz="16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r0, r2 //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[r0]  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[r1]  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r1,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r3   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term pointer?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773978" y="629102"/>
            <a:ext cx="4548793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79025" y="3154546"/>
            <a:ext cx="2092331" cy="7433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726230" y="4572394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</p:spTree>
    <p:extLst>
      <p:ext uri="{BB962C8B-B14F-4D97-AF65-F5344CB8AC3E}">
        <p14:creationId xmlns:p14="http://schemas.microsoft.com/office/powerpoint/2010/main" val="19102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 + Register Offset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532242" y="2765966"/>
            <a:ext cx="2862621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234427" y="859650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60249" cy="258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[r1, r4]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+ r4 (r1 is a pointer) 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02498" y="3930695"/>
            <a:ext cx="10962231" cy="2695197"/>
            <a:chOff x="502498" y="3920756"/>
            <a:chExt cx="10962231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502498" y="3933340"/>
              <a:ext cx="4199240" cy="2485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[r1, r4]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r1+r4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532243" y="5786552"/>
              <a:ext cx="2967347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11ABBD23-B367-908F-8779-3349C5CFA809}"/>
              </a:ext>
            </a:extLst>
          </p:cNvPr>
          <p:cNvSpPr/>
          <p:nvPr/>
        </p:nvSpPr>
        <p:spPr>
          <a:xfrm>
            <a:off x="9618132" y="1605644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48F19-91ED-8237-AFED-24F202674558}"/>
              </a:ext>
            </a:extLst>
          </p:cNvPr>
          <p:cNvSpPr/>
          <p:nvPr/>
        </p:nvSpPr>
        <p:spPr>
          <a:xfrm>
            <a:off x="8214683" y="2074286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R4 offset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2AC3BEB1-342F-088E-CA8F-4759EC6E83FD}"/>
              </a:ext>
            </a:extLst>
          </p:cNvPr>
          <p:cNvSpPr/>
          <p:nvPr/>
        </p:nvSpPr>
        <p:spPr>
          <a:xfrm>
            <a:off x="9429289" y="5304933"/>
            <a:ext cx="377686" cy="388830"/>
          </a:xfrm>
          <a:prstGeom prst="plus">
            <a:avLst>
              <a:gd name="adj" fmla="val 41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33408C-9912-0D0D-004D-44DF0481CF2A}"/>
              </a:ext>
            </a:extLst>
          </p:cNvPr>
          <p:cNvSpPr/>
          <p:nvPr/>
        </p:nvSpPr>
        <p:spPr>
          <a:xfrm>
            <a:off x="8179976" y="4628113"/>
            <a:ext cx="3145096" cy="60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R4 offset</a:t>
            </a:r>
            <a:endParaRPr lang="en-US" sz="16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77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543161" y="2128454"/>
            <a:ext cx="412354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192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7322" y="735050"/>
            <a:ext cx="11256447" cy="59324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Y[2])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memory; r2 points at &amp;(Y[0])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*X  = Y[1];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r0, [r2, 4]     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r3, [r1]        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   r0, [r3]         // *x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4B3027-53ED-0B48-9433-C196846BF638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B199E-3D80-C301-2A43-C82DD4A05D1E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4F59B-9B16-28FA-E9A0-EE591F9A28C4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895-0A1C-9E2C-98AA-795CBF2375E3}"/>
              </a:ext>
            </a:extLst>
          </p:cNvPr>
          <p:cNvSpPr txBox="1"/>
          <p:nvPr/>
        </p:nvSpPr>
        <p:spPr>
          <a:xfrm>
            <a:off x="6749091" y="369951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889CD-82D3-D8D4-D61B-B0CC3BEA7E33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99693-0057-51D1-8E92-48AFB0B7131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73450" y="317496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1E924-0A53-8E82-55BC-E41019429CF7}"/>
              </a:ext>
            </a:extLst>
          </p:cNvPr>
          <p:cNvSpPr txBox="1"/>
          <p:nvPr/>
        </p:nvSpPr>
        <p:spPr>
          <a:xfrm>
            <a:off x="6758229" y="404579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21EFD4-E445-A54B-831E-C0B6A00225CA}"/>
              </a:ext>
            </a:extLst>
          </p:cNvPr>
          <p:cNvSpPr txBox="1"/>
          <p:nvPr/>
        </p:nvSpPr>
        <p:spPr>
          <a:xfrm>
            <a:off x="6758229" y="300568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1F90C-E242-269C-5DBE-AAAC96DA1CC2}"/>
              </a:ext>
            </a:extLst>
          </p:cNvPr>
          <p:cNvSpPr txBox="1"/>
          <p:nvPr/>
        </p:nvSpPr>
        <p:spPr>
          <a:xfrm>
            <a:off x="6758229" y="335098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1E3AB-F270-1BAA-D3EF-71E8C9D9EFD4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E7104-1296-73D5-6D25-39BED26CB80A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082672-E5FC-ACFD-7E76-18DC859CA74F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0F90F-BB67-8DF3-6C91-459A78660A63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5FDC24-466B-0C48-EF58-E518D3646BC4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2DD16-21DA-644B-5D81-B516A7EA56D0}"/>
              </a:ext>
            </a:extLst>
          </p:cNvPr>
          <p:cNvSpPr txBox="1"/>
          <p:nvPr/>
        </p:nvSpPr>
        <p:spPr>
          <a:xfrm>
            <a:off x="6755488" y="265455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0E38-3FCC-0E10-966E-E0F4D962F6B1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BB558-0F1E-C3EE-7419-A3D31BD57DDA}"/>
              </a:ext>
            </a:extLst>
          </p:cNvPr>
          <p:cNvSpPr txBox="1"/>
          <p:nvPr/>
        </p:nvSpPr>
        <p:spPr>
          <a:xfrm>
            <a:off x="6733284" y="4044812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F088B7-D6FA-DAAF-EE9D-49E4902BB555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77168C-4BD3-ECB2-565B-7FB165F5EFC8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CACC6-BEE6-CE13-433B-4878CCCBBFDD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D92F2B-D3D0-22D9-556D-014E7A56B728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0ED8D-F9B3-7342-14AC-7AD475C41C48}"/>
              </a:ext>
            </a:extLst>
          </p:cNvPr>
          <p:cNvSpPr/>
          <p:nvPr/>
        </p:nvSpPr>
        <p:spPr>
          <a:xfrm>
            <a:off x="4312404" y="2088847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AD5E5-C7DC-3BCC-AAF6-65D1447051C8}"/>
              </a:ext>
            </a:extLst>
          </p:cNvPr>
          <p:cNvSpPr/>
          <p:nvPr/>
        </p:nvSpPr>
        <p:spPr>
          <a:xfrm>
            <a:off x="4350274" y="4245241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Y[1] contents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E9ED5-CA80-C428-AEA4-6A86F16F78DF}"/>
              </a:ext>
            </a:extLst>
          </p:cNvPr>
          <p:cNvSpPr txBox="1"/>
          <p:nvPr/>
        </p:nvSpPr>
        <p:spPr>
          <a:xfrm>
            <a:off x="6307930" y="26404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1705BE-DAE9-E316-F5D3-472796614FD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798074" y="2860999"/>
            <a:ext cx="977567" cy="16798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A66E3-3D88-889C-0E27-16D51E73C09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5760204" y="2384418"/>
            <a:ext cx="973080" cy="14504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377385-044C-49DA-0743-30564AEB8E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88010" y="2424391"/>
            <a:ext cx="945274" cy="17896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4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3" grpId="0" animBg="1"/>
      <p:bldP spid="59" grpId="0" animBg="1"/>
      <p:bldP spid="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984" y="735052"/>
            <a:ext cx="11350794" cy="560769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X[2])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&amp;(x[0])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 contains a 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Y = X[1];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[r1, 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x[1]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0FBC00-51B5-2E61-D418-DAA723A5A197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8B04CB-0770-D3E7-FAA9-B7691F7A5FF1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E16DF-AA25-2545-99E9-643DC9CF5B77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B10BC-0F82-75E8-C19E-43A6B10F6E5C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E0D4F-EC82-FBAE-2F63-73AB8CFF8378}"/>
              </a:ext>
            </a:extLst>
          </p:cNvPr>
          <p:cNvCxnSpPr>
            <a:cxnSpLocks/>
          </p:cNvCxnSpPr>
          <p:nvPr/>
        </p:nvCxnSpPr>
        <p:spPr>
          <a:xfrm flipV="1">
            <a:off x="5732697" y="3143965"/>
            <a:ext cx="984779" cy="102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356720-C468-4F4B-E265-E44731AFCE44}"/>
              </a:ext>
            </a:extLst>
          </p:cNvPr>
          <p:cNvSpPr txBox="1"/>
          <p:nvPr/>
        </p:nvSpPr>
        <p:spPr>
          <a:xfrm>
            <a:off x="6728979" y="408022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ABEA4-A120-2B6F-7BC2-DBD59135A503}"/>
              </a:ext>
            </a:extLst>
          </p:cNvPr>
          <p:cNvSpPr txBox="1"/>
          <p:nvPr/>
        </p:nvSpPr>
        <p:spPr>
          <a:xfrm>
            <a:off x="6703645" y="372176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B76FF-2A50-1184-21FB-238D5E09846E}"/>
              </a:ext>
            </a:extLst>
          </p:cNvPr>
          <p:cNvSpPr txBox="1"/>
          <p:nvPr/>
        </p:nvSpPr>
        <p:spPr>
          <a:xfrm>
            <a:off x="6717476" y="300471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9785F-EF17-180B-200A-5E2C10175312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AFED6-EEDD-75EB-87E5-6D8FD696304D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08451-1DFE-9C9F-3F9B-DADF076B492C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76BA0-7A9B-F03C-3BFC-162974BA64AA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323FD-4201-9F3E-D189-9B9D87D3A5BE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B1866-AA5A-F74E-DB61-1E25BC733459}"/>
              </a:ext>
            </a:extLst>
          </p:cNvPr>
          <p:cNvSpPr txBox="1"/>
          <p:nvPr/>
        </p:nvSpPr>
        <p:spPr>
          <a:xfrm>
            <a:off x="6703646" y="335865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D61CE-28D3-16CB-C797-08EB0DADA8E8}"/>
              </a:ext>
            </a:extLst>
          </p:cNvPr>
          <p:cNvSpPr txBox="1"/>
          <p:nvPr/>
        </p:nvSpPr>
        <p:spPr>
          <a:xfrm>
            <a:off x="8588916" y="249986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14A1A-6C85-A08E-5C29-517C66AE33F4}"/>
              </a:ext>
            </a:extLst>
          </p:cNvPr>
          <p:cNvSpPr txBox="1"/>
          <p:nvPr/>
        </p:nvSpPr>
        <p:spPr>
          <a:xfrm>
            <a:off x="6737588" y="2840125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E81A1F-0258-EAF8-9C71-D6CDA618DE7C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A33EB2-90D4-DC6B-0B5B-DEF77B6C6DA4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330879-9C6D-D134-07AE-016B3C702A05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0AA82-3F33-E1A8-E1B3-F25D1862997A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E6D160-6138-22AE-3D29-8A1777B9E346}"/>
              </a:ext>
            </a:extLst>
          </p:cNvPr>
          <p:cNvSpPr/>
          <p:nvPr/>
        </p:nvSpPr>
        <p:spPr>
          <a:xfrm>
            <a:off x="4355422" y="4215742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x[1] 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57D90-89D5-D282-FCBE-AB1A6BEFE631}"/>
              </a:ext>
            </a:extLst>
          </p:cNvPr>
          <p:cNvSpPr txBox="1"/>
          <p:nvPr/>
        </p:nvSpPr>
        <p:spPr>
          <a:xfrm>
            <a:off x="6198377" y="33860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485A83-D141-F057-1682-5391D66CD18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808370" y="3527934"/>
            <a:ext cx="895276" cy="10673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7EFBF-8783-3BB5-0329-78CA3E678E5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803986" y="3009402"/>
            <a:ext cx="933602" cy="120634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53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222394" y="1132946"/>
            <a:ext cx="687656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2      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4      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579"/>
            <a:ext cx="8328685" cy="715294"/>
          </a:xfrm>
        </p:spPr>
        <p:txBody>
          <a:bodyPr/>
          <a:lstStyle/>
          <a:p>
            <a:r>
              <a:rPr lang="en-US" dirty="0"/>
              <a:t>Base Register + Register Offset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609469" y="695420"/>
            <a:ext cx="4162057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11862" y="2785799"/>
            <a:ext cx="1299410" cy="771450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660675" y="3744621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85B6-6FC7-C89A-EDEC-37CCC0A88346}"/>
              </a:ext>
            </a:extLst>
          </p:cNvPr>
          <p:cNvSpPr txBox="1"/>
          <p:nvPr/>
        </p:nvSpPr>
        <p:spPr>
          <a:xfrm>
            <a:off x="6950596" y="4991845"/>
            <a:ext cx="22142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increment covers both arrays</a:t>
            </a:r>
          </a:p>
        </p:txBody>
      </p:sp>
    </p:spTree>
    <p:extLst>
      <p:ext uri="{BB962C8B-B14F-4D97-AF65-F5344CB8AC3E}">
        <p14:creationId xmlns:p14="http://schemas.microsoft.com/office/powerpoint/2010/main" val="877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13989"/>
          </a:xfrm>
        </p:spPr>
        <p:txBody>
          <a:bodyPr/>
          <a:lstStyle/>
          <a:p>
            <a:r>
              <a:rPr lang="en-US" dirty="0"/>
              <a:t>Base Register + Register Offset With chars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3292" y="1243727"/>
            <a:ext cx="5747744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(char *, char *, int);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{'a', 'b', 'c', 'd', 'e', '\0'};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("%s\n",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E0EE95-EDB2-993A-B4D4-C57A7CBCE64A}"/>
              </a:ext>
            </a:extLst>
          </p:cNvPr>
          <p:cNvSpPr/>
          <p:nvPr/>
        </p:nvSpPr>
        <p:spPr bwMode="auto">
          <a:xfrm>
            <a:off x="5640196" y="1388105"/>
            <a:ext cx="6437623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       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488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019541" y="109651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/>
              <a:t>to get a </a:t>
            </a:r>
            <a:r>
              <a:rPr lang="en-US" dirty="0">
                <a:solidFill>
                  <a:srgbClr val="FF0000"/>
                </a:solidFill>
              </a:rPr>
              <a:t>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37466"/>
              </p:ext>
            </p:extLst>
          </p:nvPr>
        </p:nvGraphicFramePr>
        <p:xfrm>
          <a:off x="1261767" y="1533359"/>
          <a:ext cx="764846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5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052233">
                  <a:extLst>
                    <a:ext uri="{9D8B030D-6E8A-4147-A177-3AD203B41FA5}">
                      <a16:colId xmlns:a16="http://schemas.microsoft.com/office/drawing/2014/main" val="338367779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 - 2 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78B704C8-03C1-D193-EC1E-04E1E730776E}"/>
              </a:ext>
            </a:extLst>
          </p:cNvPr>
          <p:cNvSpPr txBox="1">
            <a:spLocks/>
          </p:cNvSpPr>
          <p:nvPr/>
        </p:nvSpPr>
        <p:spPr>
          <a:xfrm>
            <a:off x="1019541" y="4744013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Insert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fields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16B8D3-83AE-807A-07CC-4C9634C4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925229"/>
              </p:ext>
            </p:extLst>
          </p:nvPr>
        </p:nvGraphicFramePr>
        <p:xfrm>
          <a:off x="1261767" y="5180861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A54AABB-621C-4548-77AF-AF741103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53889"/>
              </p:ext>
            </p:extLst>
          </p:nvPr>
        </p:nvGraphicFramePr>
        <p:xfrm>
          <a:off x="1261767" y="5695824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0E7067-715B-B7C4-02F5-F829150F1D0A}"/>
              </a:ext>
            </a:extLst>
          </p:cNvPr>
          <p:cNvSpPr txBox="1"/>
          <p:nvPr/>
        </p:nvSpPr>
        <p:spPr>
          <a:xfrm>
            <a:off x="3377282" y="2107217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 mask 0x00ff0000</a:t>
            </a:r>
          </a:p>
        </p:txBody>
      </p:sp>
      <p:sp>
        <p:nvSpPr>
          <p:cNvPr id="8" name="Content Placeholder 33">
            <a:extLst>
              <a:ext uri="{FF2B5EF4-FFF2-40B4-BE49-F238E27FC236}">
                <a16:creationId xmlns:a16="http://schemas.microsoft.com/office/drawing/2014/main" id="{1AF39744-6099-5633-D297-41F9A17411BC}"/>
              </a:ext>
            </a:extLst>
          </p:cNvPr>
          <p:cNvSpPr txBox="1">
            <a:spLocks/>
          </p:cNvSpPr>
          <p:nvPr/>
        </p:nvSpPr>
        <p:spPr>
          <a:xfrm>
            <a:off x="1019541" y="2882619"/>
            <a:ext cx="9348803" cy="1743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rotate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move a field without changing other bits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9B10AF-BCD9-6F03-7E0F-BDE72D71E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92488"/>
              </p:ext>
            </p:extLst>
          </p:nvPr>
        </p:nvGraphicFramePr>
        <p:xfrm>
          <a:off x="1343047" y="3429000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7AD4DE1-82CD-24C0-7BB2-B740EBB1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55942"/>
              </p:ext>
            </p:extLst>
          </p:nvPr>
        </p:nvGraphicFramePr>
        <p:xfrm>
          <a:off x="1261767" y="4046481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29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71917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2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EB938-0280-7F47-8519-25B4460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1" y="461732"/>
            <a:ext cx="11252107" cy="503007"/>
          </a:xfrm>
        </p:spPr>
        <p:txBody>
          <a:bodyPr/>
          <a:lstStyle/>
          <a:p>
            <a:r>
              <a:rPr lang="en-US" dirty="0"/>
              <a:t>Reference: Addressing Mode Summary for use in CSE30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2E693A9-3214-BC48-8756-318417FA235E}"/>
              </a:ext>
            </a:extLst>
          </p:cNvPr>
          <p:cNvGraphicFramePr>
            <a:graphicFrameLocks/>
          </p:cNvGraphicFramePr>
          <p:nvPr/>
        </p:nvGraphicFramePr>
        <p:xfrm>
          <a:off x="163503" y="1233997"/>
          <a:ext cx="11121062" cy="499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7207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650366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4073489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index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+ 4]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memory[r0]  r1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+ 4]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+- r2]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+- r2]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1E2602-0253-DE45-A9BD-05390B48E2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6DBEC9-405A-33BB-D5FA-8621F062DE82}"/>
              </a:ext>
            </a:extLst>
          </p:cNvPr>
          <p:cNvSpPr/>
          <p:nvPr/>
        </p:nvSpPr>
        <p:spPr bwMode="auto">
          <a:xfrm>
            <a:off x="2212948" y="3627596"/>
            <a:ext cx="6391122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&gt;= 'A') &amp;&amp;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'Z'))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Base Register Addressing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60934" y="642563"/>
            <a:ext cx="917643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*, int);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msg[] ="Hello CSE30! We Are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letters!";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count(msg,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(msg)/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(*msg)));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69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7259478" y="206627"/>
            <a:ext cx="3994493" cy="63687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r4, [r0, r3]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'A'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'Z'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r2, r2, 1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r2       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304841" y="695420"/>
            <a:ext cx="4162057" cy="586674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count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count,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contains char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count, (. - count)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5537932" y="3366323"/>
            <a:ext cx="3274142" cy="11786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0E89DB8B-B387-B68B-8418-DACD3EF7BBB2}"/>
              </a:ext>
            </a:extLst>
          </p:cNvPr>
          <p:cNvSpPr/>
          <p:nvPr/>
        </p:nvSpPr>
        <p:spPr>
          <a:xfrm rot="16200000" flipH="1">
            <a:off x="6535389" y="4031166"/>
            <a:ext cx="1467988" cy="953388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582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C91B55C-A61F-642E-0C0E-2389DACB88DD}"/>
              </a:ext>
            </a:extLst>
          </p:cNvPr>
          <p:cNvSpPr/>
          <p:nvPr/>
        </p:nvSpPr>
        <p:spPr>
          <a:xfrm rot="16200000" flipH="1">
            <a:off x="7061527" y="4379112"/>
            <a:ext cx="722568" cy="683047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44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9774325" y="2896160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DD26-6CE6-5BCD-9406-0966FCC46A49}"/>
              </a:ext>
            </a:extLst>
          </p:cNvPr>
          <p:cNvSpPr txBox="1"/>
          <p:nvPr/>
        </p:nvSpPr>
        <p:spPr>
          <a:xfrm>
            <a:off x="4748537" y="714674"/>
            <a:ext cx="21297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 array</a:t>
            </a:r>
          </a:p>
          <a:p>
            <a:r>
              <a:rPr lang="en-US" dirty="0">
                <a:solidFill>
                  <a:schemeClr val="accent1"/>
                </a:solidFill>
              </a:rPr>
              <a:t>Also use </a:t>
            </a:r>
            <a:r>
              <a:rPr lang="en-US" dirty="0" err="1">
                <a:solidFill>
                  <a:schemeClr val="accent1"/>
                </a:solidFill>
              </a:rPr>
              <a:t>ldrb</a:t>
            </a:r>
            <a:r>
              <a:rPr lang="en-US" dirty="0">
                <a:solidFill>
                  <a:schemeClr val="accent1"/>
                </a:solidFill>
              </a:rPr>
              <a:t> here</a:t>
            </a:r>
          </a:p>
          <a:p>
            <a:r>
              <a:rPr lang="en-US" dirty="0">
                <a:solidFill>
                  <a:schemeClr val="accent1"/>
                </a:solidFill>
              </a:rPr>
              <a:t>offsets are 0,1,2,…</a:t>
            </a:r>
          </a:p>
        </p:txBody>
      </p:sp>
    </p:spTree>
    <p:extLst>
      <p:ext uri="{BB962C8B-B14F-4D97-AF65-F5344CB8AC3E}">
        <p14:creationId xmlns:p14="http://schemas.microsoft.com/office/powerpoint/2010/main" val="41061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1403" y="74300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Accessing 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address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cs typeface="Courier New" panose="02070309020205020404" pitchFamily="49" charset="0"/>
              </a:rPr>
              <a:t>aligned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memory on many systems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based on data type</a:t>
            </a:r>
            <a:r>
              <a:rPr lang="en-US" sz="1800" dirty="0">
                <a:cs typeface="Courier New" panose="02070309020205020404" pitchFamily="49" charset="0"/>
              </a:rPr>
              <a:t> has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the best performance (due to hardware implementation)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9519385" cy="394111"/>
          </a:xfrm>
        </p:spPr>
        <p:txBody>
          <a:bodyPr/>
          <a:lstStyle/>
          <a:p>
            <a:r>
              <a:rPr lang="en-US" dirty="0"/>
              <a:t>Variable Alignment In Memory and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242266" y="280386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1701305" y="367123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729697" y="4664182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1063106" y="428290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698788" y="33019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016764" y="24345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2584817" y="278976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2604189" y="3733471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2650271" y="476122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6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30703"/>
            <a:ext cx="11301412" cy="427647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Variables</a:t>
            </a:r>
            <a:r>
              <a:rPr lang="en-US" dirty="0"/>
              <a:t>: Allocation and Initialization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1F42195-ACBD-D642-9294-5A33F37CF956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0" y="558350"/>
          <a:ext cx="12001836" cy="3383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4659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452114229"/>
                    </a:ext>
                  </a:extLst>
                </a:gridCol>
                <a:gridCol w="1146938">
                  <a:extLst>
                    <a:ext uri="{9D8B030D-6E8A-4147-A177-3AD203B41FA5}">
                      <a16:colId xmlns:a16="http://schemas.microsoft.com/office/drawing/2014/main" val="2342572730"/>
                    </a:ext>
                  </a:extLst>
                </a:gridCol>
                <a:gridCol w="4438983">
                  <a:extLst>
                    <a:ext uri="{9D8B030D-6E8A-4147-A177-3AD203B41FA5}">
                      <a16:colId xmlns:a16="http://schemas.microsoft.com/office/drawing/2014/main" val="296041983"/>
                    </a:ext>
                  </a:extLst>
                </a:gridCol>
                <a:gridCol w="3774315">
                  <a:extLst>
                    <a:ext uri="{9D8B030D-6E8A-4147-A177-3AD203B41FA5}">
                      <a16:colId xmlns:a16="http://schemas.microsoft.com/office/drawing/2014/main" val="3244052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.align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 static variable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Assembler static variable Definition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90045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8-bit char</a:t>
                      </a:r>
                    </a:p>
                    <a:p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</a:t>
                      </a:r>
                      <a:endParaRPr lang="en-US" sz="1600" b="0" dirty="0">
                        <a:solidFill>
                          <a:srgbClr val="F3744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chx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'A'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string[]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{'A','B','C', 0};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chx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 '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.byte '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A','B',0x42,0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1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 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length = 0x55aa;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.short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0x55aa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39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32-bit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(4 bytes)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5;</a:t>
                      </a:r>
                    </a:p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distptr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&amp;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int mask = 0xaa55aa55; 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array[]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{12,~0x1,0xCD,-1};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distptr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 err="1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dist</a:t>
                      </a:r>
                      <a:endParaRPr lang="en-US" sz="1600" b="0" dirty="0">
                        <a:solidFill>
                          <a:srgbClr val="F3744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mask: 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array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	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.word </a:t>
                      </a:r>
                      <a:r>
                        <a:rPr lang="en-US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12,~0x1,0xCD,-3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016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with 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class[] 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"cse30";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:   </a:t>
                      </a:r>
                      <a:r>
                        <a:rPr lang="en-US" sz="1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.string </a:t>
                      </a:r>
                      <a:r>
                        <a:rPr lang="en-US" sz="16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"cse30"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7905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2A80B2-82E9-7D4E-9721-07FE0066DA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E85BB8C4-DF2C-19E7-203F-D4409A81F2F1}"/>
              </a:ext>
            </a:extLst>
          </p:cNvPr>
          <p:cNvGraphicFramePr>
            <a:graphicFrameLocks/>
          </p:cNvGraphicFramePr>
          <p:nvPr/>
        </p:nvGraphicFramePr>
        <p:xfrm>
          <a:off x="358424" y="4952293"/>
          <a:ext cx="6155562" cy="179492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60383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20493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02366">
                  <a:extLst>
                    <a:ext uri="{9D8B030D-6E8A-4147-A177-3AD203B41FA5}">
                      <a16:colId xmlns:a16="http://schemas.microsoft.com/office/drawing/2014/main" val="2342572730"/>
                    </a:ext>
                  </a:extLst>
                </a:gridCol>
              </a:tblGrid>
              <a:tr h="3316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ends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31606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8-bit char -1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0b..0 or 0b..1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16-bit int -2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</a:t>
                      </a:r>
                      <a:r>
                        <a:rPr lang="en-US" sz="18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</a:t>
                      </a:r>
                      <a:r>
                        <a:rPr lang="en-US" b="0" i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5397788"/>
                  </a:ext>
                </a:extLst>
              </a:tr>
              <a:tr h="423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32-bit int -4 bytes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 all arrays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0b..</a:t>
                      </a:r>
                      <a:r>
                        <a:rPr lang="en-US" sz="18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.align </a:t>
                      </a:r>
                      <a:r>
                        <a:rPr lang="en-US" sz="1800" b="0" dirty="0">
                          <a:solidFill>
                            <a:srgbClr val="F3744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20161601"/>
                  </a:ext>
                </a:extLst>
              </a:tr>
            </a:tbl>
          </a:graphicData>
        </a:graphic>
      </p:graphicFrame>
      <p:sp>
        <p:nvSpPr>
          <p:cNvPr id="20" name="Rectangle 34">
            <a:extLst>
              <a:ext uri="{FF2B5EF4-FFF2-40B4-BE49-F238E27FC236}">
                <a16:creationId xmlns:a16="http://schemas.microsoft.com/office/drawing/2014/main" id="{9B14F965-6E64-5263-5E1D-1B4C3055D4B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77B1814D-77CE-FB9C-742D-D884C51120B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1988A8B8-14BD-F8D3-F93B-B6C9BC77617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E16ED76-C6B8-CEF7-78E6-F2B08B9BBB8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9DEBDA2C-BD45-943C-6327-16141A090A96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95B1DF80-4137-C71F-7776-F23BD3F50B7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770F546D-EF15-AC63-D6BA-F5664365041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8E2E894F-17F6-0566-39C6-0229EA6CA15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8544FB9A-C79A-2E7B-11E0-281F8104DA7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29" name="Rectangle 45">
            <a:extLst>
              <a:ext uri="{FF2B5EF4-FFF2-40B4-BE49-F238E27FC236}">
                <a16:creationId xmlns:a16="http://schemas.microsoft.com/office/drawing/2014/main" id="{36E1CB67-95A7-9FE8-AA16-5BFFA04CB0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2FDC6D3D-D0B6-6267-9C59-C67BF9232799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BB2C1CBA-35A2-4343-CBF0-7A9652EEFD31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6D9A7C8A-7588-3DF4-08C9-2D54CA28181B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C48D06F6-7394-6461-02F7-DF738FC0A531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80C350FF-95A5-938D-F2E4-5CE629215E5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F341FE62-444B-A857-F1B0-F593B575EE41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155E28A2-D485-61C5-8B3A-D44EEB1C3A5F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B6A9904-9AE9-291E-590E-8096085936E7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E62AA57-B0FA-FAC6-92E0-7CE20D3E0F35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37EC079C-898A-41E9-4334-C48FFB27C43E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E460F112-CFD3-3271-709B-5BC42EA4AD9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D480B41C-1CF5-EB59-C460-B96CFE7EF024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42" name="Rectangle 66">
            <a:extLst>
              <a:ext uri="{FF2B5EF4-FFF2-40B4-BE49-F238E27FC236}">
                <a16:creationId xmlns:a16="http://schemas.microsoft.com/office/drawing/2014/main" id="{A659D68B-C801-B193-1A73-BFD73454F817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66">
            <a:extLst>
              <a:ext uri="{FF2B5EF4-FFF2-40B4-BE49-F238E27FC236}">
                <a16:creationId xmlns:a16="http://schemas.microsoft.com/office/drawing/2014/main" id="{421D9516-0FDE-5F69-8123-92633869C53C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66">
            <a:extLst>
              <a:ext uri="{FF2B5EF4-FFF2-40B4-BE49-F238E27FC236}">
                <a16:creationId xmlns:a16="http://schemas.microsoft.com/office/drawing/2014/main" id="{F3A23637-886D-2E9A-40AE-C4791EE5D4E7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66">
            <a:extLst>
              <a:ext uri="{FF2B5EF4-FFF2-40B4-BE49-F238E27FC236}">
                <a16:creationId xmlns:a16="http://schemas.microsoft.com/office/drawing/2014/main" id="{DDD2E556-A96A-10A2-A34F-485DF7252848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14">
            <a:extLst>
              <a:ext uri="{FF2B5EF4-FFF2-40B4-BE49-F238E27FC236}">
                <a16:creationId xmlns:a16="http://schemas.microsoft.com/office/drawing/2014/main" id="{99464F36-438A-4CF8-9E2D-1BC6E0D711CD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D6AC11DE-36DD-5AA9-A6C6-39FE87AA9D0E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48" name="Rectangle 18">
            <a:extLst>
              <a:ext uri="{FF2B5EF4-FFF2-40B4-BE49-F238E27FC236}">
                <a16:creationId xmlns:a16="http://schemas.microsoft.com/office/drawing/2014/main" id="{D19F2DC7-DA57-2522-3B36-085DD67148AF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49" name="Rectangle 20">
            <a:extLst>
              <a:ext uri="{FF2B5EF4-FFF2-40B4-BE49-F238E27FC236}">
                <a16:creationId xmlns:a16="http://schemas.microsoft.com/office/drawing/2014/main" id="{35175BE3-9F7D-B6C5-A784-339E92A46B11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CDBEE7A6-B14E-567F-4E30-EC80930E8E56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1" name="Rectangle 18">
            <a:extLst>
              <a:ext uri="{FF2B5EF4-FFF2-40B4-BE49-F238E27FC236}">
                <a16:creationId xmlns:a16="http://schemas.microsoft.com/office/drawing/2014/main" id="{226A80F8-889E-1FB7-E91C-F71CAF3ABE55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2E33B-8FCA-B34C-63B5-58DA26D563E4}"/>
              </a:ext>
            </a:extLst>
          </p:cNvPr>
          <p:cNvSpPr txBox="1"/>
          <p:nvPr/>
        </p:nvSpPr>
        <p:spPr>
          <a:xfrm>
            <a:off x="1126509" y="3973417"/>
            <a:ext cx="525015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Rule: Place the align above the variable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.align 1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.short 0x55aa</a:t>
            </a:r>
          </a:p>
        </p:txBody>
      </p:sp>
    </p:spTree>
    <p:extLst>
      <p:ext uri="{BB962C8B-B14F-4D97-AF65-F5344CB8AC3E}">
        <p14:creationId xmlns:p14="http://schemas.microsoft.com/office/powerpoint/2010/main" val="7258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4C0766A-A61E-C48E-9479-1AB6E96B8170}"/>
              </a:ext>
            </a:extLst>
          </p:cNvPr>
          <p:cNvSpPr/>
          <p:nvPr/>
        </p:nvSpPr>
        <p:spPr bwMode="auto">
          <a:xfrm>
            <a:off x="180370" y="2885664"/>
            <a:ext cx="1882697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    .data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:    .byte 'A'</a:t>
            </a:r>
          </a:p>
          <a:p>
            <a:r>
              <a:rPr lang="en-US" dirty="0">
                <a:solidFill>
                  <a:schemeClr val="accent6"/>
                </a:solidFill>
              </a:rPr>
              <a:t>    </a:t>
            </a:r>
            <a:r>
              <a:rPr lang="en-US" dirty="0">
                <a:solidFill>
                  <a:srgbClr val="FF0000"/>
                </a:solidFill>
              </a:rPr>
              <a:t>.align 2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:    .word 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130703"/>
            <a:ext cx="11301412" cy="427647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Variables</a:t>
            </a:r>
            <a:r>
              <a:rPr lang="en-US" dirty="0"/>
              <a:t>: Allocation and Initialization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A7FC44-280E-65FF-D4FC-3439F8E55A40}"/>
              </a:ext>
            </a:extLst>
          </p:cNvPr>
          <p:cNvGrpSpPr/>
          <p:nvPr/>
        </p:nvGrpSpPr>
        <p:grpSpPr>
          <a:xfrm>
            <a:off x="438506" y="1302882"/>
            <a:ext cx="11753494" cy="5138922"/>
            <a:chOff x="438506" y="1302882"/>
            <a:chExt cx="11753494" cy="513892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712E7D4-AD18-6E23-4F89-9AFDDFA29755}"/>
                </a:ext>
              </a:extLst>
            </p:cNvPr>
            <p:cNvSpPr/>
            <p:nvPr/>
          </p:nvSpPr>
          <p:spPr bwMode="auto">
            <a:xfrm>
              <a:off x="6252179" y="1302882"/>
              <a:ext cx="5939821" cy="110847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num;            //4 bytes</a:t>
              </a:r>
            </a:p>
            <a:p>
              <a:r>
                <a:rPr lang="en-US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*</a:t>
              </a:r>
              <a:r>
                <a:rPr lang="en-US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&amp;num;    //4 bytes</a:t>
              </a:r>
            </a:p>
            <a:p>
              <a:r>
                <a:rPr lang="en-US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char *lit = "456";  //4 bytes,"456" string literal</a:t>
              </a:r>
            </a:p>
            <a:p>
              <a:r>
                <a:rPr lang="en-US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char msg[] = "123"; //4 bytes – array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5DFD6F5-5B05-54F8-5C1A-588DB3532D73}"/>
                </a:ext>
              </a:extLst>
            </p:cNvPr>
            <p:cNvSpPr/>
            <p:nvPr/>
          </p:nvSpPr>
          <p:spPr bwMode="auto">
            <a:xfrm>
              <a:off x="7175076" y="2437790"/>
              <a:ext cx="3591672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bss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.align 2</a:t>
              </a:r>
            </a:p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      .word 0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.data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.align 2</a:t>
              </a:r>
              <a:endPara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      .word </a:t>
              </a:r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num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</a:p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.align 2</a:t>
              </a:r>
              <a:endPara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lit:       .word </a:t>
              </a:r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Lmsg</a:t>
              </a:r>
              <a:endPara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</a:t>
              </a:r>
              <a:endPara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msg:       .string "123"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.section .</a:t>
              </a:r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Lmsg</a:t>
              </a:r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    </a:t>
              </a:r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.string "456"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8F0DA1-9D19-F062-11A7-E2266DF37087}"/>
                </a:ext>
              </a:extLst>
            </p:cNvPr>
            <p:cNvGrpSpPr/>
            <p:nvPr/>
          </p:nvGrpSpPr>
          <p:grpSpPr>
            <a:xfrm>
              <a:off x="9884229" y="3797652"/>
              <a:ext cx="2285004" cy="797552"/>
              <a:chOff x="9762252" y="4767270"/>
              <a:chExt cx="2285004" cy="79755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F84FF-9666-7EAF-A407-3FA77EF42B77}"/>
                  </a:ext>
                </a:extLst>
              </p:cNvPr>
              <p:cNvSpPr txBox="1"/>
              <p:nvPr/>
            </p:nvSpPr>
            <p:spPr>
              <a:xfrm>
                <a:off x="10752970" y="4767270"/>
                <a:ext cx="1294286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initializes a pointer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FDB074E-754A-A08E-A637-35E3AABC0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62252" y="4881455"/>
                <a:ext cx="987774" cy="176146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E2C06A8-CF88-AA41-787A-5C42999733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0433" y="5090435"/>
                <a:ext cx="763975" cy="47438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68D5DB-5792-7CFA-FC08-C80D2C7A7C5B}"/>
                </a:ext>
              </a:extLst>
            </p:cNvPr>
            <p:cNvSpPr txBox="1"/>
            <p:nvPr/>
          </p:nvSpPr>
          <p:spPr>
            <a:xfrm>
              <a:off x="4781458" y="5795473"/>
              <a:ext cx="145020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read-only string literal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753E67-9ABD-C2A0-BD8B-68A4B016F5BF}"/>
                </a:ext>
              </a:extLst>
            </p:cNvPr>
            <p:cNvSpPr txBox="1"/>
            <p:nvPr/>
          </p:nvSpPr>
          <p:spPr>
            <a:xfrm>
              <a:off x="438506" y="4761651"/>
              <a:ext cx="2212897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Sets alignment for </a:t>
              </a:r>
              <a:r>
                <a:rPr lang="en-US" b="1" dirty="0"/>
                <a:t>next</a:t>
              </a:r>
              <a:r>
                <a:rPr lang="en-US" dirty="0"/>
                <a:t> variable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BA7042-B93F-6B00-0956-B17F216B60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971" y="3797652"/>
              <a:ext cx="200771" cy="96399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639D32-F1C4-2C29-1F3C-7506C371D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1664" y="5704114"/>
              <a:ext cx="1083536" cy="38987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F132F2-CD31-E7CF-6695-680AFA6B8841}"/>
              </a:ext>
            </a:extLst>
          </p:cNvPr>
          <p:cNvSpPr/>
          <p:nvPr/>
        </p:nvSpPr>
        <p:spPr bwMode="auto">
          <a:xfrm>
            <a:off x="2661162" y="1556747"/>
            <a:ext cx="3006667" cy="6650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  &lt;</a:t>
            </a:r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&gt;: 12028   00000041</a:t>
            </a:r>
          </a:p>
          <a:p>
            <a:r>
              <a:rPr lang="en-US" dirty="0">
                <a:solidFill>
                  <a:schemeClr val="accent6"/>
                </a:solidFill>
              </a:rPr>
              <a:t>  &lt;</a:t>
            </a:r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&gt;:  </a:t>
            </a:r>
            <a:r>
              <a:rPr lang="en-US" dirty="0">
                <a:solidFill>
                  <a:srgbClr val="FF0000"/>
                </a:solidFill>
              </a:rPr>
              <a:t>12029</a:t>
            </a:r>
            <a:r>
              <a:rPr lang="en-US" dirty="0">
                <a:solidFill>
                  <a:schemeClr val="accent6"/>
                </a:solidFill>
              </a:rPr>
              <a:t>   00000004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47C3BFB-68EA-3703-F1E4-9CCE0D6490F8}"/>
              </a:ext>
            </a:extLst>
          </p:cNvPr>
          <p:cNvSpPr/>
          <p:nvPr/>
        </p:nvSpPr>
        <p:spPr bwMode="auto">
          <a:xfrm>
            <a:off x="2557392" y="3202393"/>
            <a:ext cx="3110437" cy="6650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   &lt;</a:t>
            </a:r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&gt;: 12028   00000041</a:t>
            </a:r>
          </a:p>
          <a:p>
            <a:r>
              <a:rPr lang="en-US" dirty="0">
                <a:solidFill>
                  <a:schemeClr val="accent6"/>
                </a:solidFill>
              </a:rPr>
              <a:t>   &lt;</a:t>
            </a:r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&gt;: </a:t>
            </a:r>
            <a:r>
              <a:rPr lang="en-US" dirty="0">
                <a:solidFill>
                  <a:srgbClr val="FF0000"/>
                </a:solidFill>
              </a:rPr>
              <a:t>1202c</a:t>
            </a:r>
            <a:r>
              <a:rPr lang="en-US" dirty="0">
                <a:solidFill>
                  <a:schemeClr val="accent6"/>
                </a:solidFill>
              </a:rPr>
              <a:t>    00000004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617CEC6-1D11-357D-232C-BB7DEE6458EE}"/>
              </a:ext>
            </a:extLst>
          </p:cNvPr>
          <p:cNvSpPr/>
          <p:nvPr/>
        </p:nvSpPr>
        <p:spPr bwMode="auto">
          <a:xfrm>
            <a:off x="249643" y="1254378"/>
            <a:ext cx="1882697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    .data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chx</a:t>
            </a:r>
            <a:r>
              <a:rPr lang="en-US" dirty="0">
                <a:solidFill>
                  <a:schemeClr val="accent6"/>
                </a:solidFill>
              </a:rPr>
              <a:t>:    .byte 'A'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cnt</a:t>
            </a:r>
            <a:r>
              <a:rPr lang="en-US" dirty="0">
                <a:solidFill>
                  <a:schemeClr val="accent6"/>
                </a:solidFill>
              </a:rPr>
              <a:t>:    .word 4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50A415C-EE5B-47EA-1B34-A38D73A4D135}"/>
              </a:ext>
            </a:extLst>
          </p:cNvPr>
          <p:cNvSpPr/>
          <p:nvPr/>
        </p:nvSpPr>
        <p:spPr>
          <a:xfrm>
            <a:off x="2267107" y="1556747"/>
            <a:ext cx="394055" cy="457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5BFF062-4C46-7CEC-6609-F7C3B977557B}"/>
              </a:ext>
            </a:extLst>
          </p:cNvPr>
          <p:cNvSpPr/>
          <p:nvPr/>
        </p:nvSpPr>
        <p:spPr>
          <a:xfrm>
            <a:off x="2176746" y="3200137"/>
            <a:ext cx="394055" cy="457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4444A-5E10-6B3A-1CCE-4FEE71B7A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874FE-A604-7F95-2FC2-756F22C057E0}"/>
              </a:ext>
            </a:extLst>
          </p:cNvPr>
          <p:cNvSpPr txBox="1"/>
          <p:nvPr/>
        </p:nvSpPr>
        <p:spPr>
          <a:xfrm>
            <a:off x="2713174" y="116958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</a:t>
            </a:r>
            <a:r>
              <a:rPr lang="en-US" dirty="0" err="1">
                <a:solidFill>
                  <a:srgbClr val="FF0000"/>
                </a:solidFill>
              </a:rPr>
              <a:t>cnt</a:t>
            </a:r>
            <a:r>
              <a:rPr lang="en-US" dirty="0">
                <a:solidFill>
                  <a:srgbClr val="FF0000"/>
                </a:solidFill>
              </a:rPr>
              <a:t> is not word aligned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72B0C-0272-2C6C-B541-74C86ACE631D}"/>
              </a:ext>
            </a:extLst>
          </p:cNvPr>
          <p:cNvSpPr txBox="1"/>
          <p:nvPr/>
        </p:nvSpPr>
        <p:spPr>
          <a:xfrm>
            <a:off x="2661162" y="285089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</a:t>
            </a:r>
            <a:r>
              <a:rPr lang="en-US" dirty="0" err="1">
                <a:solidFill>
                  <a:srgbClr val="FF0000"/>
                </a:solidFill>
              </a:rPr>
              <a:t>cnt</a:t>
            </a:r>
            <a:r>
              <a:rPr lang="en-US" dirty="0">
                <a:solidFill>
                  <a:srgbClr val="FF0000"/>
                </a:solidFill>
              </a:rPr>
              <a:t> is word aligned</a:t>
            </a:r>
          </a:p>
        </p:txBody>
      </p:sp>
    </p:spTree>
    <p:extLst>
      <p:ext uri="{BB962C8B-B14F-4D97-AF65-F5344CB8AC3E}">
        <p14:creationId xmlns:p14="http://schemas.microsoft.com/office/powerpoint/2010/main" val="83359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A367-06C8-7446-B585-CA25A26B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22" y="0"/>
            <a:ext cx="10515600" cy="523188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u="sng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rgbClr val="FF0000"/>
                </a:solidFill>
              </a:rPr>
              <a:t> Array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4A45-A412-C94C-A87A-1B8A946588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0959" y="4579557"/>
            <a:ext cx="7805061" cy="216727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Allocates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/>
              <a:t> bytes, each of which contain the value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Both 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dirty="0"/>
              <a:t> are absolute expressions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If the comma and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dirty="0"/>
              <a:t> are </a:t>
            </a:r>
            <a:r>
              <a:rPr lang="en-US" sz="2000" b="1" dirty="0"/>
              <a:t>omitted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2C895B"/>
                </a:solidFill>
              </a:rPr>
              <a:t>assumed to be </a:t>
            </a:r>
            <a:r>
              <a:rPr lang="en-US" sz="2000" b="1" dirty="0">
                <a:solidFill>
                  <a:srgbClr val="F37440"/>
                </a:solidFill>
              </a:rPr>
              <a:t>zero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Must be used </a:t>
            </a:r>
            <a:r>
              <a:rPr lang="en-US" sz="2000" b="1" dirty="0">
                <a:solidFill>
                  <a:schemeClr val="accent3"/>
                </a:solidFill>
              </a:rPr>
              <a:t>without a specified fill</a:t>
            </a:r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F754EC-FC45-3B45-A4DC-25BF48870883}"/>
              </a:ext>
            </a:extLst>
          </p:cNvPr>
          <p:cNvSpPr/>
          <p:nvPr/>
        </p:nvSpPr>
        <p:spPr bwMode="auto">
          <a:xfrm>
            <a:off x="1612553" y="2073341"/>
            <a:ext cx="847607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int_buf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400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convert 100 to 400 bytes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.align 2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char_buf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array:    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.word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1, 2, 3, 4, 5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.align 2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one_buf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100, 1	// 100 bytes each byte filled with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C9DEF-6549-DC4A-B2AC-8D61BD409F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2951E6-542B-64D4-00BC-EA7BC7F1A86A}"/>
              </a:ext>
            </a:extLst>
          </p:cNvPr>
          <p:cNvSpPr/>
          <p:nvPr/>
        </p:nvSpPr>
        <p:spPr bwMode="auto">
          <a:xfrm>
            <a:off x="1960326" y="591437"/>
            <a:ext cx="7360072" cy="4117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size_directive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expression, … expression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DFD55B-7825-BECC-D7B1-4FF0DC9C3F59}"/>
              </a:ext>
            </a:extLst>
          </p:cNvPr>
          <p:cNvSpPr/>
          <p:nvPr/>
        </p:nvSpPr>
        <p:spPr bwMode="auto">
          <a:xfrm>
            <a:off x="2815563" y="1057762"/>
            <a:ext cx="5649597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C:	   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int_buf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int array[] = {1, 2, 3, 4, 5};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char buffer[100];</a:t>
            </a:r>
          </a:p>
        </p:txBody>
      </p:sp>
    </p:spTree>
    <p:extLst>
      <p:ext uri="{BB962C8B-B14F-4D97-AF65-F5344CB8AC3E}">
        <p14:creationId xmlns:p14="http://schemas.microsoft.com/office/powerpoint/2010/main" val="19528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A87349-A826-7849-BBE3-16E2AF98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29" y="91525"/>
            <a:ext cx="10515600" cy="370689"/>
          </a:xfrm>
        </p:spPr>
        <p:txBody>
          <a:bodyPr>
            <a:normAutofit fontScale="90000"/>
          </a:bodyPr>
          <a:lstStyle/>
          <a:p>
            <a:r>
              <a:rPr lang="en-US" dirty="0"/>
              <a:t>Loading Static </a:t>
            </a:r>
            <a:r>
              <a:rPr lang="en-US" dirty="0" err="1"/>
              <a:t>variablesinto</a:t>
            </a:r>
            <a:r>
              <a:rPr lang="en-US" dirty="0"/>
              <a:t> a register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DEF19-036D-994F-A1C3-6D4DF704A88A}"/>
              </a:ext>
            </a:extLst>
          </p:cNvPr>
          <p:cNvSpPr txBox="1"/>
          <p:nvPr/>
        </p:nvSpPr>
        <p:spPr>
          <a:xfrm>
            <a:off x="6580144" y="1795132"/>
            <a:ext cx="5611856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 function header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the address, then contents</a:t>
            </a: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using r2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=x     // int *r2 = &amp;x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r2, [r2]   // r2 = *r2;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&amp;x was only needed once above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Note: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was a pointer then an int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 no "type" checking in assembly!</a:t>
            </a:r>
          </a:p>
          <a:p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store the contents of r2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r1, =y     // int *r1 = &amp;y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r2, [r1]   // *r1 = r2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447CA-929F-6148-8CDC-6E11F87345B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F2AAF-DE58-C7A4-50C3-FC52A03BA8BF}"/>
              </a:ext>
            </a:extLst>
          </p:cNvPr>
          <p:cNvSpPr/>
          <p:nvPr/>
        </p:nvSpPr>
        <p:spPr bwMode="auto">
          <a:xfrm>
            <a:off x="6580144" y="1123390"/>
            <a:ext cx="5611856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.word 200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95EE37-B1CD-5ED9-E520-581B330E7835}"/>
              </a:ext>
            </a:extLst>
          </p:cNvPr>
          <p:cNvGrpSpPr/>
          <p:nvPr/>
        </p:nvGrpSpPr>
        <p:grpSpPr>
          <a:xfrm>
            <a:off x="1619711" y="3190135"/>
            <a:ext cx="5720532" cy="1160547"/>
            <a:chOff x="1608313" y="5360996"/>
            <a:chExt cx="5720532" cy="1160547"/>
          </a:xfrm>
        </p:grpSpPr>
        <p:sp>
          <p:nvSpPr>
            <p:cNvPr id="23" name="Content Placeholder 1">
              <a:extLst>
                <a:ext uri="{FF2B5EF4-FFF2-40B4-BE49-F238E27FC236}">
                  <a16:creationId xmlns:a16="http://schemas.microsoft.com/office/drawing/2014/main" id="{42B6628D-DA14-870F-BC99-0E36C1AA5F8E}"/>
                </a:ext>
              </a:extLst>
            </p:cNvPr>
            <p:cNvSpPr txBox="1">
              <a:spLocks/>
            </p:cNvSpPr>
            <p:nvPr/>
          </p:nvSpPr>
          <p:spPr>
            <a:xfrm>
              <a:off x="1608313" y="5360996"/>
              <a:ext cx="4695364" cy="11605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20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two step to </a:t>
              </a:r>
              <a:r>
                <a:rPr lang="en-US" sz="20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load</a:t>
              </a:r>
              <a:r>
                <a:rPr lang="en-US" sz="2000" dirty="0">
                  <a:solidFill>
                    <a:schemeClr val="tx2"/>
                  </a:solidFill>
                  <a:cs typeface="Courier New" panose="02070309020205020404" pitchFamily="49" charset="0"/>
                </a:rPr>
                <a:t> a </a:t>
              </a:r>
              <a:r>
                <a:rPr lang="en-US" sz="2000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memory</a:t>
              </a:r>
              <a:r>
                <a:rPr lang="en-US" sz="2000" dirty="0">
                  <a:solidFill>
                    <a:srgbClr val="7030A0"/>
                  </a:solidFill>
                  <a:cs typeface="Courier New" panose="02070309020205020404" pitchFamily="49" charset="0"/>
                </a:rPr>
                <a:t> variable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load the pointer to the memory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F3753F"/>
                  </a:solidFill>
                  <a:cs typeface="Courier New" panose="02070309020205020404" pitchFamily="49" charset="0"/>
                </a:rPr>
                <a:t>read (load) from *pointer</a:t>
              </a:r>
            </a:p>
          </p:txBody>
        </p:sp>
        <p:sp>
          <p:nvSpPr>
            <p:cNvPr id="25" name="Down Arrow 24">
              <a:extLst>
                <a:ext uri="{FF2B5EF4-FFF2-40B4-BE49-F238E27FC236}">
                  <a16:creationId xmlns:a16="http://schemas.microsoft.com/office/drawing/2014/main" id="{5FDDFF36-9EA7-6561-45E7-CD2AFD032C77}"/>
                </a:ext>
              </a:extLst>
            </p:cNvPr>
            <p:cNvSpPr/>
            <p:nvPr/>
          </p:nvSpPr>
          <p:spPr>
            <a:xfrm rot="16200000">
              <a:off x="6679579" y="5415974"/>
              <a:ext cx="273364" cy="1025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B50C0C17-B064-B291-53CB-69E320CB74B7}"/>
              </a:ext>
            </a:extLst>
          </p:cNvPr>
          <p:cNvSpPr txBox="1">
            <a:spLocks/>
          </p:cNvSpPr>
          <p:nvPr/>
        </p:nvSpPr>
        <p:spPr>
          <a:xfrm>
            <a:off x="136803" y="948141"/>
            <a:ext cx="6303720" cy="1984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cs typeface="Courier New" panose="02070309020205020404" pitchFamily="49" charset="0"/>
              </a:rPr>
              <a:t>Tell the assembler load the address (</a:t>
            </a:r>
            <a:r>
              <a:rPr lang="en-US" sz="2000" dirty="0" err="1">
                <a:cs typeface="Courier New" panose="02070309020205020404" pitchFamily="49" charset="0"/>
              </a:rPr>
              <a:t>Lvalue</a:t>
            </a:r>
            <a:r>
              <a:rPr lang="en-US" sz="2000" dirty="0">
                <a:cs typeface="Courier New" panose="02070309020205020404" pitchFamily="49" charset="0"/>
              </a:rPr>
              <a:t>) of a label into a register: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Rd,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=Label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Rd = address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 to the right: y =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1E49A-658D-1010-DDC9-A1A6BF7BBCA3}"/>
              </a:ext>
            </a:extLst>
          </p:cNvPr>
          <p:cNvSpPr txBox="1"/>
          <p:nvPr/>
        </p:nvSpPr>
        <p:spPr>
          <a:xfrm>
            <a:off x="6580143" y="420787"/>
            <a:ext cx="5611855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.space 4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ED35F7-CB4B-4DBA-436B-F26E51D794F8}"/>
              </a:ext>
            </a:extLst>
          </p:cNvPr>
          <p:cNvGrpSpPr/>
          <p:nvPr/>
        </p:nvGrpSpPr>
        <p:grpSpPr>
          <a:xfrm>
            <a:off x="1619711" y="5329585"/>
            <a:ext cx="5720532" cy="1160547"/>
            <a:chOff x="1608313" y="5360996"/>
            <a:chExt cx="5720532" cy="1160547"/>
          </a:xfrm>
        </p:grpSpPr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6BAF533B-62E8-462A-683E-F409112F6E9D}"/>
                </a:ext>
              </a:extLst>
            </p:cNvPr>
            <p:cNvSpPr txBox="1">
              <a:spLocks/>
            </p:cNvSpPr>
            <p:nvPr/>
          </p:nvSpPr>
          <p:spPr>
            <a:xfrm>
              <a:off x="1608313" y="5360996"/>
              <a:ext cx="4695364" cy="11605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20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two steps </a:t>
              </a:r>
              <a:r>
                <a:rPr lang="en-US" sz="20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store</a:t>
              </a:r>
              <a:r>
                <a:rPr lang="en-US" sz="2000" dirty="0">
                  <a:solidFill>
                    <a:schemeClr val="tx2"/>
                  </a:solidFill>
                  <a:cs typeface="Courier New" panose="02070309020205020404" pitchFamily="49" charset="0"/>
                </a:rPr>
                <a:t> to a </a:t>
              </a:r>
              <a:r>
                <a:rPr lang="en-US" sz="2000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memory</a:t>
              </a:r>
              <a:r>
                <a:rPr lang="en-US" sz="2000" dirty="0">
                  <a:solidFill>
                    <a:srgbClr val="7030A0"/>
                  </a:solidFill>
                  <a:cs typeface="Courier New" panose="02070309020205020404" pitchFamily="49" charset="0"/>
                </a:rPr>
                <a:t> variable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0070C0"/>
                  </a:solidFill>
                  <a:cs typeface="Courier New" panose="02070309020205020404" pitchFamily="49" charset="0"/>
                </a:rPr>
                <a:t>load the pointer to the memory</a:t>
              </a:r>
            </a:p>
            <a:p>
              <a:pPr marL="696912" lvl="1" indent="-342900">
                <a:buFont typeface="+mj-lt"/>
                <a:buAutoNum type="arabicPeriod"/>
              </a:pPr>
              <a:r>
                <a:rPr lang="en-US" sz="2000" dirty="0">
                  <a:solidFill>
                    <a:srgbClr val="F3753F"/>
                  </a:solidFill>
                  <a:cs typeface="Courier New" panose="02070309020205020404" pitchFamily="49" charset="0"/>
                </a:rPr>
                <a:t>write (store) to  *pointer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9681EDAD-B3D2-7B62-7F79-44DE03A56C65}"/>
                </a:ext>
              </a:extLst>
            </p:cNvPr>
            <p:cNvSpPr/>
            <p:nvPr/>
          </p:nvSpPr>
          <p:spPr>
            <a:xfrm rot="16200000">
              <a:off x="6679579" y="5415974"/>
              <a:ext cx="273364" cy="10251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647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1" y="174578"/>
            <a:ext cx="11688962" cy="983359"/>
          </a:xfrm>
        </p:spPr>
        <p:txBody>
          <a:bodyPr/>
          <a:lstStyle/>
          <a:p>
            <a:r>
              <a:rPr lang="en-US" sz="2800" i="0" u="none" strike="noStrike" dirty="0">
                <a:effectLst/>
                <a:latin typeface="-webkit-standard"/>
              </a:rPr>
              <a:t>Loading large constants into a register:</a:t>
            </a:r>
            <a:b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Error: invalid constant (3ff) after fixup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131" y="1186348"/>
            <a:ext cx="11538797" cy="47539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In data processing instructions, the field </a:t>
            </a:r>
            <a:r>
              <a:rPr lang="en-US" sz="2000" b="1" dirty="0">
                <a:solidFill>
                  <a:schemeClr val="accent5"/>
                </a:solidFill>
              </a:rPr>
              <a:t>imm8 + rotate 4 bits </a:t>
            </a:r>
            <a:r>
              <a:rPr lang="en-US" sz="2000" dirty="0"/>
              <a:t>is too small to store store the immediate value, how do you get larger immediate values into a register?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Answer: use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dirty="0"/>
              <a:t> instruction with the constant as an operand: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=constant</a:t>
            </a:r>
            <a:endParaRPr lang="en-US" sz="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Assembler</a:t>
            </a:r>
            <a:r>
              <a:rPr lang="en-US" sz="2000" dirty="0">
                <a:solidFill>
                  <a:schemeClr val="accent5"/>
                </a:solidFill>
              </a:rPr>
              <a:t> creates a </a:t>
            </a:r>
            <a:r>
              <a:rPr lang="en-US" sz="2000" b="1" dirty="0">
                <a:solidFill>
                  <a:schemeClr val="accent5"/>
                </a:solidFill>
              </a:rPr>
              <a:t>literal table entry </a:t>
            </a:r>
            <a:r>
              <a:rPr lang="en-US" sz="2000" dirty="0">
                <a:solidFill>
                  <a:schemeClr val="accent5"/>
                </a:solidFill>
              </a:rPr>
              <a:t>with the </a:t>
            </a:r>
            <a:r>
              <a:rPr lang="en-US" sz="2000" b="1" dirty="0">
                <a:solidFill>
                  <a:schemeClr val="accent5"/>
                </a:solidFill>
              </a:rPr>
              <a:t>constant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484810-E3CA-5448-98E9-C8B5D8BFDBAD}"/>
              </a:ext>
            </a:extLst>
          </p:cNvPr>
          <p:cNvGrpSpPr/>
          <p:nvPr/>
        </p:nvGrpSpPr>
        <p:grpSpPr>
          <a:xfrm>
            <a:off x="4153520" y="2223405"/>
            <a:ext cx="5371822" cy="1682712"/>
            <a:chOff x="6672287" y="4837122"/>
            <a:chExt cx="5371822" cy="16827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5310D-D403-0540-8A13-5C41681D2851}"/>
                </a:ext>
              </a:extLst>
            </p:cNvPr>
            <p:cNvSpPr/>
            <p:nvPr/>
          </p:nvSpPr>
          <p:spPr>
            <a:xfrm>
              <a:off x="6672287" y="4837122"/>
              <a:ext cx="5371822" cy="1682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50B26C4-EF50-4C4E-9CDB-BF370E949360}"/>
                </a:ext>
              </a:extLst>
            </p:cNvPr>
            <p:cNvSpPr/>
            <p:nvPr/>
          </p:nvSpPr>
          <p:spPr bwMode="auto">
            <a:xfrm>
              <a:off x="8536476" y="4997293"/>
              <a:ext cx="2457966" cy="380048"/>
            </a:xfrm>
            <a:prstGeom prst="roundRect">
              <a:avLst>
                <a:gd name="adj" fmla="val 5733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mov	r0, 1023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7FD59E-3346-CC4D-9193-A02CF8401CFA}"/>
                </a:ext>
              </a:extLst>
            </p:cNvPr>
            <p:cNvSpPr txBox="1"/>
            <p:nvPr/>
          </p:nvSpPr>
          <p:spPr>
            <a:xfrm>
              <a:off x="7016697" y="5420262"/>
              <a:ext cx="4938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xxx.s:24: Error: invalid constant (3ff) after fixup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6E63987-BC30-334A-9A5D-15DF8836D070}"/>
                </a:ext>
              </a:extLst>
            </p:cNvPr>
            <p:cNvSpPr/>
            <p:nvPr/>
          </p:nvSpPr>
          <p:spPr bwMode="auto">
            <a:xfrm>
              <a:off x="8587772" y="5959553"/>
              <a:ext cx="2457966" cy="380048"/>
            </a:xfrm>
            <a:prstGeom prst="roundRect">
              <a:avLst>
                <a:gd name="adj" fmla="val 5733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ldr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r0, =1023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B0FA0A-E260-9946-AF00-9AC23B331957}"/>
                </a:ext>
              </a:extLst>
            </p:cNvPr>
            <p:cNvSpPr txBox="1"/>
            <p:nvPr/>
          </p:nvSpPr>
          <p:spPr>
            <a:xfrm>
              <a:off x="7607375" y="49977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fails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A63FD3-38BE-5549-8527-71F9F94C832D}"/>
                </a:ext>
              </a:extLst>
            </p:cNvPr>
            <p:cNvSpPr txBox="1"/>
            <p:nvPr/>
          </p:nvSpPr>
          <p:spPr>
            <a:xfrm>
              <a:off x="6770120" y="588558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replacement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AFE36EA2-3C7E-B644-9974-CE2C8F88A7C9}"/>
                </a:ext>
              </a:extLst>
            </p:cNvPr>
            <p:cNvSpPr/>
            <p:nvPr/>
          </p:nvSpPr>
          <p:spPr>
            <a:xfrm>
              <a:off x="8202411" y="5062820"/>
              <a:ext cx="334066" cy="2511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9D4FE317-A338-9042-9CE6-47280154F856}"/>
                </a:ext>
              </a:extLst>
            </p:cNvPr>
            <p:cNvSpPr/>
            <p:nvPr/>
          </p:nvSpPr>
          <p:spPr>
            <a:xfrm>
              <a:off x="8253706" y="5974838"/>
              <a:ext cx="334066" cy="2511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92E0BA-5E07-9947-83B8-47909D250222}"/>
              </a:ext>
            </a:extLst>
          </p:cNvPr>
          <p:cNvSpPr txBox="1"/>
          <p:nvPr/>
        </p:nvSpPr>
        <p:spPr>
          <a:xfrm>
            <a:off x="513188" y="2533606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mov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A6672E-3DD4-6641-A81E-9681CF8F2C9B}"/>
              </a:ext>
            </a:extLst>
          </p:cNvPr>
          <p:cNvSpPr txBox="1"/>
          <p:nvPr/>
        </p:nvSpPr>
        <p:spPr>
          <a:xfrm>
            <a:off x="1797124" y="253360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6EB684-1721-5742-BF97-B24E7328A158}"/>
              </a:ext>
            </a:extLst>
          </p:cNvPr>
          <p:cNvSpPr txBox="1"/>
          <p:nvPr/>
        </p:nvSpPr>
        <p:spPr>
          <a:xfrm>
            <a:off x="2402936" y="2533606"/>
            <a:ext cx="668773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F75945-215E-0442-911D-1BB41C228406}"/>
              </a:ext>
            </a:extLst>
          </p:cNvPr>
          <p:cNvSpPr txBox="1"/>
          <p:nvPr/>
        </p:nvSpPr>
        <p:spPr>
          <a:xfrm>
            <a:off x="3073302" y="2533606"/>
            <a:ext cx="853119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BFADA-12DA-CC47-A4B2-E2D9A6C48B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A038C-616D-8E48-AA6F-00B044A1BC1B}"/>
              </a:ext>
            </a:extLst>
          </p:cNvPr>
          <p:cNvSpPr/>
          <p:nvPr/>
        </p:nvSpPr>
        <p:spPr>
          <a:xfrm>
            <a:off x="1199178" y="5025859"/>
            <a:ext cx="8236963" cy="645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Rd,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=constant  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=constant</a:t>
            </a: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=0x2468abcd   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loads the constant 0x246abcd into r1</a:t>
            </a:r>
            <a:endParaRPr lang="en-US" sz="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0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2" y="14492"/>
            <a:ext cx="12093758" cy="490633"/>
          </a:xfrm>
        </p:spPr>
        <p:txBody>
          <a:bodyPr/>
          <a:lstStyle/>
          <a:p>
            <a:r>
              <a:rPr lang="en-US" dirty="0"/>
              <a:t>Reference: LDR/STR – Register To/From Memory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624" y="2841489"/>
            <a:ext cx="10048377" cy="15964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[Rn, +- imm12]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 offset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imm12 in bytes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-4095 &lt;= imm12 &lt;= 4095 (bytes)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[Rn]       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+ 0 (imm12 is 0) 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/str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Rd,  [Rn, +- Rm]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base register pointer +- offset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424715" y="656435"/>
            <a:ext cx="5633963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4093718" y="1777960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3814625" y="2193840"/>
            <a:ext cx="168090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offset constant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4252" y="1857037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694858" y="2199005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destination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557076" y="1490762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2866348" y="1495467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3478312" y="1490762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2260536" y="149181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2616764" y="1084973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1855237" y="707399"/>
            <a:ext cx="395683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1855238" y="1490762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557076" y="722441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1547447" y="1091773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5AE9F5-DC96-824F-A293-2B5EB5AFE680}"/>
              </a:ext>
            </a:extLst>
          </p:cNvPr>
          <p:cNvGrpSpPr/>
          <p:nvPr/>
        </p:nvGrpSpPr>
        <p:grpSpPr>
          <a:xfrm>
            <a:off x="6293814" y="630667"/>
            <a:ext cx="5633964" cy="1989556"/>
            <a:chOff x="6260122" y="452935"/>
            <a:chExt cx="5633964" cy="19895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E002E9-C49C-B144-8E83-3FD2C22AF615}"/>
                </a:ext>
              </a:extLst>
            </p:cNvPr>
            <p:cNvSpPr/>
            <p:nvPr/>
          </p:nvSpPr>
          <p:spPr>
            <a:xfrm>
              <a:off x="6260122" y="452935"/>
              <a:ext cx="5633964" cy="19895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9FD4B8-2998-BE4D-999F-BC8A0EBE6D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941249" y="1603051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56F3AB-7A3A-074A-A40B-8FD368B0416B}"/>
                </a:ext>
              </a:extLst>
            </p:cNvPr>
            <p:cNvSpPr txBox="1"/>
            <p:nvPr/>
          </p:nvSpPr>
          <p:spPr>
            <a:xfrm>
              <a:off x="9465482" y="1959340"/>
              <a:ext cx="233493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Offset/index Register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BB029A-B563-7F46-B372-0DD7A36B2E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00815" y="162237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564177-F2D3-104B-9EDA-B15B325F67A7}"/>
                </a:ext>
              </a:extLst>
            </p:cNvPr>
            <p:cNvSpPr txBox="1"/>
            <p:nvPr/>
          </p:nvSpPr>
          <p:spPr>
            <a:xfrm>
              <a:off x="6617594" y="1960993"/>
              <a:ext cx="276229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Rd – destination register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56B6B8-EDBA-5844-BB01-2EA1896DFCF1}"/>
                </a:ext>
              </a:extLst>
            </p:cNvPr>
            <p:cNvSpPr txBox="1"/>
            <p:nvPr/>
          </p:nvSpPr>
          <p:spPr>
            <a:xfrm>
              <a:off x="6740915" y="1255794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ldr</a:t>
              </a:r>
              <a:r>
                <a:rPr lang="en-US" sz="2000" b="1" dirty="0">
                  <a:solidFill>
                    <a:schemeClr val="tx2"/>
                  </a:solidFill>
                </a:rPr>
                <a:t>/str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1DC2C2-F786-7841-A483-4BAFA3CFBD2B}"/>
                </a:ext>
              </a:extLst>
            </p:cNvPr>
            <p:cNvSpPr txBox="1"/>
            <p:nvPr/>
          </p:nvSpPr>
          <p:spPr>
            <a:xfrm>
              <a:off x="9013463" y="1259447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B3D027-53D7-8544-8ADD-28926B9D792A}"/>
                </a:ext>
              </a:extLst>
            </p:cNvPr>
            <p:cNvSpPr txBox="1"/>
            <p:nvPr/>
          </p:nvSpPr>
          <p:spPr>
            <a:xfrm>
              <a:off x="8407651" y="125579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C9B910-3792-524C-9DC7-9987E5CF34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10557" y="886078"/>
              <a:ext cx="0" cy="3909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6CCDD2-37B6-4F47-8970-7FB05A862360}"/>
                </a:ext>
              </a:extLst>
            </p:cNvPr>
            <p:cNvSpPr txBox="1"/>
            <p:nvPr/>
          </p:nvSpPr>
          <p:spPr>
            <a:xfrm>
              <a:off x="8030030" y="529634"/>
              <a:ext cx="381036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Rn – base register contain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8A716F-DB0F-2F47-B855-E8DCC6916433}"/>
                </a:ext>
              </a:extLst>
            </p:cNvPr>
            <p:cNvSpPr txBox="1"/>
            <p:nvPr/>
          </p:nvSpPr>
          <p:spPr>
            <a:xfrm>
              <a:off x="9623059" y="1255794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377830-13DC-1744-8C63-67313136F57B}"/>
                </a:ext>
              </a:extLst>
            </p:cNvPr>
            <p:cNvSpPr txBox="1"/>
            <p:nvPr/>
          </p:nvSpPr>
          <p:spPr>
            <a:xfrm>
              <a:off x="8030030" y="1259447"/>
              <a:ext cx="385596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U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5FFCDC-3B9F-6841-B790-4155C75ACE51}"/>
                </a:ext>
              </a:extLst>
            </p:cNvPr>
            <p:cNvSpPr txBox="1"/>
            <p:nvPr/>
          </p:nvSpPr>
          <p:spPr>
            <a:xfrm>
              <a:off x="6696665" y="534423"/>
              <a:ext cx="122842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+/- offset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75AE734-E36F-4447-B624-0F705B60C59D}"/>
                </a:ext>
              </a:extLst>
            </p:cNvPr>
            <p:cNvCxnSpPr/>
            <p:nvPr/>
          </p:nvCxnSpPr>
          <p:spPr>
            <a:xfrm>
              <a:off x="7687036" y="903755"/>
              <a:ext cx="500589" cy="39898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F856C21-FD78-7B4B-8EBD-9CB66FDB0BC1}"/>
              </a:ext>
            </a:extLst>
          </p:cNvPr>
          <p:cNvSpPr txBox="1"/>
          <p:nvPr/>
        </p:nvSpPr>
        <p:spPr>
          <a:xfrm>
            <a:off x="1739892" y="4555445"/>
            <a:ext cx="887784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=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var_x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=mylabel+4  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*(mylabel+4) = r1</a:t>
            </a:r>
          </a:p>
          <a:p>
            <a:pPr>
              <a:tabLst>
                <a:tab pos="1371600" algn="l"/>
              </a:tabLst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r1, =0x246abcd  	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load an immediate into r1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r1, [r3]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= *r3 (4 bytes)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	r1, [r0]     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*r0 = r1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	r1, [r3, -4]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= *(r3 – 4) (4 bytes)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	  	r1, [r0, r2]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*(r0 + r2) = r1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25B32A-B5C4-0F41-851D-72A3ECAB0F7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23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B1D0C0-8920-1841-8BD4-7A58324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8507"/>
            <a:ext cx="11926957" cy="405009"/>
          </a:xfrm>
        </p:spPr>
        <p:txBody>
          <a:bodyPr/>
          <a:lstStyle/>
          <a:p>
            <a:r>
              <a:rPr lang="en-US" dirty="0"/>
              <a:t>Assembly Source File to Executable to Linux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EBE11-E806-4549-A527-37B3E3009494}"/>
              </a:ext>
            </a:extLst>
          </p:cNvPr>
          <p:cNvSpPr txBox="1"/>
          <p:nvPr/>
        </p:nvSpPr>
        <p:spPr>
          <a:xfrm>
            <a:off x="3489649" y="595703"/>
            <a:ext cx="45182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 variables and function call overhead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 you write in the text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BE03E8-AEB2-6E42-AB6D-194F891C1C3E}"/>
              </a:ext>
            </a:extLst>
          </p:cNvPr>
          <p:cNvSpPr txBox="1"/>
          <p:nvPr/>
        </p:nvSpPr>
        <p:spPr>
          <a:xfrm>
            <a:off x="5087812" y="1357251"/>
            <a:ext cx="33985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allocates space dynamically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during execution </a:t>
            </a:r>
            <a:r>
              <a:rPr lang="en-US" dirty="0">
                <a:solidFill>
                  <a:srgbClr val="FF0000"/>
                </a:solidFill>
              </a:rPr>
              <a:t>by c runtime library code (text)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6E447-994C-F041-BB46-3956E139E3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F72D3C-552B-40C6-CFAF-B1B232DCAEC2}"/>
              </a:ext>
            </a:extLst>
          </p:cNvPr>
          <p:cNvGrpSpPr/>
          <p:nvPr/>
        </p:nvGrpSpPr>
        <p:grpSpPr>
          <a:xfrm>
            <a:off x="8811051" y="540719"/>
            <a:ext cx="2526189" cy="6021446"/>
            <a:chOff x="6583680" y="1280160"/>
            <a:chExt cx="2377440" cy="52578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F7935E2C-B93D-2E2F-3E81-432946284D8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B9B9FF-A819-76B1-4589-FAD05447C8C4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4AF5A7-2B6B-1FA9-AE31-0BDF8C1C3570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F7A3E5-871F-183F-6FB5-C06431921BCF}"/>
                </a:ext>
              </a:extLst>
            </p:cNvPr>
            <p:cNvSpPr/>
            <p:nvPr/>
          </p:nvSpPr>
          <p:spPr bwMode="auto">
            <a:xfrm>
              <a:off x="6583680" y="3880128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EE26E-58A1-FCC6-6C1C-F2F5C6B75C48}"/>
                </a:ext>
              </a:extLst>
            </p:cNvPr>
            <p:cNvSpPr/>
            <p:nvPr/>
          </p:nvSpPr>
          <p:spPr bwMode="auto">
            <a:xfrm>
              <a:off x="6583680" y="4813136"/>
              <a:ext cx="2377440" cy="307504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274E1A-4B9A-FDDA-7A6E-A7DB473B4FA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487C1B-AA85-05DF-F1BD-D1C5A6038717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8A1513D-51B3-3119-9DDC-7A00F1E749C4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D2C88C-C3D1-5381-ECA5-29955F371C3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1047E-A800-D2FE-2EF7-9F7E69F4EEBB}"/>
                </a:ext>
              </a:extLst>
            </p:cNvPr>
            <p:cNvCxnSpPr/>
            <p:nvPr/>
          </p:nvCxnSpPr>
          <p:spPr bwMode="auto">
            <a:xfrm>
              <a:off x="7772400" y="3514368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5925BC-8FEB-9C90-2285-0F39E7688004}"/>
              </a:ext>
            </a:extLst>
          </p:cNvPr>
          <p:cNvSpPr/>
          <p:nvPr/>
        </p:nvSpPr>
        <p:spPr bwMode="auto">
          <a:xfrm>
            <a:off x="8811051" y="537552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71B57CE-CC32-0869-AA24-8339E7F74371}"/>
              </a:ext>
            </a:extLst>
          </p:cNvPr>
          <p:cNvSpPr/>
          <p:nvPr/>
        </p:nvSpPr>
        <p:spPr>
          <a:xfrm rot="1250497">
            <a:off x="7970945" y="1092340"/>
            <a:ext cx="877044" cy="20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0876484-2E67-1800-2CB4-D8A67B165019}"/>
              </a:ext>
            </a:extLst>
          </p:cNvPr>
          <p:cNvSpPr/>
          <p:nvPr/>
        </p:nvSpPr>
        <p:spPr>
          <a:xfrm rot="2598012">
            <a:off x="6680661" y="3126472"/>
            <a:ext cx="2406123" cy="5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E876BC-BCEC-1A50-8735-BE06AF15853E}"/>
              </a:ext>
            </a:extLst>
          </p:cNvPr>
          <p:cNvGrpSpPr/>
          <p:nvPr/>
        </p:nvGrpSpPr>
        <p:grpSpPr>
          <a:xfrm>
            <a:off x="630568" y="2777865"/>
            <a:ext cx="4699023" cy="1570097"/>
            <a:chOff x="4120924" y="2791088"/>
            <a:chExt cx="4699023" cy="1570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21E89-D99D-F8FC-19A1-060F227CF564}"/>
                </a:ext>
              </a:extLst>
            </p:cNvPr>
            <p:cNvSpPr txBox="1"/>
            <p:nvPr/>
          </p:nvSpPr>
          <p:spPr>
            <a:xfrm>
              <a:off x="4120924" y="2791088"/>
              <a:ext cx="3704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</a:t>
              </a:r>
              <a:r>
                <a:rPr lang="en-US" b="1" dirty="0" err="1">
                  <a:solidFill>
                    <a:srgbClr val="FF0000"/>
                  </a:solidFill>
                </a:rPr>
                <a:t>bss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uninitialized static variables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4545A-5CC3-DB8A-7717-A98B658FD436}"/>
                </a:ext>
              </a:extLst>
            </p:cNvPr>
            <p:cNvCxnSpPr>
              <a:cxnSpLocks/>
              <a:stCxn id="33" idx="3"/>
              <a:endCxn id="44" idx="1"/>
            </p:cNvCxnSpPr>
            <p:nvPr/>
          </p:nvCxnSpPr>
          <p:spPr bwMode="auto">
            <a:xfrm>
              <a:off x="7825177" y="3114254"/>
              <a:ext cx="994770" cy="1246931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5DB8F-47B4-C3C1-1D3C-D3D81B6C29E1}"/>
              </a:ext>
            </a:extLst>
          </p:cNvPr>
          <p:cNvGrpSpPr/>
          <p:nvPr/>
        </p:nvGrpSpPr>
        <p:grpSpPr>
          <a:xfrm>
            <a:off x="597157" y="3558256"/>
            <a:ext cx="4732434" cy="1183147"/>
            <a:chOff x="4063354" y="3543770"/>
            <a:chExt cx="4732434" cy="1183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5C94F4-8934-FB03-8FB3-3CA5D1FB9BD4}"/>
                </a:ext>
              </a:extLst>
            </p:cNvPr>
            <p:cNvSpPr txBox="1"/>
            <p:nvPr/>
          </p:nvSpPr>
          <p:spPr>
            <a:xfrm>
              <a:off x="4063354" y="3543770"/>
              <a:ext cx="3704253" cy="646331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.data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initialized static variables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2886AE-1602-EE60-F5D2-D228DB7B4EE3}"/>
                </a:ext>
              </a:extLst>
            </p:cNvPr>
            <p:cNvCxnSpPr>
              <a:cxnSpLocks/>
              <a:endCxn id="83" idx="1"/>
            </p:cNvCxnSpPr>
            <p:nvPr/>
          </p:nvCxnSpPr>
          <p:spPr bwMode="auto">
            <a:xfrm>
              <a:off x="7769093" y="3988297"/>
              <a:ext cx="1026695" cy="73862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44EF24-937F-6D4C-E7C9-8F732B68DA21}"/>
              </a:ext>
            </a:extLst>
          </p:cNvPr>
          <p:cNvGrpSpPr/>
          <p:nvPr/>
        </p:nvGrpSpPr>
        <p:grpSpPr>
          <a:xfrm>
            <a:off x="622956" y="4357965"/>
            <a:ext cx="4688298" cy="936485"/>
            <a:chOff x="4087280" y="4244485"/>
            <a:chExt cx="4688298" cy="9364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D2E4F3-B0C2-093C-47AC-B3D9A82D0FD7}"/>
                </a:ext>
              </a:extLst>
            </p:cNvPr>
            <p:cNvSpPr txBox="1"/>
            <p:nvPr/>
          </p:nvSpPr>
          <p:spPr>
            <a:xfrm>
              <a:off x="4087280" y="4244485"/>
              <a:ext cx="3704253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6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.section .</a:t>
              </a:r>
              <a:r>
                <a:rPr lang="en-US" b="1" dirty="0" err="1">
                  <a:solidFill>
                    <a:srgbClr val="FF0000"/>
                  </a:solidFill>
                </a:rPr>
                <a:t>rodata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read-only literals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19DC44-79E4-D67D-C670-E908F9B1C496}"/>
                </a:ext>
              </a:extLst>
            </p:cNvPr>
            <p:cNvCxnSpPr>
              <a:cxnSpLocks/>
              <a:endCxn id="81" idx="1"/>
            </p:cNvCxnSpPr>
            <p:nvPr/>
          </p:nvCxnSpPr>
          <p:spPr bwMode="auto">
            <a:xfrm>
              <a:off x="7807193" y="4553375"/>
              <a:ext cx="968385" cy="6275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34AFF1-DD15-6E65-26FA-D8F7F4956030}"/>
              </a:ext>
            </a:extLst>
          </p:cNvPr>
          <p:cNvGrpSpPr/>
          <p:nvPr/>
        </p:nvGrpSpPr>
        <p:grpSpPr>
          <a:xfrm>
            <a:off x="575804" y="5182824"/>
            <a:ext cx="4799965" cy="646331"/>
            <a:chOff x="4054016" y="5332932"/>
            <a:chExt cx="47999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336F89-EC3B-3601-6550-325BCB6F38A8}"/>
                </a:ext>
              </a:extLst>
            </p:cNvPr>
            <p:cNvSpPr txBox="1"/>
            <p:nvPr/>
          </p:nvSpPr>
          <p:spPr>
            <a:xfrm>
              <a:off x="4054016" y="5332932"/>
              <a:ext cx="3704253" cy="646331"/>
            </a:xfrm>
            <a:prstGeom prst="rect">
              <a:avLst/>
            </a:prstGeom>
            <a:solidFill>
              <a:srgbClr val="0070C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.text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assembly code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8F35D1-2798-A028-C43A-EA049D6397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4152" y="5560345"/>
              <a:ext cx="1069829" cy="95752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AF7B-87F8-54F8-ACAA-1EDCBCD8C373}"/>
              </a:ext>
            </a:extLst>
          </p:cNvPr>
          <p:cNvSpPr/>
          <p:nvPr/>
        </p:nvSpPr>
        <p:spPr bwMode="auto">
          <a:xfrm>
            <a:off x="8811051" y="4239454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675A3-3E34-F492-778F-4D2EC84FF067}"/>
              </a:ext>
            </a:extLst>
          </p:cNvPr>
          <p:cNvSpPr txBox="1"/>
          <p:nvPr/>
        </p:nvSpPr>
        <p:spPr>
          <a:xfrm>
            <a:off x="497082" y="1430296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 in an Assembly Source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9CD4E-3D83-401D-EB71-FF37C9A39D4C}"/>
              </a:ext>
            </a:extLst>
          </p:cNvPr>
          <p:cNvSpPr txBox="1"/>
          <p:nvPr/>
        </p:nvSpPr>
        <p:spPr>
          <a:xfrm>
            <a:off x="622956" y="1792090"/>
            <a:ext cx="37027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File Header</a:t>
            </a:r>
          </a:p>
          <a:p>
            <a:r>
              <a:rPr lang="en-US" dirty="0">
                <a:solidFill>
                  <a:schemeClr val="tx2"/>
                </a:solidFill>
              </a:rPr>
              <a:t>Specify Hardware assembler generate the correct ARM version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50826-339B-01C1-D8D9-C0B82444FFDD}"/>
              </a:ext>
            </a:extLst>
          </p:cNvPr>
          <p:cNvSpPr txBox="1"/>
          <p:nvPr/>
        </p:nvSpPr>
        <p:spPr>
          <a:xfrm>
            <a:off x="545489" y="5938065"/>
            <a:ext cx="3755589" cy="861774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file footer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-stack,…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chemeClr val="accent3"/>
                </a:solidFill>
              </a:rPr>
              <a:t>	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4F0C9-CEC3-0E02-63B2-7A1885B592C6}"/>
              </a:ext>
            </a:extLst>
          </p:cNvPr>
          <p:cNvGrpSpPr/>
          <p:nvPr/>
        </p:nvGrpSpPr>
        <p:grpSpPr>
          <a:xfrm>
            <a:off x="5311254" y="2965609"/>
            <a:ext cx="3499797" cy="3427306"/>
            <a:chOff x="5311254" y="2965609"/>
            <a:chExt cx="3499797" cy="342730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6FA6E0-A76E-104A-ACF8-21D66D387E07}"/>
                </a:ext>
              </a:extLst>
            </p:cNvPr>
            <p:cNvCxnSpPr>
              <a:cxnSpLocks/>
              <a:endCxn id="53" idx="1"/>
            </p:cNvCxnSpPr>
            <p:nvPr/>
          </p:nvCxnSpPr>
          <p:spPr bwMode="auto">
            <a:xfrm>
              <a:off x="5949386" y="4675800"/>
              <a:ext cx="2861665" cy="8711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A5EBBF8-BBF6-EC47-9183-43F71F0E6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6302" y="5138314"/>
              <a:ext cx="2176227" cy="559753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ectangle 1036">
              <a:extLst>
                <a:ext uri="{FF2B5EF4-FFF2-40B4-BE49-F238E27FC236}">
                  <a16:creationId xmlns:a16="http://schemas.microsoft.com/office/drawing/2014/main" id="{039C6BE2-CDBA-724E-88FE-6F4C1F6B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027750"/>
              <a:ext cx="2057400" cy="53340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82" name="Rectangle 1037">
              <a:extLst>
                <a:ext uri="{FF2B5EF4-FFF2-40B4-BE49-F238E27FC236}">
                  <a16:creationId xmlns:a16="http://schemas.microsoft.com/office/drawing/2014/main" id="{674B1C95-198C-024E-856F-309AB1D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584162"/>
              <a:ext cx="2057400" cy="60960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Symbol table</a:t>
              </a:r>
            </a:p>
          </p:txBody>
        </p:sp>
        <p:sp>
          <p:nvSpPr>
            <p:cNvPr id="83" name="Rectangle 1040">
              <a:extLst>
                <a:ext uri="{FF2B5EF4-FFF2-40B4-BE49-F238E27FC236}">
                  <a16:creationId xmlns:a16="http://schemas.microsoft.com/office/drawing/2014/main" id="{B740C98A-3CF3-1647-B75C-7158EA8E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474703"/>
              <a:ext cx="2057400" cy="533400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AEE8230-2F0F-B745-883A-3B33D4D9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19" y="2965609"/>
              <a:ext cx="179019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a.out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executable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created by the </a:t>
              </a:r>
              <a:r>
                <a:rPr lang="en-US" b="1" dirty="0">
                  <a:solidFill>
                    <a:srgbClr val="2C895B"/>
                  </a:solidFill>
                  <a:latin typeface="Calibri" pitchFamily="34" charset="0"/>
                </a:rPr>
                <a:t>assembler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&amp; </a:t>
              </a:r>
            </a:p>
            <a:p>
              <a:r>
                <a:rPr lang="en-US" b="1" dirty="0">
                  <a:solidFill>
                    <a:srgbClr val="F37440"/>
                  </a:solidFill>
                  <a:latin typeface="Calibri" pitchFamily="34" charset="0"/>
                </a:rPr>
                <a:t>link editor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1B746D-C4E2-FEF0-C2A5-1E8534D0B921}"/>
                </a:ext>
              </a:extLst>
            </p:cNvPr>
            <p:cNvSpPr/>
            <p:nvPr/>
          </p:nvSpPr>
          <p:spPr>
            <a:xfrm>
              <a:off x="8372529" y="4975059"/>
              <a:ext cx="408486" cy="141785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37">
              <a:extLst>
                <a:ext uri="{FF2B5EF4-FFF2-40B4-BE49-F238E27FC236}">
                  <a16:creationId xmlns:a16="http://schemas.microsoft.com/office/drawing/2014/main" id="{DE52684F-7588-889C-0CA5-50863B0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221220"/>
              <a:ext cx="2057400" cy="25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Header - Description 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C70909-4116-FEA8-0F36-280F703BAAE7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7427521" y="4347663"/>
              <a:ext cx="1383530" cy="67874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  <p:bldP spid="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3D6-8B5E-E470-5042-ABB98EE4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AA98-B99C-F716-D1FC-95AE12038B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912" y="816621"/>
            <a:ext cx="7358032" cy="592137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000" dirty="0"/>
              <a:t>A Stack Implements a </a:t>
            </a:r>
            <a:r>
              <a:rPr lang="en-US" altLang="en-US" sz="2000" b="1" dirty="0"/>
              <a:t>last-in first-out</a:t>
            </a:r>
            <a:r>
              <a:rPr lang="en-US" altLang="en-US" sz="2000" dirty="0">
                <a:solidFill>
                  <a:srgbClr val="104475"/>
                </a:solidFill>
              </a:rPr>
              <a:t> </a:t>
            </a:r>
            <a:r>
              <a:rPr lang="en-US" altLang="en-US" sz="2000" dirty="0"/>
              <a:t>(LIFO) protocol</a:t>
            </a:r>
          </a:p>
          <a:p>
            <a:r>
              <a:rPr lang="en-US" sz="2000" dirty="0"/>
              <a:t>Each time a </a:t>
            </a:r>
            <a:r>
              <a:rPr lang="en-US" sz="2000" b="1" dirty="0"/>
              <a:t>function is called</a:t>
            </a:r>
            <a:r>
              <a:rPr lang="en-US" sz="2000" dirty="0"/>
              <a:t>, a </a:t>
            </a:r>
            <a:r>
              <a:rPr lang="en-US" sz="2000" b="1" dirty="0"/>
              <a:t>stack frame is activated</a:t>
            </a:r>
            <a:endParaRPr lang="en-US" sz="2000" dirty="0"/>
          </a:p>
          <a:p>
            <a:pPr lvl="1"/>
            <a:r>
              <a:rPr lang="en-US" sz="2000" dirty="0"/>
              <a:t>space is allocated by moving the stack pointer </a:t>
            </a:r>
          </a:p>
          <a:p>
            <a:pPr lvl="1"/>
            <a:r>
              <a:rPr lang="en-US" sz="2000" dirty="0"/>
              <a:t>push adds space, pop removes space</a:t>
            </a:r>
          </a:p>
          <a:p>
            <a:r>
              <a:rPr lang="en-US" sz="2000" dirty="0"/>
              <a:t>Stack growth direction</a:t>
            </a:r>
          </a:p>
          <a:p>
            <a:pPr lvl="1"/>
            <a:r>
              <a:rPr lang="en-US" sz="2000" b="1" dirty="0"/>
              <a:t>Ascending stack: </a:t>
            </a:r>
            <a:r>
              <a:rPr lang="en-US" sz="2000" dirty="0"/>
              <a:t>grows from low memory towards high memory </a:t>
            </a:r>
            <a:r>
              <a:rPr lang="en-US" sz="2000" dirty="0">
                <a:solidFill>
                  <a:schemeClr val="accent1"/>
                </a:solidFill>
              </a:rPr>
              <a:t>(adding to the </a:t>
            </a:r>
            <a:r>
              <a:rPr lang="en-US" sz="2000" dirty="0" err="1">
                <a:solidFill>
                  <a:schemeClr val="accent1"/>
                </a:solidFill>
              </a:rPr>
              <a:t>sp</a:t>
            </a:r>
            <a:r>
              <a:rPr lang="en-US" sz="2000" dirty="0">
                <a:solidFill>
                  <a:schemeClr val="accent1"/>
                </a:solidFill>
              </a:rPr>
              <a:t> to allocate memory)</a:t>
            </a:r>
            <a:endParaRPr lang="en-US" sz="2000" dirty="0"/>
          </a:p>
          <a:p>
            <a:pPr lvl="1"/>
            <a:r>
              <a:rPr lang="en-US" sz="2000" b="1" dirty="0"/>
              <a:t>Descending stack: </a:t>
            </a:r>
            <a:r>
              <a:rPr lang="en-US" sz="2000" dirty="0"/>
              <a:t>grows from high memory towards low memory </a:t>
            </a:r>
            <a:r>
              <a:rPr lang="en-US" sz="2000" dirty="0">
                <a:solidFill>
                  <a:schemeClr val="accent1"/>
                </a:solidFill>
              </a:rPr>
              <a:t>(subtracting from the  </a:t>
            </a:r>
            <a:r>
              <a:rPr lang="en-US" sz="2000" dirty="0" err="1">
                <a:solidFill>
                  <a:schemeClr val="accent1"/>
                </a:solidFill>
              </a:rPr>
              <a:t>sp</a:t>
            </a:r>
            <a:r>
              <a:rPr lang="en-US" sz="2000" dirty="0">
                <a:solidFill>
                  <a:schemeClr val="accent1"/>
                </a:solidFill>
              </a:rPr>
              <a:t> to allocate memory)</a:t>
            </a:r>
          </a:p>
          <a:p>
            <a:r>
              <a:rPr lang="en-US" sz="2000" dirty="0"/>
              <a:t>Full versus empty stacks </a:t>
            </a:r>
          </a:p>
          <a:p>
            <a:pPr lvl="1"/>
            <a:r>
              <a:rPr lang="en-US" sz="2000" b="1" dirty="0"/>
              <a:t>Empty stack: stack pointer (</a:t>
            </a:r>
            <a:r>
              <a:rPr lang="en-US" sz="2000" dirty="0" err="1"/>
              <a:t>sp</a:t>
            </a:r>
            <a:r>
              <a:rPr lang="en-US" sz="2000" dirty="0"/>
              <a:t>) points at the </a:t>
            </a:r>
            <a:r>
              <a:rPr lang="en-US" sz="2000" b="1" dirty="0"/>
              <a:t>next word address </a:t>
            </a:r>
            <a:r>
              <a:rPr lang="en-US" sz="2000" dirty="0"/>
              <a:t>after the last item pushed on the stack</a:t>
            </a:r>
          </a:p>
          <a:p>
            <a:pPr lvl="1"/>
            <a:r>
              <a:rPr lang="en-US" sz="2000" b="1" dirty="0"/>
              <a:t>Full stack: stack pointer </a:t>
            </a:r>
            <a:r>
              <a:rPr lang="en-US" sz="2000" dirty="0"/>
              <a:t>(</a:t>
            </a:r>
            <a:r>
              <a:rPr lang="en-US" sz="2000" dirty="0" err="1"/>
              <a:t>sp</a:t>
            </a:r>
            <a:r>
              <a:rPr lang="en-US" sz="2000" dirty="0"/>
              <a:t>) points at the </a:t>
            </a:r>
            <a:r>
              <a:rPr lang="en-US" sz="2000" b="1" dirty="0"/>
              <a:t>last item pushed on the stack</a:t>
            </a:r>
          </a:p>
          <a:p>
            <a:r>
              <a:rPr lang="en-US" sz="2000" dirty="0"/>
              <a:t>ARM on Linux uses a </a:t>
            </a:r>
            <a:r>
              <a:rPr lang="en-US" sz="2000" b="1" dirty="0">
                <a:solidFill>
                  <a:schemeClr val="accent1"/>
                </a:solidFill>
              </a:rPr>
              <a:t>full descending stack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5EBB93-DB25-084A-9390-3EBA30102780}"/>
              </a:ext>
            </a:extLst>
          </p:cNvPr>
          <p:cNvGrpSpPr/>
          <p:nvPr/>
        </p:nvGrpSpPr>
        <p:grpSpPr>
          <a:xfrm>
            <a:off x="7876030" y="1766071"/>
            <a:ext cx="4065386" cy="1643631"/>
            <a:chOff x="7867140" y="44758"/>
            <a:chExt cx="4065386" cy="1643631"/>
          </a:xfrm>
        </p:grpSpPr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1F904B6E-930E-1522-75FA-88D1B794B328}"/>
                </a:ext>
              </a:extLst>
            </p:cNvPr>
            <p:cNvSpPr/>
            <p:nvPr/>
          </p:nvSpPr>
          <p:spPr>
            <a:xfrm rot="16200000">
              <a:off x="10995664" y="780588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A36097-35D7-D3BC-CBCF-15FB8284E177}"/>
                </a:ext>
              </a:extLst>
            </p:cNvPr>
            <p:cNvSpPr/>
            <p:nvPr/>
          </p:nvSpPr>
          <p:spPr>
            <a:xfrm>
              <a:off x="9284890" y="431020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398F59-D592-0621-853C-DE87C490E829}"/>
                </a:ext>
              </a:extLst>
            </p:cNvPr>
            <p:cNvSpPr/>
            <p:nvPr/>
          </p:nvSpPr>
          <p:spPr>
            <a:xfrm>
              <a:off x="9284890" y="105998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2209BD-7328-BDC5-CE87-0875ABF7A84A}"/>
                </a:ext>
              </a:extLst>
            </p:cNvPr>
            <p:cNvSpPr txBox="1"/>
            <p:nvPr/>
          </p:nvSpPr>
          <p:spPr>
            <a:xfrm>
              <a:off x="7867141" y="53223"/>
              <a:ext cx="3403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Descending stack high memory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9498D6-DE04-1EEE-6CEF-99EBED554438}"/>
                </a:ext>
              </a:extLst>
            </p:cNvPr>
            <p:cNvSpPr txBox="1"/>
            <p:nvPr/>
          </p:nvSpPr>
          <p:spPr>
            <a:xfrm>
              <a:off x="9496999" y="131905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AE1C00-67FD-3B61-83A4-FBE652BAFCAA}"/>
                </a:ext>
              </a:extLst>
            </p:cNvPr>
            <p:cNvSpPr/>
            <p:nvPr/>
          </p:nvSpPr>
          <p:spPr>
            <a:xfrm>
              <a:off x="7867140" y="44758"/>
              <a:ext cx="4065386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264F1C-5ABE-1410-3579-CCED09E180C1}"/>
                </a:ext>
              </a:extLst>
            </p:cNvPr>
            <p:cNvSpPr/>
            <p:nvPr/>
          </p:nvSpPr>
          <p:spPr>
            <a:xfrm>
              <a:off x="9284889" y="734483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CD3235-77A7-B898-7CA0-8005652C7E68}"/>
              </a:ext>
            </a:extLst>
          </p:cNvPr>
          <p:cNvGrpSpPr/>
          <p:nvPr/>
        </p:nvGrpSpPr>
        <p:grpSpPr>
          <a:xfrm>
            <a:off x="7876030" y="66662"/>
            <a:ext cx="4065386" cy="1643631"/>
            <a:chOff x="7867140" y="1758338"/>
            <a:chExt cx="4065386" cy="1643631"/>
          </a:xfrm>
        </p:grpSpPr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055D8059-B3CD-CE25-C850-28971FBD4BE2}"/>
                </a:ext>
              </a:extLst>
            </p:cNvPr>
            <p:cNvSpPr/>
            <p:nvPr/>
          </p:nvSpPr>
          <p:spPr>
            <a:xfrm rot="5400000">
              <a:off x="10993648" y="2530695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DC61F0-776E-0973-E744-8755B928CDD1}"/>
                </a:ext>
              </a:extLst>
            </p:cNvPr>
            <p:cNvSpPr/>
            <p:nvPr/>
          </p:nvSpPr>
          <p:spPr>
            <a:xfrm>
              <a:off x="9222136" y="2465794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1336A6-9465-4EBD-CF99-0F8B66FB0ACA}"/>
                </a:ext>
              </a:extLst>
            </p:cNvPr>
            <p:cNvSpPr/>
            <p:nvPr/>
          </p:nvSpPr>
          <p:spPr>
            <a:xfrm>
              <a:off x="9214002" y="2136631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D156A8-C613-C990-B11B-27C3531D87EF}"/>
                </a:ext>
              </a:extLst>
            </p:cNvPr>
            <p:cNvSpPr txBox="1"/>
            <p:nvPr/>
          </p:nvSpPr>
          <p:spPr>
            <a:xfrm>
              <a:off x="8062910" y="1775768"/>
              <a:ext cx="3262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Ascending stack high memory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AABB80-B77F-4C1C-6A66-C635361811D6}"/>
                </a:ext>
              </a:extLst>
            </p:cNvPr>
            <p:cNvSpPr txBox="1"/>
            <p:nvPr/>
          </p:nvSpPr>
          <p:spPr>
            <a:xfrm>
              <a:off x="9434246" y="3032637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06FE87-2A07-4F7B-0347-5CA7954A6F39}"/>
                </a:ext>
              </a:extLst>
            </p:cNvPr>
            <p:cNvSpPr/>
            <p:nvPr/>
          </p:nvSpPr>
          <p:spPr>
            <a:xfrm>
              <a:off x="7867140" y="1758338"/>
              <a:ext cx="4065386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5BF3587-7FA7-936E-8DFD-9FF6FE3C50A5}"/>
                </a:ext>
              </a:extLst>
            </p:cNvPr>
            <p:cNvSpPr/>
            <p:nvPr/>
          </p:nvSpPr>
          <p:spPr>
            <a:xfrm>
              <a:off x="9222135" y="2769257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B2A87B-FA4B-68CA-B28A-B203FFD81ACA}"/>
              </a:ext>
            </a:extLst>
          </p:cNvPr>
          <p:cNvGrpSpPr/>
          <p:nvPr/>
        </p:nvGrpSpPr>
        <p:grpSpPr>
          <a:xfrm>
            <a:off x="7867139" y="3473945"/>
            <a:ext cx="4121903" cy="1672410"/>
            <a:chOff x="7867139" y="3473945"/>
            <a:chExt cx="4121903" cy="1672410"/>
          </a:xfrm>
        </p:grpSpPr>
        <p:sp>
          <p:nvSpPr>
            <p:cNvPr id="48" name="Left Arrow 47">
              <a:extLst>
                <a:ext uri="{FF2B5EF4-FFF2-40B4-BE49-F238E27FC236}">
                  <a16:creationId xmlns:a16="http://schemas.microsoft.com/office/drawing/2014/main" id="{D419F409-956E-8F00-5889-2BC7F7C38DFE}"/>
                </a:ext>
              </a:extLst>
            </p:cNvPr>
            <p:cNvSpPr/>
            <p:nvPr/>
          </p:nvSpPr>
          <p:spPr>
            <a:xfrm rot="10800000">
              <a:off x="8852932" y="464180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15356D-A552-E475-6D7D-4D2BD5FFD063}"/>
                </a:ext>
              </a:extLst>
            </p:cNvPr>
            <p:cNvSpPr txBox="1"/>
            <p:nvPr/>
          </p:nvSpPr>
          <p:spPr>
            <a:xfrm>
              <a:off x="7988026" y="4313769"/>
              <a:ext cx="165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stack pointer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A0D59F-F8A9-4233-CE20-5F5D9E6A9555}"/>
                </a:ext>
              </a:extLst>
            </p:cNvPr>
            <p:cNvSpPr/>
            <p:nvPr/>
          </p:nvSpPr>
          <p:spPr>
            <a:xfrm>
              <a:off x="9573811" y="3860207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5E0E915-2F59-97B0-7F78-7F485F53D78C}"/>
                </a:ext>
              </a:extLst>
            </p:cNvPr>
            <p:cNvSpPr/>
            <p:nvPr/>
          </p:nvSpPr>
          <p:spPr>
            <a:xfrm>
              <a:off x="9581048" y="4465436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8BF3D5-FB35-DFEA-DD0E-86B788C1BA5E}"/>
                </a:ext>
              </a:extLst>
            </p:cNvPr>
            <p:cNvSpPr txBox="1"/>
            <p:nvPr/>
          </p:nvSpPr>
          <p:spPr>
            <a:xfrm>
              <a:off x="7905873" y="3482410"/>
              <a:ext cx="4083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Empty descending stack high memory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81A1A-DABC-4F3C-F8E3-FA6DC940547A}"/>
                </a:ext>
              </a:extLst>
            </p:cNvPr>
            <p:cNvSpPr txBox="1"/>
            <p:nvPr/>
          </p:nvSpPr>
          <p:spPr>
            <a:xfrm>
              <a:off x="9917839" y="477702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172466-3BFB-6C5B-7EA8-6184B6D88882}"/>
                </a:ext>
              </a:extLst>
            </p:cNvPr>
            <p:cNvSpPr/>
            <p:nvPr/>
          </p:nvSpPr>
          <p:spPr>
            <a:xfrm>
              <a:off x="7867139" y="3473945"/>
              <a:ext cx="4083169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303C834-9019-ABE2-0EF1-8A21986C39ED}"/>
                </a:ext>
              </a:extLst>
            </p:cNvPr>
            <p:cNvSpPr/>
            <p:nvPr/>
          </p:nvSpPr>
          <p:spPr>
            <a:xfrm>
              <a:off x="9573810" y="4163670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Left Arrow 55">
              <a:extLst>
                <a:ext uri="{FF2B5EF4-FFF2-40B4-BE49-F238E27FC236}">
                  <a16:creationId xmlns:a16="http://schemas.microsoft.com/office/drawing/2014/main" id="{B6DB8386-9CD3-1584-675A-8CB7253EBD0B}"/>
                </a:ext>
              </a:extLst>
            </p:cNvPr>
            <p:cNvSpPr/>
            <p:nvPr/>
          </p:nvSpPr>
          <p:spPr>
            <a:xfrm rot="16200000">
              <a:off x="11246199" y="4330268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5CD093-8227-8FA9-FC30-45336FC251EB}"/>
              </a:ext>
            </a:extLst>
          </p:cNvPr>
          <p:cNvGrpSpPr/>
          <p:nvPr/>
        </p:nvGrpSpPr>
        <p:grpSpPr>
          <a:xfrm>
            <a:off x="7867140" y="5180587"/>
            <a:ext cx="4083168" cy="1643631"/>
            <a:chOff x="7867140" y="5180587"/>
            <a:chExt cx="4083168" cy="1643631"/>
          </a:xfrm>
        </p:grpSpPr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4645A131-29B8-77B7-BF93-457C15528709}"/>
                </a:ext>
              </a:extLst>
            </p:cNvPr>
            <p:cNvSpPr/>
            <p:nvPr/>
          </p:nvSpPr>
          <p:spPr>
            <a:xfrm rot="10800000">
              <a:off x="9000730" y="6039200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7651D1-354C-A4D0-E211-30A7BFE73AE5}"/>
                </a:ext>
              </a:extLst>
            </p:cNvPr>
            <p:cNvSpPr txBox="1"/>
            <p:nvPr/>
          </p:nvSpPr>
          <p:spPr>
            <a:xfrm>
              <a:off x="8171567" y="5661336"/>
              <a:ext cx="165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stack pointer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28589-69C7-4234-7702-C6881A61CEFE}"/>
                </a:ext>
              </a:extLst>
            </p:cNvPr>
            <p:cNvSpPr/>
            <p:nvPr/>
          </p:nvSpPr>
          <p:spPr>
            <a:xfrm>
              <a:off x="9664119" y="5566849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5704DE-9FA4-74EC-302A-E01060FD56CD}"/>
                </a:ext>
              </a:extLst>
            </p:cNvPr>
            <p:cNvSpPr/>
            <p:nvPr/>
          </p:nvSpPr>
          <p:spPr>
            <a:xfrm>
              <a:off x="9664119" y="619581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4C5E1E-C4D9-27C6-65C2-69D0805A04B7}"/>
                </a:ext>
              </a:extLst>
            </p:cNvPr>
            <p:cNvSpPr txBox="1"/>
            <p:nvPr/>
          </p:nvSpPr>
          <p:spPr>
            <a:xfrm>
              <a:off x="7996181" y="5189052"/>
              <a:ext cx="380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Full descending stack high 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9EDCFB-0B8C-BFA2-8BF4-2AB8012D15AE}"/>
                </a:ext>
              </a:extLst>
            </p:cNvPr>
            <p:cNvSpPr txBox="1"/>
            <p:nvPr/>
          </p:nvSpPr>
          <p:spPr>
            <a:xfrm>
              <a:off x="9876228" y="645488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97BBDB-7C07-D98E-BBFF-AE1B537A49D5}"/>
                </a:ext>
              </a:extLst>
            </p:cNvPr>
            <p:cNvSpPr/>
            <p:nvPr/>
          </p:nvSpPr>
          <p:spPr>
            <a:xfrm>
              <a:off x="7867140" y="5180587"/>
              <a:ext cx="4083168" cy="1643631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6178FD-7E8F-D994-9908-04A467F8C45E}"/>
                </a:ext>
              </a:extLst>
            </p:cNvPr>
            <p:cNvSpPr/>
            <p:nvPr/>
          </p:nvSpPr>
          <p:spPr>
            <a:xfrm>
              <a:off x="9664118" y="5870312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Left Arrow 56">
              <a:extLst>
                <a:ext uri="{FF2B5EF4-FFF2-40B4-BE49-F238E27FC236}">
                  <a16:creationId xmlns:a16="http://schemas.microsoft.com/office/drawing/2014/main" id="{1731B351-0063-0764-368E-686796CA8EC4}"/>
                </a:ext>
              </a:extLst>
            </p:cNvPr>
            <p:cNvSpPr/>
            <p:nvPr/>
          </p:nvSpPr>
          <p:spPr>
            <a:xfrm rot="16200000">
              <a:off x="11401927" y="5909239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7BAE79E-120C-1E67-B013-8F8FBF72F2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94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8F7B-55EA-544F-82F5-1FAA7789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32" y="57342"/>
            <a:ext cx="10515600" cy="532440"/>
          </a:xfrm>
        </p:spPr>
        <p:txBody>
          <a:bodyPr/>
          <a:lstStyle/>
          <a:p>
            <a:r>
              <a:rPr lang="en-US" dirty="0"/>
              <a:t>Arm: Stack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E095-4F42-3742-ABE9-19C232A7B8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6455" y="919775"/>
            <a:ext cx="7001930" cy="5060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Stack</a:t>
            </a:r>
            <a:r>
              <a:rPr lang="en-US" altLang="en-US" dirty="0"/>
              <a:t> is expandable and </a:t>
            </a:r>
            <a:r>
              <a:rPr lang="en-US" altLang="en-US" b="1" u="sng" dirty="0">
                <a:solidFill>
                  <a:schemeClr val="accent5"/>
                </a:solidFill>
              </a:rPr>
              <a:t>grows downward</a:t>
            </a:r>
            <a:r>
              <a:rPr lang="en-US" altLang="en-US" b="1" dirty="0">
                <a:solidFill>
                  <a:schemeClr val="accent5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from high memory </a:t>
            </a:r>
            <a:r>
              <a:rPr lang="en-US" altLang="en-US" dirty="0"/>
              <a:t>address </a:t>
            </a:r>
            <a:r>
              <a:rPr lang="en-US" altLang="en-US" dirty="0">
                <a:solidFill>
                  <a:srgbClr val="0070C0"/>
                </a:solidFill>
              </a:rPr>
              <a:t>towards low memory</a:t>
            </a:r>
            <a:r>
              <a:rPr lang="en-US" altLang="en-US" dirty="0"/>
              <a:t> address</a:t>
            </a:r>
          </a:p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Stack pointer (</a:t>
            </a:r>
            <a:r>
              <a:rPr lang="en-US" altLang="en-US" b="1" dirty="0" err="1">
                <a:solidFill>
                  <a:srgbClr val="0070C0"/>
                </a:solidFill>
              </a:rPr>
              <a:t>sp</a:t>
            </a:r>
            <a:r>
              <a:rPr lang="en-US" altLang="en-US" b="1" dirty="0">
                <a:solidFill>
                  <a:srgbClr val="0070C0"/>
                </a:solidFill>
              </a:rPr>
              <a:t>) </a:t>
            </a:r>
            <a:r>
              <a:rPr lang="en-US" altLang="en-US" b="1" u="sng" dirty="0">
                <a:solidFill>
                  <a:schemeClr val="accent5"/>
                </a:solidFill>
              </a:rPr>
              <a:t>always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points at the </a:t>
            </a:r>
            <a:r>
              <a:rPr lang="en-US" altLang="en-US" b="1" dirty="0">
                <a:solidFill>
                  <a:srgbClr val="0070C0"/>
                </a:solidFill>
              </a:rPr>
              <a:t>top of stack</a:t>
            </a:r>
          </a:p>
          <a:p>
            <a:pPr lvl="1"/>
            <a:r>
              <a:rPr lang="en-US" altLang="en-US" dirty="0"/>
              <a:t>contains the </a:t>
            </a:r>
            <a:r>
              <a:rPr lang="en-US" altLang="en-US" b="1" u="sng" dirty="0">
                <a:solidFill>
                  <a:schemeClr val="accent5"/>
                </a:solidFill>
              </a:rPr>
              <a:t>starting address</a:t>
            </a:r>
            <a:r>
              <a:rPr lang="en-US" altLang="en-US" b="1" dirty="0">
                <a:solidFill>
                  <a:schemeClr val="accent5"/>
                </a:solidFill>
              </a:rPr>
              <a:t> </a:t>
            </a:r>
            <a:r>
              <a:rPr lang="en-US" altLang="en-US" dirty="0"/>
              <a:t>of the </a:t>
            </a:r>
            <a:r>
              <a:rPr lang="en-US" altLang="en-US" b="1" u="sng" dirty="0">
                <a:solidFill>
                  <a:schemeClr val="accent5"/>
                </a:solidFill>
              </a:rPr>
              <a:t>top element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New items are </a:t>
            </a:r>
            <a:r>
              <a:rPr lang="en-US" altLang="en-US" dirty="0">
                <a:solidFill>
                  <a:schemeClr val="accent1"/>
                </a:solidFill>
              </a:rPr>
              <a:t>pushed</a:t>
            </a:r>
            <a:r>
              <a:rPr lang="en-US" altLang="en-US" dirty="0"/>
              <a:t> (</a:t>
            </a:r>
            <a:r>
              <a:rPr lang="en-US" altLang="en-US" i="1" dirty="0"/>
              <a:t>added</a:t>
            </a:r>
            <a:r>
              <a:rPr lang="en-US" altLang="en-US" dirty="0"/>
              <a:t>) onto the </a:t>
            </a:r>
            <a:r>
              <a:rPr lang="en-US" altLang="en-US" b="1" dirty="0"/>
              <a:t>top of the stack </a:t>
            </a:r>
            <a:r>
              <a:rPr lang="en-US" altLang="en-US" dirty="0"/>
              <a:t>by </a:t>
            </a:r>
            <a:r>
              <a:rPr lang="en-US" altLang="en-US" dirty="0">
                <a:solidFill>
                  <a:schemeClr val="accent1"/>
                </a:solidFill>
              </a:rPr>
              <a:t>subtracting from the stack pointer </a:t>
            </a:r>
            <a:r>
              <a:rPr lang="en-US" altLang="en-US" dirty="0"/>
              <a:t>the </a:t>
            </a:r>
            <a:r>
              <a:rPr lang="en-US" altLang="en-US" dirty="0">
                <a:solidFill>
                  <a:schemeClr val="accent1"/>
                </a:solidFill>
              </a:rPr>
              <a:t>size of the element</a:t>
            </a:r>
            <a:r>
              <a:rPr lang="en-US" altLang="en-US" dirty="0"/>
              <a:t> and then writing the element</a:t>
            </a:r>
          </a:p>
          <a:p>
            <a:pPr lvl="3"/>
            <a:endParaRPr lang="en-US" altLang="en-US" sz="2000" dirty="0"/>
          </a:p>
          <a:p>
            <a:pPr lvl="2">
              <a:lnSpc>
                <a:spcPct val="100000"/>
              </a:lnSpc>
            </a:pPr>
            <a:endParaRPr lang="en-US" altLang="en-US" sz="700" b="1" dirty="0"/>
          </a:p>
          <a:p>
            <a:pPr>
              <a:lnSpc>
                <a:spcPct val="100000"/>
              </a:lnSpc>
            </a:pPr>
            <a:r>
              <a:rPr lang="en-US" altLang="en-US" dirty="0"/>
              <a:t>Existing items are </a:t>
            </a:r>
            <a:r>
              <a:rPr lang="en-US" altLang="en-US" dirty="0">
                <a:solidFill>
                  <a:schemeClr val="accent3"/>
                </a:solidFill>
              </a:rPr>
              <a:t>popped</a:t>
            </a:r>
            <a:r>
              <a:rPr lang="en-US" altLang="en-US" dirty="0"/>
              <a:t> (</a:t>
            </a:r>
            <a:r>
              <a:rPr lang="en-US" altLang="en-US" i="1" dirty="0"/>
              <a:t>removed</a:t>
            </a:r>
            <a:r>
              <a:rPr lang="en-US" altLang="en-US" dirty="0"/>
              <a:t>) from the top of the stack by </a:t>
            </a:r>
            <a:r>
              <a:rPr lang="en-US" altLang="en-US" dirty="0">
                <a:solidFill>
                  <a:schemeClr val="accent1"/>
                </a:solidFill>
              </a:rPr>
              <a:t>adding to the stack pointer the size of the element</a:t>
            </a:r>
            <a:r>
              <a:rPr lang="en-US" altLang="en-US" dirty="0"/>
              <a:t> (leaving the </a:t>
            </a:r>
            <a:r>
              <a:rPr lang="en-US" altLang="en-US" b="1" i="1" dirty="0">
                <a:solidFill>
                  <a:schemeClr val="accent5"/>
                </a:solidFill>
              </a:rPr>
              <a:t>old contents unchanged</a:t>
            </a:r>
            <a:r>
              <a:rPr lang="en-US" altLang="en-US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6C6B492-0630-5A4B-8D56-7D700FBA15BE}"/>
              </a:ext>
            </a:extLst>
          </p:cNvPr>
          <p:cNvSpPr txBox="1"/>
          <p:nvPr/>
        </p:nvSpPr>
        <p:spPr>
          <a:xfrm>
            <a:off x="9212424" y="171999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C320A6-9D6C-9948-B66D-1ACC728B2B1D}"/>
              </a:ext>
            </a:extLst>
          </p:cNvPr>
          <p:cNvSpPr txBox="1"/>
          <p:nvPr/>
        </p:nvSpPr>
        <p:spPr>
          <a:xfrm>
            <a:off x="9212424" y="131988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C8A163-4535-684B-ABBA-47D9519DD1F6}"/>
              </a:ext>
            </a:extLst>
          </p:cNvPr>
          <p:cNvSpPr txBox="1"/>
          <p:nvPr/>
        </p:nvSpPr>
        <p:spPr>
          <a:xfrm>
            <a:off x="9212424" y="91977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C477FC1-4767-CA48-BCA4-2A360A4A9FB1}"/>
              </a:ext>
            </a:extLst>
          </p:cNvPr>
          <p:cNvSpPr/>
          <p:nvPr/>
        </p:nvSpPr>
        <p:spPr>
          <a:xfrm>
            <a:off x="10628196" y="623857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BC8C7A0-5D99-6840-8987-49E773ABE2D2}"/>
              </a:ext>
            </a:extLst>
          </p:cNvPr>
          <p:cNvSpPr/>
          <p:nvPr/>
        </p:nvSpPr>
        <p:spPr>
          <a:xfrm>
            <a:off x="10628196" y="58383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1D4435-D22C-534C-BF84-A779994F3055}"/>
              </a:ext>
            </a:extLst>
          </p:cNvPr>
          <p:cNvSpPr/>
          <p:nvPr/>
        </p:nvSpPr>
        <p:spPr>
          <a:xfrm>
            <a:off x="10628196" y="54381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0FB04B-3831-8A48-A107-1DBBC290F263}"/>
              </a:ext>
            </a:extLst>
          </p:cNvPr>
          <p:cNvSpPr/>
          <p:nvPr/>
        </p:nvSpPr>
        <p:spPr>
          <a:xfrm>
            <a:off x="10628196" y="50379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3FF3D8-1F2C-CD40-8DF0-B2C3F46CF060}"/>
              </a:ext>
            </a:extLst>
          </p:cNvPr>
          <p:cNvSpPr/>
          <p:nvPr/>
        </p:nvSpPr>
        <p:spPr>
          <a:xfrm>
            <a:off x="10628196" y="46376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3453FB4-47ED-E848-BB16-8D4A3DC3D084}"/>
              </a:ext>
            </a:extLst>
          </p:cNvPr>
          <p:cNvSpPr/>
          <p:nvPr/>
        </p:nvSpPr>
        <p:spPr>
          <a:xfrm>
            <a:off x="10628196" y="42374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7E9370-D93F-B04B-BB4C-D8F61943A7D4}"/>
              </a:ext>
            </a:extLst>
          </p:cNvPr>
          <p:cNvSpPr/>
          <p:nvPr/>
        </p:nvSpPr>
        <p:spPr>
          <a:xfrm>
            <a:off x="10628196" y="38372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694D15-6FF3-2741-B8B0-C7A6321ADDC9}"/>
              </a:ext>
            </a:extLst>
          </p:cNvPr>
          <p:cNvSpPr/>
          <p:nvPr/>
        </p:nvSpPr>
        <p:spPr>
          <a:xfrm>
            <a:off x="10628196" y="34370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B5D523-2150-CD45-8364-CD90A088DFEB}"/>
              </a:ext>
            </a:extLst>
          </p:cNvPr>
          <p:cNvSpPr/>
          <p:nvPr/>
        </p:nvSpPr>
        <p:spPr>
          <a:xfrm>
            <a:off x="10628196" y="30367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C0F8E58-27F0-E84D-88B7-93FB495A277F}"/>
              </a:ext>
            </a:extLst>
          </p:cNvPr>
          <p:cNvSpPr/>
          <p:nvPr/>
        </p:nvSpPr>
        <p:spPr>
          <a:xfrm>
            <a:off x="10628196" y="26365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AC68C5-1C4D-4941-85DC-6F7E97063A78}"/>
              </a:ext>
            </a:extLst>
          </p:cNvPr>
          <p:cNvSpPr/>
          <p:nvPr/>
        </p:nvSpPr>
        <p:spPr>
          <a:xfrm>
            <a:off x="10628196" y="22363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C568ED9-2322-624C-8482-8E44588EED83}"/>
              </a:ext>
            </a:extLst>
          </p:cNvPr>
          <p:cNvSpPr/>
          <p:nvPr/>
        </p:nvSpPr>
        <p:spPr>
          <a:xfrm>
            <a:off x="10628196" y="183610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051935-814F-0A4C-9EFB-2CED02D81C51}"/>
              </a:ext>
            </a:extLst>
          </p:cNvPr>
          <p:cNvSpPr/>
          <p:nvPr/>
        </p:nvSpPr>
        <p:spPr>
          <a:xfrm>
            <a:off x="10628196" y="143588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72C574-FF91-B645-9A7B-69D8E280AF08}"/>
              </a:ext>
            </a:extLst>
          </p:cNvPr>
          <p:cNvSpPr/>
          <p:nvPr/>
        </p:nvSpPr>
        <p:spPr>
          <a:xfrm>
            <a:off x="10628196" y="10356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50E742-07C0-5846-9276-50220E717352}"/>
              </a:ext>
            </a:extLst>
          </p:cNvPr>
          <p:cNvSpPr txBox="1"/>
          <p:nvPr/>
        </p:nvSpPr>
        <p:spPr>
          <a:xfrm>
            <a:off x="9385029" y="55236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contents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DA5927-A771-B448-B6C1-A0B483B2A00F}"/>
              </a:ext>
            </a:extLst>
          </p:cNvPr>
          <p:cNvSpPr txBox="1"/>
          <p:nvPr/>
        </p:nvSpPr>
        <p:spPr>
          <a:xfrm>
            <a:off x="10348990" y="272806"/>
            <a:ext cx="1975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High Word address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4F5E4E-8879-5348-8BFE-33F87CEFB5DE}"/>
              </a:ext>
            </a:extLst>
          </p:cNvPr>
          <p:cNvSpPr txBox="1"/>
          <p:nvPr/>
        </p:nvSpPr>
        <p:spPr>
          <a:xfrm>
            <a:off x="9212424" y="291949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48B3F7-4595-4349-AEB1-F76B02AFC623}"/>
              </a:ext>
            </a:extLst>
          </p:cNvPr>
          <p:cNvSpPr txBox="1"/>
          <p:nvPr/>
        </p:nvSpPr>
        <p:spPr>
          <a:xfrm>
            <a:off x="9212424" y="251938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F94DAE-87E4-624A-94C1-D2B9F6439106}"/>
              </a:ext>
            </a:extLst>
          </p:cNvPr>
          <p:cNvSpPr txBox="1"/>
          <p:nvPr/>
        </p:nvSpPr>
        <p:spPr>
          <a:xfrm>
            <a:off x="9212424" y="211927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CA8CC6E-5621-D74C-9BEE-9D627C14B003}"/>
              </a:ext>
            </a:extLst>
          </p:cNvPr>
          <p:cNvSpPr txBox="1"/>
          <p:nvPr/>
        </p:nvSpPr>
        <p:spPr>
          <a:xfrm>
            <a:off x="9212424" y="411898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040CED-C902-FB48-A450-D482F6BBEB44}"/>
              </a:ext>
            </a:extLst>
          </p:cNvPr>
          <p:cNvSpPr txBox="1"/>
          <p:nvPr/>
        </p:nvSpPr>
        <p:spPr>
          <a:xfrm>
            <a:off x="9212424" y="371887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BFB30F-A8BB-F048-A8AA-44303208B703}"/>
              </a:ext>
            </a:extLst>
          </p:cNvPr>
          <p:cNvSpPr txBox="1"/>
          <p:nvPr/>
        </p:nvSpPr>
        <p:spPr>
          <a:xfrm>
            <a:off x="9212424" y="331876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D53894-0B7B-0C47-99A1-9CC211D38186}"/>
              </a:ext>
            </a:extLst>
          </p:cNvPr>
          <p:cNvSpPr txBox="1"/>
          <p:nvPr/>
        </p:nvSpPr>
        <p:spPr>
          <a:xfrm>
            <a:off x="9212424" y="531848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6DE50C-6720-C34A-AD3A-C0DA5381A9AD}"/>
              </a:ext>
            </a:extLst>
          </p:cNvPr>
          <p:cNvSpPr txBox="1"/>
          <p:nvPr/>
        </p:nvSpPr>
        <p:spPr>
          <a:xfrm>
            <a:off x="9212424" y="491837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54DCD5-C5D6-6E44-B3A8-8CE883BC2FD3}"/>
              </a:ext>
            </a:extLst>
          </p:cNvPr>
          <p:cNvSpPr txBox="1"/>
          <p:nvPr/>
        </p:nvSpPr>
        <p:spPr>
          <a:xfrm>
            <a:off x="9212424" y="4518260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BAA591D-71B4-F543-B11D-B3B41D1D7BC5}"/>
              </a:ext>
            </a:extLst>
          </p:cNvPr>
          <p:cNvSpPr txBox="1"/>
          <p:nvPr/>
        </p:nvSpPr>
        <p:spPr>
          <a:xfrm>
            <a:off x="9212424" y="611786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310AB60-335B-3D4A-AF3F-88444580E543}"/>
              </a:ext>
            </a:extLst>
          </p:cNvPr>
          <p:cNvSpPr txBox="1"/>
          <p:nvPr/>
        </p:nvSpPr>
        <p:spPr>
          <a:xfrm>
            <a:off x="9212424" y="5717755"/>
            <a:ext cx="1401910" cy="40011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" pitchFamily="2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15F96-0006-2242-84A7-B5FAA7C12D9E}"/>
              </a:ext>
            </a:extLst>
          </p:cNvPr>
          <p:cNvGrpSpPr/>
          <p:nvPr/>
        </p:nvGrpSpPr>
        <p:grpSpPr>
          <a:xfrm>
            <a:off x="7406948" y="1900316"/>
            <a:ext cx="1791614" cy="369332"/>
            <a:chOff x="7140062" y="1164753"/>
            <a:chExt cx="1791614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E37146-4FCB-504C-B608-B82EAC43A90F}"/>
                </a:ext>
              </a:extLst>
            </p:cNvPr>
            <p:cNvSpPr txBox="1"/>
            <p:nvPr/>
          </p:nvSpPr>
          <p:spPr>
            <a:xfrm>
              <a:off x="7140062" y="1164753"/>
              <a:ext cx="1364476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top of stack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8B64764-3E30-AB4D-9F21-5BFC621B34AF}"/>
                </a:ext>
              </a:extLst>
            </p:cNvPr>
            <p:cNvSpPr/>
            <p:nvPr/>
          </p:nvSpPr>
          <p:spPr>
            <a:xfrm>
              <a:off x="8518400" y="1245897"/>
              <a:ext cx="413276" cy="200055"/>
            </a:xfrm>
            <a:prstGeom prst="rightArrow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2B1FB45-5EDA-5145-8F99-7CDC97904075}"/>
              </a:ext>
            </a:extLst>
          </p:cNvPr>
          <p:cNvGrpSpPr/>
          <p:nvPr/>
        </p:nvGrpSpPr>
        <p:grpSpPr>
          <a:xfrm>
            <a:off x="1914252" y="3566455"/>
            <a:ext cx="3424289" cy="631957"/>
            <a:chOff x="7096083" y="1182268"/>
            <a:chExt cx="3424289" cy="63195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4158AA6-A1D6-0748-8C4A-432E22D1A7E1}"/>
                </a:ext>
              </a:extLst>
            </p:cNvPr>
            <p:cNvSpPr txBox="1"/>
            <p:nvPr/>
          </p:nvSpPr>
          <p:spPr>
            <a:xfrm>
              <a:off x="7096083" y="1182268"/>
              <a:ext cx="342428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push (</a:t>
              </a:r>
              <a:r>
                <a:rPr lang="en-US" dirty="0" err="1">
                  <a:solidFill>
                    <a:srgbClr val="0070C0"/>
                  </a:solidFill>
                </a:rPr>
                <a:t>sp</a:t>
              </a:r>
              <a:r>
                <a:rPr lang="en-US" dirty="0">
                  <a:solidFill>
                    <a:srgbClr val="0070C0"/>
                  </a:solidFill>
                </a:rPr>
                <a:t> - element size) &amp; write</a:t>
              </a:r>
            </a:p>
          </p:txBody>
        </p:sp>
        <p:sp>
          <p:nvSpPr>
            <p:cNvPr id="112" name="Right Arrow 111">
              <a:extLst>
                <a:ext uri="{FF2B5EF4-FFF2-40B4-BE49-F238E27FC236}">
                  <a16:creationId xmlns:a16="http://schemas.microsoft.com/office/drawing/2014/main" id="{02114021-6965-E541-8CBF-9542E9E6FA52}"/>
                </a:ext>
              </a:extLst>
            </p:cNvPr>
            <p:cNvSpPr/>
            <p:nvPr/>
          </p:nvSpPr>
          <p:spPr>
            <a:xfrm rot="5400000">
              <a:off x="8553855" y="1587354"/>
              <a:ext cx="253686" cy="200055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0884534-DF6F-6542-B833-7FD903A95728}"/>
              </a:ext>
            </a:extLst>
          </p:cNvPr>
          <p:cNvGrpSpPr/>
          <p:nvPr/>
        </p:nvGrpSpPr>
        <p:grpSpPr>
          <a:xfrm>
            <a:off x="2171027" y="5184246"/>
            <a:ext cx="2655680" cy="623217"/>
            <a:chOff x="6734696" y="920134"/>
            <a:chExt cx="2655680" cy="62321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57F002A-634A-CB4A-92A0-13A98676C0E4}"/>
                </a:ext>
              </a:extLst>
            </p:cNvPr>
            <p:cNvSpPr txBox="1"/>
            <p:nvPr/>
          </p:nvSpPr>
          <p:spPr>
            <a:xfrm>
              <a:off x="6734696" y="1174019"/>
              <a:ext cx="265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pop (</a:t>
              </a:r>
              <a:r>
                <a:rPr lang="en-US" dirty="0" err="1">
                  <a:solidFill>
                    <a:srgbClr val="0070C0"/>
                  </a:solidFill>
                </a:rPr>
                <a:t>sp</a:t>
              </a:r>
              <a:r>
                <a:rPr lang="en-US" dirty="0">
                  <a:solidFill>
                    <a:srgbClr val="0070C0"/>
                  </a:solidFill>
                </a:rPr>
                <a:t> + element size)</a:t>
              </a: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BDE6CA97-214A-1449-BB7C-618050B0F9DC}"/>
                </a:ext>
              </a:extLst>
            </p:cNvPr>
            <p:cNvSpPr/>
            <p:nvPr/>
          </p:nvSpPr>
          <p:spPr>
            <a:xfrm rot="16200000">
              <a:off x="7944532" y="938110"/>
              <a:ext cx="236008" cy="200055"/>
            </a:xfrm>
            <a:prstGeom prst="rightArrow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E3D76F-2099-9D4F-ACAC-5CD4DC2AB5AE}"/>
              </a:ext>
            </a:extLst>
          </p:cNvPr>
          <p:cNvSpPr txBox="1"/>
          <p:nvPr/>
        </p:nvSpPr>
        <p:spPr>
          <a:xfrm>
            <a:off x="9564825" y="173454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49F3CA1-1497-C54F-9675-CE39225EFE5C}"/>
              </a:ext>
            </a:extLst>
          </p:cNvPr>
          <p:cNvSpPr txBox="1"/>
          <p:nvPr/>
        </p:nvSpPr>
        <p:spPr>
          <a:xfrm>
            <a:off x="9561328" y="131051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069A7F1-1D13-EB41-9304-4F57CB2EF2C1}"/>
              </a:ext>
            </a:extLst>
          </p:cNvPr>
          <p:cNvSpPr txBox="1"/>
          <p:nvPr/>
        </p:nvSpPr>
        <p:spPr>
          <a:xfrm>
            <a:off x="9391530" y="9257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0x102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36E0DE-FB1D-C040-9A3C-A1AD00CDD2A8}"/>
              </a:ext>
            </a:extLst>
          </p:cNvPr>
          <p:cNvGrpSpPr/>
          <p:nvPr/>
        </p:nvGrpSpPr>
        <p:grpSpPr>
          <a:xfrm>
            <a:off x="8071383" y="2161387"/>
            <a:ext cx="1118011" cy="4356588"/>
            <a:chOff x="7124489" y="4118985"/>
            <a:chExt cx="1118011" cy="4356588"/>
          </a:xfrm>
        </p:grpSpPr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16C67D7-B3C0-9F45-9C80-30F3F2F80231}"/>
                </a:ext>
              </a:extLst>
            </p:cNvPr>
            <p:cNvSpPr/>
            <p:nvPr/>
          </p:nvSpPr>
          <p:spPr>
            <a:xfrm>
              <a:off x="7935871" y="4118985"/>
              <a:ext cx="306629" cy="435658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EF7AE7-5634-514D-938C-1AD0E45559E5}"/>
                </a:ext>
              </a:extLst>
            </p:cNvPr>
            <p:cNvSpPr txBox="1"/>
            <p:nvPr/>
          </p:nvSpPr>
          <p:spPr>
            <a:xfrm>
              <a:off x="7124489" y="6076583"/>
              <a:ext cx="8113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eligible for reuse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056BEB6-F2EB-0F4B-956F-F3609DC50CD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466B161D-738E-9645-8929-BF3CB85E2420}"/>
              </a:ext>
            </a:extLst>
          </p:cNvPr>
          <p:cNvSpPr/>
          <p:nvPr/>
        </p:nvSpPr>
        <p:spPr>
          <a:xfrm>
            <a:off x="11172311" y="572559"/>
            <a:ext cx="374872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A52AB7-E139-86CB-C762-5F27DF658116}"/>
              </a:ext>
            </a:extLst>
          </p:cNvPr>
          <p:cNvGrpSpPr/>
          <p:nvPr/>
        </p:nvGrpSpPr>
        <p:grpSpPr>
          <a:xfrm>
            <a:off x="7860990" y="941891"/>
            <a:ext cx="1337572" cy="1161990"/>
            <a:chOff x="7124489" y="5725255"/>
            <a:chExt cx="1337572" cy="1161990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2978BA82-D410-CFD0-C3FD-CA26239E0528}"/>
                </a:ext>
              </a:extLst>
            </p:cNvPr>
            <p:cNvSpPr/>
            <p:nvPr/>
          </p:nvSpPr>
          <p:spPr>
            <a:xfrm>
              <a:off x="7935871" y="5725255"/>
              <a:ext cx="526190" cy="116199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F2B0AE-E140-8EF1-781F-0B7E2619F0A8}"/>
                </a:ext>
              </a:extLst>
            </p:cNvPr>
            <p:cNvSpPr txBox="1"/>
            <p:nvPr/>
          </p:nvSpPr>
          <p:spPr>
            <a:xfrm>
              <a:off x="7124489" y="6170415"/>
              <a:ext cx="811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0070C0"/>
                  </a:solidFill>
                </a:rPr>
                <a:t>allocated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1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C4E3-6E14-BA48-8224-6B5C5577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-1731"/>
            <a:ext cx="10515600" cy="488949"/>
          </a:xfrm>
        </p:spPr>
        <p:txBody>
          <a:bodyPr/>
          <a:lstStyle/>
          <a:p>
            <a:r>
              <a:rPr lang="en-US" dirty="0"/>
              <a:t>Function Calls, Parameters and Locals: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9DBC-8C25-3C4D-B19A-52D97C9F9E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856" y="487218"/>
            <a:ext cx="4713929" cy="612606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main(int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x, z = 4;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x = a(z);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z =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b(z);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a(int n)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  int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if (n == 1)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b(n);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b(int m)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m+1</a:t>
            </a: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 return cannot be done with a branch */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AC766-A2B1-EA45-BC8B-C8B77A516E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49305" y="1133097"/>
            <a:ext cx="7078473" cy="50014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 Since </a:t>
            </a:r>
            <a:r>
              <a:rPr lang="en-US" sz="2200" dirty="0">
                <a:solidFill>
                  <a:srgbClr val="FF0000"/>
                </a:solidFill>
              </a:rPr>
              <a:t>b() </a:t>
            </a:r>
            <a:r>
              <a:rPr lang="en-US" sz="2200" dirty="0"/>
              <a:t>is called both by main and a() how does the </a:t>
            </a:r>
            <a:r>
              <a:rPr lang="en-US" sz="2200" b="1" dirty="0">
                <a:solidFill>
                  <a:srgbClr val="0070C0"/>
                </a:solidFill>
              </a:rPr>
              <a:t>return m+1 </a:t>
            </a:r>
            <a:r>
              <a:rPr lang="en-US" sz="2200" b="1" dirty="0"/>
              <a:t>statement in b() know where to return to? (Obviously, it cannot be a branch)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Where are the parameters (</a:t>
            </a:r>
            <a:r>
              <a:rPr lang="en-US" sz="2200" dirty="0" err="1"/>
              <a:t>args</a:t>
            </a:r>
            <a:r>
              <a:rPr lang="en-US" sz="2200" dirty="0"/>
              <a:t>) to a function stored so the function has a copy that it can alter?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Where is the return value from a function call stored?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are Automatic variables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0070C0"/>
                </a:solidFill>
              </a:rPr>
              <a:t>lifetime</a:t>
            </a:r>
            <a:r>
              <a:rPr lang="en-US" sz="2200" i="1" dirty="0"/>
              <a:t> </a:t>
            </a:r>
            <a:r>
              <a:rPr lang="en-US" sz="2200" dirty="0"/>
              <a:t>and</a:t>
            </a:r>
            <a:r>
              <a:rPr lang="en-US" sz="2200" i="1" dirty="0"/>
              <a:t> </a:t>
            </a:r>
            <a:r>
              <a:rPr lang="en-US" sz="2200" i="1" dirty="0">
                <a:solidFill>
                  <a:srgbClr val="0070C0"/>
                </a:solidFill>
              </a:rPr>
              <a:t>scope</a:t>
            </a:r>
            <a:r>
              <a:rPr lang="en-US" sz="2200" i="1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implemented</a:t>
            </a:r>
            <a:r>
              <a:rPr lang="en-US" sz="2200" i="1" dirty="0"/>
              <a:t>?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When you enter a variables scope: </a:t>
            </a:r>
            <a:r>
              <a:rPr lang="en-US" sz="2200" dirty="0"/>
              <a:t>memory is allocated for the variables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When you leave a variable scope</a:t>
            </a:r>
            <a:r>
              <a:rPr lang="en-US" sz="2200" dirty="0"/>
              <a:t>: memory lifetime is ended (memory can be reused -- deallocated) – </a:t>
            </a:r>
            <a:r>
              <a:rPr lang="en-US" sz="2200" dirty="0">
                <a:solidFill>
                  <a:srgbClr val="FF0000"/>
                </a:solidFill>
              </a:rPr>
              <a:t>contents are </a:t>
            </a:r>
            <a:r>
              <a:rPr lang="en-US" sz="2200" b="1" dirty="0">
                <a:solidFill>
                  <a:srgbClr val="FF0000"/>
                </a:solidFill>
              </a:rPr>
              <a:t>no longer valid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A2B1D-ED97-E94F-97F4-09435A6428B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C56011B9-7A03-7407-CECB-2B7FBA5CEC13}"/>
              </a:ext>
            </a:extLst>
          </p:cNvPr>
          <p:cNvSpPr/>
          <p:nvPr/>
        </p:nvSpPr>
        <p:spPr>
          <a:xfrm>
            <a:off x="2023880" y="1842052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8202306-3CDA-12FC-E937-74BB658DB3FA}"/>
              </a:ext>
            </a:extLst>
          </p:cNvPr>
          <p:cNvSpPr/>
          <p:nvPr/>
        </p:nvSpPr>
        <p:spPr>
          <a:xfrm>
            <a:off x="2414819" y="3936119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FF342C7-06CC-DFC3-1B7D-041B3D18BF7F}"/>
              </a:ext>
            </a:extLst>
          </p:cNvPr>
          <p:cNvSpPr/>
          <p:nvPr/>
        </p:nvSpPr>
        <p:spPr>
          <a:xfrm>
            <a:off x="2182906" y="5582501"/>
            <a:ext cx="781879" cy="2915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F948-2064-1BC2-5EA3-A0C1A5BD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0" y="72271"/>
            <a:ext cx="10515600" cy="715294"/>
          </a:xfrm>
        </p:spPr>
        <p:txBody>
          <a:bodyPr/>
          <a:lstStyle/>
          <a:p>
            <a:r>
              <a:rPr lang="en-US" dirty="0"/>
              <a:t>Stack Segment: Support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15AC-4F42-4F33-207C-6F800F32D6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4269" y="787565"/>
            <a:ext cx="8427582" cy="572898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cs typeface="Courier New" panose="02070309020205020404" pitchFamily="49" charset="0"/>
              </a:rPr>
              <a:t>The stack consists of a series of </a:t>
            </a:r>
            <a:r>
              <a:rPr lang="en-US" sz="2200" i="1" dirty="0">
                <a:solidFill>
                  <a:srgbClr val="2C895B"/>
                </a:solidFill>
                <a:cs typeface="Courier New" panose="02070309020205020404" pitchFamily="49" charset="0"/>
              </a:rPr>
              <a:t>"stack frames" </a:t>
            </a:r>
            <a:r>
              <a:rPr lang="en-US" sz="2200" dirty="0">
                <a:cs typeface="Courier New" panose="02070309020205020404" pitchFamily="49" charset="0"/>
              </a:rPr>
              <a:t>or </a:t>
            </a:r>
            <a:r>
              <a:rPr lang="en-US" sz="2200" i="1" dirty="0">
                <a:solidFill>
                  <a:srgbClr val="2C895B"/>
                </a:solidFill>
                <a:cs typeface="Courier New" panose="02070309020205020404" pitchFamily="49" charset="0"/>
              </a:rPr>
              <a:t>"activation frames"</a:t>
            </a:r>
            <a:r>
              <a:rPr lang="en-US" sz="2200" dirty="0">
                <a:cs typeface="Courier New" panose="02070309020205020404" pitchFamily="49" charset="0"/>
              </a:rPr>
              <a:t>, one is </a:t>
            </a:r>
            <a:r>
              <a:rPr lang="en-US" sz="2200" dirty="0">
                <a:solidFill>
                  <a:srgbClr val="F3753F"/>
                </a:solidFill>
                <a:cs typeface="Courier New" panose="02070309020205020404" pitchFamily="49" charset="0"/>
              </a:rPr>
              <a:t>created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 each time a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function is called </a:t>
            </a:r>
            <a:r>
              <a:rPr lang="en-US" sz="2200" dirty="0">
                <a:solidFill>
                  <a:srgbClr val="C00000"/>
                </a:solidFill>
                <a:cs typeface="Courier New" panose="02070309020205020404" pitchFamily="49" charset="0"/>
              </a:rPr>
              <a:t>at runtime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Each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frame represents a function that is currently being executed</a:t>
            </a:r>
            <a:r>
              <a:rPr lang="en-US" sz="2200" dirty="0">
                <a:cs typeface="Courier New" panose="02070309020205020404" pitchFamily="49" charset="0"/>
              </a:rPr>
              <a:t> and </a:t>
            </a:r>
            <a:r>
              <a:rPr lang="en-US" sz="2200" dirty="0">
                <a:solidFill>
                  <a:srgbClr val="2C895B"/>
                </a:solidFill>
                <a:cs typeface="Courier New" panose="02070309020205020404" pitchFamily="49" charset="0"/>
              </a:rPr>
              <a:t>has not yet completed (why activation frame)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A function’s stack "frame" goes away when the function returns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Specifically, a </a:t>
            </a:r>
            <a:r>
              <a:rPr lang="en-US" sz="2200" dirty="0">
                <a:solidFill>
                  <a:schemeClr val="accent1"/>
                </a:solidFill>
              </a:rPr>
              <a:t>new stack frame is</a:t>
            </a:r>
          </a:p>
          <a:p>
            <a:pPr lvl="1"/>
            <a:r>
              <a:rPr lang="en-US" sz="2200" dirty="0"/>
              <a:t>allocated (</a:t>
            </a:r>
            <a:r>
              <a:rPr lang="en-US" sz="2200" b="1" dirty="0">
                <a:solidFill>
                  <a:srgbClr val="0070C0"/>
                </a:solidFill>
              </a:rPr>
              <a:t>pushed</a:t>
            </a:r>
            <a:r>
              <a:rPr lang="en-US" sz="2200" dirty="0"/>
              <a:t> on the stack) for each function call (</a:t>
            </a:r>
            <a:r>
              <a:rPr lang="en-US" sz="2200" dirty="0">
                <a:solidFill>
                  <a:srgbClr val="FF0000"/>
                </a:solidFill>
              </a:rPr>
              <a:t>contents are not implicitly zeroed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deallocated (</a:t>
            </a:r>
            <a:r>
              <a:rPr lang="en-US" sz="2200" b="1" dirty="0">
                <a:solidFill>
                  <a:srgbClr val="0070C0"/>
                </a:solidFill>
              </a:rPr>
              <a:t>popped</a:t>
            </a:r>
            <a:r>
              <a:rPr lang="en-US" sz="2200" dirty="0"/>
              <a:t> from the stack) on function return</a:t>
            </a:r>
          </a:p>
          <a:p>
            <a:r>
              <a:rPr lang="en-US" sz="2400" dirty="0">
                <a:solidFill>
                  <a:srgbClr val="2C895B"/>
                </a:solidFill>
              </a:rPr>
              <a:t>Stack frame </a:t>
            </a:r>
            <a:r>
              <a:rPr lang="en-US" sz="2400" dirty="0"/>
              <a:t>contains:</a:t>
            </a:r>
          </a:p>
          <a:p>
            <a:pPr lvl="1"/>
            <a:r>
              <a:rPr lang="en-US" sz="2200" dirty="0"/>
              <a:t>Local variables, parameters of function called</a:t>
            </a:r>
          </a:p>
          <a:p>
            <a:pPr lvl="1"/>
            <a:r>
              <a:rPr lang="en-US" sz="2200" dirty="0"/>
              <a:t>Where to return to which caller when the function completes (the return address)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B1867D-9C06-D9EB-BEDA-FE8919018ACF}"/>
              </a:ext>
            </a:extLst>
          </p:cNvPr>
          <p:cNvGrpSpPr/>
          <p:nvPr/>
        </p:nvGrpSpPr>
        <p:grpSpPr>
          <a:xfrm>
            <a:off x="8359546" y="428406"/>
            <a:ext cx="1276422" cy="5978146"/>
            <a:chOff x="5391446" y="535470"/>
            <a:chExt cx="1557995" cy="59268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F01390-6FCB-D990-C959-4F77D48EF431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74E090-C12B-07D6-EB01-9ED82E6CD45E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825094-E7C8-C20C-D8BE-A7B53EFD199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19B93-AB0A-7360-565C-371DFE7FE6D1}"/>
                </a:ext>
              </a:extLst>
            </p:cNvPr>
            <p:cNvSpPr txBox="1"/>
            <p:nvPr/>
          </p:nvSpPr>
          <p:spPr>
            <a:xfrm>
              <a:off x="5480326" y="2802242"/>
              <a:ext cx="1304070" cy="10069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32-bit</a:t>
              </a:r>
              <a:r>
                <a:rPr lang="en-US" sz="2000" dirty="0">
                  <a:solidFill>
                    <a:srgbClr val="FF000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 Address space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EE018E-CFDC-058D-0A3F-C81BDD8AC544}"/>
              </a:ext>
            </a:extLst>
          </p:cNvPr>
          <p:cNvGrpSpPr/>
          <p:nvPr/>
        </p:nvGrpSpPr>
        <p:grpSpPr>
          <a:xfrm>
            <a:off x="9573567" y="346121"/>
            <a:ext cx="2526189" cy="6021446"/>
            <a:chOff x="6583680" y="1280160"/>
            <a:chExt cx="2377440" cy="525780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5743FB4-1088-0AFC-40B1-37AEEA80E631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E98908-4248-F0F8-65D4-CE79B1068039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28C3AA-AD37-40AE-F923-7D21C1EBB2BA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4C7E39-127A-C6A6-1B88-429ABD88DAF1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D504BE-BEEC-64F6-CFC4-2A5D484A5DB3}"/>
                </a:ext>
              </a:extLst>
            </p:cNvPr>
            <p:cNvSpPr/>
            <p:nvPr/>
          </p:nvSpPr>
          <p:spPr bwMode="auto">
            <a:xfrm>
              <a:off x="6583680" y="4572000"/>
              <a:ext cx="2377440" cy="548640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 (+BSS)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6F8635-73E8-595F-7633-2F4A1B871AF6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6F7B7E8-A8E4-FE12-D1DD-F4EDAFE4EE7F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B26BA1-4013-98BF-A710-A67EC58C82E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9684C3-E8A5-39C7-417A-EFF385F4BE2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8B7B864-81FA-2188-A436-E0773006EA93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ABBD4E3-2B20-5769-A121-72EF41CA72AE}"/>
              </a:ext>
            </a:extLst>
          </p:cNvPr>
          <p:cNvSpPr/>
          <p:nvPr/>
        </p:nvSpPr>
        <p:spPr bwMode="auto">
          <a:xfrm>
            <a:off x="9573567" y="5180927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</p:spTree>
    <p:extLst>
      <p:ext uri="{BB962C8B-B14F-4D97-AF65-F5344CB8AC3E}">
        <p14:creationId xmlns:p14="http://schemas.microsoft.com/office/powerpoint/2010/main" val="491692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95434F-8D2F-2678-FFF3-8C555EA0FB8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3171C-255F-3CF9-5675-FF5CFD76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8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42B06-AC17-DE4F-8206-980C20E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3" y="35661"/>
            <a:ext cx="11469734" cy="450287"/>
          </a:xfrm>
        </p:spPr>
        <p:txBody>
          <a:bodyPr/>
          <a:lstStyle/>
          <a:p>
            <a:r>
              <a:rPr lang="en-US" dirty="0"/>
              <a:t>ARM Assembly Source File: Header and Footer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BD828-E213-2A4E-BC41-20417EFFBD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6476" y="3656645"/>
            <a:ext cx="11287690" cy="3201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use the standard ARM assembly language syntax called </a:t>
            </a:r>
            <a:r>
              <a:rPr lang="en-US" sz="2000" b="1" i="1" dirty="0">
                <a:solidFill>
                  <a:schemeClr val="accent5"/>
                </a:solidFill>
              </a:rPr>
              <a:t>Unified Assembler Language</a:t>
            </a:r>
            <a:r>
              <a:rPr lang="en-US" sz="2000" dirty="0">
                <a:solidFill>
                  <a:schemeClr val="accent5"/>
                </a:solidFill>
              </a:rPr>
              <a:t> (</a:t>
            </a:r>
            <a:r>
              <a:rPr lang="en-US" sz="2000" b="1" i="1" dirty="0">
                <a:solidFill>
                  <a:schemeClr val="accent5"/>
                </a:solidFill>
              </a:rPr>
              <a:t>UAL)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tells the linker to </a:t>
            </a:r>
            <a:r>
              <a:rPr lang="en-US" sz="2000" b="1" dirty="0">
                <a:solidFill>
                  <a:srgbClr val="FF0000"/>
                </a:solidFill>
              </a:rPr>
              <a:t>make the stack and all data segments not-executable </a:t>
            </a:r>
            <a:r>
              <a:rPr lang="en-US" sz="2000" dirty="0"/>
              <a:t>(no instructions in those sections) – security measure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  <a:p>
            <a:pPr lvl="1"/>
            <a:r>
              <a:rPr lang="en-US" sz="2000" dirty="0"/>
              <a:t>at the end of the source file, everything written after the </a:t>
            </a:r>
            <a:r>
              <a:rPr lang="en-US" sz="2000" dirty="0">
                <a:solidFill>
                  <a:srgbClr val="7030A0"/>
                </a:solidFill>
              </a:rPr>
              <a:t>.end </a:t>
            </a:r>
            <a:r>
              <a:rPr lang="en-US" sz="2000" dirty="0"/>
              <a:t>is ignored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2B4DFE-4742-C94B-98CC-E24EDD2357EC}"/>
              </a:ext>
            </a:extLst>
          </p:cNvPr>
          <p:cNvSpPr/>
          <p:nvPr/>
        </p:nvSpPr>
        <p:spPr bwMode="auto">
          <a:xfrm>
            <a:off x="3466535" y="439353"/>
            <a:ext cx="8218989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.arch  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armv6  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armv6 architecture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.arm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 32-bit instruction set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floating point co-processor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modern syntax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C7C688-910C-DF40-9EA1-385C14BDCAF5}"/>
              </a:ext>
            </a:extLst>
          </p:cNvPr>
          <p:cNvSpPr/>
          <p:nvPr/>
        </p:nvSpPr>
        <p:spPr>
          <a:xfrm>
            <a:off x="2701379" y="729179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5405-18A3-C84E-BCB9-C3DC047DFB4C}"/>
              </a:ext>
            </a:extLst>
          </p:cNvPr>
          <p:cNvSpPr txBox="1"/>
          <p:nvPr/>
        </p:nvSpPr>
        <p:spPr>
          <a:xfrm>
            <a:off x="557153" y="445582"/>
            <a:ext cx="2148575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Header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top of every ARM source 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0B258B-BD7C-A645-966C-0D7571289C94}"/>
              </a:ext>
            </a:extLst>
          </p:cNvPr>
          <p:cNvSpPr/>
          <p:nvPr/>
        </p:nvSpPr>
        <p:spPr bwMode="auto">
          <a:xfrm>
            <a:off x="3443291" y="2373110"/>
            <a:ext cx="8242233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 stack/data non-exec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everything past the .end is ignored!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Debugging notes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38762D6-75E8-6348-85BD-1A570B0EFA46}"/>
              </a:ext>
            </a:extLst>
          </p:cNvPr>
          <p:cNvSpPr/>
          <p:nvPr/>
        </p:nvSpPr>
        <p:spPr>
          <a:xfrm>
            <a:off x="2701644" y="2508204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F181-871E-8B41-85C2-E00FB1DB408F}"/>
              </a:ext>
            </a:extLst>
          </p:cNvPr>
          <p:cNvSpPr txBox="1"/>
          <p:nvPr/>
        </p:nvSpPr>
        <p:spPr>
          <a:xfrm>
            <a:off x="460518" y="2294833"/>
            <a:ext cx="2245266" cy="83099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Footer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bottom of every ARM source file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5A4D2F-48B9-6D4A-975B-A9DF36853C3E}"/>
              </a:ext>
            </a:extLst>
          </p:cNvPr>
          <p:cNvSpPr/>
          <p:nvPr/>
        </p:nvSpPr>
        <p:spPr bwMode="auto">
          <a:xfrm>
            <a:off x="3466535" y="1788229"/>
            <a:ext cx="824223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 of the other memory segment include .text (your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E2BC-42FE-F142-ACAA-915AD518B3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9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4" y="0"/>
            <a:ext cx="10515600" cy="477155"/>
          </a:xfrm>
        </p:spPr>
        <p:txBody>
          <a:bodyPr/>
          <a:lstStyle/>
          <a:p>
            <a:r>
              <a:rPr lang="en-US" dirty="0"/>
              <a:t>Function Header and Footer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C90-C73C-4D41-9383-BE1D54873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649" y="2499245"/>
            <a:ext cx="11560129" cy="41789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Exports the function name to other files. </a:t>
            </a:r>
            <a:r>
              <a:rPr lang="en-US" sz="1600" b="1" u="sng" dirty="0">
                <a:solidFill>
                  <a:srgbClr val="0070C0"/>
                </a:solidFill>
                <a:cs typeface="Courier New" panose="02070309020205020404" pitchFamily="49" charset="0"/>
              </a:rPr>
              <a:t>Required</a:t>
            </a: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for main function,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optional for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The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.type </a:t>
            </a:r>
            <a:r>
              <a:rPr lang="en-US" sz="1600" dirty="0"/>
              <a:t>directive sets the </a:t>
            </a:r>
            <a:r>
              <a:rPr lang="en-US" sz="1600" b="1" dirty="0">
                <a:solidFill>
                  <a:schemeClr val="accent1"/>
                </a:solidFill>
              </a:rPr>
              <a:t>type of a symbol/label name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dirty="0">
                <a:cs typeface="Courier New" panose="02070309020205020404" pitchFamily="49" charset="0"/>
              </a:rPr>
              <a:t>specifies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chemeClr val="accent3"/>
                </a:solidFill>
              </a:rPr>
              <a:t>name</a:t>
            </a:r>
            <a:r>
              <a:rPr lang="en-US" sz="1600" dirty="0"/>
              <a:t> is a function (name is the address of the first instruction)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for basic stack frame setup; the number 4 will change – later slides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  <a:r>
              <a:rPr lang="en-US" sz="1600" dirty="0"/>
              <a:t>directive is used to </a:t>
            </a:r>
            <a:r>
              <a:rPr lang="en-US" sz="1600" dirty="0">
                <a:solidFill>
                  <a:schemeClr val="accent1"/>
                </a:solidFill>
              </a:rPr>
              <a:t>set the size associated with a symbol</a:t>
            </a:r>
          </a:p>
          <a:p>
            <a:pPr lvl="1"/>
            <a:r>
              <a:rPr lang="en-US" sz="1600" dirty="0"/>
              <a:t>Used by the linker to exclude unneeded code and/or data when creating an executable file</a:t>
            </a:r>
          </a:p>
          <a:p>
            <a:pPr lvl="1"/>
            <a:r>
              <a:rPr lang="en-US" sz="1600" dirty="0"/>
              <a:t>It is also used by the </a:t>
            </a:r>
            <a:r>
              <a:rPr lang="en-US" sz="1600" b="1" dirty="0"/>
              <a:t>debugger</a:t>
            </a:r>
            <a:r>
              <a:rPr lang="en-US" sz="1600" dirty="0"/>
              <a:t> </a:t>
            </a:r>
            <a:r>
              <a:rPr lang="en-US" sz="1600" dirty="0" err="1"/>
              <a:t>gdb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b="1" dirty="0">
                <a:solidFill>
                  <a:schemeClr val="accent1"/>
                </a:solidFill>
              </a:rPr>
              <a:t> is best calculated as an expression: (period is the current address in a memory segment)</a:t>
            </a:r>
          </a:p>
          <a:p>
            <a:pPr marL="354012" lvl="1" indent="0">
              <a:buNone/>
            </a:pPr>
            <a:r>
              <a:rPr lang="en-US" sz="1600" dirty="0"/>
              <a:t>	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 – name)</a:t>
            </a: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3394410" y="372434"/>
            <a:ext cx="853336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make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 for linking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 function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4  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main stack frame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prologue, stack frame setup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code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epilogue, stack frame teardown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 –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C91EA-B772-6D48-B0CC-2E3C2079EAA0}"/>
              </a:ext>
            </a:extLst>
          </p:cNvPr>
          <p:cNvGrpSpPr/>
          <p:nvPr/>
        </p:nvGrpSpPr>
        <p:grpSpPr>
          <a:xfrm>
            <a:off x="211581" y="791956"/>
            <a:ext cx="3310662" cy="1477328"/>
            <a:chOff x="85557" y="5029693"/>
            <a:chExt cx="33106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208B7-DC86-754C-965F-66550A19A31B}"/>
                </a:ext>
              </a:extLst>
            </p:cNvPr>
            <p:cNvSpPr txBox="1"/>
            <p:nvPr/>
          </p:nvSpPr>
          <p:spPr>
            <a:xfrm>
              <a:off x="85557" y="5029693"/>
              <a:ext cx="2842679" cy="1477328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3753F"/>
                  </a:solidFill>
                </a:rPr>
                <a:t>function entry point</a:t>
              </a:r>
            </a:p>
            <a:p>
              <a:pPr algn="r"/>
              <a:r>
                <a:rPr lang="en-US" dirty="0"/>
                <a:t>address of the first instruction in the function</a:t>
              </a:r>
            </a:p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Must not be a local label (does not start with .L)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1A62B22-F901-3145-8775-F356A32F6FB7}"/>
                </a:ext>
              </a:extLst>
            </p:cNvPr>
            <p:cNvSpPr/>
            <p:nvPr/>
          </p:nvSpPr>
          <p:spPr>
            <a:xfrm>
              <a:off x="2928236" y="5665872"/>
              <a:ext cx="467983" cy="144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4276909" y="716577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3522243" y="83767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4276908" y="2399257"/>
            <a:ext cx="448301" cy="286453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372571" y="226434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21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5E3BE-1A73-2642-DC71-7F5582B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42316"/>
          </a:xfrm>
        </p:spPr>
        <p:txBody>
          <a:bodyPr/>
          <a:lstStyle/>
          <a:p>
            <a:r>
              <a:rPr lang="en-US" dirty="0"/>
              <a:t>Example: Assembler Directive and Instructions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E69F9-C325-2F00-F87E-A9F19DD07602}"/>
              </a:ext>
            </a:extLst>
          </p:cNvPr>
          <p:cNvSpPr/>
          <p:nvPr/>
        </p:nvSpPr>
        <p:spPr bwMode="auto">
          <a:xfrm>
            <a:off x="3415190" y="1471186"/>
            <a:ext cx="8124142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10              	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11              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12 300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0A0E1        	 mov     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13              	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14 300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043083E2          add     r3, r3,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15 300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001093E5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[r3]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16 300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0051E3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17 301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FBFFFF1A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FD698-49A3-FE47-FBAC-89065F29B4F1}"/>
              </a:ext>
            </a:extLst>
          </p:cNvPr>
          <p:cNvGrpSpPr/>
          <p:nvPr/>
        </p:nvGrpSpPr>
        <p:grpSpPr>
          <a:xfrm>
            <a:off x="3694434" y="4462670"/>
            <a:ext cx="8233344" cy="2182248"/>
            <a:chOff x="1613684" y="-681747"/>
            <a:chExt cx="8233344" cy="21822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A5A2B-627D-1CC6-47BB-908BB2C3689C}"/>
                </a:ext>
              </a:extLst>
            </p:cNvPr>
            <p:cNvSpPr txBox="1"/>
            <p:nvPr/>
          </p:nvSpPr>
          <p:spPr>
            <a:xfrm>
              <a:off x="1613684" y="792615"/>
              <a:ext cx="823334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Instruction Memory Addresses </a:t>
              </a:r>
              <a:r>
                <a:rPr lang="en-US" sz="2000" dirty="0">
                  <a:solidFill>
                    <a:schemeClr val="accent1"/>
                  </a:solidFill>
                </a:rPr>
                <a:t>(lowest </a:t>
              </a:r>
              <a:r>
                <a:rPr lang="en-US" sz="2000" dirty="0">
                  <a:solidFill>
                    <a:srgbClr val="7030A0"/>
                  </a:solidFill>
                </a:rPr>
                <a:t>2-bits are always are 00)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Notice alignment and how addresses increase by 4 (32-bit instructions)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9598CB3F-24F8-F778-D33F-BD2AF5513D93}"/>
                </a:ext>
              </a:extLst>
            </p:cNvPr>
            <p:cNvSpPr/>
            <p:nvPr/>
          </p:nvSpPr>
          <p:spPr>
            <a:xfrm>
              <a:off x="2522260" y="-681747"/>
              <a:ext cx="147895" cy="14105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C00E8-910D-1B28-7A9C-722CAE8FFE0F}"/>
              </a:ext>
            </a:extLst>
          </p:cNvPr>
          <p:cNvGrpSpPr/>
          <p:nvPr/>
        </p:nvGrpSpPr>
        <p:grpSpPr>
          <a:xfrm>
            <a:off x="634877" y="1270846"/>
            <a:ext cx="2825729" cy="1347700"/>
            <a:chOff x="1993066" y="510899"/>
            <a:chExt cx="2825729" cy="13477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13D8-FCAD-4A26-2958-04280DA501D9}"/>
                </a:ext>
              </a:extLst>
            </p:cNvPr>
            <p:cNvSpPr txBox="1"/>
            <p:nvPr/>
          </p:nvSpPr>
          <p:spPr>
            <a:xfrm>
              <a:off x="1993066" y="510899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Regular label </a:t>
              </a:r>
              <a:r>
                <a:rPr lang="en-US" sz="2000" dirty="0">
                  <a:solidFill>
                    <a:srgbClr val="FF0000"/>
                  </a:solidFill>
                </a:rPr>
                <a:t>main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0x3000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F099500-7481-EAF1-3767-EED510C8C65A}"/>
                </a:ext>
              </a:extLst>
            </p:cNvPr>
            <p:cNvSpPr/>
            <p:nvPr/>
          </p:nvSpPr>
          <p:spPr>
            <a:xfrm rot="5400000">
              <a:off x="4571447" y="161125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12CD3-F33B-CCDF-3BC3-ACA54CD57B28}"/>
              </a:ext>
            </a:extLst>
          </p:cNvPr>
          <p:cNvGrpSpPr/>
          <p:nvPr/>
        </p:nvGrpSpPr>
        <p:grpSpPr>
          <a:xfrm>
            <a:off x="593034" y="2797133"/>
            <a:ext cx="2822156" cy="1381244"/>
            <a:chOff x="1996639" y="1177033"/>
            <a:chExt cx="2822156" cy="1381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D442-EC72-93CC-983B-3A3BD1222DE4}"/>
                </a:ext>
              </a:extLst>
            </p:cNvPr>
            <p:cNvSpPr txBox="1"/>
            <p:nvPr/>
          </p:nvSpPr>
          <p:spPr>
            <a:xfrm>
              <a:off x="1996639" y="1234838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Local label </a:t>
              </a:r>
              <a:r>
                <a:rPr lang="en-US" sz="2000" dirty="0">
                  <a:solidFill>
                    <a:srgbClr val="FF0000"/>
                  </a:solidFill>
                </a:rPr>
                <a:t>.</a:t>
              </a:r>
              <a:r>
                <a:rPr lang="en-US" sz="2000" dirty="0" err="1">
                  <a:solidFill>
                    <a:srgbClr val="FF0000"/>
                  </a:solidFill>
                </a:rPr>
                <a:t>Lloop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0x3004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07CD21FE-D49F-30E5-7D9E-D5DC032560A5}"/>
                </a:ext>
              </a:extLst>
            </p:cNvPr>
            <p:cNvSpPr/>
            <p:nvPr/>
          </p:nvSpPr>
          <p:spPr>
            <a:xfrm rot="5400000">
              <a:off x="4571447" y="1124419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EBAD0-B5C1-C416-D9D3-B531EA26AFB8}"/>
              </a:ext>
            </a:extLst>
          </p:cNvPr>
          <p:cNvGrpSpPr/>
          <p:nvPr/>
        </p:nvGrpSpPr>
        <p:grpSpPr>
          <a:xfrm>
            <a:off x="4486029" y="608499"/>
            <a:ext cx="4472012" cy="981055"/>
            <a:chOff x="4234666" y="627473"/>
            <a:chExt cx="4472012" cy="981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BFF52B-21AD-892C-ABAB-C73E60C7430E}"/>
                </a:ext>
              </a:extLst>
            </p:cNvPr>
            <p:cNvGrpSpPr/>
            <p:nvPr/>
          </p:nvGrpSpPr>
          <p:grpSpPr>
            <a:xfrm>
              <a:off x="4234666" y="627473"/>
              <a:ext cx="4472012" cy="981055"/>
              <a:chOff x="1738286" y="1416959"/>
              <a:chExt cx="4472012" cy="98105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53E83-5E79-4848-4E98-04BD77202045}"/>
                  </a:ext>
                </a:extLst>
              </p:cNvPr>
              <p:cNvSpPr txBox="1"/>
              <p:nvPr/>
            </p:nvSpPr>
            <p:spPr>
              <a:xfrm>
                <a:off x="1738286" y="1416959"/>
                <a:ext cx="4472012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assembler directive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equ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does not allocate any memory (NULL = 0)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E7681929-AFA3-DD7A-05BD-411151FED219}"/>
                  </a:ext>
                </a:extLst>
              </p:cNvPr>
              <p:cNvSpPr/>
              <p:nvPr/>
            </p:nvSpPr>
            <p:spPr>
              <a:xfrm rot="10800000">
                <a:off x="5619823" y="2098052"/>
                <a:ext cx="194734" cy="29996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B049F48-791A-1C3E-A035-9D2C687FF043}"/>
                </a:ext>
              </a:extLst>
            </p:cNvPr>
            <p:cNvSpPr/>
            <p:nvPr/>
          </p:nvSpPr>
          <p:spPr>
            <a:xfrm rot="10800000">
              <a:off x="5204631" y="1348356"/>
              <a:ext cx="194734" cy="220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943FA-39C8-808E-8E92-6DF60E6FD9D3}"/>
              </a:ext>
            </a:extLst>
          </p:cNvPr>
          <p:cNvGrpSpPr/>
          <p:nvPr/>
        </p:nvGrpSpPr>
        <p:grpSpPr>
          <a:xfrm>
            <a:off x="4822578" y="4462670"/>
            <a:ext cx="6976718" cy="1147000"/>
            <a:chOff x="2589428" y="-834147"/>
            <a:chExt cx="6976718" cy="1147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7D84A1-EEF2-B90A-CFFD-0D676FC3582F}"/>
                </a:ext>
              </a:extLst>
            </p:cNvPr>
            <p:cNvSpPr txBox="1"/>
            <p:nvPr/>
          </p:nvSpPr>
          <p:spPr>
            <a:xfrm>
              <a:off x="2589428" y="-395033"/>
              <a:ext cx="697671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Memory Contents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Warning contents shown in </a:t>
              </a:r>
              <a:r>
                <a:rPr lang="en-US" sz="2000" i="1" dirty="0">
                  <a:solidFill>
                    <a:srgbClr val="FF0000"/>
                  </a:solidFill>
                </a:rPr>
                <a:t>"reverse"  </a:t>
              </a:r>
              <a:r>
                <a:rPr lang="en-US" sz="2000" dirty="0">
                  <a:solidFill>
                    <a:srgbClr val="FF0000"/>
                  </a:solidFill>
                </a:rPr>
                <a:t>byte order: </a:t>
              </a:r>
              <a:r>
                <a:rPr lang="en-US" sz="2000" dirty="0" err="1">
                  <a:solidFill>
                    <a:srgbClr val="FF0000"/>
                  </a:solidFill>
                </a:rPr>
                <a:t>Lsb</a:t>
              </a:r>
              <a:r>
                <a:rPr lang="en-US" sz="2000" dirty="0">
                  <a:solidFill>
                    <a:srgbClr val="FF0000"/>
                  </a:solidFill>
                </a:rPr>
                <a:t> – </a:t>
              </a:r>
              <a:r>
                <a:rPr lang="en-US" sz="2000" dirty="0" err="1">
                  <a:solidFill>
                    <a:srgbClr val="FF0000"/>
                  </a:solidFill>
                </a:rPr>
                <a:t>Msb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92E0A4F-E09E-B1AF-E189-DF8F5CA9F3E4}"/>
                </a:ext>
              </a:extLst>
            </p:cNvPr>
            <p:cNvSpPr/>
            <p:nvPr/>
          </p:nvSpPr>
          <p:spPr>
            <a:xfrm>
              <a:off x="3373332" y="-834147"/>
              <a:ext cx="147895" cy="4075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488E34-376B-17D7-3286-7550BBBB8AB3}"/>
              </a:ext>
            </a:extLst>
          </p:cNvPr>
          <p:cNvSpPr txBox="1"/>
          <p:nvPr/>
        </p:nvSpPr>
        <p:spPr>
          <a:xfrm>
            <a:off x="284161" y="5131369"/>
            <a:ext cx="3350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generated with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ahlns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space.S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output is shown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DEE7A-BE67-FB10-8F7A-9EAC6ECBA39E}"/>
              </a:ext>
            </a:extLst>
          </p:cNvPr>
          <p:cNvSpPr txBox="1"/>
          <p:nvPr/>
        </p:nvSpPr>
        <p:spPr>
          <a:xfrm>
            <a:off x="10287000" y="11171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space.S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81B6C-0239-E3C8-185E-7DA06199ACA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06D5B4E-0006-7A33-689E-AF1A6009F305}"/>
              </a:ext>
            </a:extLst>
          </p:cNvPr>
          <p:cNvSpPr/>
          <p:nvPr/>
        </p:nvSpPr>
        <p:spPr>
          <a:xfrm>
            <a:off x="4379165" y="1558571"/>
            <a:ext cx="2263702" cy="424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2EB2EF3B-EFBF-42AE-2685-1D57AA3FD18A}"/>
              </a:ext>
            </a:extLst>
          </p:cNvPr>
          <p:cNvSpPr/>
          <p:nvPr/>
        </p:nvSpPr>
        <p:spPr>
          <a:xfrm rot="5400000" flipV="1">
            <a:off x="5797113" y="930818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508C1563-FDD9-2BA8-1EF6-64FF61AAC17F}"/>
              </a:ext>
            </a:extLst>
          </p:cNvPr>
          <p:cNvSpPr/>
          <p:nvPr/>
        </p:nvSpPr>
        <p:spPr>
          <a:xfrm rot="5400000" flipV="1">
            <a:off x="5871060" y="1642041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F48EA9D-4812-45E1-EF8D-CDEFECA54795}"/>
              </a:ext>
            </a:extLst>
          </p:cNvPr>
          <p:cNvSpPr/>
          <p:nvPr/>
        </p:nvSpPr>
        <p:spPr>
          <a:xfrm flipV="1">
            <a:off x="10128047" y="1866928"/>
            <a:ext cx="158953" cy="2150657"/>
          </a:xfrm>
          <a:prstGeom prst="bentArrow">
            <a:avLst>
              <a:gd name="adj1" fmla="val 17048"/>
              <a:gd name="adj2" fmla="val 316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8" grpId="0" animBg="1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42222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</a:t>
            </a:r>
            <a:r>
              <a:rPr lang="en-US" sz="2400" b="1" dirty="0">
                <a:solidFill>
                  <a:srgbClr val="C00000"/>
                </a:solidFill>
              </a:rPr>
              <a:t>local to the file </a:t>
            </a:r>
            <a:r>
              <a:rPr lang="en-US" sz="2400" dirty="0">
                <a:solidFill>
                  <a:srgbClr val="0070C0"/>
                </a:solidFill>
              </a:rPr>
              <a:t>from the point where they are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1671-0287-1740-AB83-5FE45AA7B0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3130" y="1465895"/>
            <a:ext cx="3820852" cy="47686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assembly programs end in </a:t>
            </a:r>
            <a:r>
              <a:rPr lang="en-US" sz="2000" dirty="0">
                <a:solidFill>
                  <a:srgbClr val="C00000"/>
                </a:solidFill>
              </a:rPr>
              <a:t>.S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That is a </a:t>
            </a:r>
            <a:r>
              <a:rPr lang="en-US" sz="1800" b="1" u="sng" dirty="0">
                <a:solidFill>
                  <a:srgbClr val="C00000"/>
                </a:solidFill>
              </a:rPr>
              <a:t>capital</a:t>
            </a:r>
            <a:r>
              <a:rPr lang="en-US" sz="1800" dirty="0">
                <a:solidFill>
                  <a:srgbClr val="C00000"/>
                </a:solidFill>
              </a:rPr>
              <a:t> .S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example</a:t>
            </a:r>
            <a:r>
              <a:rPr lang="en-US" sz="2000" dirty="0"/>
              <a:t>: </a:t>
            </a:r>
            <a:r>
              <a:rPr lang="en-US" sz="2000" dirty="0" err="1"/>
              <a:t>test.S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Always use </a:t>
            </a:r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to assemble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_start()  and C runtime</a:t>
            </a:r>
          </a:p>
          <a:p>
            <a:r>
              <a:rPr lang="en-US" sz="2000" dirty="0"/>
              <a:t>File has a complete program 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File has a partial program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Link files together</a:t>
            </a:r>
            <a:endParaRPr lang="en-US" sz="2000" i="1" dirty="0"/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cprog.o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F845-476D-6047-87C3-DC11B8D0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3" y="623455"/>
            <a:ext cx="4368445" cy="482955"/>
          </a:xfrm>
        </p:spPr>
        <p:txBody>
          <a:bodyPr/>
          <a:lstStyle/>
          <a:p>
            <a:r>
              <a:rPr lang="en-US" dirty="0"/>
              <a:t>Assembly Source File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8BE0A-68B7-314A-95B1-D14AFD94FF58}"/>
              </a:ext>
            </a:extLst>
          </p:cNvPr>
          <p:cNvSpPr/>
          <p:nvPr/>
        </p:nvSpPr>
        <p:spPr bwMode="auto">
          <a:xfrm>
            <a:off x="308018" y="147417"/>
            <a:ext cx="7359761" cy="65241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Header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.arch armv6         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armv6 architecture instructions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.arm		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 32-bit instruction set</a:t>
            </a:r>
          </a:p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floating point co-processor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.syntax unified        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BSS Segment (only when you have uninitialized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Segment (only when you have 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.data	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Data (only when you have literals)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Segment – your code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Header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 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main to be a function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export function name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prologue	      // stack frame setup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for this function here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epilogue	      //stack frame teardown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footer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 – main)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Footer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.note.GNU-stack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,"",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progbits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stack/data non-exec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30CA-98E5-EA4F-BEF0-1905C390832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4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1403" y="74300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Accessing 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address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cs typeface="Courier New" panose="02070309020205020404" pitchFamily="49" charset="0"/>
              </a:rPr>
              <a:t>aligned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memory on many systems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based on data type</a:t>
            </a:r>
            <a:r>
              <a:rPr lang="en-US" sz="1800" dirty="0">
                <a:cs typeface="Courier New" panose="02070309020205020404" pitchFamily="49" charset="0"/>
              </a:rPr>
              <a:t> has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the best performance (due to hardware implementation)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9519385" cy="394111"/>
          </a:xfrm>
        </p:spPr>
        <p:txBody>
          <a:bodyPr/>
          <a:lstStyle/>
          <a:p>
            <a:r>
              <a:rPr lang="en-US" dirty="0"/>
              <a:t>Variable Alignment In Memory and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334585" y="2290662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1774252" y="345184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756562" y="494428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1089971" y="45630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771735" y="30825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09083" y="19213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2677136" y="22765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2677136" y="35140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2677136" y="504133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8007" y="3376300"/>
            <a:ext cx="11359771" cy="2718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851284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972809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393854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2051886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393854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685611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69031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685611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68666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1279822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902248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685611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917290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1286622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87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563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8071395" y="6312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160504" cy="651307"/>
            <a:chOff x="1763537" y="1916894"/>
            <a:chExt cx="3160504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9" y="1253771"/>
            <a:ext cx="4349620" cy="4395591"/>
            <a:chOff x="6886561" y="1378372"/>
            <a:chExt cx="4349620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1" y="1378372"/>
              <a:ext cx="4349620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9817421" y="3916905"/>
              <a:ext cx="2202608" cy="309222"/>
            </a:xfrm>
            <a:prstGeom prst="uturnArrow">
              <a:avLst>
                <a:gd name="adj1" fmla="val 7997"/>
                <a:gd name="adj2" fmla="val 11717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ldrh</a:t>
              </a:r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143277" cy="567247"/>
            <a:chOff x="1583488" y="4082315"/>
            <a:chExt cx="3143277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</p:spTree>
    <p:extLst>
      <p:ext uri="{BB962C8B-B14F-4D97-AF65-F5344CB8AC3E}">
        <p14:creationId xmlns:p14="http://schemas.microsoft.com/office/powerpoint/2010/main" val="41778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65A6-BFA0-AD47-1DD7-5164527AEB1B}"/>
              </a:ext>
            </a:extLst>
          </p:cNvPr>
          <p:cNvGrpSpPr/>
          <p:nvPr/>
        </p:nvGrpSpPr>
        <p:grpSpPr>
          <a:xfrm>
            <a:off x="7384190" y="3687027"/>
            <a:ext cx="3707526" cy="325270"/>
            <a:chOff x="1331575" y="6146735"/>
            <a:chExt cx="3707526" cy="3252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A6875-517D-8DB3-21AA-7AFA6B393AD0}"/>
                </a:ext>
              </a:extLst>
            </p:cNvPr>
            <p:cNvGrpSpPr/>
            <p:nvPr/>
          </p:nvGrpSpPr>
          <p:grpSpPr>
            <a:xfrm>
              <a:off x="3167989" y="6159917"/>
              <a:ext cx="1871112" cy="312088"/>
              <a:chOff x="6589651" y="6203536"/>
              <a:chExt cx="1871112" cy="3120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E8D4A-36B6-F846-9925-57AD8549EE42}"/>
                  </a:ext>
                </a:extLst>
              </p:cNvPr>
              <p:cNvSpPr/>
              <p:nvPr/>
            </p:nvSpPr>
            <p:spPr>
              <a:xfrm>
                <a:off x="6589651" y="6203537"/>
                <a:ext cx="935556" cy="31208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110 0011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F64F52-A291-104A-9241-DC8705735729}"/>
                  </a:ext>
                </a:extLst>
              </p:cNvPr>
              <p:cNvSpPr/>
              <p:nvPr/>
            </p:nvSpPr>
            <p:spPr>
              <a:xfrm>
                <a:off x="7525207" y="6203536"/>
                <a:ext cx="935556" cy="3120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1110 0001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646523-B9DF-732B-3C8E-DD15E0DB43E5}"/>
                </a:ext>
              </a:extLst>
            </p:cNvPr>
            <p:cNvSpPr/>
            <p:nvPr/>
          </p:nvSpPr>
          <p:spPr>
            <a:xfrm>
              <a:off x="1331575" y="614673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51660D-0AA5-35EA-313A-E7B21840BCD2}"/>
                </a:ext>
              </a:extLst>
            </p:cNvPr>
            <p:cNvSpPr/>
            <p:nvPr/>
          </p:nvSpPr>
          <p:spPr>
            <a:xfrm>
              <a:off x="2249782" y="615697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317E7-964C-37DC-BD6C-08BB4864B5AD}"/>
              </a:ext>
            </a:extLst>
          </p:cNvPr>
          <p:cNvGrpSpPr/>
          <p:nvPr/>
        </p:nvGrpSpPr>
        <p:grpSpPr>
          <a:xfrm>
            <a:off x="7283549" y="5602797"/>
            <a:ext cx="3765352" cy="316533"/>
            <a:chOff x="1575738" y="6502584"/>
            <a:chExt cx="3765352" cy="3165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7B904D-E1F0-401A-0FB8-79415DDA9DE1}"/>
                </a:ext>
              </a:extLst>
            </p:cNvPr>
            <p:cNvSpPr/>
            <p:nvPr/>
          </p:nvSpPr>
          <p:spPr>
            <a:xfrm>
              <a:off x="4405534" y="650703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110 0001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7190395-D0E6-E73F-F19B-E6B08372BF25}"/>
                </a:ext>
              </a:extLst>
            </p:cNvPr>
            <p:cNvSpPr/>
            <p:nvPr/>
          </p:nvSpPr>
          <p:spPr>
            <a:xfrm>
              <a:off x="1575738" y="650258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433E3A-D6CC-15A5-B8D0-E8F738166CF6}"/>
                </a:ext>
              </a:extLst>
            </p:cNvPr>
            <p:cNvSpPr/>
            <p:nvPr/>
          </p:nvSpPr>
          <p:spPr>
            <a:xfrm>
              <a:off x="2511294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BD8239-8EB0-707B-E5F8-9B1831395E7C}"/>
                </a:ext>
              </a:extLst>
            </p:cNvPr>
            <p:cNvSpPr/>
            <p:nvPr/>
          </p:nvSpPr>
          <p:spPr>
            <a:xfrm>
              <a:off x="3446850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110 0001</a:t>
            </a:r>
          </a:p>
        </p:txBody>
      </p:sp>
    </p:spTree>
    <p:extLst>
      <p:ext uri="{BB962C8B-B14F-4D97-AF65-F5344CB8AC3E}">
        <p14:creationId xmlns:p14="http://schemas.microsoft.com/office/powerpoint/2010/main" val="353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D3E285-C8BE-D449-A79B-D53DFFFCBDB7}"/>
              </a:ext>
            </a:extLst>
          </p:cNvPr>
          <p:cNvSpPr/>
          <p:nvPr/>
        </p:nvSpPr>
        <p:spPr>
          <a:xfrm>
            <a:off x="786499" y="930021"/>
            <a:ext cx="10806511" cy="1709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715294"/>
          </a:xfrm>
        </p:spPr>
        <p:txBody>
          <a:bodyPr/>
          <a:lstStyle/>
          <a:p>
            <a:r>
              <a:rPr lang="en-US" dirty="0"/>
              <a:t>Store a Byte, Half-word, 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97CB7-6820-2A40-99B8-D9C63FD6AF73}"/>
              </a:ext>
            </a:extLst>
          </p:cNvPr>
          <p:cNvSpPr/>
          <p:nvPr/>
        </p:nvSpPr>
        <p:spPr>
          <a:xfrm>
            <a:off x="7058335" y="536246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DACDB-82DB-3B4E-8982-AF0223B3AB61}"/>
              </a:ext>
            </a:extLst>
          </p:cNvPr>
          <p:cNvSpPr/>
          <p:nvPr/>
        </p:nvSpPr>
        <p:spPr>
          <a:xfrm>
            <a:off x="7993891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ACC45-18AC-2049-9016-4C2B07D22A72}"/>
              </a:ext>
            </a:extLst>
          </p:cNvPr>
          <p:cNvSpPr/>
          <p:nvPr/>
        </p:nvSpPr>
        <p:spPr>
          <a:xfrm>
            <a:off x="8929447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9681F4-D768-9E44-AF50-55EB1748B483}"/>
              </a:ext>
            </a:extLst>
          </p:cNvPr>
          <p:cNvSpPr/>
          <p:nvPr/>
        </p:nvSpPr>
        <p:spPr>
          <a:xfrm>
            <a:off x="9865003" y="536244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C8E91-A5EB-F640-B1A8-95548EC09BCA}"/>
              </a:ext>
            </a:extLst>
          </p:cNvPr>
          <p:cNvSpPr txBox="1"/>
          <p:nvPr/>
        </p:nvSpPr>
        <p:spPr>
          <a:xfrm>
            <a:off x="7314680" y="1451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value in 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50DFB-1404-B343-8A71-F8B5F2F6F957}"/>
              </a:ext>
            </a:extLst>
          </p:cNvPr>
          <p:cNvSpPr txBox="1"/>
          <p:nvPr/>
        </p:nvSpPr>
        <p:spPr>
          <a:xfrm>
            <a:off x="4964732" y="2228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1A7BE-CD04-5346-BDDB-9F14BD7C5AC1}"/>
              </a:ext>
            </a:extLst>
          </p:cNvPr>
          <p:cNvSpPr txBox="1"/>
          <p:nvPr/>
        </p:nvSpPr>
        <p:spPr>
          <a:xfrm>
            <a:off x="1297118" y="2228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D70D-F47B-2A49-B97D-06289261CFA1}"/>
              </a:ext>
            </a:extLst>
          </p:cNvPr>
          <p:cNvSpPr txBox="1"/>
          <p:nvPr/>
        </p:nvSpPr>
        <p:spPr>
          <a:xfrm>
            <a:off x="2596695" y="8641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5D085-7CAA-6F4C-968C-C12E2E386EAF}"/>
              </a:ext>
            </a:extLst>
          </p:cNvPr>
          <p:cNvSpPr txBox="1"/>
          <p:nvPr/>
        </p:nvSpPr>
        <p:spPr>
          <a:xfrm>
            <a:off x="2305204" y="117920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7BB2D-AA62-5F44-AFE1-580E3CF2472A}"/>
              </a:ext>
            </a:extLst>
          </p:cNvPr>
          <p:cNvSpPr txBox="1"/>
          <p:nvPr/>
        </p:nvSpPr>
        <p:spPr>
          <a:xfrm>
            <a:off x="786500" y="1844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3240B-42F4-BF4A-9159-0648C884846D}"/>
              </a:ext>
            </a:extLst>
          </p:cNvPr>
          <p:cNvSpPr/>
          <p:nvPr/>
        </p:nvSpPr>
        <p:spPr>
          <a:xfrm>
            <a:off x="1409186" y="1931365"/>
            <a:ext cx="935556" cy="31208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AE0B45-8921-894E-83A1-AB2A760C8897}"/>
              </a:ext>
            </a:extLst>
          </p:cNvPr>
          <p:cNvSpPr/>
          <p:nvPr/>
        </p:nvSpPr>
        <p:spPr>
          <a:xfrm>
            <a:off x="2344742" y="1931364"/>
            <a:ext cx="935556" cy="31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B1D5F7-BA14-4D4F-BE7A-A3D3ECD0BF11}"/>
              </a:ext>
            </a:extLst>
          </p:cNvPr>
          <p:cNvSpPr/>
          <p:nvPr/>
        </p:nvSpPr>
        <p:spPr>
          <a:xfrm>
            <a:off x="3280298" y="1931364"/>
            <a:ext cx="935556" cy="3120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1229E5-CD07-2743-AEAF-20C286991D0B}"/>
              </a:ext>
            </a:extLst>
          </p:cNvPr>
          <p:cNvSpPr/>
          <p:nvPr/>
        </p:nvSpPr>
        <p:spPr>
          <a:xfrm>
            <a:off x="4215854" y="1931363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BBF29-83B2-B54E-86A7-216AD6E6CE0D}"/>
              </a:ext>
            </a:extLst>
          </p:cNvPr>
          <p:cNvSpPr/>
          <p:nvPr/>
        </p:nvSpPr>
        <p:spPr>
          <a:xfrm>
            <a:off x="8552746" y="190661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85CA74-6867-BF49-AAAB-27B50ABDDFEF}"/>
              </a:ext>
            </a:extLst>
          </p:cNvPr>
          <p:cNvSpPr/>
          <p:nvPr/>
        </p:nvSpPr>
        <p:spPr>
          <a:xfrm>
            <a:off x="8552746" y="1596922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A9350B-5531-F84A-B122-8DC9D5C390B3}"/>
              </a:ext>
            </a:extLst>
          </p:cNvPr>
          <p:cNvSpPr/>
          <p:nvPr/>
        </p:nvSpPr>
        <p:spPr>
          <a:xfrm>
            <a:off x="8552746" y="1284835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A7FEF-C0F9-1248-B035-AFD2D0228607}"/>
              </a:ext>
            </a:extLst>
          </p:cNvPr>
          <p:cNvSpPr txBox="1"/>
          <p:nvPr/>
        </p:nvSpPr>
        <p:spPr>
          <a:xfrm>
            <a:off x="7134802" y="226237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FBFED6-0233-354B-8801-21275A49045A}"/>
              </a:ext>
            </a:extLst>
          </p:cNvPr>
          <p:cNvSpPr txBox="1"/>
          <p:nvPr/>
        </p:nvSpPr>
        <p:spPr>
          <a:xfrm>
            <a:off x="7122400" y="196583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EEB45-D9E7-3648-947D-9F55268E6BB2}"/>
              </a:ext>
            </a:extLst>
          </p:cNvPr>
          <p:cNvSpPr txBox="1"/>
          <p:nvPr/>
        </p:nvSpPr>
        <p:spPr>
          <a:xfrm>
            <a:off x="7134802" y="16150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21F688-EE8F-B547-A4BF-BA3DB33FE0CA}"/>
              </a:ext>
            </a:extLst>
          </p:cNvPr>
          <p:cNvSpPr txBox="1"/>
          <p:nvPr/>
        </p:nvSpPr>
        <p:spPr>
          <a:xfrm>
            <a:off x="7134802" y="125192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4C4C6-A9A8-EA4E-942B-9FA314EF5276}"/>
              </a:ext>
            </a:extLst>
          </p:cNvPr>
          <p:cNvGrpSpPr/>
          <p:nvPr/>
        </p:nvGrpSpPr>
        <p:grpSpPr>
          <a:xfrm>
            <a:off x="9907915" y="1284835"/>
            <a:ext cx="1770376" cy="1200329"/>
            <a:chOff x="10257763" y="1421465"/>
            <a:chExt cx="1770376" cy="12003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493BAD-65A3-3C46-9D39-F9B0E2EB1653}"/>
                </a:ext>
              </a:extLst>
            </p:cNvPr>
            <p:cNvSpPr txBox="1"/>
            <p:nvPr/>
          </p:nvSpPr>
          <p:spPr>
            <a:xfrm>
              <a:off x="10528796" y="1421465"/>
              <a:ext cx="1499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other bytes NOT altered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54E672DA-09E9-8942-AD40-716BA4FB1E6F}"/>
                </a:ext>
              </a:extLst>
            </p:cNvPr>
            <p:cNvSpPr/>
            <p:nvPr/>
          </p:nvSpPr>
          <p:spPr>
            <a:xfrm>
              <a:off x="10257763" y="1421466"/>
              <a:ext cx="336563" cy="93386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DAD52F-1C11-E443-BE20-99063CE723FA}"/>
              </a:ext>
            </a:extLst>
          </p:cNvPr>
          <p:cNvSpPr txBox="1"/>
          <p:nvPr/>
        </p:nvSpPr>
        <p:spPr>
          <a:xfrm>
            <a:off x="7110506" y="93056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Address          Byte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103-8124-FD41-8794-34385C157D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A03B2-15CE-246E-751F-F5A849C8C0AC}"/>
              </a:ext>
            </a:extLst>
          </p:cNvPr>
          <p:cNvSpPr/>
          <p:nvPr/>
        </p:nvSpPr>
        <p:spPr>
          <a:xfrm>
            <a:off x="8564511" y="220640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8F0E0-5142-631B-9BC4-615F305E1FF1}"/>
              </a:ext>
            </a:extLst>
          </p:cNvPr>
          <p:cNvSpPr/>
          <p:nvPr/>
        </p:nvSpPr>
        <p:spPr>
          <a:xfrm>
            <a:off x="8592421" y="2216298"/>
            <a:ext cx="135580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366429-44A0-E65D-A489-3159BC374175}"/>
              </a:ext>
            </a:extLst>
          </p:cNvPr>
          <p:cNvGrpSpPr/>
          <p:nvPr/>
        </p:nvGrpSpPr>
        <p:grpSpPr>
          <a:xfrm>
            <a:off x="780118" y="2848944"/>
            <a:ext cx="10812892" cy="1855244"/>
            <a:chOff x="780118" y="2848944"/>
            <a:chExt cx="10812892" cy="185524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152C99-F972-AF43-9793-0374B5DA8C04}"/>
                </a:ext>
              </a:extLst>
            </p:cNvPr>
            <p:cNvSpPr/>
            <p:nvPr/>
          </p:nvSpPr>
          <p:spPr>
            <a:xfrm>
              <a:off x="786499" y="2920865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4967184" y="4334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299570" y="43348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780118" y="394798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2259816" y="2848944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2475122" y="3200618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r1, [r0]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9BFA2-C7FD-224A-BB7D-19AF586CACA8}"/>
                </a:ext>
              </a:extLst>
            </p:cNvPr>
            <p:cNvSpPr/>
            <p:nvPr/>
          </p:nvSpPr>
          <p:spPr>
            <a:xfrm>
              <a:off x="1420951" y="4034211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DC4ACF-4C62-AE4F-9C87-77A916BD35D5}"/>
                </a:ext>
              </a:extLst>
            </p:cNvPr>
            <p:cNvSpPr/>
            <p:nvPr/>
          </p:nvSpPr>
          <p:spPr>
            <a:xfrm>
              <a:off x="2356507" y="4034210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D96EE5-09F1-4B43-9B34-5BB0EF599B2D}"/>
                </a:ext>
              </a:extLst>
            </p:cNvPr>
            <p:cNvSpPr/>
            <p:nvPr/>
          </p:nvSpPr>
          <p:spPr>
            <a:xfrm>
              <a:off x="3292063" y="4034210"/>
              <a:ext cx="935556" cy="312087"/>
            </a:xfrm>
            <a:prstGeom prst="rect">
              <a:avLst/>
            </a:prstGeom>
            <a:solidFill>
              <a:srgbClr val="92D050">
                <a:alpha val="40066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046C5-169C-3549-B912-841715EF6CD6}"/>
                </a:ext>
              </a:extLst>
            </p:cNvPr>
            <p:cNvSpPr/>
            <p:nvPr/>
          </p:nvSpPr>
          <p:spPr>
            <a:xfrm>
              <a:off x="4227619" y="4034209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7CA74A-4B8F-7043-88AA-56635ED5335E}"/>
                </a:ext>
              </a:extLst>
            </p:cNvPr>
            <p:cNvSpPr/>
            <p:nvPr/>
          </p:nvSpPr>
          <p:spPr>
            <a:xfrm>
              <a:off x="8552109" y="356060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7F7DA3-B1B1-9C46-B913-B3CE8D6E2F45}"/>
                </a:ext>
              </a:extLst>
            </p:cNvPr>
            <p:cNvSpPr/>
            <p:nvPr/>
          </p:nvSpPr>
          <p:spPr>
            <a:xfrm>
              <a:off x="8552109" y="3248522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17EE5C-F9D5-0E44-9EA6-A186EFD207DB}"/>
                </a:ext>
              </a:extLst>
            </p:cNvPr>
            <p:cNvSpPr txBox="1"/>
            <p:nvPr/>
          </p:nvSpPr>
          <p:spPr>
            <a:xfrm>
              <a:off x="7134165" y="422606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68E85-1498-234B-9C4A-946E483C65BA}"/>
                </a:ext>
              </a:extLst>
            </p:cNvPr>
            <p:cNvSpPr txBox="1"/>
            <p:nvPr/>
          </p:nvSpPr>
          <p:spPr>
            <a:xfrm>
              <a:off x="7121763" y="392952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C1B3BD-1CE5-8943-9CD4-74F44497D2ED}"/>
                </a:ext>
              </a:extLst>
            </p:cNvPr>
            <p:cNvSpPr txBox="1"/>
            <p:nvPr/>
          </p:nvSpPr>
          <p:spPr>
            <a:xfrm>
              <a:off x="7134165" y="357878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E43F4F-C830-A949-890B-019341D7CCB1}"/>
                </a:ext>
              </a:extLst>
            </p:cNvPr>
            <p:cNvSpPr txBox="1"/>
            <p:nvPr/>
          </p:nvSpPr>
          <p:spPr>
            <a:xfrm>
              <a:off x="7134165" y="321560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D9D406-7A8E-3F48-991C-57B9178EFFE3}"/>
                </a:ext>
              </a:extLst>
            </p:cNvPr>
            <p:cNvSpPr txBox="1"/>
            <p:nvPr/>
          </p:nvSpPr>
          <p:spPr>
            <a:xfrm>
              <a:off x="7135332" y="2857373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BD1FF2-5844-402E-6863-95ED57A937CD}"/>
                </a:ext>
              </a:extLst>
            </p:cNvPr>
            <p:cNvSpPr/>
            <p:nvPr/>
          </p:nvSpPr>
          <p:spPr>
            <a:xfrm>
              <a:off x="8537012" y="386837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209D87-8656-2D67-8353-4E77344C061E}"/>
                </a:ext>
              </a:extLst>
            </p:cNvPr>
            <p:cNvSpPr/>
            <p:nvPr/>
          </p:nvSpPr>
          <p:spPr>
            <a:xfrm>
              <a:off x="8537012" y="4166760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9F92C-CED3-F3D1-819B-555DBB903F59}"/>
              </a:ext>
            </a:extLst>
          </p:cNvPr>
          <p:cNvGrpSpPr/>
          <p:nvPr/>
        </p:nvGrpSpPr>
        <p:grpSpPr>
          <a:xfrm>
            <a:off x="8537012" y="3864056"/>
            <a:ext cx="1355806" cy="624174"/>
            <a:chOff x="8564511" y="7155618"/>
            <a:chExt cx="1355806" cy="6241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40281-11AB-3445-AEC9-CABF445B4292}"/>
                </a:ext>
              </a:extLst>
            </p:cNvPr>
            <p:cNvSpPr/>
            <p:nvPr/>
          </p:nvSpPr>
          <p:spPr>
            <a:xfrm>
              <a:off x="8564511" y="7467705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A7900-50FC-6140-9075-83EB9FFAD595}"/>
                </a:ext>
              </a:extLst>
            </p:cNvPr>
            <p:cNvSpPr/>
            <p:nvPr/>
          </p:nvSpPr>
          <p:spPr>
            <a:xfrm>
              <a:off x="8564511" y="7155618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85CE74-9D06-E7C0-9987-D0CA7F6B4DC8}"/>
              </a:ext>
            </a:extLst>
          </p:cNvPr>
          <p:cNvGrpSpPr/>
          <p:nvPr/>
        </p:nvGrpSpPr>
        <p:grpSpPr>
          <a:xfrm>
            <a:off x="786500" y="4759199"/>
            <a:ext cx="10813826" cy="1773283"/>
            <a:chOff x="786500" y="4759199"/>
            <a:chExt cx="10813826" cy="177328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FE51BA-C6BD-F54F-9888-A53C52B91BF5}"/>
                </a:ext>
              </a:extLst>
            </p:cNvPr>
            <p:cNvSpPr/>
            <p:nvPr/>
          </p:nvSpPr>
          <p:spPr>
            <a:xfrm>
              <a:off x="793815" y="4792603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C9D389-9A8E-3049-B8FC-53442C9EB02B}"/>
                </a:ext>
              </a:extLst>
            </p:cNvPr>
            <p:cNvGrpSpPr/>
            <p:nvPr/>
          </p:nvGrpSpPr>
          <p:grpSpPr>
            <a:xfrm>
              <a:off x="1287805" y="6163150"/>
              <a:ext cx="3980520" cy="369332"/>
              <a:chOff x="1637653" y="5983380"/>
              <a:chExt cx="39805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64D89D-143F-2D43-BBC7-687A0CBB1C90}"/>
                  </a:ext>
                </a:extLst>
              </p:cNvPr>
              <p:cNvSpPr txBox="1"/>
              <p:nvPr/>
            </p:nvSpPr>
            <p:spPr>
              <a:xfrm>
                <a:off x="5305267" y="59833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48378-E8E3-6148-ACEF-1BEE0DC1228C}"/>
                  </a:ext>
                </a:extLst>
              </p:cNvPr>
              <p:cNvSpPr txBox="1"/>
              <p:nvPr/>
            </p:nvSpPr>
            <p:spPr>
              <a:xfrm>
                <a:off x="1637653" y="598338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369648" y="585106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305204" y="585106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240760" y="5851064"/>
              <a:ext cx="935556" cy="312087"/>
            </a:xfrm>
            <a:prstGeom prst="rect">
              <a:avLst/>
            </a:prstGeom>
            <a:solidFill>
              <a:srgbClr val="92D050">
                <a:alpha val="40452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176316" y="58510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960FD9-637D-E944-AE43-AB30AD1E2932}"/>
                </a:ext>
              </a:extLst>
            </p:cNvPr>
            <p:cNvSpPr txBox="1"/>
            <p:nvPr/>
          </p:nvSpPr>
          <p:spPr>
            <a:xfrm>
              <a:off x="786500" y="579471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03C3B-53C5-9F46-BB64-677475167970}"/>
                </a:ext>
              </a:extLst>
            </p:cNvPr>
            <p:cNvSpPr txBox="1"/>
            <p:nvPr/>
          </p:nvSpPr>
          <p:spPr>
            <a:xfrm>
              <a:off x="2636233" y="475919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word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9F723-A864-034B-A478-F377DD0B6B5D}"/>
                </a:ext>
              </a:extLst>
            </p:cNvPr>
            <p:cNvSpPr txBox="1"/>
            <p:nvPr/>
          </p:nvSpPr>
          <p:spPr>
            <a:xfrm>
              <a:off x="2511736" y="512341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  r1, [r0]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091253" y="611561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078851" y="581907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091253" y="546833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091253" y="510515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C22F1F-B78F-4743-9A19-9174573DCADD}"/>
                </a:ext>
              </a:extLst>
            </p:cNvPr>
            <p:cNvSpPr txBox="1"/>
            <p:nvPr/>
          </p:nvSpPr>
          <p:spPr>
            <a:xfrm>
              <a:off x="6986202" y="479093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A69F2AA-10FC-FCA1-2487-6D80396434D6}"/>
                </a:ext>
              </a:extLst>
            </p:cNvPr>
            <p:cNvSpPr/>
            <p:nvPr/>
          </p:nvSpPr>
          <p:spPr>
            <a:xfrm>
              <a:off x="8390429" y="5776454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1509B-51EA-B090-B926-10EE0F2BF99B}"/>
                </a:ext>
              </a:extLst>
            </p:cNvPr>
            <p:cNvSpPr/>
            <p:nvPr/>
          </p:nvSpPr>
          <p:spPr>
            <a:xfrm>
              <a:off x="8390429" y="546676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AC160-2DAD-7131-9DF5-99FF0C0D7DFE}"/>
                </a:ext>
              </a:extLst>
            </p:cNvPr>
            <p:cNvSpPr/>
            <p:nvPr/>
          </p:nvSpPr>
          <p:spPr>
            <a:xfrm>
              <a:off x="8390429" y="515467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64F4D4-BD2A-193B-0D23-7F71DFD59011}"/>
                </a:ext>
              </a:extLst>
            </p:cNvPr>
            <p:cNvSpPr/>
            <p:nvPr/>
          </p:nvSpPr>
          <p:spPr>
            <a:xfrm>
              <a:off x="8381729" y="610072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86B2-C1B2-AEF2-869D-492C0BFEB917}"/>
              </a:ext>
            </a:extLst>
          </p:cNvPr>
          <p:cNvGrpSpPr/>
          <p:nvPr/>
        </p:nvGrpSpPr>
        <p:grpSpPr>
          <a:xfrm>
            <a:off x="8397744" y="5160266"/>
            <a:ext cx="1355806" cy="1245949"/>
            <a:chOff x="8509197" y="5138072"/>
            <a:chExt cx="1355806" cy="1245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8509197" y="6071934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8509197" y="5759847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8509197" y="5450159"/>
              <a:ext cx="135580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8509197" y="5138072"/>
              <a:ext cx="135580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2092"/>
          </a:xfrm>
        </p:spPr>
        <p:txBody>
          <a:bodyPr/>
          <a:lstStyle/>
          <a:p>
            <a:r>
              <a:rPr lang="en-US" dirty="0"/>
              <a:t>Assembler Directives: .</a:t>
            </a:r>
            <a:r>
              <a:rPr lang="en-US" dirty="0" err="1"/>
              <a:t>equ</a:t>
            </a:r>
            <a:r>
              <a:rPr lang="en-US" dirty="0"/>
              <a:t> and .</a:t>
            </a:r>
            <a:r>
              <a:rPr lang="en-US" dirty="0" err="1"/>
              <a:t>equiv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33" y="2539712"/>
            <a:ext cx="11014134" cy="30277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&lt;symbol&gt;,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&lt;expression&gt;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Defines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chemeClr val="accent1"/>
                </a:solidFill>
              </a:rPr>
              <a:t> sets the value </a:t>
            </a:r>
            <a:r>
              <a:rPr lang="en-US" sz="2200" dirty="0"/>
              <a:t>of a </a:t>
            </a:r>
            <a:r>
              <a:rPr lang="en-US" sz="2200" dirty="0">
                <a:solidFill>
                  <a:srgbClr val="00B050"/>
                </a:solidFill>
              </a:rPr>
              <a:t>symbol</a:t>
            </a:r>
            <a:r>
              <a:rPr lang="en-US" sz="2200" dirty="0"/>
              <a:t> to the </a:t>
            </a:r>
            <a:r>
              <a:rPr lang="en-US" sz="2200" dirty="0">
                <a:solidFill>
                  <a:schemeClr val="accent1"/>
                </a:solidFill>
              </a:rPr>
              <a:t>evaluation</a:t>
            </a:r>
            <a:r>
              <a:rPr lang="en-US" sz="2200" dirty="0"/>
              <a:t> of the </a:t>
            </a:r>
            <a:r>
              <a:rPr lang="en-US" sz="2200" dirty="0">
                <a:solidFill>
                  <a:schemeClr val="accent1"/>
                </a:solidFill>
              </a:rPr>
              <a:t>expression </a:t>
            </a:r>
          </a:p>
          <a:p>
            <a:pPr lvl="1"/>
            <a:r>
              <a:rPr lang="en-US" sz="2200" dirty="0"/>
              <a:t>Used for specifying constants, like a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/>
              <a:t>in C</a:t>
            </a:r>
          </a:p>
          <a:p>
            <a:pPr lvl="1"/>
            <a:r>
              <a:rPr lang="en-US" sz="2200" dirty="0"/>
              <a:t>You can </a:t>
            </a:r>
            <a:r>
              <a:rPr lang="en-US" sz="2200" dirty="0">
                <a:solidFill>
                  <a:srgbClr val="C00000"/>
                </a:solidFill>
              </a:rPr>
              <a:t>(re)</a:t>
            </a:r>
            <a:r>
              <a:rPr lang="en-US" sz="2200" dirty="0"/>
              <a:t>set a symbol many times in the file, </a:t>
            </a:r>
            <a:r>
              <a:rPr lang="en-US" sz="2200" dirty="0">
                <a:solidFill>
                  <a:srgbClr val="C00000"/>
                </a:solidFill>
              </a:rPr>
              <a:t>last one seen applies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lines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1243737" y="706630"/>
            <a:ext cx="9210588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buffer size in bytes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100*4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buffer for 100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STRSZ * 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redefine BLKSZ from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F422-5302-8E46-8B68-5B106179316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0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Template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2405513" y="874847"/>
            <a:ext cx="9324319" cy="55106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			      // start of the text segment</a:t>
            </a:r>
          </a:p>
          <a:p>
            <a:endParaRPr lang="en-US" b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make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for linking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be a 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  4        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// push (save)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// set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 // pop (retore)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2449365" y="3224566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975679" y="3224566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2436314" y="4872878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081512" y="4716977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49F3E90-125B-823F-09C9-8ABC47B10A43}"/>
              </a:ext>
            </a:extLst>
          </p:cNvPr>
          <p:cNvSpPr/>
          <p:nvPr/>
        </p:nvSpPr>
        <p:spPr>
          <a:xfrm>
            <a:off x="3296981" y="1558465"/>
            <a:ext cx="415850" cy="795130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1118FC-9E75-CD5F-00F8-D81E07528C61}"/>
              </a:ext>
            </a:extLst>
          </p:cNvPr>
          <p:cNvSpPr/>
          <p:nvPr/>
        </p:nvSpPr>
        <p:spPr>
          <a:xfrm>
            <a:off x="2178100" y="1641626"/>
            <a:ext cx="11271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0C18563-F6B7-6735-11BD-13EFADE471F5}"/>
              </a:ext>
            </a:extLst>
          </p:cNvPr>
          <p:cNvSpPr/>
          <p:nvPr/>
        </p:nvSpPr>
        <p:spPr>
          <a:xfrm>
            <a:off x="3190969" y="6005811"/>
            <a:ext cx="415850" cy="263802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2489D-8E9D-D931-F6B6-A7407B167611}"/>
              </a:ext>
            </a:extLst>
          </p:cNvPr>
          <p:cNvSpPr/>
          <p:nvPr/>
        </p:nvSpPr>
        <p:spPr>
          <a:xfrm>
            <a:off x="2072088" y="5854235"/>
            <a:ext cx="112713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E2B20-6C81-5211-199C-1B0C7C0D79A6}"/>
              </a:ext>
            </a:extLst>
          </p:cNvPr>
          <p:cNvSpPr/>
          <p:nvPr/>
        </p:nvSpPr>
        <p:spPr>
          <a:xfrm>
            <a:off x="483593" y="1641626"/>
            <a:ext cx="156821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err="1">
                <a:solidFill>
                  <a:srgbClr val="0070C0"/>
                </a:solidFill>
              </a:rPr>
              <a:t>myfunc</a:t>
            </a:r>
            <a:r>
              <a:rPr lang="en-US" sz="1600" b="1" dirty="0">
                <a:solidFill>
                  <a:srgbClr val="0070C0"/>
                </a:solidFill>
              </a:rPr>
              <a:t> label is the address of the first instruction in </a:t>
            </a:r>
            <a:r>
              <a:rPr lang="en-US" sz="1600" b="1" dirty="0" err="1">
                <a:solidFill>
                  <a:srgbClr val="0070C0"/>
                </a:solidFill>
              </a:rPr>
              <a:t>myfunc</a:t>
            </a:r>
            <a:r>
              <a:rPr lang="en-US" sz="1600" b="1" dirty="0">
                <a:solidFill>
                  <a:srgbClr val="0070C0"/>
                </a:solidFill>
              </a:rPr>
              <a:t> (the push below)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02FFA68-05EE-2E00-82EA-DAB6EC493F60}"/>
              </a:ext>
            </a:extLst>
          </p:cNvPr>
          <p:cNvSpPr/>
          <p:nvPr/>
        </p:nvSpPr>
        <p:spPr>
          <a:xfrm>
            <a:off x="2072088" y="2703311"/>
            <a:ext cx="278064" cy="212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571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53623</TotalTime>
  <Words>8836</Words>
  <Application>Microsoft Macintosh PowerPoint</Application>
  <PresentationFormat>Widescreen</PresentationFormat>
  <Paragraphs>2076</Paragraphs>
  <Slides>67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ＭＳ Ｐゴシック</vt:lpstr>
      <vt:lpstr>-webkit-standard</vt:lpstr>
      <vt:lpstr>Arial</vt:lpstr>
      <vt:lpstr>Arial Regular</vt:lpstr>
      <vt:lpstr>Calibri</vt:lpstr>
      <vt:lpstr>CMU Bright</vt:lpstr>
      <vt:lpstr>Consolas</vt:lpstr>
      <vt:lpstr>Courier</vt:lpstr>
      <vt:lpstr>Courier New</vt:lpstr>
      <vt:lpstr>Menlo</vt:lpstr>
      <vt:lpstr>Roboto Regular</vt:lpstr>
      <vt:lpstr>Times New Roman</vt:lpstr>
      <vt:lpstr>Theme1</vt:lpstr>
      <vt:lpstr>PowerPoint Presentation</vt:lpstr>
      <vt:lpstr>PowerPoint Presentation</vt:lpstr>
      <vt:lpstr>Masking Summary - 1</vt:lpstr>
      <vt:lpstr>Masking Summary - 2 </vt:lpstr>
      <vt:lpstr>Assembly Source File to Executable to Linux Memory</vt:lpstr>
      <vt:lpstr>Assembly Source File Template</vt:lpstr>
      <vt:lpstr>Assembler Directives: .equ and .equiv</vt:lpstr>
      <vt:lpstr>Function Template</vt:lpstr>
      <vt:lpstr>Preview: Return Value and Passing Parameters to Functions (Four parameters or less)</vt:lpstr>
      <vt:lpstr>Preview: Writing an ARM32 function</vt:lpstr>
      <vt:lpstr>Load/Store: Register Base Addressing</vt:lpstr>
      <vt:lpstr>Example Base Register Addressing Load – Modify – Store</vt:lpstr>
      <vt:lpstr>Load/Store: Register Base Addressing + Immediate</vt:lpstr>
      <vt:lpstr>LDR/STR – Base Register + Immediate Offset Addressing</vt:lpstr>
      <vt:lpstr>ldr/str Register Base + Immediate Offset Addressing </vt:lpstr>
      <vt:lpstr>Loading and Storing: Variations List</vt:lpstr>
      <vt:lpstr>Loading 32-bit Registers From Memory, 32-bit</vt:lpstr>
      <vt:lpstr>Loading 32-bit Registers From Memory, 16-bit</vt:lpstr>
      <vt:lpstr>Loading 32-bit Registers From Memory, 16-bit</vt:lpstr>
      <vt:lpstr>Loading 32-bit Registers From Memory, 16-bit Signed</vt:lpstr>
      <vt:lpstr>Loading 32-bit Registers From Memory, 16-bit Unsigned</vt:lpstr>
      <vt:lpstr>Loading 32-bit Registers From Memory, 8-bit</vt:lpstr>
      <vt:lpstr>Loading 32-bit Registers From Memory, 8-bit</vt:lpstr>
      <vt:lpstr>Loading 32-bit Registers From Memory, 8-bit Signed</vt:lpstr>
      <vt:lpstr>Loading 32-bit Registers From Memory, 8-bit Signed</vt:lpstr>
      <vt:lpstr>Storing 32-bit Registers To Memory, 32-bit</vt:lpstr>
      <vt:lpstr>Storing 32-bit Registers To Memory, 16-bit</vt:lpstr>
      <vt:lpstr>Storing 32-bit Registers To Memory, 8-bit</vt:lpstr>
      <vt:lpstr>Storing 32-bit Registers To Memory, 8-bit – Storing different byte</vt:lpstr>
      <vt:lpstr>ldr/str practice - 1</vt:lpstr>
      <vt:lpstr>ldr/str practice - 2</vt:lpstr>
      <vt:lpstr>using ldr/str: array copy</vt:lpstr>
      <vt:lpstr>Base Register version</vt:lpstr>
      <vt:lpstr>Load/Store: Register Base Addressing + Register Offset</vt:lpstr>
      <vt:lpstr>ldr/str Base Register + Register Offset Addressing </vt:lpstr>
      <vt:lpstr>ldr/str practice - 3</vt:lpstr>
      <vt:lpstr>ldr/str practice - 4</vt:lpstr>
      <vt:lpstr>Base Register + Register Offset Version</vt:lpstr>
      <vt:lpstr>Base Register + Register Offset With chars</vt:lpstr>
      <vt:lpstr>Reference: Addressing Mode Summary for use in CSE30</vt:lpstr>
      <vt:lpstr>Base Register Addressing + Offset register</vt:lpstr>
      <vt:lpstr>Base Register + Offset register</vt:lpstr>
      <vt:lpstr>Variable Alignment In Memory and Performance</vt:lpstr>
      <vt:lpstr>Defining Static Variables: Allocation and Initialization</vt:lpstr>
      <vt:lpstr>Defining Static Variables: Allocation and Initialization</vt:lpstr>
      <vt:lpstr>Defining Static Array Variables</vt:lpstr>
      <vt:lpstr>Loading Static variablesinto a register</vt:lpstr>
      <vt:lpstr>Loading large constants into a register:  Error: invalid constant (3ff) after fixup</vt:lpstr>
      <vt:lpstr>Reference: LDR/STR – Register To/From Memory Copy</vt:lpstr>
      <vt:lpstr>Stack types</vt:lpstr>
      <vt:lpstr>Arm: Stack Operation</vt:lpstr>
      <vt:lpstr>Function Calls, Parameters and Locals: Requirements</vt:lpstr>
      <vt:lpstr>Stack Segment: Support of Functions</vt:lpstr>
      <vt:lpstr>PowerPoint Presentation</vt:lpstr>
      <vt:lpstr>ARM Assembly Source File: Header and Footer</vt:lpstr>
      <vt:lpstr>Function Header and Footer Assembler Directives</vt:lpstr>
      <vt:lpstr>Example: Assembler Directive and Instructions</vt:lpstr>
      <vt:lpstr>Preview: Return Value and Passing Parameters to Functions (Four parameters or less)</vt:lpstr>
      <vt:lpstr>Assembler Directives: Label Scope Control (Normal Labels only)</vt:lpstr>
      <vt:lpstr>Variable Alignment In Memory and Performance</vt:lpstr>
      <vt:lpstr>LDR/STR – Base Register + Immediate Offset Addressing</vt:lpstr>
      <vt:lpstr>Load a Byte, Half-word, Word</vt:lpstr>
      <vt:lpstr>Signed Load a Byte, Half-word, Word</vt:lpstr>
      <vt:lpstr>Signed Load a Byte, Half-word, Word</vt:lpstr>
      <vt:lpstr>Store a Byte, Half-word, Word</vt:lpstr>
      <vt:lpstr>ldr/str practice - 1</vt:lpstr>
      <vt:lpstr>ldr/str practice - 2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2614</cp:revision>
  <cp:lastPrinted>2024-05-15T06:03:17Z</cp:lastPrinted>
  <dcterms:created xsi:type="dcterms:W3CDTF">2018-10-05T16:35:28Z</dcterms:created>
  <dcterms:modified xsi:type="dcterms:W3CDTF">2024-05-22T13:19:17Z</dcterms:modified>
  <cp:category/>
</cp:coreProperties>
</file>