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41"/>
  </p:notesMasterIdLst>
  <p:handoutMasterIdLst>
    <p:handoutMasterId r:id="rId42"/>
  </p:handoutMasterIdLst>
  <p:sldIdLst>
    <p:sldId id="2727" r:id="rId2"/>
    <p:sldId id="3091" r:id="rId3"/>
    <p:sldId id="2411" r:id="rId4"/>
    <p:sldId id="2689" r:id="rId5"/>
    <p:sldId id="2878" r:id="rId6"/>
    <p:sldId id="2048" r:id="rId7"/>
    <p:sldId id="2786" r:id="rId8"/>
    <p:sldId id="2919" r:id="rId9"/>
    <p:sldId id="2888" r:id="rId10"/>
    <p:sldId id="2788" r:id="rId11"/>
    <p:sldId id="2602" r:id="rId12"/>
    <p:sldId id="2915" r:id="rId13"/>
    <p:sldId id="2989" r:id="rId14"/>
    <p:sldId id="2870" r:id="rId15"/>
    <p:sldId id="2054" r:id="rId16"/>
    <p:sldId id="2882" r:id="rId17"/>
    <p:sldId id="2916" r:id="rId18"/>
    <p:sldId id="2939" r:id="rId19"/>
    <p:sldId id="2984" r:id="rId20"/>
    <p:sldId id="2917" r:id="rId21"/>
    <p:sldId id="2866" r:id="rId22"/>
    <p:sldId id="2985" r:id="rId23"/>
    <p:sldId id="2918" r:id="rId24"/>
    <p:sldId id="2792" r:id="rId25"/>
    <p:sldId id="2920" r:id="rId26"/>
    <p:sldId id="2055" r:id="rId27"/>
    <p:sldId id="2940" r:id="rId28"/>
    <p:sldId id="2941" r:id="rId29"/>
    <p:sldId id="2056" r:id="rId30"/>
    <p:sldId id="2942" r:id="rId31"/>
    <p:sldId id="2791" r:id="rId32"/>
    <p:sldId id="2890" r:id="rId33"/>
    <p:sldId id="2986" r:id="rId34"/>
    <p:sldId id="2891" r:id="rId35"/>
    <p:sldId id="2987" r:id="rId36"/>
    <p:sldId id="2816" r:id="rId37"/>
    <p:sldId id="2988" r:id="rId38"/>
    <p:sldId id="2921" r:id="rId39"/>
    <p:sldId id="294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F648F"/>
    <a:srgbClr val="F37440"/>
    <a:srgbClr val="F3753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89"/>
    <p:restoredTop sz="97532"/>
  </p:normalViewPr>
  <p:slideViewPr>
    <p:cSldViewPr snapToGrid="0" snapToObjects="1">
      <p:cViewPr varScale="1">
        <p:scale>
          <a:sx n="125" d="100"/>
          <a:sy n="125" d="100"/>
        </p:scale>
        <p:origin x="1160" y="176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5/8/24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5/8/24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96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02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Walking Arizona: February 2018">
            <a:extLst>
              <a:ext uri="{FF2B5EF4-FFF2-40B4-BE49-F238E27FC236}">
                <a16:creationId xmlns:a16="http://schemas.microsoft.com/office/drawing/2014/main" id="{EE95779C-0466-252E-57EA-C9593108CF9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6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0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09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61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8" r:id="rId2"/>
    <p:sldLayoutId id="2147483769" r:id="rId3"/>
    <p:sldLayoutId id="2147483774" r:id="rId4"/>
    <p:sldLayoutId id="2147483794" r:id="rId5"/>
    <p:sldLayoutId id="2147483778" r:id="rId6"/>
    <p:sldLayoutId id="2147483799" r:id="rId7"/>
    <p:sldLayoutId id="2147483800" r:id="rId8"/>
    <p:sldLayoutId id="2147483801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5319206" y="1492341"/>
            <a:ext cx="191471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- 12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>
                <a:solidFill>
                  <a:schemeClr val="bg1"/>
                </a:solidFill>
              </a:rPr>
              <a:t>Version 2.03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BD8C920-025A-C1BE-B9C9-7D053757E3EA}"/>
              </a:ext>
            </a:extLst>
          </p:cNvPr>
          <p:cNvSpPr txBox="1">
            <a:spLocks/>
          </p:cNvSpPr>
          <p:nvPr/>
        </p:nvSpPr>
        <p:spPr>
          <a:xfrm>
            <a:off x="10452873" y="6312861"/>
            <a:ext cx="1739127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anchor="ctr"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Cray XMP-1982</a:t>
            </a:r>
          </a:p>
        </p:txBody>
      </p:sp>
    </p:spTree>
    <p:extLst>
      <p:ext uri="{BB962C8B-B14F-4D97-AF65-F5344CB8AC3E}">
        <p14:creationId xmlns:p14="http://schemas.microsoft.com/office/powerpoint/2010/main" val="416175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3C938D27-F659-1640-B19E-DDC679C9BAB1}"/>
              </a:ext>
            </a:extLst>
          </p:cNvPr>
          <p:cNvSpPr txBox="1">
            <a:spLocks/>
          </p:cNvSpPr>
          <p:nvPr/>
        </p:nvSpPr>
        <p:spPr>
          <a:xfrm>
            <a:off x="1389553" y="5717160"/>
            <a:ext cx="8594064" cy="9388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r1, 0	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r1 – 0 and sets flags on the result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r1, r2	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r1 – r2 and sets flags on the result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AA10A-AB1F-B546-9B6B-97FC5E80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37" y="-2628"/>
            <a:ext cx="10515600" cy="603658"/>
          </a:xfrm>
        </p:spPr>
        <p:txBody>
          <a:bodyPr/>
          <a:lstStyle/>
          <a:p>
            <a:r>
              <a:rPr lang="en-US" sz="3200" dirty="0" err="1"/>
              <a:t>cmp</a:t>
            </a:r>
            <a:r>
              <a:rPr lang="en-US" sz="3200" dirty="0"/>
              <a:t>/</a:t>
            </a:r>
            <a:r>
              <a:rPr lang="en-US" sz="3200" dirty="0" err="1"/>
              <a:t>cmm</a:t>
            </a:r>
            <a:r>
              <a:rPr lang="en-US" sz="3200" dirty="0"/>
              <a:t> – Making Conditional Tests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4166-69B8-C54C-89AD-C39CD6155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6554" y="2879174"/>
            <a:ext cx="9561602" cy="194494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Rn,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constant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Rn – constant; then sets condition flags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cmm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Rn,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constant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Rn + constant; then sets condition flags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Rm       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Rn – Rm; then sets condition flags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cmm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Rn,  Rm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Rn + Rm; then sets condition flags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4600CD2-6CF8-754E-8200-BD1E83F9342C}"/>
              </a:ext>
            </a:extLst>
          </p:cNvPr>
          <p:cNvGrpSpPr/>
          <p:nvPr/>
        </p:nvGrpSpPr>
        <p:grpSpPr>
          <a:xfrm>
            <a:off x="578760" y="692146"/>
            <a:ext cx="5189623" cy="2073894"/>
            <a:chOff x="1005839" y="748523"/>
            <a:chExt cx="5189623" cy="207389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5CEAD13-71C7-AA41-9B17-0E5E3E063C52}"/>
                </a:ext>
              </a:extLst>
            </p:cNvPr>
            <p:cNvGrpSpPr/>
            <p:nvPr/>
          </p:nvGrpSpPr>
          <p:grpSpPr>
            <a:xfrm>
              <a:off x="1005839" y="748523"/>
              <a:ext cx="5189623" cy="2073894"/>
              <a:chOff x="751338" y="457200"/>
              <a:chExt cx="5189623" cy="207389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371D108-E0AA-0848-860F-3E75D9FA65DD}"/>
                  </a:ext>
                </a:extLst>
              </p:cNvPr>
              <p:cNvSpPr/>
              <p:nvPr/>
            </p:nvSpPr>
            <p:spPr>
              <a:xfrm>
                <a:off x="751338" y="457200"/>
                <a:ext cx="5189623" cy="207389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4FD77C54-05A5-744F-B9E9-544A67D5507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232984" y="931054"/>
                <a:ext cx="1" cy="441121"/>
              </a:xfrm>
              <a:prstGeom prst="straightConnector1">
                <a:avLst/>
              </a:prstGeom>
              <a:noFill/>
              <a:ln w="635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D21C892-7937-924F-9559-BD68A83B95F7}"/>
                  </a:ext>
                </a:extLst>
              </p:cNvPr>
              <p:cNvSpPr txBox="1"/>
              <p:nvPr/>
            </p:nvSpPr>
            <p:spPr>
              <a:xfrm>
                <a:off x="3538876" y="1300444"/>
                <a:ext cx="2210862" cy="36933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Operand 2 constant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E5BF2C-2629-C744-8B0D-78CF7823E491}"/>
                  </a:ext>
                </a:extLst>
              </p:cNvPr>
              <p:cNvSpPr txBox="1"/>
              <p:nvPr/>
            </p:nvSpPr>
            <p:spPr>
              <a:xfrm>
                <a:off x="1106306" y="572258"/>
                <a:ext cx="1420217" cy="40011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err="1">
                    <a:solidFill>
                      <a:schemeClr val="tx2"/>
                    </a:solidFill>
                  </a:rPr>
                  <a:t>cmp</a:t>
                </a:r>
                <a:r>
                  <a:rPr lang="en-US" sz="2000" b="1" dirty="0">
                    <a:solidFill>
                      <a:schemeClr val="tx2"/>
                    </a:solidFill>
                  </a:rPr>
                  <a:t>/</a:t>
                </a:r>
                <a:r>
                  <a:rPr lang="en-US" sz="2000" b="1" dirty="0" err="1">
                    <a:solidFill>
                      <a:schemeClr val="tx2"/>
                    </a:solidFill>
                  </a:rPr>
                  <a:t>cmm</a:t>
                </a:r>
                <a:endParaRPr lang="en-US" sz="20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8C29FCD-938B-0642-8FE2-EA468EC551AE}"/>
                </a:ext>
              </a:extLst>
            </p:cNvPr>
            <p:cNvSpPr txBox="1"/>
            <p:nvPr/>
          </p:nvSpPr>
          <p:spPr>
            <a:xfrm>
              <a:off x="3599335" y="869773"/>
              <a:ext cx="668773" cy="4001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rot4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F681031-AD30-C54D-AB8A-D78530964807}"/>
                </a:ext>
              </a:extLst>
            </p:cNvPr>
            <p:cNvSpPr txBox="1"/>
            <p:nvPr/>
          </p:nvSpPr>
          <p:spPr>
            <a:xfrm>
              <a:off x="4263729" y="870913"/>
              <a:ext cx="853119" cy="4001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imm8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DC38710-D173-7840-8FBC-EDD4F1537E3C}"/>
                </a:ext>
              </a:extLst>
            </p:cNvPr>
            <p:cNvSpPr txBox="1"/>
            <p:nvPr/>
          </p:nvSpPr>
          <p:spPr>
            <a:xfrm>
              <a:off x="2770267" y="869800"/>
              <a:ext cx="838325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Rn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26798A9-E40D-DF4F-AEB5-3FE580F41AF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183055" y="1229490"/>
              <a:ext cx="1" cy="372879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ED82A35-85C8-DA4D-A85A-A8032624032B}"/>
                </a:ext>
              </a:extLst>
            </p:cNvPr>
            <p:cNvSpPr txBox="1"/>
            <p:nvPr/>
          </p:nvSpPr>
          <p:spPr>
            <a:xfrm>
              <a:off x="2491784" y="1597118"/>
              <a:ext cx="1251233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operand 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8CCB08B-EE05-024D-A260-3E26892CA59D}"/>
              </a:ext>
            </a:extLst>
          </p:cNvPr>
          <p:cNvGrpSpPr/>
          <p:nvPr/>
        </p:nvGrpSpPr>
        <p:grpSpPr>
          <a:xfrm>
            <a:off x="6621478" y="692147"/>
            <a:ext cx="4439659" cy="1343783"/>
            <a:chOff x="7351287" y="748523"/>
            <a:chExt cx="4439659" cy="1343783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87E1456-CE19-8E44-ACF0-B63B5158D0D6}"/>
                </a:ext>
              </a:extLst>
            </p:cNvPr>
            <p:cNvGrpSpPr/>
            <p:nvPr/>
          </p:nvGrpSpPr>
          <p:grpSpPr>
            <a:xfrm>
              <a:off x="7351287" y="748523"/>
              <a:ext cx="4439659" cy="1343783"/>
              <a:chOff x="787888" y="457200"/>
              <a:chExt cx="4439659" cy="1343783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D915F3D-A940-384A-A89D-829A31AC5808}"/>
                  </a:ext>
                </a:extLst>
              </p:cNvPr>
              <p:cNvSpPr/>
              <p:nvPr/>
            </p:nvSpPr>
            <p:spPr>
              <a:xfrm>
                <a:off x="787888" y="457200"/>
                <a:ext cx="4439659" cy="13437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5B1537C3-4AD2-DB4B-B388-5BB863A507F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18087" y="935537"/>
                <a:ext cx="1" cy="441121"/>
              </a:xfrm>
              <a:prstGeom prst="straightConnector1">
                <a:avLst/>
              </a:prstGeom>
              <a:noFill/>
              <a:ln w="635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F961CBE-8960-5B44-ACB5-9462B10CC03B}"/>
                  </a:ext>
                </a:extLst>
              </p:cNvPr>
              <p:cNvSpPr txBox="1"/>
              <p:nvPr/>
            </p:nvSpPr>
            <p:spPr>
              <a:xfrm>
                <a:off x="3639858" y="1300600"/>
                <a:ext cx="1274708" cy="36933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Operand 2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281571F-F8F0-6E47-A4C7-F02C9176B2C1}"/>
                  </a:ext>
                </a:extLst>
              </p:cNvPr>
              <p:cNvSpPr txBox="1"/>
              <p:nvPr/>
            </p:nvSpPr>
            <p:spPr>
              <a:xfrm>
                <a:off x="1014686" y="572258"/>
                <a:ext cx="1485032" cy="40011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err="1">
                    <a:solidFill>
                      <a:schemeClr val="tx2"/>
                    </a:solidFill>
                  </a:rPr>
                  <a:t>cmp</a:t>
                </a:r>
                <a:r>
                  <a:rPr lang="en-US" sz="2000" b="1" dirty="0">
                    <a:solidFill>
                      <a:schemeClr val="tx2"/>
                    </a:solidFill>
                  </a:rPr>
                  <a:t>/</a:t>
                </a:r>
                <a:r>
                  <a:rPr lang="en-US" sz="2000" b="1" dirty="0" err="1">
                    <a:solidFill>
                      <a:schemeClr val="tx2"/>
                    </a:solidFill>
                  </a:rPr>
                  <a:t>cmm</a:t>
                </a:r>
                <a:endParaRPr lang="en-US" sz="20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05E515E-D899-B54A-8D61-4735C4F44E08}"/>
                </a:ext>
              </a:extLst>
            </p:cNvPr>
            <p:cNvSpPr txBox="1"/>
            <p:nvPr/>
          </p:nvSpPr>
          <p:spPr>
            <a:xfrm>
              <a:off x="9079165" y="869800"/>
              <a:ext cx="838325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Rn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5FE4A25-6005-DA48-A8D5-9E29D5B21A5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502573" y="1255330"/>
              <a:ext cx="1" cy="372879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E305E5F-DCFF-5B4A-A468-FA0B8D0F85E9}"/>
                </a:ext>
              </a:extLst>
            </p:cNvPr>
            <p:cNvSpPr txBox="1"/>
            <p:nvPr/>
          </p:nvSpPr>
          <p:spPr>
            <a:xfrm>
              <a:off x="8892252" y="1601193"/>
              <a:ext cx="1251233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operand 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7C04821-8F93-574E-B53E-475A9DD5091E}"/>
                </a:ext>
              </a:extLst>
            </p:cNvPr>
            <p:cNvSpPr txBox="1"/>
            <p:nvPr/>
          </p:nvSpPr>
          <p:spPr>
            <a:xfrm>
              <a:off x="9921672" y="878860"/>
              <a:ext cx="834347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Rm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A3246FE-7D9B-8545-A186-80C065D41A8F}"/>
              </a:ext>
            </a:extLst>
          </p:cNvPr>
          <p:cNvSpPr txBox="1"/>
          <p:nvPr/>
        </p:nvSpPr>
        <p:spPr>
          <a:xfrm>
            <a:off x="1711139" y="2015731"/>
            <a:ext cx="3866021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Bytes</a:t>
            </a:r>
            <a:r>
              <a:rPr lang="en-US" dirty="0"/>
              <a:t>: 0 &lt;= </a:t>
            </a:r>
            <a:r>
              <a:rPr lang="en-US" dirty="0">
                <a:solidFill>
                  <a:srgbClr val="0070C0"/>
                </a:solidFill>
              </a:rPr>
              <a:t>imm8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&lt;= 255  + values from "rotating" rot 4 bits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98E203-B019-F640-8547-25BE57257212}"/>
              </a:ext>
            </a:extLst>
          </p:cNvPr>
          <p:cNvSpPr txBox="1"/>
          <p:nvPr/>
        </p:nvSpPr>
        <p:spPr>
          <a:xfrm>
            <a:off x="1197395" y="4916695"/>
            <a:ext cx="9225438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The values stored in the registers Rn and Rm are not changed</a:t>
            </a:r>
          </a:p>
          <a:p>
            <a:r>
              <a:rPr lang="en-US" altLang="en-US" sz="2000" dirty="0">
                <a:solidFill>
                  <a:schemeClr val="tx2"/>
                </a:solidFill>
                <a:cs typeface="Courier New" panose="02070309020205020404" pitchFamily="49" charset="0"/>
              </a:rPr>
              <a:t>The assembler will automatically </a:t>
            </a:r>
            <a:r>
              <a:rPr lang="en-US" alt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substitute </a:t>
            </a:r>
            <a:r>
              <a:rPr lang="en-US" alt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cmn</a:t>
            </a:r>
            <a:r>
              <a:rPr lang="en-US" alt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 for negative immediate values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7F829C-0639-7547-BC4F-75B762DFEF7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131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3" grpId="0" uiExpand="1" build="p" animBg="1"/>
      <p:bldP spid="35" grpId="0" animBg="1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D13E-5DA3-4A40-AC9A-16FEFD8D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33" y="37845"/>
            <a:ext cx="10515600" cy="513474"/>
          </a:xfrm>
        </p:spPr>
        <p:txBody>
          <a:bodyPr/>
          <a:lstStyle/>
          <a:p>
            <a:r>
              <a:rPr lang="en-US" dirty="0"/>
              <a:t>Quick Overview of the Condition Bits/Flags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4FDAE-1B1E-AA41-A98B-885F01937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45456" y="1842033"/>
            <a:ext cx="9921060" cy="482700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2"/>
                </a:solidFill>
              </a:rPr>
              <a:t>The CSPR is a special register (like the other registers) in the CPU</a:t>
            </a:r>
          </a:p>
          <a:p>
            <a:r>
              <a:rPr lang="en-US" sz="2000" dirty="0">
                <a:solidFill>
                  <a:schemeClr val="tx2"/>
                </a:solidFill>
              </a:rPr>
              <a:t>The </a:t>
            </a:r>
            <a:r>
              <a:rPr lang="en-US" sz="2000" dirty="0">
                <a:solidFill>
                  <a:srgbClr val="2C895B"/>
                </a:solidFill>
              </a:rPr>
              <a:t>four bits at the left </a:t>
            </a:r>
            <a:r>
              <a:rPr lang="en-US" sz="2000" dirty="0">
                <a:solidFill>
                  <a:schemeClr val="tx2"/>
                </a:solidFill>
              </a:rPr>
              <a:t>are called the </a:t>
            </a:r>
            <a:r>
              <a:rPr lang="en-US" sz="2000" dirty="0">
                <a:solidFill>
                  <a:srgbClr val="0070C0"/>
                </a:solidFill>
              </a:rPr>
              <a:t>Condition Code flags</a:t>
            </a:r>
          </a:p>
          <a:p>
            <a:pPr lvl="1"/>
            <a:r>
              <a:rPr lang="en-US" sz="2000" b="1" dirty="0">
                <a:solidFill>
                  <a:srgbClr val="2C895B"/>
                </a:solidFill>
              </a:rPr>
              <a:t>Summarize</a:t>
            </a:r>
            <a:r>
              <a:rPr lang="en-US" sz="2000" dirty="0">
                <a:solidFill>
                  <a:srgbClr val="2C895B"/>
                </a:solidFill>
              </a:rPr>
              <a:t> the </a:t>
            </a:r>
            <a:r>
              <a:rPr lang="en-US" sz="2000" b="1" dirty="0">
                <a:solidFill>
                  <a:srgbClr val="2C895B"/>
                </a:solidFill>
              </a:rPr>
              <a:t>result</a:t>
            </a:r>
            <a:r>
              <a:rPr lang="en-US" sz="2000" dirty="0">
                <a:solidFill>
                  <a:srgbClr val="2C895B"/>
                </a:solidFill>
              </a:rPr>
              <a:t> of a previous instruction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Not all instruction will change the CC bits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Specifically, Condition Code flags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are set </a:t>
            </a:r>
            <a:r>
              <a:rPr lang="en-US" sz="2000" dirty="0"/>
              <a:t>by </a:t>
            </a:r>
            <a:r>
              <a:rPr lang="en-US" sz="2000" dirty="0" err="1"/>
              <a:t>cmm</a:t>
            </a:r>
            <a:r>
              <a:rPr lang="en-US" sz="2000" dirty="0"/>
              <a:t>/</a:t>
            </a:r>
            <a:r>
              <a:rPr lang="en-US" sz="2000" dirty="0" err="1"/>
              <a:t>cmp</a:t>
            </a:r>
            <a:r>
              <a:rPr lang="en-US" sz="2000" dirty="0"/>
              <a:t> (and others)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Example:		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r4, r3 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 (Negative) </a:t>
            </a:r>
            <a:r>
              <a:rPr lang="en-US" sz="2000" b="1" dirty="0"/>
              <a:t>flag</a:t>
            </a:r>
            <a:r>
              <a:rPr lang="en-US" sz="2000" dirty="0"/>
              <a:t>: Set to 1 when the result of r4 – r3 is negative, set to 0 otherwise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Z</a:t>
            </a:r>
            <a:r>
              <a:rPr lang="en-US" sz="2000" b="1" dirty="0"/>
              <a:t> (Zero) flag: </a:t>
            </a:r>
            <a:r>
              <a:rPr lang="en-US" sz="2000" dirty="0"/>
              <a:t>Set to 1 when the results of r4 – r3 is 0, set to 0 otherwise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C</a:t>
            </a:r>
            <a:r>
              <a:rPr lang="en-US" sz="2000" b="1" dirty="0"/>
              <a:t> (Carry bit) flag: </a:t>
            </a:r>
            <a:r>
              <a:rPr lang="en-US" sz="2000" dirty="0"/>
              <a:t>Set to 1 when r4 – r3 does not have a borrow, set to 0 otherwise</a:t>
            </a:r>
          </a:p>
          <a:p>
            <a:r>
              <a:rPr lang="en-US" sz="2000" b="1" dirty="0"/>
              <a:t>V flag </a:t>
            </a:r>
            <a:r>
              <a:rPr lang="en-US" sz="2000" dirty="0"/>
              <a:t>(</a:t>
            </a:r>
            <a:r>
              <a:rPr lang="en-US" sz="2000" dirty="0" err="1"/>
              <a:t>o</a:t>
            </a:r>
            <a:r>
              <a:rPr lang="en-US" sz="2000" dirty="0" err="1">
                <a:solidFill>
                  <a:srgbClr val="0070C0"/>
                </a:solidFill>
              </a:rPr>
              <a:t>V</a:t>
            </a:r>
            <a:r>
              <a:rPr lang="en-US" sz="2000" dirty="0" err="1"/>
              <a:t>erflow</a:t>
            </a:r>
            <a:r>
              <a:rPr lang="en-US" sz="2000" dirty="0"/>
              <a:t>): Set to 1 when r4 – r3 causes an overflow, set to 0 otherwise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A421CF-1E83-B842-933C-DB2C773C68B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270284" y="557808"/>
            <a:ext cx="7239000" cy="7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D06BD7-8BCB-BA49-9330-A7C46840EE4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270284" y="557808"/>
            <a:ext cx="533400" cy="77724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366B1B-F0B1-9341-A037-32D1D97BE07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803684" y="557808"/>
            <a:ext cx="533400" cy="77724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54661-3100-574F-9668-EFDB1729A35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337084" y="557808"/>
            <a:ext cx="533400" cy="77724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131CA4-70B4-D446-BD73-DE37F3F88D3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870484" y="557808"/>
            <a:ext cx="533400" cy="77724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65A02C-109E-EF48-A609-935BE96846B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31534" y="654040"/>
            <a:ext cx="1027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CPSR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F009B-EE2F-7342-A56B-7564C018426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236422" y="133504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B42C8-2FF3-3C45-A282-55396CE2C90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2827398" y="1335048"/>
            <a:ext cx="484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D5253-F65C-294F-AEA2-344D790DDD1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370945" y="1335048"/>
            <a:ext cx="525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FE96F8-21D8-4C4C-95E7-A5707539479D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3870484" y="1335048"/>
            <a:ext cx="778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733A6-3C93-8C40-B5C8-4912A55959C3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8041391" y="1258897"/>
            <a:ext cx="1551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5              0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BC52AF-A0E9-3D4E-A2DC-CCF87131971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015764" y="551319"/>
            <a:ext cx="1527382" cy="77724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Mode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DA4E53-CF00-D249-B89D-B73DA45184A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527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D13E-5DA3-4A40-AC9A-16FEFD8D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8" y="112282"/>
            <a:ext cx="11869700" cy="513474"/>
          </a:xfrm>
        </p:spPr>
        <p:txBody>
          <a:bodyPr/>
          <a:lstStyle/>
          <a:p>
            <a:r>
              <a:rPr lang="en-US" dirty="0"/>
              <a:t>Conditional Tests: Implementing ARM Branch guards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6D3376-775B-A94D-8899-7BF14B6FCCB4}"/>
              </a:ext>
            </a:extLst>
          </p:cNvPr>
          <p:cNvSpPr txBox="1">
            <a:spLocks/>
          </p:cNvSpPr>
          <p:nvPr/>
        </p:nvSpPr>
        <p:spPr>
          <a:xfrm>
            <a:off x="551694" y="711380"/>
            <a:ext cx="11097612" cy="55500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 Branch </a:t>
            </a:r>
            <a:r>
              <a:rPr lang="en-US" sz="2000" dirty="0">
                <a:solidFill>
                  <a:schemeClr val="tx2"/>
                </a:solidFill>
              </a:rPr>
              <a:t>instruction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suffix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endParaRPr lang="en-US" sz="2000" b="1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/>
              <a:t>B</a:t>
            </a:r>
            <a:r>
              <a:rPr lang="en-US" sz="2000" dirty="0">
                <a:solidFill>
                  <a:srgbClr val="7030A0"/>
                </a:solidFill>
              </a:rPr>
              <a:t>its in the condition field </a:t>
            </a:r>
            <a:r>
              <a:rPr lang="en-US" sz="2000" dirty="0"/>
              <a:t>specify the </a:t>
            </a:r>
            <a:r>
              <a:rPr lang="en-US" sz="2000" b="1" dirty="0">
                <a:solidFill>
                  <a:srgbClr val="0070C0"/>
                </a:solidFill>
              </a:rPr>
              <a:t>conditions</a:t>
            </a:r>
            <a:r>
              <a:rPr lang="en-US" sz="2000" dirty="0">
                <a:solidFill>
                  <a:srgbClr val="0070C0"/>
                </a:solidFill>
              </a:rPr>
              <a:t> when the branch happens</a:t>
            </a:r>
          </a:p>
          <a:p>
            <a:r>
              <a:rPr lang="en-US" sz="2000" dirty="0">
                <a:solidFill>
                  <a:schemeClr val="tx2"/>
                </a:solidFill>
              </a:rPr>
              <a:t>If the </a:t>
            </a:r>
            <a:r>
              <a:rPr lang="en-US" sz="2000" dirty="0">
                <a:solidFill>
                  <a:srgbClr val="7030A0"/>
                </a:solidFill>
              </a:rPr>
              <a:t>condition evaluates </a:t>
            </a:r>
            <a:r>
              <a:rPr lang="en-US" sz="2000" dirty="0">
                <a:solidFill>
                  <a:schemeClr val="tx2"/>
                </a:solidFill>
              </a:rPr>
              <a:t>to be </a:t>
            </a:r>
            <a:r>
              <a:rPr lang="en-US" sz="2000" dirty="0">
                <a:solidFill>
                  <a:srgbClr val="2C895B"/>
                </a:solidFill>
              </a:rPr>
              <a:t>true, </a:t>
            </a:r>
            <a:r>
              <a:rPr lang="en-US" sz="2000" dirty="0">
                <a:solidFill>
                  <a:srgbClr val="C00000"/>
                </a:solidFill>
              </a:rPr>
              <a:t>next instruction executed</a:t>
            </a:r>
            <a:r>
              <a:rPr lang="en-US" sz="2000" dirty="0">
                <a:solidFill>
                  <a:srgbClr val="2C895B"/>
                </a:solidFill>
              </a:rPr>
              <a:t> is at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sz="2000" b="1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0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chemeClr val="tx2"/>
                </a:solidFill>
              </a:rPr>
              <a:t>If the </a:t>
            </a:r>
            <a:r>
              <a:rPr lang="en-US" sz="2000" dirty="0">
                <a:solidFill>
                  <a:srgbClr val="7030A0"/>
                </a:solidFill>
              </a:rPr>
              <a:t>condition evaluates </a:t>
            </a:r>
            <a:r>
              <a:rPr lang="en-US" sz="2000" dirty="0">
                <a:solidFill>
                  <a:schemeClr val="tx2"/>
                </a:solidFill>
              </a:rPr>
              <a:t>to be </a:t>
            </a:r>
            <a:r>
              <a:rPr lang="en-US" sz="2000" dirty="0">
                <a:solidFill>
                  <a:srgbClr val="FF0000"/>
                </a:solidFill>
              </a:rPr>
              <a:t>false</a:t>
            </a:r>
            <a:r>
              <a:rPr lang="en-US" sz="2000" dirty="0">
                <a:solidFill>
                  <a:srgbClr val="2C895B"/>
                </a:solidFill>
              </a:rPr>
              <a:t>,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next instruction executed</a:t>
            </a:r>
            <a:r>
              <a:rPr lang="en-US" sz="2000" dirty="0"/>
              <a:t> is </a:t>
            </a:r>
            <a:r>
              <a:rPr lang="en-US" sz="2000" dirty="0">
                <a:solidFill>
                  <a:srgbClr val="0070C0"/>
                </a:solidFill>
              </a:rPr>
              <a:t>immediately after the branch</a:t>
            </a:r>
          </a:p>
          <a:p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Unconditional branch </a:t>
            </a:r>
            <a:r>
              <a:rPr lang="en-US" sz="2000" dirty="0">
                <a:solidFill>
                  <a:schemeClr val="tx2"/>
                </a:solidFill>
                <a:cs typeface="Consolas" panose="020B0609020204030204" pitchFamily="49" charset="0"/>
              </a:rPr>
              <a:t>is when the condition is </a:t>
            </a:r>
            <a:r>
              <a:rPr lang="en-US" sz="2000" i="1" dirty="0">
                <a:solidFill>
                  <a:srgbClr val="2C895B"/>
                </a:solidFill>
                <a:cs typeface="Consolas" panose="020B0609020204030204" pitchFamily="49" charset="0"/>
              </a:rPr>
              <a:t>"always"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AF9A52-EDF8-5BDC-679C-4C3AE51E4DA9}"/>
              </a:ext>
            </a:extLst>
          </p:cNvPr>
          <p:cNvGrpSpPr/>
          <p:nvPr/>
        </p:nvGrpSpPr>
        <p:grpSpPr>
          <a:xfrm>
            <a:off x="783273" y="1789300"/>
            <a:ext cx="3754359" cy="400110"/>
            <a:chOff x="1088073" y="799881"/>
            <a:chExt cx="3754359" cy="4001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78AB42-1CC0-B340-B15B-25F18A4E1E0C}"/>
                </a:ext>
              </a:extLst>
            </p:cNvPr>
            <p:cNvSpPr txBox="1"/>
            <p:nvPr/>
          </p:nvSpPr>
          <p:spPr>
            <a:xfrm>
              <a:off x="2465534" y="799881"/>
              <a:ext cx="1351554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tx2"/>
                  </a:solidFill>
                </a:rPr>
                <a:t>b</a:t>
              </a:r>
              <a:r>
                <a:rPr lang="en-US" sz="1400" b="1" dirty="0" err="1">
                  <a:solidFill>
                    <a:schemeClr val="tx2"/>
                  </a:solidFill>
                </a:rPr>
                <a:t>suffix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BC58975-0B25-F64F-BD5E-F71D752ACC52}"/>
                </a:ext>
              </a:extLst>
            </p:cNvPr>
            <p:cNvSpPr txBox="1"/>
            <p:nvPr/>
          </p:nvSpPr>
          <p:spPr>
            <a:xfrm>
              <a:off x="3792784" y="799881"/>
              <a:ext cx="104964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imm24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00B5B0-2BFE-004E-BDC1-8CE82CF52B58}"/>
                </a:ext>
              </a:extLst>
            </p:cNvPr>
            <p:cNvSpPr txBox="1"/>
            <p:nvPr/>
          </p:nvSpPr>
          <p:spPr>
            <a:xfrm>
              <a:off x="1088073" y="799881"/>
              <a:ext cx="1351554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tx2"/>
                  </a:solidFill>
                </a:rPr>
                <a:t>cond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DCAE74D-D56E-EC4F-A1F9-009FAA9C4927}"/>
              </a:ext>
            </a:extLst>
          </p:cNvPr>
          <p:cNvGraphicFramePr>
            <a:graphicFrameLocks noGrp="1"/>
          </p:cNvGraphicFramePr>
          <p:nvPr/>
        </p:nvGraphicFramePr>
        <p:xfrm>
          <a:off x="5015221" y="1062106"/>
          <a:ext cx="6318416" cy="3180147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095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8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2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Condition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8759" marB="875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Meaning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8759" marB="875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Flag Checked  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8759" marB="875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0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BEQ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Equal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Z = 1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0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BNE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Not equal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Z = 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0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BGE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Signed ≥ ("Greater than or Equal")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 = V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534099"/>
                  </a:ext>
                </a:extLst>
              </a:tr>
              <a:tr h="2840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BLT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Signed &lt; ("Less Than")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 ≠ V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728908"/>
                  </a:ext>
                </a:extLst>
              </a:tr>
              <a:tr h="2840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BGT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Signed &gt; ("Greater Than")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Z = 0 &amp;&amp; N = V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718508"/>
                  </a:ext>
                </a:extLst>
              </a:tr>
              <a:tr h="2840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BLE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Signed ≤ ("Less than or Equal")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Z = 1 || N ≠ V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438548"/>
                  </a:ext>
                </a:extLst>
              </a:tr>
              <a:tr h="2840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BMI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Minus/negative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 = 1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0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BPL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Plus - positive or zero (non-negative)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 = 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0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B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Branch Always (unconditional)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90338D-065E-894D-A4E2-A44D7701995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7A6F3-2F99-6936-A644-C18FD08F88EA}"/>
              </a:ext>
            </a:extLst>
          </p:cNvPr>
          <p:cNvSpPr txBox="1"/>
          <p:nvPr/>
        </p:nvSpPr>
        <p:spPr>
          <a:xfrm>
            <a:off x="1522102" y="780346"/>
            <a:ext cx="309649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imm24 is Relative direction</a:t>
            </a:r>
          </a:p>
          <a:p>
            <a:r>
              <a:rPr lang="en-US" dirty="0">
                <a:solidFill>
                  <a:schemeClr val="accent6"/>
                </a:solidFill>
              </a:rPr>
              <a:t>from the branch instruction</a:t>
            </a:r>
          </a:p>
          <a:p>
            <a:r>
              <a:rPr lang="en-US" dirty="0">
                <a:solidFill>
                  <a:schemeClr val="accent6"/>
                </a:solidFill>
              </a:rPr>
              <a:t>(in +/- instructions)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4C95EA2-DAC4-0ADA-22C1-F844E8CEA676}"/>
              </a:ext>
            </a:extLst>
          </p:cNvPr>
          <p:cNvGrpSpPr/>
          <p:nvPr/>
        </p:nvGrpSpPr>
        <p:grpSpPr>
          <a:xfrm>
            <a:off x="961029" y="3069926"/>
            <a:ext cx="3657563" cy="1182020"/>
            <a:chOff x="-1107292" y="-1491568"/>
            <a:chExt cx="3657563" cy="118202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8480DD-D8E8-EBE6-0230-A6CB9B30F7E4}"/>
                </a:ext>
              </a:extLst>
            </p:cNvPr>
            <p:cNvSpPr txBox="1"/>
            <p:nvPr/>
          </p:nvSpPr>
          <p:spPr>
            <a:xfrm>
              <a:off x="-1107292" y="-1017434"/>
              <a:ext cx="3657563" cy="70788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Use a local label with branch instructions</a:t>
              </a:r>
            </a:p>
          </p:txBody>
        </p:sp>
        <p:sp>
          <p:nvSpPr>
            <p:cNvPr id="13" name="Up Arrow 12">
              <a:extLst>
                <a:ext uri="{FF2B5EF4-FFF2-40B4-BE49-F238E27FC236}">
                  <a16:creationId xmlns:a16="http://schemas.microsoft.com/office/drawing/2014/main" id="{56A2550B-48A6-CB4B-1C2C-D5C53FF52181}"/>
                </a:ext>
              </a:extLst>
            </p:cNvPr>
            <p:cNvSpPr/>
            <p:nvPr/>
          </p:nvSpPr>
          <p:spPr>
            <a:xfrm>
              <a:off x="1233575" y="-1491568"/>
              <a:ext cx="186088" cy="400110"/>
            </a:xfrm>
            <a:prstGeom prst="up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597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24A2-E685-B2D1-3DFB-67A30585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Loop Guard Strategy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4F7448-39EA-082A-1CD1-C56501427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9750" y="2935667"/>
            <a:ext cx="10683969" cy="262640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70C0"/>
                </a:solidFill>
              </a:rPr>
              <a:t>How to implement a </a:t>
            </a:r>
            <a:r>
              <a:rPr lang="en-US" sz="2000" b="1" dirty="0">
                <a:solidFill>
                  <a:srgbClr val="0070C0"/>
                </a:solidFill>
              </a:rPr>
              <a:t>branch/loop guard in CSE30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Use a </a:t>
            </a:r>
            <a:r>
              <a:rPr lang="en-US" sz="2000" b="1" dirty="0" err="1"/>
              <a:t>cmp</a:t>
            </a:r>
            <a:r>
              <a:rPr lang="en-US" sz="2000" b="1" dirty="0"/>
              <a:t>/</a:t>
            </a:r>
            <a:r>
              <a:rPr lang="en-US" sz="2000" b="1" dirty="0" err="1"/>
              <a:t>cmm</a:t>
            </a:r>
            <a:r>
              <a:rPr lang="en-US" sz="2000" dirty="0"/>
              <a:t> instruction to set the condition bits</a:t>
            </a:r>
          </a:p>
          <a:p>
            <a:pPr marL="354012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Follow the </a:t>
            </a:r>
            <a:r>
              <a:rPr lang="en-US" sz="2000" b="1" dirty="0" err="1"/>
              <a:t>cmp</a:t>
            </a:r>
            <a:r>
              <a:rPr lang="en-US" sz="2000" b="1" dirty="0"/>
              <a:t>/</a:t>
            </a:r>
            <a:r>
              <a:rPr lang="en-US" sz="2000" b="1" dirty="0" err="1"/>
              <a:t>cmm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with one or more variants of the </a:t>
            </a:r>
            <a:r>
              <a:rPr lang="en-US" sz="2000" b="1" u="sng" dirty="0">
                <a:solidFill>
                  <a:schemeClr val="accent1"/>
                </a:solidFill>
              </a:rPr>
              <a:t>conditional</a:t>
            </a:r>
            <a:r>
              <a:rPr lang="en-US" sz="2000" b="1" dirty="0">
                <a:solidFill>
                  <a:schemeClr val="accent1"/>
                </a:solidFill>
              </a:rPr>
              <a:t> branch instruction</a:t>
            </a:r>
            <a:r>
              <a:rPr lang="en-US" sz="2000" dirty="0"/>
              <a:t> </a:t>
            </a:r>
          </a:p>
          <a:p>
            <a:pPr lvl="1"/>
            <a:r>
              <a:rPr lang="en-US" sz="1800" b="1" dirty="0">
                <a:solidFill>
                  <a:srgbClr val="0070C0"/>
                </a:solidFill>
              </a:rPr>
              <a:t>Conditional branch instructions </a:t>
            </a:r>
            <a:r>
              <a:rPr lang="en-US" sz="1800" dirty="0"/>
              <a:t>if evaluate to true (based on the flags set by the </a:t>
            </a:r>
            <a:r>
              <a:rPr lang="en-US" sz="1800" dirty="0" err="1"/>
              <a:t>cmp</a:t>
            </a:r>
            <a:r>
              <a:rPr lang="en-US" sz="1800" dirty="0"/>
              <a:t>) the next instruction will the one at the branch label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Otherwise,</a:t>
            </a:r>
            <a:r>
              <a:rPr lang="en-US" sz="2000" dirty="0"/>
              <a:t> execution </a:t>
            </a:r>
            <a:r>
              <a:rPr lang="en-US" sz="2000" dirty="0">
                <a:solidFill>
                  <a:srgbClr val="F37440"/>
                </a:solidFill>
              </a:rPr>
              <a:t>falls through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37440"/>
                </a:solidFill>
              </a:rPr>
              <a:t>the instruction that immediately follows the branch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/>
              <a:t>You may have </a:t>
            </a:r>
            <a:r>
              <a:rPr lang="en-US" sz="2000" dirty="0">
                <a:solidFill>
                  <a:srgbClr val="FF0000"/>
                </a:solidFill>
              </a:rPr>
              <a:t>one or more </a:t>
            </a:r>
            <a:r>
              <a:rPr lang="en-US" sz="2000" dirty="0">
                <a:solidFill>
                  <a:srgbClr val="2C895B"/>
                </a:solidFill>
              </a:rPr>
              <a:t>conditional branches </a:t>
            </a:r>
            <a:r>
              <a:rPr lang="en-US" sz="2000" dirty="0"/>
              <a:t>after a single </a:t>
            </a:r>
            <a:r>
              <a:rPr lang="en-US" sz="2000" dirty="0" err="1"/>
              <a:t>cmp</a:t>
            </a:r>
            <a:r>
              <a:rPr lang="en-US" sz="2000" dirty="0"/>
              <a:t>/</a:t>
            </a:r>
            <a:r>
              <a:rPr lang="en-US" sz="2000" dirty="0" err="1"/>
              <a:t>cmm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961E8-0691-0221-4D6A-77907BDA877A}"/>
              </a:ext>
            </a:extLst>
          </p:cNvPr>
          <p:cNvSpPr txBox="1"/>
          <p:nvPr/>
        </p:nvSpPr>
        <p:spPr>
          <a:xfrm>
            <a:off x="3850481" y="1404234"/>
            <a:ext cx="244650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spc="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1800" b="0" i="0" spc="5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cmp</a:t>
            </a:r>
            <a:r>
              <a:rPr lang="en-US" sz="1800" b="0" i="0" spc="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r0, 10</a:t>
            </a:r>
          </a:p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spc="50" dirty="0">
                <a:solidFill>
                  <a:srgbClr val="2C895B"/>
                </a:solidFill>
                <a:effectLst/>
                <a:latin typeface="Consolas" panose="020B0609020204030204" pitchFamily="49" charset="0"/>
                <a:ea typeface="Arial"/>
                <a:cs typeface="Consolas" panose="020B0609020204030204" pitchFamily="49" charset="0"/>
              </a:rPr>
              <a:t>    </a:t>
            </a:r>
            <a:r>
              <a:rPr lang="en-US" sz="1800" b="1" i="0" spc="50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ea typeface="Arial"/>
                <a:cs typeface="Consolas" panose="020B0609020204030204" pitchFamily="49" charset="0"/>
              </a:rPr>
              <a:t>ble</a:t>
            </a:r>
            <a:r>
              <a:rPr lang="en-US" sz="1800" b="0" i="0" spc="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Arial"/>
                <a:cs typeface="Consolas" panose="020B0609020204030204" pitchFamily="49" charset="0"/>
              </a:rPr>
              <a:t> </a:t>
            </a:r>
            <a:r>
              <a:rPr lang="en-US" sz="1800" b="0" i="0" spc="5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Arial"/>
                <a:cs typeface="Consolas" panose="020B0609020204030204" pitchFamily="49" charset="0"/>
              </a:rPr>
              <a:t>.</a:t>
            </a:r>
            <a:r>
              <a:rPr lang="en-US" sz="1800" b="0" i="0" spc="5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Arial"/>
                <a:cs typeface="Consolas" panose="020B0609020204030204" pitchFamily="49" charset="0"/>
              </a:rPr>
              <a:t>Lendif</a:t>
            </a:r>
            <a:endParaRPr lang="en-US" sz="1800" b="0" i="0" spc="50" dirty="0">
              <a:solidFill>
                <a:srgbClr val="0070C0"/>
              </a:solidFill>
              <a:effectLst/>
              <a:latin typeface="Consolas" panose="020B0609020204030204" pitchFamily="49" charset="0"/>
              <a:ea typeface="Arial"/>
              <a:cs typeface="Consolas" panose="020B0609020204030204" pitchFamily="49" charset="0"/>
            </a:endParaRPr>
          </a:p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spc="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Arial"/>
                <a:cs typeface="Consolas" panose="020B0609020204030204" pitchFamily="49" charset="0"/>
              </a:rPr>
              <a:t>    </a:t>
            </a:r>
            <a:r>
              <a:rPr lang="en-US" sz="1800" b="0" i="0" spc="50" dirty="0">
                <a:solidFill>
                  <a:srgbClr val="2C895B"/>
                </a:solidFill>
                <a:effectLst/>
                <a:latin typeface="Consolas" panose="020B0609020204030204" pitchFamily="49" charset="0"/>
                <a:ea typeface="Arial"/>
                <a:cs typeface="Consolas" panose="020B0609020204030204" pitchFamily="49" charset="0"/>
              </a:rPr>
              <a:t>// True Block</a:t>
            </a:r>
            <a:endParaRPr lang="en-US" sz="1800" b="0" i="0" spc="50" dirty="0">
              <a:solidFill>
                <a:srgbClr val="000000"/>
              </a:solidFill>
              <a:effectLst/>
              <a:latin typeface="Consolas" panose="020B0609020204030204" pitchFamily="49" charset="0"/>
              <a:ea typeface="Arial"/>
              <a:cs typeface="Consolas" panose="020B0609020204030204" pitchFamily="49" charset="0"/>
            </a:endParaRPr>
          </a:p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spc="5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Arial"/>
                <a:cs typeface="Consolas" panose="020B0609020204030204" pitchFamily="49" charset="0"/>
              </a:rPr>
              <a:t>.</a:t>
            </a:r>
            <a:r>
              <a:rPr lang="en-US" sz="1800" b="0" i="0" spc="5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Arial"/>
                <a:cs typeface="Consolas" panose="020B0609020204030204" pitchFamily="49" charset="0"/>
              </a:rPr>
              <a:t>Lendif</a:t>
            </a:r>
            <a:r>
              <a:rPr lang="en-US" sz="1800" b="0" i="0" spc="5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Arial"/>
                <a:cs typeface="Consolas" panose="020B0609020204030204" pitchFamily="49" charset="0"/>
              </a:rPr>
              <a:t>: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D4E47F-3DE6-3602-4275-F8C34094998E}"/>
              </a:ext>
            </a:extLst>
          </p:cNvPr>
          <p:cNvGrpSpPr/>
          <p:nvPr/>
        </p:nvGrpSpPr>
        <p:grpSpPr>
          <a:xfrm>
            <a:off x="6202697" y="1539964"/>
            <a:ext cx="2022862" cy="400110"/>
            <a:chOff x="906642" y="-718962"/>
            <a:chExt cx="2022862" cy="4001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D2B684-18CF-181F-5CC5-21F826B73059}"/>
                </a:ext>
              </a:extLst>
            </p:cNvPr>
            <p:cNvSpPr txBox="1"/>
            <p:nvPr/>
          </p:nvSpPr>
          <p:spPr>
            <a:xfrm>
              <a:off x="1205955" y="-718962"/>
              <a:ext cx="1723549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Branch guard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9" name="Up Arrow 8">
              <a:extLst>
                <a:ext uri="{FF2B5EF4-FFF2-40B4-BE49-F238E27FC236}">
                  <a16:creationId xmlns:a16="http://schemas.microsoft.com/office/drawing/2014/main" id="{6FE6124D-0C94-18A4-6B5B-C9F511F240BC}"/>
                </a:ext>
              </a:extLst>
            </p:cNvPr>
            <p:cNvSpPr/>
            <p:nvPr/>
          </p:nvSpPr>
          <p:spPr>
            <a:xfrm rot="16200000">
              <a:off x="1006977" y="-673241"/>
              <a:ext cx="98643" cy="2993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DBF7793-682C-AA1B-B43E-4C04D765765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548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5C421C-5369-0F48-9F83-298A1BC2E7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18576" y="3615344"/>
            <a:ext cx="10249528" cy="235754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tx2"/>
                </a:solidFill>
              </a:rPr>
              <a:t>Realize that in ARM assembly you can only either "fall through" to the next instruction or branch to a specific instruction</a:t>
            </a:r>
          </a:p>
          <a:p>
            <a:r>
              <a:rPr lang="en-US" sz="2000" b="1" dirty="0">
                <a:solidFill>
                  <a:schemeClr val="tx2"/>
                </a:solidFill>
              </a:rPr>
              <a:t>Approach: </a:t>
            </a:r>
            <a:r>
              <a:rPr lang="en-US" sz="2000" b="1" dirty="0">
                <a:solidFill>
                  <a:srgbClr val="0070C0"/>
                </a:solidFill>
              </a:rPr>
              <a:t>adjust</a:t>
            </a:r>
            <a:r>
              <a:rPr lang="en-US" sz="2000" dirty="0">
                <a:solidFill>
                  <a:srgbClr val="0070C0"/>
                </a:solidFill>
              </a:rPr>
              <a:t> the conditional test then </a:t>
            </a:r>
            <a:r>
              <a:rPr lang="en-US" sz="2000" b="1" dirty="0">
                <a:solidFill>
                  <a:srgbClr val="C00000"/>
                </a:solidFill>
              </a:rPr>
              <a:t>branch around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the </a:t>
            </a:r>
            <a:r>
              <a:rPr lang="en-US" sz="2000" b="1" dirty="0">
                <a:solidFill>
                  <a:srgbClr val="2C895B"/>
                </a:solidFill>
              </a:rPr>
              <a:t>true block</a:t>
            </a:r>
          </a:p>
          <a:p>
            <a:r>
              <a:rPr lang="en-US" sz="2000" dirty="0"/>
              <a:t>Use a </a:t>
            </a:r>
            <a:r>
              <a:rPr lang="en-US" sz="2000" b="1" dirty="0"/>
              <a:t>conditional test </a:t>
            </a:r>
            <a:r>
              <a:rPr lang="en-US" sz="2000" dirty="0"/>
              <a:t>that </a:t>
            </a:r>
            <a:r>
              <a:rPr lang="en-US" sz="2000" b="1" dirty="0"/>
              <a:t>specifies the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u="sng" dirty="0">
                <a:solidFill>
                  <a:srgbClr val="C00000"/>
                </a:solidFill>
              </a:rPr>
              <a:t>inverse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/>
              <a:t>of the condition used in C</a:t>
            </a:r>
          </a:p>
          <a:p>
            <a:pPr lvl="1"/>
            <a:r>
              <a:rPr lang="en-US" sz="2000" b="1" dirty="0"/>
              <a:t>This preserves </a:t>
            </a:r>
            <a:r>
              <a:rPr lang="en-US" sz="2000" b="1" dirty="0">
                <a:solidFill>
                  <a:srgbClr val="0070C0"/>
                </a:solidFill>
              </a:rPr>
              <a:t>C block order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04" y="129271"/>
            <a:ext cx="9313613" cy="407296"/>
          </a:xfrm>
        </p:spPr>
        <p:txBody>
          <a:bodyPr/>
          <a:lstStyle/>
          <a:p>
            <a:r>
              <a:rPr lang="en-US" dirty="0"/>
              <a:t>Program Flow:  Simple If statement, No Else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7E221FC-B186-A346-A69A-B0BA74239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779242"/>
              </p:ext>
            </p:extLst>
          </p:nvPr>
        </p:nvGraphicFramePr>
        <p:xfrm>
          <a:off x="827799" y="1132840"/>
          <a:ext cx="10070042" cy="1989773"/>
        </p:xfrm>
        <a:graphic>
          <a:graphicData uri="http://schemas.openxmlformats.org/drawingml/2006/table">
            <a:tbl>
              <a:tblPr firstRow="1" firstCol="1" bandRow="1"/>
              <a:tblGrid>
                <a:gridCol w="3186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7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5542">
                  <a:extLst>
                    <a:ext uri="{9D8B030D-6E8A-4147-A177-3AD203B41FA5}">
                      <a16:colId xmlns:a16="http://schemas.microsoft.com/office/drawing/2014/main" val="1804811189"/>
                    </a:ext>
                  </a:extLst>
                </a:gridCol>
              </a:tblGrid>
              <a:tr h="3822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1" spc="5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 source Code</a:t>
                      </a:r>
                      <a:endParaRPr lang="en-US" sz="2400" b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1" spc="5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Incorrect Assembly</a:t>
                      </a:r>
                      <a:endParaRPr lang="en-US" sz="2400" b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1" spc="5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Correct Assembly</a:t>
                      </a:r>
                      <a:endParaRPr lang="en-US" sz="2400" b="0" i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8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1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spc="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int r0;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spc="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if (r0 </a:t>
                      </a:r>
                      <a:r>
                        <a:rPr lang="en-US" sz="2400" b="0" i="0" spc="50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&gt;</a:t>
                      </a:r>
                      <a:r>
                        <a:rPr lang="en-US" sz="2400" b="0" i="0" spc="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10) {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spc="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400" b="0" i="0" spc="50" dirty="0"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// True Block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spc="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spc="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400" b="0" i="0" spc="5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cmp</a:t>
                      </a:r>
                      <a:r>
                        <a:rPr lang="en-US" sz="2400" b="0" i="0" spc="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r0, 10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spc="5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400" b="0" i="0" spc="5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bgt</a:t>
                      </a:r>
                      <a:r>
                        <a:rPr lang="en-US" sz="2400" b="0" i="0" spc="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400" b="0" i="0" spc="5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2400" b="0" i="0" spc="50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Lendif</a:t>
                      </a:r>
                      <a:endParaRPr lang="en-US" sz="2400" b="0" i="0" spc="50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spc="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400" b="0" i="0" spc="50" dirty="0"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// True Block</a:t>
                      </a:r>
                      <a:endParaRPr lang="en-US" sz="2400" b="0" i="0" spc="5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spc="5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2400" b="0" i="0" spc="50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Lendif</a:t>
                      </a:r>
                      <a:r>
                        <a:rPr lang="en-US" sz="2400" b="0" i="0" spc="5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:</a:t>
                      </a:r>
                      <a:endParaRPr lang="en-US" sz="2400" b="0" i="0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spc="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400" b="0" i="0" spc="5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cmp</a:t>
                      </a:r>
                      <a:r>
                        <a:rPr lang="en-US" sz="2400" b="0" i="0" spc="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r0, 10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spc="50" dirty="0"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400" b="1" i="0" spc="50" dirty="0" err="1"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ble</a:t>
                      </a:r>
                      <a:r>
                        <a:rPr lang="en-US" sz="2400" b="0" i="0" spc="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400" b="0" i="0" spc="5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2400" b="0" i="0" spc="50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Lendif</a:t>
                      </a:r>
                      <a:endParaRPr lang="en-US" sz="2400" b="0" i="0" spc="50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spc="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400" b="0" i="0" spc="50" dirty="0"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// True Block</a:t>
                      </a:r>
                      <a:endParaRPr lang="en-US" sz="2400" b="0" i="0" spc="5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spc="5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2400" b="0" i="0" spc="50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Lendif</a:t>
                      </a:r>
                      <a:r>
                        <a:rPr lang="en-US" sz="2400" b="0" i="0" spc="5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:</a:t>
                      </a:r>
                      <a:endParaRPr lang="en-US" sz="2400" b="0" i="0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8B107B0-76EF-9E4E-AB48-B030629F503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2121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4B27F2-82A8-A243-B4D3-D75F5353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32" y="101959"/>
            <a:ext cx="10515600" cy="1013594"/>
          </a:xfrm>
        </p:spPr>
        <p:txBody>
          <a:bodyPr/>
          <a:lstStyle/>
          <a:p>
            <a:r>
              <a:rPr lang="en-US" dirty="0"/>
              <a:t>Branch Guard 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i="1" dirty="0">
                <a:solidFill>
                  <a:srgbClr val="FF0000"/>
                </a:solidFill>
              </a:rPr>
              <a:t>Adjustment"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Preserving </a:t>
            </a:r>
            <a:r>
              <a:rPr lang="en-US" dirty="0">
                <a:solidFill>
                  <a:srgbClr val="2C895B"/>
                </a:solidFill>
              </a:rPr>
              <a:t>C Block Order </a:t>
            </a:r>
            <a:r>
              <a:rPr lang="en-US" dirty="0"/>
              <a:t>In Assembly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FD0F85A-587C-AF44-930C-A0349D6456A4}"/>
              </a:ext>
            </a:extLst>
          </p:cNvPr>
          <p:cNvSpPr/>
          <p:nvPr/>
        </p:nvSpPr>
        <p:spPr bwMode="auto">
          <a:xfrm>
            <a:off x="1442393" y="5157015"/>
            <a:ext cx="4755380" cy="13618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condition true block */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then fall through */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21EF91-DC89-0340-8820-655F2B251DB0}"/>
              </a:ext>
            </a:extLst>
          </p:cNvPr>
          <p:cNvGraphicFramePr>
            <a:graphicFrameLocks noGrp="1"/>
          </p:cNvGraphicFramePr>
          <p:nvPr/>
        </p:nvGraphicFramePr>
        <p:xfrm>
          <a:off x="1323122" y="1191148"/>
          <a:ext cx="9426654" cy="338347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504661">
                  <a:extLst>
                    <a:ext uri="{9D8B030D-6E8A-4147-A177-3AD203B41FA5}">
                      <a16:colId xmlns:a16="http://schemas.microsoft.com/office/drawing/2014/main" val="3190928411"/>
                    </a:ext>
                  </a:extLst>
                </a:gridCol>
                <a:gridCol w="3353602">
                  <a:extLst>
                    <a:ext uri="{9D8B030D-6E8A-4147-A177-3AD203B41FA5}">
                      <a16:colId xmlns:a16="http://schemas.microsoft.com/office/drawing/2014/main" val="1511193355"/>
                    </a:ext>
                  </a:extLst>
                </a:gridCol>
                <a:gridCol w="3568391">
                  <a:extLst>
                    <a:ext uri="{9D8B030D-6E8A-4147-A177-3AD203B41FA5}">
                      <a16:colId xmlns:a16="http://schemas.microsoft.com/office/drawing/2014/main" val="2545997432"/>
                    </a:ext>
                  </a:extLst>
                </a:gridCol>
              </a:tblGrid>
              <a:tr h="6402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Compare in C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89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"Inverse" </a:t>
                      </a:r>
                      <a:r>
                        <a:rPr lang="en-US" dirty="0"/>
                        <a:t>Compare</a:t>
                      </a:r>
                    </a:p>
                    <a:p>
                      <a:pPr algn="ctr"/>
                      <a:r>
                        <a:rPr lang="en-US" dirty="0"/>
                        <a:t>in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74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Assembly using Inverse Compare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813829"/>
                  </a:ext>
                </a:extLst>
              </a:tr>
              <a:tr h="44463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bne</a:t>
                      </a:r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584198"/>
                  </a:ext>
                </a:extLst>
              </a:tr>
              <a:tr h="44463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beq</a:t>
                      </a:r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003046"/>
                  </a:ext>
                </a:extLst>
              </a:tr>
              <a:tr h="44463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ble</a:t>
                      </a:r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42766"/>
                  </a:ext>
                </a:extLst>
              </a:tr>
              <a:tr h="44463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blt</a:t>
                      </a:r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913616"/>
                  </a:ext>
                </a:extLst>
              </a:tr>
              <a:tr h="44463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bge</a:t>
                      </a:r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155174"/>
                  </a:ext>
                </a:extLst>
              </a:tr>
              <a:tr h="44463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bgt</a:t>
                      </a:r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339657"/>
                  </a:ext>
                </a:extLst>
              </a:tr>
            </a:tbl>
          </a:graphicData>
        </a:graphic>
      </p:graphicFrame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BB188DB-6CCE-194A-A753-E38CFB231A7D}"/>
              </a:ext>
            </a:extLst>
          </p:cNvPr>
          <p:cNvSpPr/>
          <p:nvPr/>
        </p:nvSpPr>
        <p:spPr bwMode="auto">
          <a:xfrm>
            <a:off x="7018306" y="5124069"/>
            <a:ext cx="4417877" cy="167854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5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inverse compare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Lelse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condition true block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then fall through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Lendif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6FF521-5B73-FD4C-82B1-4555509CB9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C9B02090-F28F-AD4C-AB9F-D883DFB8F866}"/>
              </a:ext>
            </a:extLst>
          </p:cNvPr>
          <p:cNvSpPr/>
          <p:nvPr/>
        </p:nvSpPr>
        <p:spPr>
          <a:xfrm rot="16200000">
            <a:off x="3907659" y="1927894"/>
            <a:ext cx="644583" cy="5813658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62FA3110-7C3B-A3A6-D6B1-03DA699A7010}"/>
              </a:ext>
            </a:extLst>
          </p:cNvPr>
          <p:cNvSpPr/>
          <p:nvPr/>
        </p:nvSpPr>
        <p:spPr>
          <a:xfrm rot="16200000">
            <a:off x="8650182" y="3072211"/>
            <a:ext cx="644583" cy="3554269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70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5C421C-5369-0F48-9F83-298A1BC2E7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4827" y="4510544"/>
            <a:ext cx="11432992" cy="204549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accent6"/>
                </a:solidFill>
              </a:rPr>
              <a:t>If statements in ARM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Step 1:</a:t>
            </a:r>
            <a:r>
              <a:rPr lang="en-US" sz="2200" dirty="0">
                <a:solidFill>
                  <a:srgbClr val="7030A0"/>
                </a:solidFill>
              </a:rPr>
              <a:t> </a:t>
            </a:r>
            <a:r>
              <a:rPr lang="en-US" sz="2200" dirty="0">
                <a:solidFill>
                  <a:schemeClr val="accent6"/>
                </a:solidFill>
              </a:rPr>
              <a:t>make a conditional test using a </a:t>
            </a:r>
            <a:r>
              <a:rPr lang="en-US" sz="2200" b="1" dirty="0" err="1">
                <a:solidFill>
                  <a:srgbClr val="7030A0"/>
                </a:solidFill>
              </a:rPr>
              <a:t>cmp</a:t>
            </a:r>
            <a:r>
              <a:rPr lang="en-US" sz="2200" dirty="0">
                <a:solidFill>
                  <a:srgbClr val="7030A0"/>
                </a:solidFill>
              </a:rPr>
              <a:t> </a:t>
            </a:r>
            <a:r>
              <a:rPr lang="en-US" sz="2200" dirty="0">
                <a:solidFill>
                  <a:schemeClr val="accent6"/>
                </a:solidFill>
              </a:rPr>
              <a:t>instruction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Step 2: </a:t>
            </a:r>
            <a:r>
              <a:rPr lang="en-US" sz="2200" dirty="0">
                <a:solidFill>
                  <a:schemeClr val="accent6"/>
                </a:solidFill>
              </a:rPr>
              <a:t>if test evaluates to </a:t>
            </a:r>
            <a:r>
              <a:rPr lang="en-US" sz="2200" dirty="0">
                <a:solidFill>
                  <a:srgbClr val="7030A0"/>
                </a:solidFill>
              </a:rPr>
              <a:t>FALSE, </a:t>
            </a:r>
            <a:r>
              <a:rPr lang="en-US" sz="2200" b="1" dirty="0">
                <a:solidFill>
                  <a:srgbClr val="FF0000"/>
                </a:solidFill>
              </a:rPr>
              <a:t>branch around </a:t>
            </a:r>
            <a:r>
              <a:rPr lang="en-US" sz="2200" dirty="0"/>
              <a:t>the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2C895B"/>
                </a:solidFill>
              </a:rPr>
              <a:t>condition true </a:t>
            </a:r>
            <a:r>
              <a:rPr lang="en-US" sz="2200" dirty="0"/>
              <a:t>block with a one of the conditional branch instruction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561" y="296135"/>
            <a:ext cx="11432991" cy="407296"/>
          </a:xfrm>
        </p:spPr>
        <p:txBody>
          <a:bodyPr/>
          <a:lstStyle/>
          <a:p>
            <a:r>
              <a:rPr lang="en-US" dirty="0"/>
              <a:t>Arm Conditional Branching</a:t>
            </a:r>
            <a:r>
              <a:rPr lang="en-US" i="1" dirty="0">
                <a:solidFill>
                  <a:srgbClr val="2C895B"/>
                </a:solidFill>
              </a:rPr>
              <a:t> Simple IF no else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B107B0-76EF-9E4E-AB48-B030629F503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A3F0923-0498-07CA-FD1C-01EA714F2C4A}"/>
              </a:ext>
            </a:extLst>
          </p:cNvPr>
          <p:cNvSpPr/>
          <p:nvPr/>
        </p:nvSpPr>
        <p:spPr bwMode="auto">
          <a:xfrm>
            <a:off x="6567813" y="988993"/>
            <a:ext cx="5359965" cy="21852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Lendif</a:t>
            </a:r>
            <a:endParaRPr lang="en-US" sz="2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condition true block */</a:t>
            </a:r>
          </a:p>
          <a:p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then fall through */</a:t>
            </a:r>
          </a:p>
          <a:p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Lendif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branch around to this code */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C0009D0B-14B3-31B1-A1F1-54035AF2BB71}"/>
              </a:ext>
            </a:extLst>
          </p:cNvPr>
          <p:cNvSpPr/>
          <p:nvPr/>
        </p:nvSpPr>
        <p:spPr>
          <a:xfrm>
            <a:off x="5743274" y="2011979"/>
            <a:ext cx="424035" cy="303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4298A4-D3A4-4483-9F64-4F1964C2869D}"/>
              </a:ext>
            </a:extLst>
          </p:cNvPr>
          <p:cNvSpPr txBox="1"/>
          <p:nvPr/>
        </p:nvSpPr>
        <p:spPr>
          <a:xfrm>
            <a:off x="8012509" y="3258002"/>
            <a:ext cx="2470571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If r0 == 5 false</a:t>
            </a:r>
          </a:p>
          <a:p>
            <a:r>
              <a:rPr lang="en-US" sz="2000" dirty="0">
                <a:solidFill>
                  <a:srgbClr val="F37440"/>
                </a:solidFill>
              </a:rPr>
              <a:t>then</a:t>
            </a:r>
            <a:r>
              <a:rPr lang="en-US" sz="2000" dirty="0">
                <a:solidFill>
                  <a:schemeClr val="accent5"/>
                </a:solidFill>
              </a:rPr>
              <a:t> branch </a:t>
            </a:r>
            <a:r>
              <a:rPr lang="en-US" sz="2000" b="1" i="1" dirty="0">
                <a:solidFill>
                  <a:schemeClr val="accent5"/>
                </a:solidFill>
              </a:rPr>
              <a:t>around</a:t>
            </a:r>
            <a:r>
              <a:rPr lang="en-US" sz="2000" dirty="0">
                <a:solidFill>
                  <a:schemeClr val="accent5"/>
                </a:solidFill>
              </a:rPr>
              <a:t> the </a:t>
            </a:r>
            <a:r>
              <a:rPr lang="en-US" sz="2000" dirty="0">
                <a:solidFill>
                  <a:srgbClr val="2C895B"/>
                </a:solidFill>
              </a:rPr>
              <a:t>true block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0F68ED4-B82F-2AFE-2022-63A43B7FA663}"/>
              </a:ext>
            </a:extLst>
          </p:cNvPr>
          <p:cNvGrpSpPr/>
          <p:nvPr/>
        </p:nvGrpSpPr>
        <p:grpSpPr>
          <a:xfrm>
            <a:off x="457915" y="982862"/>
            <a:ext cx="5193027" cy="3364309"/>
            <a:chOff x="483397" y="4376892"/>
            <a:chExt cx="5193027" cy="3364309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6B9CA76-F94B-9592-CDCD-CA6ED0FE7AE4}"/>
                </a:ext>
              </a:extLst>
            </p:cNvPr>
            <p:cNvSpPr/>
            <p:nvPr/>
          </p:nvSpPr>
          <p:spPr bwMode="auto">
            <a:xfrm>
              <a:off x="483397" y="4376892"/>
              <a:ext cx="5193027" cy="2185273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int r0;</a:t>
              </a:r>
            </a:p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if (</a:t>
              </a:r>
              <a:r>
                <a:rPr lang="en-US" sz="22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r0</a:t>
              </a:r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200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==</a:t>
              </a:r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2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) {</a:t>
              </a:r>
            </a:p>
            <a:p>
              <a:r>
                <a:rPr lang="en-US" sz="22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/* condition true block */</a:t>
              </a:r>
            </a:p>
            <a:p>
              <a:r>
                <a:rPr lang="en-US" sz="22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/* then fall through */</a:t>
              </a:r>
            </a:p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2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/* branch around to this code */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CADC1A-66CE-F45B-356E-C77AB7362A42}"/>
                </a:ext>
              </a:extLst>
            </p:cNvPr>
            <p:cNvSpPr txBox="1"/>
            <p:nvPr/>
          </p:nvSpPr>
          <p:spPr>
            <a:xfrm>
              <a:off x="2082771" y="6725538"/>
              <a:ext cx="2470571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If r0 == 5 true</a:t>
              </a:r>
            </a:p>
            <a:p>
              <a:r>
                <a:rPr lang="en-US" sz="2000" dirty="0">
                  <a:solidFill>
                    <a:srgbClr val="F37440"/>
                  </a:solidFill>
                </a:rPr>
                <a:t>then</a:t>
              </a:r>
              <a:r>
                <a:rPr lang="en-US" sz="2000" dirty="0">
                  <a:solidFill>
                    <a:schemeClr val="accent5"/>
                  </a:solidFill>
                </a:rPr>
                <a:t> </a:t>
              </a:r>
              <a:r>
                <a:rPr lang="en-US" sz="2000" b="1" i="1" dirty="0">
                  <a:solidFill>
                    <a:srgbClr val="2C895B"/>
                  </a:solidFill>
                </a:rPr>
                <a:t>fall through </a:t>
              </a:r>
              <a:r>
                <a:rPr lang="en-US" sz="2000" dirty="0">
                  <a:solidFill>
                    <a:schemeClr val="tx2"/>
                  </a:solidFill>
                </a:rPr>
                <a:t>to the </a:t>
              </a:r>
              <a:r>
                <a:rPr lang="en-US" sz="2000" dirty="0">
                  <a:solidFill>
                    <a:srgbClr val="2C895B"/>
                  </a:solidFill>
                </a:rPr>
                <a:t>true block</a:t>
              </a:r>
            </a:p>
          </p:txBody>
        </p:sp>
      </p:grpSp>
      <p:sp>
        <p:nvSpPr>
          <p:cNvPr id="21" name="U-Turn Arrow 20">
            <a:extLst>
              <a:ext uri="{FF2B5EF4-FFF2-40B4-BE49-F238E27FC236}">
                <a16:creationId xmlns:a16="http://schemas.microsoft.com/office/drawing/2014/main" id="{7739CEC6-7C41-3EDA-CE06-550D299D0142}"/>
              </a:ext>
            </a:extLst>
          </p:cNvPr>
          <p:cNvSpPr/>
          <p:nvPr/>
        </p:nvSpPr>
        <p:spPr>
          <a:xfrm rot="5400000" flipV="1">
            <a:off x="-372020" y="2101807"/>
            <a:ext cx="1475205" cy="407454"/>
          </a:xfrm>
          <a:prstGeom prst="uturnArrow">
            <a:avLst>
              <a:gd name="adj1" fmla="val 11564"/>
              <a:gd name="adj2" fmla="val 18262"/>
              <a:gd name="adj3" fmla="val 20789"/>
              <a:gd name="adj4" fmla="val 42454"/>
              <a:gd name="adj5" fmla="val 970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U-Turn Arrow 21">
            <a:extLst>
              <a:ext uri="{FF2B5EF4-FFF2-40B4-BE49-F238E27FC236}">
                <a16:creationId xmlns:a16="http://schemas.microsoft.com/office/drawing/2014/main" id="{2FFA84B8-1BC7-C998-B559-F65B96B1F513}"/>
              </a:ext>
            </a:extLst>
          </p:cNvPr>
          <p:cNvSpPr/>
          <p:nvPr/>
        </p:nvSpPr>
        <p:spPr>
          <a:xfrm rot="5400000" flipV="1">
            <a:off x="6094421" y="1765536"/>
            <a:ext cx="1175060" cy="804461"/>
          </a:xfrm>
          <a:prstGeom prst="uturnArrow">
            <a:avLst>
              <a:gd name="adj1" fmla="val 7322"/>
              <a:gd name="adj2" fmla="val 18262"/>
              <a:gd name="adj3" fmla="val 20789"/>
              <a:gd name="adj4" fmla="val 42454"/>
              <a:gd name="adj5" fmla="val 465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AA0AD5-67AB-0D38-4268-46C506A0390E}"/>
              </a:ext>
            </a:extLst>
          </p:cNvPr>
          <p:cNvSpPr txBox="1"/>
          <p:nvPr/>
        </p:nvSpPr>
        <p:spPr>
          <a:xfrm>
            <a:off x="2142309" y="61421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If statement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BB2563-8D79-989C-5AD2-A6937A6F995A}"/>
              </a:ext>
            </a:extLst>
          </p:cNvPr>
          <p:cNvSpPr txBox="1"/>
          <p:nvPr/>
        </p:nvSpPr>
        <p:spPr>
          <a:xfrm>
            <a:off x="7933266" y="61353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ARM If statement</a:t>
            </a:r>
          </a:p>
        </p:txBody>
      </p:sp>
    </p:spTree>
    <p:extLst>
      <p:ext uri="{BB962C8B-B14F-4D97-AF65-F5344CB8AC3E}">
        <p14:creationId xmlns:p14="http://schemas.microsoft.com/office/powerpoint/2010/main" val="275437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 animBg="1"/>
      <p:bldP spid="9" grpId="0"/>
      <p:bldP spid="4" grpId="0" animBg="1"/>
      <p:bldP spid="14" grpId="0" animBg="1"/>
      <p:bldP spid="16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3B4DA1-863C-55C5-49A2-DBE800D1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304" y="14914"/>
            <a:ext cx="10515600" cy="479246"/>
          </a:xfrm>
        </p:spPr>
        <p:txBody>
          <a:bodyPr/>
          <a:lstStyle/>
          <a:p>
            <a:r>
              <a:rPr lang="en-US" dirty="0"/>
              <a:t>If statement examples – </a:t>
            </a:r>
            <a:r>
              <a:rPr lang="en-US" dirty="0">
                <a:solidFill>
                  <a:srgbClr val="C00000"/>
                </a:solidFill>
              </a:rPr>
              <a:t>Branch Around </a:t>
            </a:r>
            <a:r>
              <a:rPr lang="en-US" dirty="0"/>
              <a:t>the </a:t>
            </a:r>
            <a:r>
              <a:rPr lang="en-US" dirty="0">
                <a:solidFill>
                  <a:srgbClr val="2C895B"/>
                </a:solidFill>
              </a:rPr>
              <a:t>True block</a:t>
            </a:r>
            <a:r>
              <a:rPr lang="en-US" dirty="0"/>
              <a:t>!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5A1A90A-9BA3-92EE-0E78-275953DDD038}"/>
              </a:ext>
            </a:extLst>
          </p:cNvPr>
          <p:cNvSpPr/>
          <p:nvPr/>
        </p:nvSpPr>
        <p:spPr bwMode="auto">
          <a:xfrm>
            <a:off x="1132083" y="1188630"/>
            <a:ext cx="3443819" cy="183689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int r0;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r1 = r2++ + r3;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r3 = r2;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2F9B89-7B7F-101F-08BB-BDD7F17D2324}"/>
              </a:ext>
            </a:extLst>
          </p:cNvPr>
          <p:cNvGrpSpPr/>
          <p:nvPr/>
        </p:nvGrpSpPr>
        <p:grpSpPr>
          <a:xfrm>
            <a:off x="5158875" y="658972"/>
            <a:ext cx="4533605" cy="2882027"/>
            <a:chOff x="5266377" y="987147"/>
            <a:chExt cx="4533605" cy="2882027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CD10E33-75BB-DB45-8D9A-EFCD2F287649}"/>
                </a:ext>
              </a:extLst>
            </p:cNvPr>
            <p:cNvSpPr/>
            <p:nvPr/>
          </p:nvSpPr>
          <p:spPr bwMode="auto">
            <a:xfrm>
              <a:off x="6454619" y="987147"/>
              <a:ext cx="3345363" cy="2882027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22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cmp</a:t>
              </a:r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22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r0</a:t>
              </a:r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22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</a:p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2200" dirty="0" err="1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bne</a:t>
              </a:r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22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sz="2200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Lendif</a:t>
              </a:r>
              <a:endPara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2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  <a:p>
              <a:r>
                <a:rPr lang="en-US" sz="22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22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 r1, r2, r3</a:t>
              </a:r>
            </a:p>
            <a:p>
              <a:r>
                <a:rPr lang="en-US" sz="22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add  r2, r2, 1</a:t>
              </a:r>
              <a:endPara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2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sz="2200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Lendif</a:t>
              </a:r>
              <a:r>
                <a:rPr lang="en-US" sz="22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en-US" sz="22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  r3, r2</a:t>
              </a: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E82C522C-969A-11E8-ED7B-BBD8A7153886}"/>
                </a:ext>
              </a:extLst>
            </p:cNvPr>
            <p:cNvSpPr/>
            <p:nvPr/>
          </p:nvSpPr>
          <p:spPr>
            <a:xfrm>
              <a:off x="5266377" y="2167659"/>
              <a:ext cx="541421" cy="4090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3F10ECA-996A-0501-1D81-D42B10BDC92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2DECE83-780E-FD80-0819-D2E89631CAB3}"/>
              </a:ext>
            </a:extLst>
          </p:cNvPr>
          <p:cNvGrpSpPr/>
          <p:nvPr/>
        </p:nvGrpSpPr>
        <p:grpSpPr>
          <a:xfrm>
            <a:off x="9056526" y="664709"/>
            <a:ext cx="2416949" cy="1323439"/>
            <a:chOff x="3332193" y="289693"/>
            <a:chExt cx="2416949" cy="132343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F1723B-C119-19B7-16C3-5279AC6854AD}"/>
                </a:ext>
              </a:extLst>
            </p:cNvPr>
            <p:cNvSpPr txBox="1"/>
            <p:nvPr/>
          </p:nvSpPr>
          <p:spPr>
            <a:xfrm>
              <a:off x="3889594" y="289693"/>
              <a:ext cx="1859548" cy="1323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If r0 == 5 false</a:t>
              </a:r>
            </a:p>
            <a:p>
              <a:r>
                <a:rPr lang="en-US" sz="2000" dirty="0">
                  <a:solidFill>
                    <a:srgbClr val="F37440"/>
                  </a:solidFill>
                </a:rPr>
                <a:t>then</a:t>
              </a:r>
              <a:r>
                <a:rPr lang="en-US" sz="2000" dirty="0">
                  <a:solidFill>
                    <a:schemeClr val="accent5"/>
                  </a:solidFill>
                </a:rPr>
                <a:t> branch </a:t>
              </a:r>
              <a:r>
                <a:rPr lang="en-US" sz="2000" b="1" i="1" dirty="0">
                  <a:solidFill>
                    <a:schemeClr val="accent5"/>
                  </a:solidFill>
                </a:rPr>
                <a:t>around</a:t>
              </a:r>
              <a:r>
                <a:rPr lang="en-US" sz="2000" dirty="0">
                  <a:solidFill>
                    <a:schemeClr val="accent5"/>
                  </a:solidFill>
                </a:rPr>
                <a:t> the </a:t>
              </a:r>
              <a:r>
                <a:rPr lang="en-US" sz="2000" dirty="0">
                  <a:solidFill>
                    <a:srgbClr val="2C895B"/>
                  </a:solidFill>
                </a:rPr>
                <a:t>true block</a:t>
              </a:r>
            </a:p>
          </p:txBody>
        </p: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8476694A-D636-D4D2-1CED-2FB9630E9AFC}"/>
                </a:ext>
              </a:extLst>
            </p:cNvPr>
            <p:cNvSpPr/>
            <p:nvPr/>
          </p:nvSpPr>
          <p:spPr>
            <a:xfrm>
              <a:off x="3332193" y="399731"/>
              <a:ext cx="498089" cy="626327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U-Turn Arrow 1">
            <a:extLst>
              <a:ext uri="{FF2B5EF4-FFF2-40B4-BE49-F238E27FC236}">
                <a16:creationId xmlns:a16="http://schemas.microsoft.com/office/drawing/2014/main" id="{7012318E-0D5A-AC26-B463-D4EB9B97B02A}"/>
              </a:ext>
            </a:extLst>
          </p:cNvPr>
          <p:cNvSpPr/>
          <p:nvPr/>
        </p:nvSpPr>
        <p:spPr>
          <a:xfrm rot="5400000" flipV="1">
            <a:off x="5598542" y="1580139"/>
            <a:ext cx="1836896" cy="1053882"/>
          </a:xfrm>
          <a:prstGeom prst="uturnArrow">
            <a:avLst>
              <a:gd name="adj1" fmla="val 7498"/>
              <a:gd name="adj2" fmla="val 12036"/>
              <a:gd name="adj3" fmla="val 21481"/>
              <a:gd name="adj4" fmla="val 42454"/>
              <a:gd name="adj5" fmla="val 47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7827D4D-87D3-0F18-70BD-BECC6ECCA400}"/>
              </a:ext>
            </a:extLst>
          </p:cNvPr>
          <p:cNvGrpSpPr/>
          <p:nvPr/>
        </p:nvGrpSpPr>
        <p:grpSpPr>
          <a:xfrm>
            <a:off x="7978813" y="2469762"/>
            <a:ext cx="1469597" cy="452802"/>
            <a:chOff x="10906175" y="3708186"/>
            <a:chExt cx="1469597" cy="452802"/>
          </a:xfrm>
        </p:grpSpPr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CAED0BB4-3C02-7D58-EC78-1178C56FB47B}"/>
                </a:ext>
              </a:extLst>
            </p:cNvPr>
            <p:cNvSpPr/>
            <p:nvPr/>
          </p:nvSpPr>
          <p:spPr>
            <a:xfrm rot="5400000">
              <a:off x="10791561" y="3822800"/>
              <a:ext cx="452802" cy="223574"/>
            </a:xfrm>
            <a:prstGeom prst="rightArrow">
              <a:avLst>
                <a:gd name="adj1" fmla="val 26646"/>
                <a:gd name="adj2" fmla="val 466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BCCA9F-F839-3236-34F8-F6955FA81FC7}"/>
                </a:ext>
              </a:extLst>
            </p:cNvPr>
            <p:cNvSpPr txBox="1"/>
            <p:nvPr/>
          </p:nvSpPr>
          <p:spPr>
            <a:xfrm>
              <a:off x="10972824" y="3726682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Fall through</a:t>
              </a:r>
            </a:p>
          </p:txBody>
        </p: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279AE8D-F606-40C8-C19D-8905CA5C9CF8}"/>
              </a:ext>
            </a:extLst>
          </p:cNvPr>
          <p:cNvSpPr/>
          <p:nvPr/>
        </p:nvSpPr>
        <p:spPr bwMode="auto">
          <a:xfrm>
            <a:off x="1271678" y="4379546"/>
            <a:ext cx="3443819" cy="183689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int r0;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r1 = r2++;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r3 = r2;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1FD5746-1348-13B3-F452-A5005122113D}"/>
              </a:ext>
            </a:extLst>
          </p:cNvPr>
          <p:cNvGrpSpPr/>
          <p:nvPr/>
        </p:nvGrpSpPr>
        <p:grpSpPr>
          <a:xfrm>
            <a:off x="5251373" y="3856980"/>
            <a:ext cx="4489983" cy="2882027"/>
            <a:chOff x="5292213" y="2908884"/>
            <a:chExt cx="4489983" cy="2882027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59632CA-A75C-A2B0-F612-CDA245369E12}"/>
                </a:ext>
              </a:extLst>
            </p:cNvPr>
            <p:cNvSpPr/>
            <p:nvPr/>
          </p:nvSpPr>
          <p:spPr bwMode="auto">
            <a:xfrm>
              <a:off x="6436833" y="2908884"/>
              <a:ext cx="3345363" cy="2882027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22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cmp</a:t>
              </a:r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22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r0</a:t>
              </a:r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22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</a:p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2200" dirty="0" err="1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bgt</a:t>
              </a:r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22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sz="2200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Lendif</a:t>
              </a:r>
              <a:endPara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2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  <a:p>
              <a:r>
                <a:rPr lang="en-US" sz="22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22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mov  r1, r2</a:t>
              </a:r>
            </a:p>
            <a:p>
              <a:r>
                <a:rPr lang="en-US" sz="22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add  r2, r2, 1</a:t>
              </a:r>
            </a:p>
            <a:p>
              <a:endPara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2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sz="2200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Lendif</a:t>
              </a:r>
              <a:r>
                <a:rPr lang="en-US" sz="22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en-US" sz="22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  r3, r2</a:t>
              </a:r>
            </a:p>
          </p:txBody>
        </p:sp>
        <p:sp>
          <p:nvSpPr>
            <p:cNvPr id="34" name="Right Arrow 33">
              <a:extLst>
                <a:ext uri="{FF2B5EF4-FFF2-40B4-BE49-F238E27FC236}">
                  <a16:creationId xmlns:a16="http://schemas.microsoft.com/office/drawing/2014/main" id="{7DFA4BB7-8603-2A64-F01F-FA9A86C67963}"/>
                </a:ext>
              </a:extLst>
            </p:cNvPr>
            <p:cNvSpPr/>
            <p:nvPr/>
          </p:nvSpPr>
          <p:spPr>
            <a:xfrm>
              <a:off x="5292213" y="3600169"/>
              <a:ext cx="541421" cy="4090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U-Turn Arrow 34">
            <a:extLst>
              <a:ext uri="{FF2B5EF4-FFF2-40B4-BE49-F238E27FC236}">
                <a16:creationId xmlns:a16="http://schemas.microsoft.com/office/drawing/2014/main" id="{7DFB1E4A-2EE2-2703-62CE-89EEB5B898BA}"/>
              </a:ext>
            </a:extLst>
          </p:cNvPr>
          <p:cNvSpPr/>
          <p:nvPr/>
        </p:nvSpPr>
        <p:spPr>
          <a:xfrm rot="5400000" flipV="1">
            <a:off x="5793998" y="4695532"/>
            <a:ext cx="1470433" cy="949688"/>
          </a:xfrm>
          <a:prstGeom prst="uturnArrow">
            <a:avLst>
              <a:gd name="adj1" fmla="val 7498"/>
              <a:gd name="adj2" fmla="val 12036"/>
              <a:gd name="adj3" fmla="val 21481"/>
              <a:gd name="adj4" fmla="val 42454"/>
              <a:gd name="adj5" fmla="val 47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DC8A0D8-A155-8BCA-436E-F3C8B7B24F1A}"/>
              </a:ext>
            </a:extLst>
          </p:cNvPr>
          <p:cNvGrpSpPr/>
          <p:nvPr/>
        </p:nvGrpSpPr>
        <p:grpSpPr>
          <a:xfrm>
            <a:off x="8068674" y="5763640"/>
            <a:ext cx="1469597" cy="452802"/>
            <a:chOff x="10906175" y="3708186"/>
            <a:chExt cx="1469597" cy="452802"/>
          </a:xfrm>
        </p:grpSpPr>
        <p:sp>
          <p:nvSpPr>
            <p:cNvPr id="37" name="Right Arrow 36">
              <a:extLst>
                <a:ext uri="{FF2B5EF4-FFF2-40B4-BE49-F238E27FC236}">
                  <a16:creationId xmlns:a16="http://schemas.microsoft.com/office/drawing/2014/main" id="{229E3D1A-97A8-8743-8EC0-24DD29009559}"/>
                </a:ext>
              </a:extLst>
            </p:cNvPr>
            <p:cNvSpPr/>
            <p:nvPr/>
          </p:nvSpPr>
          <p:spPr>
            <a:xfrm rot="5400000">
              <a:off x="10791561" y="3822800"/>
              <a:ext cx="452802" cy="223574"/>
            </a:xfrm>
            <a:prstGeom prst="rightArrow">
              <a:avLst>
                <a:gd name="adj1" fmla="val 26646"/>
                <a:gd name="adj2" fmla="val 466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3E74DA0-A408-67BA-46E5-271A5E7E1B36}"/>
                </a:ext>
              </a:extLst>
            </p:cNvPr>
            <p:cNvSpPr txBox="1"/>
            <p:nvPr/>
          </p:nvSpPr>
          <p:spPr>
            <a:xfrm>
              <a:off x="10972824" y="3726682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Fall through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461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  <p:bldP spid="19" grpId="0" animBg="1"/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94D6A-DEEC-8A2E-DCA2-321A28A7DBB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7321" y="2572840"/>
            <a:ext cx="5402430" cy="313539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fontAlgn="base"/>
            <a:r>
              <a:rPr lang="en-US" sz="2400" dirty="0">
                <a:solidFill>
                  <a:schemeClr val="accent6"/>
                </a:solidFill>
              </a:rPr>
              <a:t>Do not use </a:t>
            </a:r>
            <a:r>
              <a:rPr lang="en-US" sz="2400" b="1" dirty="0">
                <a:solidFill>
                  <a:srgbClr val="FF0000"/>
                </a:solidFill>
              </a:rPr>
              <a:t>unnecessary branches</a:t>
            </a:r>
          </a:p>
          <a:p>
            <a:pPr fontAlgn="base"/>
            <a:r>
              <a:rPr lang="en-US" sz="2400" dirty="0">
                <a:solidFill>
                  <a:schemeClr val="accent6"/>
                </a:solidFill>
              </a:rPr>
              <a:t>Optimize your use of </a:t>
            </a:r>
            <a:r>
              <a:rPr lang="en-US" sz="2400" dirty="0">
                <a:solidFill>
                  <a:srgbClr val="2C895B"/>
                </a:solidFill>
              </a:rPr>
              <a:t>"fall throughs"</a:t>
            </a:r>
          </a:p>
          <a:p>
            <a:pPr fontAlgn="base"/>
            <a:r>
              <a:rPr lang="en-US" sz="2400" dirty="0">
                <a:solidFill>
                  <a:schemeClr val="accent6"/>
                </a:solidFill>
              </a:rPr>
              <a:t>For example: </a:t>
            </a:r>
            <a:r>
              <a:rPr lang="en-US" sz="2400" b="1" dirty="0">
                <a:solidFill>
                  <a:srgbClr val="FF0000"/>
                </a:solidFill>
              </a:rPr>
              <a:t>Do not </a:t>
            </a:r>
            <a:r>
              <a:rPr lang="en-US" sz="2400" b="1" dirty="0"/>
              <a:t>make a </a:t>
            </a:r>
            <a:r>
              <a:rPr lang="en-US" sz="2400" b="1" dirty="0">
                <a:solidFill>
                  <a:srgbClr val="F37440"/>
                </a:solidFill>
              </a:rPr>
              <a:t>conditional branch </a:t>
            </a:r>
            <a:r>
              <a:rPr lang="en-US" sz="2400" b="1" dirty="0">
                <a:solidFill>
                  <a:schemeClr val="accent6"/>
                </a:solidFill>
              </a:rPr>
              <a:t>around an </a:t>
            </a:r>
            <a:r>
              <a:rPr lang="en-US" sz="2400" b="1" dirty="0">
                <a:solidFill>
                  <a:srgbClr val="0070C0"/>
                </a:solidFill>
              </a:rPr>
              <a:t>unconditional branch </a:t>
            </a:r>
            <a:r>
              <a:rPr lang="en-US" sz="2400" b="1" dirty="0"/>
              <a:t>that immediately follows 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F155D-22B5-684C-949C-E4BEB9652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4" y="576477"/>
            <a:ext cx="10515600" cy="551042"/>
          </a:xfrm>
        </p:spPr>
        <p:txBody>
          <a:bodyPr/>
          <a:lstStyle/>
          <a:p>
            <a:r>
              <a:rPr lang="en-US" dirty="0"/>
              <a:t>Branching Avoid: Spaghetti Code</a:t>
            </a:r>
            <a:br>
              <a:rPr lang="en-US" dirty="0"/>
            </a:br>
            <a:r>
              <a:rPr lang="en-US" dirty="0"/>
              <a:t>("</a:t>
            </a:r>
            <a:r>
              <a:rPr lang="en-US" dirty="0" err="1"/>
              <a:t>goto</a:t>
            </a:r>
            <a:r>
              <a:rPr lang="en-US" dirty="0"/>
              <a:t> structure")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A127945-83BD-FE40-B013-ACB3254F8897}"/>
              </a:ext>
            </a:extLst>
          </p:cNvPr>
          <p:cNvSpPr/>
          <p:nvPr/>
        </p:nvSpPr>
        <p:spPr bwMode="auto">
          <a:xfrm>
            <a:off x="6560387" y="293607"/>
            <a:ext cx="4451790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Do not do the following</a:t>
            </a:r>
            <a:r>
              <a:rPr lang="en-US" sz="2400" b="1" dirty="0"/>
              <a:t>:</a:t>
            </a:r>
            <a:endParaRPr lang="en-US" sz="2400" dirty="0"/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r0, 0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Lthen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 .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Lendif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Lthen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add r1, r1, 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Lendif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add r1, r1, 2</a:t>
            </a:r>
            <a:endParaRPr lang="en-US" sz="4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6E769A-DCFC-0C4F-983F-375DFEA0684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8" name="U-Turn Arrow 27">
            <a:extLst>
              <a:ext uri="{FF2B5EF4-FFF2-40B4-BE49-F238E27FC236}">
                <a16:creationId xmlns:a16="http://schemas.microsoft.com/office/drawing/2014/main" id="{61D44D4D-9ADD-CBDD-6917-59A746B7C669}"/>
              </a:ext>
            </a:extLst>
          </p:cNvPr>
          <p:cNvSpPr/>
          <p:nvPr/>
        </p:nvSpPr>
        <p:spPr>
          <a:xfrm rot="5400000" flipV="1">
            <a:off x="6197544" y="1818895"/>
            <a:ext cx="1180613" cy="871200"/>
          </a:xfrm>
          <a:prstGeom prst="uturnArrow">
            <a:avLst>
              <a:gd name="adj1" fmla="val 4865"/>
              <a:gd name="adj2" fmla="val 6881"/>
              <a:gd name="adj3" fmla="val 20789"/>
              <a:gd name="adj4" fmla="val 42454"/>
              <a:gd name="adj5" fmla="val 442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U-Turn Arrow 18">
            <a:extLst>
              <a:ext uri="{FF2B5EF4-FFF2-40B4-BE49-F238E27FC236}">
                <a16:creationId xmlns:a16="http://schemas.microsoft.com/office/drawing/2014/main" id="{37BF2509-CAEF-0674-A12B-6F5C1DA85B2E}"/>
              </a:ext>
            </a:extLst>
          </p:cNvPr>
          <p:cNvSpPr/>
          <p:nvPr/>
        </p:nvSpPr>
        <p:spPr>
          <a:xfrm rot="5400000" flipV="1">
            <a:off x="6178024" y="1313710"/>
            <a:ext cx="756805" cy="742205"/>
          </a:xfrm>
          <a:prstGeom prst="uturnArrow">
            <a:avLst>
              <a:gd name="adj1" fmla="val 4865"/>
              <a:gd name="adj2" fmla="val 6539"/>
              <a:gd name="adj3" fmla="val 20789"/>
              <a:gd name="adj4" fmla="val 42454"/>
              <a:gd name="adj5" fmla="val 75684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75DC633-43F3-4E65-3E4F-BC0841A7EFCF}"/>
              </a:ext>
            </a:extLst>
          </p:cNvPr>
          <p:cNvSpPr/>
          <p:nvPr/>
        </p:nvSpPr>
        <p:spPr bwMode="auto">
          <a:xfrm>
            <a:off x="6779898" y="3668280"/>
            <a:ext cx="3537447" cy="27553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2C895B"/>
                </a:solidFill>
              </a:rPr>
              <a:t>Do the following:</a:t>
            </a:r>
            <a:endParaRPr lang="en-US" sz="2400" dirty="0">
              <a:solidFill>
                <a:srgbClr val="2C895B"/>
              </a:solidFill>
            </a:endParaRPr>
          </a:p>
          <a:p>
            <a:pPr fontAlgn="base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r0, 0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bne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Lendif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fall through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add r1, r1, 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Lendif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add r1, r1, 2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U-Turn Arrow 36">
            <a:extLst>
              <a:ext uri="{FF2B5EF4-FFF2-40B4-BE49-F238E27FC236}">
                <a16:creationId xmlns:a16="http://schemas.microsoft.com/office/drawing/2014/main" id="{A0849286-90EE-EF41-222F-D733A9BBA2A9}"/>
              </a:ext>
            </a:extLst>
          </p:cNvPr>
          <p:cNvSpPr/>
          <p:nvPr/>
        </p:nvSpPr>
        <p:spPr>
          <a:xfrm rot="5400000" flipV="1">
            <a:off x="6493462" y="4799702"/>
            <a:ext cx="1150543" cy="934958"/>
          </a:xfrm>
          <a:prstGeom prst="uturnArrow">
            <a:avLst>
              <a:gd name="adj1" fmla="val 4865"/>
              <a:gd name="adj2" fmla="val 6539"/>
              <a:gd name="adj3" fmla="val 20789"/>
              <a:gd name="adj4" fmla="val 42454"/>
              <a:gd name="adj5" fmla="val 39305"/>
            </a:avLst>
          </a:prstGeom>
          <a:solidFill>
            <a:srgbClr val="2C895B"/>
          </a:solidFill>
          <a:ln>
            <a:solidFill>
              <a:srgbClr val="2C8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9C8AE7-4E80-5949-D29D-B9CF856C22A1}"/>
              </a:ext>
            </a:extLst>
          </p:cNvPr>
          <p:cNvGrpSpPr/>
          <p:nvPr/>
        </p:nvGrpSpPr>
        <p:grpSpPr>
          <a:xfrm>
            <a:off x="9029295" y="1176867"/>
            <a:ext cx="1911137" cy="973149"/>
            <a:chOff x="9029295" y="1176867"/>
            <a:chExt cx="1911137" cy="973149"/>
          </a:xfrm>
        </p:grpSpPr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8483918C-05BF-9621-C150-DB6AC856D2D7}"/>
                </a:ext>
              </a:extLst>
            </p:cNvPr>
            <p:cNvSpPr/>
            <p:nvPr/>
          </p:nvSpPr>
          <p:spPr>
            <a:xfrm>
              <a:off x="9029295" y="1176867"/>
              <a:ext cx="321733" cy="684436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DCC1FF-DEC4-62F9-4D50-D8A54BB54567}"/>
                </a:ext>
              </a:extLst>
            </p:cNvPr>
            <p:cNvSpPr txBox="1"/>
            <p:nvPr/>
          </p:nvSpPr>
          <p:spPr>
            <a:xfrm>
              <a:off x="9370604" y="1226686"/>
              <a:ext cx="1569828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Caution!</a:t>
              </a:r>
            </a:p>
            <a:p>
              <a:r>
                <a:rPr lang="en-US" dirty="0"/>
                <a:t>Two adjacent branches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272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8" grpId="0" animBg="1"/>
      <p:bldP spid="19" grpId="0" animBg="1"/>
      <p:bldP spid="11" grpId="0" animBg="1"/>
      <p:bldP spid="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5C421C-5369-0F48-9F83-298A1BC2E7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28706" y="434837"/>
            <a:ext cx="10813557" cy="203839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</a:rPr>
              <a:t>Approach: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0070C0"/>
                </a:solidFill>
              </a:rPr>
              <a:t>adjust</a:t>
            </a:r>
            <a:r>
              <a:rPr lang="en-US" sz="2200" dirty="0">
                <a:solidFill>
                  <a:srgbClr val="0070C0"/>
                </a:solidFill>
              </a:rPr>
              <a:t> the conditional test to branch to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rgbClr val="FF0000"/>
                </a:solidFill>
              </a:rPr>
              <a:t>False Block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chemeClr val="accent6"/>
                </a:solidFill>
              </a:rPr>
              <a:t>Fall through </a:t>
            </a:r>
            <a:r>
              <a:rPr lang="en-US" sz="2200" dirty="0">
                <a:solidFill>
                  <a:schemeClr val="accent6"/>
                </a:solidFill>
              </a:rPr>
              <a:t>to the </a:t>
            </a:r>
            <a:r>
              <a:rPr lang="en-US" sz="2200" b="1" dirty="0">
                <a:solidFill>
                  <a:srgbClr val="2C895B"/>
                </a:solidFill>
              </a:rPr>
              <a:t>True Block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accent6"/>
                </a:solidFill>
              </a:rPr>
              <a:t>Bottom of the </a:t>
            </a:r>
            <a:r>
              <a:rPr lang="en-US" sz="2200" b="1" dirty="0">
                <a:solidFill>
                  <a:srgbClr val="2C895B"/>
                </a:solidFill>
              </a:rPr>
              <a:t>True Block </a:t>
            </a:r>
            <a:r>
              <a:rPr lang="en-US" sz="2200" b="1" dirty="0">
                <a:solidFill>
                  <a:srgbClr val="0070C0"/>
                </a:solidFill>
              </a:rPr>
              <a:t>unconditionally branches </a:t>
            </a:r>
            <a:r>
              <a:rPr lang="en-US" sz="2200" dirty="0">
                <a:solidFill>
                  <a:schemeClr val="accent6"/>
                </a:solidFill>
              </a:rPr>
              <a:t>around the </a:t>
            </a:r>
            <a:r>
              <a:rPr lang="en-US" sz="2200" b="1" dirty="0">
                <a:solidFill>
                  <a:srgbClr val="FF0000"/>
                </a:solidFill>
              </a:rPr>
              <a:t>False block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04" y="129271"/>
            <a:ext cx="9313613" cy="407296"/>
          </a:xfrm>
        </p:spPr>
        <p:txBody>
          <a:bodyPr/>
          <a:lstStyle/>
          <a:p>
            <a:r>
              <a:rPr lang="en-US" dirty="0"/>
              <a:t>Program Flow: If with an  Else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7E221FC-B186-A346-A69A-B0BA74239A67}"/>
              </a:ext>
            </a:extLst>
          </p:cNvPr>
          <p:cNvGraphicFramePr>
            <a:graphicFrameLocks noGrp="1"/>
          </p:cNvGraphicFramePr>
          <p:nvPr/>
        </p:nvGraphicFramePr>
        <p:xfrm>
          <a:off x="458588" y="2544396"/>
          <a:ext cx="11469190" cy="4184333"/>
        </p:xfrm>
        <a:graphic>
          <a:graphicData uri="http://schemas.openxmlformats.org/drawingml/2006/table">
            <a:tbl>
              <a:tblPr firstRow="1" firstCol="1" bandRow="1"/>
              <a:tblGrid>
                <a:gridCol w="7881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931">
                  <a:extLst>
                    <a:ext uri="{9D8B030D-6E8A-4147-A177-3AD203B41FA5}">
                      <a16:colId xmlns:a16="http://schemas.microsoft.com/office/drawing/2014/main" val="1804811189"/>
                    </a:ext>
                  </a:extLst>
                </a:gridCol>
              </a:tblGrid>
              <a:tr h="3822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1" spc="5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 source Code</a:t>
                      </a:r>
                      <a:endParaRPr lang="en-US" sz="2400" b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1" spc="5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Assembly</a:t>
                      </a:r>
                      <a:endParaRPr lang="en-US" sz="2400" b="0" i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8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1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spc="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int r0;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spc="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if (r0 </a:t>
                      </a:r>
                      <a:r>
                        <a:rPr lang="en-US" sz="2400" b="0" i="0" spc="50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&gt;</a:t>
                      </a:r>
                      <a:r>
                        <a:rPr lang="en-US" sz="2400" b="0" i="0" spc="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10) {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i="0" spc="5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spc="50" dirty="0"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// true block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spc="50" dirty="0"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// </a:t>
                      </a:r>
                      <a:r>
                        <a:rPr lang="en-US" sz="2400" b="1" i="0" spc="50" dirty="0"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branch always </a:t>
                      </a:r>
                      <a:r>
                        <a:rPr lang="en-US" sz="2400" b="0" i="0" spc="50" dirty="0"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around the false block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spc="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} else {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i="0" spc="5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spc="5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// false block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i="0" spc="5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spc="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spc="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400" b="0" i="0" spc="5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cmp</a:t>
                      </a:r>
                      <a:r>
                        <a:rPr lang="en-US" sz="2400" b="0" i="0" spc="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r0, 10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spc="50" dirty="0"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400" b="1" i="0" spc="50" dirty="0" err="1"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ble</a:t>
                      </a:r>
                      <a:r>
                        <a:rPr lang="en-US" sz="2400" b="0" i="0" spc="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.</a:t>
                      </a:r>
                      <a:r>
                        <a:rPr lang="en-US" sz="2400" b="0" i="0" spc="5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Lelse</a:t>
                      </a:r>
                      <a:endParaRPr lang="en-US" sz="2400" b="0" i="0" spc="5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spc="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/fall through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spc="50" dirty="0"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// true block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spc="50" dirty="0"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400" b="1" i="0" spc="5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sz="2400" b="0" i="0" spc="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.</a:t>
                      </a:r>
                      <a:r>
                        <a:rPr lang="en-US" sz="2400" b="0" i="0" spc="5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Lendif</a:t>
                      </a:r>
                      <a:endParaRPr lang="en-US" sz="2400" b="0" i="0" spc="5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spc="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2400" b="0" i="0" spc="5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Lelse</a:t>
                      </a:r>
                      <a:r>
                        <a:rPr lang="en-US" sz="2400" b="0" i="0" spc="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i="0" spc="5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spc="5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// false block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spc="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// fall through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spc="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2400" b="0" i="0" spc="5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Lendif</a:t>
                      </a:r>
                      <a:r>
                        <a:rPr lang="en-US" sz="2400" b="0" i="0" spc="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: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8B107B0-76EF-9E4E-AB48-B030629F503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8538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8A5ED6-4E9B-29FE-66F3-E67DDE4C8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320" y="563880"/>
            <a:ext cx="58928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4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050155E-FD54-A443-8A5C-99402148A9B6}"/>
              </a:ext>
            </a:extLst>
          </p:cNvPr>
          <p:cNvSpPr/>
          <p:nvPr/>
        </p:nvSpPr>
        <p:spPr bwMode="auto">
          <a:xfrm>
            <a:off x="529070" y="1957829"/>
            <a:ext cx="5065069" cy="288202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cond. true block */</a:t>
            </a:r>
          </a:p>
          <a:p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branch around false */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else {</a:t>
            </a:r>
          </a:p>
          <a:p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condition false block */</a:t>
            </a:r>
          </a:p>
          <a:p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/* fall through */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r1 = 4;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3B6154-1A66-E2A2-5D31-5E86B5EA4D1C}"/>
              </a:ext>
            </a:extLst>
          </p:cNvPr>
          <p:cNvSpPr txBox="1"/>
          <p:nvPr/>
        </p:nvSpPr>
        <p:spPr>
          <a:xfrm>
            <a:off x="3637231" y="889579"/>
            <a:ext cx="1956908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If r0 == 5 false</a:t>
            </a:r>
          </a:p>
          <a:p>
            <a:r>
              <a:rPr lang="en-US" sz="2000" dirty="0">
                <a:solidFill>
                  <a:srgbClr val="F37440"/>
                </a:solidFill>
              </a:rPr>
              <a:t>then</a:t>
            </a:r>
            <a:r>
              <a:rPr lang="en-US" sz="2000" dirty="0">
                <a:solidFill>
                  <a:schemeClr val="accent5"/>
                </a:solidFill>
              </a:rPr>
              <a:t> branch </a:t>
            </a:r>
            <a:r>
              <a:rPr lang="en-US" sz="2000" b="1" i="1" dirty="0">
                <a:solidFill>
                  <a:schemeClr val="accent5"/>
                </a:solidFill>
              </a:rPr>
              <a:t>to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>
                <a:solidFill>
                  <a:srgbClr val="F37440"/>
                </a:solidFill>
              </a:rPr>
              <a:t>false block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02" y="-46187"/>
            <a:ext cx="10515600" cy="715294"/>
          </a:xfrm>
        </p:spPr>
        <p:txBody>
          <a:bodyPr/>
          <a:lstStyle/>
          <a:p>
            <a:r>
              <a:rPr lang="en-US" dirty="0"/>
              <a:t>If with an Else Examples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04A52B-991F-CC46-A791-DA93FC1866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19F94A4-A4B5-8B07-91C7-34C84D50E1A3}"/>
              </a:ext>
            </a:extLst>
          </p:cNvPr>
          <p:cNvSpPr/>
          <p:nvPr/>
        </p:nvSpPr>
        <p:spPr bwMode="auto">
          <a:xfrm>
            <a:off x="7022682" y="1315109"/>
            <a:ext cx="4813202" cy="497228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Lelse</a:t>
            </a:r>
            <a:endParaRPr lang="en-US" sz="22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// Fall through</a:t>
            </a:r>
          </a:p>
          <a:p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cond. true block</a:t>
            </a:r>
          </a:p>
          <a:p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</a:t>
            </a:r>
          </a:p>
          <a:p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* Now branch around the</a:t>
            </a:r>
          </a:p>
          <a:p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* condition false block </a:t>
            </a:r>
          </a:p>
          <a:p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*/</a:t>
            </a:r>
          </a:p>
          <a:p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 .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Lendif</a:t>
            </a:r>
            <a:endParaRPr lang="en-US" sz="2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Lelse</a:t>
            </a:r>
            <a:endParaRPr lang="en-US" sz="2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condition false block</a:t>
            </a:r>
          </a:p>
          <a:p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fall through </a:t>
            </a:r>
          </a:p>
          <a:p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Lendif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mov r1,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080796-6994-EEFC-90C6-0AACCE129A01}"/>
              </a:ext>
            </a:extLst>
          </p:cNvPr>
          <p:cNvSpPr txBox="1"/>
          <p:nvPr/>
        </p:nvSpPr>
        <p:spPr>
          <a:xfrm>
            <a:off x="9515152" y="299446"/>
            <a:ext cx="1802484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If r0 == 5 false</a:t>
            </a:r>
          </a:p>
          <a:p>
            <a:r>
              <a:rPr lang="en-US" sz="2000" dirty="0">
                <a:solidFill>
                  <a:srgbClr val="F37440"/>
                </a:solidFill>
              </a:rPr>
              <a:t>then</a:t>
            </a:r>
            <a:r>
              <a:rPr lang="en-US" sz="2000" dirty="0">
                <a:solidFill>
                  <a:schemeClr val="accent5"/>
                </a:solidFill>
              </a:rPr>
              <a:t> branch </a:t>
            </a:r>
            <a:r>
              <a:rPr lang="en-US" sz="2000" b="1" i="1" dirty="0">
                <a:solidFill>
                  <a:schemeClr val="accent5"/>
                </a:solidFill>
              </a:rPr>
              <a:t>to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>
                <a:solidFill>
                  <a:srgbClr val="F37440"/>
                </a:solidFill>
              </a:rPr>
              <a:t>false block</a:t>
            </a:r>
          </a:p>
        </p:txBody>
      </p:sp>
      <p:sp>
        <p:nvSpPr>
          <p:cNvPr id="6" name="U-Turn Arrow 5">
            <a:extLst>
              <a:ext uri="{FF2B5EF4-FFF2-40B4-BE49-F238E27FC236}">
                <a16:creationId xmlns:a16="http://schemas.microsoft.com/office/drawing/2014/main" id="{AC1DD588-503A-5D7E-C829-3E7A76A8ABEE}"/>
              </a:ext>
            </a:extLst>
          </p:cNvPr>
          <p:cNvSpPr/>
          <p:nvPr/>
        </p:nvSpPr>
        <p:spPr>
          <a:xfrm rot="5400000" flipV="1">
            <a:off x="-127613" y="3330597"/>
            <a:ext cx="1849491" cy="882032"/>
          </a:xfrm>
          <a:prstGeom prst="uturnArrow">
            <a:avLst>
              <a:gd name="adj1" fmla="val 7498"/>
              <a:gd name="adj2" fmla="val 8036"/>
              <a:gd name="adj3" fmla="val 20744"/>
              <a:gd name="adj4" fmla="val 42454"/>
              <a:gd name="adj5" fmla="val 3402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U-Turn Arrow 6">
            <a:extLst>
              <a:ext uri="{FF2B5EF4-FFF2-40B4-BE49-F238E27FC236}">
                <a16:creationId xmlns:a16="http://schemas.microsoft.com/office/drawing/2014/main" id="{E717F658-29D8-9B1A-9125-EE4530B81CCC}"/>
              </a:ext>
            </a:extLst>
          </p:cNvPr>
          <p:cNvSpPr/>
          <p:nvPr/>
        </p:nvSpPr>
        <p:spPr>
          <a:xfrm rot="5400000" flipV="1">
            <a:off x="5945071" y="2857176"/>
            <a:ext cx="2779111" cy="853101"/>
          </a:xfrm>
          <a:prstGeom prst="uturnArrow">
            <a:avLst>
              <a:gd name="adj1" fmla="val 7498"/>
              <a:gd name="adj2" fmla="val 12036"/>
              <a:gd name="adj3" fmla="val 21481"/>
              <a:gd name="adj4" fmla="val 42454"/>
              <a:gd name="adj5" fmla="val 47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U-Turn Arrow 7">
            <a:extLst>
              <a:ext uri="{FF2B5EF4-FFF2-40B4-BE49-F238E27FC236}">
                <a16:creationId xmlns:a16="http://schemas.microsoft.com/office/drawing/2014/main" id="{DC3E4242-5C35-6A31-FA82-D9C5C0774E06}"/>
              </a:ext>
            </a:extLst>
          </p:cNvPr>
          <p:cNvSpPr/>
          <p:nvPr/>
        </p:nvSpPr>
        <p:spPr>
          <a:xfrm rot="5400000" flipV="1">
            <a:off x="6435812" y="4609273"/>
            <a:ext cx="1522573" cy="819644"/>
          </a:xfrm>
          <a:prstGeom prst="uturnArrow">
            <a:avLst>
              <a:gd name="adj1" fmla="val 7498"/>
              <a:gd name="adj2" fmla="val 12036"/>
              <a:gd name="adj3" fmla="val 21481"/>
              <a:gd name="adj4" fmla="val 42454"/>
              <a:gd name="adj5" fmla="val 47621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E46880D-9C7C-B0CF-89B4-E6DE8A8C1FF8}"/>
              </a:ext>
            </a:extLst>
          </p:cNvPr>
          <p:cNvSpPr/>
          <p:nvPr/>
        </p:nvSpPr>
        <p:spPr>
          <a:xfrm rot="5400000">
            <a:off x="8718129" y="5512665"/>
            <a:ext cx="452802" cy="223574"/>
          </a:xfrm>
          <a:prstGeom prst="rightArrow">
            <a:avLst>
              <a:gd name="adj1" fmla="val 26646"/>
              <a:gd name="adj2" fmla="val 46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U-Turn Arrow 3">
            <a:extLst>
              <a:ext uri="{FF2B5EF4-FFF2-40B4-BE49-F238E27FC236}">
                <a16:creationId xmlns:a16="http://schemas.microsoft.com/office/drawing/2014/main" id="{D132F9B3-6E81-78AA-7F27-CD5268A17B6B}"/>
              </a:ext>
            </a:extLst>
          </p:cNvPr>
          <p:cNvSpPr/>
          <p:nvPr/>
        </p:nvSpPr>
        <p:spPr>
          <a:xfrm rot="5400000" flipV="1">
            <a:off x="-180818" y="2494518"/>
            <a:ext cx="1099436" cy="508450"/>
          </a:xfrm>
          <a:prstGeom prst="uturnArrow">
            <a:avLst>
              <a:gd name="adj1" fmla="val 7498"/>
              <a:gd name="adj2" fmla="val 8036"/>
              <a:gd name="adj3" fmla="val 20744"/>
              <a:gd name="adj4" fmla="val 42454"/>
              <a:gd name="adj5" fmla="val 9703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0655ECCF-933D-0D12-025E-08CFD47E7CA8}"/>
              </a:ext>
            </a:extLst>
          </p:cNvPr>
          <p:cNvSpPr/>
          <p:nvPr/>
        </p:nvSpPr>
        <p:spPr>
          <a:xfrm>
            <a:off x="5878286" y="3056709"/>
            <a:ext cx="731520" cy="5138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7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 animBg="1"/>
      <p:bldP spid="6" grpId="0" animBg="1"/>
      <p:bldP spid="7" grpId="0" animBg="1"/>
      <p:bldP spid="8" grpId="0" animBg="1"/>
      <p:bldP spid="13" grpId="0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F155D-22B5-684C-949C-E4BEB9652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37" y="325645"/>
            <a:ext cx="10515600" cy="435088"/>
          </a:xfrm>
        </p:spPr>
        <p:txBody>
          <a:bodyPr/>
          <a:lstStyle/>
          <a:p>
            <a:r>
              <a:rPr lang="en-US" dirty="0"/>
              <a:t>If with an Else Examples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77A718D-0869-1944-8B61-C40EA778FF70}"/>
              </a:ext>
            </a:extLst>
          </p:cNvPr>
          <p:cNvSpPr/>
          <p:nvPr/>
        </p:nvSpPr>
        <p:spPr bwMode="auto">
          <a:xfrm>
            <a:off x="723245" y="2061703"/>
            <a:ext cx="4398476" cy="351543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&lt; r1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r2 = 1;</a:t>
            </a:r>
          </a:p>
          <a:p>
            <a:r>
              <a:rPr lang="en-US" sz="24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branch around else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r2 = 0;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fall through */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 = r2 + r4;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D3DFE33-17F7-184E-960E-4FCDF4683ACA}"/>
              </a:ext>
            </a:extLst>
          </p:cNvPr>
          <p:cNvGrpSpPr/>
          <p:nvPr/>
        </p:nvGrpSpPr>
        <p:grpSpPr>
          <a:xfrm>
            <a:off x="5666082" y="1558374"/>
            <a:ext cx="5302203" cy="4275534"/>
            <a:chOff x="3553852" y="3701040"/>
            <a:chExt cx="5302203" cy="4275534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AA127945-83BD-FE40-B013-ACB3254F8897}"/>
                </a:ext>
              </a:extLst>
            </p:cNvPr>
            <p:cNvSpPr/>
            <p:nvPr/>
          </p:nvSpPr>
          <p:spPr bwMode="auto">
            <a:xfrm>
              <a:off x="4404265" y="3701040"/>
              <a:ext cx="4451790" cy="4275534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lvl="1"/>
              <a:r>
                <a:rPr lang="en-US" sz="24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2400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cmp</a:t>
              </a:r>
              <a:r>
                <a:rPr lang="en-US" sz="24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r0, r1</a:t>
              </a:r>
            </a:p>
            <a:p>
              <a:pPr lvl="1"/>
              <a:r>
                <a:rPr lang="en-US" sz="2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2400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bge</a:t>
              </a:r>
              <a:r>
                <a:rPr lang="en-US" sz="2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.</a:t>
              </a:r>
              <a:r>
                <a:rPr lang="en-US" sz="2400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Lelse</a:t>
              </a:r>
              <a:endPara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lvl="1"/>
              <a:endPara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lvl="1"/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2400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mov r2, 1</a:t>
              </a:r>
            </a:p>
            <a:p>
              <a:pPr lvl="1"/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   b </a:t>
              </a:r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sz="24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Lendif</a:t>
              </a:r>
              <a:endParaRPr lang="en-US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sz="2400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Lelse</a:t>
              </a:r>
              <a:r>
                <a:rPr lang="en-US" sz="2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sz="2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mov   r2, 0</a:t>
              </a:r>
            </a:p>
            <a:p>
              <a:r>
                <a:rPr lang="en-US" sz="24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/* fall through */</a:t>
              </a:r>
            </a:p>
            <a:p>
              <a:endPara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sz="24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Lendif</a:t>
              </a:r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add   r4, r2, r4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A22DA284-AC15-D44E-80CF-F24B40A9E505}"/>
                </a:ext>
              </a:extLst>
            </p:cNvPr>
            <p:cNvSpPr/>
            <p:nvPr/>
          </p:nvSpPr>
          <p:spPr>
            <a:xfrm>
              <a:off x="3553852" y="5153070"/>
              <a:ext cx="543492" cy="6471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B6E769A-DCFC-0C4F-983F-375DFEA0684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0EA1C462-E076-D8F8-E975-7270C69D7CFC}"/>
              </a:ext>
            </a:extLst>
          </p:cNvPr>
          <p:cNvSpPr/>
          <p:nvPr/>
        </p:nvSpPr>
        <p:spPr>
          <a:xfrm rot="5400000">
            <a:off x="8602341" y="4604168"/>
            <a:ext cx="420412" cy="460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3685796-13D8-3FAB-6C85-F3CD9DE831E6}"/>
              </a:ext>
            </a:extLst>
          </p:cNvPr>
          <p:cNvGrpSpPr/>
          <p:nvPr/>
        </p:nvGrpSpPr>
        <p:grpSpPr>
          <a:xfrm>
            <a:off x="9431073" y="1221058"/>
            <a:ext cx="2269089" cy="1214106"/>
            <a:chOff x="3332193" y="-188048"/>
            <a:chExt cx="2269089" cy="121410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39DFA96-7698-1283-516E-1A565EB3922B}"/>
                </a:ext>
              </a:extLst>
            </p:cNvPr>
            <p:cNvSpPr txBox="1"/>
            <p:nvPr/>
          </p:nvSpPr>
          <p:spPr>
            <a:xfrm>
              <a:off x="3798798" y="-188048"/>
              <a:ext cx="1802484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If r0 &lt; r1 false</a:t>
              </a:r>
            </a:p>
            <a:p>
              <a:r>
                <a:rPr lang="en-US" sz="2000" dirty="0">
                  <a:solidFill>
                    <a:srgbClr val="F37440"/>
                  </a:solidFill>
                </a:rPr>
                <a:t>then</a:t>
              </a:r>
              <a:r>
                <a:rPr lang="en-US" sz="2000" dirty="0">
                  <a:solidFill>
                    <a:schemeClr val="accent5"/>
                  </a:solidFill>
                </a:rPr>
                <a:t> branch </a:t>
              </a:r>
              <a:r>
                <a:rPr lang="en-US" sz="2000" b="1" i="1" dirty="0">
                  <a:solidFill>
                    <a:schemeClr val="accent5"/>
                  </a:solidFill>
                </a:rPr>
                <a:t>to</a:t>
              </a:r>
              <a:r>
                <a:rPr lang="en-US" sz="2000" dirty="0">
                  <a:solidFill>
                    <a:schemeClr val="accent5"/>
                  </a:solidFill>
                </a:rPr>
                <a:t> </a:t>
              </a:r>
              <a:r>
                <a:rPr lang="en-US" sz="2000" dirty="0">
                  <a:solidFill>
                    <a:srgbClr val="2C895B"/>
                  </a:solidFill>
                </a:rPr>
                <a:t>false block</a:t>
              </a: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AB909E52-10BD-5DAF-093C-4ABF370719DB}"/>
                </a:ext>
              </a:extLst>
            </p:cNvPr>
            <p:cNvSpPr/>
            <p:nvPr/>
          </p:nvSpPr>
          <p:spPr>
            <a:xfrm>
              <a:off x="3332193" y="399731"/>
              <a:ext cx="498089" cy="626327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FC8E3D-760D-A22A-D37D-E9E1C9085B04}"/>
              </a:ext>
            </a:extLst>
          </p:cNvPr>
          <p:cNvGrpSpPr/>
          <p:nvPr/>
        </p:nvGrpSpPr>
        <p:grpSpPr>
          <a:xfrm>
            <a:off x="1140079" y="1221058"/>
            <a:ext cx="2512014" cy="1287762"/>
            <a:chOff x="466367" y="-718962"/>
            <a:chExt cx="2512014" cy="128776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DC0117-1B81-6B12-3C2A-64B1629BE079}"/>
                </a:ext>
              </a:extLst>
            </p:cNvPr>
            <p:cNvSpPr txBox="1"/>
            <p:nvPr/>
          </p:nvSpPr>
          <p:spPr>
            <a:xfrm>
              <a:off x="466367" y="-718962"/>
              <a:ext cx="2512014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Branch condition</a:t>
              </a:r>
            </a:p>
            <a:p>
              <a:r>
                <a:rPr lang="en-US" sz="2000" dirty="0">
                  <a:solidFill>
                    <a:schemeClr val="accent1"/>
                  </a:solidFill>
                </a:rPr>
                <a:t>Test (</a:t>
              </a:r>
              <a:r>
                <a:rPr lang="en-US" sz="2000" dirty="0">
                  <a:solidFill>
                    <a:srgbClr val="FF0000"/>
                  </a:solidFill>
                </a:rPr>
                <a:t>branch guard</a:t>
              </a:r>
              <a:r>
                <a:rPr lang="en-US" sz="2000" dirty="0">
                  <a:solidFill>
                    <a:schemeClr val="accent1"/>
                  </a:solidFill>
                </a:rPr>
                <a:t>)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0" name="Up Arrow 19">
              <a:extLst>
                <a:ext uri="{FF2B5EF4-FFF2-40B4-BE49-F238E27FC236}">
                  <a16:creationId xmlns:a16="http://schemas.microsoft.com/office/drawing/2014/main" id="{A1E570A8-A968-D867-7A80-6D7861E006CD}"/>
                </a:ext>
              </a:extLst>
            </p:cNvPr>
            <p:cNvSpPr/>
            <p:nvPr/>
          </p:nvSpPr>
          <p:spPr>
            <a:xfrm rot="10800000">
              <a:off x="1434153" y="36823"/>
              <a:ext cx="115585" cy="53197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906235B-EA29-D59F-7AF9-717465A7D5CA}"/>
              </a:ext>
            </a:extLst>
          </p:cNvPr>
          <p:cNvGrpSpPr/>
          <p:nvPr/>
        </p:nvGrpSpPr>
        <p:grpSpPr>
          <a:xfrm>
            <a:off x="9241156" y="2568040"/>
            <a:ext cx="2123448" cy="707886"/>
            <a:chOff x="444793" y="-1336048"/>
            <a:chExt cx="2123448" cy="70788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5A6B47-0BB5-1641-D0D5-2EF4449A75D7}"/>
                </a:ext>
              </a:extLst>
            </p:cNvPr>
            <p:cNvSpPr txBox="1"/>
            <p:nvPr/>
          </p:nvSpPr>
          <p:spPr>
            <a:xfrm>
              <a:off x="1180911" y="-1336048"/>
              <a:ext cx="1387330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condition true block</a:t>
              </a:r>
            </a:p>
          </p:txBody>
        </p:sp>
        <p:sp>
          <p:nvSpPr>
            <p:cNvPr id="23" name="Up Arrow 22">
              <a:extLst>
                <a:ext uri="{FF2B5EF4-FFF2-40B4-BE49-F238E27FC236}">
                  <a16:creationId xmlns:a16="http://schemas.microsoft.com/office/drawing/2014/main" id="{866F9EFB-BEF4-3109-D1FF-5031AA1BD8BE}"/>
                </a:ext>
              </a:extLst>
            </p:cNvPr>
            <p:cNvSpPr/>
            <p:nvPr/>
          </p:nvSpPr>
          <p:spPr>
            <a:xfrm rot="16200000">
              <a:off x="721318" y="-1260394"/>
              <a:ext cx="165098" cy="718148"/>
            </a:xfrm>
            <a:prstGeom prst="upArrow">
              <a:avLst/>
            </a:prstGeom>
            <a:solidFill>
              <a:srgbClr val="2C895B"/>
            </a:solidFill>
            <a:ln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E6282FD-EB61-29E3-EC89-81E865E6E3D1}"/>
              </a:ext>
            </a:extLst>
          </p:cNvPr>
          <p:cNvGrpSpPr/>
          <p:nvPr/>
        </p:nvGrpSpPr>
        <p:grpSpPr>
          <a:xfrm>
            <a:off x="9600230" y="3582075"/>
            <a:ext cx="2126104" cy="707886"/>
            <a:chOff x="-114366" y="-1525952"/>
            <a:chExt cx="2126104" cy="70788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47BAC6B-963E-5E64-A7E5-1F6120137CD6}"/>
                </a:ext>
              </a:extLst>
            </p:cNvPr>
            <p:cNvSpPr txBox="1"/>
            <p:nvPr/>
          </p:nvSpPr>
          <p:spPr>
            <a:xfrm>
              <a:off x="624408" y="-1525952"/>
              <a:ext cx="1387330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condition false block</a:t>
              </a:r>
            </a:p>
          </p:txBody>
        </p:sp>
        <p:sp>
          <p:nvSpPr>
            <p:cNvPr id="26" name="Up Arrow 25">
              <a:extLst>
                <a:ext uri="{FF2B5EF4-FFF2-40B4-BE49-F238E27FC236}">
                  <a16:creationId xmlns:a16="http://schemas.microsoft.com/office/drawing/2014/main" id="{98427DD5-A7AE-E450-666B-0CF048326066}"/>
                </a:ext>
              </a:extLst>
            </p:cNvPr>
            <p:cNvSpPr/>
            <p:nvPr/>
          </p:nvSpPr>
          <p:spPr>
            <a:xfrm rot="16200000">
              <a:off x="162159" y="-1393534"/>
              <a:ext cx="165098" cy="718148"/>
            </a:xfrm>
            <a:prstGeom prst="up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U-Turn Arrow 26">
            <a:extLst>
              <a:ext uri="{FF2B5EF4-FFF2-40B4-BE49-F238E27FC236}">
                <a16:creationId xmlns:a16="http://schemas.microsoft.com/office/drawing/2014/main" id="{E8ED879D-CBEF-9ECA-754D-1364BD40C9EE}"/>
              </a:ext>
            </a:extLst>
          </p:cNvPr>
          <p:cNvSpPr/>
          <p:nvPr/>
        </p:nvSpPr>
        <p:spPr>
          <a:xfrm rot="5400000" flipV="1">
            <a:off x="-31644" y="3932420"/>
            <a:ext cx="1910952" cy="916331"/>
          </a:xfrm>
          <a:prstGeom prst="uturnArrow">
            <a:avLst>
              <a:gd name="adj1" fmla="val 4865"/>
              <a:gd name="adj2" fmla="val 6539"/>
              <a:gd name="adj3" fmla="val 20789"/>
              <a:gd name="adj4" fmla="val 42454"/>
              <a:gd name="adj5" fmla="val 456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E7B30F0-7EAA-DE7E-4254-762ECFD9AB5D}"/>
              </a:ext>
            </a:extLst>
          </p:cNvPr>
          <p:cNvSpPr/>
          <p:nvPr/>
        </p:nvSpPr>
        <p:spPr>
          <a:xfrm>
            <a:off x="2234599" y="4721789"/>
            <a:ext cx="220133" cy="423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-Turn Arrow 6">
            <a:extLst>
              <a:ext uri="{FF2B5EF4-FFF2-40B4-BE49-F238E27FC236}">
                <a16:creationId xmlns:a16="http://schemas.microsoft.com/office/drawing/2014/main" id="{DE71D308-BCA0-E6B8-4AD8-A69A9D7072A3}"/>
              </a:ext>
            </a:extLst>
          </p:cNvPr>
          <p:cNvSpPr/>
          <p:nvPr/>
        </p:nvSpPr>
        <p:spPr>
          <a:xfrm rot="5400000" flipV="1">
            <a:off x="6228539" y="2360096"/>
            <a:ext cx="1514835" cy="1268087"/>
          </a:xfrm>
          <a:prstGeom prst="uturnArrow">
            <a:avLst>
              <a:gd name="adj1" fmla="val 4865"/>
              <a:gd name="adj2" fmla="val 6539"/>
              <a:gd name="adj3" fmla="val 20789"/>
              <a:gd name="adj4" fmla="val 42454"/>
              <a:gd name="adj5" fmla="val 354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U-Turn Arrow 29">
            <a:extLst>
              <a:ext uri="{FF2B5EF4-FFF2-40B4-BE49-F238E27FC236}">
                <a16:creationId xmlns:a16="http://schemas.microsoft.com/office/drawing/2014/main" id="{AB0AF67E-52F5-52F9-E7B1-45D37ECD624C}"/>
              </a:ext>
            </a:extLst>
          </p:cNvPr>
          <p:cNvSpPr/>
          <p:nvPr/>
        </p:nvSpPr>
        <p:spPr>
          <a:xfrm rot="5400000" flipV="1">
            <a:off x="5857809" y="3659147"/>
            <a:ext cx="2012870" cy="1268087"/>
          </a:xfrm>
          <a:prstGeom prst="uturnArrow">
            <a:avLst>
              <a:gd name="adj1" fmla="val 4865"/>
              <a:gd name="adj2" fmla="val 6539"/>
              <a:gd name="adj3" fmla="val 20789"/>
              <a:gd name="adj4" fmla="val 42454"/>
              <a:gd name="adj5" fmla="val 35428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18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27" grpId="0" animBg="1"/>
      <p:bldP spid="28" grpId="0" animBg="1"/>
      <p:bldP spid="7" grpId="0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A74D260-E426-9E78-4F63-ED5C7A3A7E4F}"/>
              </a:ext>
            </a:extLst>
          </p:cNvPr>
          <p:cNvSpPr/>
          <p:nvPr/>
        </p:nvSpPr>
        <p:spPr bwMode="auto">
          <a:xfrm>
            <a:off x="3430660" y="4481063"/>
            <a:ext cx="5004559" cy="21852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condition block #2 */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condition block #1 */</a:t>
            </a:r>
          </a:p>
          <a:p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/* fall through */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5C421C-5369-0F48-9F83-298A1BC2E7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3320" y="3144391"/>
            <a:ext cx="10812335" cy="94599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2C895B"/>
                </a:solidFill>
              </a:rPr>
              <a:t>Block order</a:t>
            </a:r>
            <a:r>
              <a:rPr lang="en-US" sz="2200" dirty="0">
                <a:solidFill>
                  <a:schemeClr val="tx2"/>
                </a:solidFill>
              </a:rPr>
              <a:t>: (the </a:t>
            </a:r>
            <a:r>
              <a:rPr lang="en-US" sz="2200" dirty="0">
                <a:solidFill>
                  <a:srgbClr val="FF0000"/>
                </a:solidFill>
              </a:rPr>
              <a:t>order</a:t>
            </a:r>
            <a:r>
              <a:rPr lang="en-US" sz="2200" dirty="0">
                <a:solidFill>
                  <a:schemeClr val="tx2"/>
                </a:solidFill>
              </a:rPr>
              <a:t> the </a:t>
            </a:r>
            <a:r>
              <a:rPr lang="en-US" sz="2200" b="1" dirty="0">
                <a:solidFill>
                  <a:srgbClr val="7030A0"/>
                </a:solidFill>
              </a:rPr>
              <a:t>blocks appear </a:t>
            </a:r>
            <a:r>
              <a:rPr lang="en-US" sz="2200" dirty="0">
                <a:solidFill>
                  <a:schemeClr val="tx2"/>
                </a:solidFill>
              </a:rPr>
              <a:t>in C code) can be changed by </a:t>
            </a:r>
            <a:r>
              <a:rPr lang="en-US" sz="2200" b="1" dirty="0">
                <a:solidFill>
                  <a:srgbClr val="7030A0"/>
                </a:solidFill>
              </a:rPr>
              <a:t>inverting</a:t>
            </a:r>
            <a:r>
              <a:rPr lang="en-US" sz="2200" dirty="0">
                <a:solidFill>
                  <a:srgbClr val="7030A0"/>
                </a:solidFill>
              </a:rPr>
              <a:t> the conditional test</a:t>
            </a:r>
            <a:r>
              <a:rPr lang="en-US" sz="2200" dirty="0">
                <a:solidFill>
                  <a:schemeClr val="tx2"/>
                </a:solidFill>
              </a:rPr>
              <a:t>, </a:t>
            </a:r>
            <a:r>
              <a:rPr lang="en-US" sz="2200" b="1" dirty="0">
                <a:solidFill>
                  <a:srgbClr val="0070C0"/>
                </a:solidFill>
              </a:rPr>
              <a:t>swapping</a:t>
            </a:r>
            <a:r>
              <a:rPr lang="en-US" sz="2200" dirty="0">
                <a:solidFill>
                  <a:srgbClr val="0070C0"/>
                </a:solidFill>
              </a:rPr>
              <a:t> the order </a:t>
            </a:r>
            <a:r>
              <a:rPr lang="en-US" sz="2200" dirty="0">
                <a:solidFill>
                  <a:schemeClr val="tx2"/>
                </a:solidFill>
              </a:rPr>
              <a:t>of the </a:t>
            </a:r>
            <a:r>
              <a:rPr lang="en-US" sz="2200" dirty="0">
                <a:solidFill>
                  <a:srgbClr val="2C895B"/>
                </a:solidFill>
              </a:rPr>
              <a:t>true </a:t>
            </a:r>
            <a:r>
              <a:rPr lang="en-US" sz="2200" dirty="0">
                <a:solidFill>
                  <a:schemeClr val="tx2"/>
                </a:solidFill>
              </a:rPr>
              <a:t>and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false blocks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20" y="175071"/>
            <a:ext cx="7079514" cy="407296"/>
          </a:xfrm>
        </p:spPr>
        <p:txBody>
          <a:bodyPr/>
          <a:lstStyle/>
          <a:p>
            <a:r>
              <a:rPr lang="en-US" dirty="0"/>
              <a:t>If statement – C Block Reordering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050155E-FD54-A443-8A5C-99402148A9B6}"/>
              </a:ext>
            </a:extLst>
          </p:cNvPr>
          <p:cNvSpPr/>
          <p:nvPr/>
        </p:nvSpPr>
        <p:spPr bwMode="auto">
          <a:xfrm>
            <a:off x="3438471" y="805058"/>
            <a:ext cx="5004559" cy="21852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condition block #1 */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condition block #2 */</a:t>
            </a:r>
          </a:p>
          <a:p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 * fall through */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B107B0-76EF-9E4E-AB48-B030629F503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FDF711-70DD-32F4-99BE-B1A76432AE4B}"/>
              </a:ext>
            </a:extLst>
          </p:cNvPr>
          <p:cNvGrpSpPr/>
          <p:nvPr/>
        </p:nvGrpSpPr>
        <p:grpSpPr>
          <a:xfrm>
            <a:off x="461031" y="935641"/>
            <a:ext cx="3043990" cy="707886"/>
            <a:chOff x="466367" y="-718962"/>
            <a:chExt cx="3043990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B62507-D1FD-681B-66E1-24F1B90D2DC2}"/>
                </a:ext>
              </a:extLst>
            </p:cNvPr>
            <p:cNvSpPr txBox="1"/>
            <p:nvPr/>
          </p:nvSpPr>
          <p:spPr>
            <a:xfrm>
              <a:off x="466367" y="-718962"/>
              <a:ext cx="2512014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Branch condition</a:t>
              </a:r>
            </a:p>
            <a:p>
              <a:r>
                <a:rPr lang="en-US" sz="2000" dirty="0">
                  <a:solidFill>
                    <a:schemeClr val="accent1"/>
                  </a:solidFill>
                </a:rPr>
                <a:t>Test (branch guard)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0" name="Up Arrow 9">
              <a:extLst>
                <a:ext uri="{FF2B5EF4-FFF2-40B4-BE49-F238E27FC236}">
                  <a16:creationId xmlns:a16="http://schemas.microsoft.com/office/drawing/2014/main" id="{0580611B-97C8-4647-2800-033427143B09}"/>
                </a:ext>
              </a:extLst>
            </p:cNvPr>
            <p:cNvSpPr/>
            <p:nvPr/>
          </p:nvSpPr>
          <p:spPr>
            <a:xfrm rot="5400000">
              <a:off x="3186576" y="-842688"/>
              <a:ext cx="115585" cy="53197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887601-DD29-A07A-F512-B79688E86728}"/>
              </a:ext>
            </a:extLst>
          </p:cNvPr>
          <p:cNvGrpSpPr/>
          <p:nvPr/>
        </p:nvGrpSpPr>
        <p:grpSpPr>
          <a:xfrm>
            <a:off x="8256858" y="805562"/>
            <a:ext cx="2105478" cy="707886"/>
            <a:chOff x="444793" y="-1515752"/>
            <a:chExt cx="2105478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8D36A7-BB27-7BD3-DEE2-D50D577C3245}"/>
                </a:ext>
              </a:extLst>
            </p:cNvPr>
            <p:cNvSpPr txBox="1"/>
            <p:nvPr/>
          </p:nvSpPr>
          <p:spPr>
            <a:xfrm>
              <a:off x="1162941" y="-1515752"/>
              <a:ext cx="1387330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condition true block</a:t>
              </a:r>
            </a:p>
          </p:txBody>
        </p:sp>
        <p:sp>
          <p:nvSpPr>
            <p:cNvPr id="13" name="Up Arrow 12">
              <a:extLst>
                <a:ext uri="{FF2B5EF4-FFF2-40B4-BE49-F238E27FC236}">
                  <a16:creationId xmlns:a16="http://schemas.microsoft.com/office/drawing/2014/main" id="{ED3F098F-E1B2-4605-77A2-CA6EBD2648EA}"/>
                </a:ext>
              </a:extLst>
            </p:cNvPr>
            <p:cNvSpPr/>
            <p:nvPr/>
          </p:nvSpPr>
          <p:spPr>
            <a:xfrm rot="16200000">
              <a:off x="721318" y="-1260394"/>
              <a:ext cx="165098" cy="718148"/>
            </a:xfrm>
            <a:prstGeom prst="upArrow">
              <a:avLst/>
            </a:prstGeom>
            <a:solidFill>
              <a:srgbClr val="2C895B"/>
            </a:solidFill>
            <a:ln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2351E1-1227-2ACA-1C74-D0BBBF1DA36D}"/>
              </a:ext>
            </a:extLst>
          </p:cNvPr>
          <p:cNvGrpSpPr/>
          <p:nvPr/>
        </p:nvGrpSpPr>
        <p:grpSpPr>
          <a:xfrm>
            <a:off x="8348298" y="1957488"/>
            <a:ext cx="2105478" cy="707886"/>
            <a:chOff x="444793" y="-1084635"/>
            <a:chExt cx="2105478" cy="7078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363F12-BA2E-FCF0-1EB7-EE8C9ED89785}"/>
                </a:ext>
              </a:extLst>
            </p:cNvPr>
            <p:cNvSpPr txBox="1"/>
            <p:nvPr/>
          </p:nvSpPr>
          <p:spPr>
            <a:xfrm>
              <a:off x="1162941" y="-1084635"/>
              <a:ext cx="1387330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condition false block</a:t>
              </a:r>
            </a:p>
          </p:txBody>
        </p:sp>
        <p:sp>
          <p:nvSpPr>
            <p:cNvPr id="16" name="Up Arrow 15">
              <a:extLst>
                <a:ext uri="{FF2B5EF4-FFF2-40B4-BE49-F238E27FC236}">
                  <a16:creationId xmlns:a16="http://schemas.microsoft.com/office/drawing/2014/main" id="{92B21072-23F8-7553-7721-E6D34CF15DC8}"/>
                </a:ext>
              </a:extLst>
            </p:cNvPr>
            <p:cNvSpPr/>
            <p:nvPr/>
          </p:nvSpPr>
          <p:spPr>
            <a:xfrm rot="16200000">
              <a:off x="721318" y="-1260394"/>
              <a:ext cx="165098" cy="718148"/>
            </a:xfrm>
            <a:prstGeom prst="up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16715A5-F61D-51D6-BEFA-762B4B9B7D59}"/>
              </a:ext>
            </a:extLst>
          </p:cNvPr>
          <p:cNvGrpSpPr/>
          <p:nvPr/>
        </p:nvGrpSpPr>
        <p:grpSpPr>
          <a:xfrm>
            <a:off x="8224080" y="4491195"/>
            <a:ext cx="2123448" cy="707886"/>
            <a:chOff x="444793" y="-1526657"/>
            <a:chExt cx="2123448" cy="7078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B9CED2-F5DA-C8FA-0104-9BEB01F0AA1D}"/>
                </a:ext>
              </a:extLst>
            </p:cNvPr>
            <p:cNvSpPr txBox="1"/>
            <p:nvPr/>
          </p:nvSpPr>
          <p:spPr>
            <a:xfrm>
              <a:off x="1180911" y="-1526657"/>
              <a:ext cx="1387330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condition true block</a:t>
              </a:r>
            </a:p>
          </p:txBody>
        </p:sp>
        <p:sp>
          <p:nvSpPr>
            <p:cNvPr id="21" name="Up Arrow 20">
              <a:extLst>
                <a:ext uri="{FF2B5EF4-FFF2-40B4-BE49-F238E27FC236}">
                  <a16:creationId xmlns:a16="http://schemas.microsoft.com/office/drawing/2014/main" id="{FFF346BA-A974-8D39-E7DB-4062BAF92895}"/>
                </a:ext>
              </a:extLst>
            </p:cNvPr>
            <p:cNvSpPr/>
            <p:nvPr/>
          </p:nvSpPr>
          <p:spPr>
            <a:xfrm rot="16200000">
              <a:off x="721318" y="-1260394"/>
              <a:ext cx="165098" cy="718148"/>
            </a:xfrm>
            <a:prstGeom prst="upArrow">
              <a:avLst/>
            </a:prstGeom>
            <a:solidFill>
              <a:srgbClr val="2C895B"/>
            </a:solidFill>
            <a:ln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8941738-6690-139C-8E57-E96896085F38}"/>
              </a:ext>
            </a:extLst>
          </p:cNvPr>
          <p:cNvGrpSpPr/>
          <p:nvPr/>
        </p:nvGrpSpPr>
        <p:grpSpPr>
          <a:xfrm>
            <a:off x="8303836" y="5688034"/>
            <a:ext cx="2105478" cy="707886"/>
            <a:chOff x="444793" y="-1017434"/>
            <a:chExt cx="2105478" cy="707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DDE3EF9-1454-592E-C3F7-7BEA6E400DB3}"/>
                </a:ext>
              </a:extLst>
            </p:cNvPr>
            <p:cNvSpPr txBox="1"/>
            <p:nvPr/>
          </p:nvSpPr>
          <p:spPr>
            <a:xfrm>
              <a:off x="1162941" y="-1017434"/>
              <a:ext cx="1387330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condition false block</a:t>
              </a:r>
            </a:p>
          </p:txBody>
        </p:sp>
        <p:sp>
          <p:nvSpPr>
            <p:cNvPr id="24" name="Up Arrow 23">
              <a:extLst>
                <a:ext uri="{FF2B5EF4-FFF2-40B4-BE49-F238E27FC236}">
                  <a16:creationId xmlns:a16="http://schemas.microsoft.com/office/drawing/2014/main" id="{4FFF4A76-0653-EFE7-8B54-361A942ED021}"/>
                </a:ext>
              </a:extLst>
            </p:cNvPr>
            <p:cNvSpPr/>
            <p:nvPr/>
          </p:nvSpPr>
          <p:spPr>
            <a:xfrm rot="16200000">
              <a:off x="721318" y="-1260394"/>
              <a:ext cx="165098" cy="718148"/>
            </a:xfrm>
            <a:prstGeom prst="up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F201067-7338-128C-A664-CC000216FCE5}"/>
              </a:ext>
            </a:extLst>
          </p:cNvPr>
          <p:cNvGrpSpPr/>
          <p:nvPr/>
        </p:nvGrpSpPr>
        <p:grpSpPr>
          <a:xfrm>
            <a:off x="447072" y="4620172"/>
            <a:ext cx="3066460" cy="707886"/>
            <a:chOff x="443897" y="-718962"/>
            <a:chExt cx="3066460" cy="70788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BF4B35-B4EF-C758-034B-05FBD40A5AC8}"/>
                </a:ext>
              </a:extLst>
            </p:cNvPr>
            <p:cNvSpPr txBox="1"/>
            <p:nvPr/>
          </p:nvSpPr>
          <p:spPr>
            <a:xfrm>
              <a:off x="443897" y="-718962"/>
              <a:ext cx="2512014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Branch condition</a:t>
              </a:r>
            </a:p>
            <a:p>
              <a:r>
                <a:rPr lang="en-US" sz="2000" dirty="0">
                  <a:solidFill>
                    <a:schemeClr val="accent1"/>
                  </a:solidFill>
                </a:rPr>
                <a:t>Test (branch guard)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8" name="Up Arrow 27">
              <a:extLst>
                <a:ext uri="{FF2B5EF4-FFF2-40B4-BE49-F238E27FC236}">
                  <a16:creationId xmlns:a16="http://schemas.microsoft.com/office/drawing/2014/main" id="{2AA3D6FE-97F9-5BE4-5C7A-39D3FE5EEA90}"/>
                </a:ext>
              </a:extLst>
            </p:cNvPr>
            <p:cNvSpPr/>
            <p:nvPr/>
          </p:nvSpPr>
          <p:spPr>
            <a:xfrm rot="5400000">
              <a:off x="3186576" y="-842688"/>
              <a:ext cx="115585" cy="53197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828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7" grpId="0" uiExpand="1" build="p" bldLvl="2" animBg="1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F155D-22B5-684C-949C-E4BEB9652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72" y="217108"/>
            <a:ext cx="10515600" cy="435088"/>
          </a:xfrm>
        </p:spPr>
        <p:txBody>
          <a:bodyPr/>
          <a:lstStyle/>
          <a:p>
            <a:r>
              <a:rPr lang="en-US" dirty="0"/>
              <a:t>Preserving the same branch guard test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77A718D-0869-1944-8B61-C40EA778FF70}"/>
              </a:ext>
            </a:extLst>
          </p:cNvPr>
          <p:cNvSpPr/>
          <p:nvPr/>
        </p:nvSpPr>
        <p:spPr bwMode="auto">
          <a:xfrm>
            <a:off x="735462" y="1829882"/>
            <a:ext cx="4667824" cy="357878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r1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true block</a:t>
            </a:r>
          </a:p>
          <a:p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r2 = 1;</a:t>
            </a:r>
          </a:p>
          <a:p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now branch around else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false block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r2 = 0;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fall through */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 = r2 + r4;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6E769A-DCFC-0C4F-983F-375DFEA0684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7" name="U-Turn Arrow 26">
            <a:extLst>
              <a:ext uri="{FF2B5EF4-FFF2-40B4-BE49-F238E27FC236}">
                <a16:creationId xmlns:a16="http://schemas.microsoft.com/office/drawing/2014/main" id="{A7D109C1-0978-4DFC-E617-088ECD097DBA}"/>
              </a:ext>
            </a:extLst>
          </p:cNvPr>
          <p:cNvSpPr/>
          <p:nvPr/>
        </p:nvSpPr>
        <p:spPr>
          <a:xfrm rot="5400000" flipV="1">
            <a:off x="-165196" y="3635199"/>
            <a:ext cx="2037809" cy="985329"/>
          </a:xfrm>
          <a:prstGeom prst="uturnArrow">
            <a:avLst>
              <a:gd name="adj1" fmla="val 4865"/>
              <a:gd name="adj2" fmla="val 6539"/>
              <a:gd name="adj3" fmla="val 20789"/>
              <a:gd name="adj4" fmla="val 42454"/>
              <a:gd name="adj5" fmla="val 35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E05FB0AE-591D-9C43-FCD4-801654396CB2}"/>
              </a:ext>
            </a:extLst>
          </p:cNvPr>
          <p:cNvSpPr/>
          <p:nvPr/>
        </p:nvSpPr>
        <p:spPr>
          <a:xfrm>
            <a:off x="5677989" y="2724354"/>
            <a:ext cx="679268" cy="7046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E2CCC95-FBEF-B88B-240F-408644128D76}"/>
              </a:ext>
            </a:extLst>
          </p:cNvPr>
          <p:cNvGrpSpPr/>
          <p:nvPr/>
        </p:nvGrpSpPr>
        <p:grpSpPr>
          <a:xfrm>
            <a:off x="7018504" y="1829882"/>
            <a:ext cx="5059315" cy="4594234"/>
            <a:chOff x="7018504" y="1829882"/>
            <a:chExt cx="5059315" cy="4594234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0BF376BE-8221-1756-B38D-EC63868B75A8}"/>
                </a:ext>
              </a:extLst>
            </p:cNvPr>
            <p:cNvSpPr/>
            <p:nvPr/>
          </p:nvSpPr>
          <p:spPr bwMode="auto">
            <a:xfrm>
              <a:off x="7018504" y="1829882"/>
              <a:ext cx="5059315" cy="4212193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lvl="1"/>
              <a:r>
                <a:rPr lang="en-US" sz="20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2000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cmp</a:t>
              </a:r>
              <a:r>
                <a:rPr lang="en-US" sz="20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r0, r1</a:t>
              </a:r>
            </a:p>
            <a:p>
              <a:pPr lvl="1"/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2000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blt</a:t>
              </a:r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sz="2000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Lelse</a:t>
              </a:r>
              <a:endPara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lvl="1"/>
              <a:endPara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lvl="1"/>
              <a:r>
                <a:rPr lang="en-US" sz="20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false block</a:t>
              </a:r>
            </a:p>
            <a:p>
              <a:r>
                <a:rPr lang="en-US" sz="20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mov   r2, 0</a:t>
              </a:r>
            </a:p>
            <a:p>
              <a:pPr lvl="1"/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  b </a:t>
              </a:r>
              <a:r>
                <a:rPr lang="en-US" sz="20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sz="20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Lendif</a:t>
              </a:r>
              <a:r>
                <a:rPr lang="en-US" sz="20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// around else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0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sz="2000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Lelse</a:t>
              </a:r>
              <a:r>
                <a:rPr lang="en-US" sz="20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pPr lvl="1"/>
              <a:r>
                <a:rPr lang="en-US" sz="20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// true block</a:t>
              </a:r>
            </a:p>
            <a:p>
              <a:pPr lvl="1"/>
              <a:r>
                <a:rPr lang="en-US" sz="20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mov r2, 1</a:t>
              </a:r>
            </a:p>
            <a:p>
              <a:r>
                <a:rPr lang="en-US" sz="20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/* fall through */</a:t>
              </a:r>
            </a:p>
            <a:p>
              <a:endPara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0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sz="20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Lendif</a:t>
              </a:r>
              <a:r>
                <a:rPr lang="en-US" sz="20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add   r4, r2, r4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52A5E1-FE25-3F65-1BEB-17D87D8A159A}"/>
                </a:ext>
              </a:extLst>
            </p:cNvPr>
            <p:cNvSpPr txBox="1"/>
            <p:nvPr/>
          </p:nvSpPr>
          <p:spPr>
            <a:xfrm>
              <a:off x="7342235" y="6054784"/>
              <a:ext cx="4185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Swap the order of true and false blocks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C7EC23F-1273-862B-37E5-7AE3345D26AE}"/>
              </a:ext>
            </a:extLst>
          </p:cNvPr>
          <p:cNvGrpSpPr/>
          <p:nvPr/>
        </p:nvGrpSpPr>
        <p:grpSpPr>
          <a:xfrm>
            <a:off x="3164134" y="1919212"/>
            <a:ext cx="4654350" cy="369332"/>
            <a:chOff x="3164134" y="1919212"/>
            <a:chExt cx="4654350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CDB963-B5AA-5184-4A2D-55398D0D86EC}"/>
                </a:ext>
              </a:extLst>
            </p:cNvPr>
            <p:cNvSpPr txBox="1"/>
            <p:nvPr/>
          </p:nvSpPr>
          <p:spPr>
            <a:xfrm>
              <a:off x="4309635" y="1919212"/>
              <a:ext cx="264687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Same branch guard test</a:t>
              </a:r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7FF826FD-0426-A5A5-2305-3351A8AC50BF}"/>
                </a:ext>
              </a:extLst>
            </p:cNvPr>
            <p:cNvSpPr/>
            <p:nvPr/>
          </p:nvSpPr>
          <p:spPr>
            <a:xfrm>
              <a:off x="6956514" y="2041358"/>
              <a:ext cx="861970" cy="10809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80E1EA4C-7D12-A119-75A5-529610EBA5EF}"/>
                </a:ext>
              </a:extLst>
            </p:cNvPr>
            <p:cNvSpPr/>
            <p:nvPr/>
          </p:nvSpPr>
          <p:spPr>
            <a:xfrm rot="10800000">
              <a:off x="3164134" y="2041357"/>
              <a:ext cx="1145499" cy="10809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U-Turn Arrow 37">
            <a:extLst>
              <a:ext uri="{FF2B5EF4-FFF2-40B4-BE49-F238E27FC236}">
                <a16:creationId xmlns:a16="http://schemas.microsoft.com/office/drawing/2014/main" id="{60BB74E0-74C4-3A6E-0899-8D74DDE534B3}"/>
              </a:ext>
            </a:extLst>
          </p:cNvPr>
          <p:cNvSpPr/>
          <p:nvPr/>
        </p:nvSpPr>
        <p:spPr>
          <a:xfrm rot="5400000" flipV="1">
            <a:off x="6557226" y="2620014"/>
            <a:ext cx="1570018" cy="1107038"/>
          </a:xfrm>
          <a:prstGeom prst="uturnArrow">
            <a:avLst>
              <a:gd name="adj1" fmla="val 4865"/>
              <a:gd name="adj2" fmla="val 6539"/>
              <a:gd name="adj3" fmla="val 20789"/>
              <a:gd name="adj4" fmla="val 42454"/>
              <a:gd name="adj5" fmla="val 34314"/>
            </a:avLst>
          </a:prstGeom>
          <a:solidFill>
            <a:srgbClr val="2C895B"/>
          </a:solidFill>
          <a:ln>
            <a:solidFill>
              <a:srgbClr val="2C8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U-Turn Arrow 35">
            <a:extLst>
              <a:ext uri="{FF2B5EF4-FFF2-40B4-BE49-F238E27FC236}">
                <a16:creationId xmlns:a16="http://schemas.microsoft.com/office/drawing/2014/main" id="{4CD67723-6832-9D02-17AF-C827E9200409}"/>
              </a:ext>
            </a:extLst>
          </p:cNvPr>
          <p:cNvSpPr/>
          <p:nvPr/>
        </p:nvSpPr>
        <p:spPr>
          <a:xfrm rot="5400000" flipV="1">
            <a:off x="6148034" y="3955183"/>
            <a:ext cx="1980759" cy="1220578"/>
          </a:xfrm>
          <a:prstGeom prst="uturnArrow">
            <a:avLst>
              <a:gd name="adj1" fmla="val 4865"/>
              <a:gd name="adj2" fmla="val 9354"/>
              <a:gd name="adj3" fmla="val 20789"/>
              <a:gd name="adj4" fmla="val 42454"/>
              <a:gd name="adj5" fmla="val 478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6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7" grpId="0" animBg="1"/>
      <p:bldP spid="16" grpId="0" animBg="1"/>
      <p:bldP spid="38" grpId="0" animBg="1"/>
      <p:bldP spid="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98115"/>
            <a:ext cx="10038916" cy="457840"/>
          </a:xfrm>
        </p:spPr>
        <p:txBody>
          <a:bodyPr/>
          <a:lstStyle/>
          <a:p>
            <a:r>
              <a:rPr lang="en-US" sz="2800" dirty="0"/>
              <a:t>Switch Statement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050155E-FD54-A443-8A5C-99402148A9B6}"/>
              </a:ext>
            </a:extLst>
          </p:cNvPr>
          <p:cNvSpPr/>
          <p:nvPr/>
        </p:nvSpPr>
        <p:spPr bwMode="auto">
          <a:xfrm>
            <a:off x="1687887" y="1202928"/>
            <a:ext cx="2936581" cy="392715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switch (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block 1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break;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block 2</a:t>
            </a:r>
          </a:p>
          <a:p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break;</a:t>
            </a:r>
          </a:p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default:</a:t>
            </a:r>
          </a:p>
          <a:p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default 3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break;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6BFB0-B053-A04B-BF97-B8B0EFC8E1B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1D091AD-7980-CF79-8AD8-9D0C31426994}"/>
              </a:ext>
            </a:extLst>
          </p:cNvPr>
          <p:cNvSpPr/>
          <p:nvPr/>
        </p:nvSpPr>
        <p:spPr bwMode="auto">
          <a:xfrm>
            <a:off x="6549189" y="555955"/>
            <a:ext cx="3758230" cy="605498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.Lblk1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.Lblk2</a:t>
            </a:r>
          </a:p>
          <a:p>
            <a:endParaRPr lang="en-US" sz="2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fall through</a:t>
            </a:r>
          </a:p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default 3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b .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Lendsw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// break</a:t>
            </a:r>
          </a:p>
          <a:p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.Lblk1: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block 1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b .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Lendsw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// break</a:t>
            </a:r>
          </a:p>
          <a:p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.Lblk2:  </a:t>
            </a:r>
            <a:endParaRPr lang="en-US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block 2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fall through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NO b .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Lendsw</a:t>
            </a:r>
            <a:endParaRPr lang="en-US" sz="2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Lendsw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E27889CC-375E-8961-C1C5-AD44920A5C7E}"/>
              </a:ext>
            </a:extLst>
          </p:cNvPr>
          <p:cNvSpPr/>
          <p:nvPr/>
        </p:nvSpPr>
        <p:spPr>
          <a:xfrm>
            <a:off x="8085813" y="2027496"/>
            <a:ext cx="418641" cy="3194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79602C-9D25-DA26-FB4A-0052A47CEA11}"/>
              </a:ext>
            </a:extLst>
          </p:cNvPr>
          <p:cNvSpPr txBox="1"/>
          <p:nvPr/>
        </p:nvSpPr>
        <p:spPr>
          <a:xfrm>
            <a:off x="9010231" y="910803"/>
            <a:ext cx="1161087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C895B"/>
                </a:solidFill>
              </a:rPr>
              <a:t>Branch block</a:t>
            </a:r>
          </a:p>
        </p:txBody>
      </p:sp>
      <p:sp>
        <p:nvSpPr>
          <p:cNvPr id="7" name="U-Turn Arrow 6">
            <a:extLst>
              <a:ext uri="{FF2B5EF4-FFF2-40B4-BE49-F238E27FC236}">
                <a16:creationId xmlns:a16="http://schemas.microsoft.com/office/drawing/2014/main" id="{A0EC236E-BDB4-FD90-9A92-9AB14A7B9E58}"/>
              </a:ext>
            </a:extLst>
          </p:cNvPr>
          <p:cNvSpPr/>
          <p:nvPr/>
        </p:nvSpPr>
        <p:spPr>
          <a:xfrm rot="5400000" flipV="1">
            <a:off x="5564485" y="1887435"/>
            <a:ext cx="2532871" cy="972186"/>
          </a:xfrm>
          <a:prstGeom prst="uturnArrow">
            <a:avLst>
              <a:gd name="adj1" fmla="val 4865"/>
              <a:gd name="adj2" fmla="val 6539"/>
              <a:gd name="adj3" fmla="val 20789"/>
              <a:gd name="adj4" fmla="val 42454"/>
              <a:gd name="adj5" fmla="val 484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U-Turn Arrow 11">
            <a:extLst>
              <a:ext uri="{FF2B5EF4-FFF2-40B4-BE49-F238E27FC236}">
                <a16:creationId xmlns:a16="http://schemas.microsoft.com/office/drawing/2014/main" id="{9B94E3B1-667B-19CD-FE7D-93B57C77FEB3}"/>
              </a:ext>
            </a:extLst>
          </p:cNvPr>
          <p:cNvSpPr/>
          <p:nvPr/>
        </p:nvSpPr>
        <p:spPr>
          <a:xfrm rot="5400000" flipV="1">
            <a:off x="5220708" y="2716675"/>
            <a:ext cx="2971600" cy="1221017"/>
          </a:xfrm>
          <a:prstGeom prst="uturnArrow">
            <a:avLst>
              <a:gd name="adj1" fmla="val 4865"/>
              <a:gd name="adj2" fmla="val 6539"/>
              <a:gd name="adj3" fmla="val 20789"/>
              <a:gd name="adj4" fmla="val 42454"/>
              <a:gd name="adj5" fmla="val 47751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39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4" grpId="0" animBg="1"/>
      <p:bldP spid="19" grpId="0" animBg="1"/>
      <p:bldP spid="7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94D6A-DEEC-8A2E-DCA2-321A28A7DBB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78295" y="1449187"/>
            <a:ext cx="5067512" cy="494553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</a:rPr>
              <a:t>Do not Branch "Upwards" </a:t>
            </a:r>
            <a:r>
              <a:rPr lang="en-US" sz="2400" dirty="0"/>
              <a:t>unless it is part of a loop (later slides)</a:t>
            </a:r>
          </a:p>
          <a:p>
            <a:r>
              <a:rPr lang="en-US" sz="2400" dirty="0">
                <a:solidFill>
                  <a:srgbClr val="F37440"/>
                </a:solidFill>
              </a:rPr>
              <a:t>If you cannot easily write the equivalent C code for your assembly code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1"/>
                </a:solidFill>
              </a:rPr>
              <a:t>you may have code that is harder to read than it should be</a:t>
            </a:r>
          </a:p>
          <a:p>
            <a:r>
              <a:rPr lang="en-US" sz="2400" dirty="0">
                <a:solidFill>
                  <a:srgbClr val="C00000"/>
                </a:solidFill>
              </a:rPr>
              <a:t>Action: </a:t>
            </a:r>
            <a:r>
              <a:rPr lang="en-US" sz="2400" dirty="0">
                <a:solidFill>
                  <a:srgbClr val="00B050"/>
                </a:solidFill>
              </a:rPr>
              <a:t>adjust your assembly code </a:t>
            </a:r>
            <a:r>
              <a:rPr lang="en-US" sz="2400" dirty="0"/>
              <a:t>to have a </a:t>
            </a:r>
            <a:r>
              <a:rPr lang="en-US" sz="2400" dirty="0">
                <a:solidFill>
                  <a:srgbClr val="7030A0"/>
                </a:solidFill>
              </a:rPr>
              <a:t>similar structure as an equivalent version written in C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F155D-22B5-684C-949C-E4BEB9652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07" y="464351"/>
            <a:ext cx="10515600" cy="551042"/>
          </a:xfrm>
        </p:spPr>
        <p:txBody>
          <a:bodyPr/>
          <a:lstStyle/>
          <a:p>
            <a:r>
              <a:rPr lang="en-US" dirty="0"/>
              <a:t>Bad Style: Branching Upwards</a:t>
            </a:r>
            <a:br>
              <a:rPr lang="en-US" dirty="0"/>
            </a:br>
            <a:r>
              <a:rPr lang="en-US" dirty="0"/>
              <a:t>(When </a:t>
            </a:r>
            <a:r>
              <a:rPr lang="en-US" dirty="0">
                <a:solidFill>
                  <a:srgbClr val="FF0000"/>
                </a:solidFill>
              </a:rPr>
              <a:t>Not a loop</a:t>
            </a:r>
            <a:r>
              <a:rPr lang="en-US" dirty="0"/>
              <a:t>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A127945-83BD-FE40-B013-ACB3254F8897}"/>
              </a:ext>
            </a:extLst>
          </p:cNvPr>
          <p:cNvSpPr/>
          <p:nvPr/>
        </p:nvSpPr>
        <p:spPr bwMode="auto">
          <a:xfrm>
            <a:off x="7702084" y="589387"/>
            <a:ext cx="3781557" cy="326207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mov r3, r4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 .Llabel2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.Llabel1: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  r2, 0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b .Llabel3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.Llabel2: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add r4, r3, r2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b .Llable1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.Llabel3: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add   r4, r2, r4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6E769A-DCFC-0C4F-983F-375DFEA0684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U-Turn Arrow 36">
            <a:extLst>
              <a:ext uri="{FF2B5EF4-FFF2-40B4-BE49-F238E27FC236}">
                <a16:creationId xmlns:a16="http://schemas.microsoft.com/office/drawing/2014/main" id="{A0849286-90EE-EF41-222F-D733A9BBA2A9}"/>
              </a:ext>
            </a:extLst>
          </p:cNvPr>
          <p:cNvSpPr/>
          <p:nvPr/>
        </p:nvSpPr>
        <p:spPr>
          <a:xfrm rot="5400000" flipV="1">
            <a:off x="7237301" y="1008876"/>
            <a:ext cx="1284994" cy="1616875"/>
          </a:xfrm>
          <a:prstGeom prst="uturnArrow">
            <a:avLst>
              <a:gd name="adj1" fmla="val 4865"/>
              <a:gd name="adj2" fmla="val 6539"/>
              <a:gd name="adj3" fmla="val 20789"/>
              <a:gd name="adj4" fmla="val 42454"/>
              <a:gd name="adj5" fmla="val 34134"/>
            </a:avLst>
          </a:prstGeom>
          <a:solidFill>
            <a:srgbClr val="2C895B"/>
          </a:solidFill>
          <a:ln>
            <a:solidFill>
              <a:srgbClr val="2C8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U-Turn Arrow 18">
            <a:extLst>
              <a:ext uri="{FF2B5EF4-FFF2-40B4-BE49-F238E27FC236}">
                <a16:creationId xmlns:a16="http://schemas.microsoft.com/office/drawing/2014/main" id="{37BF2509-CAEF-0674-A12B-6F5C1DA85B2E}"/>
              </a:ext>
            </a:extLst>
          </p:cNvPr>
          <p:cNvSpPr/>
          <p:nvPr/>
        </p:nvSpPr>
        <p:spPr>
          <a:xfrm rot="5400000" flipV="1">
            <a:off x="7304151" y="1975627"/>
            <a:ext cx="1284994" cy="1483174"/>
          </a:xfrm>
          <a:prstGeom prst="uturnArrow">
            <a:avLst>
              <a:gd name="adj1" fmla="val 4865"/>
              <a:gd name="adj2" fmla="val 6539"/>
              <a:gd name="adj3" fmla="val 20789"/>
              <a:gd name="adj4" fmla="val 42454"/>
              <a:gd name="adj5" fmla="val 3729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U-Turn Arrow 19">
            <a:extLst>
              <a:ext uri="{FF2B5EF4-FFF2-40B4-BE49-F238E27FC236}">
                <a16:creationId xmlns:a16="http://schemas.microsoft.com/office/drawing/2014/main" id="{A079AD06-C5E5-A2FE-1DF4-1A19AF5EE4DC}"/>
              </a:ext>
            </a:extLst>
          </p:cNvPr>
          <p:cNvSpPr/>
          <p:nvPr/>
        </p:nvSpPr>
        <p:spPr>
          <a:xfrm rot="5400000" flipH="1" flipV="1">
            <a:off x="6852496" y="1160748"/>
            <a:ext cx="1686435" cy="2084723"/>
          </a:xfrm>
          <a:prstGeom prst="uturnArrow">
            <a:avLst>
              <a:gd name="adj1" fmla="val 4148"/>
              <a:gd name="adj2" fmla="val 7936"/>
              <a:gd name="adj3" fmla="val 20789"/>
              <a:gd name="adj4" fmla="val 42454"/>
              <a:gd name="adj5" fmla="val 553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80FF22-DB25-07B3-54C4-05672B53E286}"/>
              </a:ext>
            </a:extLst>
          </p:cNvPr>
          <p:cNvSpPr txBox="1"/>
          <p:nvPr/>
        </p:nvSpPr>
        <p:spPr>
          <a:xfrm>
            <a:off x="5660826" y="1751551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Upwards</a:t>
            </a:r>
          </a:p>
          <a:p>
            <a:r>
              <a:rPr lang="en-US" dirty="0">
                <a:solidFill>
                  <a:srgbClr val="FF0000"/>
                </a:solidFill>
              </a:rPr>
              <a:t> branch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B8B0A4-90F0-3656-2D1F-84F25D4D0B2B}"/>
              </a:ext>
            </a:extLst>
          </p:cNvPr>
          <p:cNvSpPr txBox="1"/>
          <p:nvPr/>
        </p:nvSpPr>
        <p:spPr>
          <a:xfrm>
            <a:off x="8584874" y="28278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not do this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8DA13C0-A4E8-8FA4-99A7-7A7C2A052DA7}"/>
              </a:ext>
            </a:extLst>
          </p:cNvPr>
          <p:cNvGrpSpPr/>
          <p:nvPr/>
        </p:nvGrpSpPr>
        <p:grpSpPr>
          <a:xfrm>
            <a:off x="7416799" y="3954643"/>
            <a:ext cx="4066842" cy="2827610"/>
            <a:chOff x="7416799" y="3954643"/>
            <a:chExt cx="4066842" cy="282761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A7ABEBF-AB1A-377B-337B-6028FB15111B}"/>
                </a:ext>
              </a:extLst>
            </p:cNvPr>
            <p:cNvSpPr/>
            <p:nvPr/>
          </p:nvSpPr>
          <p:spPr bwMode="auto">
            <a:xfrm>
              <a:off x="7416799" y="5167051"/>
              <a:ext cx="4066842" cy="1615202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lvl="1"/>
              <a:r>
                <a:rPr lang="en-US" sz="24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mov r3, r4</a:t>
              </a:r>
            </a:p>
            <a:p>
              <a:pPr lvl="1"/>
              <a:r>
                <a:rPr lang="en-US" sz="2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add r4, r3, r2</a:t>
              </a:r>
            </a:p>
            <a:p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sz="2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mov   r2, 0</a:t>
              </a:r>
            </a:p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add   r4, r2, r4</a:t>
              </a:r>
            </a:p>
          </p:txBody>
        </p:sp>
        <p:sp>
          <p:nvSpPr>
            <p:cNvPr id="17" name="Down Arrow 16">
              <a:extLst>
                <a:ext uri="{FF2B5EF4-FFF2-40B4-BE49-F238E27FC236}">
                  <a16:creationId xmlns:a16="http://schemas.microsoft.com/office/drawing/2014/main" id="{7B45E534-2F28-77E7-9CDC-54B1A7095385}"/>
                </a:ext>
              </a:extLst>
            </p:cNvPr>
            <p:cNvSpPr/>
            <p:nvPr/>
          </p:nvSpPr>
          <p:spPr>
            <a:xfrm>
              <a:off x="8995373" y="3954643"/>
              <a:ext cx="597489" cy="792480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0F4DF7-9052-8709-4719-0A9AEB59053C}"/>
                </a:ext>
              </a:extLst>
            </p:cNvPr>
            <p:cNvSpPr txBox="1"/>
            <p:nvPr/>
          </p:nvSpPr>
          <p:spPr>
            <a:xfrm>
              <a:off x="8937534" y="4798671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 this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043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7" grpId="0" animBg="1"/>
      <p:bldP spid="19" grpId="0" animBg="1"/>
      <p:bldP spid="20" grpId="0" animBg="1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87A5C572-4DDC-A791-216B-24B0508E8D8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9050" y="587526"/>
            <a:ext cx="11578728" cy="554205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In evaluation of </a:t>
            </a:r>
            <a:r>
              <a:rPr lang="en-US" sz="2400" dirty="0">
                <a:solidFill>
                  <a:srgbClr val="2C895B"/>
                </a:solidFill>
              </a:rPr>
              <a:t>conditional guard expressions, </a:t>
            </a:r>
            <a:r>
              <a:rPr lang="en-US" sz="2400" dirty="0">
                <a:solidFill>
                  <a:schemeClr val="tx2"/>
                </a:solidFill>
              </a:rPr>
              <a:t>C uses what is called </a:t>
            </a:r>
            <a:r>
              <a:rPr lang="en-US" sz="2400" b="1" dirty="0">
                <a:solidFill>
                  <a:srgbClr val="C00000"/>
                </a:solidFill>
              </a:rPr>
              <a:t>short circu</a:t>
            </a:r>
            <a:r>
              <a:rPr lang="en-US" sz="2400" dirty="0">
                <a:solidFill>
                  <a:srgbClr val="C00000"/>
                </a:solidFill>
              </a:rPr>
              <a:t>it </a:t>
            </a:r>
            <a:r>
              <a:rPr lang="en-US" sz="2400" dirty="0">
                <a:solidFill>
                  <a:schemeClr val="tx2"/>
                </a:solidFill>
              </a:rPr>
              <a:t>or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minimal</a:t>
            </a:r>
            <a:r>
              <a:rPr lang="en-US" sz="2400" dirty="0">
                <a:solidFill>
                  <a:srgbClr val="C00000"/>
                </a:solidFill>
              </a:rPr>
              <a:t> evaluation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chemeClr val="tx2"/>
                </a:solidFill>
              </a:rPr>
              <a:t>Each</a:t>
            </a:r>
            <a:r>
              <a:rPr lang="en-US" sz="2400" dirty="0">
                <a:solidFill>
                  <a:srgbClr val="F37440"/>
                </a:solidFill>
              </a:rPr>
              <a:t> expression argument </a:t>
            </a:r>
            <a:r>
              <a:rPr lang="en-US" sz="2400" dirty="0">
                <a:solidFill>
                  <a:schemeClr val="tx2"/>
                </a:solidFill>
              </a:rPr>
              <a:t>is </a:t>
            </a:r>
            <a:r>
              <a:rPr lang="en-US" sz="2400" dirty="0">
                <a:solidFill>
                  <a:srgbClr val="2C895B"/>
                </a:solidFill>
              </a:rPr>
              <a:t>evaluated </a:t>
            </a:r>
            <a:r>
              <a:rPr lang="en-US" sz="2400" b="1" dirty="0">
                <a:solidFill>
                  <a:srgbClr val="2C895B"/>
                </a:solidFill>
              </a:rPr>
              <a:t>in sequence </a:t>
            </a:r>
            <a:r>
              <a:rPr lang="en-US" sz="2400" dirty="0">
                <a:solidFill>
                  <a:srgbClr val="2C895B"/>
                </a:solidFill>
              </a:rPr>
              <a:t>from </a:t>
            </a:r>
            <a:r>
              <a:rPr lang="en-US" sz="2400" dirty="0">
                <a:solidFill>
                  <a:schemeClr val="accent1"/>
                </a:solidFill>
              </a:rPr>
              <a:t>left to right </a:t>
            </a:r>
            <a:r>
              <a:rPr lang="en-US" sz="2400" dirty="0">
                <a:solidFill>
                  <a:schemeClr val="tx2"/>
                </a:solidFill>
              </a:rPr>
              <a:t>including any </a:t>
            </a:r>
            <a:r>
              <a:rPr lang="en-US" sz="2400" dirty="0">
                <a:solidFill>
                  <a:srgbClr val="FF0000"/>
                </a:solidFill>
              </a:rPr>
              <a:t>side effects  </a:t>
            </a:r>
            <a:r>
              <a:rPr lang="en-US" sz="2400" dirty="0">
                <a:solidFill>
                  <a:schemeClr val="tx2"/>
                </a:solidFill>
              </a:rPr>
              <a:t>(modified using parenthesis), </a:t>
            </a:r>
            <a:r>
              <a:rPr lang="en-US" sz="2400" b="1" dirty="0">
                <a:solidFill>
                  <a:srgbClr val="0070C0"/>
                </a:solidFill>
              </a:rPr>
              <a:t>before</a:t>
            </a:r>
            <a:r>
              <a:rPr lang="en-US" sz="2400" dirty="0">
                <a:solidFill>
                  <a:schemeClr val="tx2"/>
                </a:solidFill>
              </a:rPr>
              <a:t> (optionally) </a:t>
            </a:r>
            <a:r>
              <a:rPr lang="en-US" sz="2400" dirty="0">
                <a:solidFill>
                  <a:srgbClr val="2C895B"/>
                </a:solidFill>
              </a:rPr>
              <a:t>evaluating the next expression argument</a:t>
            </a:r>
          </a:p>
          <a:p>
            <a:r>
              <a:rPr lang="en-US" sz="2400" dirty="0">
                <a:solidFill>
                  <a:schemeClr val="tx2"/>
                </a:solidFill>
              </a:rPr>
              <a:t>If after </a:t>
            </a:r>
            <a:r>
              <a:rPr lang="en-US" sz="2400" dirty="0">
                <a:solidFill>
                  <a:srgbClr val="2C895B"/>
                </a:solidFill>
              </a:rPr>
              <a:t>evaluating an argument</a:t>
            </a:r>
            <a:r>
              <a:rPr lang="en-US" sz="2400" dirty="0">
                <a:solidFill>
                  <a:schemeClr val="tx2"/>
                </a:solidFill>
              </a:rPr>
              <a:t>, the </a:t>
            </a:r>
            <a:r>
              <a:rPr lang="en-US" sz="2400" dirty="0">
                <a:solidFill>
                  <a:srgbClr val="F37440"/>
                </a:solidFill>
              </a:rPr>
              <a:t>value of the entire expression can be determined</a:t>
            </a:r>
            <a:r>
              <a:rPr lang="en-US" sz="2400" dirty="0">
                <a:solidFill>
                  <a:schemeClr val="tx2"/>
                </a:solidFill>
              </a:rPr>
              <a:t>, then the </a:t>
            </a:r>
            <a:r>
              <a:rPr lang="en-US" sz="2400" dirty="0">
                <a:solidFill>
                  <a:srgbClr val="C00000"/>
                </a:solidFill>
              </a:rPr>
              <a:t>remaining arguments are NOT evaluated </a:t>
            </a:r>
            <a:r>
              <a:rPr lang="en-US" sz="2400" i="1" dirty="0">
                <a:solidFill>
                  <a:srgbClr val="7030A0"/>
                </a:solidFill>
              </a:rPr>
              <a:t>(for performance) 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</p:spPr>
        <p:txBody>
          <a:bodyPr/>
          <a:lstStyle/>
          <a:p>
            <a:r>
              <a:rPr lang="en-US" dirty="0"/>
              <a:t>Review – Short Circuit or Minimal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E587D27-3E83-5DDE-73F4-C57E45F7DC07}"/>
              </a:ext>
            </a:extLst>
          </p:cNvPr>
          <p:cNvSpPr/>
          <p:nvPr/>
        </p:nvSpPr>
        <p:spPr bwMode="auto">
          <a:xfrm>
            <a:off x="729952" y="1593091"/>
            <a:ext cx="10443989" cy="44338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5)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3))  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b="1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x == 5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then </a:t>
            </a:r>
            <a:r>
              <a:rPr lang="en-US" sz="2200" b="1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&gt; 3 is not evaluated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FE557A-8E58-06D1-6FB0-21E6E4609B72}"/>
              </a:ext>
            </a:extLst>
          </p:cNvPr>
          <p:cNvSpPr/>
          <p:nvPr/>
        </p:nvSpPr>
        <p:spPr bwMode="auto">
          <a:xfrm>
            <a:off x="985411" y="4988357"/>
            <a:ext cx="10188530" cy="79176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!= 0)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a is 0, </a:t>
            </a:r>
            <a:r>
              <a:rPr lang="en-US" sz="2200" i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not called </a:t>
            </a:r>
          </a:p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   // do something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25FEDB70-D422-3128-A2E5-DC1954F31E68}"/>
              </a:ext>
            </a:extLst>
          </p:cNvPr>
          <p:cNvSpPr/>
          <p:nvPr/>
        </p:nvSpPr>
        <p:spPr>
          <a:xfrm>
            <a:off x="1916935" y="2089991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9DC275CC-3EC2-326B-CEAB-1FC68DF3DC03}"/>
              </a:ext>
            </a:extLst>
          </p:cNvPr>
          <p:cNvSpPr/>
          <p:nvPr/>
        </p:nvSpPr>
        <p:spPr>
          <a:xfrm>
            <a:off x="3646085" y="2059116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0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 animBg="1"/>
      <p:bldP spid="18" grpId="0"/>
      <p:bldP spid="7" grpId="0" animBg="1"/>
      <p:bldP spid="8" grpId="0" animBg="1"/>
      <p:bldP spid="3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185" y="243362"/>
            <a:ext cx="10515600" cy="304487"/>
          </a:xfrm>
        </p:spPr>
        <p:txBody>
          <a:bodyPr/>
          <a:lstStyle/>
          <a:p>
            <a:r>
              <a:rPr lang="en-US" dirty="0"/>
              <a:t>Program Flow – If statements &amp;&amp; compound tests - 1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050155E-FD54-A443-8A5C-99402148A9B6}"/>
              </a:ext>
            </a:extLst>
          </p:cNvPr>
          <p:cNvSpPr/>
          <p:nvPr/>
        </p:nvSpPr>
        <p:spPr bwMode="auto">
          <a:xfrm>
            <a:off x="567101" y="2780367"/>
            <a:ext cx="4674088" cy="183689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5) 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3)) {</a:t>
            </a:r>
          </a:p>
          <a:p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r2 = r5;  // true block</a:t>
            </a:r>
          </a:p>
          <a:p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fall through */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r4 = r3;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F084C1A-CD2E-854D-9C38-8538D648E1A9}"/>
              </a:ext>
            </a:extLst>
          </p:cNvPr>
          <p:cNvSpPr/>
          <p:nvPr/>
        </p:nvSpPr>
        <p:spPr bwMode="auto">
          <a:xfrm>
            <a:off x="6470335" y="1916305"/>
            <a:ext cx="4920885" cy="357878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5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Lendif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3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Lendif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r2, r5 // true block</a:t>
            </a:r>
          </a:p>
          <a:p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fall through</a:t>
            </a:r>
            <a:endParaRPr lang="en-US" sz="2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Lendif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mov r4, r3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9B854F-4A6E-884E-BAEA-333D01228853}"/>
              </a:ext>
            </a:extLst>
          </p:cNvPr>
          <p:cNvGrpSpPr/>
          <p:nvPr/>
        </p:nvGrpSpPr>
        <p:grpSpPr>
          <a:xfrm>
            <a:off x="8956010" y="1149151"/>
            <a:ext cx="2379549" cy="1631216"/>
            <a:chOff x="3332193" y="-520471"/>
            <a:chExt cx="2379549" cy="163121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C306A5-33D9-CF4D-80B5-52FAB17A17FE}"/>
                </a:ext>
              </a:extLst>
            </p:cNvPr>
            <p:cNvSpPr txBox="1"/>
            <p:nvPr/>
          </p:nvSpPr>
          <p:spPr>
            <a:xfrm>
              <a:off x="3852194" y="-520471"/>
              <a:ext cx="1859548" cy="16312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If r0 == 5 false</a:t>
              </a:r>
            </a:p>
            <a:p>
              <a:r>
                <a:rPr lang="en-US" sz="2000" dirty="0">
                  <a:solidFill>
                    <a:srgbClr val="F37440"/>
                  </a:solidFill>
                </a:rPr>
                <a:t>then</a:t>
              </a:r>
              <a:r>
                <a:rPr lang="en-US" sz="2000" dirty="0">
                  <a:solidFill>
                    <a:schemeClr val="accent5"/>
                  </a:solidFill>
                </a:rPr>
                <a:t> short circuit branch </a:t>
              </a:r>
              <a:r>
                <a:rPr lang="en-US" sz="2000" b="1" i="1" dirty="0">
                  <a:solidFill>
                    <a:schemeClr val="accent5"/>
                  </a:solidFill>
                </a:rPr>
                <a:t>around</a:t>
              </a:r>
              <a:r>
                <a:rPr lang="en-US" sz="2000" dirty="0">
                  <a:solidFill>
                    <a:schemeClr val="accent5"/>
                  </a:solidFill>
                </a:rPr>
                <a:t> the </a:t>
              </a:r>
              <a:r>
                <a:rPr lang="en-US" sz="2000" dirty="0">
                  <a:solidFill>
                    <a:srgbClr val="2C895B"/>
                  </a:solidFill>
                </a:rPr>
                <a:t>true block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339957FC-5F2F-9248-947C-CC8AF849B8A9}"/>
                </a:ext>
              </a:extLst>
            </p:cNvPr>
            <p:cNvSpPr/>
            <p:nvPr/>
          </p:nvSpPr>
          <p:spPr>
            <a:xfrm>
              <a:off x="3332193" y="399731"/>
              <a:ext cx="498089" cy="626327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" name="U-Turn Arrow 2">
            <a:extLst>
              <a:ext uri="{FF2B5EF4-FFF2-40B4-BE49-F238E27FC236}">
                <a16:creationId xmlns:a16="http://schemas.microsoft.com/office/drawing/2014/main" id="{8054B5C0-2D13-8DA3-6F68-16D2D1184A39}"/>
              </a:ext>
            </a:extLst>
          </p:cNvPr>
          <p:cNvSpPr/>
          <p:nvPr/>
        </p:nvSpPr>
        <p:spPr>
          <a:xfrm rot="5400000" flipV="1">
            <a:off x="5236104" y="3161095"/>
            <a:ext cx="2617460" cy="1199772"/>
          </a:xfrm>
          <a:prstGeom prst="uturnArrow">
            <a:avLst>
              <a:gd name="adj1" fmla="val 4865"/>
              <a:gd name="adj2" fmla="val 6539"/>
              <a:gd name="adj3" fmla="val 20789"/>
              <a:gd name="adj4" fmla="val 42454"/>
              <a:gd name="adj5" fmla="val 565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U-Turn Arrow 3">
            <a:extLst>
              <a:ext uri="{FF2B5EF4-FFF2-40B4-BE49-F238E27FC236}">
                <a16:creationId xmlns:a16="http://schemas.microsoft.com/office/drawing/2014/main" id="{8F1D4E06-F7E5-A2D4-23D0-2E9D7345A089}"/>
              </a:ext>
            </a:extLst>
          </p:cNvPr>
          <p:cNvSpPr/>
          <p:nvPr/>
        </p:nvSpPr>
        <p:spPr>
          <a:xfrm rot="5400000" flipV="1">
            <a:off x="6019816" y="3727744"/>
            <a:ext cx="1430312" cy="975836"/>
          </a:xfrm>
          <a:prstGeom prst="uturnArrow">
            <a:avLst>
              <a:gd name="adj1" fmla="val 4865"/>
              <a:gd name="adj2" fmla="val 6539"/>
              <a:gd name="adj3" fmla="val 20789"/>
              <a:gd name="adj4" fmla="val 42454"/>
              <a:gd name="adj5" fmla="val 3353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86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/>
      <p:bldP spid="3" grpId="0" animBg="1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185" y="243362"/>
            <a:ext cx="10515600" cy="304487"/>
          </a:xfrm>
        </p:spPr>
        <p:txBody>
          <a:bodyPr/>
          <a:lstStyle/>
          <a:p>
            <a:r>
              <a:rPr lang="en-US" dirty="0"/>
              <a:t>Program Flow – If statements &amp;&amp; compound tests - 2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7375406-99E9-114F-A882-0D390FCA5E57}"/>
              </a:ext>
            </a:extLst>
          </p:cNvPr>
          <p:cNvSpPr/>
          <p:nvPr/>
        </p:nvSpPr>
        <p:spPr bwMode="auto">
          <a:xfrm>
            <a:off x="5692879" y="1713195"/>
            <a:ext cx="4748981" cy="484560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5  // test 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Lelse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3  // test 2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Lelse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r2, r5 // true block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branch around else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b 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Lendif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Lelse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r5, r2 // false block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fall through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Lendif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mov r4, r3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BD00175-0C88-CA4E-B591-81B7CB591A6C}"/>
              </a:ext>
            </a:extLst>
          </p:cNvPr>
          <p:cNvGrpSpPr/>
          <p:nvPr/>
        </p:nvGrpSpPr>
        <p:grpSpPr>
          <a:xfrm>
            <a:off x="9225629" y="930154"/>
            <a:ext cx="2572797" cy="1339696"/>
            <a:chOff x="-108196" y="2752683"/>
            <a:chExt cx="2572797" cy="133969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A57B3A5-C216-4343-8622-3F978821FBC1}"/>
                </a:ext>
              </a:extLst>
            </p:cNvPr>
            <p:cNvSpPr txBox="1"/>
            <p:nvPr/>
          </p:nvSpPr>
          <p:spPr>
            <a:xfrm>
              <a:off x="365747" y="2752683"/>
              <a:ext cx="2098854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if r0 == 5 false</a:t>
              </a:r>
            </a:p>
            <a:p>
              <a:r>
                <a:rPr lang="en-US" sz="2000" dirty="0">
                  <a:solidFill>
                    <a:srgbClr val="F37440"/>
                  </a:solidFill>
                </a:rPr>
                <a:t>then</a:t>
              </a:r>
              <a:r>
                <a:rPr lang="en-US" sz="2000" dirty="0"/>
                <a:t> short circuit branch </a:t>
              </a:r>
              <a:r>
                <a:rPr lang="en-US" sz="2000" b="1" i="1" dirty="0">
                  <a:solidFill>
                    <a:schemeClr val="accent5"/>
                  </a:solidFill>
                </a:rPr>
                <a:t>to</a:t>
              </a:r>
              <a:r>
                <a:rPr lang="en-US" sz="2000" dirty="0">
                  <a:solidFill>
                    <a:schemeClr val="accent5"/>
                  </a:solidFill>
                </a:rPr>
                <a:t> the </a:t>
              </a:r>
              <a:r>
                <a:rPr lang="en-US" sz="2000" dirty="0">
                  <a:solidFill>
                    <a:srgbClr val="FF0000"/>
                  </a:solidFill>
                </a:rPr>
                <a:t>false block</a:t>
              </a:r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D70194B1-7F3C-B34A-8695-CDB98B963E82}"/>
                </a:ext>
              </a:extLst>
            </p:cNvPr>
            <p:cNvSpPr/>
            <p:nvPr/>
          </p:nvSpPr>
          <p:spPr>
            <a:xfrm>
              <a:off x="-108196" y="3599286"/>
              <a:ext cx="498089" cy="493093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03B6350-EB19-E141-BAF7-5EA865BDE86E}"/>
              </a:ext>
            </a:extLst>
          </p:cNvPr>
          <p:cNvSpPr/>
          <p:nvPr/>
        </p:nvSpPr>
        <p:spPr bwMode="auto">
          <a:xfrm>
            <a:off x="394976" y="2507487"/>
            <a:ext cx="4157448" cy="294536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5)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3)) {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r2 = r5; // true block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branch around else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r5 = r2; False block */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fall through */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r4 = r3;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E33BE85-9CC1-6983-2877-95DBEBCC6E93}"/>
              </a:ext>
            </a:extLst>
          </p:cNvPr>
          <p:cNvGrpSpPr/>
          <p:nvPr/>
        </p:nvGrpSpPr>
        <p:grpSpPr>
          <a:xfrm>
            <a:off x="9201483" y="2421044"/>
            <a:ext cx="2621089" cy="1015663"/>
            <a:chOff x="-273490" y="3034696"/>
            <a:chExt cx="2621089" cy="101566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D8FB7A3-2D81-D8B3-6C8A-680ECD7B9079}"/>
                </a:ext>
              </a:extLst>
            </p:cNvPr>
            <p:cNvSpPr txBox="1"/>
            <p:nvPr/>
          </p:nvSpPr>
          <p:spPr>
            <a:xfrm>
              <a:off x="248745" y="3034696"/>
              <a:ext cx="2098854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if r1 &gt; 3 false</a:t>
              </a:r>
            </a:p>
            <a:p>
              <a:r>
                <a:rPr lang="en-US" sz="2000" dirty="0">
                  <a:solidFill>
                    <a:srgbClr val="F37440"/>
                  </a:solidFill>
                </a:rPr>
                <a:t>then</a:t>
              </a:r>
              <a:r>
                <a:rPr lang="en-US" sz="2000" dirty="0"/>
                <a:t> branch </a:t>
              </a:r>
              <a:r>
                <a:rPr lang="en-US" sz="2000" b="1" i="1" dirty="0">
                  <a:solidFill>
                    <a:schemeClr val="accent5"/>
                  </a:solidFill>
                </a:rPr>
                <a:t>to</a:t>
              </a:r>
              <a:r>
                <a:rPr lang="en-US" sz="2000" dirty="0">
                  <a:solidFill>
                    <a:schemeClr val="accent5"/>
                  </a:solidFill>
                </a:rPr>
                <a:t> the </a:t>
              </a:r>
              <a:r>
                <a:rPr lang="en-US" sz="2000" dirty="0">
                  <a:solidFill>
                    <a:srgbClr val="FF0000"/>
                  </a:solidFill>
                </a:rPr>
                <a:t>false block</a:t>
              </a:r>
            </a:p>
          </p:txBody>
        </p:sp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C7002067-21E9-8C02-4C74-4AEBEEF38167}"/>
                </a:ext>
              </a:extLst>
            </p:cNvPr>
            <p:cNvSpPr/>
            <p:nvPr/>
          </p:nvSpPr>
          <p:spPr>
            <a:xfrm>
              <a:off x="-273490" y="3295980"/>
              <a:ext cx="498089" cy="493093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U-Turn Arrow 2">
            <a:extLst>
              <a:ext uri="{FF2B5EF4-FFF2-40B4-BE49-F238E27FC236}">
                <a16:creationId xmlns:a16="http://schemas.microsoft.com/office/drawing/2014/main" id="{E79AA5F1-8991-7342-8718-1BF02E15C9A1}"/>
              </a:ext>
            </a:extLst>
          </p:cNvPr>
          <p:cNvSpPr/>
          <p:nvPr/>
        </p:nvSpPr>
        <p:spPr>
          <a:xfrm rot="5400000" flipV="1">
            <a:off x="4298871" y="2995944"/>
            <a:ext cx="2689608" cy="1237420"/>
          </a:xfrm>
          <a:prstGeom prst="uturnArrow">
            <a:avLst>
              <a:gd name="adj1" fmla="val 4865"/>
              <a:gd name="adj2" fmla="val 6539"/>
              <a:gd name="adj3" fmla="val 20789"/>
              <a:gd name="adj4" fmla="val 42454"/>
              <a:gd name="adj5" fmla="val 71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U-Turn Arrow 3">
            <a:extLst>
              <a:ext uri="{FF2B5EF4-FFF2-40B4-BE49-F238E27FC236}">
                <a16:creationId xmlns:a16="http://schemas.microsoft.com/office/drawing/2014/main" id="{81D02AB3-DE20-3FED-4C7E-05A256C55418}"/>
              </a:ext>
            </a:extLst>
          </p:cNvPr>
          <p:cNvSpPr/>
          <p:nvPr/>
        </p:nvSpPr>
        <p:spPr>
          <a:xfrm rot="5400000" flipV="1">
            <a:off x="4942897" y="3477239"/>
            <a:ext cx="1591772" cy="1047206"/>
          </a:xfrm>
          <a:prstGeom prst="uturnArrow">
            <a:avLst>
              <a:gd name="adj1" fmla="val 4865"/>
              <a:gd name="adj2" fmla="val 8019"/>
              <a:gd name="adj3" fmla="val 20789"/>
              <a:gd name="adj4" fmla="val 42454"/>
              <a:gd name="adj5" fmla="val 6744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U-Turn Arrow 4">
            <a:extLst>
              <a:ext uri="{FF2B5EF4-FFF2-40B4-BE49-F238E27FC236}">
                <a16:creationId xmlns:a16="http://schemas.microsoft.com/office/drawing/2014/main" id="{90D3D4C9-DDD3-A4D6-71F3-D514707320EF}"/>
              </a:ext>
            </a:extLst>
          </p:cNvPr>
          <p:cNvSpPr/>
          <p:nvPr/>
        </p:nvSpPr>
        <p:spPr>
          <a:xfrm rot="5400000">
            <a:off x="8141226" y="4031628"/>
            <a:ext cx="1710252" cy="2403066"/>
          </a:xfrm>
          <a:prstGeom prst="uturnArrow">
            <a:avLst>
              <a:gd name="adj1" fmla="val 3724"/>
              <a:gd name="adj2" fmla="val 4377"/>
              <a:gd name="adj3" fmla="val 6833"/>
              <a:gd name="adj4" fmla="val 42454"/>
              <a:gd name="adj5" fmla="val 10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55AC1-6F9D-C4D0-591F-D6AE84D446AE}"/>
              </a:ext>
            </a:extLst>
          </p:cNvPr>
          <p:cNvSpPr txBox="1"/>
          <p:nvPr/>
        </p:nvSpPr>
        <p:spPr>
          <a:xfrm>
            <a:off x="1395042" y="2085184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test1                     test2</a:t>
            </a:r>
          </a:p>
        </p:txBody>
      </p:sp>
    </p:spTree>
    <p:extLst>
      <p:ext uri="{BB962C8B-B14F-4D97-AF65-F5344CB8AC3E}">
        <p14:creationId xmlns:p14="http://schemas.microsoft.com/office/powerpoint/2010/main" val="352540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/>
      <p:bldP spid="3" grpId="0" animBg="1"/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440" y="119380"/>
            <a:ext cx="11266338" cy="407296"/>
          </a:xfrm>
        </p:spPr>
        <p:txBody>
          <a:bodyPr/>
          <a:lstStyle/>
          <a:p>
            <a:r>
              <a:rPr lang="en-US" dirty="0"/>
              <a:t>Program Flow – If statements || compound tests - 1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050155E-FD54-A443-8A5C-99402148A9B6}"/>
              </a:ext>
            </a:extLst>
          </p:cNvPr>
          <p:cNvSpPr/>
          <p:nvPr/>
        </p:nvSpPr>
        <p:spPr bwMode="auto">
          <a:xfrm>
            <a:off x="813499" y="2719202"/>
            <a:ext cx="4307141" cy="167854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5)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||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3)) {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r2 = r5; // true block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fall through */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r4 = r3;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F084C1A-CD2E-854D-9C38-8538D648E1A9}"/>
              </a:ext>
            </a:extLst>
          </p:cNvPr>
          <p:cNvSpPr/>
          <p:nvPr/>
        </p:nvSpPr>
        <p:spPr bwMode="auto">
          <a:xfrm>
            <a:off x="6096153" y="1755030"/>
            <a:ext cx="4529708" cy="421219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5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Lthen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3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Lendif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fall through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Lthen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r2, r5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true block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fall through */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Lendif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mov r4, r3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4E246E-DF41-3A43-801B-ABCDC2DBC3D8}"/>
              </a:ext>
            </a:extLst>
          </p:cNvPr>
          <p:cNvGrpSpPr/>
          <p:nvPr/>
        </p:nvGrpSpPr>
        <p:grpSpPr>
          <a:xfrm>
            <a:off x="8627978" y="1873899"/>
            <a:ext cx="2888878" cy="707886"/>
            <a:chOff x="3912462" y="3442183"/>
            <a:chExt cx="2888878" cy="707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F99CA85-48DD-ED4A-897E-A57C60E6AA3D}"/>
                </a:ext>
              </a:extLst>
            </p:cNvPr>
            <p:cNvSpPr txBox="1"/>
            <p:nvPr/>
          </p:nvSpPr>
          <p:spPr>
            <a:xfrm>
              <a:off x="4342913" y="3442183"/>
              <a:ext cx="2458427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If </a:t>
              </a:r>
              <a:r>
                <a:rPr lang="en-US" sz="2000" dirty="0">
                  <a:solidFill>
                    <a:srgbClr val="C00000"/>
                  </a:solidFill>
                </a:rPr>
                <a:t>r0 == 5 true, </a:t>
              </a:r>
              <a:r>
                <a:rPr lang="en-US" sz="2000" dirty="0">
                  <a:solidFill>
                    <a:schemeClr val="tx2"/>
                  </a:solidFill>
                </a:rPr>
                <a:t>then </a:t>
              </a:r>
              <a:r>
                <a:rPr lang="en-US" sz="2000" dirty="0">
                  <a:solidFill>
                    <a:srgbClr val="0070C0"/>
                  </a:solidFill>
                </a:rPr>
                <a:t>branch </a:t>
              </a:r>
              <a:r>
                <a:rPr lang="en-US" sz="2000" b="1" i="1" dirty="0">
                  <a:solidFill>
                    <a:srgbClr val="0070C0"/>
                  </a:solidFill>
                </a:rPr>
                <a:t>to</a:t>
              </a:r>
              <a:r>
                <a:rPr lang="en-US" sz="2000" dirty="0">
                  <a:solidFill>
                    <a:srgbClr val="0070C0"/>
                  </a:solidFill>
                </a:rPr>
                <a:t> </a:t>
              </a:r>
              <a:r>
                <a:rPr lang="en-US" sz="2000" dirty="0">
                  <a:solidFill>
                    <a:srgbClr val="2C895B"/>
                  </a:solidFill>
                </a:rPr>
                <a:t>true block </a:t>
              </a:r>
            </a:p>
          </p:txBody>
        </p:sp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5ED0262B-879D-9E4F-B37D-750FB8090D0A}"/>
                </a:ext>
              </a:extLst>
            </p:cNvPr>
            <p:cNvSpPr/>
            <p:nvPr/>
          </p:nvSpPr>
          <p:spPr>
            <a:xfrm>
              <a:off x="3912462" y="3509518"/>
              <a:ext cx="425669" cy="563251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BDF08D-F80E-244B-8283-2B648D38B56A}"/>
              </a:ext>
            </a:extLst>
          </p:cNvPr>
          <p:cNvGrpSpPr/>
          <p:nvPr/>
        </p:nvGrpSpPr>
        <p:grpSpPr>
          <a:xfrm>
            <a:off x="8720244" y="2690689"/>
            <a:ext cx="2658257" cy="1015663"/>
            <a:chOff x="3912462" y="3393230"/>
            <a:chExt cx="2658257" cy="101566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D1C883-879D-E24E-8936-7D2D2F0314C5}"/>
                </a:ext>
              </a:extLst>
            </p:cNvPr>
            <p:cNvSpPr txBox="1"/>
            <p:nvPr/>
          </p:nvSpPr>
          <p:spPr>
            <a:xfrm>
              <a:off x="4338131" y="3393230"/>
              <a:ext cx="2232588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if </a:t>
              </a:r>
              <a:r>
                <a:rPr lang="en-US" sz="2000" dirty="0">
                  <a:solidFill>
                    <a:srgbClr val="C00000"/>
                  </a:solidFill>
                </a:rPr>
                <a:t>r1 &gt; 3 false </a:t>
              </a:r>
              <a:r>
                <a:rPr lang="en-US" sz="2000" dirty="0">
                  <a:solidFill>
                    <a:schemeClr val="tx2"/>
                  </a:solidFill>
                </a:rPr>
                <a:t>then</a:t>
              </a:r>
              <a:r>
                <a:rPr lang="en-US" sz="2000" dirty="0">
                  <a:solidFill>
                    <a:srgbClr val="C00000"/>
                  </a:solidFill>
                </a:rPr>
                <a:t> </a:t>
              </a:r>
              <a:r>
                <a:rPr lang="en-US" sz="2000" dirty="0">
                  <a:solidFill>
                    <a:srgbClr val="0070C0"/>
                  </a:solidFill>
                </a:rPr>
                <a:t>branch </a:t>
              </a:r>
              <a:r>
                <a:rPr lang="en-US" sz="2000" b="1" i="1" dirty="0">
                  <a:solidFill>
                    <a:srgbClr val="0070C0"/>
                  </a:solidFill>
                </a:rPr>
                <a:t>around</a:t>
              </a:r>
              <a:r>
                <a:rPr lang="en-US" sz="2000" dirty="0">
                  <a:solidFill>
                    <a:srgbClr val="0070C0"/>
                  </a:solidFill>
                </a:rPr>
                <a:t> </a:t>
              </a:r>
              <a:r>
                <a:rPr lang="en-US" sz="2000" dirty="0">
                  <a:solidFill>
                    <a:srgbClr val="2C895B"/>
                  </a:solidFill>
                </a:rPr>
                <a:t>true block</a:t>
              </a:r>
            </a:p>
          </p:txBody>
        </p:sp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67F40A35-305C-9E4B-BD0A-736B06E4AEE8}"/>
                </a:ext>
              </a:extLst>
            </p:cNvPr>
            <p:cNvSpPr/>
            <p:nvPr/>
          </p:nvSpPr>
          <p:spPr>
            <a:xfrm>
              <a:off x="3912462" y="3509518"/>
              <a:ext cx="425669" cy="563251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A25E002-8421-AD4E-AB22-5D715E2BD17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" name="U-Turn Arrow 2">
            <a:extLst>
              <a:ext uri="{FF2B5EF4-FFF2-40B4-BE49-F238E27FC236}">
                <a16:creationId xmlns:a16="http://schemas.microsoft.com/office/drawing/2014/main" id="{850A3BA5-4379-4BBC-D790-6EE569D20651}"/>
              </a:ext>
            </a:extLst>
          </p:cNvPr>
          <p:cNvSpPr/>
          <p:nvPr/>
        </p:nvSpPr>
        <p:spPr>
          <a:xfrm rot="5400000" flipV="1">
            <a:off x="4985882" y="3706632"/>
            <a:ext cx="2213456" cy="1230334"/>
          </a:xfrm>
          <a:prstGeom prst="uturnArrow">
            <a:avLst>
              <a:gd name="adj1" fmla="val 4865"/>
              <a:gd name="adj2" fmla="val 6539"/>
              <a:gd name="adj3" fmla="val 20789"/>
              <a:gd name="adj4" fmla="val 42454"/>
              <a:gd name="adj5" fmla="val 71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U-Turn Arrow 3">
            <a:extLst>
              <a:ext uri="{FF2B5EF4-FFF2-40B4-BE49-F238E27FC236}">
                <a16:creationId xmlns:a16="http://schemas.microsoft.com/office/drawing/2014/main" id="{05417789-1955-AB79-B11E-F18D1ABB377C}"/>
              </a:ext>
            </a:extLst>
          </p:cNvPr>
          <p:cNvSpPr/>
          <p:nvPr/>
        </p:nvSpPr>
        <p:spPr>
          <a:xfrm rot="5400000" flipV="1">
            <a:off x="5227013" y="2742825"/>
            <a:ext cx="1914322" cy="1047206"/>
          </a:xfrm>
          <a:prstGeom prst="uturnArrow">
            <a:avLst>
              <a:gd name="adj1" fmla="val 4865"/>
              <a:gd name="adj2" fmla="val 8019"/>
              <a:gd name="adj3" fmla="val 20789"/>
              <a:gd name="adj4" fmla="val 42454"/>
              <a:gd name="adj5" fmla="val 6744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71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/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D1A8354-FD5C-3D4A-A99C-C3D34064A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422" y="148058"/>
            <a:ext cx="11658121" cy="440185"/>
          </a:xfrm>
        </p:spPr>
        <p:txBody>
          <a:bodyPr/>
          <a:lstStyle/>
          <a:p>
            <a:r>
              <a:rPr lang="en-US" dirty="0"/>
              <a:t>Line Layout in an Arm Assembly Source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3C145E-4643-AB42-8A2D-02C154E59D3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5504" y="2784387"/>
            <a:ext cx="11379446" cy="3603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/>
              <a:t>Assembly language source text files are </a:t>
            </a:r>
            <a:r>
              <a:rPr lang="en-US" sz="2000" b="1" dirty="0">
                <a:solidFill>
                  <a:srgbClr val="0070C0"/>
                </a:solidFill>
              </a:rPr>
              <a:t>line oriented</a:t>
            </a:r>
            <a:r>
              <a:rPr lang="en-US" sz="2000" dirty="0">
                <a:solidFill>
                  <a:srgbClr val="0070C0"/>
                </a:solidFill>
              </a:rPr>
              <a:t> (each ending in a '\n')</a:t>
            </a:r>
          </a:p>
          <a:p>
            <a:r>
              <a:rPr lang="en-US" sz="2000" b="1" dirty="0">
                <a:solidFill>
                  <a:srgbClr val="2C895B"/>
                </a:solidFill>
              </a:rPr>
              <a:t>Each line represents </a:t>
            </a:r>
            <a:r>
              <a:rPr lang="en-US" sz="2000" dirty="0">
                <a:solidFill>
                  <a:schemeClr val="tx2"/>
                </a:solidFill>
              </a:rPr>
              <a:t>a </a:t>
            </a:r>
            <a:r>
              <a:rPr lang="en-US" sz="2000" b="1" dirty="0">
                <a:solidFill>
                  <a:srgbClr val="C00000"/>
                </a:solidFill>
              </a:rPr>
              <a:t>starting address in memory </a:t>
            </a:r>
            <a:r>
              <a:rPr lang="en-US" sz="2000" dirty="0">
                <a:solidFill>
                  <a:schemeClr val="tx2"/>
                </a:solidFill>
              </a:rPr>
              <a:t>and does </a:t>
            </a:r>
            <a:r>
              <a:rPr lang="en-US" sz="2000" b="1" dirty="0">
                <a:solidFill>
                  <a:srgbClr val="0070C0"/>
                </a:solidFill>
              </a:rPr>
              <a:t>one</a:t>
            </a:r>
            <a:r>
              <a:rPr lang="en-US" sz="2000" dirty="0">
                <a:solidFill>
                  <a:srgbClr val="0070C0"/>
                </a:solidFill>
              </a:rPr>
              <a:t> of</a:t>
            </a:r>
            <a:r>
              <a:rPr lang="en-US" sz="2000" dirty="0">
                <a:solidFill>
                  <a:srgbClr val="C00000"/>
                </a:solidFill>
              </a:rPr>
              <a:t>: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Specifies the </a:t>
            </a:r>
            <a:r>
              <a:rPr lang="en-US" sz="2000" dirty="0">
                <a:solidFill>
                  <a:srgbClr val="2C895B"/>
                </a:solidFill>
              </a:rPr>
              <a:t>contents of memory for a </a:t>
            </a:r>
            <a:r>
              <a:rPr lang="en-US" sz="2000" dirty="0">
                <a:solidFill>
                  <a:srgbClr val="C00000"/>
                </a:solidFill>
              </a:rPr>
              <a:t>variable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(segments containing data)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Specifies the </a:t>
            </a:r>
            <a:r>
              <a:rPr lang="en-US" sz="2000" dirty="0">
                <a:solidFill>
                  <a:srgbClr val="2C895B"/>
                </a:solidFill>
              </a:rPr>
              <a:t>contents of memory for an </a:t>
            </a:r>
            <a:r>
              <a:rPr lang="en-US" sz="2000" dirty="0">
                <a:solidFill>
                  <a:srgbClr val="C00000"/>
                </a:solidFill>
              </a:rPr>
              <a:t>instruction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(text segment)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Assembler directives </a:t>
            </a:r>
            <a:r>
              <a:rPr lang="en-US" sz="2000" dirty="0">
                <a:solidFill>
                  <a:srgbClr val="F37440"/>
                </a:solidFill>
              </a:rPr>
              <a:t>tell the assembler to do something (</a:t>
            </a:r>
            <a:r>
              <a:rPr lang="en-US" sz="2000" dirty="0">
                <a:solidFill>
                  <a:schemeClr val="tx2"/>
                </a:solidFill>
              </a:rPr>
              <a:t>for example, change label scope, define a macro, etc.</a:t>
            </a:r>
            <a:r>
              <a:rPr lang="en-US" sz="2000" dirty="0">
                <a:solidFill>
                  <a:srgbClr val="F37440"/>
                </a:solidFill>
              </a:rPr>
              <a:t>)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that </a:t>
            </a:r>
            <a:r>
              <a:rPr lang="en-US" sz="2000" dirty="0">
                <a:solidFill>
                  <a:srgbClr val="C00000"/>
                </a:solidFill>
              </a:rPr>
              <a:t>does not allocate memory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Each line </a:t>
            </a:r>
            <a:r>
              <a:rPr lang="en-US" sz="2000" dirty="0"/>
              <a:t>is </a:t>
            </a:r>
            <a:r>
              <a:rPr lang="en-US" sz="2000" b="1" dirty="0">
                <a:solidFill>
                  <a:schemeClr val="accent5"/>
                </a:solidFill>
              </a:rPr>
              <a:t>organized </a:t>
            </a:r>
            <a:r>
              <a:rPr lang="en-US" sz="2000" b="1" dirty="0"/>
              <a:t>into</a:t>
            </a:r>
            <a:r>
              <a:rPr lang="en-US" sz="2000" b="1" dirty="0">
                <a:solidFill>
                  <a:schemeClr val="accent5"/>
                </a:solidFill>
              </a:rPr>
              <a:t> up to four </a:t>
            </a:r>
            <a:r>
              <a:rPr lang="en-US" sz="2000" b="1" u="sng" dirty="0">
                <a:solidFill>
                  <a:schemeClr val="accent5"/>
                </a:solidFill>
              </a:rPr>
              <a:t>columns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Not every column is used </a:t>
            </a:r>
            <a:r>
              <a:rPr lang="en-US" sz="2000" dirty="0"/>
              <a:t>on each line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Not every line </a:t>
            </a:r>
            <a:r>
              <a:rPr lang="en-US" sz="2000" dirty="0"/>
              <a:t>will result in </a:t>
            </a:r>
            <a:r>
              <a:rPr lang="en-US" sz="2000" dirty="0">
                <a:solidFill>
                  <a:srgbClr val="2C895B"/>
                </a:solidFill>
              </a:rPr>
              <a:t>memory being allocated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0F15FB3-73BE-BF4A-9AAE-299EADE44E44}"/>
              </a:ext>
            </a:extLst>
          </p:cNvPr>
          <p:cNvSpPr/>
          <p:nvPr/>
        </p:nvSpPr>
        <p:spPr bwMode="auto">
          <a:xfrm>
            <a:off x="1941647" y="1122326"/>
            <a:ext cx="8197776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label:   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operation </a:t>
            </a: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operand(s)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comments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C801A7-96FA-0945-9555-3F93DB681ED9}"/>
              </a:ext>
            </a:extLst>
          </p:cNvPr>
          <p:cNvGrpSpPr/>
          <p:nvPr/>
        </p:nvGrpSpPr>
        <p:grpSpPr>
          <a:xfrm>
            <a:off x="3243737" y="1620835"/>
            <a:ext cx="569387" cy="720945"/>
            <a:chOff x="2725206" y="809171"/>
            <a:chExt cx="569387" cy="72094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1B7E5EC-C9F7-5C4A-A6C8-07C0D69352AB}"/>
                </a:ext>
              </a:extLst>
            </p:cNvPr>
            <p:cNvSpPr txBox="1"/>
            <p:nvPr/>
          </p:nvSpPr>
          <p:spPr>
            <a:xfrm>
              <a:off x="2725206" y="1130006"/>
              <a:ext cx="569387" cy="40011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tab</a:t>
              </a:r>
            </a:p>
          </p:txBody>
        </p:sp>
        <p:sp>
          <p:nvSpPr>
            <p:cNvPr id="3" name="Up Arrow 2">
              <a:extLst>
                <a:ext uri="{FF2B5EF4-FFF2-40B4-BE49-F238E27FC236}">
                  <a16:creationId xmlns:a16="http://schemas.microsoft.com/office/drawing/2014/main" id="{0DB671EC-9253-FE41-9435-DC3008ADB3B0}"/>
                </a:ext>
              </a:extLst>
            </p:cNvPr>
            <p:cNvSpPr/>
            <p:nvPr/>
          </p:nvSpPr>
          <p:spPr>
            <a:xfrm>
              <a:off x="2912532" y="809171"/>
              <a:ext cx="194734" cy="29996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90B6F50-CD6E-4A41-BF27-601280BBECFE}"/>
              </a:ext>
            </a:extLst>
          </p:cNvPr>
          <p:cNvGrpSpPr/>
          <p:nvPr/>
        </p:nvGrpSpPr>
        <p:grpSpPr>
          <a:xfrm>
            <a:off x="4549206" y="1499923"/>
            <a:ext cx="1636987" cy="707225"/>
            <a:chOff x="2191405" y="809171"/>
            <a:chExt cx="1636987" cy="70722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0C63AE-3416-7741-ADE3-125DDC10F021}"/>
                </a:ext>
              </a:extLst>
            </p:cNvPr>
            <p:cNvSpPr txBox="1"/>
            <p:nvPr/>
          </p:nvSpPr>
          <p:spPr>
            <a:xfrm>
              <a:off x="2191405" y="1116286"/>
              <a:ext cx="1636987" cy="40011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white space</a:t>
              </a:r>
            </a:p>
          </p:txBody>
        </p:sp>
        <p:sp>
          <p:nvSpPr>
            <p:cNvPr id="11" name="Up Arrow 10">
              <a:extLst>
                <a:ext uri="{FF2B5EF4-FFF2-40B4-BE49-F238E27FC236}">
                  <a16:creationId xmlns:a16="http://schemas.microsoft.com/office/drawing/2014/main" id="{F44286AD-A712-1D45-B37C-FD843C419AE6}"/>
                </a:ext>
              </a:extLst>
            </p:cNvPr>
            <p:cNvSpPr/>
            <p:nvPr/>
          </p:nvSpPr>
          <p:spPr>
            <a:xfrm>
              <a:off x="2912532" y="809171"/>
              <a:ext cx="194734" cy="29996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6A1696-84AE-6349-BE29-A4A9A432979D}"/>
              </a:ext>
            </a:extLst>
          </p:cNvPr>
          <p:cNvGrpSpPr/>
          <p:nvPr/>
        </p:nvGrpSpPr>
        <p:grpSpPr>
          <a:xfrm>
            <a:off x="6447611" y="1564536"/>
            <a:ext cx="1636987" cy="707225"/>
            <a:chOff x="2191405" y="809171"/>
            <a:chExt cx="1636987" cy="70722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F06D98-E8C2-D64B-83FD-E9398A88F755}"/>
                </a:ext>
              </a:extLst>
            </p:cNvPr>
            <p:cNvSpPr txBox="1"/>
            <p:nvPr/>
          </p:nvSpPr>
          <p:spPr>
            <a:xfrm>
              <a:off x="2191405" y="1116286"/>
              <a:ext cx="1636987" cy="40011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white space</a:t>
              </a:r>
            </a:p>
          </p:txBody>
        </p:sp>
        <p:sp>
          <p:nvSpPr>
            <p:cNvPr id="14" name="Up Arrow 13">
              <a:extLst>
                <a:ext uri="{FF2B5EF4-FFF2-40B4-BE49-F238E27FC236}">
                  <a16:creationId xmlns:a16="http://schemas.microsoft.com/office/drawing/2014/main" id="{4BE7FFB5-74CD-334C-BA8F-BD191ADA7F33}"/>
                </a:ext>
              </a:extLst>
            </p:cNvPr>
            <p:cNvSpPr/>
            <p:nvPr/>
          </p:nvSpPr>
          <p:spPr>
            <a:xfrm>
              <a:off x="2912532" y="809171"/>
              <a:ext cx="194734" cy="29996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16EA4E0-E90D-4D4F-9403-601DF707E1B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69E09-2D51-F287-F551-C4502D99F024}"/>
              </a:ext>
            </a:extLst>
          </p:cNvPr>
          <p:cNvSpPr txBox="1"/>
          <p:nvPr/>
        </p:nvSpPr>
        <p:spPr>
          <a:xfrm>
            <a:off x="1941647" y="588243"/>
            <a:ext cx="7399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column 1	column 2	column 3	     column 4</a:t>
            </a:r>
          </a:p>
        </p:txBody>
      </p:sp>
    </p:spTree>
    <p:extLst>
      <p:ext uri="{BB962C8B-B14F-4D97-AF65-F5344CB8AC3E}">
        <p14:creationId xmlns:p14="http://schemas.microsoft.com/office/powerpoint/2010/main" val="86275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440" y="119380"/>
            <a:ext cx="11266338" cy="407296"/>
          </a:xfrm>
        </p:spPr>
        <p:txBody>
          <a:bodyPr/>
          <a:lstStyle/>
          <a:p>
            <a:r>
              <a:rPr lang="en-US" dirty="0"/>
              <a:t>Program Flow – If statements || compound tests - 2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7375406-99E9-114F-A882-0D390FCA5E57}"/>
              </a:ext>
            </a:extLst>
          </p:cNvPr>
          <p:cNvSpPr/>
          <p:nvPr/>
        </p:nvSpPr>
        <p:spPr bwMode="auto">
          <a:xfrm>
            <a:off x="6043597" y="881104"/>
            <a:ext cx="4566727" cy="574125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5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Lthen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3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Lelse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fall through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Lthen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mov r2, r5 // true block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branch around else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 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Lendif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Lelse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mov r5, r2 // false block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fall through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Lendif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55403CA-3097-2043-83CC-1FE1B2AB71D2}"/>
              </a:ext>
            </a:extLst>
          </p:cNvPr>
          <p:cNvSpPr/>
          <p:nvPr/>
        </p:nvSpPr>
        <p:spPr bwMode="auto">
          <a:xfrm>
            <a:off x="441107" y="2143988"/>
            <a:ext cx="4266605" cy="231195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5)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||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3)) {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r2 = r5; // true block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branch around else */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r5 = r2; // false block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fall through */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25E002-8421-AD4E-AB22-5D715E2BD17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9A5829C-FB84-35B8-F0C2-AB2F1A4A6E92}"/>
              </a:ext>
            </a:extLst>
          </p:cNvPr>
          <p:cNvGrpSpPr/>
          <p:nvPr/>
        </p:nvGrpSpPr>
        <p:grpSpPr>
          <a:xfrm>
            <a:off x="8637860" y="986614"/>
            <a:ext cx="3308349" cy="707886"/>
            <a:chOff x="3912462" y="3442183"/>
            <a:chExt cx="3308349" cy="70788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CD632A-A8A7-7EF7-F587-9974B0BB547B}"/>
                </a:ext>
              </a:extLst>
            </p:cNvPr>
            <p:cNvSpPr txBox="1"/>
            <p:nvPr/>
          </p:nvSpPr>
          <p:spPr>
            <a:xfrm>
              <a:off x="4342913" y="3442183"/>
              <a:ext cx="2877898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If </a:t>
              </a:r>
              <a:r>
                <a:rPr lang="en-US" sz="2000" dirty="0">
                  <a:solidFill>
                    <a:srgbClr val="C00000"/>
                  </a:solidFill>
                </a:rPr>
                <a:t>r0 == 5 true, </a:t>
              </a:r>
              <a:r>
                <a:rPr lang="en-US" sz="2000" dirty="0">
                  <a:solidFill>
                    <a:schemeClr val="tx2"/>
                  </a:solidFill>
                </a:rPr>
                <a:t>then </a:t>
              </a:r>
              <a:r>
                <a:rPr lang="en-US" sz="2000" dirty="0">
                  <a:solidFill>
                    <a:srgbClr val="0070C0"/>
                  </a:solidFill>
                </a:rPr>
                <a:t>branch </a:t>
              </a:r>
              <a:r>
                <a:rPr lang="en-US" sz="2000" b="1" i="1" dirty="0">
                  <a:solidFill>
                    <a:srgbClr val="0070C0"/>
                  </a:solidFill>
                </a:rPr>
                <a:t>to</a:t>
              </a:r>
              <a:r>
                <a:rPr lang="en-US" sz="2000" dirty="0">
                  <a:solidFill>
                    <a:srgbClr val="0070C0"/>
                  </a:solidFill>
                </a:rPr>
                <a:t> the </a:t>
              </a:r>
              <a:r>
                <a:rPr lang="en-US" sz="2000" dirty="0">
                  <a:solidFill>
                    <a:srgbClr val="2C895B"/>
                  </a:solidFill>
                </a:rPr>
                <a:t>true block </a:t>
              </a:r>
            </a:p>
          </p:txBody>
        </p: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E8697343-606E-7E7E-975F-17D0F502C4DC}"/>
                </a:ext>
              </a:extLst>
            </p:cNvPr>
            <p:cNvSpPr/>
            <p:nvPr/>
          </p:nvSpPr>
          <p:spPr>
            <a:xfrm>
              <a:off x="3912462" y="3509518"/>
              <a:ext cx="425669" cy="563251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7CAB11-E318-79F9-C20D-0F9C1EAF47FE}"/>
              </a:ext>
            </a:extLst>
          </p:cNvPr>
          <p:cNvGrpSpPr/>
          <p:nvPr/>
        </p:nvGrpSpPr>
        <p:grpSpPr>
          <a:xfrm>
            <a:off x="8637860" y="1790045"/>
            <a:ext cx="3134063" cy="738987"/>
            <a:chOff x="3912462" y="3333782"/>
            <a:chExt cx="3134063" cy="73898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2B71460-0573-3428-0E5A-483DC3EC1964}"/>
                </a:ext>
              </a:extLst>
            </p:cNvPr>
            <p:cNvSpPr txBox="1"/>
            <p:nvPr/>
          </p:nvSpPr>
          <p:spPr>
            <a:xfrm>
              <a:off x="4374900" y="3333782"/>
              <a:ext cx="2671625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if </a:t>
              </a:r>
              <a:r>
                <a:rPr lang="en-US" sz="2000" dirty="0">
                  <a:solidFill>
                    <a:srgbClr val="C00000"/>
                  </a:solidFill>
                </a:rPr>
                <a:t>r1 &gt; 3 false </a:t>
              </a:r>
              <a:r>
                <a:rPr lang="en-US" sz="2000" dirty="0">
                  <a:solidFill>
                    <a:schemeClr val="tx2"/>
                  </a:solidFill>
                </a:rPr>
                <a:t>then</a:t>
              </a:r>
              <a:r>
                <a:rPr lang="en-US" sz="2000" dirty="0">
                  <a:solidFill>
                    <a:srgbClr val="C00000"/>
                  </a:solidFill>
                </a:rPr>
                <a:t> </a:t>
              </a:r>
              <a:r>
                <a:rPr lang="en-US" sz="2000" dirty="0">
                  <a:solidFill>
                    <a:srgbClr val="0070C0"/>
                  </a:solidFill>
                </a:rPr>
                <a:t>branch </a:t>
              </a:r>
              <a:r>
                <a:rPr lang="en-US" sz="2000" b="1" i="1" dirty="0">
                  <a:solidFill>
                    <a:srgbClr val="0070C0"/>
                  </a:solidFill>
                </a:rPr>
                <a:t>to</a:t>
              </a:r>
              <a:r>
                <a:rPr lang="en-US" sz="2000" dirty="0">
                  <a:solidFill>
                    <a:srgbClr val="0070C0"/>
                  </a:solidFill>
                </a:rPr>
                <a:t> </a:t>
              </a:r>
              <a:r>
                <a:rPr lang="en-US" sz="2000" dirty="0">
                  <a:solidFill>
                    <a:srgbClr val="C00000"/>
                  </a:solidFill>
                </a:rPr>
                <a:t>false block</a:t>
              </a:r>
            </a:p>
          </p:txBody>
        </p:sp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0960DC15-7DED-06DA-2BC3-A0A687A15E79}"/>
                </a:ext>
              </a:extLst>
            </p:cNvPr>
            <p:cNvSpPr/>
            <p:nvPr/>
          </p:nvSpPr>
          <p:spPr>
            <a:xfrm>
              <a:off x="3912462" y="3509518"/>
              <a:ext cx="425669" cy="563251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U-Turn Arrow 2">
            <a:extLst>
              <a:ext uri="{FF2B5EF4-FFF2-40B4-BE49-F238E27FC236}">
                <a16:creationId xmlns:a16="http://schemas.microsoft.com/office/drawing/2014/main" id="{A767F4D6-3EF9-F21D-F934-4D6D0630B0F2}"/>
              </a:ext>
            </a:extLst>
          </p:cNvPr>
          <p:cNvSpPr/>
          <p:nvPr/>
        </p:nvSpPr>
        <p:spPr>
          <a:xfrm rot="5400000" flipV="1">
            <a:off x="4800473" y="2911406"/>
            <a:ext cx="2486250" cy="1413677"/>
          </a:xfrm>
          <a:prstGeom prst="uturnArrow">
            <a:avLst>
              <a:gd name="adj1" fmla="val 3769"/>
              <a:gd name="adj2" fmla="val 6539"/>
              <a:gd name="adj3" fmla="val 20789"/>
              <a:gd name="adj4" fmla="val 42454"/>
              <a:gd name="adj5" fmla="val 718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U-Turn Arrow 3">
            <a:extLst>
              <a:ext uri="{FF2B5EF4-FFF2-40B4-BE49-F238E27FC236}">
                <a16:creationId xmlns:a16="http://schemas.microsoft.com/office/drawing/2014/main" id="{3587977D-50F2-F6AD-A24F-EFDE1F1E3228}"/>
              </a:ext>
            </a:extLst>
          </p:cNvPr>
          <p:cNvSpPr/>
          <p:nvPr/>
        </p:nvSpPr>
        <p:spPr>
          <a:xfrm rot="5400000" flipV="1">
            <a:off x="5041647" y="1903447"/>
            <a:ext cx="2003900" cy="1047206"/>
          </a:xfrm>
          <a:prstGeom prst="uturnArrow">
            <a:avLst>
              <a:gd name="adj1" fmla="val 4865"/>
              <a:gd name="adj2" fmla="val 8019"/>
              <a:gd name="adj3" fmla="val 20789"/>
              <a:gd name="adj4" fmla="val 42454"/>
              <a:gd name="adj5" fmla="val 6744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U-Turn Arrow 5">
            <a:extLst>
              <a:ext uri="{FF2B5EF4-FFF2-40B4-BE49-F238E27FC236}">
                <a16:creationId xmlns:a16="http://schemas.microsoft.com/office/drawing/2014/main" id="{60D71879-9C38-DE5A-B282-F5272AF5FD61}"/>
              </a:ext>
            </a:extLst>
          </p:cNvPr>
          <p:cNvSpPr/>
          <p:nvPr/>
        </p:nvSpPr>
        <p:spPr>
          <a:xfrm rot="5400000" flipV="1">
            <a:off x="4982665" y="4726061"/>
            <a:ext cx="1900036" cy="1413677"/>
          </a:xfrm>
          <a:prstGeom prst="uturnArrow">
            <a:avLst>
              <a:gd name="adj1" fmla="val 3724"/>
              <a:gd name="adj2" fmla="val 4986"/>
              <a:gd name="adj3" fmla="val 18407"/>
              <a:gd name="adj4" fmla="val 42454"/>
              <a:gd name="adj5" fmla="val 82026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3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/>
      <p:bldP spid="3" grpId="0" animBg="1"/>
      <p:bldP spid="4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057D17-F0EE-3F4B-B8AE-50E7B158F47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26711" y="550745"/>
            <a:ext cx="11701067" cy="575426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loop guard: </a:t>
            </a:r>
            <a:r>
              <a:rPr lang="en-US" sz="2400" dirty="0"/>
              <a:t>code that must evaluate to true before the next iteration of the loop</a:t>
            </a:r>
          </a:p>
          <a:p>
            <a:r>
              <a:rPr lang="en-US" sz="2400" dirty="0"/>
              <a:t>If the </a:t>
            </a:r>
            <a:r>
              <a:rPr lang="en-US" sz="2400" dirty="0">
                <a:solidFill>
                  <a:srgbClr val="0070C0"/>
                </a:solidFill>
              </a:rPr>
              <a:t>loop guard </a:t>
            </a:r>
            <a:r>
              <a:rPr lang="en-US" sz="2400" dirty="0">
                <a:solidFill>
                  <a:srgbClr val="2C895B"/>
                </a:solidFill>
              </a:rPr>
              <a:t>test(s) evaluate to true</a:t>
            </a:r>
            <a:r>
              <a:rPr lang="en-US" sz="2400" dirty="0"/>
              <a:t>, the </a:t>
            </a:r>
            <a:r>
              <a:rPr lang="en-US" sz="2400" i="1" dirty="0">
                <a:solidFill>
                  <a:srgbClr val="0070C0"/>
                </a:solidFill>
              </a:rPr>
              <a:t>body of the loop</a:t>
            </a:r>
            <a:r>
              <a:rPr lang="en-US" sz="2400" dirty="0">
                <a:solidFill>
                  <a:srgbClr val="0070C0"/>
                </a:solidFill>
              </a:rPr>
              <a:t> is executed again</a:t>
            </a:r>
          </a:p>
          <a:p>
            <a:r>
              <a:rPr lang="en-US" sz="2400" dirty="0">
                <a:solidFill>
                  <a:srgbClr val="F37440"/>
                </a:solidFill>
              </a:rPr>
              <a:t>pre-test loop guard </a:t>
            </a:r>
            <a:r>
              <a:rPr lang="en-US" sz="2400" dirty="0"/>
              <a:t>is at the </a:t>
            </a:r>
            <a:r>
              <a:rPr lang="en-US" sz="2400" dirty="0">
                <a:solidFill>
                  <a:srgbClr val="7030A0"/>
                </a:solidFill>
              </a:rPr>
              <a:t>top of the loop </a:t>
            </a:r>
          </a:p>
          <a:p>
            <a:pPr lvl="1"/>
            <a:r>
              <a:rPr lang="en-US" sz="2200" dirty="0"/>
              <a:t>If the </a:t>
            </a:r>
            <a:r>
              <a:rPr lang="en-US" sz="2200" dirty="0">
                <a:solidFill>
                  <a:srgbClr val="2C895B"/>
                </a:solidFill>
              </a:rPr>
              <a:t>test evaluates to true, </a:t>
            </a:r>
            <a:r>
              <a:rPr lang="en-US" sz="2200" dirty="0"/>
              <a:t>execution </a:t>
            </a:r>
            <a:r>
              <a:rPr lang="en-US" sz="2200" dirty="0">
                <a:solidFill>
                  <a:srgbClr val="0070C0"/>
                </a:solidFill>
              </a:rPr>
              <a:t>falls through </a:t>
            </a:r>
            <a:r>
              <a:rPr lang="en-US" sz="2200" dirty="0"/>
              <a:t>to the loop body</a:t>
            </a:r>
          </a:p>
          <a:p>
            <a:pPr lvl="1"/>
            <a:r>
              <a:rPr lang="en-US" sz="2200" dirty="0"/>
              <a:t>if the </a:t>
            </a:r>
            <a:r>
              <a:rPr lang="en-US" sz="2200" dirty="0">
                <a:solidFill>
                  <a:srgbClr val="C00000"/>
                </a:solidFill>
              </a:rPr>
              <a:t>test evaluates to false</a:t>
            </a:r>
            <a:r>
              <a:rPr lang="en-US" sz="2200" dirty="0"/>
              <a:t>, execution </a:t>
            </a:r>
            <a:r>
              <a:rPr lang="en-US" sz="2200" b="1" u="sng" dirty="0">
                <a:solidFill>
                  <a:srgbClr val="0070C0"/>
                </a:solidFill>
              </a:rPr>
              <a:t>branches</a:t>
            </a:r>
            <a:r>
              <a:rPr lang="en-US" sz="2200" dirty="0">
                <a:solidFill>
                  <a:srgbClr val="0070C0"/>
                </a:solidFill>
              </a:rPr>
              <a:t> around the loop body </a:t>
            </a:r>
          </a:p>
          <a:p>
            <a:pPr lvl="1"/>
            <a:endParaRPr lang="en-US" sz="4000" dirty="0">
              <a:solidFill>
                <a:srgbClr val="0070C0"/>
              </a:solidFill>
            </a:endParaRPr>
          </a:p>
          <a:p>
            <a:pPr lvl="1"/>
            <a:endParaRPr lang="en-US" sz="2200" dirty="0">
              <a:solidFill>
                <a:srgbClr val="0070C0"/>
              </a:solidFill>
            </a:endParaRPr>
          </a:p>
          <a:p>
            <a:pPr lvl="1"/>
            <a:endParaRPr lang="en-US" sz="2200" dirty="0">
              <a:solidFill>
                <a:srgbClr val="0070C0"/>
              </a:solidFill>
            </a:endParaRPr>
          </a:p>
          <a:p>
            <a:pPr marL="354012" lvl="1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rgbClr val="7030A0"/>
                </a:solidFill>
              </a:rPr>
              <a:t>post-test loop guard </a:t>
            </a:r>
            <a:r>
              <a:rPr lang="en-US" sz="2400" dirty="0"/>
              <a:t>is at the </a:t>
            </a:r>
            <a:r>
              <a:rPr lang="en-US" sz="2400" dirty="0">
                <a:solidFill>
                  <a:srgbClr val="7030A0"/>
                </a:solidFill>
              </a:rPr>
              <a:t>bottom of the loop</a:t>
            </a:r>
          </a:p>
          <a:p>
            <a:pPr lvl="1"/>
            <a:r>
              <a:rPr lang="en-US" sz="2200" dirty="0"/>
              <a:t>If the </a:t>
            </a:r>
            <a:r>
              <a:rPr lang="en-US" sz="2200" dirty="0">
                <a:solidFill>
                  <a:srgbClr val="2C895B"/>
                </a:solidFill>
              </a:rPr>
              <a:t>test evaluates to true, </a:t>
            </a:r>
            <a:r>
              <a:rPr lang="en-US" sz="2200" dirty="0"/>
              <a:t>execution </a:t>
            </a:r>
            <a:r>
              <a:rPr lang="en-US" sz="2200" b="1" u="sng" dirty="0">
                <a:solidFill>
                  <a:srgbClr val="0070C0"/>
                </a:solidFill>
              </a:rPr>
              <a:t>branches</a:t>
            </a:r>
            <a:r>
              <a:rPr lang="en-US" sz="2200" dirty="0">
                <a:solidFill>
                  <a:srgbClr val="0070C0"/>
                </a:solidFill>
              </a:rPr>
              <a:t> to the top of the loop</a:t>
            </a:r>
          </a:p>
          <a:p>
            <a:pPr lvl="1"/>
            <a:r>
              <a:rPr lang="en-US" sz="2200" dirty="0"/>
              <a:t>If the </a:t>
            </a:r>
            <a:r>
              <a:rPr lang="en-US" sz="2200" dirty="0">
                <a:solidFill>
                  <a:srgbClr val="C00000"/>
                </a:solidFill>
              </a:rPr>
              <a:t>test evaluates to false</a:t>
            </a:r>
            <a:r>
              <a:rPr lang="en-US" sz="2200" dirty="0"/>
              <a:t>, execution </a:t>
            </a:r>
            <a:r>
              <a:rPr lang="en-US" sz="2200" dirty="0">
                <a:solidFill>
                  <a:srgbClr val="0070C0"/>
                </a:solidFill>
              </a:rPr>
              <a:t>falls through </a:t>
            </a:r>
            <a:r>
              <a:rPr lang="en-US" sz="2200" dirty="0"/>
              <a:t>the instruction following the loop</a:t>
            </a:r>
          </a:p>
          <a:p>
            <a:pPr lvl="1"/>
            <a:endParaRPr lang="en-US" sz="2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74553"/>
          </a:xfrm>
        </p:spPr>
        <p:txBody>
          <a:bodyPr/>
          <a:lstStyle/>
          <a:p>
            <a:r>
              <a:rPr lang="en-US" dirty="0"/>
              <a:t>Program Flow – Pre-test and Post-test Loop Guards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07B4F4-5886-854D-8DCE-7D57254B30C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481209E-8206-EA97-33B2-B001480B9329}"/>
              </a:ext>
            </a:extLst>
          </p:cNvPr>
          <p:cNvGrpSpPr/>
          <p:nvPr/>
        </p:nvGrpSpPr>
        <p:grpSpPr>
          <a:xfrm>
            <a:off x="496577" y="3210462"/>
            <a:ext cx="4943911" cy="1584646"/>
            <a:chOff x="923826" y="4945527"/>
            <a:chExt cx="4943911" cy="158464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050155E-FD54-A443-8A5C-99402148A9B6}"/>
                </a:ext>
              </a:extLst>
            </p:cNvPr>
            <p:cNvSpPr/>
            <p:nvPr/>
          </p:nvSpPr>
          <p:spPr bwMode="auto">
            <a:xfrm>
              <a:off x="3135167" y="4945527"/>
              <a:ext cx="2732570" cy="1488519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while (</a:t>
              </a:r>
              <a:r>
                <a:rPr lang="en-US" sz="2200" dirty="0" err="1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2200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&lt; 10</a:t>
              </a:r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) {</a:t>
              </a:r>
              <a:endPara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2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/* block */</a:t>
              </a:r>
              <a:endParaRPr lang="en-US" sz="2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2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2200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22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++;</a:t>
              </a:r>
            </a:p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DBC93ED-4286-1519-4AED-BB7C1772C9F1}"/>
                </a:ext>
              </a:extLst>
            </p:cNvPr>
            <p:cNvGrpSpPr/>
            <p:nvPr/>
          </p:nvGrpSpPr>
          <p:grpSpPr>
            <a:xfrm>
              <a:off x="1159497" y="4974855"/>
              <a:ext cx="1975670" cy="707886"/>
              <a:chOff x="1534687" y="-718962"/>
              <a:chExt cx="1975670" cy="70788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77EDF0-332E-177F-0F7A-A17A3D9E5D8F}"/>
                  </a:ext>
                </a:extLst>
              </p:cNvPr>
              <p:cNvSpPr txBox="1"/>
              <p:nvPr/>
            </p:nvSpPr>
            <p:spPr>
              <a:xfrm>
                <a:off x="1534687" y="-718962"/>
                <a:ext cx="1421224" cy="70788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pre-test 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loop guard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Up Arrow 21">
                <a:extLst>
                  <a:ext uri="{FF2B5EF4-FFF2-40B4-BE49-F238E27FC236}">
                    <a16:creationId xmlns:a16="http://schemas.microsoft.com/office/drawing/2014/main" id="{C30F6841-EE26-107E-2B42-EEB7BDCC75F8}"/>
                  </a:ext>
                </a:extLst>
              </p:cNvPr>
              <p:cNvSpPr/>
              <p:nvPr/>
            </p:nvSpPr>
            <p:spPr>
              <a:xfrm rot="5400000">
                <a:off x="3186576" y="-842688"/>
                <a:ext cx="115585" cy="531977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F3BCCD8-ACF3-AB09-D27C-DADBAA93E405}"/>
                </a:ext>
              </a:extLst>
            </p:cNvPr>
            <p:cNvGrpSpPr/>
            <p:nvPr/>
          </p:nvGrpSpPr>
          <p:grpSpPr>
            <a:xfrm>
              <a:off x="923826" y="5822287"/>
              <a:ext cx="2950840" cy="707886"/>
              <a:chOff x="1289839" y="-718962"/>
              <a:chExt cx="2950840" cy="70788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9A446EF-3E9E-35AD-06E1-58EAE8F2FAE8}"/>
                  </a:ext>
                </a:extLst>
              </p:cNvPr>
              <p:cNvSpPr txBox="1"/>
              <p:nvPr/>
            </p:nvSpPr>
            <p:spPr>
              <a:xfrm>
                <a:off x="1289839" y="-718962"/>
                <a:ext cx="1666072" cy="70788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loop control variable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Up Arrow 30">
                <a:extLst>
                  <a:ext uri="{FF2B5EF4-FFF2-40B4-BE49-F238E27FC236}">
                    <a16:creationId xmlns:a16="http://schemas.microsoft.com/office/drawing/2014/main" id="{C7ED141A-F36F-B054-B606-ED70E22800A8}"/>
                  </a:ext>
                </a:extLst>
              </p:cNvPr>
              <p:cNvSpPr/>
              <p:nvPr/>
            </p:nvSpPr>
            <p:spPr>
              <a:xfrm rot="5400000">
                <a:off x="3547148" y="-1294223"/>
                <a:ext cx="115585" cy="1271476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A1F4877-5620-67CE-2167-89001CBD36B4}"/>
              </a:ext>
            </a:extLst>
          </p:cNvPr>
          <p:cNvSpPr txBox="1"/>
          <p:nvPr/>
        </p:nvSpPr>
        <p:spPr>
          <a:xfrm>
            <a:off x="2827708" y="461044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or more iterations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2302D9A-0E32-2F33-A9E2-268F4DAA5F76}"/>
              </a:ext>
            </a:extLst>
          </p:cNvPr>
          <p:cNvGrpSpPr/>
          <p:nvPr/>
        </p:nvGrpSpPr>
        <p:grpSpPr>
          <a:xfrm>
            <a:off x="6983348" y="3210462"/>
            <a:ext cx="4714747" cy="1830776"/>
            <a:chOff x="6188010" y="4919972"/>
            <a:chExt cx="4714747" cy="1830776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2B7B0B13-F959-4A4D-A3E1-17A957E08A52}"/>
                </a:ext>
              </a:extLst>
            </p:cNvPr>
            <p:cNvSpPr/>
            <p:nvPr/>
          </p:nvSpPr>
          <p:spPr bwMode="auto">
            <a:xfrm>
              <a:off x="6188010" y="4919972"/>
              <a:ext cx="2886385" cy="1488519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do {</a:t>
              </a:r>
              <a:endPara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2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/* block */</a:t>
              </a:r>
              <a:endParaRPr lang="en-US" sz="2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2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2200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22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++;</a:t>
              </a:r>
            </a:p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} while (</a:t>
              </a:r>
              <a:r>
                <a:rPr lang="en-US" sz="2200" dirty="0" err="1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2200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&lt; 10</a:t>
              </a:r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BF976AB-C4CD-BCE5-075D-7703BDF5335F}"/>
                </a:ext>
              </a:extLst>
            </p:cNvPr>
            <p:cNvGrpSpPr/>
            <p:nvPr/>
          </p:nvGrpSpPr>
          <p:grpSpPr>
            <a:xfrm>
              <a:off x="8945441" y="5494183"/>
              <a:ext cx="1957316" cy="707886"/>
              <a:chOff x="230324" y="-1166064"/>
              <a:chExt cx="1957316" cy="707886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9A34AA-3E4F-2994-C724-750B3D00307A}"/>
                  </a:ext>
                </a:extLst>
              </p:cNvPr>
              <p:cNvSpPr txBox="1"/>
              <p:nvPr/>
            </p:nvSpPr>
            <p:spPr>
              <a:xfrm>
                <a:off x="762301" y="-1166064"/>
                <a:ext cx="1425339" cy="7078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post-test 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loop guard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Up Arrow 27">
                <a:extLst>
                  <a:ext uri="{FF2B5EF4-FFF2-40B4-BE49-F238E27FC236}">
                    <a16:creationId xmlns:a16="http://schemas.microsoft.com/office/drawing/2014/main" id="{6310D9B6-C0CA-80BA-56B4-BD3199ED3049}"/>
                  </a:ext>
                </a:extLst>
              </p:cNvPr>
              <p:cNvSpPr/>
              <p:nvPr/>
            </p:nvSpPr>
            <p:spPr>
              <a:xfrm rot="16200000">
                <a:off x="438520" y="-781959"/>
                <a:ext cx="115585" cy="531977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368DE7-D715-43D3-BE00-96B5B817A6B1}"/>
                </a:ext>
              </a:extLst>
            </p:cNvPr>
            <p:cNvSpPr txBox="1"/>
            <p:nvPr/>
          </p:nvSpPr>
          <p:spPr>
            <a:xfrm>
              <a:off x="6416767" y="6381416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one or more iterations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06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7" grpId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B7B0B13-F959-4A4D-A3E1-17A957E08A52}"/>
              </a:ext>
            </a:extLst>
          </p:cNvPr>
          <p:cNvSpPr/>
          <p:nvPr/>
        </p:nvSpPr>
        <p:spPr bwMode="auto">
          <a:xfrm>
            <a:off x="7038811" y="2015067"/>
            <a:ext cx="3334479" cy="326207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Lwhile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r1, 10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Lendw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block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add r1, r1, 1</a:t>
            </a:r>
          </a:p>
          <a:p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Lwhile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Lendw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mov r2, r1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749" y="111054"/>
            <a:ext cx="10515600" cy="474553"/>
          </a:xfrm>
        </p:spPr>
        <p:txBody>
          <a:bodyPr/>
          <a:lstStyle/>
          <a:p>
            <a:r>
              <a:rPr lang="en-US" dirty="0"/>
              <a:t>Pre-Test Guards - While Loop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050155E-FD54-A443-8A5C-99402148A9B6}"/>
              </a:ext>
            </a:extLst>
          </p:cNvPr>
          <p:cNvSpPr/>
          <p:nvPr/>
        </p:nvSpPr>
        <p:spPr bwMode="auto">
          <a:xfrm>
            <a:off x="1278704" y="2657910"/>
            <a:ext cx="2647709" cy="167854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 &lt; 10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block */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r1++;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r2 = r1;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07B4F4-5886-854D-8DCE-7D57254B30C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27DE30C-B5ED-33F1-696C-5985A04DA25A}"/>
              </a:ext>
            </a:extLst>
          </p:cNvPr>
          <p:cNvGrpSpPr/>
          <p:nvPr/>
        </p:nvGrpSpPr>
        <p:grpSpPr>
          <a:xfrm>
            <a:off x="5365452" y="2359522"/>
            <a:ext cx="2377218" cy="707886"/>
            <a:chOff x="5931510" y="850127"/>
            <a:chExt cx="2377218" cy="7078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0ED44B7-EFA4-0466-ECDE-F965C6ABB673}"/>
                </a:ext>
              </a:extLst>
            </p:cNvPr>
            <p:cNvSpPr txBox="1"/>
            <p:nvPr/>
          </p:nvSpPr>
          <p:spPr>
            <a:xfrm>
              <a:off x="5931510" y="850127"/>
              <a:ext cx="1421224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pre-test </a:t>
              </a:r>
            </a:p>
            <a:p>
              <a:r>
                <a:rPr lang="en-US" sz="2000" dirty="0">
                  <a:solidFill>
                    <a:schemeClr val="accent1"/>
                  </a:solidFill>
                </a:rPr>
                <a:t>loop guard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1" name="Up Arrow 20">
              <a:extLst>
                <a:ext uri="{FF2B5EF4-FFF2-40B4-BE49-F238E27FC236}">
                  <a16:creationId xmlns:a16="http://schemas.microsoft.com/office/drawing/2014/main" id="{D2E21A90-AA46-4B6A-3681-C65C04E1D0BD}"/>
                </a:ext>
              </a:extLst>
            </p:cNvPr>
            <p:cNvSpPr/>
            <p:nvPr/>
          </p:nvSpPr>
          <p:spPr>
            <a:xfrm rot="5400000">
              <a:off x="7662651" y="865908"/>
              <a:ext cx="111559" cy="6763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12323B35-B355-BC99-6B85-8EB61D720C42}"/>
                </a:ext>
              </a:extLst>
            </p:cNvPr>
            <p:cNvSpPr/>
            <p:nvPr/>
          </p:nvSpPr>
          <p:spPr>
            <a:xfrm>
              <a:off x="8106427" y="911261"/>
              <a:ext cx="202301" cy="591530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6EDCAB5-1B41-DCC9-539B-D7B720EB6B87}"/>
              </a:ext>
            </a:extLst>
          </p:cNvPr>
          <p:cNvGrpSpPr/>
          <p:nvPr/>
        </p:nvGrpSpPr>
        <p:grpSpPr>
          <a:xfrm>
            <a:off x="5404087" y="3632367"/>
            <a:ext cx="2327384" cy="707886"/>
            <a:chOff x="5959044" y="1748097"/>
            <a:chExt cx="2327384" cy="70788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38080A-50FF-10CA-D1A9-5E9840942408}"/>
                </a:ext>
              </a:extLst>
            </p:cNvPr>
            <p:cNvSpPr txBox="1"/>
            <p:nvPr/>
          </p:nvSpPr>
          <p:spPr>
            <a:xfrm>
              <a:off x="5959044" y="1748097"/>
              <a:ext cx="1421224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loop iteration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3" name="Up Arrow 22">
              <a:extLst>
                <a:ext uri="{FF2B5EF4-FFF2-40B4-BE49-F238E27FC236}">
                  <a16:creationId xmlns:a16="http://schemas.microsoft.com/office/drawing/2014/main" id="{77AD05F5-81C1-3897-5D1B-BC2AD7C28634}"/>
                </a:ext>
              </a:extLst>
            </p:cNvPr>
            <p:cNvSpPr/>
            <p:nvPr/>
          </p:nvSpPr>
          <p:spPr>
            <a:xfrm rot="5400000">
              <a:off x="7690185" y="1763878"/>
              <a:ext cx="111559" cy="6763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Left Brace 26">
              <a:extLst>
                <a:ext uri="{FF2B5EF4-FFF2-40B4-BE49-F238E27FC236}">
                  <a16:creationId xmlns:a16="http://schemas.microsoft.com/office/drawing/2014/main" id="{F8B48F79-A230-973A-0A63-CDEBA6E8012C}"/>
                </a:ext>
              </a:extLst>
            </p:cNvPr>
            <p:cNvSpPr/>
            <p:nvPr/>
          </p:nvSpPr>
          <p:spPr>
            <a:xfrm>
              <a:off x="8084127" y="1806275"/>
              <a:ext cx="202301" cy="591530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U-Turn Arrow 30">
            <a:extLst>
              <a:ext uri="{FF2B5EF4-FFF2-40B4-BE49-F238E27FC236}">
                <a16:creationId xmlns:a16="http://schemas.microsoft.com/office/drawing/2014/main" id="{8825FD5D-78FE-5D8D-E6D9-76D4068204B7}"/>
              </a:ext>
            </a:extLst>
          </p:cNvPr>
          <p:cNvSpPr/>
          <p:nvPr/>
        </p:nvSpPr>
        <p:spPr>
          <a:xfrm rot="5400000" flipH="1" flipV="1">
            <a:off x="633489" y="3053054"/>
            <a:ext cx="938783" cy="497398"/>
          </a:xfrm>
          <a:prstGeom prst="uturnArrow">
            <a:avLst>
              <a:gd name="adj1" fmla="val 4865"/>
              <a:gd name="adj2" fmla="val 7510"/>
              <a:gd name="adj3" fmla="val 20789"/>
              <a:gd name="adj4" fmla="val 42454"/>
              <a:gd name="adj5" fmla="val 907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U-Turn Arrow 35">
            <a:extLst>
              <a:ext uri="{FF2B5EF4-FFF2-40B4-BE49-F238E27FC236}">
                <a16:creationId xmlns:a16="http://schemas.microsoft.com/office/drawing/2014/main" id="{727C96A3-D068-4A87-3304-BB82A9D8A986}"/>
              </a:ext>
            </a:extLst>
          </p:cNvPr>
          <p:cNvSpPr/>
          <p:nvPr/>
        </p:nvSpPr>
        <p:spPr>
          <a:xfrm rot="5400000" flipH="1">
            <a:off x="8585756" y="2750634"/>
            <a:ext cx="1996307" cy="857742"/>
          </a:xfrm>
          <a:prstGeom prst="uturnArrow">
            <a:avLst>
              <a:gd name="adj1" fmla="val 4865"/>
              <a:gd name="adj2" fmla="val 7510"/>
              <a:gd name="adj3" fmla="val 20789"/>
              <a:gd name="adj4" fmla="val 42454"/>
              <a:gd name="adj5" fmla="val 100000"/>
            </a:avLst>
          </a:prstGeom>
          <a:solidFill>
            <a:srgbClr val="2C895B"/>
          </a:solidFill>
          <a:ln>
            <a:solidFill>
              <a:srgbClr val="2C8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DE78996-8E4A-A548-6208-73AFF911E24E}"/>
              </a:ext>
            </a:extLst>
          </p:cNvPr>
          <p:cNvGrpSpPr/>
          <p:nvPr/>
        </p:nvGrpSpPr>
        <p:grpSpPr>
          <a:xfrm>
            <a:off x="9245746" y="2509110"/>
            <a:ext cx="2439915" cy="707886"/>
            <a:chOff x="4141378" y="4767150"/>
            <a:chExt cx="2439915" cy="70788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12FBDB4-05CE-80B3-57AD-BA87637F5371}"/>
                </a:ext>
              </a:extLst>
            </p:cNvPr>
            <p:cNvSpPr txBox="1"/>
            <p:nvPr/>
          </p:nvSpPr>
          <p:spPr>
            <a:xfrm>
              <a:off x="5448519" y="4767150"/>
              <a:ext cx="1132774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inverted test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6" name="Up Arrow 25">
              <a:extLst>
                <a:ext uri="{FF2B5EF4-FFF2-40B4-BE49-F238E27FC236}">
                  <a16:creationId xmlns:a16="http://schemas.microsoft.com/office/drawing/2014/main" id="{1C4194C2-785C-00EE-2A46-BCB7C51F3EAD}"/>
                </a:ext>
              </a:extLst>
            </p:cNvPr>
            <p:cNvSpPr/>
            <p:nvPr/>
          </p:nvSpPr>
          <p:spPr>
            <a:xfrm rot="16200000">
              <a:off x="4703799" y="4525505"/>
              <a:ext cx="182299" cy="130714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931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/>
      <p:bldP spid="3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749" y="111054"/>
            <a:ext cx="10515600" cy="474553"/>
          </a:xfrm>
        </p:spPr>
        <p:txBody>
          <a:bodyPr/>
          <a:lstStyle/>
          <a:p>
            <a:r>
              <a:rPr lang="en-US" dirty="0"/>
              <a:t>Pre-Test Guards - While Loop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07B4F4-5886-854D-8DCE-7D57254B30C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CA1DACB-7A2B-2B2F-977B-EC404F53C7D9}"/>
              </a:ext>
            </a:extLst>
          </p:cNvPr>
          <p:cNvSpPr/>
          <p:nvPr/>
        </p:nvSpPr>
        <p:spPr bwMode="auto">
          <a:xfrm>
            <a:off x="7334381" y="1844095"/>
            <a:ext cx="2793397" cy="480006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Lwhile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r1, 10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Lendw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r2, r1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Lnext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block</a:t>
            </a:r>
          </a:p>
          <a:p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Lnext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add r1, r1, 1</a:t>
            </a:r>
          </a:p>
          <a:p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Lwhile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Lendw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mov r2, r1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81FC53F-155A-DE0A-E122-1338FC3C71AF}"/>
              </a:ext>
            </a:extLst>
          </p:cNvPr>
          <p:cNvSpPr/>
          <p:nvPr/>
        </p:nvSpPr>
        <p:spPr bwMode="auto">
          <a:xfrm>
            <a:off x="1320596" y="2446519"/>
            <a:ext cx="3017262" cy="231195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 &lt; 10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(r2 != r1) {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/* block */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r1++;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r2 = r1;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7DBD45-A174-7C4F-5EFF-8A18CF1B372A}"/>
              </a:ext>
            </a:extLst>
          </p:cNvPr>
          <p:cNvGrpSpPr/>
          <p:nvPr/>
        </p:nvGrpSpPr>
        <p:grpSpPr>
          <a:xfrm>
            <a:off x="5696968" y="2271151"/>
            <a:ext cx="2377218" cy="707886"/>
            <a:chOff x="6045311" y="3629688"/>
            <a:chExt cx="2377218" cy="70788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D74927C-525D-E6B3-4C04-102396FD48D4}"/>
                </a:ext>
              </a:extLst>
            </p:cNvPr>
            <p:cNvSpPr txBox="1"/>
            <p:nvPr/>
          </p:nvSpPr>
          <p:spPr>
            <a:xfrm>
              <a:off x="6045311" y="3629688"/>
              <a:ext cx="1421224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pre-test </a:t>
              </a:r>
            </a:p>
            <a:p>
              <a:r>
                <a:rPr lang="en-US" sz="2000" dirty="0">
                  <a:solidFill>
                    <a:schemeClr val="accent1"/>
                  </a:solidFill>
                </a:rPr>
                <a:t>loop guard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4" name="Up Arrow 33">
              <a:extLst>
                <a:ext uri="{FF2B5EF4-FFF2-40B4-BE49-F238E27FC236}">
                  <a16:creationId xmlns:a16="http://schemas.microsoft.com/office/drawing/2014/main" id="{2B8553C6-C8DB-0FAA-CB1F-F0A4EFE0BC8D}"/>
                </a:ext>
              </a:extLst>
            </p:cNvPr>
            <p:cNvSpPr/>
            <p:nvPr/>
          </p:nvSpPr>
          <p:spPr>
            <a:xfrm rot="5400000">
              <a:off x="7776452" y="3645469"/>
              <a:ext cx="111559" cy="6763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Left Brace 34">
              <a:extLst>
                <a:ext uri="{FF2B5EF4-FFF2-40B4-BE49-F238E27FC236}">
                  <a16:creationId xmlns:a16="http://schemas.microsoft.com/office/drawing/2014/main" id="{8B85DE86-982A-0C39-5A5D-0150B38C62C6}"/>
                </a:ext>
              </a:extLst>
            </p:cNvPr>
            <p:cNvSpPr/>
            <p:nvPr/>
          </p:nvSpPr>
          <p:spPr>
            <a:xfrm>
              <a:off x="8220228" y="3690822"/>
              <a:ext cx="202301" cy="591530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5F0C5B8-5007-D070-315B-300C9CC5E966}"/>
              </a:ext>
            </a:extLst>
          </p:cNvPr>
          <p:cNvGrpSpPr/>
          <p:nvPr/>
        </p:nvGrpSpPr>
        <p:grpSpPr>
          <a:xfrm>
            <a:off x="5641265" y="4907523"/>
            <a:ext cx="2331770" cy="707886"/>
            <a:chOff x="5986578" y="5344498"/>
            <a:chExt cx="2331770" cy="70788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2CE44-CFCE-76EC-9789-F0E9D765D958}"/>
                </a:ext>
              </a:extLst>
            </p:cNvPr>
            <p:cNvSpPr txBox="1"/>
            <p:nvPr/>
          </p:nvSpPr>
          <p:spPr>
            <a:xfrm>
              <a:off x="5986578" y="5344498"/>
              <a:ext cx="1421224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loop iteration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40" name="Up Arrow 39">
              <a:extLst>
                <a:ext uri="{FF2B5EF4-FFF2-40B4-BE49-F238E27FC236}">
                  <a16:creationId xmlns:a16="http://schemas.microsoft.com/office/drawing/2014/main" id="{9916ECBB-B89B-C521-10B0-48E1FFC909D5}"/>
                </a:ext>
              </a:extLst>
            </p:cNvPr>
            <p:cNvSpPr/>
            <p:nvPr/>
          </p:nvSpPr>
          <p:spPr>
            <a:xfrm rot="5400000">
              <a:off x="7683430" y="5416058"/>
              <a:ext cx="111559" cy="6763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Left Brace 40">
              <a:extLst>
                <a:ext uri="{FF2B5EF4-FFF2-40B4-BE49-F238E27FC236}">
                  <a16:creationId xmlns:a16="http://schemas.microsoft.com/office/drawing/2014/main" id="{CFEC0729-BC65-698F-6CE9-E675292CC2E4}"/>
                </a:ext>
              </a:extLst>
            </p:cNvPr>
            <p:cNvSpPr/>
            <p:nvPr/>
          </p:nvSpPr>
          <p:spPr>
            <a:xfrm>
              <a:off x="8116047" y="5443104"/>
              <a:ext cx="202301" cy="591530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U-Turn Arrow 27">
            <a:extLst>
              <a:ext uri="{FF2B5EF4-FFF2-40B4-BE49-F238E27FC236}">
                <a16:creationId xmlns:a16="http://schemas.microsoft.com/office/drawing/2014/main" id="{DEC0A8ED-95A3-185A-D4E2-71A0BACD392D}"/>
              </a:ext>
            </a:extLst>
          </p:cNvPr>
          <p:cNvSpPr/>
          <p:nvPr/>
        </p:nvSpPr>
        <p:spPr>
          <a:xfrm rot="5400000" flipH="1" flipV="1">
            <a:off x="222365" y="3150812"/>
            <a:ext cx="1660392" cy="497398"/>
          </a:xfrm>
          <a:prstGeom prst="uturnArrow">
            <a:avLst>
              <a:gd name="adj1" fmla="val 4865"/>
              <a:gd name="adj2" fmla="val 7510"/>
              <a:gd name="adj3" fmla="val 20789"/>
              <a:gd name="adj4" fmla="val 42454"/>
              <a:gd name="adj5" fmla="val 907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U-Turn Arrow 28">
            <a:extLst>
              <a:ext uri="{FF2B5EF4-FFF2-40B4-BE49-F238E27FC236}">
                <a16:creationId xmlns:a16="http://schemas.microsoft.com/office/drawing/2014/main" id="{119A5EE6-412C-163E-3AEA-B5A6693284D1}"/>
              </a:ext>
            </a:extLst>
          </p:cNvPr>
          <p:cNvSpPr/>
          <p:nvPr/>
        </p:nvSpPr>
        <p:spPr>
          <a:xfrm rot="5400000" flipH="1">
            <a:off x="8415607" y="3164529"/>
            <a:ext cx="3565075" cy="1240858"/>
          </a:xfrm>
          <a:prstGeom prst="uturnArrow">
            <a:avLst>
              <a:gd name="adj1" fmla="val 4865"/>
              <a:gd name="adj2" fmla="val 7510"/>
              <a:gd name="adj3" fmla="val 20789"/>
              <a:gd name="adj4" fmla="val 42454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7443E6-0152-3361-8BE5-19FB68EF5866}"/>
              </a:ext>
            </a:extLst>
          </p:cNvPr>
          <p:cNvGrpSpPr/>
          <p:nvPr/>
        </p:nvGrpSpPr>
        <p:grpSpPr>
          <a:xfrm>
            <a:off x="5730742" y="3202007"/>
            <a:ext cx="2159490" cy="795527"/>
            <a:chOff x="6254361" y="3542047"/>
            <a:chExt cx="2159490" cy="79552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BDBACB-0F19-31A7-35CA-BE0602DDBEB7}"/>
                </a:ext>
              </a:extLst>
            </p:cNvPr>
            <p:cNvSpPr txBox="1"/>
            <p:nvPr/>
          </p:nvSpPr>
          <p:spPr>
            <a:xfrm>
              <a:off x="6254361" y="3629688"/>
              <a:ext cx="1212173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if </a:t>
              </a:r>
              <a:r>
                <a:rPr lang="en-US" sz="2000" dirty="0" err="1">
                  <a:solidFill>
                    <a:schemeClr val="accent1"/>
                  </a:solidFill>
                </a:rPr>
                <a:t>stmt</a:t>
              </a:r>
              <a:r>
                <a:rPr lang="en-US" sz="2000" dirty="0">
                  <a:solidFill>
                    <a:schemeClr val="accent1"/>
                  </a:solidFill>
                </a:rPr>
                <a:t> guard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1" name="Up Arrow 10">
              <a:extLst>
                <a:ext uri="{FF2B5EF4-FFF2-40B4-BE49-F238E27FC236}">
                  <a16:creationId xmlns:a16="http://schemas.microsoft.com/office/drawing/2014/main" id="{E1A49802-479A-73C9-85C9-0FE25675BF6F}"/>
                </a:ext>
              </a:extLst>
            </p:cNvPr>
            <p:cNvSpPr/>
            <p:nvPr/>
          </p:nvSpPr>
          <p:spPr>
            <a:xfrm rot="5400000" flipH="1">
              <a:off x="7776451" y="3533910"/>
              <a:ext cx="111559" cy="6763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7E95614B-AC2A-625E-8F34-F11E8EA91AAD}"/>
                </a:ext>
              </a:extLst>
            </p:cNvPr>
            <p:cNvSpPr/>
            <p:nvPr/>
          </p:nvSpPr>
          <p:spPr>
            <a:xfrm>
              <a:off x="8211550" y="3542047"/>
              <a:ext cx="202301" cy="591530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923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0" grpId="0" animBg="1"/>
      <p:bldP spid="28" grpId="0" animBg="1"/>
      <p:bldP spid="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B7B0B13-F959-4A4D-A3E1-17A957E08A52}"/>
              </a:ext>
            </a:extLst>
          </p:cNvPr>
          <p:cNvSpPr/>
          <p:nvPr/>
        </p:nvSpPr>
        <p:spPr bwMode="auto">
          <a:xfrm>
            <a:off x="6542673" y="2166088"/>
            <a:ext cx="3014946" cy="231195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block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r1, r1, 1</a:t>
            </a:r>
          </a:p>
          <a:p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r1, 10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blt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Ldo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mov r2, r1</a:t>
            </a:r>
          </a:p>
        </p:txBody>
      </p:sp>
      <p:sp>
        <p:nvSpPr>
          <p:cNvPr id="32" name="U-Turn Arrow 31">
            <a:extLst>
              <a:ext uri="{FF2B5EF4-FFF2-40B4-BE49-F238E27FC236}">
                <a16:creationId xmlns:a16="http://schemas.microsoft.com/office/drawing/2014/main" id="{9B76E8AA-CB68-B8FF-AA0E-447ADFF99EA6}"/>
              </a:ext>
            </a:extLst>
          </p:cNvPr>
          <p:cNvSpPr/>
          <p:nvPr/>
        </p:nvSpPr>
        <p:spPr>
          <a:xfrm rot="5400000" flipH="1">
            <a:off x="8330474" y="2701404"/>
            <a:ext cx="1994786" cy="1240858"/>
          </a:xfrm>
          <a:prstGeom prst="uturnArrow">
            <a:avLst>
              <a:gd name="adj1" fmla="val 4865"/>
              <a:gd name="adj2" fmla="val 7510"/>
              <a:gd name="adj3" fmla="val 20789"/>
              <a:gd name="adj4" fmla="val 42454"/>
              <a:gd name="adj5" fmla="val 100000"/>
            </a:avLst>
          </a:prstGeom>
          <a:solidFill>
            <a:srgbClr val="2C895B"/>
          </a:solidFill>
          <a:ln>
            <a:solidFill>
              <a:srgbClr val="2C8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65" y="119871"/>
            <a:ext cx="10515600" cy="474553"/>
          </a:xfrm>
        </p:spPr>
        <p:txBody>
          <a:bodyPr/>
          <a:lstStyle/>
          <a:p>
            <a:r>
              <a:rPr lang="en-US" dirty="0"/>
              <a:t>Post-Test Guards – Do While Loop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050155E-FD54-A443-8A5C-99402148A9B6}"/>
              </a:ext>
            </a:extLst>
          </p:cNvPr>
          <p:cNvSpPr/>
          <p:nvPr/>
        </p:nvSpPr>
        <p:spPr bwMode="auto">
          <a:xfrm>
            <a:off x="899367" y="2324441"/>
            <a:ext cx="3289610" cy="199524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do {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block */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r1++;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while (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 &lt; 10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 = r1;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07B4F4-5886-854D-8DCE-7D57254B30C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2D711D-B2A9-2D26-A84F-F5E3023D7541}"/>
              </a:ext>
            </a:extLst>
          </p:cNvPr>
          <p:cNvGrpSpPr/>
          <p:nvPr/>
        </p:nvGrpSpPr>
        <p:grpSpPr>
          <a:xfrm>
            <a:off x="4932793" y="2397669"/>
            <a:ext cx="2248534" cy="707888"/>
            <a:chOff x="5376930" y="995589"/>
            <a:chExt cx="2248534" cy="70788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38080A-50FF-10CA-D1A9-5E9840942408}"/>
                </a:ext>
              </a:extLst>
            </p:cNvPr>
            <p:cNvSpPr txBox="1"/>
            <p:nvPr/>
          </p:nvSpPr>
          <p:spPr>
            <a:xfrm>
              <a:off x="5376930" y="995589"/>
              <a:ext cx="1421224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loop iteration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3" name="Up Arrow 22">
              <a:extLst>
                <a:ext uri="{FF2B5EF4-FFF2-40B4-BE49-F238E27FC236}">
                  <a16:creationId xmlns:a16="http://schemas.microsoft.com/office/drawing/2014/main" id="{77AD05F5-81C1-3897-5D1B-BC2AD7C28634}"/>
                </a:ext>
              </a:extLst>
            </p:cNvPr>
            <p:cNvSpPr/>
            <p:nvPr/>
          </p:nvSpPr>
          <p:spPr>
            <a:xfrm rot="5400000">
              <a:off x="7131898" y="1209911"/>
              <a:ext cx="159822" cy="82731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A4FF75F-5DDA-1A78-E38A-3A941206408D}"/>
              </a:ext>
            </a:extLst>
          </p:cNvPr>
          <p:cNvGrpSpPr/>
          <p:nvPr/>
        </p:nvGrpSpPr>
        <p:grpSpPr>
          <a:xfrm>
            <a:off x="4955093" y="3219029"/>
            <a:ext cx="2327384" cy="732754"/>
            <a:chOff x="5399230" y="1816949"/>
            <a:chExt cx="2327384" cy="73275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0ED44B7-EFA4-0466-ECDE-F965C6ABB673}"/>
                </a:ext>
              </a:extLst>
            </p:cNvPr>
            <p:cNvSpPr txBox="1"/>
            <p:nvPr/>
          </p:nvSpPr>
          <p:spPr>
            <a:xfrm>
              <a:off x="5399230" y="1841817"/>
              <a:ext cx="1421224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post-test </a:t>
              </a:r>
            </a:p>
            <a:p>
              <a:r>
                <a:rPr lang="en-US" sz="2000" dirty="0">
                  <a:solidFill>
                    <a:schemeClr val="accent1"/>
                  </a:solidFill>
                </a:rPr>
                <a:t>loop guard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1" name="Up Arrow 20">
              <a:extLst>
                <a:ext uri="{FF2B5EF4-FFF2-40B4-BE49-F238E27FC236}">
                  <a16:creationId xmlns:a16="http://schemas.microsoft.com/office/drawing/2014/main" id="{D2E21A90-AA46-4B6A-3681-C65C04E1D0BD}"/>
                </a:ext>
              </a:extLst>
            </p:cNvPr>
            <p:cNvSpPr/>
            <p:nvPr/>
          </p:nvSpPr>
          <p:spPr>
            <a:xfrm rot="5400000">
              <a:off x="7079745" y="1801268"/>
              <a:ext cx="141594" cy="66017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Left Brace 26">
              <a:extLst>
                <a:ext uri="{FF2B5EF4-FFF2-40B4-BE49-F238E27FC236}">
                  <a16:creationId xmlns:a16="http://schemas.microsoft.com/office/drawing/2014/main" id="{F8B48F79-A230-973A-0A63-CDEBA6E8012C}"/>
                </a:ext>
              </a:extLst>
            </p:cNvPr>
            <p:cNvSpPr/>
            <p:nvPr/>
          </p:nvSpPr>
          <p:spPr>
            <a:xfrm>
              <a:off x="7524313" y="1816949"/>
              <a:ext cx="202301" cy="591530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C08CD4A-8994-9046-70F4-B49DA699E272}"/>
              </a:ext>
            </a:extLst>
          </p:cNvPr>
          <p:cNvGrpSpPr/>
          <p:nvPr/>
        </p:nvGrpSpPr>
        <p:grpSpPr>
          <a:xfrm>
            <a:off x="8505152" y="2976439"/>
            <a:ext cx="3057304" cy="707886"/>
            <a:chOff x="3812439" y="4562340"/>
            <a:chExt cx="3057304" cy="70788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49B17E-1172-ABDD-094D-3E5F4F4BC7E9}"/>
                </a:ext>
              </a:extLst>
            </p:cNvPr>
            <p:cNvSpPr txBox="1"/>
            <p:nvPr/>
          </p:nvSpPr>
          <p:spPr>
            <a:xfrm>
              <a:off x="5448519" y="4562340"/>
              <a:ext cx="1421224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test is </a:t>
              </a:r>
              <a:r>
                <a:rPr lang="en-US" sz="2000" dirty="0">
                  <a:solidFill>
                    <a:srgbClr val="C00000"/>
                  </a:solidFill>
                </a:rPr>
                <a:t>not inverted</a:t>
              </a:r>
            </a:p>
          </p:txBody>
        </p:sp>
        <p:sp>
          <p:nvSpPr>
            <p:cNvPr id="26" name="Up Arrow 25">
              <a:extLst>
                <a:ext uri="{FF2B5EF4-FFF2-40B4-BE49-F238E27FC236}">
                  <a16:creationId xmlns:a16="http://schemas.microsoft.com/office/drawing/2014/main" id="{B9A43686-C05B-EBFA-15B6-3AC7AF64B427}"/>
                </a:ext>
              </a:extLst>
            </p:cNvPr>
            <p:cNvSpPr/>
            <p:nvPr/>
          </p:nvSpPr>
          <p:spPr>
            <a:xfrm rot="16200000">
              <a:off x="4565867" y="4405238"/>
              <a:ext cx="111559" cy="161841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" name="U-Turn Arrow 32">
            <a:extLst>
              <a:ext uri="{FF2B5EF4-FFF2-40B4-BE49-F238E27FC236}">
                <a16:creationId xmlns:a16="http://schemas.microsoft.com/office/drawing/2014/main" id="{BFDC5E60-274D-F653-92BA-9C18BF892F0C}"/>
              </a:ext>
            </a:extLst>
          </p:cNvPr>
          <p:cNvSpPr/>
          <p:nvPr/>
        </p:nvSpPr>
        <p:spPr>
          <a:xfrm rot="5400000" flipH="1">
            <a:off x="3149318" y="2851739"/>
            <a:ext cx="1032025" cy="354795"/>
          </a:xfrm>
          <a:prstGeom prst="uturnArrow">
            <a:avLst>
              <a:gd name="adj1" fmla="val 4865"/>
              <a:gd name="adj2" fmla="val 7510"/>
              <a:gd name="adj3" fmla="val 20789"/>
              <a:gd name="adj4" fmla="val 42454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2" grpId="0" animBg="1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C5C5221E-1C3C-E218-DDFE-B31C423352AB}"/>
              </a:ext>
            </a:extLst>
          </p:cNvPr>
          <p:cNvSpPr/>
          <p:nvPr/>
        </p:nvSpPr>
        <p:spPr bwMode="auto">
          <a:xfrm>
            <a:off x="6951976" y="2035628"/>
            <a:ext cx="3014946" cy="326207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r2, r1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Lnext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block</a:t>
            </a:r>
          </a:p>
          <a:p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Lnext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r1, r1, 1</a:t>
            </a:r>
          </a:p>
          <a:p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r1, 10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blt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Ldo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 r2, r1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65" y="119871"/>
            <a:ext cx="10515600" cy="474553"/>
          </a:xfrm>
        </p:spPr>
        <p:txBody>
          <a:bodyPr/>
          <a:lstStyle/>
          <a:p>
            <a:r>
              <a:rPr lang="en-US" dirty="0"/>
              <a:t>Post-Test Guards – Do While Loop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07B4F4-5886-854D-8DCE-7D57254B30C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3D42A7DA-2529-1003-650B-6D3D262B3251}"/>
              </a:ext>
            </a:extLst>
          </p:cNvPr>
          <p:cNvSpPr/>
          <p:nvPr/>
        </p:nvSpPr>
        <p:spPr bwMode="auto">
          <a:xfrm>
            <a:off x="1444844" y="2255362"/>
            <a:ext cx="3017262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do {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(r2 != r1) {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/* block */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r1++;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while (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 &lt; 10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r2 = r1;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4DA839-081E-7702-B51A-CC7979DD22D2}"/>
              </a:ext>
            </a:extLst>
          </p:cNvPr>
          <p:cNvGrpSpPr/>
          <p:nvPr/>
        </p:nvGrpSpPr>
        <p:grpSpPr>
          <a:xfrm>
            <a:off x="5413685" y="3168968"/>
            <a:ext cx="2089787" cy="707886"/>
            <a:chOff x="5448519" y="4562340"/>
            <a:chExt cx="2089787" cy="707886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681A9E1-E17E-C6C5-95AA-ACFAB2336C67}"/>
                </a:ext>
              </a:extLst>
            </p:cNvPr>
            <p:cNvSpPr txBox="1"/>
            <p:nvPr/>
          </p:nvSpPr>
          <p:spPr>
            <a:xfrm>
              <a:off x="5448519" y="4562340"/>
              <a:ext cx="1421224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loop iteration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61" name="Up Arrow 60">
              <a:extLst>
                <a:ext uri="{FF2B5EF4-FFF2-40B4-BE49-F238E27FC236}">
                  <a16:creationId xmlns:a16="http://schemas.microsoft.com/office/drawing/2014/main" id="{0E8CE203-FBA0-E6F0-4970-2BC576DC994E}"/>
                </a:ext>
              </a:extLst>
            </p:cNvPr>
            <p:cNvSpPr/>
            <p:nvPr/>
          </p:nvSpPr>
          <p:spPr>
            <a:xfrm rot="5400000">
              <a:off x="7144364" y="4876284"/>
              <a:ext cx="111559" cy="6763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32601B-5531-E038-0261-10101798EA54}"/>
              </a:ext>
            </a:extLst>
          </p:cNvPr>
          <p:cNvGrpSpPr/>
          <p:nvPr/>
        </p:nvGrpSpPr>
        <p:grpSpPr>
          <a:xfrm>
            <a:off x="5342361" y="3980824"/>
            <a:ext cx="2327384" cy="732754"/>
            <a:chOff x="5377195" y="5374196"/>
            <a:chExt cx="2327384" cy="732754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79DFF45-CE75-9B2F-7456-FA731B72A15E}"/>
                </a:ext>
              </a:extLst>
            </p:cNvPr>
            <p:cNvSpPr txBox="1"/>
            <p:nvPr/>
          </p:nvSpPr>
          <p:spPr>
            <a:xfrm>
              <a:off x="5377195" y="5399064"/>
              <a:ext cx="1421224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post-test </a:t>
              </a:r>
            </a:p>
            <a:p>
              <a:r>
                <a:rPr lang="en-US" sz="2000" dirty="0">
                  <a:solidFill>
                    <a:schemeClr val="accent1"/>
                  </a:solidFill>
                </a:rPr>
                <a:t>loop guard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66" name="Up Arrow 65">
              <a:extLst>
                <a:ext uri="{FF2B5EF4-FFF2-40B4-BE49-F238E27FC236}">
                  <a16:creationId xmlns:a16="http://schemas.microsoft.com/office/drawing/2014/main" id="{E623BBC0-4906-D566-11BB-52290DFA1BA7}"/>
                </a:ext>
              </a:extLst>
            </p:cNvPr>
            <p:cNvSpPr/>
            <p:nvPr/>
          </p:nvSpPr>
          <p:spPr>
            <a:xfrm rot="5400000">
              <a:off x="7057710" y="5358515"/>
              <a:ext cx="141594" cy="66017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Left Brace 66">
              <a:extLst>
                <a:ext uri="{FF2B5EF4-FFF2-40B4-BE49-F238E27FC236}">
                  <a16:creationId xmlns:a16="http://schemas.microsoft.com/office/drawing/2014/main" id="{52E9D958-5864-CA26-E32E-4BF3BD06F2A4}"/>
                </a:ext>
              </a:extLst>
            </p:cNvPr>
            <p:cNvSpPr/>
            <p:nvPr/>
          </p:nvSpPr>
          <p:spPr>
            <a:xfrm>
              <a:off x="7502278" y="5374196"/>
              <a:ext cx="202301" cy="591530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U-Turn Arrow 30">
            <a:extLst>
              <a:ext uri="{FF2B5EF4-FFF2-40B4-BE49-F238E27FC236}">
                <a16:creationId xmlns:a16="http://schemas.microsoft.com/office/drawing/2014/main" id="{E8BA201D-68D9-DA4B-0DFF-672DF51DC608}"/>
              </a:ext>
            </a:extLst>
          </p:cNvPr>
          <p:cNvSpPr/>
          <p:nvPr/>
        </p:nvSpPr>
        <p:spPr>
          <a:xfrm rot="5400000" flipH="1">
            <a:off x="8434685" y="2735132"/>
            <a:ext cx="2200397" cy="1240858"/>
          </a:xfrm>
          <a:prstGeom prst="uturnArrow">
            <a:avLst>
              <a:gd name="adj1" fmla="val 4865"/>
              <a:gd name="adj2" fmla="val 7510"/>
              <a:gd name="adj3" fmla="val 20789"/>
              <a:gd name="adj4" fmla="val 42454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44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17" grpId="0"/>
      <p:bldP spid="3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C8052A2-13F7-8247-8362-1AE4DFD13651}"/>
              </a:ext>
            </a:extLst>
          </p:cNvPr>
          <p:cNvSpPr/>
          <p:nvPr/>
        </p:nvSpPr>
        <p:spPr bwMode="auto">
          <a:xfrm>
            <a:off x="8718037" y="1565627"/>
            <a:ext cx="2933270" cy="385887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mov r1, 0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Lfor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	</a:t>
            </a:r>
          </a:p>
          <a:p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r1, 10 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Lendfr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block code</a:t>
            </a:r>
          </a:p>
          <a:p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r1, r1, 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b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Lfor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Lendfr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630" y="200576"/>
            <a:ext cx="10515600" cy="333800"/>
          </a:xfrm>
        </p:spPr>
        <p:txBody>
          <a:bodyPr/>
          <a:lstStyle/>
          <a:p>
            <a:r>
              <a:rPr lang="en-US" dirty="0"/>
              <a:t>Program Flow – Counting (For) Loop Version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FFE44-7CD5-2B45-B92A-7158781899C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79329" y="3503399"/>
            <a:ext cx="5281618" cy="192960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rgbClr val="0070C0"/>
                </a:solidFill>
              </a:rPr>
              <a:t>counting loop </a:t>
            </a:r>
            <a:r>
              <a:rPr lang="en-US" dirty="0"/>
              <a:t>has </a:t>
            </a:r>
            <a:r>
              <a:rPr lang="en-US" dirty="0">
                <a:solidFill>
                  <a:srgbClr val="0070C0"/>
                </a:solidFill>
              </a:rPr>
              <a:t>three parts</a:t>
            </a:r>
            <a:r>
              <a:rPr lang="en-US" dirty="0"/>
              <a:t>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rgbClr val="F37440"/>
                </a:solidFill>
              </a:rPr>
              <a:t>Pre-loop</a:t>
            </a:r>
            <a:r>
              <a:rPr lang="en-US" dirty="0"/>
              <a:t> setup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Pre-test loop guard </a:t>
            </a:r>
            <a:r>
              <a:rPr lang="en-US" dirty="0"/>
              <a:t>conditions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Post-loop</a:t>
            </a:r>
            <a:r>
              <a:rPr lang="en-US" dirty="0"/>
              <a:t> update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17FCDB8-53E0-5949-8914-0D570D8A4F30}"/>
              </a:ext>
            </a:extLst>
          </p:cNvPr>
          <p:cNvSpPr/>
          <p:nvPr/>
        </p:nvSpPr>
        <p:spPr bwMode="auto">
          <a:xfrm>
            <a:off x="422738" y="1823136"/>
            <a:ext cx="4697897" cy="114014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 = 0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 &lt; 10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r1++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block */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A8667A-A018-C09F-4921-4C27321ABEA6}"/>
              </a:ext>
            </a:extLst>
          </p:cNvPr>
          <p:cNvGrpSpPr/>
          <p:nvPr/>
        </p:nvGrpSpPr>
        <p:grpSpPr>
          <a:xfrm>
            <a:off x="926870" y="910637"/>
            <a:ext cx="1042300" cy="911544"/>
            <a:chOff x="721836" y="690399"/>
            <a:chExt cx="1042300" cy="91154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A10C6EB-3212-1548-A622-F96C26FD16A3}"/>
                </a:ext>
              </a:extLst>
            </p:cNvPr>
            <p:cNvSpPr txBox="1"/>
            <p:nvPr/>
          </p:nvSpPr>
          <p:spPr>
            <a:xfrm>
              <a:off x="721836" y="690399"/>
              <a:ext cx="1042300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Pre loop setup</a:t>
              </a:r>
            </a:p>
          </p:txBody>
        </p:sp>
        <p:sp>
          <p:nvSpPr>
            <p:cNvPr id="3" name="Down Arrow 2">
              <a:extLst>
                <a:ext uri="{FF2B5EF4-FFF2-40B4-BE49-F238E27FC236}">
                  <a16:creationId xmlns:a16="http://schemas.microsoft.com/office/drawing/2014/main" id="{A0065DDD-5416-B440-B1B2-36D42CE285B5}"/>
                </a:ext>
              </a:extLst>
            </p:cNvPr>
            <p:cNvSpPr/>
            <p:nvPr/>
          </p:nvSpPr>
          <p:spPr>
            <a:xfrm>
              <a:off x="1574930" y="1345389"/>
              <a:ext cx="145256" cy="25655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AF46FE0-B209-69FC-22BA-8E5BF750E867}"/>
              </a:ext>
            </a:extLst>
          </p:cNvPr>
          <p:cNvGrpSpPr/>
          <p:nvPr/>
        </p:nvGrpSpPr>
        <p:grpSpPr>
          <a:xfrm>
            <a:off x="2322246" y="953227"/>
            <a:ext cx="1388480" cy="902885"/>
            <a:chOff x="2177316" y="690399"/>
            <a:chExt cx="1388480" cy="90288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C268137-911D-5B44-A196-213B42C925DC}"/>
                </a:ext>
              </a:extLst>
            </p:cNvPr>
            <p:cNvSpPr txBox="1"/>
            <p:nvPr/>
          </p:nvSpPr>
          <p:spPr>
            <a:xfrm>
              <a:off x="2177316" y="690399"/>
              <a:ext cx="1388480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Pre-test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Loop guard</a:t>
              </a:r>
            </a:p>
          </p:txBody>
        </p:sp>
        <p:sp>
          <p:nvSpPr>
            <p:cNvPr id="53" name="Down Arrow 52">
              <a:extLst>
                <a:ext uri="{FF2B5EF4-FFF2-40B4-BE49-F238E27FC236}">
                  <a16:creationId xmlns:a16="http://schemas.microsoft.com/office/drawing/2014/main" id="{3BEFF106-84E6-A543-9047-69B8515A1ACA}"/>
                </a:ext>
              </a:extLst>
            </p:cNvPr>
            <p:cNvSpPr/>
            <p:nvPr/>
          </p:nvSpPr>
          <p:spPr>
            <a:xfrm>
              <a:off x="2808779" y="1336730"/>
              <a:ext cx="145256" cy="25655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D815E6-4F97-7DBE-C6E4-29D5A00DEE6C}"/>
              </a:ext>
            </a:extLst>
          </p:cNvPr>
          <p:cNvGrpSpPr/>
          <p:nvPr/>
        </p:nvGrpSpPr>
        <p:grpSpPr>
          <a:xfrm>
            <a:off x="4020140" y="956301"/>
            <a:ext cx="1180879" cy="902885"/>
            <a:chOff x="3842484" y="675791"/>
            <a:chExt cx="1180879" cy="90288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E2F2652-0639-494E-8213-568E3CB4888B}"/>
                </a:ext>
              </a:extLst>
            </p:cNvPr>
            <p:cNvSpPr txBox="1"/>
            <p:nvPr/>
          </p:nvSpPr>
          <p:spPr>
            <a:xfrm>
              <a:off x="3848088" y="675791"/>
              <a:ext cx="1175275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Post loop update</a:t>
              </a:r>
            </a:p>
          </p:txBody>
        </p:sp>
        <p:sp>
          <p:nvSpPr>
            <p:cNvPr id="54" name="Down Arrow 53">
              <a:extLst>
                <a:ext uri="{FF2B5EF4-FFF2-40B4-BE49-F238E27FC236}">
                  <a16:creationId xmlns:a16="http://schemas.microsoft.com/office/drawing/2014/main" id="{FD834C8E-E6DD-2B4A-B9D0-767BA62A00B8}"/>
                </a:ext>
              </a:extLst>
            </p:cNvPr>
            <p:cNvSpPr/>
            <p:nvPr/>
          </p:nvSpPr>
          <p:spPr>
            <a:xfrm>
              <a:off x="3842484" y="1322122"/>
              <a:ext cx="145256" cy="25655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094355A5-C7DD-5640-A4BF-631EB8B63714}"/>
              </a:ext>
            </a:extLst>
          </p:cNvPr>
          <p:cNvSpPr txBox="1"/>
          <p:nvPr/>
        </p:nvSpPr>
        <p:spPr>
          <a:xfrm>
            <a:off x="11762763" y="64992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C48C1B-67A0-3071-49F6-E7B8519FE930}"/>
              </a:ext>
            </a:extLst>
          </p:cNvPr>
          <p:cNvGrpSpPr/>
          <p:nvPr/>
        </p:nvGrpSpPr>
        <p:grpSpPr>
          <a:xfrm>
            <a:off x="6230372" y="4054834"/>
            <a:ext cx="3005241" cy="400110"/>
            <a:chOff x="4476421" y="4702608"/>
            <a:chExt cx="3005241" cy="40011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EA2AA33-584F-1C80-7434-D6165BB7D1FF}"/>
                </a:ext>
              </a:extLst>
            </p:cNvPr>
            <p:cNvSpPr txBox="1"/>
            <p:nvPr/>
          </p:nvSpPr>
          <p:spPr>
            <a:xfrm>
              <a:off x="4476421" y="4702608"/>
              <a:ext cx="2109315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Post loop update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57" name="Up Arrow 56">
              <a:extLst>
                <a:ext uri="{FF2B5EF4-FFF2-40B4-BE49-F238E27FC236}">
                  <a16:creationId xmlns:a16="http://schemas.microsoft.com/office/drawing/2014/main" id="{B36BFBAB-5943-7D09-402C-0048A69A603E}"/>
                </a:ext>
              </a:extLst>
            </p:cNvPr>
            <p:cNvSpPr/>
            <p:nvPr/>
          </p:nvSpPr>
          <p:spPr>
            <a:xfrm rot="5400000">
              <a:off x="6967872" y="4446134"/>
              <a:ext cx="125765" cy="90181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4A1C24C-32ED-5174-579D-5E9CD3F0F12F}"/>
              </a:ext>
            </a:extLst>
          </p:cNvPr>
          <p:cNvGrpSpPr/>
          <p:nvPr/>
        </p:nvGrpSpPr>
        <p:grpSpPr>
          <a:xfrm>
            <a:off x="6491581" y="1665521"/>
            <a:ext cx="2845183" cy="400110"/>
            <a:chOff x="4636479" y="4719754"/>
            <a:chExt cx="2845183" cy="40011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C526CB-A441-C064-38A5-487A63C4F991}"/>
                </a:ext>
              </a:extLst>
            </p:cNvPr>
            <p:cNvSpPr txBox="1"/>
            <p:nvPr/>
          </p:nvSpPr>
          <p:spPr>
            <a:xfrm>
              <a:off x="4636479" y="4719754"/>
              <a:ext cx="1931859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Pre loop setup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61" name="Up Arrow 60">
              <a:extLst>
                <a:ext uri="{FF2B5EF4-FFF2-40B4-BE49-F238E27FC236}">
                  <a16:creationId xmlns:a16="http://schemas.microsoft.com/office/drawing/2014/main" id="{C51A337F-DA63-5712-CBE7-E8180480EC4E}"/>
                </a:ext>
              </a:extLst>
            </p:cNvPr>
            <p:cNvSpPr/>
            <p:nvPr/>
          </p:nvSpPr>
          <p:spPr>
            <a:xfrm rot="5400000">
              <a:off x="6967872" y="4446134"/>
              <a:ext cx="125765" cy="90181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3428F1-40BC-95C3-907D-858389CBEFD8}"/>
              </a:ext>
            </a:extLst>
          </p:cNvPr>
          <p:cNvGrpSpPr/>
          <p:nvPr/>
        </p:nvGrpSpPr>
        <p:grpSpPr>
          <a:xfrm>
            <a:off x="5790218" y="2664451"/>
            <a:ext cx="3546546" cy="591530"/>
            <a:chOff x="6175143" y="1169242"/>
            <a:chExt cx="3546546" cy="59153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B27EBFD-5E5F-17D2-F5D7-A0A3A99A6307}"/>
                </a:ext>
              </a:extLst>
            </p:cNvPr>
            <p:cNvGrpSpPr/>
            <p:nvPr/>
          </p:nvGrpSpPr>
          <p:grpSpPr>
            <a:xfrm>
              <a:off x="6175143" y="1254271"/>
              <a:ext cx="3332322" cy="400110"/>
              <a:chOff x="4149339" y="4679040"/>
              <a:chExt cx="3332322" cy="400110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BB9192D-061A-1DE7-7102-551B316F93CC}"/>
                  </a:ext>
                </a:extLst>
              </p:cNvPr>
              <p:cNvSpPr txBox="1"/>
              <p:nvPr/>
            </p:nvSpPr>
            <p:spPr>
              <a:xfrm>
                <a:off x="4149339" y="4679040"/>
                <a:ext cx="2611359" cy="4001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Pre-test loop guard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Up Arrow 63">
                <a:extLst>
                  <a:ext uri="{FF2B5EF4-FFF2-40B4-BE49-F238E27FC236}">
                    <a16:creationId xmlns:a16="http://schemas.microsoft.com/office/drawing/2014/main" id="{1229BAFC-CE3F-BA08-891A-C78D95CE1C88}"/>
                  </a:ext>
                </a:extLst>
              </p:cNvPr>
              <p:cNvSpPr/>
              <p:nvPr/>
            </p:nvSpPr>
            <p:spPr>
              <a:xfrm rot="5400000">
                <a:off x="7069521" y="4547786"/>
                <a:ext cx="125767" cy="698513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Left Brace 38">
              <a:extLst>
                <a:ext uri="{FF2B5EF4-FFF2-40B4-BE49-F238E27FC236}">
                  <a16:creationId xmlns:a16="http://schemas.microsoft.com/office/drawing/2014/main" id="{A33DF842-A155-E632-6470-B087B23BFE5D}"/>
                </a:ext>
              </a:extLst>
            </p:cNvPr>
            <p:cNvSpPr/>
            <p:nvPr/>
          </p:nvSpPr>
          <p:spPr>
            <a:xfrm>
              <a:off x="9519388" y="1169242"/>
              <a:ext cx="202301" cy="591530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BA5B549-1CEC-9064-B7D6-FA280790CFA7}"/>
              </a:ext>
            </a:extLst>
          </p:cNvPr>
          <p:cNvSpPr txBox="1"/>
          <p:nvPr/>
        </p:nvSpPr>
        <p:spPr>
          <a:xfrm>
            <a:off x="-1244184" y="15065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460698-C1E0-DD76-9894-D4409D1154C0}"/>
              </a:ext>
            </a:extLst>
          </p:cNvPr>
          <p:cNvSpPr txBox="1"/>
          <p:nvPr/>
        </p:nvSpPr>
        <p:spPr>
          <a:xfrm>
            <a:off x="-142407" y="15065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9" name="U-Turn Arrow 18">
            <a:extLst>
              <a:ext uri="{FF2B5EF4-FFF2-40B4-BE49-F238E27FC236}">
                <a16:creationId xmlns:a16="http://schemas.microsoft.com/office/drawing/2014/main" id="{D0234358-C017-141B-F550-C08FD479C068}"/>
              </a:ext>
            </a:extLst>
          </p:cNvPr>
          <p:cNvSpPr/>
          <p:nvPr/>
        </p:nvSpPr>
        <p:spPr>
          <a:xfrm rot="5400000" flipH="1">
            <a:off x="9894805" y="2699581"/>
            <a:ext cx="2666025" cy="1240858"/>
          </a:xfrm>
          <a:prstGeom prst="uturnArrow">
            <a:avLst>
              <a:gd name="adj1" fmla="val 3932"/>
              <a:gd name="adj2" fmla="val 7510"/>
              <a:gd name="adj3" fmla="val 20789"/>
              <a:gd name="adj4" fmla="val 42454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47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" grpId="0" uiExpand="1" build="p" animBg="1"/>
      <p:bldP spid="55" grpId="0"/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630" y="200576"/>
            <a:ext cx="10515600" cy="333800"/>
          </a:xfrm>
        </p:spPr>
        <p:txBody>
          <a:bodyPr/>
          <a:lstStyle/>
          <a:p>
            <a:r>
              <a:rPr lang="en-US" dirty="0"/>
              <a:t>Program Flow – Counting (For) Loop – Version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FFE44-7CD5-2B45-B92A-7158781899C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90471" y="3652325"/>
            <a:ext cx="5281618" cy="240508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70C0"/>
                </a:solidFill>
              </a:rPr>
              <a:t>Alternative: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move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7030A0"/>
                </a:solidFill>
              </a:rPr>
              <a:t>Pre-test loop guard </a:t>
            </a:r>
            <a:r>
              <a:rPr lang="en-US" sz="2000" dirty="0">
                <a:solidFill>
                  <a:srgbClr val="2C895B"/>
                </a:solidFill>
              </a:rPr>
              <a:t>before the loop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Add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7030A0"/>
                </a:solidFill>
              </a:rPr>
              <a:t>post-test loop guard</a:t>
            </a:r>
          </a:p>
          <a:p>
            <a:pPr lvl="1"/>
            <a:r>
              <a:rPr lang="en-US" sz="2000" i="1" dirty="0">
                <a:solidFill>
                  <a:srgbClr val="F37440"/>
                </a:solidFill>
              </a:rPr>
              <a:t>converts</a:t>
            </a:r>
            <a:r>
              <a:rPr lang="en-US" sz="2000" dirty="0"/>
              <a:t> to </a:t>
            </a:r>
            <a:r>
              <a:rPr lang="en-US" sz="2000" i="1" dirty="0">
                <a:solidFill>
                  <a:srgbClr val="2C895B"/>
                </a:solidFill>
              </a:rPr>
              <a:t>do while</a:t>
            </a:r>
            <a:endParaRPr lang="en-US" sz="2000" dirty="0"/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removes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an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unconditional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branch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17FCDB8-53E0-5949-8914-0D570D8A4F30}"/>
              </a:ext>
            </a:extLst>
          </p:cNvPr>
          <p:cNvSpPr/>
          <p:nvPr/>
        </p:nvSpPr>
        <p:spPr bwMode="auto">
          <a:xfrm>
            <a:off x="290471" y="1506511"/>
            <a:ext cx="4697897" cy="114014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 = 0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 &lt; 10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r1++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block */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706E79A-8EBD-A241-9BC3-666617D2E9E6}"/>
              </a:ext>
            </a:extLst>
          </p:cNvPr>
          <p:cNvSpPr/>
          <p:nvPr/>
        </p:nvSpPr>
        <p:spPr bwMode="auto">
          <a:xfrm>
            <a:off x="8832705" y="1276086"/>
            <a:ext cx="3245114" cy="480006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mov r1, 0</a:t>
            </a:r>
          </a:p>
          <a:p>
            <a:endParaRPr lang="en-US" sz="20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r1, 10 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Lendfr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block code</a:t>
            </a:r>
          </a:p>
          <a:p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r1, r1, 1</a:t>
            </a:r>
          </a:p>
          <a:p>
            <a:endParaRPr lang="en-US" sz="20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r1, 10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Ldo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Lendfr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A8667A-A018-C09F-4921-4C27321ABEA6}"/>
              </a:ext>
            </a:extLst>
          </p:cNvPr>
          <p:cNvGrpSpPr/>
          <p:nvPr/>
        </p:nvGrpSpPr>
        <p:grpSpPr>
          <a:xfrm>
            <a:off x="794603" y="594012"/>
            <a:ext cx="1042300" cy="911544"/>
            <a:chOff x="721836" y="690399"/>
            <a:chExt cx="1042300" cy="91154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A10C6EB-3212-1548-A622-F96C26FD16A3}"/>
                </a:ext>
              </a:extLst>
            </p:cNvPr>
            <p:cNvSpPr txBox="1"/>
            <p:nvPr/>
          </p:nvSpPr>
          <p:spPr>
            <a:xfrm>
              <a:off x="721836" y="690399"/>
              <a:ext cx="1042300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Pre loop setup</a:t>
              </a:r>
            </a:p>
          </p:txBody>
        </p:sp>
        <p:sp>
          <p:nvSpPr>
            <p:cNvPr id="3" name="Down Arrow 2">
              <a:extLst>
                <a:ext uri="{FF2B5EF4-FFF2-40B4-BE49-F238E27FC236}">
                  <a16:creationId xmlns:a16="http://schemas.microsoft.com/office/drawing/2014/main" id="{A0065DDD-5416-B440-B1B2-36D42CE285B5}"/>
                </a:ext>
              </a:extLst>
            </p:cNvPr>
            <p:cNvSpPr/>
            <p:nvPr/>
          </p:nvSpPr>
          <p:spPr>
            <a:xfrm>
              <a:off x="1574930" y="1345389"/>
              <a:ext cx="145256" cy="25655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AF46FE0-B209-69FC-22BA-8E5BF750E867}"/>
              </a:ext>
            </a:extLst>
          </p:cNvPr>
          <p:cNvGrpSpPr/>
          <p:nvPr/>
        </p:nvGrpSpPr>
        <p:grpSpPr>
          <a:xfrm>
            <a:off x="2189979" y="636602"/>
            <a:ext cx="1388480" cy="902885"/>
            <a:chOff x="2177316" y="690399"/>
            <a:chExt cx="1388480" cy="90288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C268137-911D-5B44-A196-213B42C925DC}"/>
                </a:ext>
              </a:extLst>
            </p:cNvPr>
            <p:cNvSpPr txBox="1"/>
            <p:nvPr/>
          </p:nvSpPr>
          <p:spPr>
            <a:xfrm>
              <a:off x="2177316" y="690399"/>
              <a:ext cx="1388480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Pre-test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Loop guard</a:t>
              </a:r>
            </a:p>
          </p:txBody>
        </p:sp>
        <p:sp>
          <p:nvSpPr>
            <p:cNvPr id="53" name="Down Arrow 52">
              <a:extLst>
                <a:ext uri="{FF2B5EF4-FFF2-40B4-BE49-F238E27FC236}">
                  <a16:creationId xmlns:a16="http://schemas.microsoft.com/office/drawing/2014/main" id="{3BEFF106-84E6-A543-9047-69B8515A1ACA}"/>
                </a:ext>
              </a:extLst>
            </p:cNvPr>
            <p:cNvSpPr/>
            <p:nvPr/>
          </p:nvSpPr>
          <p:spPr>
            <a:xfrm>
              <a:off x="2808779" y="1336730"/>
              <a:ext cx="145256" cy="25655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D815E6-4F97-7DBE-C6E4-29D5A00DEE6C}"/>
              </a:ext>
            </a:extLst>
          </p:cNvPr>
          <p:cNvGrpSpPr/>
          <p:nvPr/>
        </p:nvGrpSpPr>
        <p:grpSpPr>
          <a:xfrm>
            <a:off x="3887873" y="639676"/>
            <a:ext cx="1180879" cy="902885"/>
            <a:chOff x="3842484" y="675791"/>
            <a:chExt cx="1180879" cy="90288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E2F2652-0639-494E-8213-568E3CB4888B}"/>
                </a:ext>
              </a:extLst>
            </p:cNvPr>
            <p:cNvSpPr txBox="1"/>
            <p:nvPr/>
          </p:nvSpPr>
          <p:spPr>
            <a:xfrm>
              <a:off x="3848088" y="675791"/>
              <a:ext cx="1175275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Post loop update</a:t>
              </a:r>
            </a:p>
          </p:txBody>
        </p:sp>
        <p:sp>
          <p:nvSpPr>
            <p:cNvPr id="54" name="Down Arrow 53">
              <a:extLst>
                <a:ext uri="{FF2B5EF4-FFF2-40B4-BE49-F238E27FC236}">
                  <a16:creationId xmlns:a16="http://schemas.microsoft.com/office/drawing/2014/main" id="{FD834C8E-E6DD-2B4A-B9D0-767BA62A00B8}"/>
                </a:ext>
              </a:extLst>
            </p:cNvPr>
            <p:cNvSpPr/>
            <p:nvPr/>
          </p:nvSpPr>
          <p:spPr>
            <a:xfrm>
              <a:off x="3842484" y="1322122"/>
              <a:ext cx="145256" cy="25655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094355A5-C7DD-5640-A4BF-631EB8B6371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DD6BAAE-1C24-CAE3-3331-E3EC64F12C17}"/>
              </a:ext>
            </a:extLst>
          </p:cNvPr>
          <p:cNvGrpSpPr/>
          <p:nvPr/>
        </p:nvGrpSpPr>
        <p:grpSpPr>
          <a:xfrm>
            <a:off x="6262490" y="1354919"/>
            <a:ext cx="3205238" cy="400110"/>
            <a:chOff x="4276424" y="4651309"/>
            <a:chExt cx="3205238" cy="400110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8D41878-B845-CC7C-DFD1-E6AC5D21EE4C}"/>
                </a:ext>
              </a:extLst>
            </p:cNvPr>
            <p:cNvSpPr txBox="1"/>
            <p:nvPr/>
          </p:nvSpPr>
          <p:spPr>
            <a:xfrm>
              <a:off x="4276424" y="4651309"/>
              <a:ext cx="2317648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Pre-loop setup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67" name="Up Arrow 66">
              <a:extLst>
                <a:ext uri="{FF2B5EF4-FFF2-40B4-BE49-F238E27FC236}">
                  <a16:creationId xmlns:a16="http://schemas.microsoft.com/office/drawing/2014/main" id="{5DE0568C-C461-40B8-06E7-5B164F6BAC7B}"/>
                </a:ext>
              </a:extLst>
            </p:cNvPr>
            <p:cNvSpPr/>
            <p:nvPr/>
          </p:nvSpPr>
          <p:spPr>
            <a:xfrm rot="5400000">
              <a:off x="6967872" y="4446134"/>
              <a:ext cx="125765" cy="90181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1423ACA-1099-91EE-C3C1-4910C4570DD3}"/>
              </a:ext>
            </a:extLst>
          </p:cNvPr>
          <p:cNvGrpSpPr/>
          <p:nvPr/>
        </p:nvGrpSpPr>
        <p:grpSpPr>
          <a:xfrm>
            <a:off x="6473769" y="4085934"/>
            <a:ext cx="3012025" cy="400110"/>
            <a:chOff x="4469637" y="4685456"/>
            <a:chExt cx="3012025" cy="40011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00F4F0F-EB37-AA69-FCE0-C07BFDAD05E3}"/>
                </a:ext>
              </a:extLst>
            </p:cNvPr>
            <p:cNvSpPr txBox="1"/>
            <p:nvPr/>
          </p:nvSpPr>
          <p:spPr>
            <a:xfrm>
              <a:off x="4469637" y="4685456"/>
              <a:ext cx="2124435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Post loop update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3" name="Up Arrow 72">
              <a:extLst>
                <a:ext uri="{FF2B5EF4-FFF2-40B4-BE49-F238E27FC236}">
                  <a16:creationId xmlns:a16="http://schemas.microsoft.com/office/drawing/2014/main" id="{548F5135-21B4-C738-6732-84579D9AB67B}"/>
                </a:ext>
              </a:extLst>
            </p:cNvPr>
            <p:cNvSpPr/>
            <p:nvPr/>
          </p:nvSpPr>
          <p:spPr>
            <a:xfrm rot="5400000">
              <a:off x="6967872" y="4446134"/>
              <a:ext cx="125765" cy="90181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71B222-B75A-C468-469D-16E231558FBC}"/>
              </a:ext>
            </a:extLst>
          </p:cNvPr>
          <p:cNvGrpSpPr/>
          <p:nvPr/>
        </p:nvGrpSpPr>
        <p:grpSpPr>
          <a:xfrm>
            <a:off x="6224598" y="2083072"/>
            <a:ext cx="3220579" cy="591530"/>
            <a:chOff x="6204361" y="4035957"/>
            <a:chExt cx="3220579" cy="59153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9E6B34E-625F-EC05-2D0A-6BD33ACB17B0}"/>
                </a:ext>
              </a:extLst>
            </p:cNvPr>
            <p:cNvGrpSpPr/>
            <p:nvPr/>
          </p:nvGrpSpPr>
          <p:grpSpPr>
            <a:xfrm>
              <a:off x="6204361" y="4167466"/>
              <a:ext cx="3032139" cy="400110"/>
              <a:chOff x="4545997" y="4715162"/>
              <a:chExt cx="3032139" cy="400110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3FE6DBC-8428-B370-D4A4-E6BE7B147BAA}"/>
                  </a:ext>
                </a:extLst>
              </p:cNvPr>
              <p:cNvSpPr txBox="1"/>
              <p:nvPr/>
            </p:nvSpPr>
            <p:spPr>
              <a:xfrm>
                <a:off x="4545997" y="4715162"/>
                <a:ext cx="2350908" cy="4001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Pre-test loop guard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0" name="Up Arrow 69">
                <a:extLst>
                  <a:ext uri="{FF2B5EF4-FFF2-40B4-BE49-F238E27FC236}">
                    <a16:creationId xmlns:a16="http://schemas.microsoft.com/office/drawing/2014/main" id="{CB4EF291-8CDE-1B53-D0E5-5A7CE6D90E97}"/>
                  </a:ext>
                </a:extLst>
              </p:cNvPr>
              <p:cNvSpPr/>
              <p:nvPr/>
            </p:nvSpPr>
            <p:spPr>
              <a:xfrm rot="5400000">
                <a:off x="7194178" y="4519417"/>
                <a:ext cx="120891" cy="647024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0" name="Left Brace 39">
              <a:extLst>
                <a:ext uri="{FF2B5EF4-FFF2-40B4-BE49-F238E27FC236}">
                  <a16:creationId xmlns:a16="http://schemas.microsoft.com/office/drawing/2014/main" id="{9CBB09A0-3D35-86F9-9A77-760C011393F0}"/>
                </a:ext>
              </a:extLst>
            </p:cNvPr>
            <p:cNvSpPr/>
            <p:nvPr/>
          </p:nvSpPr>
          <p:spPr>
            <a:xfrm>
              <a:off x="9222639" y="4035957"/>
              <a:ext cx="202301" cy="591530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7C67E2-167B-9FAB-6389-0D47AE6A6442}"/>
              </a:ext>
            </a:extLst>
          </p:cNvPr>
          <p:cNvGrpSpPr/>
          <p:nvPr/>
        </p:nvGrpSpPr>
        <p:grpSpPr>
          <a:xfrm>
            <a:off x="5877147" y="4728702"/>
            <a:ext cx="3608647" cy="591530"/>
            <a:chOff x="5834359" y="5524400"/>
            <a:chExt cx="3608647" cy="59153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44B5141-E84B-F382-AD85-50539EC4967C}"/>
                </a:ext>
              </a:extLst>
            </p:cNvPr>
            <p:cNvGrpSpPr/>
            <p:nvPr/>
          </p:nvGrpSpPr>
          <p:grpSpPr>
            <a:xfrm>
              <a:off x="5834359" y="5657300"/>
              <a:ext cx="3388280" cy="400110"/>
              <a:chOff x="4097031" y="4668267"/>
              <a:chExt cx="3388280" cy="400110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E0A9FA8-6A9A-B090-0AAB-57BF6B961F0C}"/>
                  </a:ext>
                </a:extLst>
              </p:cNvPr>
              <p:cNvSpPr txBox="1"/>
              <p:nvPr/>
            </p:nvSpPr>
            <p:spPr>
              <a:xfrm>
                <a:off x="4097031" y="4668267"/>
                <a:ext cx="2579290" cy="4001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Post-test loop guard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Up Arrow 75">
                <a:extLst>
                  <a:ext uri="{FF2B5EF4-FFF2-40B4-BE49-F238E27FC236}">
                    <a16:creationId xmlns:a16="http://schemas.microsoft.com/office/drawing/2014/main" id="{FE5F1742-E546-6377-F488-ABD6B8184409}"/>
                  </a:ext>
                </a:extLst>
              </p:cNvPr>
              <p:cNvSpPr/>
              <p:nvPr/>
            </p:nvSpPr>
            <p:spPr>
              <a:xfrm rot="5400000">
                <a:off x="7011903" y="4420778"/>
                <a:ext cx="137828" cy="808989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1" name="Left Brace 40">
              <a:extLst>
                <a:ext uri="{FF2B5EF4-FFF2-40B4-BE49-F238E27FC236}">
                  <a16:creationId xmlns:a16="http://schemas.microsoft.com/office/drawing/2014/main" id="{3C71A212-D424-6968-8766-C3F342B7ED0A}"/>
                </a:ext>
              </a:extLst>
            </p:cNvPr>
            <p:cNvSpPr/>
            <p:nvPr/>
          </p:nvSpPr>
          <p:spPr>
            <a:xfrm>
              <a:off x="9240705" y="5524400"/>
              <a:ext cx="202301" cy="591530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BA5B549-1CEC-9064-B7D6-FA280790CFA7}"/>
              </a:ext>
            </a:extLst>
          </p:cNvPr>
          <p:cNvSpPr txBox="1"/>
          <p:nvPr/>
        </p:nvSpPr>
        <p:spPr>
          <a:xfrm>
            <a:off x="-1244184" y="15065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460698-C1E0-DD76-9894-D4409D1154C0}"/>
              </a:ext>
            </a:extLst>
          </p:cNvPr>
          <p:cNvSpPr txBox="1"/>
          <p:nvPr/>
        </p:nvSpPr>
        <p:spPr>
          <a:xfrm>
            <a:off x="-142407" y="15065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9" name="U-Turn Arrow 18">
            <a:extLst>
              <a:ext uri="{FF2B5EF4-FFF2-40B4-BE49-F238E27FC236}">
                <a16:creationId xmlns:a16="http://schemas.microsoft.com/office/drawing/2014/main" id="{258A1A28-A025-50B9-6ADE-003F138F788D}"/>
              </a:ext>
            </a:extLst>
          </p:cNvPr>
          <p:cNvSpPr/>
          <p:nvPr/>
        </p:nvSpPr>
        <p:spPr>
          <a:xfrm rot="5400000" flipH="1">
            <a:off x="10243703" y="3509348"/>
            <a:ext cx="2263869" cy="1240858"/>
          </a:xfrm>
          <a:prstGeom prst="uturnArrow">
            <a:avLst>
              <a:gd name="adj1" fmla="val 4865"/>
              <a:gd name="adj2" fmla="val 7510"/>
              <a:gd name="adj3" fmla="val 20789"/>
              <a:gd name="adj4" fmla="val 42454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7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14" grpId="0" animBg="1"/>
      <p:bldP spid="55" grpId="0"/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CEBDF-B7CF-327C-CA94-64E4B801298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2657" y="5281733"/>
            <a:ext cx="5534647" cy="60471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Nest loop blocks as you would in C or Java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F1E24-14E0-DF48-C5A6-7B55A6F7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C727E7E-53DB-F121-0CD0-FBB8E6127D38}"/>
              </a:ext>
            </a:extLst>
          </p:cNvPr>
          <p:cNvSpPr/>
          <p:nvPr/>
        </p:nvSpPr>
        <p:spPr bwMode="auto">
          <a:xfrm>
            <a:off x="810538" y="889830"/>
            <a:ext cx="4579737" cy="357878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 = 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 &lt; 10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r3++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0;</a:t>
            </a:r>
          </a:p>
          <a:p>
            <a:endParaRPr lang="en-US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do {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r0 = r0 + r1++;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} while (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 &lt; 10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fall through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 = r2 + r1;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r5 = r0;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DA7C7-E7C6-14D1-188B-4990677A510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B9F323-1204-F356-3F9B-BA9DA43534F9}"/>
              </a:ext>
            </a:extLst>
          </p:cNvPr>
          <p:cNvSpPr/>
          <p:nvPr/>
        </p:nvSpPr>
        <p:spPr bwMode="auto">
          <a:xfrm>
            <a:off x="6243779" y="95561"/>
            <a:ext cx="5596964" cy="66824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r3, 0</a:t>
            </a:r>
          </a:p>
          <a:p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Lfor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r3, 10	// loop guard</a:t>
            </a:r>
          </a:p>
          <a:p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bge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Lendfor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r0, 0</a:t>
            </a:r>
          </a:p>
          <a:p>
            <a:endParaRPr lang="en-US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add r0, r0, r1</a:t>
            </a:r>
          </a:p>
          <a:p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add r1, r1, 1</a:t>
            </a:r>
          </a:p>
          <a:p>
            <a:endParaRPr lang="en-US" sz="20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r1, 10   // loop guard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blt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Ldo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0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fall through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add r2, r2, r1 </a:t>
            </a:r>
          </a:p>
          <a:p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r3, r3, 1 // loop iteration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 .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Lfor</a:t>
            </a: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Lendfor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mov r5, r0</a:t>
            </a:r>
          </a:p>
        </p:txBody>
      </p:sp>
      <p:sp>
        <p:nvSpPr>
          <p:cNvPr id="11" name="U-Turn Arrow 10">
            <a:extLst>
              <a:ext uri="{FF2B5EF4-FFF2-40B4-BE49-F238E27FC236}">
                <a16:creationId xmlns:a16="http://schemas.microsoft.com/office/drawing/2014/main" id="{C5294C25-3E79-9E46-4E5E-80B056787D13}"/>
              </a:ext>
            </a:extLst>
          </p:cNvPr>
          <p:cNvSpPr/>
          <p:nvPr/>
        </p:nvSpPr>
        <p:spPr>
          <a:xfrm rot="5400000" flipH="1" flipV="1">
            <a:off x="5704679" y="2917316"/>
            <a:ext cx="1621926" cy="835743"/>
          </a:xfrm>
          <a:prstGeom prst="uturnArrow">
            <a:avLst>
              <a:gd name="adj1" fmla="val 4865"/>
              <a:gd name="adj2" fmla="val 7510"/>
              <a:gd name="adj3" fmla="val 20789"/>
              <a:gd name="adj4" fmla="val 42454"/>
              <a:gd name="adj5" fmla="val 436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U-Turn Arrow 13">
            <a:extLst>
              <a:ext uri="{FF2B5EF4-FFF2-40B4-BE49-F238E27FC236}">
                <a16:creationId xmlns:a16="http://schemas.microsoft.com/office/drawing/2014/main" id="{2E8498B2-AB69-45F8-EE43-0F6AB87B08D5}"/>
              </a:ext>
            </a:extLst>
          </p:cNvPr>
          <p:cNvSpPr/>
          <p:nvPr/>
        </p:nvSpPr>
        <p:spPr>
          <a:xfrm rot="5400000" flipH="1" flipV="1">
            <a:off x="3734042" y="2750352"/>
            <a:ext cx="5349762" cy="1049180"/>
          </a:xfrm>
          <a:prstGeom prst="uturnArrow">
            <a:avLst>
              <a:gd name="adj1" fmla="val 4865"/>
              <a:gd name="adj2" fmla="val 7510"/>
              <a:gd name="adj3" fmla="val 20789"/>
              <a:gd name="adj4" fmla="val 42454"/>
              <a:gd name="adj5" fmla="val 62999"/>
            </a:avLst>
          </a:prstGeom>
          <a:solidFill>
            <a:srgbClr val="2C895B"/>
          </a:solidFill>
          <a:ln>
            <a:solidFill>
              <a:srgbClr val="2C8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U-Turn Arrow 14">
            <a:extLst>
              <a:ext uri="{FF2B5EF4-FFF2-40B4-BE49-F238E27FC236}">
                <a16:creationId xmlns:a16="http://schemas.microsoft.com/office/drawing/2014/main" id="{FEB324A9-5723-D82F-C407-B386A594D293}"/>
              </a:ext>
            </a:extLst>
          </p:cNvPr>
          <p:cNvSpPr/>
          <p:nvPr/>
        </p:nvSpPr>
        <p:spPr>
          <a:xfrm rot="5400000" flipH="1" flipV="1">
            <a:off x="1011939" y="2175255"/>
            <a:ext cx="647538" cy="437536"/>
          </a:xfrm>
          <a:prstGeom prst="uturnArrow">
            <a:avLst>
              <a:gd name="adj1" fmla="val 4865"/>
              <a:gd name="adj2" fmla="val 7510"/>
              <a:gd name="adj3" fmla="val 20789"/>
              <a:gd name="adj4" fmla="val 42454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U-Turn Arrow 15">
            <a:extLst>
              <a:ext uri="{FF2B5EF4-FFF2-40B4-BE49-F238E27FC236}">
                <a16:creationId xmlns:a16="http://schemas.microsoft.com/office/drawing/2014/main" id="{F36F2BA2-C8BF-7C1A-E8A6-60C46E5E46F2}"/>
              </a:ext>
            </a:extLst>
          </p:cNvPr>
          <p:cNvSpPr/>
          <p:nvPr/>
        </p:nvSpPr>
        <p:spPr>
          <a:xfrm rot="5400000" flipH="1" flipV="1">
            <a:off x="-720389" y="2269837"/>
            <a:ext cx="2898142" cy="464210"/>
          </a:xfrm>
          <a:prstGeom prst="uturnArrow">
            <a:avLst>
              <a:gd name="adj1" fmla="val 4865"/>
              <a:gd name="adj2" fmla="val 7510"/>
              <a:gd name="adj3" fmla="val 20789"/>
              <a:gd name="adj4" fmla="val 42454"/>
              <a:gd name="adj5" fmla="val 86724"/>
            </a:avLst>
          </a:prstGeom>
          <a:solidFill>
            <a:srgbClr val="2C895B"/>
          </a:solidFill>
          <a:ln>
            <a:solidFill>
              <a:srgbClr val="2C8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60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/>
      <p:bldP spid="11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94D6A-DEEC-8A2E-DCA2-321A28A7DBB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8397" y="1405966"/>
            <a:ext cx="5067512" cy="228781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It is hard to understand and debug loops when you </a:t>
            </a:r>
            <a:r>
              <a:rPr lang="en-US" sz="2400" dirty="0">
                <a:solidFill>
                  <a:srgbClr val="FF0000"/>
                </a:solidFill>
              </a:rPr>
              <a:t>branch into the middle of a loop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/>
              <a:t>Keep loops proper nested</a:t>
            </a: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F155D-22B5-684C-949C-E4BEB9652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8541"/>
            <a:ext cx="11987939" cy="551042"/>
          </a:xfrm>
        </p:spPr>
        <p:txBody>
          <a:bodyPr/>
          <a:lstStyle/>
          <a:p>
            <a:r>
              <a:rPr lang="en-US" dirty="0"/>
              <a:t>Keep loops Properly Nested: </a:t>
            </a:r>
            <a:br>
              <a:rPr lang="en-US" dirty="0"/>
            </a:br>
            <a:r>
              <a:rPr lang="en-US" dirty="0"/>
              <a:t>	Do not branch into the middle of a loop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A127945-83BD-FE40-B013-ACB3254F8897}"/>
              </a:ext>
            </a:extLst>
          </p:cNvPr>
          <p:cNvSpPr/>
          <p:nvPr/>
        </p:nvSpPr>
        <p:spPr bwMode="auto">
          <a:xfrm>
            <a:off x="7417840" y="1344817"/>
            <a:ext cx="4451790" cy="503562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Do not do the following:</a:t>
            </a:r>
            <a:endParaRPr lang="en-US" sz="2400" dirty="0"/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.Lloop1: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add r1, r1, 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.Lloop2: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add r2, r2, 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add r2, r1, r3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r1, 10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blt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.Lloop1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.Lend1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add r3, r3, 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r2, 20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.Lloop2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.Lend1: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6E769A-DCFC-0C4F-983F-375DFEA0684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8" name="U-Turn Arrow 27">
            <a:extLst>
              <a:ext uri="{FF2B5EF4-FFF2-40B4-BE49-F238E27FC236}">
                <a16:creationId xmlns:a16="http://schemas.microsoft.com/office/drawing/2014/main" id="{61D44D4D-9ADD-CBDD-6917-59A746B7C669}"/>
              </a:ext>
            </a:extLst>
          </p:cNvPr>
          <p:cNvSpPr/>
          <p:nvPr/>
        </p:nvSpPr>
        <p:spPr>
          <a:xfrm rot="5400000" flipH="1" flipV="1">
            <a:off x="6138871" y="2315437"/>
            <a:ext cx="2240163" cy="1468325"/>
          </a:xfrm>
          <a:prstGeom prst="uturnArrow">
            <a:avLst>
              <a:gd name="adj1" fmla="val 4865"/>
              <a:gd name="adj2" fmla="val 6881"/>
              <a:gd name="adj3" fmla="val 20789"/>
              <a:gd name="adj4" fmla="val 42454"/>
              <a:gd name="adj5" fmla="val 6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U-Turn Arrow 18">
            <a:extLst>
              <a:ext uri="{FF2B5EF4-FFF2-40B4-BE49-F238E27FC236}">
                <a16:creationId xmlns:a16="http://schemas.microsoft.com/office/drawing/2014/main" id="{37BF2509-CAEF-0674-A12B-6F5C1DA85B2E}"/>
              </a:ext>
            </a:extLst>
          </p:cNvPr>
          <p:cNvSpPr/>
          <p:nvPr/>
        </p:nvSpPr>
        <p:spPr>
          <a:xfrm rot="5400000" flipH="1" flipV="1">
            <a:off x="6203837" y="3677160"/>
            <a:ext cx="2962111" cy="985041"/>
          </a:xfrm>
          <a:prstGeom prst="uturnArrow">
            <a:avLst>
              <a:gd name="adj1" fmla="val 4865"/>
              <a:gd name="adj2" fmla="val 6539"/>
              <a:gd name="adj3" fmla="val 20789"/>
              <a:gd name="adj4" fmla="val 42454"/>
              <a:gd name="adj5" fmla="val 524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U-Turn Arrow 12">
            <a:extLst>
              <a:ext uri="{FF2B5EF4-FFF2-40B4-BE49-F238E27FC236}">
                <a16:creationId xmlns:a16="http://schemas.microsoft.com/office/drawing/2014/main" id="{76A5C918-4252-89D7-C767-F6FAFB60E5E0}"/>
              </a:ext>
            </a:extLst>
          </p:cNvPr>
          <p:cNvSpPr/>
          <p:nvPr/>
        </p:nvSpPr>
        <p:spPr>
          <a:xfrm rot="5400000" flipV="1">
            <a:off x="6454021" y="4466604"/>
            <a:ext cx="1524906" cy="1809031"/>
          </a:xfrm>
          <a:prstGeom prst="uturnArrow">
            <a:avLst>
              <a:gd name="adj1" fmla="val 4865"/>
              <a:gd name="adj2" fmla="val 6464"/>
              <a:gd name="adj3" fmla="val 20789"/>
              <a:gd name="adj4" fmla="val 42454"/>
              <a:gd name="adj5" fmla="val 75314"/>
            </a:avLst>
          </a:prstGeom>
          <a:solidFill>
            <a:srgbClr val="2C895B"/>
          </a:solidFill>
          <a:ln>
            <a:solidFill>
              <a:srgbClr val="2C8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9B9769-5D6D-478E-11B9-18B7F7C41555}"/>
              </a:ext>
            </a:extLst>
          </p:cNvPr>
          <p:cNvSpPr txBox="1"/>
          <p:nvPr/>
        </p:nvSpPr>
        <p:spPr>
          <a:xfrm>
            <a:off x="3029477" y="4186061"/>
            <a:ext cx="38291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Bad practice: branch into loop body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3C2A3782-544B-1015-065C-CD5AAAC97F48}"/>
              </a:ext>
            </a:extLst>
          </p:cNvPr>
          <p:cNvSpPr/>
          <p:nvPr/>
        </p:nvSpPr>
        <p:spPr>
          <a:xfrm rot="10800000">
            <a:off x="10141528" y="5650736"/>
            <a:ext cx="350997" cy="13539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8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 animBg="1"/>
      <p:bldP spid="5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D1A8354-FD5C-3D4A-A99C-C3D34064A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422" y="148058"/>
            <a:ext cx="11658121" cy="440185"/>
          </a:xfrm>
        </p:spPr>
        <p:txBody>
          <a:bodyPr/>
          <a:lstStyle/>
          <a:p>
            <a:r>
              <a:rPr lang="en-US" dirty="0"/>
              <a:t>Labels in Arm Assembly - 1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3C145E-4643-AB42-8A2D-02C154E59D3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6639" y="3119199"/>
            <a:ext cx="10308270" cy="353364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354012" indent="-342900">
              <a:buFont typeface="+mj-lt"/>
              <a:buAutoNum type="arabicPeriod"/>
            </a:pPr>
            <a:r>
              <a:rPr lang="en-US" sz="2000" b="1" dirty="0">
                <a:solidFill>
                  <a:srgbClr val="00B050"/>
                </a:solidFill>
              </a:rPr>
              <a:t>Labels</a:t>
            </a:r>
            <a:r>
              <a:rPr lang="en-US" sz="2000" dirty="0"/>
              <a:t> (optional); starts in column 1 (often on a line by itself ABOVE the "operation")</a:t>
            </a:r>
          </a:p>
          <a:p>
            <a:pPr lvl="1"/>
            <a:r>
              <a:rPr lang="en-US" sz="2000" b="1" u="sng" dirty="0">
                <a:solidFill>
                  <a:srgbClr val="C00000"/>
                </a:solidFill>
              </a:rPr>
              <a:t>Only</a:t>
            </a:r>
            <a:r>
              <a:rPr lang="en-US" sz="2000" b="1" dirty="0">
                <a:solidFill>
                  <a:srgbClr val="C00000"/>
                </a:solidFill>
              </a:rPr>
              <a:t> put a label on a line </a:t>
            </a:r>
            <a:r>
              <a:rPr lang="en-US" sz="2000" dirty="0"/>
              <a:t>when you need to </a:t>
            </a:r>
            <a:r>
              <a:rPr lang="en-US" sz="2000" dirty="0">
                <a:solidFill>
                  <a:srgbClr val="0070C0"/>
                </a:solidFill>
              </a:rPr>
              <a:t>associate</a:t>
            </a:r>
            <a:r>
              <a:rPr lang="en-US" sz="2000" dirty="0"/>
              <a:t> a </a:t>
            </a:r>
            <a:r>
              <a:rPr lang="en-US" sz="2000" dirty="0">
                <a:solidFill>
                  <a:srgbClr val="2C895B"/>
                </a:solidFill>
              </a:rPr>
              <a:t>name (a global variable, a function name, a loop/ branch target, etc.)</a:t>
            </a:r>
            <a:r>
              <a:rPr lang="en-US" sz="2000" dirty="0"/>
              <a:t> to that </a:t>
            </a:r>
            <a:r>
              <a:rPr lang="en-US" sz="2000" dirty="0">
                <a:solidFill>
                  <a:srgbClr val="F37440"/>
                </a:solidFill>
              </a:rPr>
              <a:t>line's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location in memory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You then </a:t>
            </a:r>
            <a:r>
              <a:rPr lang="en-US" sz="2000" dirty="0">
                <a:solidFill>
                  <a:srgbClr val="2C895B"/>
                </a:solidFill>
              </a:rPr>
              <a:t>refer to the address </a:t>
            </a:r>
            <a:r>
              <a:rPr lang="en-US" sz="2000" b="1" dirty="0">
                <a:solidFill>
                  <a:srgbClr val="C00000"/>
                </a:solidFill>
              </a:rPr>
              <a:t>by name </a:t>
            </a:r>
            <a:r>
              <a:rPr lang="en-US" sz="2000" dirty="0">
                <a:solidFill>
                  <a:schemeClr val="tx2"/>
                </a:solidFill>
              </a:rPr>
              <a:t>in an </a:t>
            </a:r>
            <a:r>
              <a:rPr lang="en-US" sz="2000" dirty="0">
                <a:solidFill>
                  <a:srgbClr val="C00000"/>
                </a:solidFill>
              </a:rPr>
              <a:t>instruction</a:t>
            </a:r>
          </a:p>
          <a:p>
            <a:pPr marL="354012" indent="-342900">
              <a:buFont typeface="+mj-lt"/>
              <a:buAutoNum type="arabicPeriod"/>
            </a:pPr>
            <a:r>
              <a:rPr lang="en-US" sz="2000" b="1" dirty="0">
                <a:solidFill>
                  <a:srgbClr val="7030A0"/>
                </a:solidFill>
              </a:rPr>
              <a:t>Operation type 1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b="1" dirty="0"/>
              <a:t>assembler directives </a:t>
            </a:r>
            <a:r>
              <a:rPr lang="en-US" sz="2000" dirty="0"/>
              <a:t>(all start with a period e.g.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.word </a:t>
            </a:r>
            <a:r>
              <a:rPr lang="en-US" sz="2000" dirty="0"/>
              <a:t>)</a:t>
            </a:r>
          </a:p>
          <a:p>
            <a:pPr marL="354012" indent="-342900">
              <a:buFont typeface="+mj-lt"/>
              <a:buAutoNum type="arabicPeriod"/>
            </a:pPr>
            <a:r>
              <a:rPr lang="en-US" sz="2000" b="1" dirty="0">
                <a:solidFill>
                  <a:srgbClr val="7030A0"/>
                </a:solidFill>
              </a:rPr>
              <a:t>Operation Type 2</a:t>
            </a:r>
            <a:r>
              <a:rPr lang="en-US" sz="2000" dirty="0">
                <a:solidFill>
                  <a:srgbClr val="0070C0"/>
                </a:solidFill>
              </a:rPr>
              <a:t>: assembly language </a:t>
            </a:r>
            <a:r>
              <a:rPr lang="en-US" sz="2000" b="1" dirty="0"/>
              <a:t>instructions</a:t>
            </a:r>
            <a:endParaRPr lang="en-US" sz="2000" dirty="0"/>
          </a:p>
          <a:p>
            <a:pPr marL="354012" indent="-342900">
              <a:buFont typeface="+mj-lt"/>
              <a:buAutoNum type="arabicPeriod"/>
            </a:pPr>
            <a:r>
              <a:rPr lang="en-US" sz="2000" b="1" dirty="0">
                <a:solidFill>
                  <a:srgbClr val="F37440"/>
                </a:solidFill>
              </a:rPr>
              <a:t>Zero or more operands </a:t>
            </a:r>
            <a:r>
              <a:rPr lang="en-US" sz="2000" dirty="0"/>
              <a:t>as required by the instruction or assembler directive</a:t>
            </a:r>
          </a:p>
          <a:p>
            <a:pPr marL="354012" indent="-342900">
              <a:buFont typeface="+mj-lt"/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Comments:</a:t>
            </a:r>
            <a:r>
              <a:rPr lang="en-US" sz="2000" dirty="0"/>
              <a:t> C and C++ style; also @ in the place of a C++ comment //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E07DF-1A56-7B45-8E2C-5BF195ADFDB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4CDB807-C924-3049-99D9-CE09DE2EBF7F}"/>
              </a:ext>
            </a:extLst>
          </p:cNvPr>
          <p:cNvSpPr/>
          <p:nvPr/>
        </p:nvSpPr>
        <p:spPr bwMode="auto">
          <a:xfrm>
            <a:off x="407730" y="585549"/>
            <a:ext cx="11126088" cy="253365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label: 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operation </a:t>
            </a: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operand(s)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comment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  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// assembler directive below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	  .word 5			   /* define a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5; */</a:t>
            </a:r>
            <a:endParaRPr lang="en-US" sz="16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</a:p>
          <a:p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/* instruction example below */</a:t>
            </a:r>
          </a:p>
          <a:p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add	   r1   r2, r3	    // add the values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5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D1A8354-FD5C-3D4A-A99C-C3D34064A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56" y="144208"/>
            <a:ext cx="10528529" cy="440185"/>
          </a:xfrm>
        </p:spPr>
        <p:txBody>
          <a:bodyPr/>
          <a:lstStyle/>
          <a:p>
            <a:r>
              <a:rPr lang="en-US" dirty="0"/>
              <a:t>Labels in Arm Assembly - 2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3C145E-4643-AB42-8A2D-02C154E59D3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26405" y="3386291"/>
            <a:ext cx="10257127" cy="341895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</a:rPr>
              <a:t>Remember, a </a:t>
            </a:r>
            <a:r>
              <a:rPr lang="en-US" sz="2000" dirty="0">
                <a:solidFill>
                  <a:srgbClr val="2C895B"/>
                </a:solidFill>
              </a:rPr>
              <a:t>Label</a:t>
            </a:r>
            <a:r>
              <a:rPr lang="en-US" sz="2000" dirty="0">
                <a:solidFill>
                  <a:srgbClr val="0070C0"/>
                </a:solidFill>
              </a:rPr>
              <a:t> associates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/>
                </a:solidFill>
              </a:rPr>
              <a:t>a</a:t>
            </a:r>
            <a:r>
              <a:rPr lang="en-US" sz="2000" dirty="0">
                <a:solidFill>
                  <a:srgbClr val="2C895B"/>
                </a:solidFill>
              </a:rPr>
              <a:t> name </a:t>
            </a:r>
            <a:r>
              <a:rPr lang="en-US" sz="2000" dirty="0">
                <a:solidFill>
                  <a:schemeClr val="tx2"/>
                </a:solidFill>
              </a:rPr>
              <a:t>with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dirty="0">
                <a:solidFill>
                  <a:srgbClr val="F37440"/>
                </a:solidFill>
              </a:rPr>
              <a:t>memory location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B050"/>
                </a:solidFill>
              </a:rPr>
              <a:t>Regular Label:</a:t>
            </a:r>
          </a:p>
          <a:p>
            <a:pPr lvl="1"/>
            <a:r>
              <a:rPr lang="en-US" sz="2000" dirty="0"/>
              <a:t>Used with a </a:t>
            </a:r>
            <a:r>
              <a:rPr lang="en-US" sz="2000" dirty="0">
                <a:solidFill>
                  <a:srgbClr val="C00000"/>
                </a:solidFill>
              </a:rPr>
              <a:t>Function name </a:t>
            </a:r>
            <a:r>
              <a:rPr lang="en-US" sz="2000" dirty="0"/>
              <a:t>(label) </a:t>
            </a:r>
            <a:r>
              <a:rPr lang="en-US" sz="2000" dirty="0">
                <a:solidFill>
                  <a:srgbClr val="2C895B"/>
                </a:solidFill>
              </a:rPr>
              <a:t>or</a:t>
            </a:r>
            <a:r>
              <a:rPr lang="en-US" sz="2000" dirty="0"/>
              <a:t> all </a:t>
            </a:r>
            <a:r>
              <a:rPr lang="en-US" sz="2000" dirty="0">
                <a:solidFill>
                  <a:srgbClr val="C00000"/>
                </a:solidFill>
              </a:rPr>
              <a:t>static variables </a:t>
            </a:r>
            <a:r>
              <a:rPr lang="en-US" sz="2000" dirty="0"/>
              <a:t>in any of the data segments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B050"/>
                </a:solidFill>
              </a:rPr>
              <a:t>Local Label: </a:t>
            </a:r>
            <a:r>
              <a:rPr lang="en-US" sz="2000" dirty="0"/>
              <a:t>Name starts with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 </a:t>
            </a:r>
            <a:r>
              <a:rPr lang="en-US" sz="2000" dirty="0">
                <a:solidFill>
                  <a:schemeClr val="tx2"/>
                </a:solidFill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2C895B"/>
                </a:solidFill>
                <a:cs typeface="Courier New" panose="02070309020205020404" pitchFamily="49" charset="0"/>
              </a:rPr>
              <a:t>local label prefix</a:t>
            </a:r>
            <a:r>
              <a:rPr lang="en-US" sz="2000" dirty="0">
                <a:solidFill>
                  <a:schemeClr val="tx2"/>
                </a:solidFill>
                <a:cs typeface="Courier New" panose="02070309020205020404" pitchFamily="49" charset="0"/>
              </a:rPr>
              <a:t>) only usable in the same file</a:t>
            </a:r>
            <a:endParaRPr lang="en-US" sz="2000" dirty="0">
              <a:solidFill>
                <a:srgbClr val="00B050"/>
              </a:solidFill>
            </a:endParaRP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Targets for </a:t>
            </a:r>
          </a:p>
          <a:p>
            <a:pPr marL="1147762" lvl="2" indent="-457200">
              <a:buFont typeface="+mj-lt"/>
              <a:buAutoNum type="alphaLcParenR"/>
            </a:pPr>
            <a:r>
              <a:rPr lang="en-US" sz="1800" dirty="0">
                <a:solidFill>
                  <a:srgbClr val="0070C0"/>
                </a:solidFill>
              </a:rPr>
              <a:t>branches: if switch, </a:t>
            </a:r>
            <a:r>
              <a:rPr lang="en-US" sz="1800" dirty="0" err="1">
                <a:solidFill>
                  <a:srgbClr val="0070C0"/>
                </a:solidFill>
              </a:rPr>
              <a:t>goto</a:t>
            </a:r>
            <a:r>
              <a:rPr lang="en-US" sz="1800" dirty="0">
                <a:solidFill>
                  <a:srgbClr val="0070C0"/>
                </a:solidFill>
              </a:rPr>
              <a:t>, break, continue, </a:t>
            </a:r>
          </a:p>
          <a:p>
            <a:pPr marL="1147762" lvl="2" indent="-457200">
              <a:buFont typeface="+mj-lt"/>
              <a:buAutoNum type="alphaLcParenR"/>
            </a:pPr>
            <a:r>
              <a:rPr lang="en-US" sz="1800" dirty="0">
                <a:solidFill>
                  <a:srgbClr val="0070C0"/>
                </a:solidFill>
              </a:rPr>
              <a:t>loops: for, while, do-while</a:t>
            </a:r>
            <a:endParaRPr lang="en-US" sz="1800" dirty="0"/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solidFill>
                  <a:srgbClr val="2C895B"/>
                </a:solidFill>
              </a:rPr>
              <a:t>Anonymous variables </a:t>
            </a:r>
            <a:r>
              <a:rPr lang="en-US" sz="2000" dirty="0"/>
              <a:t>(the address of </a:t>
            </a:r>
            <a:r>
              <a:rPr lang="en-US" sz="2000" dirty="0">
                <a:solidFill>
                  <a:srgbClr val="2C895B"/>
                </a:solidFill>
              </a:rPr>
              <a:t>literal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not the address of foo </a:t>
            </a:r>
            <a:r>
              <a:rPr lang="en-US" sz="2000" dirty="0"/>
              <a:t>in the following)</a:t>
            </a:r>
          </a:p>
          <a:p>
            <a:pPr marL="690562" lvl="2" indent="0">
              <a:buNone/>
            </a:pPr>
            <a:r>
              <a:rPr lang="en-US" sz="2000" dirty="0"/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*foo = "literal";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7D459-99A3-F841-88C3-64FD7BDC4C3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3C23B1B-123D-F020-062F-01545A0F8B1B}"/>
              </a:ext>
            </a:extLst>
          </p:cNvPr>
          <p:cNvSpPr/>
          <p:nvPr/>
        </p:nvSpPr>
        <p:spPr bwMode="auto">
          <a:xfrm>
            <a:off x="2743261" y="668597"/>
            <a:ext cx="8912445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Lmesg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.string  "Hello CSE30! We Are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CountinG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UpPpER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letters!"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   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push    {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Lwhile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add     r2, r2, 1       // increment char pointer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CB77F96-A951-5FD3-EB72-449C70756798}"/>
              </a:ext>
            </a:extLst>
          </p:cNvPr>
          <p:cNvGrpSpPr/>
          <p:nvPr/>
        </p:nvGrpSpPr>
        <p:grpSpPr>
          <a:xfrm>
            <a:off x="1021115" y="731679"/>
            <a:ext cx="1722146" cy="400110"/>
            <a:chOff x="1872409" y="1156033"/>
            <a:chExt cx="1722146" cy="4001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7D6310-6E07-B5FE-0E15-3B479F6F30DE}"/>
                </a:ext>
              </a:extLst>
            </p:cNvPr>
            <p:cNvSpPr txBox="1"/>
            <p:nvPr/>
          </p:nvSpPr>
          <p:spPr>
            <a:xfrm>
              <a:off x="1872409" y="1156033"/>
              <a:ext cx="1422184" cy="40011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local label</a:t>
              </a:r>
            </a:p>
          </p:txBody>
        </p:sp>
        <p:sp>
          <p:nvSpPr>
            <p:cNvPr id="12" name="Up Arrow 11">
              <a:extLst>
                <a:ext uri="{FF2B5EF4-FFF2-40B4-BE49-F238E27FC236}">
                  <a16:creationId xmlns:a16="http://schemas.microsoft.com/office/drawing/2014/main" id="{16633473-DE0A-ADBF-E61A-00EC5E31CED9}"/>
                </a:ext>
              </a:extLst>
            </p:cNvPr>
            <p:cNvSpPr/>
            <p:nvPr/>
          </p:nvSpPr>
          <p:spPr>
            <a:xfrm rot="5400000">
              <a:off x="3347207" y="1180080"/>
              <a:ext cx="194734" cy="29996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66E0FD-BDBD-2DB7-563A-58D5B32E49DE}"/>
              </a:ext>
            </a:extLst>
          </p:cNvPr>
          <p:cNvGrpSpPr/>
          <p:nvPr/>
        </p:nvGrpSpPr>
        <p:grpSpPr>
          <a:xfrm>
            <a:off x="663645" y="1498853"/>
            <a:ext cx="2079616" cy="400110"/>
            <a:chOff x="1514939" y="1156034"/>
            <a:chExt cx="2079616" cy="4001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13EFE7-3ECE-4911-E759-0FF268AC25E5}"/>
                </a:ext>
              </a:extLst>
            </p:cNvPr>
            <p:cNvSpPr txBox="1"/>
            <p:nvPr/>
          </p:nvSpPr>
          <p:spPr>
            <a:xfrm>
              <a:off x="1514939" y="1156034"/>
              <a:ext cx="1794081" cy="40011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Regular label</a:t>
              </a:r>
            </a:p>
          </p:txBody>
        </p:sp>
        <p:sp>
          <p:nvSpPr>
            <p:cNvPr id="15" name="Up Arrow 14">
              <a:extLst>
                <a:ext uri="{FF2B5EF4-FFF2-40B4-BE49-F238E27FC236}">
                  <a16:creationId xmlns:a16="http://schemas.microsoft.com/office/drawing/2014/main" id="{992A93D3-B831-28C3-55A2-79B3648AF0DC}"/>
                </a:ext>
              </a:extLst>
            </p:cNvPr>
            <p:cNvSpPr/>
            <p:nvPr/>
          </p:nvSpPr>
          <p:spPr>
            <a:xfrm rot="5400000">
              <a:off x="3347207" y="1180080"/>
              <a:ext cx="194734" cy="29996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046DC3B-FB27-7E19-880E-D713774FDEF4}"/>
              </a:ext>
            </a:extLst>
          </p:cNvPr>
          <p:cNvGrpSpPr/>
          <p:nvPr/>
        </p:nvGrpSpPr>
        <p:grpSpPr>
          <a:xfrm>
            <a:off x="1021115" y="2625438"/>
            <a:ext cx="1722146" cy="400110"/>
            <a:chOff x="1872409" y="1156033"/>
            <a:chExt cx="1722146" cy="40011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9E29FF8-0425-D64F-CB73-ED2B72FE7275}"/>
                </a:ext>
              </a:extLst>
            </p:cNvPr>
            <p:cNvSpPr txBox="1"/>
            <p:nvPr/>
          </p:nvSpPr>
          <p:spPr>
            <a:xfrm>
              <a:off x="1872409" y="1156033"/>
              <a:ext cx="1422184" cy="40011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local label</a:t>
              </a:r>
            </a:p>
          </p:txBody>
        </p:sp>
        <p:sp>
          <p:nvSpPr>
            <p:cNvPr id="27" name="Up Arrow 26">
              <a:extLst>
                <a:ext uri="{FF2B5EF4-FFF2-40B4-BE49-F238E27FC236}">
                  <a16:creationId xmlns:a16="http://schemas.microsoft.com/office/drawing/2014/main" id="{C10E0D00-4710-6E85-A91F-05BC97FDA58C}"/>
                </a:ext>
              </a:extLst>
            </p:cNvPr>
            <p:cNvSpPr/>
            <p:nvPr/>
          </p:nvSpPr>
          <p:spPr>
            <a:xfrm rot="5400000">
              <a:off x="3347207" y="1180080"/>
              <a:ext cx="194734" cy="29996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811B78B-45EB-9407-8726-F6DF391FAEA8}"/>
              </a:ext>
            </a:extLst>
          </p:cNvPr>
          <p:cNvSpPr txBox="1"/>
          <p:nvPr/>
        </p:nvSpPr>
        <p:spPr>
          <a:xfrm>
            <a:off x="5643220" y="1498853"/>
            <a:ext cx="59890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label </a:t>
            </a:r>
            <a:r>
              <a:rPr lang="en-US" dirty="0">
                <a:solidFill>
                  <a:srgbClr val="2C895B"/>
                </a:solidFill>
              </a:rPr>
              <a:t>main</a:t>
            </a:r>
            <a:r>
              <a:rPr lang="en-US" dirty="0"/>
              <a:t> is the starting address of the push instruction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388756-77EC-355F-D2CA-01B42186A6E1}"/>
              </a:ext>
            </a:extLst>
          </p:cNvPr>
          <p:cNvSpPr txBox="1"/>
          <p:nvPr/>
        </p:nvSpPr>
        <p:spPr>
          <a:xfrm>
            <a:off x="5643220" y="1059504"/>
            <a:ext cx="59890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label .</a:t>
            </a:r>
            <a:r>
              <a:rPr lang="en-US" dirty="0" err="1">
                <a:solidFill>
                  <a:srgbClr val="2C895B"/>
                </a:solidFill>
              </a:rPr>
              <a:t>Lmesg</a:t>
            </a:r>
            <a:r>
              <a:rPr lang="en-US" dirty="0"/>
              <a:t> is the starting address for the ascii string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763DD0-3277-C2A4-256C-BF5506F6CFC7}"/>
              </a:ext>
            </a:extLst>
          </p:cNvPr>
          <p:cNvSpPr txBox="1"/>
          <p:nvPr/>
        </p:nvSpPr>
        <p:spPr>
          <a:xfrm>
            <a:off x="5563703" y="2546832"/>
            <a:ext cx="606855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label </a:t>
            </a:r>
            <a:r>
              <a:rPr lang="en-US" dirty="0">
                <a:solidFill>
                  <a:srgbClr val="2C895B"/>
                </a:solidFill>
              </a:rPr>
              <a:t>.</a:t>
            </a:r>
            <a:r>
              <a:rPr lang="en-US" dirty="0" err="1">
                <a:solidFill>
                  <a:srgbClr val="2C895B"/>
                </a:solidFill>
              </a:rPr>
              <a:t>Lwhile</a:t>
            </a:r>
            <a:r>
              <a:rPr lang="en-US" dirty="0">
                <a:solidFill>
                  <a:srgbClr val="2C895B"/>
                </a:solidFill>
              </a:rPr>
              <a:t> </a:t>
            </a:r>
            <a:r>
              <a:rPr lang="en-US" dirty="0"/>
              <a:t>is the starting address of the add instruction </a:t>
            </a:r>
          </a:p>
        </p:txBody>
      </p:sp>
    </p:spTree>
    <p:extLst>
      <p:ext uri="{BB962C8B-B14F-4D97-AF65-F5344CB8AC3E}">
        <p14:creationId xmlns:p14="http://schemas.microsoft.com/office/powerpoint/2010/main" val="53023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A10A-AB1F-B546-9B6B-97FC5E80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44" y="54068"/>
            <a:ext cx="11587475" cy="867115"/>
          </a:xfrm>
        </p:spPr>
        <p:txBody>
          <a:bodyPr/>
          <a:lstStyle/>
          <a:p>
            <a:r>
              <a:rPr lang="en-US" sz="2800" dirty="0"/>
              <a:t>Unconditional Branching –</a:t>
            </a:r>
            <a:br>
              <a:rPr lang="en-US" sz="2800" dirty="0"/>
            </a:br>
            <a:r>
              <a:rPr lang="en-US" sz="2800" dirty="0"/>
              <a:t>	 Forces Execution to Continue at a Specified Label (</a:t>
            </a:r>
            <a:r>
              <a:rPr lang="en-US" sz="2800" dirty="0" err="1"/>
              <a:t>goto</a:t>
            </a:r>
            <a:r>
              <a:rPr lang="en-US" sz="2800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537CDD7-3DF8-AD40-8213-AB96C358DE2E}"/>
              </a:ext>
            </a:extLst>
          </p:cNvPr>
          <p:cNvSpPr/>
          <p:nvPr/>
        </p:nvSpPr>
        <p:spPr bwMode="auto">
          <a:xfrm>
            <a:off x="1654991" y="5059777"/>
            <a:ext cx="9535696" cy="14885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//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Ldone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	:</a:t>
            </a:r>
          </a:p>
          <a:p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 add   r0, EXIT_SUCCESS       // set return value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9C3EC5-1464-404E-BF2F-F9C71D388904}"/>
              </a:ext>
            </a:extLst>
          </p:cNvPr>
          <p:cNvSpPr txBox="1">
            <a:spLocks/>
          </p:cNvSpPr>
          <p:nvPr/>
        </p:nvSpPr>
        <p:spPr>
          <a:xfrm>
            <a:off x="689756" y="965089"/>
            <a:ext cx="11188649" cy="38638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1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Unconditional Branch </a:t>
            </a:r>
            <a:r>
              <a:rPr lang="en-US" sz="2000" dirty="0">
                <a:solidFill>
                  <a:schemeClr val="tx2"/>
                </a:solidFill>
              </a:rPr>
              <a:t>instruction </a:t>
            </a:r>
            <a:r>
              <a:rPr lang="en-US" sz="2000" i="1" dirty="0">
                <a:solidFill>
                  <a:srgbClr val="2C895B"/>
                </a:solidFill>
              </a:rPr>
              <a:t>(branch to only local labels in CSE30)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.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endParaRPr lang="en-US" sz="2000" b="1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/>
              <a:t>Causes an unconditional branch (aka </a:t>
            </a:r>
            <a:r>
              <a:rPr lang="en-US" sz="2000" dirty="0" err="1"/>
              <a:t>goto</a:t>
            </a:r>
            <a:r>
              <a:rPr lang="en-US" sz="2000" dirty="0"/>
              <a:t>) to the instruction with the address .</a:t>
            </a:r>
            <a:r>
              <a:rPr lang="en-US" sz="2000" dirty="0" err="1">
                <a:solidFill>
                  <a:srgbClr val="0070C0"/>
                </a:solidFill>
              </a:rPr>
              <a:t>L</a:t>
            </a:r>
            <a:r>
              <a:rPr lang="en-US" sz="20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endParaRPr lang="en-US" sz="2000" b="1" dirty="0">
              <a:solidFill>
                <a:srgbClr val="F374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sz="2000" b="1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000" dirty="0"/>
              <a:t> is called a </a:t>
            </a:r>
            <a:r>
              <a:rPr lang="en-US" sz="2000" b="1" dirty="0">
                <a:solidFill>
                  <a:srgbClr val="0070C0"/>
                </a:solidFill>
              </a:rPr>
              <a:t>branch target label </a:t>
            </a:r>
            <a:r>
              <a:rPr lang="en-US" sz="2000" dirty="0"/>
              <a:t>(the </a:t>
            </a:r>
            <a:r>
              <a:rPr lang="en-US" sz="2000" i="1" dirty="0">
                <a:solidFill>
                  <a:srgbClr val="0070C0"/>
                </a:solidFill>
              </a:rPr>
              <a:t>"target" </a:t>
            </a:r>
            <a:r>
              <a:rPr lang="en-US" sz="2000" dirty="0"/>
              <a:t>of a branch instruction)</a:t>
            </a:r>
          </a:p>
          <a:p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Be careful! </a:t>
            </a:r>
            <a:r>
              <a:rPr lang="en-US" sz="2000" b="1" u="sng" dirty="0">
                <a:solidFill>
                  <a:srgbClr val="FF0000"/>
                </a:solidFill>
                <a:cs typeface="Courier New" panose="02070309020205020404" pitchFamily="49" charset="0"/>
              </a:rPr>
              <a:t>do not to branch to a function label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!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sz="2000" b="1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000" dirty="0"/>
              <a:t>: translates into an number offset being </a:t>
            </a:r>
            <a:r>
              <a:rPr lang="en-US" sz="2000" dirty="0">
                <a:solidFill>
                  <a:srgbClr val="0070C0"/>
                </a:solidFill>
              </a:rPr>
              <a:t>imm24 shifted left two bits </a:t>
            </a:r>
            <a:r>
              <a:rPr lang="en-US" sz="2000" dirty="0"/>
              <a:t>(+/- 32 MB)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A3F346-2744-CE44-9314-55D58A1EEF5F}"/>
              </a:ext>
            </a:extLst>
          </p:cNvPr>
          <p:cNvSpPr txBox="1"/>
          <p:nvPr/>
        </p:nvSpPr>
        <p:spPr>
          <a:xfrm>
            <a:off x="3740197" y="1152028"/>
            <a:ext cx="1351554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23124B-2113-F149-BF6E-62B2E29148E2}"/>
              </a:ext>
            </a:extLst>
          </p:cNvPr>
          <p:cNvSpPr txBox="1"/>
          <p:nvPr/>
        </p:nvSpPr>
        <p:spPr>
          <a:xfrm>
            <a:off x="5091751" y="1152028"/>
            <a:ext cx="1049648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imm24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8ABFE7-A05F-5041-AFC0-D98EF7AB4EF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1C2D59-561B-AAB3-9D77-43992499ED0C}"/>
              </a:ext>
            </a:extLst>
          </p:cNvPr>
          <p:cNvSpPr txBox="1"/>
          <p:nvPr/>
        </p:nvSpPr>
        <p:spPr>
          <a:xfrm>
            <a:off x="6251076" y="1090473"/>
            <a:ext cx="509211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imm24 is Relative direction</a:t>
            </a:r>
          </a:p>
          <a:p>
            <a:r>
              <a:rPr lang="en-US" dirty="0">
                <a:solidFill>
                  <a:schemeClr val="accent6"/>
                </a:solidFill>
              </a:rPr>
              <a:t>from the branch instruction (in +/- instructions)</a:t>
            </a:r>
          </a:p>
        </p:txBody>
      </p:sp>
    </p:spTree>
    <p:extLst>
      <p:ext uri="{BB962C8B-B14F-4D97-AF65-F5344CB8AC3E}">
        <p14:creationId xmlns:p14="http://schemas.microsoft.com/office/powerpoint/2010/main" val="163561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uiExpand="1" build="p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D1776-B5B5-E54D-9D0C-37D4CCBF4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587362"/>
          </a:xfrm>
        </p:spPr>
        <p:txBody>
          <a:bodyPr/>
          <a:lstStyle/>
          <a:p>
            <a:r>
              <a:rPr lang="en-US" dirty="0"/>
              <a:t>Examples of of Unconditional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3F590-A23A-254E-B13F-F669BAFBA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5479" y="4489185"/>
            <a:ext cx="10161042" cy="2072980"/>
          </a:xfr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/>
              <a:t>Branches are used to change execution flow using labels as the branch target</a:t>
            </a:r>
          </a:p>
          <a:p>
            <a:r>
              <a:rPr lang="en-US" sz="2200" dirty="0"/>
              <a:t>In these example, </a:t>
            </a:r>
            <a:r>
              <a:rPr lang="en-US" sz="2200" b="1" i="1" dirty="0">
                <a:solidFill>
                  <a:srgbClr val="FF0000"/>
                </a:solidFill>
              </a:rPr>
              <a:t>.</a:t>
            </a:r>
            <a:r>
              <a:rPr lang="en-US" sz="2200" b="1" i="1" dirty="0" err="1">
                <a:solidFill>
                  <a:srgbClr val="FF0000"/>
                </a:solidFill>
              </a:rPr>
              <a:t>Lforward</a:t>
            </a:r>
            <a:r>
              <a:rPr lang="en-US" sz="2200" i="1" dirty="0">
                <a:solidFill>
                  <a:srgbClr val="F37440"/>
                </a:solidFill>
              </a:rPr>
              <a:t> </a:t>
            </a:r>
            <a:r>
              <a:rPr lang="en-US" sz="2200" dirty="0"/>
              <a:t>and </a:t>
            </a:r>
            <a:r>
              <a:rPr lang="en-US" sz="2200" b="1" i="1" dirty="0">
                <a:solidFill>
                  <a:schemeClr val="accent5"/>
                </a:solidFill>
              </a:rPr>
              <a:t>.</a:t>
            </a:r>
            <a:r>
              <a:rPr lang="en-US" sz="2200" b="1" i="1" dirty="0" err="1">
                <a:solidFill>
                  <a:schemeClr val="accent5"/>
                </a:solidFill>
              </a:rPr>
              <a:t>Lbackward</a:t>
            </a:r>
            <a:r>
              <a:rPr lang="en-US" sz="2200" i="1" dirty="0">
                <a:solidFill>
                  <a:schemeClr val="accent5"/>
                </a:solidFill>
              </a:rPr>
              <a:t> </a:t>
            </a:r>
            <a:r>
              <a:rPr lang="en-US" sz="2200" dirty="0"/>
              <a:t>are the </a:t>
            </a:r>
            <a:r>
              <a:rPr lang="en-US" sz="2200" b="1" u="sng" dirty="0">
                <a:solidFill>
                  <a:srgbClr val="0070C0"/>
                </a:solidFill>
              </a:rPr>
              <a:t>branch target </a:t>
            </a:r>
            <a:r>
              <a:rPr lang="en-US" sz="2200" b="1" dirty="0">
                <a:solidFill>
                  <a:srgbClr val="0070C0"/>
                </a:solidFill>
              </a:rPr>
              <a:t>labels </a:t>
            </a:r>
          </a:p>
          <a:p>
            <a:r>
              <a:rPr lang="en-US" sz="2200" dirty="0">
                <a:solidFill>
                  <a:srgbClr val="0070C0"/>
                </a:solidFill>
              </a:rPr>
              <a:t>Branch target labels </a:t>
            </a:r>
            <a:r>
              <a:rPr lang="en-US" sz="2200" dirty="0"/>
              <a:t>are placed at the beginning of the line (or above it) </a:t>
            </a:r>
          </a:p>
          <a:p>
            <a:r>
              <a:rPr lang="en-US" sz="2200" dirty="0">
                <a:solidFill>
                  <a:srgbClr val="F37440"/>
                </a:solidFill>
              </a:rPr>
              <a:t>Caution: Backward branches should only used with loops!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004C3D-9230-A042-99DC-539A49EC504B}"/>
              </a:ext>
            </a:extLst>
          </p:cNvPr>
          <p:cNvSpPr/>
          <p:nvPr/>
        </p:nvSpPr>
        <p:spPr>
          <a:xfrm>
            <a:off x="468675" y="1521240"/>
            <a:ext cx="3903948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Lforward</a:t>
            </a:r>
            <a:endParaRPr lang="en-US" sz="2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add r1, r2, 4</a:t>
            </a:r>
          </a:p>
          <a:p>
            <a:pPr algn="just"/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add r0, r6, 2</a:t>
            </a:r>
          </a:p>
          <a:p>
            <a:pPr algn="just"/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add r3, r7, 4</a:t>
            </a:r>
          </a:p>
          <a:p>
            <a:pPr algn="just"/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Lforward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just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sub r1, r2, 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4FD35D-1772-6F42-B6CF-FE953D8E01A5}"/>
              </a:ext>
            </a:extLst>
          </p:cNvPr>
          <p:cNvSpPr/>
          <p:nvPr/>
        </p:nvSpPr>
        <p:spPr>
          <a:xfrm>
            <a:off x="6380128" y="1604828"/>
            <a:ext cx="5471903" cy="22775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Lbackward</a:t>
            </a: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just"/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add r1, r2, 4</a:t>
            </a:r>
          </a:p>
          <a:p>
            <a:pPr algn="just"/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sub r1, r2, 4</a:t>
            </a:r>
          </a:p>
          <a:p>
            <a:pPr algn="just"/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add r4, r6, r7</a:t>
            </a:r>
          </a:p>
          <a:p>
            <a:pPr algn="just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b </a:t>
            </a: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Lbackward</a:t>
            </a:r>
            <a:endParaRPr lang="en-US" sz="22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reachable unless 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there is a label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 .b above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B7800F-A597-4D42-A5AE-121B2894D0D7}"/>
              </a:ext>
            </a:extLst>
          </p:cNvPr>
          <p:cNvSpPr/>
          <p:nvPr/>
        </p:nvSpPr>
        <p:spPr>
          <a:xfrm>
            <a:off x="6985011" y="837781"/>
            <a:ext cx="27863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b="1" dirty="0"/>
              <a:t>Backward Branch</a:t>
            </a:r>
          </a:p>
          <a:p>
            <a:pPr algn="just"/>
            <a:r>
              <a:rPr lang="en-US" sz="2400" b="1" dirty="0"/>
              <a:t>(Infinite loop)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EE148E-4B1C-104E-BB95-747E022AD838}"/>
              </a:ext>
            </a:extLst>
          </p:cNvPr>
          <p:cNvSpPr/>
          <p:nvPr/>
        </p:nvSpPr>
        <p:spPr>
          <a:xfrm>
            <a:off x="90524" y="1059574"/>
            <a:ext cx="46602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b="1" dirty="0"/>
              <a:t>Unconditional Branch Forward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7BC248-D612-8A42-A378-BCAB3952821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6BD39E-27DB-5960-56D8-EFA51B80FC1F}"/>
              </a:ext>
            </a:extLst>
          </p:cNvPr>
          <p:cNvSpPr txBox="1"/>
          <p:nvPr/>
        </p:nvSpPr>
        <p:spPr>
          <a:xfrm>
            <a:off x="4495482" y="1780713"/>
            <a:ext cx="1538869" cy="1477328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a practical example as this code is unreachable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ED406E69-39F7-A9EB-B74C-DBB0F340D018}"/>
              </a:ext>
            </a:extLst>
          </p:cNvPr>
          <p:cNvSpPr/>
          <p:nvPr/>
        </p:nvSpPr>
        <p:spPr>
          <a:xfrm>
            <a:off x="3627863" y="1960907"/>
            <a:ext cx="627266" cy="1004373"/>
          </a:xfrm>
          <a:prstGeom prst="rightBrace">
            <a:avLst>
              <a:gd name="adj1" fmla="val 8333"/>
              <a:gd name="adj2" fmla="val 5093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16ED37-9CCD-3270-A674-F1E6DBEC66D4}"/>
              </a:ext>
            </a:extLst>
          </p:cNvPr>
          <p:cNvGrpSpPr/>
          <p:nvPr/>
        </p:nvGrpSpPr>
        <p:grpSpPr>
          <a:xfrm>
            <a:off x="611738" y="3204455"/>
            <a:ext cx="3329758" cy="1181380"/>
            <a:chOff x="1872409" y="374763"/>
            <a:chExt cx="3329758" cy="118138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5C7F5C-B04A-D23E-5678-23B3A94F17DA}"/>
                </a:ext>
              </a:extLst>
            </p:cNvPr>
            <p:cNvSpPr txBox="1"/>
            <p:nvPr/>
          </p:nvSpPr>
          <p:spPr>
            <a:xfrm>
              <a:off x="1872409" y="1156033"/>
              <a:ext cx="3329758" cy="40011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Branch target (local label)</a:t>
              </a:r>
            </a:p>
          </p:txBody>
        </p:sp>
        <p:sp>
          <p:nvSpPr>
            <p:cNvPr id="14" name="Up Arrow 13">
              <a:extLst>
                <a:ext uri="{FF2B5EF4-FFF2-40B4-BE49-F238E27FC236}">
                  <a16:creationId xmlns:a16="http://schemas.microsoft.com/office/drawing/2014/main" id="{737DC322-CC5D-24EB-3CFB-208D523CF9E6}"/>
                </a:ext>
              </a:extLst>
            </p:cNvPr>
            <p:cNvSpPr/>
            <p:nvPr/>
          </p:nvSpPr>
          <p:spPr>
            <a:xfrm>
              <a:off x="2201197" y="374763"/>
              <a:ext cx="172320" cy="78127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69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F155D-22B5-684C-949C-E4BEB9652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48" y="368064"/>
            <a:ext cx="11280729" cy="435088"/>
          </a:xfrm>
        </p:spPr>
        <p:txBody>
          <a:bodyPr/>
          <a:lstStyle/>
          <a:p>
            <a:r>
              <a:rPr lang="en-US" dirty="0"/>
              <a:t>Never Branch to the following instruction: It is not needed!</a:t>
            </a:r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6E769A-DCFC-0C4F-983F-375DFEA0684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BF4F492-B801-9646-3C1C-990E19881781}"/>
              </a:ext>
            </a:extLst>
          </p:cNvPr>
          <p:cNvSpPr/>
          <p:nvPr/>
        </p:nvSpPr>
        <p:spPr bwMode="auto">
          <a:xfrm>
            <a:off x="1734447" y="1740120"/>
            <a:ext cx="9273188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  r2, 0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b     .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Lnext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not do this, not needed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Lnext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add	r1, r2, r3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31FB6CC-423C-6876-3BF6-4482AD14DC9F}"/>
              </a:ext>
            </a:extLst>
          </p:cNvPr>
          <p:cNvGrpSpPr/>
          <p:nvPr/>
        </p:nvGrpSpPr>
        <p:grpSpPr>
          <a:xfrm>
            <a:off x="1757908" y="3429000"/>
            <a:ext cx="4028250" cy="1367766"/>
            <a:chOff x="7624416" y="-393013"/>
            <a:chExt cx="4028250" cy="1367766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B69AF51-3279-108F-4F1F-ABE12E967362}"/>
                </a:ext>
              </a:extLst>
            </p:cNvPr>
            <p:cNvSpPr/>
            <p:nvPr/>
          </p:nvSpPr>
          <p:spPr bwMode="auto">
            <a:xfrm>
              <a:off x="7624416" y="119646"/>
              <a:ext cx="4028250" cy="855107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2C895B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sz="2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mov   r2, 0</a:t>
              </a:r>
              <a:endPara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add	r1, r2, r3</a:t>
              </a:r>
            </a:p>
          </p:txBody>
        </p:sp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BC33CD37-4588-C616-5278-7183FE8EDFFA}"/>
                </a:ext>
              </a:extLst>
            </p:cNvPr>
            <p:cNvSpPr/>
            <p:nvPr/>
          </p:nvSpPr>
          <p:spPr>
            <a:xfrm rot="5400000">
              <a:off x="9222663" y="-317066"/>
              <a:ext cx="491825" cy="33993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U-Turn Arrow 4">
            <a:extLst>
              <a:ext uri="{FF2B5EF4-FFF2-40B4-BE49-F238E27FC236}">
                <a16:creationId xmlns:a16="http://schemas.microsoft.com/office/drawing/2014/main" id="{2454D465-9932-05F4-4DFC-81B16E852687}"/>
              </a:ext>
            </a:extLst>
          </p:cNvPr>
          <p:cNvSpPr/>
          <p:nvPr/>
        </p:nvSpPr>
        <p:spPr>
          <a:xfrm rot="5400000" flipV="1">
            <a:off x="1896642" y="1841878"/>
            <a:ext cx="435088" cy="1428528"/>
          </a:xfrm>
          <a:prstGeom prst="uturnArrow">
            <a:avLst>
              <a:gd name="adj1" fmla="val 7498"/>
              <a:gd name="adj2" fmla="val 12036"/>
              <a:gd name="adj3" fmla="val 21481"/>
              <a:gd name="adj4" fmla="val 42454"/>
              <a:gd name="adj5" fmla="val 381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44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5C421C-5369-0F48-9F83-298A1BC2E7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6299" y="3167670"/>
            <a:ext cx="11555072" cy="35901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rgbClr val="0070C0"/>
                </a:solidFill>
              </a:rPr>
              <a:t>Branch guard</a:t>
            </a:r>
            <a:r>
              <a:rPr lang="en-US" sz="2000" dirty="0">
                <a:solidFill>
                  <a:schemeClr val="tx2"/>
                </a:solidFill>
              </a:rPr>
              <a:t>: determines when to execute the </a:t>
            </a:r>
            <a:r>
              <a:rPr lang="en-US" sz="2000" dirty="0">
                <a:solidFill>
                  <a:schemeClr val="accent1"/>
                </a:solidFill>
              </a:rPr>
              <a:t>"condition true block" </a:t>
            </a:r>
            <a:r>
              <a:rPr lang="en-US" sz="2000" dirty="0">
                <a:solidFill>
                  <a:schemeClr val="tx2"/>
                </a:solidFill>
              </a:rPr>
              <a:t>or the </a:t>
            </a:r>
            <a:r>
              <a:rPr lang="en-US" sz="2000" dirty="0">
                <a:solidFill>
                  <a:srgbClr val="F37440"/>
                </a:solidFill>
              </a:rPr>
              <a:t>"condition false block"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In C</a:t>
            </a:r>
            <a:r>
              <a:rPr lang="en-US" sz="2000" dirty="0"/>
              <a:t>, when the </a:t>
            </a:r>
            <a:r>
              <a:rPr lang="en-US" sz="2000" dirty="0">
                <a:solidFill>
                  <a:srgbClr val="7030A0"/>
                </a:solidFill>
              </a:rPr>
              <a:t>branch guard (condition test) </a:t>
            </a:r>
            <a:r>
              <a:rPr lang="en-US" sz="2000" dirty="0"/>
              <a:t>evaluates </a:t>
            </a:r>
            <a:r>
              <a:rPr lang="en-US" sz="2000" b="1" u="sng" dirty="0">
                <a:solidFill>
                  <a:srgbClr val="FF0000"/>
                </a:solidFill>
              </a:rPr>
              <a:t>non-zero</a:t>
            </a:r>
            <a:r>
              <a:rPr lang="en-US" sz="2000" dirty="0"/>
              <a:t> you </a:t>
            </a:r>
            <a:r>
              <a:rPr lang="en-US" sz="2000" b="1" i="1" dirty="0">
                <a:solidFill>
                  <a:srgbClr val="7030A0"/>
                </a:solidFill>
              </a:rPr>
              <a:t>fall through </a:t>
            </a:r>
            <a:r>
              <a:rPr lang="en-US" sz="2000" dirty="0"/>
              <a:t>to the </a:t>
            </a:r>
            <a:r>
              <a:rPr lang="en-US" sz="2000" b="1" i="1" dirty="0">
                <a:solidFill>
                  <a:srgbClr val="00B050"/>
                </a:solidFill>
              </a:rPr>
              <a:t>condition true </a:t>
            </a:r>
            <a:r>
              <a:rPr lang="en-US" sz="2000" dirty="0"/>
              <a:t>block, otherwise you branch to the </a:t>
            </a:r>
            <a:r>
              <a:rPr lang="en-US" sz="2000" b="1" i="1" dirty="0">
                <a:solidFill>
                  <a:srgbClr val="F3753F"/>
                </a:solidFill>
              </a:rPr>
              <a:t>condition false (else) </a:t>
            </a:r>
            <a:r>
              <a:rPr lang="en-US" sz="2000" dirty="0"/>
              <a:t>block</a:t>
            </a:r>
          </a:p>
          <a:p>
            <a:r>
              <a:rPr lang="en-US" sz="2000" dirty="0">
                <a:solidFill>
                  <a:schemeClr val="tx2"/>
                </a:solidFill>
              </a:rPr>
              <a:t>Step 1: evaluate the branch guard(s) (involves one or more compares/tests)</a:t>
            </a:r>
          </a:p>
          <a:p>
            <a:r>
              <a:rPr lang="en-US" sz="2000" dirty="0">
                <a:solidFill>
                  <a:schemeClr val="tx2"/>
                </a:solidFill>
              </a:rPr>
              <a:t>Step 2: If </a:t>
            </a:r>
            <a:r>
              <a:rPr lang="en-US" sz="2000" dirty="0">
                <a:solidFill>
                  <a:srgbClr val="0070C0"/>
                </a:solidFill>
              </a:rPr>
              <a:t>branch guard evaluates to be </a:t>
            </a:r>
            <a:r>
              <a:rPr lang="en-US" sz="2000" b="1" dirty="0">
                <a:solidFill>
                  <a:srgbClr val="0070C0"/>
                </a:solidFill>
              </a:rPr>
              <a:t>false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en-US" sz="2000" b="1" dirty="0">
                <a:solidFill>
                  <a:srgbClr val="F37440"/>
                </a:solidFill>
              </a:rPr>
              <a:t>branch around </a:t>
            </a:r>
            <a:r>
              <a:rPr lang="en-US" sz="2000" dirty="0">
                <a:solidFill>
                  <a:schemeClr val="tx2"/>
                </a:solidFill>
              </a:rPr>
              <a:t>the </a:t>
            </a:r>
            <a:r>
              <a:rPr lang="en-US" sz="2000" b="1" dirty="0">
                <a:solidFill>
                  <a:srgbClr val="2C895B"/>
                </a:solidFill>
              </a:rPr>
              <a:t>true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rgbClr val="2C895B"/>
                </a:solidFill>
              </a:rPr>
              <a:t>block</a:t>
            </a:r>
            <a:r>
              <a:rPr lang="en-US" sz="2000" dirty="0">
                <a:solidFill>
                  <a:schemeClr val="accent6"/>
                </a:solidFill>
              </a:rPr>
              <a:t> and execute the </a:t>
            </a:r>
            <a:r>
              <a:rPr lang="en-US" sz="2000" b="1" dirty="0">
                <a:solidFill>
                  <a:srgbClr val="F3753F"/>
                </a:solidFill>
              </a:rPr>
              <a:t>else block </a:t>
            </a:r>
            <a:endParaRPr lang="en-US" sz="2000" dirty="0">
              <a:solidFill>
                <a:schemeClr val="accent6"/>
              </a:solidFill>
            </a:endParaRPr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otherwise </a:t>
            </a:r>
            <a:r>
              <a:rPr lang="en-US" sz="2000" b="1" dirty="0">
                <a:solidFill>
                  <a:schemeClr val="accent6"/>
                </a:solidFill>
              </a:rPr>
              <a:t>"fall through" </a:t>
            </a:r>
            <a:r>
              <a:rPr lang="en-US" sz="2000" dirty="0">
                <a:solidFill>
                  <a:schemeClr val="accent6"/>
                </a:solidFill>
              </a:rPr>
              <a:t>and  execute the </a:t>
            </a:r>
            <a:r>
              <a:rPr lang="en-US" sz="2000" dirty="0">
                <a:solidFill>
                  <a:srgbClr val="00B050"/>
                </a:solidFill>
              </a:rPr>
              <a:t>true block</a:t>
            </a:r>
          </a:p>
          <a:p>
            <a:r>
              <a:rPr lang="en-US" sz="2200" b="1" dirty="0">
                <a:solidFill>
                  <a:srgbClr val="00B050"/>
                </a:solidFill>
              </a:rPr>
              <a:t>Block order </a:t>
            </a:r>
            <a:r>
              <a:rPr lang="en-US" sz="2200" dirty="0">
                <a:solidFill>
                  <a:schemeClr val="accent6"/>
                </a:solidFill>
              </a:rPr>
              <a:t>in C is where the </a:t>
            </a:r>
            <a:r>
              <a:rPr lang="en-US" sz="2200" dirty="0">
                <a:solidFill>
                  <a:srgbClr val="00B050"/>
                </a:solidFill>
              </a:rPr>
              <a:t>True Block </a:t>
            </a:r>
            <a:r>
              <a:rPr lang="en-US" sz="2200" dirty="0">
                <a:solidFill>
                  <a:schemeClr val="accent6"/>
                </a:solidFill>
              </a:rPr>
              <a:t>appears above the </a:t>
            </a:r>
            <a:r>
              <a:rPr lang="en-US" sz="2200" dirty="0">
                <a:solidFill>
                  <a:srgbClr val="FF0000"/>
                </a:solidFill>
              </a:rPr>
              <a:t>False block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22" y="193647"/>
            <a:ext cx="11733656" cy="407296"/>
          </a:xfrm>
        </p:spPr>
        <p:txBody>
          <a:bodyPr/>
          <a:lstStyle/>
          <a:p>
            <a:r>
              <a:rPr lang="en-US" dirty="0"/>
              <a:t>Anatomy of a Conditional Branch: If statement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050155E-FD54-A443-8A5C-99402148A9B6}"/>
              </a:ext>
            </a:extLst>
          </p:cNvPr>
          <p:cNvSpPr/>
          <p:nvPr/>
        </p:nvSpPr>
        <p:spPr bwMode="auto">
          <a:xfrm>
            <a:off x="3420501" y="559916"/>
            <a:ext cx="5297472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condition block #1 */</a:t>
            </a:r>
          </a:p>
          <a:p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/* branch to "here" */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condition block #2 */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 * fall through to "here" */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resume 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FDF711-70DD-32F4-99BE-B1A76432AE4B}"/>
              </a:ext>
            </a:extLst>
          </p:cNvPr>
          <p:cNvGrpSpPr/>
          <p:nvPr/>
        </p:nvGrpSpPr>
        <p:grpSpPr>
          <a:xfrm>
            <a:off x="443061" y="690499"/>
            <a:ext cx="3043990" cy="1015663"/>
            <a:chOff x="466367" y="-718962"/>
            <a:chExt cx="3043990" cy="101566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B62507-D1FD-681B-66E1-24F1B90D2DC2}"/>
                </a:ext>
              </a:extLst>
            </p:cNvPr>
            <p:cNvSpPr txBox="1"/>
            <p:nvPr/>
          </p:nvSpPr>
          <p:spPr>
            <a:xfrm>
              <a:off x="466367" y="-718962"/>
              <a:ext cx="2512014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Branch condition</a:t>
              </a:r>
            </a:p>
            <a:p>
              <a:r>
                <a:rPr lang="en-US" sz="2000" dirty="0">
                  <a:solidFill>
                    <a:schemeClr val="accent1"/>
                  </a:solidFill>
                </a:rPr>
                <a:t>Test (</a:t>
              </a:r>
              <a:r>
                <a:rPr lang="en-US" sz="2000" b="1" dirty="0">
                  <a:solidFill>
                    <a:schemeClr val="accent1"/>
                  </a:solidFill>
                </a:rPr>
                <a:t>branch guard</a:t>
              </a:r>
              <a:r>
                <a:rPr lang="en-US" sz="2000" dirty="0">
                  <a:solidFill>
                    <a:schemeClr val="accent1"/>
                  </a:solidFill>
                </a:rPr>
                <a:t>)</a:t>
              </a:r>
            </a:p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r0 == 5</a:t>
              </a:r>
              <a:endPara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Up Arrow 9">
              <a:extLst>
                <a:ext uri="{FF2B5EF4-FFF2-40B4-BE49-F238E27FC236}">
                  <a16:creationId xmlns:a16="http://schemas.microsoft.com/office/drawing/2014/main" id="{0580611B-97C8-4647-2800-033427143B09}"/>
                </a:ext>
              </a:extLst>
            </p:cNvPr>
            <p:cNvSpPr/>
            <p:nvPr/>
          </p:nvSpPr>
          <p:spPr>
            <a:xfrm rot="5400000">
              <a:off x="3186576" y="-842688"/>
              <a:ext cx="115585" cy="53197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887601-DD29-A07A-F512-B79688E86728}"/>
              </a:ext>
            </a:extLst>
          </p:cNvPr>
          <p:cNvGrpSpPr/>
          <p:nvPr/>
        </p:nvGrpSpPr>
        <p:grpSpPr>
          <a:xfrm>
            <a:off x="8130660" y="526609"/>
            <a:ext cx="2105478" cy="707886"/>
            <a:chOff x="444793" y="-1515752"/>
            <a:chExt cx="2105478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8D36A7-BB27-7BD3-DEE2-D50D577C3245}"/>
                </a:ext>
              </a:extLst>
            </p:cNvPr>
            <p:cNvSpPr txBox="1"/>
            <p:nvPr/>
          </p:nvSpPr>
          <p:spPr>
            <a:xfrm>
              <a:off x="1162941" y="-1515752"/>
              <a:ext cx="1387330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condition true block</a:t>
              </a:r>
            </a:p>
          </p:txBody>
        </p:sp>
        <p:sp>
          <p:nvSpPr>
            <p:cNvPr id="13" name="Up Arrow 12">
              <a:extLst>
                <a:ext uri="{FF2B5EF4-FFF2-40B4-BE49-F238E27FC236}">
                  <a16:creationId xmlns:a16="http://schemas.microsoft.com/office/drawing/2014/main" id="{ED3F098F-E1B2-4605-77A2-CA6EBD2648EA}"/>
                </a:ext>
              </a:extLst>
            </p:cNvPr>
            <p:cNvSpPr/>
            <p:nvPr/>
          </p:nvSpPr>
          <p:spPr>
            <a:xfrm rot="16200000">
              <a:off x="721318" y="-1260394"/>
              <a:ext cx="165098" cy="718148"/>
            </a:xfrm>
            <a:prstGeom prst="upArrow">
              <a:avLst/>
            </a:prstGeom>
            <a:solidFill>
              <a:srgbClr val="2C895B"/>
            </a:solidFill>
            <a:ln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2351E1-1227-2ACA-1C74-D0BBBF1DA36D}"/>
              </a:ext>
            </a:extLst>
          </p:cNvPr>
          <p:cNvGrpSpPr/>
          <p:nvPr/>
        </p:nvGrpSpPr>
        <p:grpSpPr>
          <a:xfrm>
            <a:off x="8130660" y="1847140"/>
            <a:ext cx="2105478" cy="707886"/>
            <a:chOff x="444793" y="-1084635"/>
            <a:chExt cx="2105478" cy="7078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363F12-BA2E-FCF0-1EB7-EE8C9ED89785}"/>
                </a:ext>
              </a:extLst>
            </p:cNvPr>
            <p:cNvSpPr txBox="1"/>
            <p:nvPr/>
          </p:nvSpPr>
          <p:spPr>
            <a:xfrm>
              <a:off x="1162941" y="-1084635"/>
              <a:ext cx="1387330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F3744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3753F"/>
                  </a:solidFill>
                </a:rPr>
                <a:t>condition else block</a:t>
              </a:r>
            </a:p>
          </p:txBody>
        </p:sp>
        <p:sp>
          <p:nvSpPr>
            <p:cNvPr id="16" name="Up Arrow 15">
              <a:extLst>
                <a:ext uri="{FF2B5EF4-FFF2-40B4-BE49-F238E27FC236}">
                  <a16:creationId xmlns:a16="http://schemas.microsoft.com/office/drawing/2014/main" id="{92B21072-23F8-7553-7721-E6D34CF15DC8}"/>
                </a:ext>
              </a:extLst>
            </p:cNvPr>
            <p:cNvSpPr/>
            <p:nvPr/>
          </p:nvSpPr>
          <p:spPr>
            <a:xfrm rot="16200000">
              <a:off x="721318" y="-1260394"/>
              <a:ext cx="165098" cy="718148"/>
            </a:xfrm>
            <a:prstGeom prst="up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797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52665</TotalTime>
  <Words>4705</Words>
  <Application>Microsoft Macintosh PowerPoint</Application>
  <PresentationFormat>Widescreen</PresentationFormat>
  <Paragraphs>907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Arial Regular</vt:lpstr>
      <vt:lpstr>Calibri</vt:lpstr>
      <vt:lpstr>Consolas</vt:lpstr>
      <vt:lpstr>Courier New</vt:lpstr>
      <vt:lpstr>Theme1</vt:lpstr>
      <vt:lpstr>PowerPoint Presentation</vt:lpstr>
      <vt:lpstr>PowerPoint Presentation</vt:lpstr>
      <vt:lpstr>Line Layout in an Arm Assembly Source</vt:lpstr>
      <vt:lpstr>Labels in Arm Assembly - 1</vt:lpstr>
      <vt:lpstr>Labels in Arm Assembly - 2</vt:lpstr>
      <vt:lpstr>Unconditional Branching –   Forces Execution to Continue at a Specified Label (goto)</vt:lpstr>
      <vt:lpstr>Examples of of Unconditional Branching</vt:lpstr>
      <vt:lpstr>Never Branch to the following instruction: It is not needed!</vt:lpstr>
      <vt:lpstr>Anatomy of a Conditional Branch: If statement</vt:lpstr>
      <vt:lpstr>cmp/cmm – Making Conditional Tests</vt:lpstr>
      <vt:lpstr>Quick Overview of the Condition Bits/Flags</vt:lpstr>
      <vt:lpstr>Conditional Tests: Implementing ARM Branch guards</vt:lpstr>
      <vt:lpstr>Branch and Loop Guard Strategy</vt:lpstr>
      <vt:lpstr>Program Flow:  Simple If statement, No Else</vt:lpstr>
      <vt:lpstr>Branch Guard "Adjustment" Table Preserving C Block Order In Assembly</vt:lpstr>
      <vt:lpstr>Arm Conditional Branching Simple IF no else</vt:lpstr>
      <vt:lpstr>If statement examples – Branch Around the True block!</vt:lpstr>
      <vt:lpstr>Branching Avoid: Spaghetti Code ("goto structure")</vt:lpstr>
      <vt:lpstr>Program Flow: If with an  Else</vt:lpstr>
      <vt:lpstr>If with an Else Examples</vt:lpstr>
      <vt:lpstr>If with an Else Examples</vt:lpstr>
      <vt:lpstr>If statement – C Block Reordering</vt:lpstr>
      <vt:lpstr>Preserving the same branch guard test</vt:lpstr>
      <vt:lpstr>Switch Statement </vt:lpstr>
      <vt:lpstr>Bad Style: Branching Upwards (When Not a loop)</vt:lpstr>
      <vt:lpstr>Review – Short Circuit or Minimal Evaluation</vt:lpstr>
      <vt:lpstr>Program Flow – If statements &amp;&amp; compound tests - 1</vt:lpstr>
      <vt:lpstr>Program Flow – If statements &amp;&amp; compound tests - 2</vt:lpstr>
      <vt:lpstr>Program Flow – If statements || compound tests - 1</vt:lpstr>
      <vt:lpstr>Program Flow – If statements || compound tests - 2</vt:lpstr>
      <vt:lpstr>Program Flow – Pre-test and Post-test Loop Guards</vt:lpstr>
      <vt:lpstr>Pre-Test Guards - While Loop</vt:lpstr>
      <vt:lpstr>Pre-Test Guards - While Loop</vt:lpstr>
      <vt:lpstr>Post-Test Guards – Do While Loop</vt:lpstr>
      <vt:lpstr>Post-Test Guards – Do While Loop</vt:lpstr>
      <vt:lpstr>Program Flow – Counting (For) Loop Version 1</vt:lpstr>
      <vt:lpstr>Program Flow – Counting (For) Loop – Version 2</vt:lpstr>
      <vt:lpstr>Nested loops</vt:lpstr>
      <vt:lpstr>Keep loops Properly Nested:   Do not branch into the middle of a loop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2588</cp:revision>
  <cp:lastPrinted>2024-05-02T18:23:40Z</cp:lastPrinted>
  <dcterms:created xsi:type="dcterms:W3CDTF">2018-10-05T16:35:28Z</dcterms:created>
  <dcterms:modified xsi:type="dcterms:W3CDTF">2024-05-08T20:07:58Z</dcterms:modified>
  <cp:category/>
</cp:coreProperties>
</file>