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53"/>
  </p:notesMasterIdLst>
  <p:handoutMasterIdLst>
    <p:handoutMasterId r:id="rId54"/>
  </p:handoutMasterIdLst>
  <p:sldIdLst>
    <p:sldId id="2727" r:id="rId2"/>
    <p:sldId id="3091" r:id="rId3"/>
    <p:sldId id="3094" r:id="rId4"/>
    <p:sldId id="2710" r:id="rId5"/>
    <p:sldId id="2981" r:id="rId6"/>
    <p:sldId id="2986" r:id="rId7"/>
    <p:sldId id="2951" r:id="rId8"/>
    <p:sldId id="2956" r:id="rId9"/>
    <p:sldId id="2957" r:id="rId10"/>
    <p:sldId id="3092" r:id="rId11"/>
    <p:sldId id="2857" r:id="rId12"/>
    <p:sldId id="3027" r:id="rId13"/>
    <p:sldId id="3028" r:id="rId14"/>
    <p:sldId id="3029" r:id="rId15"/>
    <p:sldId id="3031" r:id="rId16"/>
    <p:sldId id="3030" r:id="rId17"/>
    <p:sldId id="2905" r:id="rId18"/>
    <p:sldId id="3010" r:id="rId19"/>
    <p:sldId id="2906" r:id="rId20"/>
    <p:sldId id="3043" r:id="rId21"/>
    <p:sldId id="3051" r:id="rId22"/>
    <p:sldId id="3050" r:id="rId23"/>
    <p:sldId id="3044" r:id="rId24"/>
    <p:sldId id="3045" r:id="rId25"/>
    <p:sldId id="447" r:id="rId26"/>
    <p:sldId id="3049" r:id="rId27"/>
    <p:sldId id="3038" r:id="rId28"/>
    <p:sldId id="3042" r:id="rId29"/>
    <p:sldId id="2713" r:id="rId30"/>
    <p:sldId id="2893" r:id="rId31"/>
    <p:sldId id="2725" r:id="rId32"/>
    <p:sldId id="2753" r:id="rId33"/>
    <p:sldId id="2928" r:id="rId34"/>
    <p:sldId id="2929" r:id="rId35"/>
    <p:sldId id="2930" r:id="rId36"/>
    <p:sldId id="2975" r:id="rId37"/>
    <p:sldId id="2976" r:id="rId38"/>
    <p:sldId id="2934" r:id="rId39"/>
    <p:sldId id="2935" r:id="rId40"/>
    <p:sldId id="2908" r:id="rId41"/>
    <p:sldId id="2923" r:id="rId42"/>
    <p:sldId id="3046" r:id="rId43"/>
    <p:sldId id="3047" r:id="rId44"/>
    <p:sldId id="2931" r:id="rId45"/>
    <p:sldId id="2758" r:id="rId46"/>
    <p:sldId id="2909" r:id="rId47"/>
    <p:sldId id="2936" r:id="rId48"/>
    <p:sldId id="2978" r:id="rId49"/>
    <p:sldId id="2076" r:id="rId50"/>
    <p:sldId id="3015" r:id="rId51"/>
    <p:sldId id="301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71"/>
    <p:restoredTop sz="97532"/>
  </p:normalViewPr>
  <p:slideViewPr>
    <p:cSldViewPr snapToGrid="0" snapToObjects="1">
      <p:cViewPr varScale="1">
        <p:scale>
          <a:sx n="151" d="100"/>
          <a:sy n="151" d="100"/>
        </p:scale>
        <p:origin x="1616" y="18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6/9/24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6/9/24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9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5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5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frames Before Amazon Web Cloud Computing">
            <a:extLst>
              <a:ext uri="{FF2B5EF4-FFF2-40B4-BE49-F238E27FC236}">
                <a16:creationId xmlns:a16="http://schemas.microsoft.com/office/drawing/2014/main" id="{44C6431B-B590-F44B-2397-B61E66741E7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65"/>
          <a:stretch/>
        </p:blipFill>
        <p:spPr bwMode="auto">
          <a:xfrm>
            <a:off x="0" y="0"/>
            <a:ext cx="12306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9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3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9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  <p:sldLayoutId id="2147483799" r:id="rId7"/>
    <p:sldLayoutId id="2147483800" r:id="rId8"/>
    <p:sldLayoutId id="214748380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tags" Target="../tags/tag52.xml"/><Relationship Id="rId21" Type="http://schemas.openxmlformats.org/officeDocument/2006/relationships/tags" Target="../tags/tag47.xml"/><Relationship Id="rId42" Type="http://schemas.openxmlformats.org/officeDocument/2006/relationships/tags" Target="../tags/tag68.xml"/><Relationship Id="rId47" Type="http://schemas.openxmlformats.org/officeDocument/2006/relationships/tags" Target="../tags/tag73.xml"/><Relationship Id="rId63" Type="http://schemas.openxmlformats.org/officeDocument/2006/relationships/tags" Target="../tags/tag89.xml"/><Relationship Id="rId68" Type="http://schemas.openxmlformats.org/officeDocument/2006/relationships/tags" Target="../tags/tag94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9" Type="http://schemas.openxmlformats.org/officeDocument/2006/relationships/tags" Target="../tags/tag55.xml"/><Relationship Id="rId11" Type="http://schemas.openxmlformats.org/officeDocument/2006/relationships/tags" Target="../tags/tag37.xml"/><Relationship Id="rId24" Type="http://schemas.openxmlformats.org/officeDocument/2006/relationships/tags" Target="../tags/tag50.xml"/><Relationship Id="rId32" Type="http://schemas.openxmlformats.org/officeDocument/2006/relationships/tags" Target="../tags/tag58.xml"/><Relationship Id="rId37" Type="http://schemas.openxmlformats.org/officeDocument/2006/relationships/tags" Target="../tags/tag63.xml"/><Relationship Id="rId40" Type="http://schemas.openxmlformats.org/officeDocument/2006/relationships/tags" Target="../tags/tag66.xml"/><Relationship Id="rId45" Type="http://schemas.openxmlformats.org/officeDocument/2006/relationships/tags" Target="../tags/tag71.xml"/><Relationship Id="rId53" Type="http://schemas.openxmlformats.org/officeDocument/2006/relationships/tags" Target="../tags/tag79.xml"/><Relationship Id="rId58" Type="http://schemas.openxmlformats.org/officeDocument/2006/relationships/tags" Target="../tags/tag84.xml"/><Relationship Id="rId66" Type="http://schemas.openxmlformats.org/officeDocument/2006/relationships/tags" Target="../tags/tag92.xml"/><Relationship Id="rId5" Type="http://schemas.openxmlformats.org/officeDocument/2006/relationships/tags" Target="../tags/tag31.xml"/><Relationship Id="rId61" Type="http://schemas.openxmlformats.org/officeDocument/2006/relationships/tags" Target="../tags/tag87.xml"/><Relationship Id="rId19" Type="http://schemas.openxmlformats.org/officeDocument/2006/relationships/tags" Target="../tags/tag45.xml"/><Relationship Id="rId14" Type="http://schemas.openxmlformats.org/officeDocument/2006/relationships/tags" Target="../tags/tag40.xml"/><Relationship Id="rId22" Type="http://schemas.openxmlformats.org/officeDocument/2006/relationships/tags" Target="../tags/tag48.xml"/><Relationship Id="rId27" Type="http://schemas.openxmlformats.org/officeDocument/2006/relationships/tags" Target="../tags/tag53.xml"/><Relationship Id="rId30" Type="http://schemas.openxmlformats.org/officeDocument/2006/relationships/tags" Target="../tags/tag56.xml"/><Relationship Id="rId35" Type="http://schemas.openxmlformats.org/officeDocument/2006/relationships/tags" Target="../tags/tag61.xml"/><Relationship Id="rId43" Type="http://schemas.openxmlformats.org/officeDocument/2006/relationships/tags" Target="../tags/tag69.xml"/><Relationship Id="rId48" Type="http://schemas.openxmlformats.org/officeDocument/2006/relationships/tags" Target="../tags/tag74.xml"/><Relationship Id="rId56" Type="http://schemas.openxmlformats.org/officeDocument/2006/relationships/tags" Target="../tags/tag82.xml"/><Relationship Id="rId64" Type="http://schemas.openxmlformats.org/officeDocument/2006/relationships/tags" Target="../tags/tag90.xml"/><Relationship Id="rId69" Type="http://schemas.openxmlformats.org/officeDocument/2006/relationships/tags" Target="../tags/tag95.xml"/><Relationship Id="rId8" Type="http://schemas.openxmlformats.org/officeDocument/2006/relationships/tags" Target="../tags/tag34.xml"/><Relationship Id="rId51" Type="http://schemas.openxmlformats.org/officeDocument/2006/relationships/tags" Target="../tags/tag77.xml"/><Relationship Id="rId3" Type="http://schemas.openxmlformats.org/officeDocument/2006/relationships/tags" Target="../tags/tag29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tags" Target="../tags/tag51.xml"/><Relationship Id="rId33" Type="http://schemas.openxmlformats.org/officeDocument/2006/relationships/tags" Target="../tags/tag59.xml"/><Relationship Id="rId38" Type="http://schemas.openxmlformats.org/officeDocument/2006/relationships/tags" Target="../tags/tag64.xml"/><Relationship Id="rId46" Type="http://schemas.openxmlformats.org/officeDocument/2006/relationships/tags" Target="../tags/tag72.xml"/><Relationship Id="rId59" Type="http://schemas.openxmlformats.org/officeDocument/2006/relationships/tags" Target="../tags/tag85.xml"/><Relationship Id="rId67" Type="http://schemas.openxmlformats.org/officeDocument/2006/relationships/tags" Target="../tags/tag93.xml"/><Relationship Id="rId20" Type="http://schemas.openxmlformats.org/officeDocument/2006/relationships/tags" Target="../tags/tag46.xml"/><Relationship Id="rId41" Type="http://schemas.openxmlformats.org/officeDocument/2006/relationships/tags" Target="../tags/tag67.xml"/><Relationship Id="rId54" Type="http://schemas.openxmlformats.org/officeDocument/2006/relationships/tags" Target="../tags/tag80.xml"/><Relationship Id="rId62" Type="http://schemas.openxmlformats.org/officeDocument/2006/relationships/tags" Target="../tags/tag88.xml"/><Relationship Id="rId70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5" Type="http://schemas.openxmlformats.org/officeDocument/2006/relationships/tags" Target="../tags/tag41.xml"/><Relationship Id="rId23" Type="http://schemas.openxmlformats.org/officeDocument/2006/relationships/tags" Target="../tags/tag49.xml"/><Relationship Id="rId28" Type="http://schemas.openxmlformats.org/officeDocument/2006/relationships/tags" Target="../tags/tag54.xml"/><Relationship Id="rId36" Type="http://schemas.openxmlformats.org/officeDocument/2006/relationships/tags" Target="../tags/tag62.xml"/><Relationship Id="rId49" Type="http://schemas.openxmlformats.org/officeDocument/2006/relationships/tags" Target="../tags/tag75.xml"/><Relationship Id="rId57" Type="http://schemas.openxmlformats.org/officeDocument/2006/relationships/tags" Target="../tags/tag83.xml"/><Relationship Id="rId10" Type="http://schemas.openxmlformats.org/officeDocument/2006/relationships/tags" Target="../tags/tag36.xml"/><Relationship Id="rId31" Type="http://schemas.openxmlformats.org/officeDocument/2006/relationships/tags" Target="../tags/tag57.xml"/><Relationship Id="rId44" Type="http://schemas.openxmlformats.org/officeDocument/2006/relationships/tags" Target="../tags/tag70.xml"/><Relationship Id="rId52" Type="http://schemas.openxmlformats.org/officeDocument/2006/relationships/tags" Target="../tags/tag78.xml"/><Relationship Id="rId60" Type="http://schemas.openxmlformats.org/officeDocument/2006/relationships/tags" Target="../tags/tag86.xml"/><Relationship Id="rId65" Type="http://schemas.openxmlformats.org/officeDocument/2006/relationships/tags" Target="../tags/tag91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39" Type="http://schemas.openxmlformats.org/officeDocument/2006/relationships/tags" Target="../tags/tag65.xml"/><Relationship Id="rId34" Type="http://schemas.openxmlformats.org/officeDocument/2006/relationships/tags" Target="../tags/tag60.xml"/><Relationship Id="rId50" Type="http://schemas.openxmlformats.org/officeDocument/2006/relationships/tags" Target="../tags/tag76.xml"/><Relationship Id="rId55" Type="http://schemas.openxmlformats.org/officeDocument/2006/relationships/tags" Target="../tags/tag8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56335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91471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- 14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132080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>
                <a:solidFill>
                  <a:schemeClr val="bg1"/>
                </a:solidFill>
              </a:rPr>
              <a:t>Version 2.11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433"/>
            <a:ext cx="11829215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Example: Swapping bits7,6 with bits 1,0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64FE56-0743-3E22-21BC-372AABC3567C}"/>
              </a:ext>
            </a:extLst>
          </p:cNvPr>
          <p:cNvSpPr txBox="1"/>
          <p:nvPr/>
        </p:nvSpPr>
        <p:spPr>
          <a:xfrm>
            <a:off x="10942300" y="5283539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D48813-83CE-22FC-3FC7-5D35A1C07434}"/>
              </a:ext>
            </a:extLst>
          </p:cNvPr>
          <p:cNvSpPr txBox="1"/>
          <p:nvPr/>
        </p:nvSpPr>
        <p:spPr>
          <a:xfrm>
            <a:off x="10974016" y="2804787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1CBB0E6-6F46-5547-4D96-9986F97C2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26400"/>
              </p:ext>
            </p:extLst>
          </p:nvPr>
        </p:nvGraphicFramePr>
        <p:xfrm>
          <a:off x="3468393" y="933154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188481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18848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EC5AE57-2895-B11D-46D1-4DD424CDA229}"/>
              </a:ext>
            </a:extLst>
          </p:cNvPr>
          <p:cNvSpPr txBox="1"/>
          <p:nvPr/>
        </p:nvSpPr>
        <p:spPr>
          <a:xfrm>
            <a:off x="10955801" y="1080720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28ADE4-5350-71B7-2380-F0612D17E3E6}"/>
              </a:ext>
            </a:extLst>
          </p:cNvPr>
          <p:cNvSpPr txBox="1"/>
          <p:nvPr/>
        </p:nvSpPr>
        <p:spPr>
          <a:xfrm>
            <a:off x="2169848" y="1123845"/>
            <a:ext cx="115698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574378-C527-D7B7-3A40-D7BDDCAB283E}"/>
              </a:ext>
            </a:extLst>
          </p:cNvPr>
          <p:cNvSpPr txBox="1"/>
          <p:nvPr/>
        </p:nvSpPr>
        <p:spPr>
          <a:xfrm>
            <a:off x="11119501" y="1920333"/>
            <a:ext cx="62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834A91-64BC-EF3C-611A-FC64F57B769D}"/>
              </a:ext>
            </a:extLst>
          </p:cNvPr>
          <p:cNvSpPr txBox="1"/>
          <p:nvPr/>
        </p:nvSpPr>
        <p:spPr>
          <a:xfrm>
            <a:off x="10942301" y="3644048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DDF8D9-3833-0FC0-BBF1-86C635C65869}"/>
              </a:ext>
            </a:extLst>
          </p:cNvPr>
          <p:cNvSpPr txBox="1"/>
          <p:nvPr/>
        </p:nvSpPr>
        <p:spPr>
          <a:xfrm>
            <a:off x="76200" y="1821932"/>
            <a:ext cx="332044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  r1, r0, 0x3 (0b11)</a:t>
            </a:r>
          </a:p>
          <a:p>
            <a:pPr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(optional bits 31-8 == 0)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26C631-5B83-BFAF-BEB0-4FAC0326A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243252"/>
              </p:ext>
            </p:extLst>
          </p:nvPr>
        </p:nvGraphicFramePr>
        <p:xfrm>
          <a:off x="3468393" y="1761401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241339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24133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27D277-7EB5-A405-7624-DE42ED4DD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66257"/>
              </p:ext>
            </p:extLst>
          </p:nvPr>
        </p:nvGraphicFramePr>
        <p:xfrm>
          <a:off x="3468393" y="2600662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200055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200055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4AF1E0-AAB5-09B1-250A-75EBBCE60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31713"/>
              </p:ext>
            </p:extLst>
          </p:nvPr>
        </p:nvGraphicFramePr>
        <p:xfrm>
          <a:off x="3468393" y="3457152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257767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257767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7C55D5D-7F63-F8CE-12C5-463E82E91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57865"/>
              </p:ext>
            </p:extLst>
          </p:nvPr>
        </p:nvGraphicFramePr>
        <p:xfrm>
          <a:off x="3454343" y="4345412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188481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18848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2C62989-B4C9-D99B-63B9-1BDC47EF6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62466"/>
              </p:ext>
            </p:extLst>
          </p:nvPr>
        </p:nvGraphicFramePr>
        <p:xfrm>
          <a:off x="3454343" y="6043476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188481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18848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16CC981-B43F-5154-449B-79DF47DE06EF}"/>
              </a:ext>
            </a:extLst>
          </p:cNvPr>
          <p:cNvSpPr txBox="1"/>
          <p:nvPr/>
        </p:nvSpPr>
        <p:spPr>
          <a:xfrm>
            <a:off x="10942300" y="4497772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4E6D36-94B2-0B03-0E24-29FCDC5ECFDD}"/>
              </a:ext>
            </a:extLst>
          </p:cNvPr>
          <p:cNvSpPr txBox="1"/>
          <p:nvPr/>
        </p:nvSpPr>
        <p:spPr>
          <a:xfrm>
            <a:off x="10955801" y="6192833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5FF38EA-25D4-EE81-C264-5E9FFF7E1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274692"/>
              </p:ext>
            </p:extLst>
          </p:nvPr>
        </p:nvGraphicFramePr>
        <p:xfrm>
          <a:off x="3454343" y="5160964"/>
          <a:ext cx="7889376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273887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8542"/>
                  </a:ext>
                </a:extLst>
              </a:tr>
              <a:tr h="18848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D1877FD-76B0-D02F-0FA5-B08852154EE7}"/>
              </a:ext>
            </a:extLst>
          </p:cNvPr>
          <p:cNvSpPr txBox="1"/>
          <p:nvPr/>
        </p:nvSpPr>
        <p:spPr>
          <a:xfrm>
            <a:off x="76200" y="2841029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r1, r1,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F6475-B20B-4202-AB7D-5FB78AEE09E9}"/>
              </a:ext>
            </a:extLst>
          </p:cNvPr>
          <p:cNvSpPr txBox="1"/>
          <p:nvPr/>
        </p:nvSpPr>
        <p:spPr>
          <a:xfrm>
            <a:off x="64823" y="3682800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r2, r0,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F6A15F-1F5E-B414-EC8B-7D1A59ECEE70}"/>
              </a:ext>
            </a:extLst>
          </p:cNvPr>
          <p:cNvSpPr txBox="1"/>
          <p:nvPr/>
        </p:nvSpPr>
        <p:spPr>
          <a:xfrm>
            <a:off x="6397" y="4537847"/>
            <a:ext cx="332044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  r0, r0, 0x3c </a:t>
            </a:r>
          </a:p>
          <a:p>
            <a:pPr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(0b 0011 1100)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1D99E-8320-3024-8977-C8C8158ED1EC}"/>
              </a:ext>
            </a:extLst>
          </p:cNvPr>
          <p:cNvSpPr txBox="1"/>
          <p:nvPr/>
        </p:nvSpPr>
        <p:spPr>
          <a:xfrm>
            <a:off x="34972" y="5398431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r0, r0, r2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AAB3F4-3FC5-741D-A341-BD4EB409F78B}"/>
              </a:ext>
            </a:extLst>
          </p:cNvPr>
          <p:cNvSpPr txBox="1"/>
          <p:nvPr/>
        </p:nvSpPr>
        <p:spPr>
          <a:xfrm>
            <a:off x="74348" y="6176007"/>
            <a:ext cx="332044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r0, r0, r1</a:t>
            </a:r>
          </a:p>
        </p:txBody>
      </p:sp>
    </p:spTree>
    <p:extLst>
      <p:ext uri="{BB962C8B-B14F-4D97-AF65-F5344CB8AC3E}">
        <p14:creationId xmlns:p14="http://schemas.microsoft.com/office/powerpoint/2010/main" val="151849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6" grpId="0"/>
      <p:bldP spid="34" grpId="0"/>
      <p:bldP spid="42" grpId="0"/>
      <p:bldP spid="43" grpId="0"/>
      <p:bldP spid="48" grpId="0" animBg="1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ntent Placeholder 33">
            <a:extLst>
              <a:ext uri="{FF2B5EF4-FFF2-40B4-BE49-F238E27FC236}">
                <a16:creationId xmlns:a16="http://schemas.microsoft.com/office/drawing/2014/main" id="{29317958-51BF-F94C-90A6-CA15736F45B3}"/>
              </a:ext>
            </a:extLst>
          </p:cNvPr>
          <p:cNvSpPr txBox="1">
            <a:spLocks/>
          </p:cNvSpPr>
          <p:nvPr/>
        </p:nvSpPr>
        <p:spPr>
          <a:xfrm>
            <a:off x="1354821" y="3849871"/>
            <a:ext cx="9348803" cy="1466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Isolate a field: </a:t>
            </a:r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lsl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rot </a:t>
            </a:r>
            <a:r>
              <a:rPr lang="en-US" dirty="0"/>
              <a:t> to get a field surrounded by zeros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416EDD2-6ABC-E54C-AA9D-C725A5F047B7}"/>
              </a:ext>
            </a:extLst>
          </p:cNvPr>
          <p:cNvGraphicFramePr>
            <a:graphicFrameLocks noGrp="1"/>
          </p:cNvGraphicFramePr>
          <p:nvPr/>
        </p:nvGraphicFramePr>
        <p:xfrm>
          <a:off x="1597047" y="4286719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64" y="52592"/>
            <a:ext cx="10515600" cy="492774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Masking Summary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5A415BB2-1609-D24E-835F-93AF9B6E576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1102" y="545365"/>
            <a:ext cx="9348803" cy="15410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Select a field: </a:t>
            </a:r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>
                <a:solidFill>
                  <a:schemeClr val="tx2"/>
                </a:solidFill>
                <a:cs typeface="Courier New" panose="02070309020205020404" pitchFamily="49" charset="0"/>
              </a:rPr>
              <a:t>with </a:t>
            </a:r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mask</a:t>
            </a:r>
            <a:r>
              <a:rPr lang="en-US" dirty="0"/>
              <a:t> of one's surrounded by zero's to select the bits that have a 1 in the mask, all other bits will be set to zero  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4BF1AE16-E845-614A-B584-32BB347482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54821" y="2168868"/>
            <a:ext cx="9348803" cy="16127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Clear a field: </a:t>
            </a:r>
            <a:r>
              <a:rPr lang="en-US" dirty="0"/>
              <a:t>Use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dirty="0">
                <a:solidFill>
                  <a:schemeClr val="tx2"/>
                </a:solidFill>
                <a:cs typeface="Courier New" panose="02070309020205020404" pitchFamily="49" charset="0"/>
              </a:rPr>
              <a:t>with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 mask of zero's surrounded by one's to select the bits that have a 1 in the mask, all other bits will be set to zero  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5EEB3F7-0EBA-2D4B-9DD1-F6402E91B22C}"/>
              </a:ext>
            </a:extLst>
          </p:cNvPr>
          <p:cNvGraphicFramePr>
            <a:graphicFrameLocks noGrp="1"/>
          </p:cNvGraphicFramePr>
          <p:nvPr/>
        </p:nvGraphicFramePr>
        <p:xfrm>
          <a:off x="1677539" y="3270616"/>
          <a:ext cx="7318462" cy="44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615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8318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30529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4445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1 1 1 1 1 1 1 1 1 1 1 1 1 1 1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71EC8726-1E3A-384B-B514-C776C05FCEA5}"/>
              </a:ext>
            </a:extLst>
          </p:cNvPr>
          <p:cNvGraphicFramePr>
            <a:graphicFrameLocks noGrp="1"/>
          </p:cNvGraphicFramePr>
          <p:nvPr/>
        </p:nvGraphicFramePr>
        <p:xfrm>
          <a:off x="1663820" y="1558225"/>
          <a:ext cx="7318462" cy="444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615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8318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30529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4445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1 1 1 1 1 1 1 1 1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45C46431-4972-664C-B663-C7D911FD423F}"/>
              </a:ext>
            </a:extLst>
          </p:cNvPr>
          <p:cNvSpPr txBox="1"/>
          <p:nvPr/>
        </p:nvSpPr>
        <p:spPr>
          <a:xfrm>
            <a:off x="3039839" y="1253820"/>
            <a:ext cx="3501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selects this field when used with and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A8E442-5C12-A34A-9B5F-EEACA9A7AB5B}"/>
              </a:ext>
            </a:extLst>
          </p:cNvPr>
          <p:cNvSpPr txBox="1"/>
          <p:nvPr/>
        </p:nvSpPr>
        <p:spPr>
          <a:xfrm>
            <a:off x="8982282" y="1638183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selection mask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A280B41-CDC2-EF48-AB80-11C39594BF41}"/>
              </a:ext>
            </a:extLst>
          </p:cNvPr>
          <p:cNvGrpSpPr/>
          <p:nvPr/>
        </p:nvGrpSpPr>
        <p:grpSpPr>
          <a:xfrm>
            <a:off x="3813597" y="2917492"/>
            <a:ext cx="6926844" cy="744684"/>
            <a:chOff x="2854047" y="3444499"/>
            <a:chExt cx="6926844" cy="74468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8B82803-BE70-104C-8D08-699D1D2ADC1A}"/>
                </a:ext>
              </a:extLst>
            </p:cNvPr>
            <p:cNvSpPr txBox="1"/>
            <p:nvPr/>
          </p:nvSpPr>
          <p:spPr>
            <a:xfrm>
              <a:off x="7999634" y="3850629"/>
              <a:ext cx="1781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clear a field mask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CD90056-643F-6F44-852B-3A2155EF8833}"/>
                </a:ext>
              </a:extLst>
            </p:cNvPr>
            <p:cNvSpPr txBox="1"/>
            <p:nvPr/>
          </p:nvSpPr>
          <p:spPr>
            <a:xfrm>
              <a:off x="2854047" y="3444499"/>
              <a:ext cx="3409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clears this field when used with and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ED736E9-8134-6145-B03E-3DA73C51D379}"/>
              </a:ext>
            </a:extLst>
          </p:cNvPr>
          <p:cNvSpPr txBox="1"/>
          <p:nvPr/>
        </p:nvSpPr>
        <p:spPr>
          <a:xfrm>
            <a:off x="1515814" y="4855554"/>
            <a:ext cx="29803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lsl</a:t>
            </a:r>
            <a:r>
              <a:rPr lang="en-US" dirty="0">
                <a:solidFill>
                  <a:srgbClr val="0070C0"/>
                </a:solidFill>
              </a:rPr>
              <a:t> to get this edge into </a:t>
            </a:r>
            <a:r>
              <a:rPr lang="en-US" dirty="0" err="1">
                <a:solidFill>
                  <a:srgbClr val="0070C0"/>
                </a:solidFill>
              </a:rPr>
              <a:t>msb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5" name="Up Arrow 44">
            <a:extLst>
              <a:ext uri="{FF2B5EF4-FFF2-40B4-BE49-F238E27FC236}">
                <a16:creationId xmlns:a16="http://schemas.microsoft.com/office/drawing/2014/main" id="{FF961785-3B68-C843-8EEE-02B25104BF39}"/>
              </a:ext>
            </a:extLst>
          </p:cNvPr>
          <p:cNvSpPr/>
          <p:nvPr/>
        </p:nvSpPr>
        <p:spPr>
          <a:xfrm>
            <a:off x="3347750" y="4666209"/>
            <a:ext cx="85952" cy="1893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358462-52EB-0748-B8A9-2255EAABD25B}"/>
              </a:ext>
            </a:extLst>
          </p:cNvPr>
          <p:cNvSpPr txBox="1"/>
          <p:nvPr/>
        </p:nvSpPr>
        <p:spPr>
          <a:xfrm>
            <a:off x="5034353" y="4855554"/>
            <a:ext cx="28648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lsr</a:t>
            </a:r>
            <a:r>
              <a:rPr lang="en-US" dirty="0">
                <a:solidFill>
                  <a:srgbClr val="0070C0"/>
                </a:solidFill>
              </a:rPr>
              <a:t> to get this edge into </a:t>
            </a:r>
            <a:r>
              <a:rPr lang="en-US" dirty="0" err="1">
                <a:solidFill>
                  <a:srgbClr val="0070C0"/>
                </a:solidFill>
              </a:rPr>
              <a:t>lsb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E64C4E31-8781-DA42-9695-5BEA139198A7}"/>
              </a:ext>
            </a:extLst>
          </p:cNvPr>
          <p:cNvSpPr/>
          <p:nvPr/>
        </p:nvSpPr>
        <p:spPr>
          <a:xfrm>
            <a:off x="5419114" y="4666208"/>
            <a:ext cx="85952" cy="18934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33">
            <a:extLst>
              <a:ext uri="{FF2B5EF4-FFF2-40B4-BE49-F238E27FC236}">
                <a16:creationId xmlns:a16="http://schemas.microsoft.com/office/drawing/2014/main" id="{78B704C8-03C1-D193-EC1E-04E1E730776E}"/>
              </a:ext>
            </a:extLst>
          </p:cNvPr>
          <p:cNvSpPr txBox="1">
            <a:spLocks/>
          </p:cNvSpPr>
          <p:nvPr/>
        </p:nvSpPr>
        <p:spPr>
          <a:xfrm>
            <a:off x="1354821" y="5350151"/>
            <a:ext cx="9348803" cy="1466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Insert a field: </a:t>
            </a:r>
            <a:r>
              <a:rPr lang="en-US" dirty="0"/>
              <a:t>Use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with fields surrounded by zeros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916B8D3-83AE-807A-07CC-4C9634C4E773}"/>
              </a:ext>
            </a:extLst>
          </p:cNvPr>
          <p:cNvGraphicFramePr>
            <a:graphicFrameLocks noGrp="1"/>
          </p:cNvGraphicFramePr>
          <p:nvPr/>
        </p:nvGraphicFramePr>
        <p:xfrm>
          <a:off x="1597047" y="5786999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A54AABB-621C-4548-77AF-AF741103982C}"/>
              </a:ext>
            </a:extLst>
          </p:cNvPr>
          <p:cNvGraphicFramePr>
            <a:graphicFrameLocks noGrp="1"/>
          </p:cNvGraphicFramePr>
          <p:nvPr/>
        </p:nvGraphicFramePr>
        <p:xfrm>
          <a:off x="1597047" y="6301962"/>
          <a:ext cx="7313186" cy="361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297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05683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3428056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</a:tblGrid>
              <a:tr h="361267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0 0 0 0 0 0 0 0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Keep these bits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94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420-659D-CC49-9EC5-A7F1F43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55" y="126251"/>
            <a:ext cx="10515600" cy="464764"/>
          </a:xfrm>
        </p:spPr>
        <p:txBody>
          <a:bodyPr/>
          <a:lstStyle/>
          <a:p>
            <a:r>
              <a:rPr lang="en-US" sz="2800" dirty="0"/>
              <a:t>Reference For PA7/8: C Stream Functions 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9C1B-6246-D64F-B17A-9C5AF6FD74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7837" y="708526"/>
            <a:ext cx="11629941" cy="54443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filename[], const char mode[]);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Opens a stream to the specified file in specified file access mode 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returns NULL on failure – </a:t>
            </a:r>
            <a:r>
              <a:rPr lang="en-US" sz="2000" dirty="0">
                <a:solidFill>
                  <a:srgbClr val="FF0000"/>
                </a:solidFill>
              </a:rPr>
              <a:t>always check the return value; make sure the open succeeded!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Mode is a string that describes the actions </a:t>
            </a:r>
            <a:r>
              <a:rPr lang="en-US" sz="2200" dirty="0"/>
              <a:t>that </a:t>
            </a:r>
            <a:r>
              <a:rPr lang="en-US" sz="2200" dirty="0">
                <a:solidFill>
                  <a:schemeClr val="accent1"/>
                </a:solidFill>
              </a:rPr>
              <a:t>can be performed on the stream</a:t>
            </a:r>
            <a:r>
              <a:rPr lang="en-US" sz="2200" dirty="0"/>
              <a:t>:</a:t>
            </a:r>
            <a:endParaRPr lang="en-US" sz="2200" dirty="0">
              <a:solidFill>
                <a:schemeClr val="accent1"/>
              </a:solidFill>
            </a:endParaRP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''r’’    Open for reading.  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	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stream is positioned at the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beginning of the file</a:t>
            </a:r>
            <a:r>
              <a:rPr lang="en-US" sz="2000" dirty="0"/>
              <a:t>.  </a:t>
            </a:r>
            <a:r>
              <a:rPr lang="en-US" sz="2000" dirty="0">
                <a:solidFill>
                  <a:schemeClr val="accent1"/>
                </a:solidFill>
              </a:rPr>
              <a:t>Fail if the file does not exist</a:t>
            </a:r>
            <a:r>
              <a:rPr lang="en-US" sz="2000" dirty="0"/>
              <a:t>.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''w’’   Open for writing</a:t>
            </a:r>
            <a:r>
              <a:rPr lang="en-US" sz="2000" dirty="0"/>
              <a:t>.  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The stream is positioned at the </a:t>
            </a:r>
            <a:r>
              <a:rPr lang="en-US" sz="2000" dirty="0">
                <a:solidFill>
                  <a:schemeClr val="accent1"/>
                </a:solidFill>
              </a:rPr>
              <a:t>beginning of the file</a:t>
            </a:r>
            <a:r>
              <a:rPr lang="en-US" sz="2000" dirty="0"/>
              <a:t>.  </a:t>
            </a:r>
            <a:r>
              <a:rPr lang="en-US" sz="2000" dirty="0">
                <a:solidFill>
                  <a:schemeClr val="accent1"/>
                </a:solidFill>
              </a:rPr>
              <a:t>Create the file if it does not exist.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''a’’   Open for writing</a:t>
            </a:r>
            <a:r>
              <a:rPr lang="en-US" sz="2000" dirty="0"/>
              <a:t>.  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The stream is positioned at the </a:t>
            </a:r>
            <a:r>
              <a:rPr lang="en-US" sz="2000" dirty="0">
                <a:solidFill>
                  <a:schemeClr val="accent1"/>
                </a:solidFill>
              </a:rPr>
              <a:t>end of the file</a:t>
            </a:r>
            <a:r>
              <a:rPr lang="en-US" sz="2000" dirty="0"/>
              <a:t>.  </a:t>
            </a:r>
            <a:r>
              <a:rPr lang="en-US" sz="2000" dirty="0">
                <a:solidFill>
                  <a:schemeClr val="accent1"/>
                </a:solidFill>
              </a:rPr>
              <a:t>Create the file if it does not exist. 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             Subsequent writes to the file will always be at current end of file</a:t>
            </a:r>
            <a:r>
              <a:rPr lang="en-US" sz="2000" dirty="0"/>
              <a:t>.</a:t>
            </a: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 optional ''+'' following ''r'', ''w'', or ''a'' opens the file for both reading and writing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ECE6A-D723-4C43-822E-C49680ADEDB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507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420-659D-CC49-9EC5-A7F1F43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97" y="286672"/>
            <a:ext cx="10963519" cy="464764"/>
          </a:xfrm>
        </p:spPr>
        <p:txBody>
          <a:bodyPr/>
          <a:lstStyle/>
          <a:p>
            <a:r>
              <a:rPr lang="en-US" dirty="0"/>
              <a:t>Reference: C Stream Functions Closing Files and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9C1B-6246-D64F-B17A-9C5AF6FD74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8179" y="1239520"/>
            <a:ext cx="11629941" cy="31000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spcBef>
                <a:spcPts val="1800"/>
              </a:spcBef>
              <a:buNone/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 *stream);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Closes the specified stream, forcing output to complete (eventually)</a:t>
            </a:r>
          </a:p>
          <a:p>
            <a:pPr lvl="2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returns EOF on failure (often ignored as no easy recovery other than a message)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Usage template for </a:t>
            </a:r>
            <a:r>
              <a:rPr lang="en-US" sz="22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Open a file with </a:t>
            </a:r>
            <a:r>
              <a:rPr lang="en-US" sz="22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always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checking the return value</a:t>
            </a: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do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/o – keep calling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</a:rPr>
              <a:t>stdio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io routines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close the file with </a:t>
            </a:r>
            <a:r>
              <a:rPr lang="en-US" sz="22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when done with that I/O stream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ECE6A-D723-4C43-822E-C49680ADEDB7}"/>
              </a:ext>
            </a:extLst>
          </p:cNvPr>
          <p:cNvSpPr txBox="1"/>
          <p:nvPr/>
        </p:nvSpPr>
        <p:spPr>
          <a:xfrm>
            <a:off x="11927778" y="6555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0444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B4B6-D96B-F746-A561-E831460B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01" y="96202"/>
            <a:ext cx="10841015" cy="514139"/>
          </a:xfrm>
        </p:spPr>
        <p:txBody>
          <a:bodyPr/>
          <a:lstStyle/>
          <a:p>
            <a:r>
              <a:rPr lang="en-US" dirty="0"/>
              <a:t>C Stream Functions Array/block read/write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0036-2270-6547-9536-AFD95F10941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80556" y="762780"/>
            <a:ext cx="10673977" cy="533243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lvl="1" indent="-285750"/>
            <a:r>
              <a:rPr lang="en-US" sz="2000" dirty="0">
                <a:cs typeface="Courier New" panose="02070309020205020404" pitchFamily="49" charset="0"/>
              </a:rPr>
              <a:t>These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do not process contents </a:t>
            </a:r>
            <a:r>
              <a:rPr lang="en-US" sz="2000" dirty="0">
                <a:cs typeface="Courier New" panose="02070309020205020404" pitchFamily="49" charset="0"/>
              </a:rPr>
              <a:t>they simply </a:t>
            </a: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transfer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a fixed number of bytes to and from a buffer passed to them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lvl="1" indent="-285750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*stream);</a:t>
            </a:r>
          </a:p>
          <a:p>
            <a:pPr lvl="1"/>
            <a:r>
              <a:rPr lang="en-US" sz="2000" dirty="0"/>
              <a:t>Writes an array of </a:t>
            </a:r>
            <a:r>
              <a:rPr lang="en-US" sz="2000" i="1" dirty="0">
                <a:solidFill>
                  <a:srgbClr val="0070C0"/>
                </a:solidFill>
              </a:rPr>
              <a:t>count</a:t>
            </a:r>
            <a:r>
              <a:rPr lang="en-US" sz="2000" dirty="0"/>
              <a:t> </a:t>
            </a:r>
            <a:r>
              <a:rPr lang="en-US" sz="2000" b="1" i="1" dirty="0">
                <a:solidFill>
                  <a:srgbClr val="0070C0"/>
                </a:solidFill>
              </a:rPr>
              <a:t>elements</a:t>
            </a:r>
            <a:r>
              <a:rPr lang="en-US" sz="2000" dirty="0"/>
              <a:t> of </a:t>
            </a:r>
            <a:r>
              <a:rPr lang="en-US" sz="2000" b="1" i="1" dirty="0">
                <a:solidFill>
                  <a:srgbClr val="0070C0"/>
                </a:solidFill>
              </a:rPr>
              <a:t>size</a:t>
            </a:r>
            <a:r>
              <a:rPr lang="en-US" sz="2000" dirty="0"/>
              <a:t> bytes from </a:t>
            </a:r>
            <a:r>
              <a:rPr lang="en-US" sz="2000" b="1" dirty="0">
                <a:solidFill>
                  <a:srgbClr val="0070C0"/>
                </a:solidFill>
              </a:rPr>
              <a:t>stream</a:t>
            </a:r>
          </a:p>
          <a:p>
            <a:pPr lvl="1"/>
            <a:r>
              <a:rPr lang="en-US" sz="2000" i="1" dirty="0"/>
              <a:t>Updates the </a:t>
            </a:r>
            <a:r>
              <a:rPr lang="en-US" sz="2000" i="1" dirty="0">
                <a:solidFill>
                  <a:srgbClr val="0070C0"/>
                </a:solidFill>
              </a:rPr>
              <a:t>write file pointer forward </a:t>
            </a:r>
            <a:r>
              <a:rPr lang="en-US" sz="2000" i="1" dirty="0"/>
              <a:t>by the </a:t>
            </a:r>
            <a:r>
              <a:rPr lang="en-US" sz="2000" i="1" dirty="0">
                <a:solidFill>
                  <a:srgbClr val="0070C0"/>
                </a:solidFill>
              </a:rPr>
              <a:t>number of bytes written</a:t>
            </a:r>
          </a:p>
          <a:p>
            <a:pPr lvl="1"/>
            <a:r>
              <a:rPr lang="en-US" sz="2000" dirty="0"/>
              <a:t>returns number of elements written</a:t>
            </a:r>
          </a:p>
          <a:p>
            <a:pPr lvl="1"/>
            <a:r>
              <a:rPr lang="en-US" sz="2000" dirty="0"/>
              <a:t>error is short element count or 0</a:t>
            </a:r>
          </a:p>
          <a:p>
            <a:pPr lvl="1"/>
            <a:endParaRPr lang="en-US" sz="2000" dirty="0"/>
          </a:p>
          <a:p>
            <a:pPr marL="285750" lvl="1" indent="-285750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*stream);</a:t>
            </a:r>
          </a:p>
          <a:p>
            <a:pPr lvl="1"/>
            <a:r>
              <a:rPr lang="en-US" sz="2000" dirty="0"/>
              <a:t>Reads an array of </a:t>
            </a:r>
            <a:r>
              <a:rPr lang="en-US" sz="2000" b="1" i="1" dirty="0">
                <a:solidFill>
                  <a:srgbClr val="0070C0"/>
                </a:solidFill>
              </a:rPr>
              <a:t>count elements </a:t>
            </a:r>
            <a:r>
              <a:rPr lang="en-US" sz="2000" dirty="0"/>
              <a:t>of </a:t>
            </a:r>
            <a:r>
              <a:rPr lang="en-US" sz="2000" b="1" i="1" dirty="0">
                <a:solidFill>
                  <a:srgbClr val="0070C0"/>
                </a:solidFill>
              </a:rPr>
              <a:t>size</a:t>
            </a:r>
            <a:r>
              <a:rPr lang="en-US" sz="2000" dirty="0"/>
              <a:t> bytes from </a:t>
            </a:r>
            <a:r>
              <a:rPr lang="en-US" sz="2000" i="1" dirty="0"/>
              <a:t>stream</a:t>
            </a:r>
            <a:r>
              <a:rPr lang="en-US" sz="2000" dirty="0"/>
              <a:t> </a:t>
            </a:r>
            <a:endParaRPr lang="en-US" sz="2000" i="1" dirty="0"/>
          </a:p>
          <a:p>
            <a:pPr lvl="1"/>
            <a:r>
              <a:rPr lang="en-US" sz="2000" i="1" dirty="0"/>
              <a:t>Updates the </a:t>
            </a:r>
            <a:r>
              <a:rPr lang="en-US" sz="2000" i="1" dirty="0">
                <a:solidFill>
                  <a:srgbClr val="0070C0"/>
                </a:solidFill>
              </a:rPr>
              <a:t>read file pointer forward </a:t>
            </a:r>
            <a:r>
              <a:rPr lang="en-US" sz="2000" i="1" dirty="0"/>
              <a:t>by the </a:t>
            </a:r>
            <a:r>
              <a:rPr lang="en-US" sz="2000" i="1" dirty="0">
                <a:solidFill>
                  <a:srgbClr val="0070C0"/>
                </a:solidFill>
              </a:rPr>
              <a:t>number of bytes read</a:t>
            </a:r>
          </a:p>
          <a:p>
            <a:pPr lvl="1"/>
            <a:r>
              <a:rPr lang="en-US" sz="2000" dirty="0"/>
              <a:t>returns number of elements read, </a:t>
            </a:r>
            <a:r>
              <a:rPr lang="en-US" sz="2000" dirty="0">
                <a:solidFill>
                  <a:srgbClr val="FF0000"/>
                </a:solidFill>
              </a:rPr>
              <a:t>EOF is a return of 0</a:t>
            </a:r>
          </a:p>
          <a:p>
            <a:pPr lvl="1"/>
            <a:r>
              <a:rPr lang="en-US" sz="2000" dirty="0"/>
              <a:t>error is short element count or 0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I almost always set size to 1 to return bytes read/written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DA7A6-9A03-1535-8B2F-6DF152D2AC48}"/>
              </a:ext>
            </a:extLst>
          </p:cNvPr>
          <p:cNvSpPr txBox="1"/>
          <p:nvPr/>
        </p:nvSpPr>
        <p:spPr>
          <a:xfrm>
            <a:off x="11927778" y="65555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4174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420-659D-CC49-9EC5-A7F1F43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6" y="64779"/>
            <a:ext cx="11038021" cy="464764"/>
          </a:xfrm>
        </p:spPr>
        <p:txBody>
          <a:bodyPr/>
          <a:lstStyle/>
          <a:p>
            <a:r>
              <a:rPr lang="en-US" dirty="0"/>
              <a:t>C </a:t>
            </a:r>
            <a:r>
              <a:rPr lang="en-US" dirty="0" err="1"/>
              <a:t>fread</a:t>
            </a:r>
            <a:r>
              <a:rPr lang="en-US" dirty="0"/>
              <a:t>() and </a:t>
            </a:r>
            <a:r>
              <a:rPr lang="en-US" dirty="0" err="1"/>
              <a:t>fwrite</a:t>
            </a:r>
            <a:r>
              <a:rPr lang="en-US" dirty="0"/>
              <a:t>()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41591E-D55B-E442-8C93-1135BD7C5B04}"/>
              </a:ext>
            </a:extLst>
          </p:cNvPr>
          <p:cNvSpPr/>
          <p:nvPr/>
        </p:nvSpPr>
        <p:spPr bwMode="auto">
          <a:xfrm>
            <a:off x="5453907" y="77135"/>
            <a:ext cx="6657317" cy="3571037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BUFSZ   128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 copy(FILE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FILE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unsigned char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[BUFSZ];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while ((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fread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BUFSZ,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&gt; 0)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"bytes: %u\n",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fwrite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buf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!=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return -1;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0;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1E040-F2CE-794F-B24F-6E3ED9F48B04}"/>
              </a:ext>
            </a:extLst>
          </p:cNvPr>
          <p:cNvSpPr txBox="1"/>
          <p:nvPr/>
        </p:nvSpPr>
        <p:spPr>
          <a:xfrm>
            <a:off x="11927763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73CEFD-83B3-B245-8E5E-E71447EB4C7B}"/>
              </a:ext>
            </a:extLst>
          </p:cNvPr>
          <p:cNvGrpSpPr/>
          <p:nvPr/>
        </p:nvGrpSpPr>
        <p:grpSpPr>
          <a:xfrm>
            <a:off x="254525" y="581269"/>
            <a:ext cx="5841475" cy="1049568"/>
            <a:chOff x="7925340" y="323549"/>
            <a:chExt cx="5841475" cy="10495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BEBF4A-F2F1-AB4F-B86C-6F358D5F4602}"/>
                </a:ext>
              </a:extLst>
            </p:cNvPr>
            <p:cNvSpPr txBox="1"/>
            <p:nvPr/>
          </p:nvSpPr>
          <p:spPr>
            <a:xfrm>
              <a:off x="7925340" y="323549"/>
              <a:ext cx="50377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element size of 1 with a char buffer is byte I/O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Capture bytes read so you know how many bytes to write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122867-5B8A-9042-9DFD-95975A5E56E7}"/>
                </a:ext>
              </a:extLst>
            </p:cNvPr>
            <p:cNvCxnSpPr>
              <a:cxnSpLocks/>
            </p:cNvCxnSpPr>
            <p:nvPr/>
          </p:nvCxnSpPr>
          <p:spPr>
            <a:xfrm>
              <a:off x="12963072" y="773500"/>
              <a:ext cx="803743" cy="59961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Group 63">
            <a:extLst>
              <a:ext uri="{FF2B5EF4-FFF2-40B4-BE49-F238E27FC236}">
                <a16:creationId xmlns:a16="http://schemas.microsoft.com/office/drawing/2014/main" id="{5E8005E7-901D-0247-9633-25D30841F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83646"/>
              </p:ext>
            </p:extLst>
          </p:nvPr>
        </p:nvGraphicFramePr>
        <p:xfrm>
          <a:off x="1406799" y="3200535"/>
          <a:ext cx="2915920" cy="3962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50713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673223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69248765"/>
                    </a:ext>
                  </a:extLst>
                </a:gridCol>
              </a:tblGrid>
              <a:tr h="266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Left Brace 12">
            <a:extLst>
              <a:ext uri="{FF2B5EF4-FFF2-40B4-BE49-F238E27FC236}">
                <a16:creationId xmlns:a16="http://schemas.microsoft.com/office/drawing/2014/main" id="{CF7C8431-B1E8-7949-8DA1-B95E9621B7DA}"/>
              </a:ext>
            </a:extLst>
          </p:cNvPr>
          <p:cNvSpPr/>
          <p:nvPr/>
        </p:nvSpPr>
        <p:spPr>
          <a:xfrm rot="5400000">
            <a:off x="2233605" y="1931818"/>
            <a:ext cx="419101" cy="2072713"/>
          </a:xfrm>
          <a:prstGeom prst="leftBrac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575343-A8D6-734B-9D77-6FB4E402A42F}"/>
              </a:ext>
            </a:extLst>
          </p:cNvPr>
          <p:cNvSpPr txBox="1"/>
          <p:nvPr/>
        </p:nvSpPr>
        <p:spPr>
          <a:xfrm>
            <a:off x="217820" y="1630837"/>
            <a:ext cx="494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unless the </a:t>
            </a:r>
            <a:r>
              <a:rPr lang="en-US" dirty="0">
                <a:solidFill>
                  <a:srgbClr val="FF0000"/>
                </a:solidFill>
              </a:rPr>
              <a:t>input file length is an exact multiple of BUFSIZ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rgbClr val="7030A0"/>
                </a:solidFill>
              </a:rPr>
              <a:t>last </a:t>
            </a:r>
            <a:r>
              <a:rPr lang="en-US" dirty="0" err="1">
                <a:solidFill>
                  <a:srgbClr val="7030A0"/>
                </a:solidFill>
              </a:rPr>
              <a:t>fread</a:t>
            </a:r>
            <a:r>
              <a:rPr lang="en-US" dirty="0">
                <a:solidFill>
                  <a:srgbClr val="7030A0"/>
                </a:solidFill>
              </a:rPr>
              <a:t>() will always read less than BUFSIZ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which is why you write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cnt</a:t>
            </a: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	               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cnt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        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                                BUFSZ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Jargon: the last record is often called the "runt"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BC3D2D5-A8CD-144B-803A-D18C9D98AD41}"/>
              </a:ext>
            </a:extLst>
          </p:cNvPr>
          <p:cNvSpPr/>
          <p:nvPr/>
        </p:nvSpPr>
        <p:spPr>
          <a:xfrm rot="5400000" flipH="1">
            <a:off x="2573700" y="2409479"/>
            <a:ext cx="531330" cy="2894045"/>
          </a:xfrm>
          <a:prstGeom prst="leftBrac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0BE77C-7A3F-D03D-EFB3-D594C5A026C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053" y="4792967"/>
            <a:ext cx="6489087" cy="17280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lvl="1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>
              <a:buNone/>
            </a:pP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*stream)</a:t>
            </a:r>
          </a:p>
          <a:p>
            <a:pPr lvl="1"/>
            <a:r>
              <a:rPr lang="en-US" sz="1400" dirty="0"/>
              <a:t>Reads an array of </a:t>
            </a:r>
            <a:r>
              <a:rPr lang="en-US" sz="1400" b="1" i="1" dirty="0">
                <a:solidFill>
                  <a:srgbClr val="0070C0"/>
                </a:solidFill>
              </a:rPr>
              <a:t>count elements </a:t>
            </a:r>
            <a:r>
              <a:rPr lang="en-US" sz="1400" dirty="0"/>
              <a:t>of </a:t>
            </a:r>
            <a:r>
              <a:rPr lang="en-US" sz="1400" b="1" i="1" dirty="0">
                <a:solidFill>
                  <a:srgbClr val="0070C0"/>
                </a:solidFill>
              </a:rPr>
              <a:t>size</a:t>
            </a:r>
            <a:r>
              <a:rPr lang="en-US" sz="1400" dirty="0"/>
              <a:t> bytes from </a:t>
            </a:r>
            <a:r>
              <a:rPr lang="en-US" sz="1400" i="1" dirty="0"/>
              <a:t>stream</a:t>
            </a:r>
            <a:r>
              <a:rPr lang="en-US" sz="1400" dirty="0"/>
              <a:t> </a:t>
            </a:r>
          </a:p>
          <a:p>
            <a:pPr marL="0" lvl="1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>
              <a:buNone/>
            </a:pP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count, FILE *stream</a:t>
            </a:r>
          </a:p>
          <a:p>
            <a:pPr lvl="1"/>
            <a:r>
              <a:rPr lang="en-US" sz="1400" dirty="0"/>
              <a:t>Writes an array of </a:t>
            </a:r>
            <a:r>
              <a:rPr lang="en-US" sz="1400" b="1" i="1" dirty="0">
                <a:solidFill>
                  <a:srgbClr val="0070C0"/>
                </a:solidFill>
              </a:rPr>
              <a:t>count elements </a:t>
            </a:r>
            <a:r>
              <a:rPr lang="en-US" sz="1400" dirty="0"/>
              <a:t>of </a:t>
            </a:r>
            <a:r>
              <a:rPr lang="en-US" sz="1400" b="1" i="1" dirty="0">
                <a:solidFill>
                  <a:srgbClr val="0070C0"/>
                </a:solidFill>
              </a:rPr>
              <a:t>size</a:t>
            </a:r>
            <a:r>
              <a:rPr lang="en-US" sz="1400" dirty="0"/>
              <a:t> bytes to </a:t>
            </a:r>
            <a:r>
              <a:rPr lang="en-US" sz="1400" i="1" dirty="0"/>
              <a:t>stream</a:t>
            </a:r>
            <a:r>
              <a:rPr lang="en-US" sz="1400" dirty="0"/>
              <a:t> </a:t>
            </a:r>
            <a:endParaRPr lang="en-US" sz="1400" i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D95A80-DCC9-0158-1B08-CA6E0CDF0F6A}"/>
              </a:ext>
            </a:extLst>
          </p:cNvPr>
          <p:cNvSpPr/>
          <p:nvPr/>
        </p:nvSpPr>
        <p:spPr bwMode="auto">
          <a:xfrm>
            <a:off x="6600854" y="3777982"/>
            <a:ext cx="5031822" cy="3015239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ls –l a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1104 May 15 09:45 a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b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128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bytes: 80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312251-8A59-04EE-C971-D6D318DB67BC}"/>
              </a:ext>
            </a:extLst>
          </p:cNvPr>
          <p:cNvSpPr txBox="1"/>
          <p:nvPr/>
        </p:nvSpPr>
        <p:spPr>
          <a:xfrm>
            <a:off x="9040305" y="5566442"/>
            <a:ext cx="21937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128 * 8 + 80 = 1104</a:t>
            </a:r>
          </a:p>
        </p:txBody>
      </p:sp>
    </p:spTree>
    <p:extLst>
      <p:ext uri="{BB962C8B-B14F-4D97-AF65-F5344CB8AC3E}">
        <p14:creationId xmlns:p14="http://schemas.microsoft.com/office/powerpoint/2010/main" val="148972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6420-659D-CC49-9EC5-A7F1F43C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6" y="482916"/>
            <a:ext cx="11038021" cy="464764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fopen</a:t>
            </a:r>
            <a:r>
              <a:rPr lang="en-US" dirty="0"/>
              <a:t>()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fclose</a:t>
            </a:r>
            <a:r>
              <a:rPr lang="en-US" dirty="0"/>
              <a:t>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500214-6BE8-6147-AF51-BB50E8E4050D}"/>
              </a:ext>
            </a:extLst>
          </p:cNvPr>
          <p:cNvSpPr/>
          <p:nvPr/>
        </p:nvSpPr>
        <p:spPr bwMode="auto">
          <a:xfrm>
            <a:off x="3138888" y="206135"/>
            <a:ext cx="7965650" cy="6445730"/>
          </a:xfrm>
          <a:prstGeom prst="roundRect">
            <a:avLst>
              <a:gd name="adj" fmla="val 180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char **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FILE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FILE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3)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"%s requires two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Open the input file for read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(*(argv+1), "r")) == NULL)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(stderr,"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for read failed\n");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  Open the output file for write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(*(argv+2), "w")) == NULL)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fopen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for write failed\n");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fclose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40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 = copy(</a:t>
            </a:r>
            <a:r>
              <a:rPr lang="en-US" sz="1400" dirty="0" err="1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fclose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fclose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if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"copy %s to %s failed\n", *(argv+1), *(argv+2));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return EXIT_FAILURE;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1E040-F2CE-794F-B24F-6E3ED9F48B0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543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FB1D0C0-8920-1841-8BD4-7A583244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1" y="188507"/>
            <a:ext cx="11926957" cy="405009"/>
          </a:xfrm>
        </p:spPr>
        <p:txBody>
          <a:bodyPr/>
          <a:lstStyle/>
          <a:p>
            <a:r>
              <a:rPr lang="en-US" dirty="0"/>
              <a:t>Assembly Source File to Executable to Linux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3EBE11-E806-4549-A527-37B3E3009494}"/>
              </a:ext>
            </a:extLst>
          </p:cNvPr>
          <p:cNvSpPr txBox="1"/>
          <p:nvPr/>
        </p:nvSpPr>
        <p:spPr>
          <a:xfrm>
            <a:off x="3489649" y="595703"/>
            <a:ext cx="451823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Local variables and function call overhead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code you write in the text segment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BE03E8-AEB2-6E42-AB6D-194F891C1C3E}"/>
              </a:ext>
            </a:extLst>
          </p:cNvPr>
          <p:cNvSpPr txBox="1"/>
          <p:nvPr/>
        </p:nvSpPr>
        <p:spPr>
          <a:xfrm>
            <a:off x="5087812" y="1357251"/>
            <a:ext cx="339856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allocates space dynamically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during execution </a:t>
            </a:r>
            <a:r>
              <a:rPr lang="en-US" dirty="0">
                <a:solidFill>
                  <a:srgbClr val="FF0000"/>
                </a:solidFill>
              </a:rPr>
              <a:t>by c runtime library code (text)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E6E447-994C-F041-BB46-3956E139E3B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5F72D3C-552B-40C6-CFAF-B1B232DCAEC2}"/>
              </a:ext>
            </a:extLst>
          </p:cNvPr>
          <p:cNvGrpSpPr/>
          <p:nvPr/>
        </p:nvGrpSpPr>
        <p:grpSpPr>
          <a:xfrm>
            <a:off x="8811051" y="540719"/>
            <a:ext cx="2526189" cy="6021446"/>
            <a:chOff x="6583680" y="1280160"/>
            <a:chExt cx="2377440" cy="5257800"/>
          </a:xfrm>
        </p:grpSpPr>
        <p:sp>
          <p:nvSpPr>
            <p:cNvPr id="49" name="Rectangle 7">
              <a:extLst>
                <a:ext uri="{FF2B5EF4-FFF2-40B4-BE49-F238E27FC236}">
                  <a16:creationId xmlns:a16="http://schemas.microsoft.com/office/drawing/2014/main" id="{F7935E2C-B93D-2E2F-3E81-432946284D80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B9B9FF-A819-76B1-4589-FAD05447C8C4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4AF5A7-2B6B-1FA9-AE31-0BDF8C1C3570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0F7A3E5-871F-183F-6FB5-C06431921BCF}"/>
                </a:ext>
              </a:extLst>
            </p:cNvPr>
            <p:cNvSpPr/>
            <p:nvPr/>
          </p:nvSpPr>
          <p:spPr bwMode="auto">
            <a:xfrm>
              <a:off x="6583680" y="3880128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54EE26E-58A1-FCC6-6C1C-F2F5C6B75C48}"/>
                </a:ext>
              </a:extLst>
            </p:cNvPr>
            <p:cNvSpPr/>
            <p:nvPr/>
          </p:nvSpPr>
          <p:spPr bwMode="auto">
            <a:xfrm>
              <a:off x="6583680" y="4813136"/>
              <a:ext cx="2377440" cy="307504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Static Data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6274E1A-4B9A-FDDA-7A6E-A7DB473B4FA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6487C1B-AA85-05DF-F1BD-D1C5A6038717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8A1513D-51B3-3119-9DDC-7A00F1E749C4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8D2C88C-C3D1-5381-ECA5-29955F371C3F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581047E-A800-D2FE-2EF7-9F7E69F4EEBB}"/>
                </a:ext>
              </a:extLst>
            </p:cNvPr>
            <p:cNvCxnSpPr/>
            <p:nvPr/>
          </p:nvCxnSpPr>
          <p:spPr bwMode="auto">
            <a:xfrm>
              <a:off x="7772400" y="3514368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225925BC-8FEB-9C90-2285-0F39E7688004}"/>
              </a:ext>
            </a:extLst>
          </p:cNvPr>
          <p:cNvSpPr/>
          <p:nvPr/>
        </p:nvSpPr>
        <p:spPr bwMode="auto">
          <a:xfrm>
            <a:off x="8811051" y="537552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871B57CE-CC32-0869-AA24-8339E7F74371}"/>
              </a:ext>
            </a:extLst>
          </p:cNvPr>
          <p:cNvSpPr/>
          <p:nvPr/>
        </p:nvSpPr>
        <p:spPr>
          <a:xfrm rot="1250497">
            <a:off x="7970945" y="1092340"/>
            <a:ext cx="877044" cy="204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E0876484-2E67-1800-2CB4-D8A67B165019}"/>
              </a:ext>
            </a:extLst>
          </p:cNvPr>
          <p:cNvSpPr/>
          <p:nvPr/>
        </p:nvSpPr>
        <p:spPr>
          <a:xfrm rot="2598012">
            <a:off x="6680661" y="3126472"/>
            <a:ext cx="2406123" cy="569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E876BC-BCEC-1A50-8735-BE06AF15853E}"/>
              </a:ext>
            </a:extLst>
          </p:cNvPr>
          <p:cNvGrpSpPr/>
          <p:nvPr/>
        </p:nvGrpSpPr>
        <p:grpSpPr>
          <a:xfrm>
            <a:off x="630568" y="2777865"/>
            <a:ext cx="4699023" cy="1570097"/>
            <a:chOff x="4120924" y="2791088"/>
            <a:chExt cx="4699023" cy="157009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C21E89-D99D-F8FC-19A1-060F227CF564}"/>
                </a:ext>
              </a:extLst>
            </p:cNvPr>
            <p:cNvSpPr txBox="1"/>
            <p:nvPr/>
          </p:nvSpPr>
          <p:spPr>
            <a:xfrm>
              <a:off x="4120924" y="2791088"/>
              <a:ext cx="3704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</a:t>
              </a:r>
              <a:r>
                <a:rPr lang="en-US" b="1" dirty="0" err="1">
                  <a:solidFill>
                    <a:srgbClr val="FF0000"/>
                  </a:solidFill>
                </a:rPr>
                <a:t>bss</a:t>
              </a:r>
              <a:endParaRPr lang="en-US" b="1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chemeClr val="accent2"/>
                  </a:solidFill>
                </a:rPr>
                <a:t>uninitialized static variables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94545A-5CC3-DB8A-7717-A98B658FD436}"/>
                </a:ext>
              </a:extLst>
            </p:cNvPr>
            <p:cNvCxnSpPr>
              <a:cxnSpLocks/>
              <a:stCxn id="33" idx="3"/>
              <a:endCxn id="44" idx="1"/>
            </p:cNvCxnSpPr>
            <p:nvPr/>
          </p:nvCxnSpPr>
          <p:spPr bwMode="auto">
            <a:xfrm>
              <a:off x="7825177" y="3114254"/>
              <a:ext cx="994770" cy="1246931"/>
            </a:xfrm>
            <a:prstGeom prst="straightConnector1">
              <a:avLst/>
            </a:prstGeom>
            <a:noFill/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75DB8F-47B4-C3C1-1D3C-D3D81B6C29E1}"/>
              </a:ext>
            </a:extLst>
          </p:cNvPr>
          <p:cNvGrpSpPr/>
          <p:nvPr/>
        </p:nvGrpSpPr>
        <p:grpSpPr>
          <a:xfrm>
            <a:off x="597157" y="3558256"/>
            <a:ext cx="4732434" cy="1183147"/>
            <a:chOff x="4063354" y="3543770"/>
            <a:chExt cx="4732434" cy="118314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A5C94F4-8934-FB03-8FB3-3CA5D1FB9BD4}"/>
                </a:ext>
              </a:extLst>
            </p:cNvPr>
            <p:cNvSpPr txBox="1"/>
            <p:nvPr/>
          </p:nvSpPr>
          <p:spPr>
            <a:xfrm>
              <a:off x="4063354" y="3543770"/>
              <a:ext cx="3704253" cy="646331"/>
            </a:xfrm>
            <a:prstGeom prst="rect">
              <a:avLst/>
            </a:prstGeom>
            <a:solidFill>
              <a:srgbClr val="00B050">
                <a:alpha val="13000"/>
              </a:srgb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.data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initialized static variables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D2886AE-1602-EE60-F5D2-D228DB7B4EE3}"/>
                </a:ext>
              </a:extLst>
            </p:cNvPr>
            <p:cNvCxnSpPr>
              <a:cxnSpLocks/>
              <a:endCxn id="83" idx="1"/>
            </p:cNvCxnSpPr>
            <p:nvPr/>
          </p:nvCxnSpPr>
          <p:spPr bwMode="auto">
            <a:xfrm>
              <a:off x="7769093" y="3988297"/>
              <a:ext cx="1026695" cy="738620"/>
            </a:xfrm>
            <a:prstGeom prst="straightConnector1">
              <a:avLst/>
            </a:prstGeom>
            <a:noFill/>
            <a:ln w="635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944EF24-937F-6D4C-E7C9-8F732B68DA21}"/>
              </a:ext>
            </a:extLst>
          </p:cNvPr>
          <p:cNvGrpSpPr/>
          <p:nvPr/>
        </p:nvGrpSpPr>
        <p:grpSpPr>
          <a:xfrm>
            <a:off x="622956" y="4357965"/>
            <a:ext cx="4688298" cy="936485"/>
            <a:chOff x="4087280" y="4244485"/>
            <a:chExt cx="4688298" cy="93648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2D2E4F3-B0C2-093C-47AC-B3D9A82D0FD7}"/>
                </a:ext>
              </a:extLst>
            </p:cNvPr>
            <p:cNvSpPr txBox="1"/>
            <p:nvPr/>
          </p:nvSpPr>
          <p:spPr>
            <a:xfrm>
              <a:off x="4087280" y="4244485"/>
              <a:ext cx="3704253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6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.section .</a:t>
              </a:r>
              <a:r>
                <a:rPr lang="en-US" b="1" dirty="0" err="1">
                  <a:solidFill>
                    <a:srgbClr val="FF0000"/>
                  </a:solidFill>
                </a:rPr>
                <a:t>rodata</a:t>
              </a:r>
              <a:endParaRPr lang="en-US" b="1" dirty="0">
                <a:solidFill>
                  <a:srgbClr val="FF0000"/>
                </a:solidFill>
              </a:endParaRPr>
            </a:p>
            <a:p>
              <a:r>
                <a:rPr lang="en-US" dirty="0">
                  <a:solidFill>
                    <a:schemeClr val="accent2"/>
                  </a:solidFill>
                </a:rPr>
                <a:t>read-only literals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019DC44-79E4-D67D-C670-E908F9B1C496}"/>
                </a:ext>
              </a:extLst>
            </p:cNvPr>
            <p:cNvCxnSpPr>
              <a:cxnSpLocks/>
              <a:endCxn id="81" idx="1"/>
            </p:cNvCxnSpPr>
            <p:nvPr/>
          </p:nvCxnSpPr>
          <p:spPr bwMode="auto">
            <a:xfrm>
              <a:off x="7807193" y="4553375"/>
              <a:ext cx="968385" cy="627595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34AFF1-DD15-6E65-26FA-D8F7F4956030}"/>
              </a:ext>
            </a:extLst>
          </p:cNvPr>
          <p:cNvGrpSpPr/>
          <p:nvPr/>
        </p:nvGrpSpPr>
        <p:grpSpPr>
          <a:xfrm>
            <a:off x="575804" y="5182824"/>
            <a:ext cx="4799965" cy="646331"/>
            <a:chOff x="4054016" y="5332932"/>
            <a:chExt cx="4799965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336F89-EC3B-3601-6550-325BCB6F38A8}"/>
                </a:ext>
              </a:extLst>
            </p:cNvPr>
            <p:cNvSpPr txBox="1"/>
            <p:nvPr/>
          </p:nvSpPr>
          <p:spPr>
            <a:xfrm>
              <a:off x="4054016" y="5332932"/>
              <a:ext cx="3704253" cy="646331"/>
            </a:xfrm>
            <a:prstGeom prst="rect">
              <a:avLst/>
            </a:prstGeom>
            <a:solidFill>
              <a:srgbClr val="0070C0">
                <a:alpha val="13000"/>
              </a:srgbClr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.text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assembly code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08F35D1-2798-A028-C43A-EA049D6397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784152" y="5560345"/>
              <a:ext cx="1069829" cy="95752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0A4AF7B-87F8-54F8-ACAA-1EDCBCD8C373}"/>
              </a:ext>
            </a:extLst>
          </p:cNvPr>
          <p:cNvSpPr/>
          <p:nvPr/>
        </p:nvSpPr>
        <p:spPr bwMode="auto">
          <a:xfrm>
            <a:off x="8811051" y="4239454"/>
            <a:ext cx="2526189" cy="3521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675A3-3E34-F492-778F-4D2EC84FF067}"/>
              </a:ext>
            </a:extLst>
          </p:cNvPr>
          <p:cNvSpPr txBox="1"/>
          <p:nvPr/>
        </p:nvSpPr>
        <p:spPr>
          <a:xfrm>
            <a:off x="497082" y="1430296"/>
            <a:ext cx="385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Sections in an Assembly Source file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D9CD4E-3D83-401D-EB71-FF37C9A39D4C}"/>
              </a:ext>
            </a:extLst>
          </p:cNvPr>
          <p:cNvSpPr txBox="1"/>
          <p:nvPr/>
        </p:nvSpPr>
        <p:spPr>
          <a:xfrm>
            <a:off x="622956" y="1792090"/>
            <a:ext cx="370276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File Header</a:t>
            </a:r>
          </a:p>
          <a:p>
            <a:r>
              <a:rPr lang="en-US" dirty="0">
                <a:solidFill>
                  <a:schemeClr val="tx2"/>
                </a:solidFill>
              </a:rPr>
              <a:t>Specify Hardware assembler generate the correct ARM version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A50826-339B-01C1-D8D9-C0B82444FFDD}"/>
              </a:ext>
            </a:extLst>
          </p:cNvPr>
          <p:cNvSpPr txBox="1"/>
          <p:nvPr/>
        </p:nvSpPr>
        <p:spPr>
          <a:xfrm>
            <a:off x="545489" y="5938065"/>
            <a:ext cx="3755589" cy="861774"/>
          </a:xfrm>
          <a:prstGeom prst="rect">
            <a:avLst/>
          </a:prstGeom>
          <a:solidFill>
            <a:schemeClr val="accent4">
              <a:lumMod val="20000"/>
              <a:lumOff val="80000"/>
              <a:alpha val="88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file footer </a:t>
            </a:r>
          </a:p>
          <a:p>
            <a:r>
              <a:rPr lang="en-US" sz="1600" dirty="0">
                <a:solidFill>
                  <a:srgbClr val="7030A0"/>
                </a:solidFill>
              </a:rPr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note.GNU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-stack,…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chemeClr val="accent3"/>
                </a:solidFill>
              </a:rPr>
              <a:t>	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D4F0C9-CEC3-0E02-63B2-7A1885B592C6}"/>
              </a:ext>
            </a:extLst>
          </p:cNvPr>
          <p:cNvGrpSpPr/>
          <p:nvPr/>
        </p:nvGrpSpPr>
        <p:grpSpPr>
          <a:xfrm>
            <a:off x="5311254" y="2965609"/>
            <a:ext cx="3499797" cy="3427306"/>
            <a:chOff x="5311254" y="2965609"/>
            <a:chExt cx="3499797" cy="3427306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76FA6E0-A76E-104A-ACF8-21D66D387E07}"/>
                </a:ext>
              </a:extLst>
            </p:cNvPr>
            <p:cNvCxnSpPr>
              <a:cxnSpLocks/>
              <a:endCxn id="53" idx="1"/>
            </p:cNvCxnSpPr>
            <p:nvPr/>
          </p:nvCxnSpPr>
          <p:spPr bwMode="auto">
            <a:xfrm>
              <a:off x="5949386" y="4675800"/>
              <a:ext cx="2861665" cy="87110"/>
            </a:xfrm>
            <a:prstGeom prst="straightConnector1">
              <a:avLst/>
            </a:prstGeom>
            <a:noFill/>
            <a:ln w="635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0A5EBBF8-BBF6-EC47-9183-43F71F0E69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96302" y="5138314"/>
              <a:ext cx="2176227" cy="559753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Rectangle 1036">
              <a:extLst>
                <a:ext uri="{FF2B5EF4-FFF2-40B4-BE49-F238E27FC236}">
                  <a16:creationId xmlns:a16="http://schemas.microsoft.com/office/drawing/2014/main" id="{039C6BE2-CDBA-724E-88FE-6F4C1F6B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254" y="5027750"/>
              <a:ext cx="2057400" cy="533400"/>
            </a:xfrm>
            <a:prstGeom prst="rect">
              <a:avLst/>
            </a:prstGeom>
            <a:solidFill>
              <a:srgbClr val="99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Text</a:t>
              </a:r>
            </a:p>
          </p:txBody>
        </p:sp>
        <p:sp>
          <p:nvSpPr>
            <p:cNvPr id="82" name="Rectangle 1037">
              <a:extLst>
                <a:ext uri="{FF2B5EF4-FFF2-40B4-BE49-F238E27FC236}">
                  <a16:creationId xmlns:a16="http://schemas.microsoft.com/office/drawing/2014/main" id="{674B1C95-198C-024E-856F-309AB1D21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254" y="5584162"/>
              <a:ext cx="2057400" cy="609600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Symbol table</a:t>
              </a:r>
            </a:p>
          </p:txBody>
        </p:sp>
        <p:sp>
          <p:nvSpPr>
            <p:cNvPr id="83" name="Rectangle 1040">
              <a:extLst>
                <a:ext uri="{FF2B5EF4-FFF2-40B4-BE49-F238E27FC236}">
                  <a16:creationId xmlns:a16="http://schemas.microsoft.com/office/drawing/2014/main" id="{B740C98A-3CF3-1647-B75C-7158EA8E7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591" y="4474703"/>
              <a:ext cx="2057400" cy="533400"/>
            </a:xfrm>
            <a:prstGeom prst="rect">
              <a:avLst/>
            </a:prstGeom>
            <a:solidFill>
              <a:srgbClr val="99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Data</a:t>
              </a:r>
            </a:p>
          </p:txBody>
        </p:sp>
        <p:sp>
          <p:nvSpPr>
            <p:cNvPr id="85" name="Text Box 8">
              <a:extLst>
                <a:ext uri="{FF2B5EF4-FFF2-40B4-BE49-F238E27FC236}">
                  <a16:creationId xmlns:a16="http://schemas.microsoft.com/office/drawing/2014/main" id="{FAEE8230-2F0F-B745-883A-3B33D4D96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4219" y="2965609"/>
              <a:ext cx="1790190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000000"/>
                  </a:solidFill>
                  <a:latin typeface="Calibri" pitchFamily="34" charset="0"/>
                </a:rPr>
                <a:t>a.out</a:t>
              </a: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 executable</a:t>
              </a:r>
            </a:p>
            <a:p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created by the </a:t>
              </a:r>
              <a:r>
                <a:rPr lang="en-US" b="1" dirty="0">
                  <a:solidFill>
                    <a:srgbClr val="2C895B"/>
                  </a:solidFill>
                  <a:latin typeface="Calibri" pitchFamily="34" charset="0"/>
                </a:rPr>
                <a:t>assembler</a:t>
              </a:r>
              <a:r>
                <a:rPr lang="en-US" b="1" dirty="0">
                  <a:solidFill>
                    <a:srgbClr val="000000"/>
                  </a:solidFill>
                  <a:latin typeface="Calibri" pitchFamily="34" charset="0"/>
                </a:rPr>
                <a:t> &amp; </a:t>
              </a:r>
            </a:p>
            <a:p>
              <a:r>
                <a:rPr lang="en-US" b="1" dirty="0">
                  <a:solidFill>
                    <a:srgbClr val="F37440"/>
                  </a:solidFill>
                  <a:latin typeface="Calibri" pitchFamily="34" charset="0"/>
                </a:rPr>
                <a:t>link editor</a:t>
              </a:r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A41B746D-C4E2-FEF0-C2A5-1E8534D0B921}"/>
                </a:ext>
              </a:extLst>
            </p:cNvPr>
            <p:cNvSpPr/>
            <p:nvPr/>
          </p:nvSpPr>
          <p:spPr>
            <a:xfrm>
              <a:off x="8372529" y="4975059"/>
              <a:ext cx="408486" cy="1417856"/>
            </a:xfrm>
            <a:prstGeom prst="leftBrac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1037">
              <a:extLst>
                <a:ext uri="{FF2B5EF4-FFF2-40B4-BE49-F238E27FC236}">
                  <a16:creationId xmlns:a16="http://schemas.microsoft.com/office/drawing/2014/main" id="{DE52684F-7588-889C-0CA5-50863B0B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591" y="4221220"/>
              <a:ext cx="2057400" cy="2534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Header - Description 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2C70909-4116-FEA8-0F36-280F703BAAE7}"/>
                </a:ext>
              </a:extLst>
            </p:cNvPr>
            <p:cNvCxnSpPr>
              <a:cxnSpLocks/>
              <a:endCxn id="60" idx="1"/>
            </p:cNvCxnSpPr>
            <p:nvPr/>
          </p:nvCxnSpPr>
          <p:spPr bwMode="auto">
            <a:xfrm>
              <a:off x="7427521" y="4347663"/>
              <a:ext cx="1383530" cy="67874"/>
            </a:xfrm>
            <a:prstGeom prst="straightConnector1">
              <a:avLst/>
            </a:prstGeom>
            <a:noFill/>
            <a:ln w="635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3370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6" grpId="0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571EC4-5964-634D-832F-853B9E9DD81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423" y="1201479"/>
            <a:ext cx="10764478" cy="397657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The following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assembler directives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indicate the </a:t>
            </a:r>
            <a:r>
              <a:rPr lang="en-US" sz="2000" b="1" i="1" dirty="0">
                <a:solidFill>
                  <a:srgbClr val="2C895B"/>
                </a:solidFill>
                <a:cs typeface="Courier New" panose="02070309020205020404" pitchFamily="49" charset="0"/>
              </a:rPr>
              <a:t>start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 of a </a:t>
            </a:r>
            <a:r>
              <a:rPr lang="en-US" sz="2000" b="1" dirty="0">
                <a:solidFill>
                  <a:srgbClr val="2C895B"/>
                </a:solidFill>
                <a:cs typeface="Courier New" panose="02070309020205020404" pitchFamily="49" charset="0"/>
              </a:rPr>
              <a:t>memory segment specification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  <a:cs typeface="Courier New" panose="02070309020205020404" pitchFamily="49" charset="0"/>
              </a:rPr>
              <a:t>Remains in effect</a:t>
            </a:r>
            <a:r>
              <a:rPr lang="en-US" sz="20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until the next segment directive is seen</a:t>
            </a: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solidFill>
                <a:schemeClr val="tx1">
                  <a:lumMod val="5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660E3D-EA3F-444E-9DF8-E108006F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23" y="81279"/>
            <a:ext cx="11301412" cy="427647"/>
          </a:xfrm>
        </p:spPr>
        <p:txBody>
          <a:bodyPr/>
          <a:lstStyle/>
          <a:p>
            <a:r>
              <a:rPr lang="en-US" dirty="0"/>
              <a:t>Creating Segments, Definitions In Assembly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F44ED-B623-4F4E-BFB0-5DC36E773C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4DCD07-2381-9907-D49D-1AE08FA599CC}"/>
              </a:ext>
            </a:extLst>
          </p:cNvPr>
          <p:cNvSpPr/>
          <p:nvPr/>
        </p:nvSpPr>
        <p:spPr bwMode="auto">
          <a:xfrm>
            <a:off x="1836715" y="2172160"/>
            <a:ext cx="8721831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uninitialized static segment variables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definitions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// does not consume any space in the executable file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.data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initialized static segment variables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definitions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read-only data segment variables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definitions 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start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read-only text segment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(code) </a:t>
            </a:r>
          </a:p>
        </p:txBody>
      </p:sp>
    </p:spTree>
    <p:extLst>
      <p:ext uri="{BB962C8B-B14F-4D97-AF65-F5344CB8AC3E}">
        <p14:creationId xmlns:p14="http://schemas.microsoft.com/office/powerpoint/2010/main" val="220801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7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F1671-0287-1740-AB83-5FE45AA7B0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63130" y="1465895"/>
            <a:ext cx="3820852" cy="47686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assembly programs end in </a:t>
            </a:r>
            <a:r>
              <a:rPr lang="en-US" sz="2000" dirty="0">
                <a:solidFill>
                  <a:srgbClr val="C00000"/>
                </a:solidFill>
              </a:rPr>
              <a:t>.S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That is a </a:t>
            </a:r>
            <a:r>
              <a:rPr lang="en-US" sz="1800" b="1" u="sng" dirty="0">
                <a:solidFill>
                  <a:srgbClr val="C00000"/>
                </a:solidFill>
              </a:rPr>
              <a:t>capital</a:t>
            </a:r>
            <a:r>
              <a:rPr lang="en-US" sz="1800" dirty="0">
                <a:solidFill>
                  <a:srgbClr val="C00000"/>
                </a:solidFill>
              </a:rPr>
              <a:t> .S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example</a:t>
            </a:r>
            <a:r>
              <a:rPr lang="en-US" sz="2000" dirty="0"/>
              <a:t>: </a:t>
            </a:r>
            <a:r>
              <a:rPr lang="en-US" sz="2000" dirty="0" err="1"/>
              <a:t>test.S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Always use </a:t>
            </a:r>
            <a:r>
              <a:rPr lang="en-US" sz="2000" dirty="0" err="1">
                <a:solidFill>
                  <a:srgbClr val="0070C0"/>
                </a:solidFill>
              </a:rPr>
              <a:t>gcc</a:t>
            </a:r>
            <a:r>
              <a:rPr lang="en-US" sz="2000" dirty="0">
                <a:solidFill>
                  <a:srgbClr val="0070C0"/>
                </a:solidFill>
              </a:rPr>
              <a:t> to assemble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_start()  and C runtime</a:t>
            </a:r>
          </a:p>
          <a:p>
            <a:r>
              <a:rPr lang="en-US" sz="2000" dirty="0"/>
              <a:t>File has a complete program </a:t>
            </a:r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File has a partial program</a:t>
            </a:r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Link files together</a:t>
            </a:r>
            <a:endParaRPr lang="en-US" sz="2000" i="1" dirty="0"/>
          </a:p>
          <a:p>
            <a:pPr marL="354012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cprog.o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CF845-476D-6047-87C3-DC11B8D0B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33" y="623455"/>
            <a:ext cx="4368445" cy="482955"/>
          </a:xfrm>
        </p:spPr>
        <p:txBody>
          <a:bodyPr/>
          <a:lstStyle/>
          <a:p>
            <a:r>
              <a:rPr lang="en-US" dirty="0"/>
              <a:t>Assembly Source File</a:t>
            </a:r>
            <a:br>
              <a:rPr lang="en-US" dirty="0"/>
            </a:br>
            <a:r>
              <a:rPr lang="en-US" dirty="0"/>
              <a:t>Template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48BE0A-68B7-314A-95B1-D14AFD94FF58}"/>
              </a:ext>
            </a:extLst>
          </p:cNvPr>
          <p:cNvSpPr/>
          <p:nvPr/>
        </p:nvSpPr>
        <p:spPr bwMode="auto">
          <a:xfrm>
            <a:off x="308018" y="147417"/>
            <a:ext cx="7359761" cy="65241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Header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.arch armv6            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armv6 architecture instructions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.arm		   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arm 32-bit instruction set</a:t>
            </a:r>
          </a:p>
          <a:p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fpu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vfp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floating point co-processor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.syntax unified           </a:t>
            </a:r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modern syntax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BSS Segment (only when you have initialized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1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Data Segment (only when you have uninitialized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globals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.data	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Read-Only Data (only when you have literals)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section .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   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Text Segment – your code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.text</a:t>
            </a:r>
          </a:p>
          <a:p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             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Header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 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%function   </a:t>
            </a:r>
            <a:r>
              <a:rPr lang="en-US" sz="1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main to be a function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       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1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export function name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prologue	      // stack frame setup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for this function here</a:t>
            </a:r>
          </a:p>
          <a:p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epilogue	      //stack frame teardown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footer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 – main)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Footer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.section </a:t>
            </a:r>
            <a:r>
              <a:rPr lang="en-US" sz="1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.note.GNU-stack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,"",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progbits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// stack/data non-exec</a:t>
            </a: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330CA-98E5-EA4F-BEF0-1905C390832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0410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D33E7D-07C0-8ED5-A522-C836ED65B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467" y="423333"/>
            <a:ext cx="5918199" cy="591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9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42B06-AC17-DE4F-8206-980C20EA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13" y="35661"/>
            <a:ext cx="11469734" cy="450287"/>
          </a:xfrm>
        </p:spPr>
        <p:txBody>
          <a:bodyPr/>
          <a:lstStyle/>
          <a:p>
            <a:r>
              <a:rPr lang="en-US" dirty="0"/>
              <a:t>ARM Assembly Source File: Header and Footer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4BD828-E213-2A4E-BC41-20417EFFBDC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6476" y="3656645"/>
            <a:ext cx="11287690" cy="32013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unified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2000" dirty="0"/>
              <a:t>use the standard ARM assembly language syntax called </a:t>
            </a:r>
            <a:r>
              <a:rPr lang="en-US" sz="2000" b="1" i="1" dirty="0">
                <a:solidFill>
                  <a:schemeClr val="accent5"/>
                </a:solidFill>
              </a:rPr>
              <a:t>Unified Assembler Language</a:t>
            </a:r>
            <a:r>
              <a:rPr lang="en-US" sz="2000" dirty="0">
                <a:solidFill>
                  <a:schemeClr val="accent5"/>
                </a:solidFill>
              </a:rPr>
              <a:t> (</a:t>
            </a:r>
            <a:r>
              <a:rPr lang="en-US" sz="2000" b="1" i="1" dirty="0">
                <a:solidFill>
                  <a:schemeClr val="accent5"/>
                </a:solidFill>
              </a:rPr>
              <a:t>UAL)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.note.GNU-stack,"",%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tells the linker to </a:t>
            </a:r>
            <a:r>
              <a:rPr lang="en-US" sz="2000" b="1" dirty="0">
                <a:solidFill>
                  <a:srgbClr val="FF0000"/>
                </a:solidFill>
              </a:rPr>
              <a:t>make the stack and all data segments not-executable </a:t>
            </a:r>
            <a:r>
              <a:rPr lang="en-US" sz="2000" dirty="0"/>
              <a:t>(no instructions in those sections) – security measure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</a:p>
          <a:p>
            <a:pPr lvl="1"/>
            <a:r>
              <a:rPr lang="en-US" sz="2000" dirty="0"/>
              <a:t>at the end of the source file, everything written after the </a:t>
            </a:r>
            <a:r>
              <a:rPr lang="en-US" sz="2000" dirty="0">
                <a:solidFill>
                  <a:srgbClr val="7030A0"/>
                </a:solidFill>
              </a:rPr>
              <a:t>.end </a:t>
            </a:r>
            <a:r>
              <a:rPr lang="en-US" sz="2000" dirty="0"/>
              <a:t>is ignored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2B4DFE-4742-C94B-98CC-E24EDD2357EC}"/>
              </a:ext>
            </a:extLst>
          </p:cNvPr>
          <p:cNvSpPr/>
          <p:nvPr/>
        </p:nvSpPr>
        <p:spPr bwMode="auto">
          <a:xfrm>
            <a:off x="3466535" y="439353"/>
            <a:ext cx="8218989" cy="110847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.arch  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armv6  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armv6 architecture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.arm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arm 32-bit instruction set</a:t>
            </a:r>
          </a:p>
          <a:p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fpu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floating point co-processor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.syntax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unified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 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modern syntax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4C7C688-910C-DF40-9EA1-385C14BDCAF5}"/>
              </a:ext>
            </a:extLst>
          </p:cNvPr>
          <p:cNvSpPr/>
          <p:nvPr/>
        </p:nvSpPr>
        <p:spPr>
          <a:xfrm>
            <a:off x="2701379" y="729179"/>
            <a:ext cx="745787" cy="29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045405-18A3-C84E-BCB9-C3DC047DFB4C}"/>
              </a:ext>
            </a:extLst>
          </p:cNvPr>
          <p:cNvSpPr txBox="1"/>
          <p:nvPr/>
        </p:nvSpPr>
        <p:spPr>
          <a:xfrm>
            <a:off x="557153" y="445582"/>
            <a:ext cx="2148575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File Header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At the top of every ARM source file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70B258B-BD7C-A645-966C-0D7571289C94}"/>
              </a:ext>
            </a:extLst>
          </p:cNvPr>
          <p:cNvSpPr/>
          <p:nvPr/>
        </p:nvSpPr>
        <p:spPr bwMode="auto">
          <a:xfrm>
            <a:off x="3443291" y="2373110"/>
            <a:ext cx="8242233" cy="110847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.note.GNU-stack,"",%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set stack/data non-exec</a:t>
            </a:r>
            <a:endParaRPr lang="en-US" sz="16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everything past the .end is ignored!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// Debugging notes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38762D6-75E8-6348-85BD-1A570B0EFA46}"/>
              </a:ext>
            </a:extLst>
          </p:cNvPr>
          <p:cNvSpPr/>
          <p:nvPr/>
        </p:nvSpPr>
        <p:spPr>
          <a:xfrm>
            <a:off x="2701644" y="2508204"/>
            <a:ext cx="745787" cy="298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C7F181-871E-8B41-85C2-E00FB1DB408F}"/>
              </a:ext>
            </a:extLst>
          </p:cNvPr>
          <p:cNvSpPr txBox="1"/>
          <p:nvPr/>
        </p:nvSpPr>
        <p:spPr>
          <a:xfrm>
            <a:off x="460518" y="2294833"/>
            <a:ext cx="2245266" cy="830997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File Footer</a:t>
            </a:r>
            <a:r>
              <a:rPr lang="en-US" sz="1600" dirty="0"/>
              <a:t> </a:t>
            </a:r>
          </a:p>
          <a:p>
            <a:pPr algn="ctr"/>
            <a:r>
              <a:rPr lang="en-US" sz="1600" dirty="0"/>
              <a:t>At the bottom of every ARM source file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A5A4D2F-48B9-6D4A-975B-A9DF36853C3E}"/>
              </a:ext>
            </a:extLst>
          </p:cNvPr>
          <p:cNvSpPr/>
          <p:nvPr/>
        </p:nvSpPr>
        <p:spPr bwMode="auto">
          <a:xfrm>
            <a:off x="3466535" y="1788229"/>
            <a:ext cx="824223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Contents of the other memory segment include .text (your code)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E6E2BC-42FE-F142-ACAA-915AD518B3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9988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32092"/>
          </a:xfrm>
        </p:spPr>
        <p:txBody>
          <a:bodyPr/>
          <a:lstStyle/>
          <a:p>
            <a:r>
              <a:rPr lang="en-US" dirty="0"/>
              <a:t>Assembler Directives: .</a:t>
            </a:r>
            <a:r>
              <a:rPr lang="en-US" dirty="0" err="1"/>
              <a:t>equ</a:t>
            </a:r>
            <a:r>
              <a:rPr lang="en-US" dirty="0"/>
              <a:t> and .</a:t>
            </a:r>
            <a:r>
              <a:rPr lang="en-US" dirty="0" err="1"/>
              <a:t>equiv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8933" y="2539712"/>
            <a:ext cx="11014134" cy="302771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&lt;symbol&gt;,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&lt;expression&gt;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Defines </a:t>
            </a:r>
            <a:r>
              <a:rPr lang="en-US" sz="2200" dirty="0">
                <a:solidFill>
                  <a:schemeClr val="tx2"/>
                </a:solidFill>
              </a:rPr>
              <a:t>and</a:t>
            </a:r>
            <a:r>
              <a:rPr lang="en-US" sz="2200" dirty="0">
                <a:solidFill>
                  <a:schemeClr val="accent1"/>
                </a:solidFill>
              </a:rPr>
              <a:t> sets the value </a:t>
            </a:r>
            <a:r>
              <a:rPr lang="en-US" sz="2200" dirty="0"/>
              <a:t>of a </a:t>
            </a:r>
            <a:r>
              <a:rPr lang="en-US" sz="2200" dirty="0">
                <a:solidFill>
                  <a:srgbClr val="00B050"/>
                </a:solidFill>
              </a:rPr>
              <a:t>symbol</a:t>
            </a:r>
            <a:r>
              <a:rPr lang="en-US" sz="2200" dirty="0"/>
              <a:t> to the </a:t>
            </a:r>
            <a:r>
              <a:rPr lang="en-US" sz="2200" dirty="0">
                <a:solidFill>
                  <a:schemeClr val="accent1"/>
                </a:solidFill>
              </a:rPr>
              <a:t>evaluation</a:t>
            </a:r>
            <a:r>
              <a:rPr lang="en-US" sz="2200" dirty="0"/>
              <a:t> of the </a:t>
            </a:r>
            <a:r>
              <a:rPr lang="en-US" sz="2200" dirty="0">
                <a:solidFill>
                  <a:schemeClr val="accent1"/>
                </a:solidFill>
              </a:rPr>
              <a:t>expression </a:t>
            </a:r>
          </a:p>
          <a:p>
            <a:pPr lvl="1"/>
            <a:r>
              <a:rPr lang="en-US" sz="2200" dirty="0"/>
              <a:t>Used for specifying constants, like a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sz="2200" dirty="0"/>
              <a:t>in C</a:t>
            </a:r>
          </a:p>
          <a:p>
            <a:pPr lvl="1"/>
            <a:r>
              <a:rPr lang="en-US" sz="2200" dirty="0"/>
              <a:t>You can </a:t>
            </a:r>
            <a:r>
              <a:rPr lang="en-US" sz="2200" dirty="0">
                <a:solidFill>
                  <a:srgbClr val="C00000"/>
                </a:solidFill>
              </a:rPr>
              <a:t>(re)</a:t>
            </a:r>
            <a:r>
              <a:rPr lang="en-US" sz="2200" dirty="0"/>
              <a:t>set a symbol many times in the file, </a:t>
            </a:r>
            <a:r>
              <a:rPr lang="en-US" sz="2200" dirty="0">
                <a:solidFill>
                  <a:srgbClr val="C00000"/>
                </a:solidFill>
              </a:rPr>
              <a:t>last one seen applies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     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buffer size in bytes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other lines</a:t>
            </a:r>
          </a:p>
          <a:p>
            <a:pPr marL="354012" lvl="1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.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     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buffer size in bytes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1243737" y="706630"/>
            <a:ext cx="9210588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10240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// buffer size in bytes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100*4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buffer for 100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BLKSZ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 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STRSZ * 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// redefine BLKSZ from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6F422-5302-8E46-8B68-5B106179316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067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95E3BE-1A73-2642-DC71-7F5582B1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42316"/>
          </a:xfrm>
        </p:spPr>
        <p:txBody>
          <a:bodyPr/>
          <a:lstStyle/>
          <a:p>
            <a:r>
              <a:rPr lang="en-US" dirty="0"/>
              <a:t>Example: Assembler Directive and Instructions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25E69F9-C325-2F00-F87E-A9F19DD07602}"/>
              </a:ext>
            </a:extLst>
          </p:cNvPr>
          <p:cNvSpPr/>
          <p:nvPr/>
        </p:nvSpPr>
        <p:spPr bwMode="auto">
          <a:xfrm>
            <a:off x="3415190" y="1471186"/>
            <a:ext cx="8124142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10              	     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11              	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12 300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0A0E1        	 mov     r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r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13              	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14 300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043083E2          add     r3, r3, 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15 300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001093E5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r1, [r3]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16 300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0051E3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r1, 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  17 301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FBFFFF1A         	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7FD698-49A3-FE47-FBAC-89065F29B4F1}"/>
              </a:ext>
            </a:extLst>
          </p:cNvPr>
          <p:cNvGrpSpPr/>
          <p:nvPr/>
        </p:nvGrpSpPr>
        <p:grpSpPr>
          <a:xfrm>
            <a:off x="3694434" y="4462670"/>
            <a:ext cx="8233344" cy="2182248"/>
            <a:chOff x="1613684" y="-681747"/>
            <a:chExt cx="8233344" cy="21822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FA5A2B-627D-1CC6-47BB-908BB2C3689C}"/>
                </a:ext>
              </a:extLst>
            </p:cNvPr>
            <p:cNvSpPr txBox="1"/>
            <p:nvPr/>
          </p:nvSpPr>
          <p:spPr>
            <a:xfrm>
              <a:off x="1613684" y="792615"/>
              <a:ext cx="8233344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Instruction Memory Addresses </a:t>
              </a:r>
              <a:r>
                <a:rPr lang="en-US" sz="2000" dirty="0">
                  <a:solidFill>
                    <a:schemeClr val="accent1"/>
                  </a:solidFill>
                </a:rPr>
                <a:t>(lowest </a:t>
              </a:r>
              <a:r>
                <a:rPr lang="en-US" sz="2000" dirty="0">
                  <a:solidFill>
                    <a:srgbClr val="7030A0"/>
                  </a:solidFill>
                </a:rPr>
                <a:t>2-bits are always are 00)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Notice alignment and how addresses increase by 4 (32-bit instructions)</a:t>
              </a:r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9598CB3F-24F8-F778-D33F-BD2AF5513D93}"/>
                </a:ext>
              </a:extLst>
            </p:cNvPr>
            <p:cNvSpPr/>
            <p:nvPr/>
          </p:nvSpPr>
          <p:spPr>
            <a:xfrm>
              <a:off x="2522260" y="-681747"/>
              <a:ext cx="147895" cy="141059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1C00E8-910D-1B28-7A9C-722CAE8FFE0F}"/>
              </a:ext>
            </a:extLst>
          </p:cNvPr>
          <p:cNvGrpSpPr/>
          <p:nvPr/>
        </p:nvGrpSpPr>
        <p:grpSpPr>
          <a:xfrm>
            <a:off x="634877" y="1270846"/>
            <a:ext cx="2825729" cy="1347700"/>
            <a:chOff x="1993066" y="510899"/>
            <a:chExt cx="2825729" cy="13477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9913D8-FCAD-4A26-2958-04280DA501D9}"/>
                </a:ext>
              </a:extLst>
            </p:cNvPr>
            <p:cNvSpPr txBox="1"/>
            <p:nvPr/>
          </p:nvSpPr>
          <p:spPr>
            <a:xfrm>
              <a:off x="1993066" y="510899"/>
              <a:ext cx="2522194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Regular label </a:t>
              </a:r>
              <a:r>
                <a:rPr lang="en-US" sz="2000" dirty="0">
                  <a:solidFill>
                    <a:srgbClr val="FF0000"/>
                  </a:solidFill>
                </a:rPr>
                <a:t>main</a:t>
              </a:r>
            </a:p>
            <a:p>
              <a:r>
                <a:rPr lang="en-US" sz="2000" dirty="0">
                  <a:solidFill>
                    <a:schemeClr val="accent1"/>
                  </a:solidFill>
                </a:rPr>
                <a:t>is associated with memory location </a:t>
              </a:r>
              <a:r>
                <a:rPr lang="en-US" sz="2000" dirty="0">
                  <a:solidFill>
                    <a:schemeClr val="tx2"/>
                  </a:solidFill>
                </a:rPr>
                <a:t>0x3000</a:t>
              </a:r>
            </a:p>
          </p:txBody>
        </p:sp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9F099500-7481-EAF1-3767-EED510C8C65A}"/>
                </a:ext>
              </a:extLst>
            </p:cNvPr>
            <p:cNvSpPr/>
            <p:nvPr/>
          </p:nvSpPr>
          <p:spPr>
            <a:xfrm rot="5400000">
              <a:off x="4571447" y="1611251"/>
              <a:ext cx="194734" cy="2999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012CD3-F33B-CCDF-3BC3-ACA54CD57B28}"/>
              </a:ext>
            </a:extLst>
          </p:cNvPr>
          <p:cNvGrpSpPr/>
          <p:nvPr/>
        </p:nvGrpSpPr>
        <p:grpSpPr>
          <a:xfrm>
            <a:off x="593034" y="2797133"/>
            <a:ext cx="2822156" cy="1381244"/>
            <a:chOff x="1996639" y="1177033"/>
            <a:chExt cx="2822156" cy="13812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37D442-EC72-93CC-983B-3A3BD1222DE4}"/>
                </a:ext>
              </a:extLst>
            </p:cNvPr>
            <p:cNvSpPr txBox="1"/>
            <p:nvPr/>
          </p:nvSpPr>
          <p:spPr>
            <a:xfrm>
              <a:off x="1996639" y="1234838"/>
              <a:ext cx="2522194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C895B"/>
                  </a:solidFill>
                </a:rPr>
                <a:t>Local label </a:t>
              </a:r>
              <a:r>
                <a:rPr lang="en-US" sz="2000" dirty="0">
                  <a:solidFill>
                    <a:srgbClr val="FF0000"/>
                  </a:solidFill>
                </a:rPr>
                <a:t>.</a:t>
              </a:r>
              <a:r>
                <a:rPr lang="en-US" sz="2000" dirty="0" err="1">
                  <a:solidFill>
                    <a:srgbClr val="FF0000"/>
                  </a:solidFill>
                </a:rPr>
                <a:t>Lloop</a:t>
              </a:r>
              <a:endParaRPr lang="en-US" sz="2000" dirty="0">
                <a:solidFill>
                  <a:srgbClr val="FF0000"/>
                </a:solidFill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is associated with memory location </a:t>
              </a:r>
              <a:r>
                <a:rPr lang="en-US" sz="2000" dirty="0">
                  <a:solidFill>
                    <a:schemeClr val="tx2"/>
                  </a:solidFill>
                </a:rPr>
                <a:t>0x3004</a:t>
              </a:r>
            </a:p>
          </p:txBody>
        </p:sp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07CD21FE-D49F-30E5-7D9E-D5DC032560A5}"/>
                </a:ext>
              </a:extLst>
            </p:cNvPr>
            <p:cNvSpPr/>
            <p:nvPr/>
          </p:nvSpPr>
          <p:spPr>
            <a:xfrm rot="5400000">
              <a:off x="4571447" y="1124419"/>
              <a:ext cx="194734" cy="2999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7EBAD0-B5C1-C416-D9D3-B531EA26AFB8}"/>
              </a:ext>
            </a:extLst>
          </p:cNvPr>
          <p:cNvGrpSpPr/>
          <p:nvPr/>
        </p:nvGrpSpPr>
        <p:grpSpPr>
          <a:xfrm>
            <a:off x="4486029" y="608499"/>
            <a:ext cx="4472012" cy="981055"/>
            <a:chOff x="4234666" y="627473"/>
            <a:chExt cx="4472012" cy="98105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BFF52B-21AD-892C-ABAB-C73E60C7430E}"/>
                </a:ext>
              </a:extLst>
            </p:cNvPr>
            <p:cNvGrpSpPr/>
            <p:nvPr/>
          </p:nvGrpSpPr>
          <p:grpSpPr>
            <a:xfrm>
              <a:off x="4234666" y="627473"/>
              <a:ext cx="4472012" cy="981055"/>
              <a:chOff x="1738286" y="1416959"/>
              <a:chExt cx="4472012" cy="981055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553E83-5E79-4848-4E98-04BD77202045}"/>
                  </a:ext>
                </a:extLst>
              </p:cNvPr>
              <p:cNvSpPr txBox="1"/>
              <p:nvPr/>
            </p:nvSpPr>
            <p:spPr>
              <a:xfrm>
                <a:off x="1738286" y="1416959"/>
                <a:ext cx="4472012" cy="70788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/>
                    </a:solidFill>
                  </a:rPr>
                  <a:t>assembler directive </a:t>
                </a:r>
                <a:r>
                  <a:rPr lang="en-US" sz="2000" dirty="0">
                    <a:solidFill>
                      <a:srgbClr val="7030A0"/>
                    </a:solidFill>
                  </a:rPr>
                  <a:t>.</a:t>
                </a:r>
                <a:r>
                  <a:rPr lang="en-US" sz="2000" dirty="0" err="1">
                    <a:solidFill>
                      <a:srgbClr val="7030A0"/>
                    </a:solidFill>
                  </a:rPr>
                  <a:t>equ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does not allocate any memory (NULL = 0)</a:t>
                </a: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Up Arrow 21">
                <a:extLst>
                  <a:ext uri="{FF2B5EF4-FFF2-40B4-BE49-F238E27FC236}">
                    <a16:creationId xmlns:a16="http://schemas.microsoft.com/office/drawing/2014/main" id="{E7681929-AFA3-DD7A-05BD-411151FED219}"/>
                  </a:ext>
                </a:extLst>
              </p:cNvPr>
              <p:cNvSpPr/>
              <p:nvPr/>
            </p:nvSpPr>
            <p:spPr>
              <a:xfrm rot="10800000">
                <a:off x="5619823" y="2098052"/>
                <a:ext cx="194734" cy="299962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Up Arrow 22">
              <a:extLst>
                <a:ext uri="{FF2B5EF4-FFF2-40B4-BE49-F238E27FC236}">
                  <a16:creationId xmlns:a16="http://schemas.microsoft.com/office/drawing/2014/main" id="{3B049F48-791A-1C3E-A035-9D2C687FF043}"/>
                </a:ext>
              </a:extLst>
            </p:cNvPr>
            <p:cNvSpPr/>
            <p:nvPr/>
          </p:nvSpPr>
          <p:spPr>
            <a:xfrm rot="10800000">
              <a:off x="5204631" y="1348356"/>
              <a:ext cx="194734" cy="22056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B943FA-39C8-808E-8E92-6DF60E6FD9D3}"/>
              </a:ext>
            </a:extLst>
          </p:cNvPr>
          <p:cNvGrpSpPr/>
          <p:nvPr/>
        </p:nvGrpSpPr>
        <p:grpSpPr>
          <a:xfrm>
            <a:off x="4822578" y="4462670"/>
            <a:ext cx="6976718" cy="1147000"/>
            <a:chOff x="2589428" y="-834147"/>
            <a:chExt cx="6976718" cy="11470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7D84A1-EEF2-B90A-CFFD-0D676FC3582F}"/>
                </a:ext>
              </a:extLst>
            </p:cNvPr>
            <p:cNvSpPr txBox="1"/>
            <p:nvPr/>
          </p:nvSpPr>
          <p:spPr>
            <a:xfrm>
              <a:off x="2589428" y="-395033"/>
              <a:ext cx="697671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Memory Contents</a:t>
              </a:r>
            </a:p>
            <a:p>
              <a:r>
                <a:rPr lang="en-US" sz="2000" dirty="0">
                  <a:solidFill>
                    <a:srgbClr val="FF0000"/>
                  </a:solidFill>
                </a:rPr>
                <a:t>Warning contents shown in </a:t>
              </a:r>
              <a:r>
                <a:rPr lang="en-US" sz="2000" i="1" dirty="0">
                  <a:solidFill>
                    <a:srgbClr val="FF0000"/>
                  </a:solidFill>
                </a:rPr>
                <a:t>"reverse"  </a:t>
              </a:r>
              <a:r>
                <a:rPr lang="en-US" sz="2000" dirty="0">
                  <a:solidFill>
                    <a:srgbClr val="FF0000"/>
                  </a:solidFill>
                </a:rPr>
                <a:t>byte order: </a:t>
              </a:r>
              <a:r>
                <a:rPr lang="en-US" sz="2000" dirty="0" err="1">
                  <a:solidFill>
                    <a:srgbClr val="FF0000"/>
                  </a:solidFill>
                </a:rPr>
                <a:t>Lsb</a:t>
              </a:r>
              <a:r>
                <a:rPr lang="en-US" sz="2000" dirty="0">
                  <a:solidFill>
                    <a:srgbClr val="FF0000"/>
                  </a:solidFill>
                </a:rPr>
                <a:t> – </a:t>
              </a:r>
              <a:r>
                <a:rPr lang="en-US" sz="2000" dirty="0" err="1">
                  <a:solidFill>
                    <a:srgbClr val="FF0000"/>
                  </a:solidFill>
                </a:rPr>
                <a:t>Msb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592E0A4F-E09E-B1AF-E189-DF8F5CA9F3E4}"/>
                </a:ext>
              </a:extLst>
            </p:cNvPr>
            <p:cNvSpPr/>
            <p:nvPr/>
          </p:nvSpPr>
          <p:spPr>
            <a:xfrm>
              <a:off x="3373332" y="-834147"/>
              <a:ext cx="147895" cy="40750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C488E34-376B-17D7-3286-7550BBBB8AB3}"/>
              </a:ext>
            </a:extLst>
          </p:cNvPr>
          <p:cNvSpPr txBox="1"/>
          <p:nvPr/>
        </p:nvSpPr>
        <p:spPr>
          <a:xfrm>
            <a:off x="284161" y="5131369"/>
            <a:ext cx="335059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output generated with</a:t>
            </a:r>
          </a:p>
          <a:p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-c 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,-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ahlns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space.S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partial output is shown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BDEE7A-BE67-FB10-8F7A-9EAC6ECBA39E}"/>
              </a:ext>
            </a:extLst>
          </p:cNvPr>
          <p:cNvSpPr txBox="1"/>
          <p:nvPr/>
        </p:nvSpPr>
        <p:spPr>
          <a:xfrm>
            <a:off x="10287000" y="111715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space.S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581B6C-0239-E3C8-185E-7DA06199ACA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106D5B4E-0006-7A33-689E-AF1A6009F305}"/>
              </a:ext>
            </a:extLst>
          </p:cNvPr>
          <p:cNvSpPr/>
          <p:nvPr/>
        </p:nvSpPr>
        <p:spPr>
          <a:xfrm>
            <a:off x="4379165" y="1558571"/>
            <a:ext cx="2263702" cy="42454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2EB2EF3B-EFBF-42AE-2685-1D57AA3FD18A}"/>
              </a:ext>
            </a:extLst>
          </p:cNvPr>
          <p:cNvSpPr/>
          <p:nvPr/>
        </p:nvSpPr>
        <p:spPr>
          <a:xfrm rot="5400000" flipV="1">
            <a:off x="5797113" y="930818"/>
            <a:ext cx="212227" cy="26004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508C1563-FDD9-2BA8-1EF6-64FF61AAC17F}"/>
              </a:ext>
            </a:extLst>
          </p:cNvPr>
          <p:cNvSpPr/>
          <p:nvPr/>
        </p:nvSpPr>
        <p:spPr>
          <a:xfrm rot="5400000" flipV="1">
            <a:off x="5871060" y="1642041"/>
            <a:ext cx="212227" cy="26004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>
            <a:extLst>
              <a:ext uri="{FF2B5EF4-FFF2-40B4-BE49-F238E27FC236}">
                <a16:creationId xmlns:a16="http://schemas.microsoft.com/office/drawing/2014/main" id="{9F48EA9D-4812-45E1-EF8D-CDEFECA54795}"/>
              </a:ext>
            </a:extLst>
          </p:cNvPr>
          <p:cNvSpPr/>
          <p:nvPr/>
        </p:nvSpPr>
        <p:spPr>
          <a:xfrm flipV="1">
            <a:off x="10128047" y="1866928"/>
            <a:ext cx="158953" cy="2150657"/>
          </a:xfrm>
          <a:prstGeom prst="bentArrow">
            <a:avLst>
              <a:gd name="adj1" fmla="val 17048"/>
              <a:gd name="adj2" fmla="val 3162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1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" grpId="0" animBg="1"/>
      <p:bldP spid="8" grpId="0" animBg="1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64" y="0"/>
            <a:ext cx="10515600" cy="477155"/>
          </a:xfrm>
        </p:spPr>
        <p:txBody>
          <a:bodyPr/>
          <a:lstStyle/>
          <a:p>
            <a:r>
              <a:rPr lang="en-US" dirty="0"/>
              <a:t>Function Header and Footer Assembler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5C90-C73C-4D41-9383-BE1D54873C9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7649" y="2499245"/>
            <a:ext cx="11560129" cy="41789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 </a:t>
            </a:r>
            <a:r>
              <a:rPr lang="en-US" sz="1600" b="1" dirty="0" err="1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endParaRPr lang="en-US" sz="16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chemeClr val="tx2"/>
                </a:solidFill>
                <a:cs typeface="Courier New" panose="02070309020205020404" pitchFamily="49" charset="0"/>
              </a:rPr>
              <a:t>Exports the function name to other files. </a:t>
            </a:r>
            <a:r>
              <a:rPr lang="en-US" sz="1600" b="1" u="sng" dirty="0">
                <a:solidFill>
                  <a:srgbClr val="0070C0"/>
                </a:solidFill>
                <a:cs typeface="Courier New" panose="02070309020205020404" pitchFamily="49" charset="0"/>
              </a:rPr>
              <a:t>Required</a:t>
            </a:r>
            <a:r>
              <a:rPr lang="en-US" sz="1600" b="1" dirty="0">
                <a:solidFill>
                  <a:srgbClr val="0070C0"/>
                </a:solidFill>
                <a:cs typeface="Courier New" panose="02070309020205020404" pitchFamily="49" charset="0"/>
              </a:rPr>
              <a:t> for main function, </a:t>
            </a:r>
            <a:r>
              <a:rPr lang="en-US" sz="1600" dirty="0">
                <a:solidFill>
                  <a:schemeClr val="tx2"/>
                </a:solidFill>
                <a:cs typeface="Courier New" panose="02070309020205020404" pitchFamily="49" charset="0"/>
              </a:rPr>
              <a:t>optional for others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/>
              <a:t>The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.type </a:t>
            </a:r>
            <a:r>
              <a:rPr lang="en-US" sz="1600" dirty="0"/>
              <a:t>directive sets the </a:t>
            </a:r>
            <a:r>
              <a:rPr lang="en-US" sz="1600" b="1" dirty="0">
                <a:solidFill>
                  <a:schemeClr val="accent1"/>
                </a:solidFill>
              </a:rPr>
              <a:t>type of a symbol/label name</a:t>
            </a:r>
          </a:p>
          <a:p>
            <a:pPr lvl="1"/>
            <a:r>
              <a:rPr lang="en-US" sz="1600" dirty="0"/>
              <a:t> </a:t>
            </a:r>
            <a:r>
              <a:rPr lang="en-US" sz="16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r>
              <a:rPr lang="en-US" sz="1600" dirty="0">
                <a:cs typeface="Courier New" panose="02070309020205020404" pitchFamily="49" charset="0"/>
              </a:rPr>
              <a:t>specifies </a:t>
            </a:r>
            <a:r>
              <a:rPr lang="en-US" sz="1600" dirty="0"/>
              <a:t>that </a:t>
            </a:r>
            <a:r>
              <a:rPr lang="en-US" sz="1600" b="1" dirty="0">
                <a:solidFill>
                  <a:schemeClr val="accent3"/>
                </a:solidFill>
              </a:rPr>
              <a:t>name</a:t>
            </a:r>
            <a:r>
              <a:rPr lang="en-US" sz="1600" dirty="0"/>
              <a:t> is a function (name is the address of the first instruction)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FP_OFF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Used for basic stack frame setup; the number 4 will change – later slides</a:t>
            </a:r>
            <a:endParaRPr lang="en-US" sz="16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 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The 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 </a:t>
            </a:r>
            <a:r>
              <a:rPr lang="en-US" sz="1600" dirty="0"/>
              <a:t>directive is used to </a:t>
            </a:r>
            <a:r>
              <a:rPr lang="en-US" sz="1600" dirty="0">
                <a:solidFill>
                  <a:schemeClr val="accent1"/>
                </a:solidFill>
              </a:rPr>
              <a:t>set the size associated with a symbol</a:t>
            </a:r>
          </a:p>
          <a:p>
            <a:pPr lvl="1"/>
            <a:r>
              <a:rPr lang="en-US" sz="1600" dirty="0"/>
              <a:t>Used by the linker to exclude unneeded code and/or data when creating an executable file</a:t>
            </a:r>
          </a:p>
          <a:p>
            <a:pPr lvl="1"/>
            <a:r>
              <a:rPr lang="en-US" sz="1600" dirty="0"/>
              <a:t>It is also used by the </a:t>
            </a:r>
            <a:r>
              <a:rPr lang="en-US" sz="1600" b="1" dirty="0"/>
              <a:t>debugger</a:t>
            </a:r>
            <a:r>
              <a:rPr lang="en-US" sz="1600" dirty="0"/>
              <a:t> </a:t>
            </a:r>
            <a:r>
              <a:rPr lang="en-US" sz="1600" dirty="0" err="1"/>
              <a:t>gdb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sz="1600" b="1" dirty="0">
                <a:solidFill>
                  <a:schemeClr val="accent1"/>
                </a:solidFill>
              </a:rPr>
              <a:t> is best calculated as an expression: (period is the current address in a memory segment)</a:t>
            </a:r>
          </a:p>
          <a:p>
            <a:pPr marL="354012" lvl="1" indent="0">
              <a:buNone/>
            </a:pPr>
            <a:r>
              <a:rPr lang="en-US" sz="1600" dirty="0"/>
              <a:t>	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 – name)</a:t>
            </a:r>
            <a:endParaRPr lang="en-US" sz="16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3394410" y="372434"/>
            <a:ext cx="853336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// make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global for linking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  <a:r>
              <a:rPr lang="en-US" sz="16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%function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be a function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1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6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FP_OFF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 4        //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main stack frame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// function prologue, stack frame setup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your code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// function epilogue, stack frame teardown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.</a:t>
            </a:r>
            <a:r>
              <a:rPr lang="en-US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(. –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BC91EA-B772-6D48-B0CC-2E3C2079EAA0}"/>
              </a:ext>
            </a:extLst>
          </p:cNvPr>
          <p:cNvGrpSpPr/>
          <p:nvPr/>
        </p:nvGrpSpPr>
        <p:grpSpPr>
          <a:xfrm>
            <a:off x="211581" y="791956"/>
            <a:ext cx="3310662" cy="1477328"/>
            <a:chOff x="85557" y="5029693"/>
            <a:chExt cx="3310662" cy="14773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0208B7-DC86-754C-965F-66550A19A31B}"/>
                </a:ext>
              </a:extLst>
            </p:cNvPr>
            <p:cNvSpPr txBox="1"/>
            <p:nvPr/>
          </p:nvSpPr>
          <p:spPr>
            <a:xfrm>
              <a:off x="85557" y="5029693"/>
              <a:ext cx="2842679" cy="1477328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3753F"/>
                  </a:solidFill>
                </a:rPr>
                <a:t>function entry point</a:t>
              </a:r>
            </a:p>
            <a:p>
              <a:pPr algn="r"/>
              <a:r>
                <a:rPr lang="en-US" dirty="0"/>
                <a:t>address of the first instruction in the function</a:t>
              </a:r>
            </a:p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Must not be a local label (does not start with .L) 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1A62B22-F901-3145-8775-F356A32F6FB7}"/>
                </a:ext>
              </a:extLst>
            </p:cNvPr>
            <p:cNvSpPr/>
            <p:nvPr/>
          </p:nvSpPr>
          <p:spPr>
            <a:xfrm>
              <a:off x="2928236" y="5665872"/>
              <a:ext cx="467983" cy="14425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4276909" y="716577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3522243" y="837675"/>
            <a:ext cx="978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0070C0"/>
                </a:solidFill>
              </a:rPr>
              <a:t>Function Header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4276908" y="2399257"/>
            <a:ext cx="448301" cy="286453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3372571" y="2264345"/>
            <a:ext cx="978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rgbClr val="0070C0"/>
                </a:solidFill>
              </a:rPr>
              <a:t>Function Footer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212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60" y="706376"/>
            <a:ext cx="11429614" cy="477155"/>
          </a:xfrm>
        </p:spPr>
        <p:txBody>
          <a:bodyPr/>
          <a:lstStyle/>
          <a:p>
            <a:r>
              <a:rPr lang="en-US" dirty="0"/>
              <a:t>Function Prologue and Epilogue: Stack Frame Management</a:t>
            </a:r>
            <a:br>
              <a:rPr lang="en-US" dirty="0"/>
            </a:br>
            <a:r>
              <a:rPr lang="en-US" dirty="0"/>
              <a:t>Minimum Sized stack frame shown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714500" y="1481256"/>
            <a:ext cx="9956800" cy="437054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</a:t>
            </a:r>
            <a:r>
              <a:rPr lang="en-US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.text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// make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global for linking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%function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be a function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  4        //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offset in main stack frame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// function prologue, stack frame setup – (later slides)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your code</a:t>
            </a:r>
          </a:p>
          <a:p>
            <a:pPr lvl="2"/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// function epilogue, stack frame teardown, return - (later slides)</a:t>
            </a:r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(. –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978772" y="3225279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498164" y="3225279"/>
            <a:ext cx="14481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864472" y="4642270"/>
            <a:ext cx="448301" cy="68457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309360" y="4684726"/>
            <a:ext cx="13423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54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68314" y="2739143"/>
            <a:ext cx="11923686" cy="397463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Where </a:t>
            </a:r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r1, r2, r3 </a:t>
            </a:r>
            <a:r>
              <a:rPr lang="en-US" sz="18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       </a:t>
            </a:r>
            <a:r>
              <a:rPr lang="en-US" sz="1800" b="1" kern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32-bit return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r0, r1 = function(r0, r1, r2, r3)   </a:t>
            </a:r>
            <a:r>
              <a:rPr lang="en-US" sz="1800" b="1" kern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64-bit return – long long</a:t>
            </a:r>
            <a:endParaRPr lang="en-US" sz="1800" kern="0" dirty="0">
              <a:solidFill>
                <a:srgbClr val="00B050"/>
              </a:solidFill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up to the first four parameters in these four registers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You copy up to the first four parameters into these four registers before calling a function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parameter values using more than 4 bytes, a pointer to the parameter is passed (we will cover this later)</a:t>
            </a:r>
            <a:endParaRPr lang="en-US" sz="1800" b="1" kern="0" dirty="0">
              <a:solidFill>
                <a:srgbClr val="FF0000"/>
              </a:solidFill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You MUST ALWAYS assume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 </a:t>
            </a:r>
          </a:p>
          <a:p>
            <a:pPr lvl="1"/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Preview: 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6FB3996-5233-3F43-A972-95E16B7B537F}"/>
              </a:ext>
            </a:extLst>
          </p:cNvPr>
          <p:cNvGraphicFramePr>
            <a:graphicFrameLocks noGrp="1"/>
          </p:cNvGraphicFramePr>
          <p:nvPr/>
        </p:nvGraphicFramePr>
        <p:xfrm>
          <a:off x="268314" y="741710"/>
          <a:ext cx="5296464" cy="1882727"/>
        </p:xfrm>
        <a:graphic>
          <a:graphicData uri="http://schemas.openxmlformats.org/drawingml/2006/table">
            <a:tbl>
              <a:tblPr firstRow="1" firstCol="1" bandRow="1"/>
              <a:tblGrid>
                <a:gridCol w="1404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 Function Call Use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1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st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2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nd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parameter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3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4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th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 parameter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CC7837-209A-EA47-8CF0-F1AF4098BFA1}"/>
              </a:ext>
            </a:extLst>
          </p:cNvPr>
          <p:cNvGraphicFramePr>
            <a:graphicFrameLocks noGrp="1"/>
          </p:cNvGraphicFramePr>
          <p:nvPr/>
        </p:nvGraphicFramePr>
        <p:xfrm>
          <a:off x="5681776" y="741710"/>
          <a:ext cx="6107658" cy="1884689"/>
        </p:xfrm>
        <a:graphic>
          <a:graphicData uri="http://schemas.openxmlformats.org/drawingml/2006/table">
            <a:tbl>
              <a:tblPr firstRow="1" firstCol="1" bandRow="1"/>
              <a:tblGrid>
                <a:gridCol w="1623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3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7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Function Return Value Use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6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8, 16 or 32-bit result,</a:t>
                      </a:r>
                      <a:r>
                        <a:rPr lang="en-US" sz="2000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 32-bit address or least-significant half of a 64-bit result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most-significant half of a 64-bit result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42222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</a:t>
            </a:r>
            <a:r>
              <a:rPr lang="en-US" sz="2400" b="1" dirty="0">
                <a:solidFill>
                  <a:srgbClr val="C00000"/>
                </a:solidFill>
              </a:rPr>
              <a:t>local to the file </a:t>
            </a:r>
            <a:r>
              <a:rPr lang="en-US" sz="2400" dirty="0">
                <a:solidFill>
                  <a:srgbClr val="0070C0"/>
                </a:solidFill>
              </a:rPr>
              <a:t>from the point where they are defined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6D1104-0A20-3EE2-2B1D-AE5BACE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Writing an ARM32 function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692AE5-53CB-622A-C25F-6891E853A663}"/>
              </a:ext>
            </a:extLst>
          </p:cNvPr>
          <p:cNvSpPr/>
          <p:nvPr/>
        </p:nvSpPr>
        <p:spPr bwMode="auto">
          <a:xfrm>
            <a:off x="364756" y="904284"/>
            <a:ext cx="416205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"sum4.h"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sum4(1,2,3,4);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2067FC-72FE-622A-9CFC-16F9FA3FDB76}"/>
              </a:ext>
            </a:extLst>
          </p:cNvPr>
          <p:cNvSpPr/>
          <p:nvPr/>
        </p:nvSpPr>
        <p:spPr bwMode="auto">
          <a:xfrm>
            <a:off x="364757" y="4148669"/>
            <a:ext cx="4162057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SUM4_H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SUM4_H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ifndef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__ASSEMBLER__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sum4(int, int, int, int);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#else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.extern sum4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#endif</a:t>
            </a:r>
          </a:p>
          <a:p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#endif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546E7B-6051-8650-1773-359355326960}"/>
              </a:ext>
            </a:extLst>
          </p:cNvPr>
          <p:cNvSpPr/>
          <p:nvPr/>
        </p:nvSpPr>
        <p:spPr bwMode="auto">
          <a:xfrm>
            <a:off x="4905696" y="795291"/>
            <a:ext cx="5518984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"sum4.h"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sum4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sum4,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28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= sum4(r0, r1, r2, r3)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sum4: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{r4-r9,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add     r0, r0, r3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{r4-r9,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sum4, (. - sum4)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.note.GNU-stack,"",%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progbits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.end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A21AE8-E0A6-57FF-D056-E215E405E265}"/>
              </a:ext>
            </a:extLst>
          </p:cNvPr>
          <p:cNvSpPr/>
          <p:nvPr/>
        </p:nvSpPr>
        <p:spPr bwMode="auto">
          <a:xfrm>
            <a:off x="8213113" y="904284"/>
            <a:ext cx="3801043" cy="13618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-Wall -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Wextra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main.c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-c sum4.S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sum4.o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main.o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57640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2798C66-7FE9-A146-9496-61A77BE2F7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1403" y="743005"/>
            <a:ext cx="5190830" cy="1169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Accessing </a:t>
            </a:r>
            <a:r>
              <a:rPr lang="en-US" sz="1800" b="1" dirty="0">
                <a:solidFill>
                  <a:srgbClr val="FF0000"/>
                </a:solidFill>
                <a:cs typeface="Courier New" panose="02070309020205020404" pitchFamily="49" charset="0"/>
              </a:rPr>
              <a:t>address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cs typeface="Courier New" panose="02070309020205020404" pitchFamily="49" charset="0"/>
              </a:rPr>
              <a:t>aligned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cs typeface="Courier New" panose="02070309020205020404" pitchFamily="49" charset="0"/>
              </a:rPr>
              <a:t>memory on many systems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based on data type</a:t>
            </a:r>
            <a:r>
              <a:rPr lang="en-US" sz="1800" dirty="0">
                <a:cs typeface="Courier New" panose="02070309020205020404" pitchFamily="49" charset="0"/>
              </a:rPr>
              <a:t> has 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the best performance (due to hardware implementation)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F083C-5883-1542-B1C1-80588114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989"/>
            <a:ext cx="9519385" cy="394111"/>
          </a:xfrm>
        </p:spPr>
        <p:txBody>
          <a:bodyPr/>
          <a:lstStyle/>
          <a:p>
            <a:r>
              <a:rPr lang="en-US" dirty="0"/>
              <a:t>Variable Alignment In Memory and Performance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5DF88C-5476-DC44-A301-44CA0308512A}"/>
              </a:ext>
            </a:extLst>
          </p:cNvPr>
          <p:cNvSpPr/>
          <p:nvPr/>
        </p:nvSpPr>
        <p:spPr>
          <a:xfrm>
            <a:off x="2334585" y="2290662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E901B5A-F2E2-1745-8348-1C2CE7E81A82}"/>
              </a:ext>
            </a:extLst>
          </p:cNvPr>
          <p:cNvSpPr/>
          <p:nvPr/>
        </p:nvSpPr>
        <p:spPr>
          <a:xfrm>
            <a:off x="1774252" y="3451848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94D733-5D16-C24E-970F-3F7DB9E27103}"/>
              </a:ext>
            </a:extLst>
          </p:cNvPr>
          <p:cNvSpPr/>
          <p:nvPr/>
        </p:nvSpPr>
        <p:spPr>
          <a:xfrm>
            <a:off x="756562" y="494428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576A299-A1DD-A444-91C9-148DC93FF7D1}"/>
              </a:ext>
            </a:extLst>
          </p:cNvPr>
          <p:cNvSpPr txBox="1"/>
          <p:nvPr/>
        </p:nvSpPr>
        <p:spPr>
          <a:xfrm>
            <a:off x="1089971" y="456301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749FCC8-0B0F-CF44-9BDB-3B1C78FA1A78}"/>
              </a:ext>
            </a:extLst>
          </p:cNvPr>
          <p:cNvSpPr txBox="1"/>
          <p:nvPr/>
        </p:nvSpPr>
        <p:spPr>
          <a:xfrm>
            <a:off x="1771735" y="308251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682A367-1AC7-ED44-8828-4C4909612AB5}"/>
              </a:ext>
            </a:extLst>
          </p:cNvPr>
          <p:cNvSpPr txBox="1"/>
          <p:nvPr/>
        </p:nvSpPr>
        <p:spPr>
          <a:xfrm>
            <a:off x="2109083" y="19213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6161DC5-8628-7345-B250-87FAC28EB3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4" name="Rectangle 32">
            <a:extLst>
              <a:ext uri="{FF2B5EF4-FFF2-40B4-BE49-F238E27FC236}">
                <a16:creationId xmlns:a16="http://schemas.microsoft.com/office/drawing/2014/main" id="{A2814E09-7A90-BEBA-7D05-1F6E9C3D57E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07648" y="15576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5" name="Rectangle 33">
            <a:extLst>
              <a:ext uri="{FF2B5EF4-FFF2-40B4-BE49-F238E27FC236}">
                <a16:creationId xmlns:a16="http://schemas.microsoft.com/office/drawing/2014/main" id="{66E538D0-4FC4-691F-98FF-BAD6A611177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07648" y="27768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6" name="Rectangle 34">
            <a:extLst>
              <a:ext uri="{FF2B5EF4-FFF2-40B4-BE49-F238E27FC236}">
                <a16:creationId xmlns:a16="http://schemas.microsoft.com/office/drawing/2014/main" id="{8D0A5CC7-865A-16D6-5D92-E754FDE8650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07648" y="3996038"/>
            <a:ext cx="609600" cy="12192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47" name="Rectangle 35">
            <a:extLst>
              <a:ext uri="{FF2B5EF4-FFF2-40B4-BE49-F238E27FC236}">
                <a16:creationId xmlns:a16="http://schemas.microsoft.com/office/drawing/2014/main" id="{490BAD06-6E32-F1E2-F8E9-E1573AC4D81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07648" y="5215238"/>
            <a:ext cx="609600" cy="1182688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31" name="Text Box 36">
            <a:extLst>
              <a:ext uri="{FF2B5EF4-FFF2-40B4-BE49-F238E27FC236}">
                <a16:creationId xmlns:a16="http://schemas.microsoft.com/office/drawing/2014/main" id="{60ABA258-5AA2-033F-04B8-8B30EC17235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96720" y="902132"/>
            <a:ext cx="747769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Rectangle 2">
            <a:extLst>
              <a:ext uri="{FF2B5EF4-FFF2-40B4-BE49-F238E27FC236}">
                <a16:creationId xmlns:a16="http://schemas.microsoft.com/office/drawing/2014/main" id="{E03A79A5-DCA8-3D7F-410B-925CE664043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52691" y="1569525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5" name="Rectangle 3">
            <a:extLst>
              <a:ext uri="{FF2B5EF4-FFF2-40B4-BE49-F238E27FC236}">
                <a16:creationId xmlns:a16="http://schemas.microsoft.com/office/drawing/2014/main" id="{6051F292-55AA-A772-C1A9-3F3188F5DDD8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552691" y="1858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6" name="Rectangle 4">
            <a:extLst>
              <a:ext uri="{FF2B5EF4-FFF2-40B4-BE49-F238E27FC236}">
                <a16:creationId xmlns:a16="http://schemas.microsoft.com/office/drawing/2014/main" id="{B0F55640-6EF3-96F3-7AEC-50D29682E480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0552691" y="2162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7" name="Rectangle 5">
            <a:extLst>
              <a:ext uri="{FF2B5EF4-FFF2-40B4-BE49-F238E27FC236}">
                <a16:creationId xmlns:a16="http://schemas.microsoft.com/office/drawing/2014/main" id="{626137A5-B0C1-5F1E-8691-6BDDFC1A838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0552691" y="2467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8" name="Rectangle 6">
            <a:extLst>
              <a:ext uri="{FF2B5EF4-FFF2-40B4-BE49-F238E27FC236}">
                <a16:creationId xmlns:a16="http://schemas.microsoft.com/office/drawing/2014/main" id="{F5CF2C4F-8128-92A5-1521-7094F4CF8410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552691" y="2772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9" name="Rectangle 7">
            <a:extLst>
              <a:ext uri="{FF2B5EF4-FFF2-40B4-BE49-F238E27FC236}">
                <a16:creationId xmlns:a16="http://schemas.microsoft.com/office/drawing/2014/main" id="{3D095C64-7A4F-523C-3A04-15BEF5B99755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552691" y="30773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0" name="Rectangle 8">
            <a:extLst>
              <a:ext uri="{FF2B5EF4-FFF2-40B4-BE49-F238E27FC236}">
                <a16:creationId xmlns:a16="http://schemas.microsoft.com/office/drawing/2014/main" id="{F3134352-974C-3285-AFAF-5E00289C4490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0552691" y="3382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1" name="Rectangle 9">
            <a:extLst>
              <a:ext uri="{FF2B5EF4-FFF2-40B4-BE49-F238E27FC236}">
                <a16:creationId xmlns:a16="http://schemas.microsoft.com/office/drawing/2014/main" id="{89B706CE-1631-C018-3380-FAB290867C7D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552691" y="3686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2" name="Rectangle 10">
            <a:extLst>
              <a:ext uri="{FF2B5EF4-FFF2-40B4-BE49-F238E27FC236}">
                <a16:creationId xmlns:a16="http://schemas.microsoft.com/office/drawing/2014/main" id="{01E0B942-91F4-40EE-C140-6536F7E86A69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0552691" y="3991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3" name="Rectangle 11">
            <a:extLst>
              <a:ext uri="{FF2B5EF4-FFF2-40B4-BE49-F238E27FC236}">
                <a16:creationId xmlns:a16="http://schemas.microsoft.com/office/drawing/2014/main" id="{FC57423E-0D45-125E-7F1F-5161E093F4CE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0552691" y="4296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4" name="Rectangle 12">
            <a:extLst>
              <a:ext uri="{FF2B5EF4-FFF2-40B4-BE49-F238E27FC236}">
                <a16:creationId xmlns:a16="http://schemas.microsoft.com/office/drawing/2014/main" id="{12E24D00-DFD7-2D26-A495-487717257BE2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0552691" y="46013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6" name="Rectangle 13">
            <a:extLst>
              <a:ext uri="{FF2B5EF4-FFF2-40B4-BE49-F238E27FC236}">
                <a16:creationId xmlns:a16="http://schemas.microsoft.com/office/drawing/2014/main" id="{73DBBDDB-BD99-4535-42FC-383136BF2240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0552691" y="49061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7" name="Text Box 37">
            <a:extLst>
              <a:ext uri="{FF2B5EF4-FFF2-40B4-BE49-F238E27FC236}">
                <a16:creationId xmlns:a16="http://schemas.microsoft.com/office/drawing/2014/main" id="{2A7799D2-B42E-D8CF-EA96-6BEC3EEAFEA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527699" y="897716"/>
            <a:ext cx="650371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</a:p>
        </p:txBody>
      </p:sp>
      <p:sp>
        <p:nvSpPr>
          <p:cNvPr id="168" name="Rectangle 39">
            <a:extLst>
              <a:ext uri="{FF2B5EF4-FFF2-40B4-BE49-F238E27FC236}">
                <a16:creationId xmlns:a16="http://schemas.microsoft.com/office/drawing/2014/main" id="{65D5AC8A-B04D-3AEC-632B-F3842D44E2DD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0552691" y="52109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69" name="Rectangle 41">
            <a:extLst>
              <a:ext uri="{FF2B5EF4-FFF2-40B4-BE49-F238E27FC236}">
                <a16:creationId xmlns:a16="http://schemas.microsoft.com/office/drawing/2014/main" id="{111F8312-CB94-DD6C-035F-A198B53D1D58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0552691" y="55157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0" name="Rectangle 43">
            <a:extLst>
              <a:ext uri="{FF2B5EF4-FFF2-40B4-BE49-F238E27FC236}">
                <a16:creationId xmlns:a16="http://schemas.microsoft.com/office/drawing/2014/main" id="{DFB9D290-0660-9ABD-0435-DC3AFB74F6F9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0552691" y="5820541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1" name="Rectangle 45">
            <a:extLst>
              <a:ext uri="{FF2B5EF4-FFF2-40B4-BE49-F238E27FC236}">
                <a16:creationId xmlns:a16="http://schemas.microsoft.com/office/drawing/2014/main" id="{3E0A5F15-4DCB-86A6-607C-B54363934A4B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0552691" y="6117249"/>
            <a:ext cx="609600" cy="304800"/>
          </a:xfrm>
          <a:prstGeom prst="rect">
            <a:avLst/>
          </a:prstGeom>
          <a:solidFill>
            <a:srgbClr val="00B050"/>
          </a:solidFill>
          <a:ln w="25400">
            <a:solidFill>
              <a:schemeClr val="accent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0" dirty="0">
              <a:latin typeface="Roboto Regular" charset="0"/>
              <a:cs typeface="Roboto Regular" charset="0"/>
            </a:endParaRPr>
          </a:p>
        </p:txBody>
      </p:sp>
      <p:sp>
        <p:nvSpPr>
          <p:cNvPr id="172" name="Rectangle 14">
            <a:extLst>
              <a:ext uri="{FF2B5EF4-FFF2-40B4-BE49-F238E27FC236}">
                <a16:creationId xmlns:a16="http://schemas.microsoft.com/office/drawing/2014/main" id="{F5DFBB7A-5E0B-9569-C14C-D119140FBC83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11208139" y="6118346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173" name="Rectangle 15">
            <a:extLst>
              <a:ext uri="{FF2B5EF4-FFF2-40B4-BE49-F238E27FC236}">
                <a16:creationId xmlns:a16="http://schemas.microsoft.com/office/drawing/2014/main" id="{0245E018-D2C4-6CE3-EEBE-465B7BB1161D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1208139" y="576861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0x01</a:t>
            </a:r>
          </a:p>
        </p:txBody>
      </p:sp>
      <p:sp>
        <p:nvSpPr>
          <p:cNvPr id="174" name="Rectangle 16">
            <a:extLst>
              <a:ext uri="{FF2B5EF4-FFF2-40B4-BE49-F238E27FC236}">
                <a16:creationId xmlns:a16="http://schemas.microsoft.com/office/drawing/2014/main" id="{32D55285-0A5E-5171-CC0B-11E53645BEE1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11208139" y="5480423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</a:t>
            </a:r>
          </a:p>
        </p:txBody>
      </p:sp>
      <p:sp>
        <p:nvSpPr>
          <p:cNvPr id="175" name="Rectangle 17">
            <a:extLst>
              <a:ext uri="{FF2B5EF4-FFF2-40B4-BE49-F238E27FC236}">
                <a16:creationId xmlns:a16="http://schemas.microsoft.com/office/drawing/2014/main" id="{1356B40E-8EAA-F9B4-8BC7-AE574C89904D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1208139" y="517242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0x03</a:t>
            </a:r>
          </a:p>
        </p:txBody>
      </p:sp>
      <p:sp>
        <p:nvSpPr>
          <p:cNvPr id="176" name="Rectangle 18">
            <a:extLst>
              <a:ext uri="{FF2B5EF4-FFF2-40B4-BE49-F238E27FC236}">
                <a16:creationId xmlns:a16="http://schemas.microsoft.com/office/drawing/2014/main" id="{F121EA1D-CA38-555F-2B06-9DE136DDE4BA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1208139" y="4874663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177" name="Rectangle 19">
            <a:extLst>
              <a:ext uri="{FF2B5EF4-FFF2-40B4-BE49-F238E27FC236}">
                <a16:creationId xmlns:a16="http://schemas.microsoft.com/office/drawing/2014/main" id="{B8AA6D97-E569-20BE-293D-1CA2C1EA5E9F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1208139" y="456482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0x05</a:t>
            </a:r>
          </a:p>
        </p:txBody>
      </p:sp>
      <p:sp>
        <p:nvSpPr>
          <p:cNvPr id="178" name="Rectangle 20">
            <a:extLst>
              <a:ext uri="{FF2B5EF4-FFF2-40B4-BE49-F238E27FC236}">
                <a16:creationId xmlns:a16="http://schemas.microsoft.com/office/drawing/2014/main" id="{CBF511A4-7D28-D0C2-6791-694A6AF67D88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1208139" y="427165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0x06</a:t>
            </a:r>
          </a:p>
        </p:txBody>
      </p:sp>
      <p:sp>
        <p:nvSpPr>
          <p:cNvPr id="179" name="Rectangle 21">
            <a:extLst>
              <a:ext uri="{FF2B5EF4-FFF2-40B4-BE49-F238E27FC236}">
                <a16:creationId xmlns:a16="http://schemas.microsoft.com/office/drawing/2014/main" id="{19D52283-B691-7ABE-4389-91A2DFDC15DA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11208139" y="396065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0x07</a:t>
            </a:r>
          </a:p>
        </p:txBody>
      </p:sp>
      <p:sp>
        <p:nvSpPr>
          <p:cNvPr id="180" name="Rectangle 22">
            <a:extLst>
              <a:ext uri="{FF2B5EF4-FFF2-40B4-BE49-F238E27FC236}">
                <a16:creationId xmlns:a16="http://schemas.microsoft.com/office/drawing/2014/main" id="{D27DF2BB-8BCD-BD7D-FE1E-93E76E3BBABC}"/>
              </a:ext>
            </a:extLst>
          </p:cNvPr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1208139" y="366577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181" name="Rectangle 23">
            <a:extLst>
              <a:ext uri="{FF2B5EF4-FFF2-40B4-BE49-F238E27FC236}">
                <a16:creationId xmlns:a16="http://schemas.microsoft.com/office/drawing/2014/main" id="{46C1C9A1-24BF-C7E4-120E-2F145B65BB79}"/>
              </a:ext>
            </a:extLst>
          </p:cNvPr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1208139" y="338806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0x09</a:t>
            </a:r>
          </a:p>
        </p:txBody>
      </p:sp>
      <p:sp>
        <p:nvSpPr>
          <p:cNvPr id="182" name="Rectangle 24">
            <a:extLst>
              <a:ext uri="{FF2B5EF4-FFF2-40B4-BE49-F238E27FC236}">
                <a16:creationId xmlns:a16="http://schemas.microsoft.com/office/drawing/2014/main" id="{6D7C91F2-3490-B7E1-509F-E730886C2D30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1208139" y="3078190"/>
            <a:ext cx="6639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0x0A</a:t>
            </a:r>
          </a:p>
        </p:txBody>
      </p:sp>
      <p:sp>
        <p:nvSpPr>
          <p:cNvPr id="183" name="Rectangle 25">
            <a:extLst>
              <a:ext uri="{FF2B5EF4-FFF2-40B4-BE49-F238E27FC236}">
                <a16:creationId xmlns:a16="http://schemas.microsoft.com/office/drawing/2014/main" id="{D4219A80-0A38-07A9-31A9-D2424A91AFFB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1208139" y="2768315"/>
            <a:ext cx="65434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0x0B</a:t>
            </a:r>
          </a:p>
        </p:txBody>
      </p:sp>
      <p:sp>
        <p:nvSpPr>
          <p:cNvPr id="184" name="Rectangle 40">
            <a:extLst>
              <a:ext uri="{FF2B5EF4-FFF2-40B4-BE49-F238E27FC236}">
                <a16:creationId xmlns:a16="http://schemas.microsoft.com/office/drawing/2014/main" id="{5AB3C584-4C5E-BBAA-1D54-68BFACCF8ABF}"/>
              </a:ext>
            </a:extLst>
          </p:cNvPr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1208139" y="2458440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185" name="Rectangle 42">
            <a:extLst>
              <a:ext uri="{FF2B5EF4-FFF2-40B4-BE49-F238E27FC236}">
                <a16:creationId xmlns:a16="http://schemas.microsoft.com/office/drawing/2014/main" id="{588F1125-D97B-2D53-A625-F2446880EAE8}"/>
              </a:ext>
            </a:extLst>
          </p:cNvPr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1208139" y="2178595"/>
            <a:ext cx="6703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0x0D</a:t>
            </a:r>
          </a:p>
        </p:txBody>
      </p:sp>
      <p:sp>
        <p:nvSpPr>
          <p:cNvPr id="186" name="Rectangle 44">
            <a:extLst>
              <a:ext uri="{FF2B5EF4-FFF2-40B4-BE49-F238E27FC236}">
                <a16:creationId xmlns:a16="http://schemas.microsoft.com/office/drawing/2014/main" id="{CB99EA7A-046F-A8C9-10F7-F1906F85E6FA}"/>
              </a:ext>
            </a:extLst>
          </p:cNvPr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1208139" y="1852617"/>
            <a:ext cx="63671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0x0E</a:t>
            </a:r>
          </a:p>
        </p:txBody>
      </p:sp>
      <p:sp>
        <p:nvSpPr>
          <p:cNvPr id="187" name="Rectangle 46">
            <a:extLst>
              <a:ext uri="{FF2B5EF4-FFF2-40B4-BE49-F238E27FC236}">
                <a16:creationId xmlns:a16="http://schemas.microsoft.com/office/drawing/2014/main" id="{C26A2C55-E4B5-00EC-FE54-CBA7CFFA3B9A}"/>
              </a:ext>
            </a:extLst>
          </p:cNvPr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11208139" y="1544481"/>
            <a:ext cx="6303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0x0F</a:t>
            </a:r>
          </a:p>
        </p:txBody>
      </p:sp>
      <p:sp>
        <p:nvSpPr>
          <p:cNvPr id="188" name="Text Box 36">
            <a:extLst>
              <a:ext uri="{FF2B5EF4-FFF2-40B4-BE49-F238E27FC236}">
                <a16:creationId xmlns:a16="http://schemas.microsoft.com/office/drawing/2014/main" id="{7F80B85C-B6E4-7E08-45DB-AB35CAC1DBA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0958421" y="562100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Rectangle 32">
            <a:extLst>
              <a:ext uri="{FF2B5EF4-FFF2-40B4-BE49-F238E27FC236}">
                <a16:creationId xmlns:a16="http://schemas.microsoft.com/office/drawing/2014/main" id="{1FEA8863-9950-598D-35FF-5A29050E73F4}"/>
              </a:ext>
            </a:extLst>
          </p:cNvPr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8642813" y="5825064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1" name="Rectangle 32">
            <a:extLst>
              <a:ext uri="{FF2B5EF4-FFF2-40B4-BE49-F238E27FC236}">
                <a16:creationId xmlns:a16="http://schemas.microsoft.com/office/drawing/2014/main" id="{0841493B-50D6-CC68-E6AB-87F1549829D2}"/>
              </a:ext>
            </a:extLst>
          </p:cNvPr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8642813" y="5222468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2" name="Rectangle 32">
            <a:extLst>
              <a:ext uri="{FF2B5EF4-FFF2-40B4-BE49-F238E27FC236}">
                <a16:creationId xmlns:a16="http://schemas.microsoft.com/office/drawing/2014/main" id="{8565E2FD-A4E9-7C5E-510A-CA95667759BB}"/>
              </a:ext>
            </a:extLst>
          </p:cNvPr>
          <p:cNvSpPr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8642813" y="4617355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3" name="Rectangle 32">
            <a:extLst>
              <a:ext uri="{FF2B5EF4-FFF2-40B4-BE49-F238E27FC236}">
                <a16:creationId xmlns:a16="http://schemas.microsoft.com/office/drawing/2014/main" id="{7E1D27AD-DEC1-3264-ADD1-50300BC2B456}"/>
              </a:ext>
            </a:extLst>
          </p:cNvPr>
          <p:cNvSpPr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8642813" y="4015017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4" name="Rectangle 32">
            <a:extLst>
              <a:ext uri="{FF2B5EF4-FFF2-40B4-BE49-F238E27FC236}">
                <a16:creationId xmlns:a16="http://schemas.microsoft.com/office/drawing/2014/main" id="{8AD96FA7-5E5F-E118-F54B-3A8856385F2B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8642813" y="3401771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5" name="Rectangle 32">
            <a:extLst>
              <a:ext uri="{FF2B5EF4-FFF2-40B4-BE49-F238E27FC236}">
                <a16:creationId xmlns:a16="http://schemas.microsoft.com/office/drawing/2014/main" id="{2CF0DC32-363A-BB7D-FF31-DDFF1BF30419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8642813" y="2783273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6" name="Rectangle 32">
            <a:extLst>
              <a:ext uri="{FF2B5EF4-FFF2-40B4-BE49-F238E27FC236}">
                <a16:creationId xmlns:a16="http://schemas.microsoft.com/office/drawing/2014/main" id="{EB5C74E2-4E3F-28AC-B5B7-9402EEF41673}"/>
              </a:ext>
            </a:extLst>
          </p:cNvPr>
          <p:cNvSpPr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8642813" y="2178160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7" name="Rectangle 32">
            <a:extLst>
              <a:ext uri="{FF2B5EF4-FFF2-40B4-BE49-F238E27FC236}">
                <a16:creationId xmlns:a16="http://schemas.microsoft.com/office/drawing/2014/main" id="{DBF487B2-C213-5360-49E5-F78746491E5D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8642813" y="1583515"/>
            <a:ext cx="609600" cy="594422"/>
          </a:xfrm>
          <a:prstGeom prst="rect">
            <a:avLst/>
          </a:prstGeom>
          <a:solidFill>
            <a:srgbClr val="F3753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98" name="Text Box 36">
            <a:extLst>
              <a:ext uri="{FF2B5EF4-FFF2-40B4-BE49-F238E27FC236}">
                <a16:creationId xmlns:a16="http://schemas.microsoft.com/office/drawing/2014/main" id="{1479B09D-99D7-9608-90E2-11B4DAC3D79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589643" y="887745"/>
            <a:ext cx="751360" cy="70788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Bytes</a:t>
            </a:r>
          </a:p>
        </p:txBody>
      </p:sp>
      <p:sp>
        <p:nvSpPr>
          <p:cNvPr id="200" name="Rectangle 64">
            <a:extLst>
              <a:ext uri="{FF2B5EF4-FFF2-40B4-BE49-F238E27FC236}">
                <a16:creationId xmlns:a16="http://schemas.microsoft.com/office/drawing/2014/main" id="{1E53913B-FAAE-64FD-8D62-D2002BE7494A}"/>
              </a:ext>
            </a:extLst>
          </p:cNvPr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8647277" y="211208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Rectangle 65">
            <a:extLst>
              <a:ext uri="{FF2B5EF4-FFF2-40B4-BE49-F238E27FC236}">
                <a16:creationId xmlns:a16="http://schemas.microsoft.com/office/drawing/2014/main" id="{9A9B0B5E-6983-8A6F-97F6-0EFE007949FB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671190" y="271759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Rectangle 66">
            <a:extLst>
              <a:ext uri="{FF2B5EF4-FFF2-40B4-BE49-F238E27FC236}">
                <a16:creationId xmlns:a16="http://schemas.microsoft.com/office/drawing/2014/main" id="{66E62274-1FB8-DC76-6222-CC2B6F761EA4}"/>
              </a:ext>
            </a:extLst>
          </p:cNvPr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8654034" y="3342252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3" name="Rectangle 66">
            <a:extLst>
              <a:ext uri="{FF2B5EF4-FFF2-40B4-BE49-F238E27FC236}">
                <a16:creationId xmlns:a16="http://schemas.microsoft.com/office/drawing/2014/main" id="{04E34320-CFAF-A67A-AC89-2357139D4016}"/>
              </a:ext>
            </a:extLst>
          </p:cNvPr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8631592" y="3956383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Rectangle 66">
            <a:extLst>
              <a:ext uri="{FF2B5EF4-FFF2-40B4-BE49-F238E27FC236}">
                <a16:creationId xmlns:a16="http://schemas.microsoft.com/office/drawing/2014/main" id="{022C8D97-FF96-80CD-D48E-F0F64F82E3F4}"/>
              </a:ext>
            </a:extLst>
          </p:cNvPr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8620371" y="4551825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Rectangle 66">
            <a:extLst>
              <a:ext uri="{FF2B5EF4-FFF2-40B4-BE49-F238E27FC236}">
                <a16:creationId xmlns:a16="http://schemas.microsoft.com/office/drawing/2014/main" id="{D45A5D10-253C-031C-9CDA-1897B731F8C4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8639773" y="5156070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Rectangle 66">
            <a:extLst>
              <a:ext uri="{FF2B5EF4-FFF2-40B4-BE49-F238E27FC236}">
                <a16:creationId xmlns:a16="http://schemas.microsoft.com/office/drawing/2014/main" id="{DA5754B0-1E3E-57C7-347D-E4DA19582D11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8620371" y="5761398"/>
            <a:ext cx="6096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9F6F8D94-1FE7-7D8B-E944-BCE439F7E601}"/>
              </a:ext>
            </a:extLst>
          </p:cNvPr>
          <p:cNvSpPr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9187577" y="615491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20B352CB-90F2-DABE-B277-2C87097586B6}"/>
              </a:ext>
            </a:extLst>
          </p:cNvPr>
          <p:cNvSpPr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9187577" y="5516989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0x02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44FDA0A7-E2FB-EB47-08A6-4F205421C920}"/>
              </a:ext>
            </a:extLst>
          </p:cNvPr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9187577" y="4911229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120B0C56-FB87-9C95-2AB6-821E67BC5332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9187577" y="4308224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0x06</a:t>
            </a:r>
          </a:p>
        </p:txBody>
      </p:sp>
      <p:sp>
        <p:nvSpPr>
          <p:cNvPr id="12" name="Rectangle 22">
            <a:extLst>
              <a:ext uri="{FF2B5EF4-FFF2-40B4-BE49-F238E27FC236}">
                <a16:creationId xmlns:a16="http://schemas.microsoft.com/office/drawing/2014/main" id="{0FD24813-2595-81FB-273A-B6027B16F4CE}"/>
              </a:ext>
            </a:extLst>
          </p:cNvPr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9187577" y="3702341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37492854-BE48-F64F-EF09-72480A6D7DB7}"/>
              </a:ext>
            </a:extLst>
          </p:cNvPr>
          <p:cNvSpPr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9187577" y="3114756"/>
            <a:ext cx="6639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0x0A</a:t>
            </a:r>
          </a:p>
        </p:txBody>
      </p:sp>
      <p:sp>
        <p:nvSpPr>
          <p:cNvPr id="16" name="Rectangle 40">
            <a:extLst>
              <a:ext uri="{FF2B5EF4-FFF2-40B4-BE49-F238E27FC236}">
                <a16:creationId xmlns:a16="http://schemas.microsoft.com/office/drawing/2014/main" id="{C67C2A6A-78C1-4DCE-BADB-DBBCCB0C2C17}"/>
              </a:ext>
            </a:extLst>
          </p:cNvPr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9187577" y="2495006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17" name="Rectangle 44">
            <a:extLst>
              <a:ext uri="{FF2B5EF4-FFF2-40B4-BE49-F238E27FC236}">
                <a16:creationId xmlns:a16="http://schemas.microsoft.com/office/drawing/2014/main" id="{C7BE592F-E101-27F0-956A-74DC22E9A878}"/>
              </a:ext>
            </a:extLst>
          </p:cNvPr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9187577" y="1889183"/>
            <a:ext cx="63671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A01482-5A77-A0DC-36C7-2E3EF40AF531}"/>
              </a:ext>
            </a:extLst>
          </p:cNvPr>
          <p:cNvSpPr txBox="1"/>
          <p:nvPr/>
        </p:nvSpPr>
        <p:spPr>
          <a:xfrm>
            <a:off x="2677136" y="227655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ED0B33-0605-1745-6EF6-D7A1F308EC3F}"/>
              </a:ext>
            </a:extLst>
          </p:cNvPr>
          <p:cNvSpPr txBox="1"/>
          <p:nvPr/>
        </p:nvSpPr>
        <p:spPr>
          <a:xfrm>
            <a:off x="2677136" y="351408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 that end in 0b</a:t>
            </a:r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A226E-196B-C374-3AAB-6C0AEB34381D}"/>
              </a:ext>
            </a:extLst>
          </p:cNvPr>
          <p:cNvSpPr txBox="1"/>
          <p:nvPr/>
        </p:nvSpPr>
        <p:spPr>
          <a:xfrm>
            <a:off x="2677136" y="5041334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addresses that end in 0b</a:t>
            </a:r>
            <a:r>
              <a:rPr lang="en-US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937B316-9EA9-3322-AEEC-A943315EC958}"/>
              </a:ext>
            </a:extLst>
          </p:cNvPr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7402442" y="6192838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0x00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DC801DC-8DA6-9EFC-0400-A3DBD060542D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7402442" y="4949155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6F01CCE8-4B8A-3D65-4262-1EDFDB140ACC}"/>
              </a:ext>
            </a:extLst>
          </p:cNvPr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7402442" y="3740267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0x08</a:t>
            </a:r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7DD3E276-55C6-39E3-F50B-3835EA2F742C}"/>
              </a:ext>
            </a:extLst>
          </p:cNvPr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402442" y="2532932"/>
            <a:ext cx="6415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0x0C</a:t>
            </a: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5015BD09-C280-4D0A-9506-E99701ABB2A3}"/>
              </a:ext>
            </a:extLst>
          </p:cNvPr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9175342" y="647563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36">
            <a:extLst>
              <a:ext uri="{FF2B5EF4-FFF2-40B4-BE49-F238E27FC236}">
                <a16:creationId xmlns:a16="http://schemas.microsoft.com/office/drawing/2014/main" id="{8A28324F-AEB9-3225-55F3-762E35CB5D0D}"/>
              </a:ext>
            </a:extLst>
          </p:cNvPr>
          <p:cNvSpPr txBox="1">
            <a:spLocks noChangeArrowheads="1"/>
          </p:cNvSpPr>
          <p:nvPr>
            <p:custDataLst>
              <p:tags r:id="rId69"/>
            </p:custDataLst>
          </p:nvPr>
        </p:nvSpPr>
        <p:spPr bwMode="auto">
          <a:xfrm>
            <a:off x="7251871" y="597450"/>
            <a:ext cx="115378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Aligned Address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Hex</a:t>
            </a:r>
            <a:endParaRPr lang="en-US" sz="2000" b="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68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9FE6AB-E81E-B444-B591-D0FED0BF917C}"/>
              </a:ext>
            </a:extLst>
          </p:cNvPr>
          <p:cNvSpPr/>
          <p:nvPr/>
        </p:nvSpPr>
        <p:spPr>
          <a:xfrm>
            <a:off x="544148" y="687203"/>
            <a:ext cx="10952912" cy="30427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6B42E9-51EC-5946-974B-01878683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7" y="16798"/>
            <a:ext cx="11521966" cy="593499"/>
          </a:xfrm>
        </p:spPr>
        <p:txBody>
          <a:bodyPr/>
          <a:lstStyle/>
          <a:p>
            <a:r>
              <a:rPr lang="en-US" dirty="0"/>
              <a:t>Load/Store: Register Base Addressing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948C1-6E57-4545-A59D-E0C27906CCA4}"/>
              </a:ext>
            </a:extLst>
          </p:cNvPr>
          <p:cNvSpPr/>
          <p:nvPr/>
        </p:nvSpPr>
        <p:spPr>
          <a:xfrm>
            <a:off x="4299138" y="934948"/>
            <a:ext cx="3146001" cy="6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32-bit memory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AC8F8-F5D4-8447-839F-F37551C6D43A}"/>
              </a:ext>
            </a:extLst>
          </p:cNvPr>
          <p:cNvSpPr/>
          <p:nvPr/>
        </p:nvSpPr>
        <p:spPr>
          <a:xfrm>
            <a:off x="4249768" y="2765966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r0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37190895-4F89-3540-98CE-DCCCB6E167D4}"/>
              </a:ext>
            </a:extLst>
          </p:cNvPr>
          <p:cNvSpPr/>
          <p:nvPr/>
        </p:nvSpPr>
        <p:spPr>
          <a:xfrm>
            <a:off x="5496571" y="1736442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0672C6-6E2F-1246-838E-D16861B6BB89}"/>
              </a:ext>
            </a:extLst>
          </p:cNvPr>
          <p:cNvSpPr/>
          <p:nvPr/>
        </p:nvSpPr>
        <p:spPr>
          <a:xfrm>
            <a:off x="8179976" y="934948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r1 (address)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814B572-D0CB-8A4E-A07E-FD738CE58FF1}"/>
              </a:ext>
            </a:extLst>
          </p:cNvPr>
          <p:cNvSpPr/>
          <p:nvPr/>
        </p:nvSpPr>
        <p:spPr>
          <a:xfrm>
            <a:off x="7445139" y="1140317"/>
            <a:ext cx="734837" cy="269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E3FA5-0D7F-3744-92E4-AB3BD3E80B32}"/>
              </a:ext>
            </a:extLst>
          </p:cNvPr>
          <p:cNvSpPr txBox="1"/>
          <p:nvPr/>
        </p:nvSpPr>
        <p:spPr>
          <a:xfrm>
            <a:off x="671994" y="859650"/>
            <a:ext cx="3852337" cy="2581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sz="2400" b="1" dirty="0" err="1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ldr</a:t>
            </a:r>
            <a:r>
              <a:rPr lang="en-US" sz="2400" b="1" dirty="0">
                <a:solidFill>
                  <a:srgbClr val="0070C0"/>
                </a:solidFill>
                <a:latin typeface="Consolas"/>
                <a:ea typeface="Calibri"/>
                <a:cs typeface="Calibri"/>
              </a:rPr>
              <a:t>	r0, [r1]</a:t>
            </a:r>
          </a:p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endParaRPr lang="en-US" b="1" dirty="0">
              <a:solidFill>
                <a:srgbClr val="000000"/>
              </a:solidFill>
              <a:latin typeface="Consolas"/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Copies a 32-bit word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from the memory location 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whose address is contained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 r1 (r1 is a pointer)</a:t>
            </a:r>
          </a:p>
          <a:p>
            <a:pPr>
              <a:lnSpc>
                <a:spcPct val="115000"/>
              </a:lnSpc>
              <a:tabLst>
                <a:tab pos="342900" algn="l"/>
                <a:tab pos="1600200" algn="l"/>
              </a:tabLst>
            </a:pPr>
            <a:r>
              <a:rPr lang="en-US" sz="2000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into register r0</a:t>
            </a:r>
            <a:endParaRPr lang="en-US" sz="2000" dirty="0">
              <a:solidFill>
                <a:srgbClr val="000000"/>
              </a:solidFill>
              <a:ea typeface="Arial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759530-60FA-874C-BCB8-A99D950745E8}"/>
              </a:ext>
            </a:extLst>
          </p:cNvPr>
          <p:cNvSpPr txBox="1"/>
          <p:nvPr/>
        </p:nvSpPr>
        <p:spPr>
          <a:xfrm>
            <a:off x="7753457" y="1857673"/>
            <a:ext cx="3626066" cy="166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b="1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r1 </a:t>
            </a:r>
            <a:r>
              <a:rPr lang="en-US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is being used as a </a:t>
            </a:r>
            <a:r>
              <a:rPr lang="en-US" b="1" u="sng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pointer</a:t>
            </a:r>
            <a:r>
              <a:rPr lang="en-US" dirty="0">
                <a:solidFill>
                  <a:srgbClr val="FF0000"/>
                </a:solidFill>
                <a:latin typeface="Consolas"/>
                <a:ea typeface="Arial"/>
                <a:cs typeface="Calibri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to a location in memory</a:t>
            </a:r>
          </a:p>
          <a:p>
            <a:pPr>
              <a:lnSpc>
                <a:spcPct val="115000"/>
              </a:lnSpc>
              <a:tabLst>
                <a:tab pos="342900" algn="l"/>
                <a:tab pos="628650" algn="l"/>
              </a:tabLst>
            </a:pPr>
            <a:r>
              <a:rPr lang="en-US" b="1" dirty="0" err="1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ldr</a:t>
            </a:r>
            <a:r>
              <a:rPr lang="en-US" b="1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 requires the use of a </a:t>
            </a:r>
            <a:r>
              <a:rPr lang="en-US" b="1" u="sng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pointer</a:t>
            </a:r>
            <a:r>
              <a:rPr lang="en-US" b="1" dirty="0">
                <a:solidFill>
                  <a:srgbClr val="000000"/>
                </a:solidFill>
                <a:latin typeface="Consolas"/>
                <a:ea typeface="Arial"/>
                <a:cs typeface="Calibri"/>
              </a:rPr>
              <a:t> operand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07FC23-65A2-A446-BB79-19622BF1C8EC}"/>
              </a:ext>
            </a:extLst>
          </p:cNvPr>
          <p:cNvGrpSpPr/>
          <p:nvPr/>
        </p:nvGrpSpPr>
        <p:grpSpPr>
          <a:xfrm>
            <a:off x="511817" y="3920756"/>
            <a:ext cx="10952912" cy="2695197"/>
            <a:chOff x="511817" y="3920756"/>
            <a:chExt cx="10952912" cy="269519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101E7C-518A-0346-9D9A-3F6B9427401A}"/>
                </a:ext>
              </a:extLst>
            </p:cNvPr>
            <p:cNvSpPr/>
            <p:nvPr/>
          </p:nvSpPr>
          <p:spPr>
            <a:xfrm>
              <a:off x="511817" y="3920756"/>
              <a:ext cx="10952912" cy="26951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0DF693-E3C0-B642-B002-BCC38B552352}"/>
                </a:ext>
              </a:extLst>
            </p:cNvPr>
            <p:cNvSpPr txBox="1"/>
            <p:nvPr/>
          </p:nvSpPr>
          <p:spPr>
            <a:xfrm>
              <a:off x="627968" y="3924911"/>
              <a:ext cx="3799325" cy="2485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Consolas"/>
                  <a:ea typeface="Calibri"/>
                  <a:cs typeface="Calibri"/>
                </a:rPr>
                <a:t>str	r0, [r1]</a:t>
              </a:r>
              <a:endParaRPr lang="en-US" dirty="0"/>
            </a:p>
            <a:p>
              <a:endParaRPr lang="en-US" dirty="0"/>
            </a:p>
            <a:p>
              <a:pPr>
                <a:lnSpc>
                  <a:spcPct val="115000"/>
                </a:lnSpc>
                <a:tabLst>
                  <a:tab pos="342900" algn="l"/>
                  <a:tab pos="160020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Copies all 32 bits of the value held in register r0 to the 32-bit memory</a:t>
              </a:r>
              <a:r>
                <a:rPr lang="en-US" sz="2000" dirty="0">
                  <a:solidFill>
                    <a:srgbClr val="000000"/>
                  </a:solidFill>
                  <a:latin typeface="Arial"/>
                  <a:ea typeface="Calibri"/>
                  <a:cs typeface="Calibri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Consolas"/>
                  <a:ea typeface="Calibri"/>
                  <a:cs typeface="Calibri"/>
                </a:rPr>
                <a:t>location contained in register r1 (r1 pointer)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E0DCC8-9CA1-2D48-8DAD-EBD99D1178A1}"/>
                </a:ext>
              </a:extLst>
            </p:cNvPr>
            <p:cNvSpPr/>
            <p:nvPr/>
          </p:nvSpPr>
          <p:spPr>
            <a:xfrm>
              <a:off x="4313875" y="5786552"/>
              <a:ext cx="3185715" cy="6215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32-bit memory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9B3D6252-7ED2-6D44-B1C4-8EABA3185683}"/>
                </a:ext>
              </a:extLst>
            </p:cNvPr>
            <p:cNvSpPr/>
            <p:nvPr/>
          </p:nvSpPr>
          <p:spPr>
            <a:xfrm>
              <a:off x="5562045" y="4921762"/>
              <a:ext cx="689377" cy="791321"/>
            </a:xfrm>
            <a:prstGeom prst="downArrow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5BD97E-EED7-C04B-AA1A-0EAC022A897F}"/>
                </a:ext>
              </a:extLst>
            </p:cNvPr>
            <p:cNvSpPr/>
            <p:nvPr/>
          </p:nvSpPr>
          <p:spPr>
            <a:xfrm>
              <a:off x="4299138" y="4098667"/>
              <a:ext cx="3185715" cy="6215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a typeface="Arial"/>
                </a:rPr>
                <a:t>r</a:t>
              </a: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egister r0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2469FE-92B5-694A-8A86-405E6437C0BF}"/>
                </a:ext>
              </a:extLst>
            </p:cNvPr>
            <p:cNvSpPr/>
            <p:nvPr/>
          </p:nvSpPr>
          <p:spPr>
            <a:xfrm>
              <a:off x="8234427" y="5786552"/>
              <a:ext cx="3145096" cy="6749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>
                  <a:solidFill>
                    <a:srgbClr val="000000"/>
                  </a:solidFill>
                  <a:effectLst/>
                  <a:ea typeface="Arial"/>
                </a:rPr>
                <a:t>register r1 (address)</a:t>
              </a:r>
              <a:endParaRPr lang="en-US" sz="2400" dirty="0">
                <a:solidFill>
                  <a:srgbClr val="000000"/>
                </a:solidFill>
                <a:effectLst/>
                <a:latin typeface="Arial"/>
                <a:ea typeface="Arial"/>
              </a:endParaRPr>
            </a:p>
          </p:txBody>
        </p:sp>
        <p:sp>
          <p:nvSpPr>
            <p:cNvPr id="18" name="Left Arrow 17">
              <a:extLst>
                <a:ext uri="{FF2B5EF4-FFF2-40B4-BE49-F238E27FC236}">
                  <a16:creationId xmlns:a16="http://schemas.microsoft.com/office/drawing/2014/main" id="{DDA3709D-80C7-194D-AA47-E2EF29D472E5}"/>
                </a:ext>
              </a:extLst>
            </p:cNvPr>
            <p:cNvSpPr/>
            <p:nvPr/>
          </p:nvSpPr>
          <p:spPr>
            <a:xfrm>
              <a:off x="7499590" y="5991921"/>
              <a:ext cx="734837" cy="26944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0C3844-F6D9-2945-A6A2-F5162F07EDF7}"/>
                </a:ext>
              </a:extLst>
            </p:cNvPr>
            <p:cNvSpPr txBox="1"/>
            <p:nvPr/>
          </p:nvSpPr>
          <p:spPr>
            <a:xfrm>
              <a:off x="7785600" y="3928838"/>
              <a:ext cx="3626066" cy="1664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5000"/>
                </a:lnSpc>
                <a:tabLst>
                  <a:tab pos="342900" algn="l"/>
                  <a:tab pos="628650" algn="l"/>
                </a:tabLst>
              </a:pPr>
              <a:r>
                <a:rPr lang="en-US" b="1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r1 </a:t>
              </a:r>
              <a:r>
                <a:rPr lang="en-US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is being used as a </a:t>
              </a:r>
              <a:r>
                <a:rPr lang="en-US" b="1" u="sng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pointer</a:t>
              </a:r>
              <a:r>
                <a:rPr lang="en-US" dirty="0">
                  <a:solidFill>
                    <a:srgbClr val="FF0000"/>
                  </a:solidFill>
                  <a:latin typeface="Consolas"/>
                  <a:ea typeface="Arial"/>
                  <a:cs typeface="Calibri"/>
                </a:rPr>
                <a:t> </a:t>
              </a:r>
              <a:r>
                <a:rPr lang="en-US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to a location in memory</a:t>
              </a:r>
            </a:p>
            <a:p>
              <a:pPr>
                <a:lnSpc>
                  <a:spcPct val="115000"/>
                </a:lnSpc>
                <a:tabLst>
                  <a:tab pos="342900" algn="l"/>
                  <a:tab pos="628650" algn="l"/>
                </a:tabLst>
              </a:pPr>
              <a:r>
                <a:rPr lang="en-US" b="1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str requires the use of a </a:t>
              </a:r>
              <a:r>
                <a:rPr lang="en-US" b="1" u="sng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pointer</a:t>
              </a:r>
              <a:r>
                <a:rPr lang="en-US" b="1" dirty="0">
                  <a:solidFill>
                    <a:srgbClr val="000000"/>
                  </a:solidFill>
                  <a:latin typeface="Consolas"/>
                  <a:ea typeface="Arial"/>
                  <a:cs typeface="Calibri"/>
                </a:rPr>
                <a:t> operand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1FD6E7-8DF1-DA4E-B27F-30FEDBFB35A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2703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DE17-4EF5-1492-BFCD-055647AD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33366"/>
          </a:xfrm>
        </p:spPr>
        <p:txBody>
          <a:bodyPr/>
          <a:lstStyle/>
          <a:p>
            <a:r>
              <a:rPr lang="en-US" dirty="0"/>
              <a:t>Using pointers to examine byte order (on pi-cluster)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D2FE6D-F63D-B614-5C08-44EAF07E4C3B}"/>
              </a:ext>
            </a:extLst>
          </p:cNvPr>
          <p:cNvSpPr/>
          <p:nvPr/>
        </p:nvSpPr>
        <p:spPr bwMode="auto">
          <a:xfrm>
            <a:off x="341891" y="3070796"/>
            <a:ext cx="6236718" cy="364212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#define SZ 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unsigned int foo[SZ] = {0x11223344, 0xaabbccdd};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unsigned char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(unsigned char *)foo;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US" sz="1600" i="1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 from MSB to LSB – high to low memory)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(foo)-1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&gt;= 0; </a:t>
            </a:r>
            <a:r>
              <a:rPr lang="en-US" sz="16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("byte %d: %x\n",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*(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F80D679-2A3A-0CE3-E976-9B14D1B08A44}"/>
              </a:ext>
            </a:extLst>
          </p:cNvPr>
          <p:cNvSpPr/>
          <p:nvPr/>
        </p:nvSpPr>
        <p:spPr bwMode="auto">
          <a:xfrm>
            <a:off x="7114779" y="3093384"/>
            <a:ext cx="2234013" cy="348240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./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7: aa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6: bb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5: cc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4: dd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3: 11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2: 22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1: 33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byte 0: 44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53314E-92FF-7C57-0694-F366873ED9E4}"/>
              </a:ext>
            </a:extLst>
          </p:cNvPr>
          <p:cNvGrpSpPr/>
          <p:nvPr/>
        </p:nvGrpSpPr>
        <p:grpSpPr>
          <a:xfrm>
            <a:off x="9385832" y="3465806"/>
            <a:ext cx="2541946" cy="3022846"/>
            <a:chOff x="9900689" y="1854602"/>
            <a:chExt cx="2541946" cy="30228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A420C4-99DC-6EE8-1AEE-CA707264CA19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918FEF-6583-B1D8-EFAA-C687581E202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9F021E-3CCA-8702-9BDD-AB1F5BCF2D6E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CFD6CC-281A-8AC4-4710-B15CB2C2C881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6BF323-A4E8-E4D8-60EB-233259CB66B5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0x44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07EF67-1C44-4C74-5BFC-3B498A1E50E5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0x33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692139-F0D1-2C92-84C4-B58C816CA416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9A04BF-206A-49D0-7F11-3B5CB7A37866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248A0B-C65D-EE7A-DD17-4DB82823CF45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FF152D7-81A4-622C-36CC-A060C7EF4AF0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82D77F-ECA6-5778-9031-B3905D525AAD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669242-0531-B9FF-0F24-F330EB1A71EE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0x12345685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95AC86-A396-1FB2-EFA6-3579E1E64139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0xdd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A91FE9-D667-4D43-1798-A6F338FE80C9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0xcc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AD2C3B-DB38-CF46-2390-6E3C8FA95874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0xbb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CF04A5-43F1-4368-E68B-4DE23AE5CDB3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0xaa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4F2A775-4AE8-C146-25B1-2B9C257B54A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51">
            <a:extLst>
              <a:ext uri="{FF2B5EF4-FFF2-40B4-BE49-F238E27FC236}">
                <a16:creationId xmlns:a16="http://schemas.microsoft.com/office/drawing/2014/main" id="{D8208950-33E4-31DC-3D1F-FF677188AC09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4994621" y="1017313"/>
            <a:ext cx="3102260" cy="450575"/>
            <a:chOff x="1968" y="3120"/>
            <a:chExt cx="1728" cy="19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5" name="Rectangle 41">
              <a:extLst>
                <a:ext uri="{FF2B5EF4-FFF2-40B4-BE49-F238E27FC236}">
                  <a16:creationId xmlns:a16="http://schemas.microsoft.com/office/drawing/2014/main" id="{6348EA36-63BD-6ED7-36EE-CD4DAA8901E5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968" y="3120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a1</a:t>
              </a:r>
            </a:p>
          </p:txBody>
        </p:sp>
        <p:sp>
          <p:nvSpPr>
            <p:cNvPr id="16" name="Rectangle 42">
              <a:extLst>
                <a:ext uri="{FF2B5EF4-FFF2-40B4-BE49-F238E27FC236}">
                  <a16:creationId xmlns:a16="http://schemas.microsoft.com/office/drawing/2014/main" id="{F49077DF-C2CA-DFE6-312F-742F8474654A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400" y="3120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b2</a:t>
              </a:r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D672E91E-4905-7AC5-6F34-1255D0DA7D0B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832" y="3120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c3</a:t>
              </a:r>
            </a:p>
          </p:txBody>
        </p:sp>
        <p:sp>
          <p:nvSpPr>
            <p:cNvPr id="26" name="Rectangle 44">
              <a:extLst>
                <a:ext uri="{FF2B5EF4-FFF2-40B4-BE49-F238E27FC236}">
                  <a16:creationId xmlns:a16="http://schemas.microsoft.com/office/drawing/2014/main" id="{06293960-F845-A571-C6D8-93CDA7B7116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264" y="3120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d4</a:t>
              </a:r>
            </a:p>
          </p:txBody>
        </p:sp>
      </p:grpSp>
      <p:grpSp>
        <p:nvGrpSpPr>
          <p:cNvPr id="27" name="Group 49">
            <a:extLst>
              <a:ext uri="{FF2B5EF4-FFF2-40B4-BE49-F238E27FC236}">
                <a16:creationId xmlns:a16="http://schemas.microsoft.com/office/drawing/2014/main" id="{A76E6650-3A41-21D7-5D81-2CEA13980657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10451521" y="714153"/>
            <a:ext cx="690563" cy="2419351"/>
            <a:chOff x="2784" y="3293"/>
            <a:chExt cx="435" cy="1524"/>
          </a:xfrm>
        </p:grpSpPr>
        <p:sp>
          <p:nvSpPr>
            <p:cNvPr id="28" name="Rectangle 9">
              <a:extLst>
                <a:ext uri="{FF2B5EF4-FFF2-40B4-BE49-F238E27FC236}">
                  <a16:creationId xmlns:a16="http://schemas.microsoft.com/office/drawing/2014/main" id="{C331C1F7-7B94-47A7-6D8E-37105256BE24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787" y="4249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10">
              <a:extLst>
                <a:ext uri="{FF2B5EF4-FFF2-40B4-BE49-F238E27FC236}">
                  <a16:creationId xmlns:a16="http://schemas.microsoft.com/office/drawing/2014/main" id="{B8DC596C-047A-1B89-FC67-8E73C4D8161B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787" y="4057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11">
              <a:extLst>
                <a:ext uri="{FF2B5EF4-FFF2-40B4-BE49-F238E27FC236}">
                  <a16:creationId xmlns:a16="http://schemas.microsoft.com/office/drawing/2014/main" id="{738CFA93-74B2-827A-1056-980654DAA98C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787" y="3863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01</a:t>
              </a:r>
            </a:p>
          </p:txBody>
        </p:sp>
        <p:sp>
          <p:nvSpPr>
            <p:cNvPr id="31" name="Rectangle 12">
              <a:extLst>
                <a:ext uri="{FF2B5EF4-FFF2-40B4-BE49-F238E27FC236}">
                  <a16:creationId xmlns:a16="http://schemas.microsoft.com/office/drawing/2014/main" id="{4336AAE0-B15E-D883-A376-0C26D42A0A1F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784" y="3671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23</a:t>
              </a:r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A75C446F-D69F-2554-8292-FDFFE02E8308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784" y="3492"/>
              <a:ext cx="432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14">
              <a:extLst>
                <a:ext uri="{FF2B5EF4-FFF2-40B4-BE49-F238E27FC236}">
                  <a16:creationId xmlns:a16="http://schemas.microsoft.com/office/drawing/2014/main" id="{EBB013E7-FC14-9C9C-1B1F-46C9FCE4ACED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784" y="3293"/>
              <a:ext cx="432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8868F75F-A652-DD19-4415-D768687810EF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784" y="4437"/>
              <a:ext cx="432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75EFFBCF-DD02-308E-845D-07577BE51125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784" y="4625"/>
              <a:ext cx="432" cy="1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Group 52">
            <a:extLst>
              <a:ext uri="{FF2B5EF4-FFF2-40B4-BE49-F238E27FC236}">
                <a16:creationId xmlns:a16="http://schemas.microsoft.com/office/drawing/2014/main" id="{D4A6EA36-D1D3-944D-DFE4-1669121A2605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0478509" y="1317402"/>
            <a:ext cx="685800" cy="1219200"/>
            <a:chOff x="2159" y="4595"/>
            <a:chExt cx="432" cy="76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D71094EA-5499-BD36-CA82-968AEC928120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159" y="5171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d4</a:t>
              </a:r>
            </a:p>
          </p:txBody>
        </p:sp>
        <p:sp>
          <p:nvSpPr>
            <p:cNvPr id="39" name="Rectangle 46">
              <a:extLst>
                <a:ext uri="{FF2B5EF4-FFF2-40B4-BE49-F238E27FC236}">
                  <a16:creationId xmlns:a16="http://schemas.microsoft.com/office/drawing/2014/main" id="{6D19808C-83F9-D9B4-6CC7-F7B616BD35EC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159" y="4978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c3</a:t>
              </a:r>
            </a:p>
          </p:txBody>
        </p:sp>
        <p:sp>
          <p:nvSpPr>
            <p:cNvPr id="40" name="Rectangle 47">
              <a:extLst>
                <a:ext uri="{FF2B5EF4-FFF2-40B4-BE49-F238E27FC236}">
                  <a16:creationId xmlns:a16="http://schemas.microsoft.com/office/drawing/2014/main" id="{734CE0F5-4687-6850-84FF-CDD972976B35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159" y="4786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b2</a:t>
              </a:r>
            </a:p>
          </p:txBody>
        </p:sp>
        <p:sp>
          <p:nvSpPr>
            <p:cNvPr id="41" name="Rectangle 48">
              <a:extLst>
                <a:ext uri="{FF2B5EF4-FFF2-40B4-BE49-F238E27FC236}">
                  <a16:creationId xmlns:a16="http://schemas.microsoft.com/office/drawing/2014/main" id="{22CDCAB1-6C4B-9EC0-1AF1-B3C408E6B565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159" y="4595"/>
              <a:ext cx="432" cy="192"/>
            </a:xfrm>
            <a:prstGeom prst="rect">
              <a:avLst/>
            </a:prstGeom>
            <a:grpFill/>
            <a:ln w="2857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/>
            <a:lstStyle/>
            <a:p>
              <a:pPr algn="ctr"/>
              <a:r>
                <a:rPr lang="en-US" sz="2000" b="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a1</a:t>
              </a:r>
            </a:p>
          </p:txBody>
        </p:sp>
      </p:grpSp>
      <p:sp>
        <p:nvSpPr>
          <p:cNvPr id="42" name="Rectangle 31">
            <a:extLst>
              <a:ext uri="{FF2B5EF4-FFF2-40B4-BE49-F238E27FC236}">
                <a16:creationId xmlns:a16="http://schemas.microsoft.com/office/drawing/2014/main" id="{35CD1CA0-6947-FFCF-1335-2DACF79E72F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271407" y="371263"/>
            <a:ext cx="2209800" cy="4021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Little-Endian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C02995-3392-A413-77C3-60A28EE3A4DF}"/>
              </a:ext>
            </a:extLst>
          </p:cNvPr>
          <p:cNvGrpSpPr/>
          <p:nvPr/>
        </p:nvGrpSpPr>
        <p:grpSpPr>
          <a:xfrm>
            <a:off x="3408440" y="1467888"/>
            <a:ext cx="2274982" cy="910773"/>
            <a:chOff x="4565579" y="3145805"/>
            <a:chExt cx="2274982" cy="91077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6BF5A89-C0C2-3C5A-A162-46D32B6ABD86}"/>
                </a:ext>
              </a:extLst>
            </p:cNvPr>
            <p:cNvSpPr txBox="1"/>
            <p:nvPr/>
          </p:nvSpPr>
          <p:spPr>
            <a:xfrm>
              <a:off x="4565579" y="3410247"/>
              <a:ext cx="227498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</a:rPr>
                <a:t>MSB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Most significant byte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32E51215-9210-9FC6-DAE0-2A92FD886C4B}"/>
                </a:ext>
              </a:extLst>
            </p:cNvPr>
            <p:cNvSpPr/>
            <p:nvPr/>
          </p:nvSpPr>
          <p:spPr>
            <a:xfrm rot="16200000">
              <a:off x="6495414" y="3126859"/>
              <a:ext cx="224085" cy="2619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A38AF8-760E-7F1F-C8A1-59282ED8A208}"/>
              </a:ext>
            </a:extLst>
          </p:cNvPr>
          <p:cNvGrpSpPr/>
          <p:nvPr/>
        </p:nvGrpSpPr>
        <p:grpSpPr>
          <a:xfrm>
            <a:off x="7391021" y="1482288"/>
            <a:ext cx="2339102" cy="850463"/>
            <a:chOff x="7967710" y="2820695"/>
            <a:chExt cx="2339102" cy="85046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BEEB15-1991-8512-36F4-B78F734823E9}"/>
                </a:ext>
              </a:extLst>
            </p:cNvPr>
            <p:cNvSpPr txBox="1"/>
            <p:nvPr/>
          </p:nvSpPr>
          <p:spPr>
            <a:xfrm>
              <a:off x="7967710" y="3024827"/>
              <a:ext cx="23391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LSB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Least significant byte</a:t>
              </a:r>
            </a:p>
          </p:txBody>
        </p:sp>
        <p:sp>
          <p:nvSpPr>
            <p:cNvPr id="48" name="Right Arrow 47">
              <a:extLst>
                <a:ext uri="{FF2B5EF4-FFF2-40B4-BE49-F238E27FC236}">
                  <a16:creationId xmlns:a16="http://schemas.microsoft.com/office/drawing/2014/main" id="{7D78A9E5-7EF5-981C-7E26-D4A4C4BBF3F2}"/>
                </a:ext>
              </a:extLst>
            </p:cNvPr>
            <p:cNvSpPr/>
            <p:nvPr/>
          </p:nvSpPr>
          <p:spPr>
            <a:xfrm rot="16200000">
              <a:off x="8067752" y="2801749"/>
              <a:ext cx="224085" cy="2619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E6BD711-108D-EA52-278B-2E0FD1514C09}"/>
              </a:ext>
            </a:extLst>
          </p:cNvPr>
          <p:cNvGrpSpPr/>
          <p:nvPr/>
        </p:nvGrpSpPr>
        <p:grpSpPr>
          <a:xfrm>
            <a:off x="11164309" y="1310359"/>
            <a:ext cx="685800" cy="1227815"/>
            <a:chOff x="8699737" y="4507245"/>
            <a:chExt cx="685800" cy="1227815"/>
          </a:xfrm>
        </p:grpSpPr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57EF306B-DEC0-E62B-6CC3-E8160E4B50E3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699737" y="5430260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0x100</a:t>
              </a:r>
            </a:p>
          </p:txBody>
        </p:sp>
        <p:sp>
          <p:nvSpPr>
            <p:cNvPr id="51" name="Rectangle 6">
              <a:extLst>
                <a:ext uri="{FF2B5EF4-FFF2-40B4-BE49-F238E27FC236}">
                  <a16:creationId xmlns:a16="http://schemas.microsoft.com/office/drawing/2014/main" id="{079DD3C7-48F4-9B8F-6EE9-D144A8346040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8699737" y="5116845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0x101</a:t>
              </a:r>
            </a:p>
          </p:txBody>
        </p:sp>
        <p:sp>
          <p:nvSpPr>
            <p:cNvPr id="52" name="Rectangle 7">
              <a:extLst>
                <a:ext uri="{FF2B5EF4-FFF2-40B4-BE49-F238E27FC236}">
                  <a16:creationId xmlns:a16="http://schemas.microsoft.com/office/drawing/2014/main" id="{A7205865-C8E0-A4CA-D98B-E58B079DA55F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8699737" y="4786645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0x102</a:t>
              </a:r>
            </a:p>
          </p:txBody>
        </p:sp>
        <p:sp>
          <p:nvSpPr>
            <p:cNvPr id="53" name="Rectangle 8">
              <a:extLst>
                <a:ext uri="{FF2B5EF4-FFF2-40B4-BE49-F238E27FC236}">
                  <a16:creationId xmlns:a16="http://schemas.microsoft.com/office/drawing/2014/main" id="{4AE042B0-C77E-13A6-2BEC-0C67F42398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8699737" y="4507245"/>
              <a:ext cx="685800" cy="3048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0x103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02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39" y="134165"/>
            <a:ext cx="11265328" cy="416384"/>
          </a:xfrm>
        </p:spPr>
        <p:txBody>
          <a:bodyPr/>
          <a:lstStyle/>
          <a:p>
            <a:r>
              <a:rPr lang="en-US" dirty="0"/>
              <a:t>LDR/STR – Base Register + Immediate Offset Addressing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6FF03-2BBA-539B-51DA-56EB894CE35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8007" y="3376300"/>
            <a:ext cx="11359771" cy="27186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Register Base Addressing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Pointer Address: Rn; </a:t>
            </a:r>
            <a:r>
              <a:rPr lang="en-US" sz="2000" dirty="0">
                <a:solidFill>
                  <a:srgbClr val="FF0000"/>
                </a:solidFill>
              </a:rPr>
              <a:t>source/destination data: Rd</a:t>
            </a:r>
            <a:r>
              <a:rPr lang="en-US" sz="2000" dirty="0">
                <a:solidFill>
                  <a:srgbClr val="F37440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Unsigned pointer address </a:t>
            </a:r>
            <a:r>
              <a:rPr lang="en-US" sz="2000" dirty="0"/>
              <a:t>in stored in the </a:t>
            </a:r>
            <a:r>
              <a:rPr lang="en-US" sz="2000" dirty="0">
                <a:solidFill>
                  <a:schemeClr val="accent5"/>
                </a:solidFill>
              </a:rPr>
              <a:t>base register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Register Base + immediate offset Addressing: 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Pointer Address = register content + immediate offset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-4095 &lt;= imm12 &lt;= 4095 (bytes)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Unsigned</a:t>
            </a:r>
            <a:r>
              <a:rPr lang="en-US" sz="2000" dirty="0"/>
              <a:t> offset integer </a:t>
            </a:r>
            <a:r>
              <a:rPr lang="en-US" sz="2000" dirty="0">
                <a:solidFill>
                  <a:schemeClr val="accent5"/>
                </a:solidFill>
              </a:rPr>
              <a:t>immediate value </a:t>
            </a:r>
            <a:r>
              <a:rPr lang="en-US" sz="2000" dirty="0">
                <a:solidFill>
                  <a:srgbClr val="FF0000"/>
                </a:solidFill>
              </a:rPr>
              <a:t>(bytes) </a:t>
            </a:r>
            <a:r>
              <a:rPr lang="en-US" sz="2000" dirty="0"/>
              <a:t>is </a:t>
            </a:r>
            <a:r>
              <a:rPr lang="en-US" sz="2000" dirty="0">
                <a:solidFill>
                  <a:srgbClr val="2C895B"/>
                </a:solidFill>
              </a:rPr>
              <a:t>added or subtracted </a:t>
            </a:r>
            <a:r>
              <a:rPr lang="en-US" sz="2000" dirty="0">
                <a:solidFill>
                  <a:srgbClr val="F37440"/>
                </a:solidFill>
              </a:rPr>
              <a:t>(U bit above says to add or subtract)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dirty="0"/>
              <a:t>from the </a:t>
            </a:r>
            <a:r>
              <a:rPr lang="en-US" sz="2000" dirty="0">
                <a:solidFill>
                  <a:srgbClr val="2C895B"/>
                </a:solidFill>
              </a:rPr>
              <a:t>pointer address </a:t>
            </a:r>
            <a:r>
              <a:rPr lang="en-US" sz="2000" dirty="0"/>
              <a:t>in the </a:t>
            </a:r>
            <a:r>
              <a:rPr lang="en-US" sz="2000" dirty="0">
                <a:solidFill>
                  <a:schemeClr val="accent5"/>
                </a:solidFill>
              </a:rPr>
              <a:t>base register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97489C-7F00-F94B-AB7C-3D3EA9E25AF5}"/>
              </a:ext>
            </a:extLst>
          </p:cNvPr>
          <p:cNvSpPr/>
          <p:nvPr/>
        </p:nvSpPr>
        <p:spPr>
          <a:xfrm>
            <a:off x="2468707" y="851284"/>
            <a:ext cx="6366256" cy="19895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AC17B2-B866-6F45-A481-CDBD9BBA3695}"/>
              </a:ext>
            </a:extLst>
          </p:cNvPr>
          <p:cNvCxnSpPr>
            <a:cxnSpLocks/>
          </p:cNvCxnSpPr>
          <p:nvPr/>
        </p:nvCxnSpPr>
        <p:spPr bwMode="auto">
          <a:xfrm flipV="1">
            <a:off x="6137710" y="1972809"/>
            <a:ext cx="1" cy="441121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BB1B4A-4FC8-FF45-824D-3DED9AC86C5C}"/>
              </a:ext>
            </a:extLst>
          </p:cNvPr>
          <p:cNvSpPr txBox="1"/>
          <p:nvPr/>
        </p:nvSpPr>
        <p:spPr>
          <a:xfrm>
            <a:off x="5800264" y="2393854"/>
            <a:ext cx="2873544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immediate offset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538FC1-9DFC-5D44-8D07-EE254CBB8A1A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8244" y="2051886"/>
            <a:ext cx="1" cy="372879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324431-7130-3B45-B69F-E25D00172087}"/>
              </a:ext>
            </a:extLst>
          </p:cNvPr>
          <p:cNvSpPr txBox="1"/>
          <p:nvPr/>
        </p:nvSpPr>
        <p:spPr>
          <a:xfrm>
            <a:off x="2738850" y="2393854"/>
            <a:ext cx="2762295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Rd – source/</a:t>
            </a:r>
            <a:r>
              <a:rPr lang="en-US" dirty="0" err="1">
                <a:solidFill>
                  <a:srgbClr val="0070C0"/>
                </a:solidFill>
              </a:rPr>
              <a:t>dest</a:t>
            </a:r>
            <a:r>
              <a:rPr lang="en-US" dirty="0">
                <a:solidFill>
                  <a:srgbClr val="0070C0"/>
                </a:solidFill>
              </a:rPr>
              <a:t> register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409EC0-1E32-9D44-9365-5697996537B2}"/>
              </a:ext>
            </a:extLst>
          </p:cNvPr>
          <p:cNvSpPr txBox="1"/>
          <p:nvPr/>
        </p:nvSpPr>
        <p:spPr>
          <a:xfrm>
            <a:off x="2601068" y="1685611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6FEAB-2E70-3544-BC62-2FA31EADD170}"/>
              </a:ext>
            </a:extLst>
          </p:cNvPr>
          <p:cNvSpPr txBox="1"/>
          <p:nvPr/>
        </p:nvSpPr>
        <p:spPr>
          <a:xfrm>
            <a:off x="4910340" y="1690316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0EAE6-EB13-6045-82CF-E5F24005C9EA}"/>
              </a:ext>
            </a:extLst>
          </p:cNvPr>
          <p:cNvSpPr txBox="1"/>
          <p:nvPr/>
        </p:nvSpPr>
        <p:spPr>
          <a:xfrm>
            <a:off x="5522304" y="1685611"/>
            <a:ext cx="99578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64B073-D7E6-474B-80D2-09970EFD2CDC}"/>
              </a:ext>
            </a:extLst>
          </p:cNvPr>
          <p:cNvSpPr txBox="1"/>
          <p:nvPr/>
        </p:nvSpPr>
        <p:spPr>
          <a:xfrm>
            <a:off x="4304528" y="1686663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278D8D-E977-644A-A7E0-F575CDBDD05B}"/>
              </a:ext>
            </a:extLst>
          </p:cNvPr>
          <p:cNvCxnSpPr>
            <a:cxnSpLocks/>
          </p:cNvCxnSpPr>
          <p:nvPr/>
        </p:nvCxnSpPr>
        <p:spPr bwMode="auto">
          <a:xfrm>
            <a:off x="4660756" y="1279822"/>
            <a:ext cx="0" cy="390995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1D0E096-592B-D34F-AEF6-1AE54C2C9F41}"/>
              </a:ext>
            </a:extLst>
          </p:cNvPr>
          <p:cNvSpPr txBox="1"/>
          <p:nvPr/>
        </p:nvSpPr>
        <p:spPr>
          <a:xfrm>
            <a:off x="3899229" y="902248"/>
            <a:ext cx="4774571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Rn – base register contains address (pointer)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FCC1C8-574E-8E4E-8555-AF8F96C64834}"/>
              </a:ext>
            </a:extLst>
          </p:cNvPr>
          <p:cNvSpPr txBox="1"/>
          <p:nvPr/>
        </p:nvSpPr>
        <p:spPr>
          <a:xfrm>
            <a:off x="3899230" y="1685611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6C981-D013-4F48-8C5A-8E47500AF226}"/>
              </a:ext>
            </a:extLst>
          </p:cNvPr>
          <p:cNvSpPr txBox="1"/>
          <p:nvPr/>
        </p:nvSpPr>
        <p:spPr>
          <a:xfrm>
            <a:off x="2601068" y="917290"/>
            <a:ext cx="1228427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+/- offset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C50C43-B247-C542-B15B-579DDCF77113}"/>
              </a:ext>
            </a:extLst>
          </p:cNvPr>
          <p:cNvCxnSpPr>
            <a:endCxn id="41" idx="0"/>
          </p:cNvCxnSpPr>
          <p:nvPr/>
        </p:nvCxnSpPr>
        <p:spPr>
          <a:xfrm>
            <a:off x="3591439" y="1286622"/>
            <a:ext cx="500589" cy="3989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09284B-6443-0E42-A1DC-B73A0EFE824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870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FE162A9-B5C7-0548-987F-324C99264692}"/>
              </a:ext>
            </a:extLst>
          </p:cNvPr>
          <p:cNvSpPr/>
          <p:nvPr/>
        </p:nvSpPr>
        <p:spPr>
          <a:xfrm>
            <a:off x="914400" y="1055800"/>
            <a:ext cx="9687339" cy="33660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E44B7E-615A-0745-AB8B-85866618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66" y="193830"/>
            <a:ext cx="11432811" cy="493864"/>
          </a:xfrm>
        </p:spPr>
        <p:txBody>
          <a:bodyPr/>
          <a:lstStyle/>
          <a:p>
            <a:r>
              <a:rPr lang="en-US" sz="2800" dirty="0" err="1"/>
              <a:t>ldr</a:t>
            </a:r>
            <a:r>
              <a:rPr lang="en-US" sz="2800" dirty="0"/>
              <a:t>/str Register Base + Immediate Offset Addressing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93D122-7FB5-D847-BF4D-55AFF51F9311}"/>
              </a:ext>
            </a:extLst>
          </p:cNvPr>
          <p:cNvGraphicFramePr>
            <a:graphicFrameLocks noGrp="1"/>
          </p:cNvGraphicFramePr>
          <p:nvPr/>
        </p:nvGraphicFramePr>
        <p:xfrm>
          <a:off x="97797" y="4738309"/>
          <a:ext cx="11996405" cy="1824644"/>
        </p:xfrm>
        <a:graphic>
          <a:graphicData uri="http://schemas.openxmlformats.org/drawingml/2006/table">
            <a:tbl>
              <a:tblPr/>
              <a:tblGrid>
                <a:gridCol w="548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8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84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Syntax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Address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Examples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5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/str Rd, [Rn, +/- constant]</a:t>
                      </a:r>
                    </a:p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constant is in bytes</a:t>
                      </a:r>
                    </a:p>
                    <a:p>
                      <a:pPr marL="0" marR="0" algn="l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/str Rd, [Rn]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Rn + or – constant</a:t>
                      </a:r>
                    </a:p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same</a:t>
                      </a:r>
                      <a:endParaRPr lang="en-US" sz="2400" b="0" i="0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r0, [r5,100]</a:t>
                      </a:r>
                      <a:r>
                        <a:rPr lang="en-US" sz="2400" b="0" i="0" kern="1200" baseline="30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str r1, </a:t>
                      </a:r>
                      <a:r>
                        <a:rPr lang="en-US" sz="2400" b="0" i="0" kern="1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[r5, 0]</a:t>
                      </a:r>
                    </a:p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r1, </a:t>
                      </a:r>
                      <a:r>
                        <a:rPr lang="en-US" sz="2400" b="0" i="0" kern="1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[r5]</a:t>
                      </a:r>
                      <a:endParaRPr lang="en-US" sz="2400" b="0" i="0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03D1368-71DC-EF47-8C4A-9EB56CED5E11}"/>
              </a:ext>
            </a:extLst>
          </p:cNvPr>
          <p:cNvSpPr txBox="1"/>
          <p:nvPr/>
        </p:nvSpPr>
        <p:spPr>
          <a:xfrm>
            <a:off x="3039783" y="2221654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B4307-B5DD-4244-8C7A-991693A81F80}"/>
              </a:ext>
            </a:extLst>
          </p:cNvPr>
          <p:cNvSpPr txBox="1"/>
          <p:nvPr/>
        </p:nvSpPr>
        <p:spPr>
          <a:xfrm>
            <a:off x="5349055" y="2226359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AF27ED-893F-FF4A-88F6-F390877D6131}"/>
              </a:ext>
            </a:extLst>
          </p:cNvPr>
          <p:cNvSpPr txBox="1"/>
          <p:nvPr/>
        </p:nvSpPr>
        <p:spPr>
          <a:xfrm>
            <a:off x="5961019" y="2221654"/>
            <a:ext cx="99578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33AC76-DDF4-FE41-8C0A-93CD9FE895FD}"/>
              </a:ext>
            </a:extLst>
          </p:cNvPr>
          <p:cNvSpPr txBox="1"/>
          <p:nvPr/>
        </p:nvSpPr>
        <p:spPr>
          <a:xfrm>
            <a:off x="4743243" y="2222706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23A53-0BAD-564C-8781-570657542A19}"/>
              </a:ext>
            </a:extLst>
          </p:cNvPr>
          <p:cNvSpPr txBox="1"/>
          <p:nvPr/>
        </p:nvSpPr>
        <p:spPr>
          <a:xfrm>
            <a:off x="4337945" y="2221654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F6DB39-2E74-E84C-92F9-B63E321A62DF}"/>
              </a:ext>
            </a:extLst>
          </p:cNvPr>
          <p:cNvCxnSpPr>
            <a:stCxn id="24" idx="2"/>
          </p:cNvCxnSpPr>
          <p:nvPr/>
        </p:nvCxnSpPr>
        <p:spPr>
          <a:xfrm>
            <a:off x="6458912" y="2621764"/>
            <a:ext cx="8577" cy="9538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9BC16-2651-CD4F-AA4B-1496E5A9EB62}"/>
              </a:ext>
            </a:extLst>
          </p:cNvPr>
          <p:cNvCxnSpPr>
            <a:stCxn id="25" idx="2"/>
          </p:cNvCxnSpPr>
          <p:nvPr/>
        </p:nvCxnSpPr>
        <p:spPr>
          <a:xfrm>
            <a:off x="5046149" y="2622816"/>
            <a:ext cx="0" cy="126849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89CDA9-92E3-2F4E-B59D-88403DB99351}"/>
              </a:ext>
            </a:extLst>
          </p:cNvPr>
          <p:cNvCxnSpPr>
            <a:cxnSpLocks/>
          </p:cNvCxnSpPr>
          <p:nvPr/>
        </p:nvCxnSpPr>
        <p:spPr>
          <a:xfrm>
            <a:off x="5046149" y="3890690"/>
            <a:ext cx="98926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6A10F03-A38E-2446-A01B-E9DDD1F8ABE7}"/>
              </a:ext>
            </a:extLst>
          </p:cNvPr>
          <p:cNvSpPr/>
          <p:nvPr/>
        </p:nvSpPr>
        <p:spPr>
          <a:xfrm>
            <a:off x="6080273" y="3575624"/>
            <a:ext cx="718457" cy="71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+ 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F31996-0384-2241-B267-C0131FBA2DD9}"/>
              </a:ext>
            </a:extLst>
          </p:cNvPr>
          <p:cNvSpPr txBox="1"/>
          <p:nvPr/>
        </p:nvSpPr>
        <p:spPr>
          <a:xfrm>
            <a:off x="3112149" y="3267416"/>
            <a:ext cx="140936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0 subtract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1 add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3EE2F7-3DFE-E04B-AE59-7AF3A6D42205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3816829" y="2589692"/>
            <a:ext cx="704680" cy="6777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411AB8-D715-A941-A05B-2AA9B14D7F95}"/>
              </a:ext>
            </a:extLst>
          </p:cNvPr>
          <p:cNvCxnSpPr>
            <a:cxnSpLocks/>
          </p:cNvCxnSpPr>
          <p:nvPr/>
        </p:nvCxnSpPr>
        <p:spPr>
          <a:xfrm>
            <a:off x="6803411" y="3934852"/>
            <a:ext cx="98926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32B62D-1CE4-3E48-B24B-8530624D2809}"/>
              </a:ext>
            </a:extLst>
          </p:cNvPr>
          <p:cNvSpPr txBox="1"/>
          <p:nvPr/>
        </p:nvSpPr>
        <p:spPr>
          <a:xfrm>
            <a:off x="7792671" y="3690635"/>
            <a:ext cx="225587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Memory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3F195B-AA41-6D4A-89F0-8934C4F1CD6C}"/>
              </a:ext>
            </a:extLst>
          </p:cNvPr>
          <p:cNvSpPr txBox="1"/>
          <p:nvPr/>
        </p:nvSpPr>
        <p:spPr>
          <a:xfrm>
            <a:off x="1256690" y="2180620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Instruction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140879-89B2-C24A-89ED-A6C24872283A}"/>
              </a:ext>
            </a:extLst>
          </p:cNvPr>
          <p:cNvSpPr txBox="1"/>
          <p:nvPr/>
        </p:nvSpPr>
        <p:spPr>
          <a:xfrm>
            <a:off x="4404571" y="1188712"/>
            <a:ext cx="2390398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Source for str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Destination for </a:t>
            </a:r>
            <a:r>
              <a:rPr lang="en-US" sz="2000" b="1" dirty="0" err="1">
                <a:solidFill>
                  <a:srgbClr val="0070C0"/>
                </a:solidFill>
              </a:rPr>
              <a:t>ldr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6EE6D-6EDD-5048-95FA-5837A678A1CB}"/>
              </a:ext>
            </a:extLst>
          </p:cNvPr>
          <p:cNvCxnSpPr>
            <a:cxnSpLocks/>
          </p:cNvCxnSpPr>
          <p:nvPr/>
        </p:nvCxnSpPr>
        <p:spPr>
          <a:xfrm>
            <a:off x="5608100" y="1898828"/>
            <a:ext cx="0" cy="33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90F8AC8-E708-AD49-A5CB-F856C3753944}"/>
              </a:ext>
            </a:extLst>
          </p:cNvPr>
          <p:cNvSpPr/>
          <p:nvPr/>
        </p:nvSpPr>
        <p:spPr>
          <a:xfrm>
            <a:off x="8601559" y="5811864"/>
            <a:ext cx="480448" cy="635431"/>
          </a:xfrm>
          <a:prstGeom prst="leftBrace">
            <a:avLst>
              <a:gd name="adj1" fmla="val 8333"/>
              <a:gd name="adj2" fmla="val 28049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697829F1-7C76-6042-93C1-F3675F54D6CA}"/>
              </a:ext>
            </a:extLst>
          </p:cNvPr>
          <p:cNvSpPr/>
          <p:nvPr/>
        </p:nvSpPr>
        <p:spPr>
          <a:xfrm>
            <a:off x="7839165" y="5912605"/>
            <a:ext cx="669404" cy="108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05102F-5FEE-C14F-9EC8-4934F74CCB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805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73" y="121265"/>
            <a:ext cx="11288654" cy="490633"/>
          </a:xfrm>
        </p:spPr>
        <p:txBody>
          <a:bodyPr/>
          <a:lstStyle/>
          <a:p>
            <a:r>
              <a:rPr lang="en-US" dirty="0"/>
              <a:t>Example Base Register Addressing Load – Modify –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5404" y="4706831"/>
            <a:ext cx="7053913" cy="199759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x + 1;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r0, [r1] 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r0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*r1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(read 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r0, r0, 1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r0 = r0 + 1 (x++)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r0, [r1]       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*r1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r0 write 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EE988A-947E-2647-B5D2-95A5DF599481}"/>
              </a:ext>
            </a:extLst>
          </p:cNvPr>
          <p:cNvSpPr/>
          <p:nvPr/>
        </p:nvSpPr>
        <p:spPr>
          <a:xfrm>
            <a:off x="4755604" y="1768658"/>
            <a:ext cx="3146001" cy="675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ea typeface="Arial"/>
              </a:rPr>
              <a:t>Memory assigned to x</a:t>
            </a:r>
            <a:endParaRPr lang="en-US" sz="20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6F562BF-1504-454C-AEA1-04B0106F9DDD}"/>
              </a:ext>
            </a:extLst>
          </p:cNvPr>
          <p:cNvSpPr/>
          <p:nvPr/>
        </p:nvSpPr>
        <p:spPr>
          <a:xfrm>
            <a:off x="4687254" y="3332149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r0 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83DF1A56-EA2F-9B4F-9246-F04F019BBA12}"/>
              </a:ext>
            </a:extLst>
          </p:cNvPr>
          <p:cNvSpPr/>
          <p:nvPr/>
        </p:nvSpPr>
        <p:spPr>
          <a:xfrm>
            <a:off x="5341740" y="2482542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5F33B6-D395-8846-971A-3B78138323B0}"/>
              </a:ext>
            </a:extLst>
          </p:cNvPr>
          <p:cNvSpPr/>
          <p:nvPr/>
        </p:nvSpPr>
        <p:spPr>
          <a:xfrm>
            <a:off x="8636442" y="1768658"/>
            <a:ext cx="3145096" cy="674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ea typeface="Arial"/>
              </a:rPr>
              <a:t>register r1 (address)</a:t>
            </a:r>
            <a:endParaRPr lang="en-US" sz="2400" dirty="0">
              <a:solidFill>
                <a:srgbClr val="000000"/>
              </a:solidFill>
              <a:effectLst/>
              <a:latin typeface="Arial"/>
              <a:ea typeface="Arial"/>
            </a:endParaRPr>
          </a:p>
        </p:txBody>
      </p:sp>
      <p:sp>
        <p:nvSpPr>
          <p:cNvPr id="48" name="Left Arrow 47">
            <a:extLst>
              <a:ext uri="{FF2B5EF4-FFF2-40B4-BE49-F238E27FC236}">
                <a16:creationId xmlns:a16="http://schemas.microsoft.com/office/drawing/2014/main" id="{16414800-0709-F047-9B66-68251FF92649}"/>
              </a:ext>
            </a:extLst>
          </p:cNvPr>
          <p:cNvSpPr/>
          <p:nvPr/>
        </p:nvSpPr>
        <p:spPr>
          <a:xfrm>
            <a:off x="7901605" y="1974027"/>
            <a:ext cx="734837" cy="2694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8DCF3-2D02-6446-B3B7-AB62624C8D8A}"/>
              </a:ext>
            </a:extLst>
          </p:cNvPr>
          <p:cNvSpPr txBox="1"/>
          <p:nvPr/>
        </p:nvSpPr>
        <p:spPr>
          <a:xfrm>
            <a:off x="8055077" y="3408029"/>
            <a:ext cx="694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+ 1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AB7FE122-26DC-5A4F-B83C-6F5672AD4802}"/>
              </a:ext>
            </a:extLst>
          </p:cNvPr>
          <p:cNvSpPr/>
          <p:nvPr/>
        </p:nvSpPr>
        <p:spPr>
          <a:xfrm rot="10800000">
            <a:off x="6772220" y="2458280"/>
            <a:ext cx="680587" cy="859342"/>
          </a:xfrm>
          <a:prstGeom prst="downArrow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B16317-8BA5-C342-BBB9-29C61EB63AFC}"/>
              </a:ext>
            </a:extLst>
          </p:cNvPr>
          <p:cNvSpPr txBox="1"/>
          <p:nvPr/>
        </p:nvSpPr>
        <p:spPr>
          <a:xfrm>
            <a:off x="8719481" y="2556487"/>
            <a:ext cx="3062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0b..00001</a:t>
            </a:r>
            <a:r>
              <a:rPr lang="en-US" sz="2400" dirty="0">
                <a:solidFill>
                  <a:srgbClr val="7030A0"/>
                </a:solidFill>
              </a:rPr>
              <a:t>00</a:t>
            </a:r>
          </a:p>
          <a:p>
            <a:r>
              <a:rPr lang="en-US" sz="2400" dirty="0">
                <a:solidFill>
                  <a:srgbClr val="7030A0"/>
                </a:solidFill>
              </a:rPr>
              <a:t>Notice: word aligned!</a:t>
            </a:r>
          </a:p>
          <a:p>
            <a:r>
              <a:rPr lang="en-US" sz="2400" dirty="0">
                <a:solidFill>
                  <a:srgbClr val="7030A0"/>
                </a:solidFill>
              </a:rPr>
              <a:t>(last two bits are 0's)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A06C025-92F7-D74F-9181-8425F05BE4A4}"/>
              </a:ext>
            </a:extLst>
          </p:cNvPr>
          <p:cNvGrpSpPr/>
          <p:nvPr/>
        </p:nvGrpSpPr>
        <p:grpSpPr>
          <a:xfrm>
            <a:off x="-172698" y="1053524"/>
            <a:ext cx="2468598" cy="4297145"/>
            <a:chOff x="8661113" y="2565170"/>
            <a:chExt cx="2468598" cy="429714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3E57-A979-5243-8C62-EA47BB7EA4F1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3FA8CB6-8141-B941-BF75-E3C984D477DC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3EF2DF1-017B-4242-A572-2B4FA9308739}"/>
                </a:ext>
              </a:extLst>
            </p:cNvPr>
            <p:cNvSpPr txBox="1"/>
            <p:nvPr/>
          </p:nvSpPr>
          <p:spPr>
            <a:xfrm>
              <a:off x="8661113" y="5938985"/>
              <a:ext cx="24685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binary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0DDD927-9BAC-4D45-86A6-9FA8CBDBB816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841DC85-8F7A-FD48-B0D7-8D661260D492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EBCDB03-0FC5-0544-80C7-9B8CDA5812A3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</a:t>
              </a:r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000001</a:t>
              </a:r>
              <a:r>
                <a:rPr lang="en-US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4404F1-9DF7-9740-8C1B-16997E668804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120B7C2-4E23-4741-8C1C-B6D0DADDC5E7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5E4E955-F178-3A40-B73A-B4A1322A91DE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62" name="Up Arrow 61">
              <a:extLst>
                <a:ext uri="{FF2B5EF4-FFF2-40B4-BE49-F238E27FC236}">
                  <a16:creationId xmlns:a16="http://schemas.microsoft.com/office/drawing/2014/main" id="{74A5ACEC-EB3F-D048-9CFC-2C1D9A226010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CF2C2F-633D-7540-916D-76DB6AA587B4}"/>
              </a:ext>
            </a:extLst>
          </p:cNvPr>
          <p:cNvGrpSpPr/>
          <p:nvPr/>
        </p:nvGrpSpPr>
        <p:grpSpPr>
          <a:xfrm>
            <a:off x="1610641" y="992465"/>
            <a:ext cx="1694763" cy="3964642"/>
            <a:chOff x="10459173" y="2508975"/>
            <a:chExt cx="1694763" cy="396464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DCDDBB-66E0-9B48-9131-B6703BB795C1}"/>
                </a:ext>
              </a:extLst>
            </p:cNvPr>
            <p:cNvSpPr txBox="1"/>
            <p:nvPr/>
          </p:nvSpPr>
          <p:spPr>
            <a:xfrm>
              <a:off x="10634563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B0C591F-3E1F-5F43-AE82-582AE39DE0D8}"/>
                </a:ext>
              </a:extLst>
            </p:cNvPr>
            <p:cNvSpPr txBox="1"/>
            <p:nvPr/>
          </p:nvSpPr>
          <p:spPr>
            <a:xfrm>
              <a:off x="1062502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5CF544-D423-3D45-9A92-417A4444C0A8}"/>
                </a:ext>
              </a:extLst>
            </p:cNvPr>
            <p:cNvSpPr txBox="1"/>
            <p:nvPr/>
          </p:nvSpPr>
          <p:spPr>
            <a:xfrm>
              <a:off x="1062502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C87250F-CEC4-0C49-A7BA-99555C68F716}"/>
                </a:ext>
              </a:extLst>
            </p:cNvPr>
            <p:cNvSpPr txBox="1"/>
            <p:nvPr/>
          </p:nvSpPr>
          <p:spPr>
            <a:xfrm>
              <a:off x="1062502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7E95A68-9488-8B40-B2BA-A9D68D2393BA}"/>
                </a:ext>
              </a:extLst>
            </p:cNvPr>
            <p:cNvSpPr txBox="1"/>
            <p:nvPr/>
          </p:nvSpPr>
          <p:spPr>
            <a:xfrm>
              <a:off x="10625028" y="4014390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4F14C23-D045-0645-A796-5049981A1B61}"/>
                </a:ext>
              </a:extLst>
            </p:cNvPr>
            <p:cNvSpPr txBox="1"/>
            <p:nvPr/>
          </p:nvSpPr>
          <p:spPr>
            <a:xfrm>
              <a:off x="10632554" y="364541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018F926-B479-A647-9542-4EC2BCC39934}"/>
                </a:ext>
              </a:extLst>
            </p:cNvPr>
            <p:cNvSpPr txBox="1"/>
            <p:nvPr/>
          </p:nvSpPr>
          <p:spPr>
            <a:xfrm>
              <a:off x="10625028" y="32817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8BFFAA3-4C4A-B743-BB39-B39A2C07966B}"/>
                </a:ext>
              </a:extLst>
            </p:cNvPr>
            <p:cNvSpPr txBox="1"/>
            <p:nvPr/>
          </p:nvSpPr>
          <p:spPr>
            <a:xfrm>
              <a:off x="10640505" y="2905334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5239425-B752-014D-B06C-681404F39AEC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</p:txBody>
        </p:sp>
        <p:sp>
          <p:nvSpPr>
            <p:cNvPr id="74" name="Right Brace 73">
              <a:extLst>
                <a:ext uri="{FF2B5EF4-FFF2-40B4-BE49-F238E27FC236}">
                  <a16:creationId xmlns:a16="http://schemas.microsoft.com/office/drawing/2014/main" id="{AE088B83-D6B2-5F46-8034-B52C8014524B}"/>
                </a:ext>
              </a:extLst>
            </p:cNvPr>
            <p:cNvSpPr/>
            <p:nvPr/>
          </p:nvSpPr>
          <p:spPr>
            <a:xfrm rot="5400000">
              <a:off x="11074196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1707C1A-3925-1F4D-AB31-BA3E056F7589}"/>
                </a:ext>
              </a:extLst>
            </p:cNvPr>
            <p:cNvSpPr txBox="1"/>
            <p:nvPr/>
          </p:nvSpPr>
          <p:spPr>
            <a:xfrm>
              <a:off x="10534699" y="2508975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:a16="http://schemas.microsoft.com/office/drawing/2014/main" id="{C46FB976-C58B-F547-9A6D-14E7FA2C638F}"/>
              </a:ext>
            </a:extLst>
          </p:cNvPr>
          <p:cNvSpPr/>
          <p:nvPr/>
        </p:nvSpPr>
        <p:spPr>
          <a:xfrm>
            <a:off x="3079505" y="1388118"/>
            <a:ext cx="719360" cy="1479094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35C7ED90-B38B-4944-9F8D-EA5D4B8BEE06}"/>
              </a:ext>
            </a:extLst>
          </p:cNvPr>
          <p:cNvSpPr/>
          <p:nvPr/>
        </p:nvSpPr>
        <p:spPr>
          <a:xfrm>
            <a:off x="3834277" y="1974027"/>
            <a:ext cx="921327" cy="2694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AB4C9-3932-CB48-82B2-000D32AC00FB}"/>
              </a:ext>
            </a:extLst>
          </p:cNvPr>
          <p:cNvSpPr txBox="1"/>
          <p:nvPr/>
        </p:nvSpPr>
        <p:spPr>
          <a:xfrm>
            <a:off x="3542461" y="2695553"/>
            <a:ext cx="106931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 starting address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372E495D-97A8-FF4C-A4C4-4D6FCE524F98}"/>
              </a:ext>
            </a:extLst>
          </p:cNvPr>
          <p:cNvSpPr/>
          <p:nvPr/>
        </p:nvSpPr>
        <p:spPr>
          <a:xfrm>
            <a:off x="3079505" y="2720479"/>
            <a:ext cx="451799" cy="1314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35804B-B60B-DA41-A9E5-0919401DAC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565AB-54CE-F445-B5CC-C72843F17CE5}"/>
              </a:ext>
            </a:extLst>
          </p:cNvPr>
          <p:cNvSpPr txBox="1"/>
          <p:nvPr/>
        </p:nvSpPr>
        <p:spPr>
          <a:xfrm>
            <a:off x="5091778" y="743574"/>
            <a:ext cx="2416046" cy="800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x = x + 1</a:t>
            </a:r>
          </a:p>
          <a:p>
            <a:r>
              <a:rPr lang="en-US" dirty="0">
                <a:solidFill>
                  <a:srgbClr val="0070C0"/>
                </a:solidFill>
              </a:rPr>
              <a:t>Where x is in memory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71F64-8086-E0FE-2EB0-02F6826350CD}"/>
              </a:ext>
            </a:extLst>
          </p:cNvPr>
          <p:cNvSpPr txBox="1"/>
          <p:nvPr/>
        </p:nvSpPr>
        <p:spPr>
          <a:xfrm>
            <a:off x="9225228" y="1252731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r1 is a pointer</a:t>
            </a:r>
          </a:p>
        </p:txBody>
      </p:sp>
    </p:spTree>
    <p:extLst>
      <p:ext uri="{BB962C8B-B14F-4D97-AF65-F5344CB8AC3E}">
        <p14:creationId xmlns:p14="http://schemas.microsoft.com/office/powerpoint/2010/main" val="339248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2" grpId="0" animBg="1"/>
      <p:bldP spid="6" grpId="0"/>
      <p:bldP spid="49" grpId="0" animBg="1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480F-3D44-37EC-4F49-AD3D125A20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795291"/>
            <a:ext cx="11017250" cy="23102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Load and store have </a:t>
            </a:r>
            <a:r>
              <a:rPr lang="en-US" dirty="0">
                <a:solidFill>
                  <a:srgbClr val="2C895B"/>
                </a:solidFill>
              </a:rPr>
              <a:t>variations</a:t>
            </a:r>
            <a:r>
              <a:rPr lang="en-US" dirty="0"/>
              <a:t> that move 8-bits, 16-bits and 32-bits</a:t>
            </a:r>
          </a:p>
          <a:p>
            <a:r>
              <a:rPr lang="en-US" dirty="0"/>
              <a:t>Load into a register with less than 32-bits will </a:t>
            </a:r>
            <a:r>
              <a:rPr lang="en-US" dirty="0">
                <a:solidFill>
                  <a:srgbClr val="FF0000"/>
                </a:solidFill>
              </a:rPr>
              <a:t>set the upper bits not filled from memory differently</a:t>
            </a:r>
            <a:r>
              <a:rPr lang="en-US" dirty="0">
                <a:solidFill>
                  <a:srgbClr val="2C895B"/>
                </a:solidFill>
              </a:rPr>
              <a:t> depending </a:t>
            </a:r>
            <a:r>
              <a:rPr lang="en-US" dirty="0"/>
              <a:t>on which </a:t>
            </a:r>
            <a:r>
              <a:rPr lang="en-US" dirty="0">
                <a:solidFill>
                  <a:srgbClr val="FF0000"/>
                </a:solidFill>
              </a:rPr>
              <a:t>variation of the load instruction </a:t>
            </a:r>
            <a:r>
              <a:rPr lang="en-US" dirty="0"/>
              <a:t>is used </a:t>
            </a:r>
          </a:p>
          <a:p>
            <a:r>
              <a:rPr lang="en-US" dirty="0"/>
              <a:t>Store will only select the lower 8-bit, lower 16-bits or all 32-bits of the register to copy to memory, </a:t>
            </a:r>
            <a:r>
              <a:rPr lang="en-US" dirty="0">
                <a:solidFill>
                  <a:srgbClr val="FF0000"/>
                </a:solidFill>
              </a:rPr>
              <a:t>register contents are not altered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D9333-B795-464C-BC87-30F02B52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Storing: Variations List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C46A03E7-CA18-B74F-983A-E79BAB972CCB}"/>
              </a:ext>
            </a:extLst>
          </p:cNvPr>
          <p:cNvGraphicFramePr>
            <a:graphicFrameLocks/>
          </p:cNvGraphicFramePr>
          <p:nvPr/>
        </p:nvGraphicFramePr>
        <p:xfrm>
          <a:off x="333546" y="3224605"/>
          <a:ext cx="11524908" cy="33375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87612">
                  <a:extLst>
                    <a:ext uri="{9D8B030D-6E8A-4147-A177-3AD203B41FA5}">
                      <a16:colId xmlns:a16="http://schemas.microsoft.com/office/drawing/2014/main" val="503186759"/>
                    </a:ext>
                  </a:extLst>
                </a:gridCol>
                <a:gridCol w="3945987">
                  <a:extLst>
                    <a:ext uri="{9D8B030D-6E8A-4147-A177-3AD203B41FA5}">
                      <a16:colId xmlns:a16="http://schemas.microsoft.com/office/drawing/2014/main" val="3732785564"/>
                    </a:ext>
                  </a:extLst>
                </a:gridCol>
                <a:gridCol w="2433711">
                  <a:extLst>
                    <a:ext uri="{9D8B030D-6E8A-4147-A177-3AD203B41FA5}">
                      <a16:colId xmlns:a16="http://schemas.microsoft.com/office/drawing/2014/main" val="2828824039"/>
                    </a:ext>
                  </a:extLst>
                </a:gridCol>
                <a:gridCol w="3657598">
                  <a:extLst>
                    <a:ext uri="{9D8B030D-6E8A-4147-A177-3AD203B41FA5}">
                      <a16:colId xmlns:a16="http://schemas.microsoft.com/office/drawing/2014/main" val="414204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Instruction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Sign Extension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Memory Address 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ldrsb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signed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sign extension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unsigned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zero fill (extension)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ldrsh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signed halfword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sign extension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1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unsigned halfword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zero fill (extension)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7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ldr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load 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word (4-byte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71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strb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low byte (bits 0-7)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none (any byte)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1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strh</a:t>
                      </a:r>
                      <a:endParaRPr lang="en-US" b="1" dirty="0">
                        <a:solidFill>
                          <a:schemeClr val="tx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halfword (bits 0-15)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halfword (2-byte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0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store word (bits 0-31)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---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word (4-byte aligned)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336622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5D5505F-5275-F748-A1A4-7AF6B75C7F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805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Loading 32-bit Registers From Memory Variables &lt; 32-Bits Wide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D294CE8F-7245-FB4C-B012-7ADEAAA3D391}"/>
              </a:ext>
            </a:extLst>
          </p:cNvPr>
          <p:cNvSpPr txBox="1">
            <a:spLocks/>
          </p:cNvSpPr>
          <p:nvPr/>
        </p:nvSpPr>
        <p:spPr>
          <a:xfrm>
            <a:off x="1308683" y="1016876"/>
            <a:ext cx="4355353" cy="639762"/>
          </a:xfrm>
          <a:prstGeom prst="rect">
            <a:avLst/>
          </a:prstGeom>
          <a:solidFill>
            <a:srgbClr val="0070C0"/>
          </a:solidFill>
        </p:spPr>
        <p:txBody>
          <a:bodyPr anchor="ctr"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Unsigned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5EA41C0-9414-0547-9E94-289BE0ACBA08}"/>
              </a:ext>
            </a:extLst>
          </p:cNvPr>
          <p:cNvSpPr txBox="1">
            <a:spLocks/>
          </p:cNvSpPr>
          <p:nvPr/>
        </p:nvSpPr>
        <p:spPr>
          <a:xfrm>
            <a:off x="1308683" y="1691829"/>
            <a:ext cx="4355353" cy="3536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Zero-Extend:  Add leading 0’s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ldrb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9C56F5-F184-C145-9B44-604C4AF7C454}"/>
              </a:ext>
            </a:extLst>
          </p:cNvPr>
          <p:cNvCxnSpPr/>
          <p:nvPr/>
        </p:nvCxnSpPr>
        <p:spPr>
          <a:xfrm>
            <a:off x="4978409" y="3126281"/>
            <a:ext cx="0" cy="9144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8E622E-2BB9-7343-B7CB-331C28391EE6}"/>
              </a:ext>
            </a:extLst>
          </p:cNvPr>
          <p:cNvSpPr/>
          <p:nvPr/>
        </p:nvSpPr>
        <p:spPr>
          <a:xfrm>
            <a:off x="1308683" y="5377790"/>
            <a:ext cx="4395041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Instructions that zero-extend:</a:t>
            </a:r>
          </a:p>
          <a:p>
            <a:pPr algn="ctr"/>
            <a:r>
              <a:rPr lang="en-US" sz="2400" dirty="0" err="1">
                <a:solidFill>
                  <a:schemeClr val="tx2"/>
                </a:solidFill>
              </a:rPr>
              <a:t>ldrb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 err="1">
                <a:solidFill>
                  <a:schemeClr val="tx2"/>
                </a:solidFill>
              </a:rPr>
              <a:t>ldrh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DE3088-5B69-B74C-9C4D-9792320FFAB5}"/>
              </a:ext>
            </a:extLst>
          </p:cNvPr>
          <p:cNvSpPr/>
          <p:nvPr/>
        </p:nvSpPr>
        <p:spPr>
          <a:xfrm>
            <a:off x="3627174" y="2822703"/>
            <a:ext cx="1820034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0b 1110 0001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9A8313-BE8E-FE47-8F1F-4222B7713920}"/>
              </a:ext>
            </a:extLst>
          </p:cNvPr>
          <p:cNvGrpSpPr/>
          <p:nvPr/>
        </p:nvGrpSpPr>
        <p:grpSpPr>
          <a:xfrm>
            <a:off x="1756061" y="4032170"/>
            <a:ext cx="3742224" cy="312089"/>
            <a:chOff x="1109197" y="2250436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6DF1F3-4596-DA4C-9B60-377949E959C2}"/>
                </a:ext>
              </a:extLst>
            </p:cNvPr>
            <p:cNvSpPr/>
            <p:nvPr/>
          </p:nvSpPr>
          <p:spPr>
            <a:xfrm>
              <a:off x="1109197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3DF868-D21C-114B-AFCC-2B86BDC1E8BC}"/>
                </a:ext>
              </a:extLst>
            </p:cNvPr>
            <p:cNvSpPr/>
            <p:nvPr/>
          </p:nvSpPr>
          <p:spPr>
            <a:xfrm>
              <a:off x="2044753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069240-58A5-ED46-820F-9288C98E499D}"/>
                </a:ext>
              </a:extLst>
            </p:cNvPr>
            <p:cNvSpPr/>
            <p:nvPr/>
          </p:nvSpPr>
          <p:spPr>
            <a:xfrm>
              <a:off x="2980309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57DA576-76FA-3545-8359-D68BE65858AD}"/>
                </a:ext>
              </a:extLst>
            </p:cNvPr>
            <p:cNvSpPr/>
            <p:nvPr/>
          </p:nvSpPr>
          <p:spPr>
            <a:xfrm>
              <a:off x="3915865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</p:grpSp>
      <p:sp>
        <p:nvSpPr>
          <p:cNvPr id="33" name="Left Brace 32">
            <a:extLst>
              <a:ext uri="{FF2B5EF4-FFF2-40B4-BE49-F238E27FC236}">
                <a16:creationId xmlns:a16="http://schemas.microsoft.com/office/drawing/2014/main" id="{00525B3F-2DB3-7E4B-87F0-3C38EFAF8479}"/>
              </a:ext>
            </a:extLst>
          </p:cNvPr>
          <p:cNvSpPr/>
          <p:nvPr/>
        </p:nvSpPr>
        <p:spPr>
          <a:xfrm rot="16200000">
            <a:off x="2978385" y="3132648"/>
            <a:ext cx="362024" cy="280666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167E81-6B89-A44E-983E-9037FE80DC3D}"/>
              </a:ext>
            </a:extLst>
          </p:cNvPr>
          <p:cNvSpPr txBox="1"/>
          <p:nvPr/>
        </p:nvSpPr>
        <p:spPr>
          <a:xfrm>
            <a:off x="4537394" y="248822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17D25-9F24-D644-99F6-42DB7D00BAFA}"/>
              </a:ext>
            </a:extLst>
          </p:cNvPr>
          <p:cNvSpPr txBox="1"/>
          <p:nvPr/>
        </p:nvSpPr>
        <p:spPr>
          <a:xfrm>
            <a:off x="1381731" y="398028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F81144-14DE-A44C-99D7-063E1BD0CDE2}"/>
              </a:ext>
            </a:extLst>
          </p:cNvPr>
          <p:cNvSpPr txBox="1"/>
          <p:nvPr/>
        </p:nvSpPr>
        <p:spPr>
          <a:xfrm>
            <a:off x="1444774" y="4716994"/>
            <a:ext cx="408316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Overwrite the upper three bytes with 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057B55-48BA-034E-956D-4E9F268461D3}"/>
              </a:ext>
            </a:extLst>
          </p:cNvPr>
          <p:cNvGrpSpPr/>
          <p:nvPr/>
        </p:nvGrpSpPr>
        <p:grpSpPr>
          <a:xfrm>
            <a:off x="5811673" y="1016876"/>
            <a:ext cx="4446423" cy="5358888"/>
            <a:chOff x="5811673" y="1016876"/>
            <a:chExt cx="4446423" cy="5358888"/>
          </a:xfrm>
        </p:grpSpPr>
        <p:sp>
          <p:nvSpPr>
            <p:cNvPr id="6" name="Text Placeholder 7">
              <a:extLst>
                <a:ext uri="{FF2B5EF4-FFF2-40B4-BE49-F238E27FC236}">
                  <a16:creationId xmlns:a16="http://schemas.microsoft.com/office/drawing/2014/main" id="{E7099685-596E-0C4E-8CE7-89B293273617}"/>
                </a:ext>
              </a:extLst>
            </p:cNvPr>
            <p:cNvSpPr txBox="1">
              <a:spLocks/>
            </p:cNvSpPr>
            <p:nvPr/>
          </p:nvSpPr>
          <p:spPr>
            <a:xfrm>
              <a:off x="5811673" y="1016876"/>
              <a:ext cx="4446418" cy="639762"/>
            </a:xfrm>
            <a:prstGeom prst="rect">
              <a:avLst/>
            </a:prstGeom>
            <a:solidFill>
              <a:srgbClr val="0070C0"/>
            </a:solidFill>
          </p:spPr>
          <p:txBody>
            <a:bodyPr anchor="ctr"/>
            <a:lstStyle>
              <a:lvl1pPr marL="234950" indent="-23495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/>
                <a:defRPr sz="2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7850" indent="-2238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9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60475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3375" indent="-222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>
                  <a:solidFill>
                    <a:schemeClr val="bg1"/>
                  </a:solidFill>
                </a:rPr>
                <a:t>Signed (2’s complement)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Content Placeholder 8">
              <a:extLst>
                <a:ext uri="{FF2B5EF4-FFF2-40B4-BE49-F238E27FC236}">
                  <a16:creationId xmlns:a16="http://schemas.microsoft.com/office/drawing/2014/main" id="{6AF5F7BB-CE4B-D04C-AFBF-E2058E254F29}"/>
                </a:ext>
              </a:extLst>
            </p:cNvPr>
            <p:cNvSpPr txBox="1">
              <a:spLocks/>
            </p:cNvSpPr>
            <p:nvPr/>
          </p:nvSpPr>
          <p:spPr>
            <a:xfrm>
              <a:off x="5811673" y="1656638"/>
              <a:ext cx="4446423" cy="353614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txBody>
            <a:bodyPr/>
            <a:lstStyle>
              <a:lvl1pPr marL="234950" indent="-23495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/>
                <a:defRPr sz="2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7850" indent="-2238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9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60475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3375" indent="-222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FF0000"/>
                  </a:solidFill>
                </a:rPr>
                <a:t>Sign-Extend: Replicate sign bit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/>
                <a:t>example 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ldrsb</a:t>
              </a:r>
              <a:endPara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4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854A8E-8EEB-1444-B8D5-A639404B14A1}"/>
                </a:ext>
              </a:extLst>
            </p:cNvPr>
            <p:cNvSpPr/>
            <p:nvPr/>
          </p:nvSpPr>
          <p:spPr>
            <a:xfrm>
              <a:off x="5851360" y="5385164"/>
              <a:ext cx="4406736" cy="990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Instructions that sign-extend:</a:t>
              </a:r>
            </a:p>
            <a:p>
              <a:pPr algn="ctr"/>
              <a:r>
                <a:rPr lang="en-US" sz="2400" dirty="0" err="1">
                  <a:solidFill>
                    <a:schemeClr val="tx2"/>
                  </a:solidFill>
                </a:rPr>
                <a:t>ldrsb</a:t>
              </a:r>
              <a:r>
                <a:rPr lang="en-US" sz="2400" dirty="0">
                  <a:solidFill>
                    <a:schemeClr val="tx2"/>
                  </a:solidFill>
                </a:rPr>
                <a:t>, </a:t>
              </a:r>
              <a:r>
                <a:rPr lang="en-US" sz="2400" dirty="0" err="1">
                  <a:solidFill>
                    <a:schemeClr val="tx2"/>
                  </a:solidFill>
                </a:rPr>
                <a:t>ldrsh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3E6BDB8-C527-AA48-99EC-A2547284BFE0}"/>
                </a:ext>
              </a:extLst>
            </p:cNvPr>
            <p:cNvCxnSpPr/>
            <p:nvPr/>
          </p:nvCxnSpPr>
          <p:spPr>
            <a:xfrm>
              <a:off x="9499363" y="2849046"/>
              <a:ext cx="0" cy="9144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8B79267-FC4F-7A4D-A6C3-BB0DF781C5BF}"/>
                </a:ext>
              </a:extLst>
            </p:cNvPr>
            <p:cNvGrpSpPr/>
            <p:nvPr/>
          </p:nvGrpSpPr>
          <p:grpSpPr>
            <a:xfrm>
              <a:off x="6277015" y="3754935"/>
              <a:ext cx="3742224" cy="312089"/>
              <a:chOff x="1109197" y="2250436"/>
              <a:chExt cx="3742224" cy="312089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FD4C58D-0336-B541-ACC1-08C56CDF31F2}"/>
                  </a:ext>
                </a:extLst>
              </p:cNvPr>
              <p:cNvSpPr/>
              <p:nvPr/>
            </p:nvSpPr>
            <p:spPr>
              <a:xfrm>
                <a:off x="1109197" y="2250438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0xff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6469D67-C33B-204E-9EEF-9317D5B5AA99}"/>
                  </a:ext>
                </a:extLst>
              </p:cNvPr>
              <p:cNvSpPr/>
              <p:nvPr/>
            </p:nvSpPr>
            <p:spPr>
              <a:xfrm>
                <a:off x="2044753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0xff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D64300A-50CD-F94A-816B-D7839820D012}"/>
                  </a:ext>
                </a:extLst>
              </p:cNvPr>
              <p:cNvSpPr/>
              <p:nvPr/>
            </p:nvSpPr>
            <p:spPr>
              <a:xfrm>
                <a:off x="2980309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0xff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4D4A90B-7815-DF44-81CF-6BBC34871FAC}"/>
                  </a:ext>
                </a:extLst>
              </p:cNvPr>
              <p:cNvSpPr/>
              <p:nvPr/>
            </p:nvSpPr>
            <p:spPr>
              <a:xfrm>
                <a:off x="3915865" y="2250436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0xe1</a:t>
                </a:r>
              </a:p>
            </p:txBody>
          </p:sp>
        </p:grpSp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27DC1349-D4F5-1A43-9F46-8769BA3E1CEC}"/>
                </a:ext>
              </a:extLst>
            </p:cNvPr>
            <p:cNvSpPr/>
            <p:nvPr/>
          </p:nvSpPr>
          <p:spPr>
            <a:xfrm rot="16200000">
              <a:off x="7499339" y="2855413"/>
              <a:ext cx="362024" cy="2806668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1243A9C-F934-234F-8D5C-3A4243D3C36F}"/>
                </a:ext>
              </a:extLst>
            </p:cNvPr>
            <p:cNvSpPr txBox="1"/>
            <p:nvPr/>
          </p:nvSpPr>
          <p:spPr>
            <a:xfrm>
              <a:off x="9058348" y="2210988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1CC6D2-CEF8-BE41-80FB-2CC72384E1C7}"/>
                </a:ext>
              </a:extLst>
            </p:cNvPr>
            <p:cNvSpPr txBox="1"/>
            <p:nvPr/>
          </p:nvSpPr>
          <p:spPr>
            <a:xfrm>
              <a:off x="5902685" y="370304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604FC9-6C5D-2340-A074-F13018C16D37}"/>
                </a:ext>
              </a:extLst>
            </p:cNvPr>
            <p:cNvSpPr txBox="1"/>
            <p:nvPr/>
          </p:nvSpPr>
          <p:spPr>
            <a:xfrm>
              <a:off x="5965728" y="4439759"/>
              <a:ext cx="4083169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Overwrite the upper three bytes with 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33299C0-BA68-2E44-B511-41A600943C43}"/>
                </a:ext>
              </a:extLst>
            </p:cNvPr>
            <p:cNvSpPr/>
            <p:nvPr/>
          </p:nvSpPr>
          <p:spPr>
            <a:xfrm>
              <a:off x="8173666" y="2558640"/>
              <a:ext cx="1820034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0b </a:t>
              </a:r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>
                  <a:solidFill>
                    <a:schemeClr val="accent6"/>
                  </a:solidFill>
                </a:rPr>
                <a:t>110 0001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C3D3139-C1E8-E248-AFFD-509E0937AA4D}"/>
                </a:ext>
              </a:extLst>
            </p:cNvPr>
            <p:cNvCxnSpPr/>
            <p:nvPr/>
          </p:nvCxnSpPr>
          <p:spPr>
            <a:xfrm flipH="1">
              <a:off x="6902245" y="2822703"/>
              <a:ext cx="1858297" cy="93223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26731AE-DE69-4146-8965-CF8316AB8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24169" y="2831253"/>
              <a:ext cx="1036373" cy="92809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470F98E-7B13-D944-9A58-FC50F13CC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8313" y="2811991"/>
              <a:ext cx="122229" cy="93223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D12F90B-36DA-6A45-8647-EB3F348D12A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6019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5635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8071395" y="63128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160504" cy="651307"/>
            <a:chOff x="1763537" y="1916894"/>
            <a:chExt cx="3160504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284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zero fill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9" y="1253771"/>
            <a:ext cx="4349620" cy="4395591"/>
            <a:chOff x="6886561" y="1378372"/>
            <a:chExt cx="4349620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1" y="1378372"/>
              <a:ext cx="4349620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9817421" y="3916905"/>
              <a:ext cx="2202608" cy="309222"/>
            </a:xfrm>
            <a:prstGeom prst="uturnArrow">
              <a:avLst>
                <a:gd name="adj1" fmla="val 7997"/>
                <a:gd name="adj2" fmla="val 11717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563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ldrh</a:t>
              </a:r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A6875-517D-8DB3-21AA-7AFA6B393AD0}"/>
              </a:ext>
            </a:extLst>
          </p:cNvPr>
          <p:cNvGrpSpPr/>
          <p:nvPr/>
        </p:nvGrpSpPr>
        <p:grpSpPr>
          <a:xfrm>
            <a:off x="9249990" y="3680742"/>
            <a:ext cx="1871112" cy="312088"/>
            <a:chOff x="6589651" y="6203536"/>
            <a:chExt cx="1871112" cy="31208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BE8D4A-36B6-F846-9925-57AD8549EE42}"/>
                </a:ext>
              </a:extLst>
            </p:cNvPr>
            <p:cNvSpPr/>
            <p:nvPr/>
          </p:nvSpPr>
          <p:spPr>
            <a:xfrm>
              <a:off x="6589651" y="6203537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F64F52-A291-104A-9241-DC8705735729}"/>
                </a:ext>
              </a:extLst>
            </p:cNvPr>
            <p:cNvSpPr/>
            <p:nvPr/>
          </p:nvSpPr>
          <p:spPr>
            <a:xfrm>
              <a:off x="7525207" y="6203536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143277" cy="567247"/>
            <a:chOff x="1583488" y="4082315"/>
            <a:chExt cx="3143277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2844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zero fill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17B904D-E1F0-401A-0FB8-79415DDA9DE1}"/>
              </a:ext>
            </a:extLst>
          </p:cNvPr>
          <p:cNvSpPr/>
          <p:nvPr/>
        </p:nvSpPr>
        <p:spPr>
          <a:xfrm>
            <a:off x="10125162" y="5580150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</p:spTree>
    <p:extLst>
      <p:ext uri="{BB962C8B-B14F-4D97-AF65-F5344CB8AC3E}">
        <p14:creationId xmlns:p14="http://schemas.microsoft.com/office/powerpoint/2010/main" val="417788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Signed 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733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ldrsb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7169170" y="662881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 (no change)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413779" cy="651307"/>
            <a:chOff x="1763537" y="1916894"/>
            <a:chExt cx="3413779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8" y="1253771"/>
            <a:ext cx="5151663" cy="4395591"/>
            <a:chOff x="6886560" y="1378372"/>
            <a:chExt cx="5151663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0" y="1378372"/>
              <a:ext cx="5151663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>
                  <a:solidFill>
                    <a:schemeClr val="accent6"/>
                  </a:solidFill>
                </a:rPr>
                <a:t>110 0001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1</a:t>
              </a:r>
              <a:r>
                <a:rPr lang="en-US" sz="2000" dirty="0">
                  <a:solidFill>
                    <a:schemeClr val="accent6"/>
                  </a:solidFill>
                </a:rPr>
                <a:t>110 0011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10132129" y="3602197"/>
              <a:ext cx="2387818" cy="1123848"/>
            </a:xfrm>
            <a:prstGeom prst="uturnArrow">
              <a:avLst>
                <a:gd name="adj1" fmla="val 3929"/>
                <a:gd name="adj2" fmla="val 107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1110 0011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1110 0001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ldrsh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396552" cy="567247"/>
            <a:chOff x="1583488" y="4082315"/>
            <a:chExt cx="3396552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70765A6-BFA0-AD47-1DD7-5164527AEB1B}"/>
              </a:ext>
            </a:extLst>
          </p:cNvPr>
          <p:cNvGrpSpPr/>
          <p:nvPr/>
        </p:nvGrpSpPr>
        <p:grpSpPr>
          <a:xfrm>
            <a:off x="7384190" y="3687027"/>
            <a:ext cx="3707526" cy="325270"/>
            <a:chOff x="1331575" y="6146735"/>
            <a:chExt cx="3707526" cy="32527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9EA6875-517D-8DB3-21AA-7AFA6B393AD0}"/>
                </a:ext>
              </a:extLst>
            </p:cNvPr>
            <p:cNvGrpSpPr/>
            <p:nvPr/>
          </p:nvGrpSpPr>
          <p:grpSpPr>
            <a:xfrm>
              <a:off x="3167989" y="6159917"/>
              <a:ext cx="1871112" cy="312088"/>
              <a:chOff x="6589651" y="6203536"/>
              <a:chExt cx="1871112" cy="31208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0BE8D4A-36B6-F846-9925-57AD8549EE42}"/>
                  </a:ext>
                </a:extLst>
              </p:cNvPr>
              <p:cNvSpPr/>
              <p:nvPr/>
            </p:nvSpPr>
            <p:spPr>
              <a:xfrm>
                <a:off x="6589651" y="6203537"/>
                <a:ext cx="935556" cy="31208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en-US" sz="11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110 0011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1F64F52-A291-104A-9241-DC8705735729}"/>
                  </a:ext>
                </a:extLst>
              </p:cNvPr>
              <p:cNvSpPr/>
              <p:nvPr/>
            </p:nvSpPr>
            <p:spPr>
              <a:xfrm>
                <a:off x="7525207" y="6203536"/>
                <a:ext cx="935556" cy="31208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1110 0001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B646523-B9DF-732B-3C8E-DD15E0DB43E5}"/>
                </a:ext>
              </a:extLst>
            </p:cNvPr>
            <p:cNvSpPr/>
            <p:nvPr/>
          </p:nvSpPr>
          <p:spPr>
            <a:xfrm>
              <a:off x="1331575" y="614673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351660D-0AA5-35EA-313A-E7B21840BCD2}"/>
                </a:ext>
              </a:extLst>
            </p:cNvPr>
            <p:cNvSpPr/>
            <p:nvPr/>
          </p:nvSpPr>
          <p:spPr>
            <a:xfrm>
              <a:off x="2249782" y="615697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3317E7-964C-37DC-BD6C-08BB4864B5AD}"/>
              </a:ext>
            </a:extLst>
          </p:cNvPr>
          <p:cNvGrpSpPr/>
          <p:nvPr/>
        </p:nvGrpSpPr>
        <p:grpSpPr>
          <a:xfrm>
            <a:off x="7283549" y="5602797"/>
            <a:ext cx="3765352" cy="316533"/>
            <a:chOff x="1575738" y="6502584"/>
            <a:chExt cx="3765352" cy="31653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17B904D-E1F0-401A-0FB8-79415DDA9DE1}"/>
                </a:ext>
              </a:extLst>
            </p:cNvPr>
            <p:cNvSpPr/>
            <p:nvPr/>
          </p:nvSpPr>
          <p:spPr>
            <a:xfrm>
              <a:off x="4405534" y="650703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110 0001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7190395-D0E6-E73F-F19B-E6B08372BF25}"/>
                </a:ext>
              </a:extLst>
            </p:cNvPr>
            <p:cNvSpPr/>
            <p:nvPr/>
          </p:nvSpPr>
          <p:spPr>
            <a:xfrm>
              <a:off x="1575738" y="650258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E433E3A-D6CC-15A5-B8D0-E8F738166CF6}"/>
                </a:ext>
              </a:extLst>
            </p:cNvPr>
            <p:cNvSpPr/>
            <p:nvPr/>
          </p:nvSpPr>
          <p:spPr>
            <a:xfrm>
              <a:off x="2511294" y="650258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7BD8239-8EB0-707B-E5F8-9B1831395E7C}"/>
                </a:ext>
              </a:extLst>
            </p:cNvPr>
            <p:cNvSpPr/>
            <p:nvPr/>
          </p:nvSpPr>
          <p:spPr>
            <a:xfrm>
              <a:off x="3446850" y="650258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79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2CE1C9D-8E24-A440-B90D-DB516A05D0E1}"/>
              </a:ext>
            </a:extLst>
          </p:cNvPr>
          <p:cNvSpPr/>
          <p:nvPr/>
        </p:nvSpPr>
        <p:spPr>
          <a:xfrm>
            <a:off x="6703104" y="683385"/>
            <a:ext cx="4681824" cy="16964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508350"/>
          </a:xfrm>
        </p:spPr>
        <p:txBody>
          <a:bodyPr/>
          <a:lstStyle/>
          <a:p>
            <a:r>
              <a:rPr lang="en-US" dirty="0"/>
              <a:t>Signed Load a Byte, Half-word, Word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D66E6E-D726-F51B-2580-F3B8B6998568}"/>
              </a:ext>
            </a:extLst>
          </p:cNvPr>
          <p:cNvGrpSpPr/>
          <p:nvPr/>
        </p:nvGrpSpPr>
        <p:grpSpPr>
          <a:xfrm>
            <a:off x="6654527" y="4662757"/>
            <a:ext cx="4681824" cy="1899408"/>
            <a:chOff x="846249" y="4760767"/>
            <a:chExt cx="4681824" cy="18994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9F8D4D-FDFB-CB41-8F17-484879593BA4}"/>
                </a:ext>
              </a:extLst>
            </p:cNvPr>
            <p:cNvSpPr/>
            <p:nvPr/>
          </p:nvSpPr>
          <p:spPr>
            <a:xfrm>
              <a:off x="846249" y="4846089"/>
              <a:ext cx="4681824" cy="18140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6D142A-4AA3-5542-8D7B-F9322AB71696}"/>
                </a:ext>
              </a:extLst>
            </p:cNvPr>
            <p:cNvGrpSpPr/>
            <p:nvPr/>
          </p:nvGrpSpPr>
          <p:grpSpPr>
            <a:xfrm>
              <a:off x="908502" y="4760767"/>
              <a:ext cx="4491138" cy="1709060"/>
              <a:chOff x="1136348" y="883369"/>
              <a:chExt cx="4491138" cy="170906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C273ACE-8D48-6D4E-91E1-9DF6A5833FDA}"/>
                  </a:ext>
                </a:extLst>
              </p:cNvPr>
              <p:cNvSpPr/>
              <p:nvPr/>
            </p:nvSpPr>
            <p:spPr>
              <a:xfrm>
                <a:off x="1728809" y="1800765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29EAA2-6A45-1544-BF63-B90B679B3DAA}"/>
                  </a:ext>
                </a:extLst>
              </p:cNvPr>
              <p:cNvSpPr/>
              <p:nvPr/>
            </p:nvSpPr>
            <p:spPr>
              <a:xfrm>
                <a:off x="2664365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DE8CBFA-8CCF-D04E-8CAF-47C510351CE2}"/>
                  </a:ext>
                </a:extLst>
              </p:cNvPr>
              <p:cNvSpPr/>
              <p:nvPr/>
            </p:nvSpPr>
            <p:spPr>
              <a:xfrm>
                <a:off x="3599921" y="1800764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CBF42-4373-F249-871B-07A0FB61DED3}"/>
                  </a:ext>
                </a:extLst>
              </p:cNvPr>
              <p:cNvSpPr/>
              <p:nvPr/>
            </p:nvSpPr>
            <p:spPr>
              <a:xfrm>
                <a:off x="4535477" y="1800763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0x00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C50DFB-1404-B343-8A71-F8B5F2F6F957}"/>
                  </a:ext>
                </a:extLst>
              </p:cNvPr>
              <p:cNvSpPr txBox="1"/>
              <p:nvPr/>
            </p:nvSpPr>
            <p:spPr>
              <a:xfrm>
                <a:off x="5314580" y="211285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B1A7BE-CD04-5346-BDDB-9F14BD7C5AC1}"/>
                  </a:ext>
                </a:extLst>
              </p:cNvPr>
              <p:cNvSpPr txBox="1"/>
              <p:nvPr/>
            </p:nvSpPr>
            <p:spPr>
              <a:xfrm>
                <a:off x="1609120" y="222309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6BD70D-F47B-2A49-B97D-06289261CFA1}"/>
                  </a:ext>
                </a:extLst>
              </p:cNvPr>
              <p:cNvSpPr txBox="1"/>
              <p:nvPr/>
            </p:nvSpPr>
            <p:spPr>
              <a:xfrm>
                <a:off x="2508736" y="883369"/>
                <a:ext cx="2053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Load a byte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F5D085-7CAA-6F4C-968C-C12E2E386EAF}"/>
                  </a:ext>
                </a:extLst>
              </p:cNvPr>
              <p:cNvSpPr txBox="1"/>
              <p:nvPr/>
            </p:nvSpPr>
            <p:spPr>
              <a:xfrm>
                <a:off x="2181823" y="1218331"/>
                <a:ext cx="2733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ldrsb</a:t>
                </a:r>
                <a:r>
                  <a:rPr lang="en-US" sz="2400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r1, [r0]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27BB2D-AA62-5F44-AFE1-580E3CF2472A}"/>
                  </a:ext>
                </a:extLst>
              </p:cNvPr>
              <p:cNvSpPr txBox="1"/>
              <p:nvPr/>
            </p:nvSpPr>
            <p:spPr>
              <a:xfrm>
                <a:off x="1136348" y="1728860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C64D89D-143F-2D43-BBC7-687A0CBB1C90}"/>
              </a:ext>
            </a:extLst>
          </p:cNvPr>
          <p:cNvSpPr txBox="1"/>
          <p:nvPr/>
        </p:nvSpPr>
        <p:spPr>
          <a:xfrm>
            <a:off x="10908777" y="1987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E48378-E8E3-6148-ACEF-1BEE0DC1228C}"/>
              </a:ext>
            </a:extLst>
          </p:cNvPr>
          <p:cNvSpPr txBox="1"/>
          <p:nvPr/>
        </p:nvSpPr>
        <p:spPr>
          <a:xfrm>
            <a:off x="7241163" y="19870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960FD9-637D-E944-AE43-AB30AD1E2932}"/>
              </a:ext>
            </a:extLst>
          </p:cNvPr>
          <p:cNvSpPr txBox="1"/>
          <p:nvPr/>
        </p:nvSpPr>
        <p:spPr>
          <a:xfrm>
            <a:off x="6739858" y="161862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03C3B-53C5-9F46-BB64-677475167970}"/>
              </a:ext>
            </a:extLst>
          </p:cNvPr>
          <p:cNvSpPr txBox="1"/>
          <p:nvPr/>
        </p:nvSpPr>
        <p:spPr>
          <a:xfrm>
            <a:off x="7169170" y="662881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 a word (no change)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59F723-A864-034B-A478-F377DD0B6B5D}"/>
              </a:ext>
            </a:extLst>
          </p:cNvPr>
          <p:cNvSpPr txBox="1"/>
          <p:nvPr/>
        </p:nvSpPr>
        <p:spPr>
          <a:xfrm>
            <a:off x="7751936" y="970946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B03D94-2F34-6C44-A38C-525ACE8CB4D7}"/>
              </a:ext>
            </a:extLst>
          </p:cNvPr>
          <p:cNvGrpSpPr/>
          <p:nvPr/>
        </p:nvGrpSpPr>
        <p:grpSpPr>
          <a:xfrm>
            <a:off x="7319883" y="5867941"/>
            <a:ext cx="3413779" cy="651307"/>
            <a:chOff x="1763537" y="1916894"/>
            <a:chExt cx="3413779" cy="65130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9E8E9-7D38-604E-A11B-388E8239CEFE}"/>
                </a:ext>
              </a:extLst>
            </p:cNvPr>
            <p:cNvSpPr txBox="1"/>
            <p:nvPr/>
          </p:nvSpPr>
          <p:spPr>
            <a:xfrm>
              <a:off x="2079993" y="2198869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2C071F09-EBEB-544A-AA29-154F411C9E89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23DC7D9-D9D5-994B-8F6C-8948FCB0FF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8B28AEE-07E9-4DB3-D99A-327BEB8D1288}"/>
              </a:ext>
            </a:extLst>
          </p:cNvPr>
          <p:cNvGrpSpPr/>
          <p:nvPr/>
        </p:nvGrpSpPr>
        <p:grpSpPr>
          <a:xfrm>
            <a:off x="7304235" y="1662746"/>
            <a:ext cx="3742224" cy="312089"/>
            <a:chOff x="7586388" y="4813570"/>
            <a:chExt cx="3742224" cy="3120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4EB0CD-D607-0FA1-FDE0-4C7D5DCD65F0}"/>
                </a:ext>
              </a:extLst>
            </p:cNvPr>
            <p:cNvSpPr/>
            <p:nvPr/>
          </p:nvSpPr>
          <p:spPr>
            <a:xfrm>
              <a:off x="7586388" y="4813572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56D7918-E9F5-885C-E63B-DA15B59AB7F5}"/>
                </a:ext>
              </a:extLst>
            </p:cNvPr>
            <p:cNvSpPr/>
            <p:nvPr/>
          </p:nvSpPr>
          <p:spPr>
            <a:xfrm>
              <a:off x="8521944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0x0b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F243C1C-B489-1C2D-374D-921D9B93BC28}"/>
                </a:ext>
              </a:extLst>
            </p:cNvPr>
            <p:cNvSpPr/>
            <p:nvPr/>
          </p:nvSpPr>
          <p:spPr>
            <a:xfrm>
              <a:off x="9457500" y="4813571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0x0c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242677-67ED-95EE-0BBA-B8BAAC7A8565}"/>
                </a:ext>
              </a:extLst>
            </p:cNvPr>
            <p:cNvSpPr/>
            <p:nvPr/>
          </p:nvSpPr>
          <p:spPr>
            <a:xfrm>
              <a:off x="10393056" y="4813570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0x0d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DE21371-64DD-43A7-AB45-129C84E5B1FA}"/>
              </a:ext>
            </a:extLst>
          </p:cNvPr>
          <p:cNvGrpSpPr/>
          <p:nvPr/>
        </p:nvGrpSpPr>
        <p:grpSpPr>
          <a:xfrm>
            <a:off x="652638" y="1253771"/>
            <a:ext cx="5151663" cy="4395591"/>
            <a:chOff x="6886560" y="1378372"/>
            <a:chExt cx="5151663" cy="439559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3B766E2-F56A-9741-A383-18179B0A6B50}"/>
                </a:ext>
              </a:extLst>
            </p:cNvPr>
            <p:cNvSpPr/>
            <p:nvPr/>
          </p:nvSpPr>
          <p:spPr>
            <a:xfrm>
              <a:off x="6886560" y="1378372"/>
              <a:ext cx="5151663" cy="43955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9137883" y="4888416"/>
              <a:ext cx="1572207" cy="4616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r>
                <a:rPr lang="en-US" sz="2000" dirty="0">
                  <a:solidFill>
                    <a:schemeClr val="accent6"/>
                  </a:solidFill>
                </a:rPr>
                <a:t>110 0001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9137883" y="4426752"/>
              <a:ext cx="1572207" cy="46166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0</a:t>
              </a:r>
              <a:r>
                <a:rPr lang="en-US" sz="2000" dirty="0">
                  <a:solidFill>
                    <a:schemeClr val="accent6"/>
                  </a:solidFill>
                </a:rPr>
                <a:t>110 0011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9137883" y="3965088"/>
              <a:ext cx="1572207" cy="461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9144338" y="3497134"/>
              <a:ext cx="1572207" cy="46166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897CB7-6820-2A40-99B8-D9C63FD6AF73}"/>
                </a:ext>
              </a:extLst>
            </p:cNvPr>
            <p:cNvSpPr/>
            <p:nvPr/>
          </p:nvSpPr>
          <p:spPr>
            <a:xfrm>
              <a:off x="6980527" y="281416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0DACDB-82DB-3B4E-8982-AF0223B3AB61}"/>
                </a:ext>
              </a:extLst>
            </p:cNvPr>
            <p:cNvSpPr/>
            <p:nvPr/>
          </p:nvSpPr>
          <p:spPr>
            <a:xfrm>
              <a:off x="7916083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7ACC45-18AC-2049-9016-4C2B07D22A72}"/>
                </a:ext>
              </a:extLst>
            </p:cNvPr>
            <p:cNvSpPr/>
            <p:nvPr/>
          </p:nvSpPr>
          <p:spPr>
            <a:xfrm>
              <a:off x="8851639" y="281416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9681F4-D768-9E44-AF50-55EB1748B483}"/>
                </a:ext>
              </a:extLst>
            </p:cNvPr>
            <p:cNvSpPr/>
            <p:nvPr/>
          </p:nvSpPr>
          <p:spPr>
            <a:xfrm>
              <a:off x="9787195" y="281416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1C8E91-A5EB-F640-B1A8-95548EC09BCA}"/>
                </a:ext>
              </a:extLst>
            </p:cNvPr>
            <p:cNvSpPr txBox="1"/>
            <p:nvPr/>
          </p:nvSpPr>
          <p:spPr>
            <a:xfrm>
              <a:off x="7040994" y="2444834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745669" y="498869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718801" y="4583638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718801" y="4119070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740660" y="3642251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119068-BB98-7645-AD41-D8C4D353423B}"/>
                </a:ext>
              </a:extLst>
            </p:cNvPr>
            <p:cNvSpPr txBox="1"/>
            <p:nvPr/>
          </p:nvSpPr>
          <p:spPr>
            <a:xfrm>
              <a:off x="9617619" y="2075502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0001 00</a:t>
              </a:r>
              <a:r>
                <a:rPr lang="en-US" b="1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34C278A6-500D-644F-962D-A33E19BC4A6D}"/>
                </a:ext>
              </a:extLst>
            </p:cNvPr>
            <p:cNvSpPr/>
            <p:nvPr/>
          </p:nvSpPr>
          <p:spPr>
            <a:xfrm rot="5400000">
              <a:off x="10035116" y="2144322"/>
              <a:ext cx="455272" cy="936928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89D5B6-C772-4E40-998E-0705A8AD62C1}"/>
                </a:ext>
              </a:extLst>
            </p:cNvPr>
            <p:cNvSpPr txBox="1"/>
            <p:nvPr/>
          </p:nvSpPr>
          <p:spPr>
            <a:xfrm>
              <a:off x="7680643" y="5327200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32920-E0A8-CF47-B204-C7D1AC9A4175}"/>
                </a:ext>
              </a:extLst>
            </p:cNvPr>
            <p:cNvSpPr txBox="1"/>
            <p:nvPr/>
          </p:nvSpPr>
          <p:spPr>
            <a:xfrm>
              <a:off x="7740660" y="1435992"/>
              <a:ext cx="330616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.align 2 </a:t>
              </a:r>
              <a:r>
                <a:rPr lang="en-US" sz="20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word aligned</a:t>
              </a: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176C1F76-99B2-5C71-CBE0-729396194E0E}"/>
                </a:ext>
              </a:extLst>
            </p:cNvPr>
            <p:cNvSpPr/>
            <p:nvPr/>
          </p:nvSpPr>
          <p:spPr>
            <a:xfrm rot="16200000" flipH="1" flipV="1">
              <a:off x="10132129" y="3602197"/>
              <a:ext cx="2387818" cy="1123848"/>
            </a:xfrm>
            <a:prstGeom prst="uturnArrow">
              <a:avLst>
                <a:gd name="adj1" fmla="val 3929"/>
                <a:gd name="adj2" fmla="val 10700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08CFFA3C-DA92-6B1C-B804-C24DD2F0D89A}"/>
                </a:ext>
              </a:extLst>
            </p:cNvPr>
            <p:cNvSpPr/>
            <p:nvPr/>
          </p:nvSpPr>
          <p:spPr>
            <a:xfrm>
              <a:off x="10568823" y="1825056"/>
              <a:ext cx="141267" cy="308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460365-F5A6-3BC6-2E75-0520B1E8AEB9}"/>
              </a:ext>
            </a:extLst>
          </p:cNvPr>
          <p:cNvGrpSpPr/>
          <p:nvPr/>
        </p:nvGrpSpPr>
        <p:grpSpPr>
          <a:xfrm>
            <a:off x="7319883" y="1662744"/>
            <a:ext cx="3742224" cy="312089"/>
            <a:chOff x="1529555" y="4390350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529555" y="4390352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465111" y="4390351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400667" y="4390351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0110 0011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336223" y="4390350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0110 0001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8BD283-64AE-AD18-8981-50055BEC7D48}"/>
              </a:ext>
            </a:extLst>
          </p:cNvPr>
          <p:cNvGrpSpPr/>
          <p:nvPr/>
        </p:nvGrpSpPr>
        <p:grpSpPr>
          <a:xfrm>
            <a:off x="6649916" y="2659821"/>
            <a:ext cx="4681824" cy="1846837"/>
            <a:chOff x="841638" y="2757831"/>
            <a:chExt cx="4681824" cy="18468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43821E-D01D-2647-ADA8-45664A18C90D}"/>
                </a:ext>
              </a:extLst>
            </p:cNvPr>
            <p:cNvSpPr/>
            <p:nvPr/>
          </p:nvSpPr>
          <p:spPr>
            <a:xfrm>
              <a:off x="841638" y="2790596"/>
              <a:ext cx="4681824" cy="18140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1680BE-D3CE-2B49-9E8B-B27259443C29}"/>
                </a:ext>
              </a:extLst>
            </p:cNvPr>
            <p:cNvSpPr/>
            <p:nvPr/>
          </p:nvSpPr>
          <p:spPr>
            <a:xfrm>
              <a:off x="1557114" y="377779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E1268E-1D89-504C-93BA-B8A6C1373E4A}"/>
                </a:ext>
              </a:extLst>
            </p:cNvPr>
            <p:cNvSpPr/>
            <p:nvPr/>
          </p:nvSpPr>
          <p:spPr>
            <a:xfrm>
              <a:off x="2492670" y="377779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5142885" y="40898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475271" y="408988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955819" y="3703007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1820843" y="2757831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Load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1739103" y="3114503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ldrsh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r1, [r0]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22DE5FD-66DF-B593-CB0A-2E2AF9C25A1A}"/>
                </a:ext>
              </a:extLst>
            </p:cNvPr>
            <p:cNvSpPr/>
            <p:nvPr/>
          </p:nvSpPr>
          <p:spPr>
            <a:xfrm>
              <a:off x="3428225" y="377779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8D9A6B2-BBC9-9F73-A827-A749AFA35D32}"/>
                </a:ext>
              </a:extLst>
            </p:cNvPr>
            <p:cNvSpPr/>
            <p:nvPr/>
          </p:nvSpPr>
          <p:spPr>
            <a:xfrm>
              <a:off x="4367246" y="377779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EA6875-517D-8DB3-21AA-7AFA6B393AD0}"/>
              </a:ext>
            </a:extLst>
          </p:cNvPr>
          <p:cNvGrpSpPr/>
          <p:nvPr/>
        </p:nvGrpSpPr>
        <p:grpSpPr>
          <a:xfrm>
            <a:off x="9249990" y="3680742"/>
            <a:ext cx="1871112" cy="312088"/>
            <a:chOff x="6589651" y="6203536"/>
            <a:chExt cx="1871112" cy="31208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BE8D4A-36B6-F846-9925-57AD8549EE42}"/>
                </a:ext>
              </a:extLst>
            </p:cNvPr>
            <p:cNvSpPr/>
            <p:nvPr/>
          </p:nvSpPr>
          <p:spPr>
            <a:xfrm>
              <a:off x="6589651" y="6203537"/>
              <a:ext cx="93555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110 0011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F64F52-A291-104A-9241-DC8705735729}"/>
                </a:ext>
              </a:extLst>
            </p:cNvPr>
            <p:cNvSpPr/>
            <p:nvPr/>
          </p:nvSpPr>
          <p:spPr>
            <a:xfrm>
              <a:off x="7525207" y="6203536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0110 0001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31CB574-A7EB-6B66-DA71-9276587C5F40}"/>
              </a:ext>
            </a:extLst>
          </p:cNvPr>
          <p:cNvGrpSpPr/>
          <p:nvPr/>
        </p:nvGrpSpPr>
        <p:grpSpPr>
          <a:xfrm>
            <a:off x="7376562" y="4001657"/>
            <a:ext cx="3396552" cy="567247"/>
            <a:chOff x="1583488" y="4082315"/>
            <a:chExt cx="3396552" cy="5672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D3B7C8-7126-ECD9-C90A-8C9BD210CF20}"/>
                </a:ext>
              </a:extLst>
            </p:cNvPr>
            <p:cNvSpPr txBox="1"/>
            <p:nvPr/>
          </p:nvSpPr>
          <p:spPr>
            <a:xfrm>
              <a:off x="1882717" y="4280230"/>
              <a:ext cx="3097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the sign extend</a:t>
              </a:r>
            </a:p>
          </p:txBody>
        </p:sp>
        <p:sp>
          <p:nvSpPr>
            <p:cNvPr id="81" name="Right Brace 80">
              <a:extLst>
                <a:ext uri="{FF2B5EF4-FFF2-40B4-BE49-F238E27FC236}">
                  <a16:creationId xmlns:a16="http://schemas.microsoft.com/office/drawing/2014/main" id="{19B9425E-988C-8456-7F29-999E39AB8CA1}"/>
                </a:ext>
              </a:extLst>
            </p:cNvPr>
            <p:cNvSpPr/>
            <p:nvPr/>
          </p:nvSpPr>
          <p:spPr>
            <a:xfrm rot="5400000">
              <a:off x="2381362" y="3284441"/>
              <a:ext cx="248989" cy="1844737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17B904D-E1F0-401A-0FB8-79415DDA9DE1}"/>
              </a:ext>
            </a:extLst>
          </p:cNvPr>
          <p:cNvSpPr/>
          <p:nvPr/>
        </p:nvSpPr>
        <p:spPr>
          <a:xfrm>
            <a:off x="10125162" y="5580150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1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110 0001</a:t>
            </a:r>
          </a:p>
        </p:txBody>
      </p:sp>
    </p:spTree>
    <p:extLst>
      <p:ext uri="{BB962C8B-B14F-4D97-AF65-F5344CB8AC3E}">
        <p14:creationId xmlns:p14="http://schemas.microsoft.com/office/powerpoint/2010/main" val="35320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BE35-F839-A54A-9363-71A51C20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119999"/>
            <a:ext cx="12034345" cy="715294"/>
          </a:xfrm>
        </p:spPr>
        <p:txBody>
          <a:bodyPr/>
          <a:lstStyle/>
          <a:p>
            <a:r>
              <a:rPr lang="en-US" sz="2800" dirty="0"/>
              <a:t>Storing 32-bit Registers To Memory 8-bit, 16-bit, 32-bit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5EA41C0-9414-0547-9E94-289BE0ACBA08}"/>
              </a:ext>
            </a:extLst>
          </p:cNvPr>
          <p:cNvSpPr txBox="1">
            <a:spLocks/>
          </p:cNvSpPr>
          <p:nvPr/>
        </p:nvSpPr>
        <p:spPr>
          <a:xfrm>
            <a:off x="73572" y="1477278"/>
            <a:ext cx="3897649" cy="3430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8E622E-2BB9-7343-B7CB-331C28391EE6}"/>
              </a:ext>
            </a:extLst>
          </p:cNvPr>
          <p:cNvSpPr/>
          <p:nvPr/>
        </p:nvSpPr>
        <p:spPr>
          <a:xfrm>
            <a:off x="73572" y="4907432"/>
            <a:ext cx="3897649" cy="99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strb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9A8313-BE8E-FE47-8F1F-4222B7713920}"/>
              </a:ext>
            </a:extLst>
          </p:cNvPr>
          <p:cNvGrpSpPr/>
          <p:nvPr/>
        </p:nvGrpSpPr>
        <p:grpSpPr>
          <a:xfrm>
            <a:off x="187521" y="4127125"/>
            <a:ext cx="3742224" cy="312089"/>
            <a:chOff x="1109197" y="2250436"/>
            <a:chExt cx="3742224" cy="31208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F6DF1F3-4596-DA4C-9B60-377949E959C2}"/>
                </a:ext>
              </a:extLst>
            </p:cNvPr>
            <p:cNvSpPr/>
            <p:nvPr/>
          </p:nvSpPr>
          <p:spPr>
            <a:xfrm>
              <a:off x="1109197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3DF868-D21C-114B-AFCC-2B86BDC1E8BC}"/>
                </a:ext>
              </a:extLst>
            </p:cNvPr>
            <p:cNvSpPr/>
            <p:nvPr/>
          </p:nvSpPr>
          <p:spPr>
            <a:xfrm>
              <a:off x="2044753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069240-58A5-ED46-820F-9288C98E499D}"/>
                </a:ext>
              </a:extLst>
            </p:cNvPr>
            <p:cNvSpPr/>
            <p:nvPr/>
          </p:nvSpPr>
          <p:spPr>
            <a:xfrm>
              <a:off x="2980309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57DA576-76FA-3545-8359-D68BE65858AD}"/>
                </a:ext>
              </a:extLst>
            </p:cNvPr>
            <p:cNvSpPr/>
            <p:nvPr/>
          </p:nvSpPr>
          <p:spPr>
            <a:xfrm>
              <a:off x="3915865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6167E81-6B89-A44E-983E-9037FE80DC3D}"/>
              </a:ext>
            </a:extLst>
          </p:cNvPr>
          <p:cNvSpPr txBox="1"/>
          <p:nvPr/>
        </p:nvSpPr>
        <p:spPr>
          <a:xfrm>
            <a:off x="2964029" y="2017865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memory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17D25-9F24-D644-99F6-42DB7D00BAFA}"/>
              </a:ext>
            </a:extLst>
          </p:cNvPr>
          <p:cNvSpPr txBox="1"/>
          <p:nvPr/>
        </p:nvSpPr>
        <p:spPr>
          <a:xfrm>
            <a:off x="254556" y="375779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793C5A-277B-0A48-A515-A031337CFBBB}"/>
              </a:ext>
            </a:extLst>
          </p:cNvPr>
          <p:cNvGrpSpPr/>
          <p:nvPr/>
        </p:nvGrpSpPr>
        <p:grpSpPr>
          <a:xfrm>
            <a:off x="198216" y="2378070"/>
            <a:ext cx="3742224" cy="312089"/>
            <a:chOff x="1109197" y="2250436"/>
            <a:chExt cx="3742224" cy="31208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13769B4-0C51-784B-9BB3-61DCD7CCC99D}"/>
                </a:ext>
              </a:extLst>
            </p:cNvPr>
            <p:cNvSpPr/>
            <p:nvPr/>
          </p:nvSpPr>
          <p:spPr>
            <a:xfrm>
              <a:off x="1109197" y="225043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0x??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328429-640F-A047-B086-1D3639CE63CE}"/>
                </a:ext>
              </a:extLst>
            </p:cNvPr>
            <p:cNvSpPr/>
            <p:nvPr/>
          </p:nvSpPr>
          <p:spPr>
            <a:xfrm>
              <a:off x="2044753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0x??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591927D-9157-2841-B9DD-183586290411}"/>
                </a:ext>
              </a:extLst>
            </p:cNvPr>
            <p:cNvSpPr/>
            <p:nvPr/>
          </p:nvSpPr>
          <p:spPr>
            <a:xfrm>
              <a:off x="2980309" y="2250437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0x??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7E1361F-8F31-274C-B4DE-5D7F3386DCB4}"/>
                </a:ext>
              </a:extLst>
            </p:cNvPr>
            <p:cNvSpPr/>
            <p:nvPr/>
          </p:nvSpPr>
          <p:spPr>
            <a:xfrm>
              <a:off x="3915865" y="2250436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B41F5F-23FB-9240-836E-5839B754E672}"/>
              </a:ext>
            </a:extLst>
          </p:cNvPr>
          <p:cNvCxnSpPr>
            <a:cxnSpLocks/>
            <a:stCxn id="32" idx="0"/>
            <a:endCxn id="55" idx="2"/>
          </p:cNvCxnSpPr>
          <p:nvPr/>
        </p:nvCxnSpPr>
        <p:spPr>
          <a:xfrm flipV="1">
            <a:off x="3461967" y="2690157"/>
            <a:ext cx="10695" cy="143696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Left Brace 72">
            <a:extLst>
              <a:ext uri="{FF2B5EF4-FFF2-40B4-BE49-F238E27FC236}">
                <a16:creationId xmlns:a16="http://schemas.microsoft.com/office/drawing/2014/main" id="{2473F3BA-54CA-7640-9EC7-0EA424B168B1}"/>
              </a:ext>
            </a:extLst>
          </p:cNvPr>
          <p:cNvSpPr/>
          <p:nvPr/>
        </p:nvSpPr>
        <p:spPr>
          <a:xfrm rot="16200000">
            <a:off x="1428276" y="1479163"/>
            <a:ext cx="362024" cy="280666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7158E5-347B-AA4A-8407-9653D81E281D}"/>
              </a:ext>
            </a:extLst>
          </p:cNvPr>
          <p:cNvSpPr txBox="1"/>
          <p:nvPr/>
        </p:nvSpPr>
        <p:spPr>
          <a:xfrm>
            <a:off x="814024" y="3057636"/>
            <a:ext cx="1544012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Not Changed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AAB4E4-CE47-CA4A-934A-4E87074D8203}"/>
              </a:ext>
            </a:extLst>
          </p:cNvPr>
          <p:cNvGrpSpPr/>
          <p:nvPr/>
        </p:nvGrpSpPr>
        <p:grpSpPr>
          <a:xfrm>
            <a:off x="4023111" y="1477278"/>
            <a:ext cx="3908684" cy="4420754"/>
            <a:chOff x="6680164" y="888456"/>
            <a:chExt cx="3908684" cy="4420754"/>
          </a:xfrm>
        </p:grpSpPr>
        <p:sp>
          <p:nvSpPr>
            <p:cNvPr id="57" name="Content Placeholder 6">
              <a:extLst>
                <a:ext uri="{FF2B5EF4-FFF2-40B4-BE49-F238E27FC236}">
                  <a16:creationId xmlns:a16="http://schemas.microsoft.com/office/drawing/2014/main" id="{B5481060-1AC0-AD49-864E-C9CDABC44AAA}"/>
                </a:ext>
              </a:extLst>
            </p:cNvPr>
            <p:cNvSpPr txBox="1">
              <a:spLocks/>
            </p:cNvSpPr>
            <p:nvPr/>
          </p:nvSpPr>
          <p:spPr>
            <a:xfrm>
              <a:off x="6705105" y="888456"/>
              <a:ext cx="3882782" cy="34301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/>
            <a:lstStyle>
              <a:lvl1pPr marL="234950" indent="-23495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tabLst/>
                <a:defRPr sz="21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77850" indent="-2238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9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60475" indent="-2333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3375" indent="-22225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tabLst/>
                <a:defRPr sz="17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sz="14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0F6FFC2-7557-6140-B74B-8A8C3BEBD0C8}"/>
                </a:ext>
              </a:extLst>
            </p:cNvPr>
            <p:cNvSpPr/>
            <p:nvPr/>
          </p:nvSpPr>
          <p:spPr>
            <a:xfrm>
              <a:off x="6680164" y="4318610"/>
              <a:ext cx="3907723" cy="990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chemeClr val="tx2"/>
                  </a:solidFill>
                </a:rPr>
                <a:t>strh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F3CF09C-A6BB-8C44-A749-007AFB993C1E}"/>
                </a:ext>
              </a:extLst>
            </p:cNvPr>
            <p:cNvGrpSpPr/>
            <p:nvPr/>
          </p:nvGrpSpPr>
          <p:grpSpPr>
            <a:xfrm>
              <a:off x="6781561" y="3545923"/>
              <a:ext cx="3742224" cy="312089"/>
              <a:chOff x="1085950" y="2250436"/>
              <a:chExt cx="3742224" cy="312089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72E4F61-6F5B-CA45-B7B6-48080CF1376C}"/>
                  </a:ext>
                </a:extLst>
              </p:cNvPr>
              <p:cNvSpPr/>
              <p:nvPr/>
            </p:nvSpPr>
            <p:spPr>
              <a:xfrm>
                <a:off x="1085950" y="2250438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0x00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5B1FF6A-B500-7745-82D6-ACD82821E3FC}"/>
                  </a:ext>
                </a:extLst>
              </p:cNvPr>
              <p:cNvSpPr/>
              <p:nvPr/>
            </p:nvSpPr>
            <p:spPr>
              <a:xfrm>
                <a:off x="2021506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0x00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FFF2F79-DF75-9A4E-915B-6020FEC58D68}"/>
                  </a:ext>
                </a:extLst>
              </p:cNvPr>
              <p:cNvSpPr/>
              <p:nvPr/>
            </p:nvSpPr>
            <p:spPr>
              <a:xfrm>
                <a:off x="2957062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0xe2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74DBC89-0E6D-9C4E-B60B-1CB5927E6A45}"/>
                  </a:ext>
                </a:extLst>
              </p:cNvPr>
              <p:cNvSpPr/>
              <p:nvPr/>
            </p:nvSpPr>
            <p:spPr>
              <a:xfrm>
                <a:off x="3892618" y="2250436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0xe1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5A24849-7C2D-C342-8D64-5A767763195F}"/>
                </a:ext>
              </a:extLst>
            </p:cNvPr>
            <p:cNvSpPr txBox="1"/>
            <p:nvPr/>
          </p:nvSpPr>
          <p:spPr>
            <a:xfrm>
              <a:off x="9570621" y="142904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BC0BA7-B9AB-C840-B447-512EB1A57186}"/>
                </a:ext>
              </a:extLst>
            </p:cNvPr>
            <p:cNvSpPr txBox="1"/>
            <p:nvPr/>
          </p:nvSpPr>
          <p:spPr>
            <a:xfrm>
              <a:off x="6799848" y="3224025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r0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E3F4654-9D2C-134F-9F35-A82AB0D70ED0}"/>
                </a:ext>
              </a:extLst>
            </p:cNvPr>
            <p:cNvGrpSpPr/>
            <p:nvPr/>
          </p:nvGrpSpPr>
          <p:grpSpPr>
            <a:xfrm>
              <a:off x="6804808" y="1789248"/>
              <a:ext cx="3742224" cy="312089"/>
              <a:chOff x="1109197" y="2250436"/>
              <a:chExt cx="3742224" cy="31208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95C3D58-23F5-B748-9293-0EE9325C6CB2}"/>
                  </a:ext>
                </a:extLst>
              </p:cNvPr>
              <p:cNvSpPr/>
              <p:nvPr/>
            </p:nvSpPr>
            <p:spPr>
              <a:xfrm>
                <a:off x="1109197" y="2250438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0x??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B0DA154-8A80-DC4D-AA9D-89E6EBC24A3F}"/>
                  </a:ext>
                </a:extLst>
              </p:cNvPr>
              <p:cNvSpPr/>
              <p:nvPr/>
            </p:nvSpPr>
            <p:spPr>
              <a:xfrm>
                <a:off x="2044753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0x??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B73615C-C4BF-114A-86BE-A7A920BE951C}"/>
                  </a:ext>
                </a:extLst>
              </p:cNvPr>
              <p:cNvSpPr/>
              <p:nvPr/>
            </p:nvSpPr>
            <p:spPr>
              <a:xfrm>
                <a:off x="2980309" y="2250437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C7F2179-CCC7-EF46-8A20-0F8C4900B3D5}"/>
                  </a:ext>
                </a:extLst>
              </p:cNvPr>
              <p:cNvSpPr/>
              <p:nvPr/>
            </p:nvSpPr>
            <p:spPr>
              <a:xfrm>
                <a:off x="3915865" y="2250436"/>
                <a:ext cx="935556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accent6"/>
                    </a:solidFill>
                  </a:rPr>
                  <a:t>0xe1</a:t>
                </a: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BD7D02F-04F4-0344-9872-6220858ECBB8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H="1" flipV="1">
              <a:off x="10047645" y="2108958"/>
              <a:ext cx="8362" cy="1436965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669F07A-295F-B549-B02A-1C6AC6E7E7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60425" y="2108958"/>
              <a:ext cx="1" cy="142934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8E6809F3-F542-CC4E-B6AE-AFBA1E0A0938}"/>
                </a:ext>
              </a:extLst>
            </p:cNvPr>
            <p:cNvSpPr/>
            <p:nvPr/>
          </p:nvSpPr>
          <p:spPr>
            <a:xfrm rot="16200000">
              <a:off x="7555423" y="1350720"/>
              <a:ext cx="369881" cy="1871112"/>
            </a:xfrm>
            <a:prstGeom prst="lef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DF1027C-A297-6447-A3B9-FA8D406E45CB}"/>
                </a:ext>
              </a:extLst>
            </p:cNvPr>
            <p:cNvSpPr txBox="1"/>
            <p:nvPr/>
          </p:nvSpPr>
          <p:spPr>
            <a:xfrm>
              <a:off x="7031557" y="2468849"/>
              <a:ext cx="1544012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 Changed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89EB21E-4912-7C49-A8DD-0424272BD3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8B1D63-0F5F-ABF0-934A-6FEAA8C3F4F6}"/>
              </a:ext>
            </a:extLst>
          </p:cNvPr>
          <p:cNvGrpSpPr/>
          <p:nvPr/>
        </p:nvGrpSpPr>
        <p:grpSpPr>
          <a:xfrm>
            <a:off x="8007290" y="1477278"/>
            <a:ext cx="4056787" cy="4442901"/>
            <a:chOff x="8007290" y="835293"/>
            <a:chExt cx="4056787" cy="444290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DD7180E-6031-4C29-5DBC-4FF3661C3A7C}"/>
                </a:ext>
              </a:extLst>
            </p:cNvPr>
            <p:cNvGrpSpPr/>
            <p:nvPr/>
          </p:nvGrpSpPr>
          <p:grpSpPr>
            <a:xfrm>
              <a:off x="8007290" y="835293"/>
              <a:ext cx="4056787" cy="4442901"/>
              <a:chOff x="6680164" y="866309"/>
              <a:chExt cx="4056787" cy="4442901"/>
            </a:xfrm>
          </p:grpSpPr>
          <p:sp>
            <p:nvSpPr>
              <p:cNvPr id="41" name="Content Placeholder 6">
                <a:extLst>
                  <a:ext uri="{FF2B5EF4-FFF2-40B4-BE49-F238E27FC236}">
                    <a16:creationId xmlns:a16="http://schemas.microsoft.com/office/drawing/2014/main" id="{C2FEFF1B-5580-2C8E-FED9-96B6F119D2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105" y="866309"/>
                <a:ext cx="4031846" cy="345230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>
                <a:lvl1pPr marL="234950" indent="-23495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tabLst/>
                  <a:defRPr sz="21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577850" indent="-223838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9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33363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7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60475" indent="-233363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7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3375" indent="-2222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tabLst/>
                  <a:defRPr sz="17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1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B80F280-8F39-795F-F87B-A0CAA1A1FF32}"/>
                  </a:ext>
                </a:extLst>
              </p:cNvPr>
              <p:cNvSpPr/>
              <p:nvPr/>
            </p:nvSpPr>
            <p:spPr>
              <a:xfrm>
                <a:off x="6680164" y="4318610"/>
                <a:ext cx="4056787" cy="9906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</a:rPr>
                  <a:t>str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F6579A6-0795-85C3-6D52-668C50E37353}"/>
                  </a:ext>
                </a:extLst>
              </p:cNvPr>
              <p:cNvGrpSpPr/>
              <p:nvPr/>
            </p:nvGrpSpPr>
            <p:grpSpPr>
              <a:xfrm>
                <a:off x="6781561" y="3545923"/>
                <a:ext cx="3742224" cy="312089"/>
                <a:chOff x="1085950" y="2250436"/>
                <a:chExt cx="3742224" cy="312089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86B3BD69-6F50-A63A-4A88-1DCDE3A95204}"/>
                    </a:ext>
                  </a:extLst>
                </p:cNvPr>
                <p:cNvSpPr/>
                <p:nvPr/>
              </p:nvSpPr>
              <p:spPr>
                <a:xfrm>
                  <a:off x="1085950" y="2250438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0x04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715C6C4-5A67-128E-7100-79839E715D32}"/>
                    </a:ext>
                  </a:extLst>
                </p:cNvPr>
                <p:cNvSpPr/>
                <p:nvPr/>
              </p:nvSpPr>
              <p:spPr>
                <a:xfrm>
                  <a:off x="2021506" y="2250437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0x03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11D818F-9F5B-FC91-E1DB-889E5ADE3C4A}"/>
                    </a:ext>
                  </a:extLst>
                </p:cNvPr>
                <p:cNvSpPr/>
                <p:nvPr/>
              </p:nvSpPr>
              <p:spPr>
                <a:xfrm>
                  <a:off x="2957062" y="2250437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0xe2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512346A-D7A4-6313-893E-D5787413F4E4}"/>
                    </a:ext>
                  </a:extLst>
                </p:cNvPr>
                <p:cNvSpPr/>
                <p:nvPr/>
              </p:nvSpPr>
              <p:spPr>
                <a:xfrm>
                  <a:off x="3892618" y="2250436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0xe1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4A309EF-B51E-6E91-5D5F-1F2590D0BA3E}"/>
                  </a:ext>
                </a:extLst>
              </p:cNvPr>
              <p:cNvSpPr txBox="1"/>
              <p:nvPr/>
            </p:nvSpPr>
            <p:spPr>
              <a:xfrm>
                <a:off x="9570621" y="1429043"/>
                <a:ext cx="1018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memory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880AC96-1050-C545-D2FA-9A3272DD88A6}"/>
                  </a:ext>
                </a:extLst>
              </p:cNvPr>
              <p:cNvSpPr txBox="1"/>
              <p:nvPr/>
            </p:nvSpPr>
            <p:spPr>
              <a:xfrm>
                <a:off x="6799848" y="3224025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r0</a:t>
                </a: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C181292-0D35-16E5-8608-DB7B3B86CB26}"/>
                  </a:ext>
                </a:extLst>
              </p:cNvPr>
              <p:cNvGrpSpPr/>
              <p:nvPr/>
            </p:nvGrpSpPr>
            <p:grpSpPr>
              <a:xfrm>
                <a:off x="6804808" y="1789248"/>
                <a:ext cx="3742224" cy="312089"/>
                <a:chOff x="1109197" y="2250436"/>
                <a:chExt cx="3742224" cy="312089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3BF13F3-73C0-3B4C-545D-6D494AA7D6C1}"/>
                    </a:ext>
                  </a:extLst>
                </p:cNvPr>
                <p:cNvSpPr/>
                <p:nvPr/>
              </p:nvSpPr>
              <p:spPr>
                <a:xfrm>
                  <a:off x="1109197" y="2250438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0x04</a:t>
                  </a: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E1285D42-C5D1-6AF0-C134-316B626F1FF3}"/>
                    </a:ext>
                  </a:extLst>
                </p:cNvPr>
                <p:cNvSpPr/>
                <p:nvPr/>
              </p:nvSpPr>
              <p:spPr>
                <a:xfrm>
                  <a:off x="2044753" y="2250437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0x03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A95C65F-D313-0E69-298B-6129E04FECA6}"/>
                    </a:ext>
                  </a:extLst>
                </p:cNvPr>
                <p:cNvSpPr/>
                <p:nvPr/>
              </p:nvSpPr>
              <p:spPr>
                <a:xfrm>
                  <a:off x="2980309" y="2250437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0xe2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E2F9B4EA-5BFA-BE52-C294-7C36571BD944}"/>
                    </a:ext>
                  </a:extLst>
                </p:cNvPr>
                <p:cNvSpPr/>
                <p:nvPr/>
              </p:nvSpPr>
              <p:spPr>
                <a:xfrm>
                  <a:off x="3915865" y="2250436"/>
                  <a:ext cx="935556" cy="3120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accent6"/>
                      </a:solidFill>
                    </a:rPr>
                    <a:t>0xe1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AF91C22-7573-0CB0-1D69-11D239917D7A}"/>
                  </a:ext>
                </a:extLst>
              </p:cNvPr>
              <p:cNvCxnSpPr>
                <a:cxnSpLocks/>
                <a:stCxn id="83" idx="0"/>
              </p:cNvCxnSpPr>
              <p:nvPr/>
            </p:nvCxnSpPr>
            <p:spPr>
              <a:xfrm flipH="1" flipV="1">
                <a:off x="10047645" y="2108958"/>
                <a:ext cx="8362" cy="1436965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3A14BF1-5298-B181-96E3-81DD2C4E6C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160425" y="2108958"/>
                <a:ext cx="1" cy="1429346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A6080F0-E19E-A621-948F-305E9D4D1A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9628" y="2039283"/>
              <a:ext cx="1" cy="142934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458D6C4-33F1-26F3-7A60-97EA8A774E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8219" y="2039283"/>
              <a:ext cx="1" cy="142934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652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65D3E285-C8BE-D449-A79B-D53DFFFCBDB7}"/>
              </a:ext>
            </a:extLst>
          </p:cNvPr>
          <p:cNvSpPr/>
          <p:nvPr/>
        </p:nvSpPr>
        <p:spPr>
          <a:xfrm>
            <a:off x="786499" y="930021"/>
            <a:ext cx="10806511" cy="1709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1CF57-2273-8E45-8B5B-865DD5C7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977" y="117918"/>
            <a:ext cx="10515600" cy="715294"/>
          </a:xfrm>
        </p:spPr>
        <p:txBody>
          <a:bodyPr/>
          <a:lstStyle/>
          <a:p>
            <a:r>
              <a:rPr lang="en-US" dirty="0"/>
              <a:t>Store a Byte, Half-word, Word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A897CB7-6820-2A40-99B8-D9C63FD6AF73}"/>
              </a:ext>
            </a:extLst>
          </p:cNvPr>
          <p:cNvSpPr/>
          <p:nvPr/>
        </p:nvSpPr>
        <p:spPr>
          <a:xfrm>
            <a:off x="7058335" y="536246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0x20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0DACDB-82DB-3B4E-8982-AF0223B3AB61}"/>
              </a:ext>
            </a:extLst>
          </p:cNvPr>
          <p:cNvSpPr/>
          <p:nvPr/>
        </p:nvSpPr>
        <p:spPr>
          <a:xfrm>
            <a:off x="7993891" y="536245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7ACC45-18AC-2049-9016-4C2B07D22A72}"/>
              </a:ext>
            </a:extLst>
          </p:cNvPr>
          <p:cNvSpPr/>
          <p:nvPr/>
        </p:nvSpPr>
        <p:spPr>
          <a:xfrm>
            <a:off x="8929447" y="536245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79681F4-D768-9E44-AF50-55EB1748B483}"/>
              </a:ext>
            </a:extLst>
          </p:cNvPr>
          <p:cNvSpPr/>
          <p:nvPr/>
        </p:nvSpPr>
        <p:spPr>
          <a:xfrm>
            <a:off x="9865003" y="536244"/>
            <a:ext cx="935556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</a:rPr>
              <a:t>0x00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1C8E91-A5EB-F640-B1A8-95548EC09BCA}"/>
              </a:ext>
            </a:extLst>
          </p:cNvPr>
          <p:cNvSpPr txBox="1"/>
          <p:nvPr/>
        </p:nvSpPr>
        <p:spPr>
          <a:xfrm>
            <a:off x="7314680" y="145154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 value in r0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C50DFB-1404-B343-8A71-F8B5F2F6F957}"/>
              </a:ext>
            </a:extLst>
          </p:cNvPr>
          <p:cNvSpPr txBox="1"/>
          <p:nvPr/>
        </p:nvSpPr>
        <p:spPr>
          <a:xfrm>
            <a:off x="4964732" y="22285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B1A7BE-CD04-5346-BDDB-9F14BD7C5AC1}"/>
              </a:ext>
            </a:extLst>
          </p:cNvPr>
          <p:cNvSpPr txBox="1"/>
          <p:nvPr/>
        </p:nvSpPr>
        <p:spPr>
          <a:xfrm>
            <a:off x="1297118" y="22285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6BD70D-F47B-2A49-B97D-06289261CFA1}"/>
              </a:ext>
            </a:extLst>
          </p:cNvPr>
          <p:cNvSpPr txBox="1"/>
          <p:nvPr/>
        </p:nvSpPr>
        <p:spPr>
          <a:xfrm>
            <a:off x="2596695" y="86417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F5D085-7CAA-6F4C-968C-C12E2E386EAF}"/>
              </a:ext>
            </a:extLst>
          </p:cNvPr>
          <p:cNvSpPr txBox="1"/>
          <p:nvPr/>
        </p:nvSpPr>
        <p:spPr>
          <a:xfrm>
            <a:off x="2305204" y="117920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strb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r1, [r0]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27BB2D-AA62-5F44-AFE1-580E3CF2472A}"/>
              </a:ext>
            </a:extLst>
          </p:cNvPr>
          <p:cNvSpPr txBox="1"/>
          <p:nvPr/>
        </p:nvSpPr>
        <p:spPr>
          <a:xfrm>
            <a:off x="786500" y="184455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D3240B-42F4-BF4A-9159-0648C884846D}"/>
              </a:ext>
            </a:extLst>
          </p:cNvPr>
          <p:cNvSpPr/>
          <p:nvPr/>
        </p:nvSpPr>
        <p:spPr>
          <a:xfrm>
            <a:off x="1409186" y="1931365"/>
            <a:ext cx="935556" cy="312087"/>
          </a:xfrm>
          <a:prstGeom prst="rect">
            <a:avLst/>
          </a:prstGeom>
          <a:solidFill>
            <a:schemeClr val="accent4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0x87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AE0B45-8921-894E-83A1-AB2A760C8897}"/>
              </a:ext>
            </a:extLst>
          </p:cNvPr>
          <p:cNvSpPr/>
          <p:nvPr/>
        </p:nvSpPr>
        <p:spPr>
          <a:xfrm>
            <a:off x="2344742" y="1931364"/>
            <a:ext cx="935556" cy="31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0x65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B1D5F7-BA14-4D4F-BE7A-A3D3ECD0BF11}"/>
              </a:ext>
            </a:extLst>
          </p:cNvPr>
          <p:cNvSpPr/>
          <p:nvPr/>
        </p:nvSpPr>
        <p:spPr>
          <a:xfrm>
            <a:off x="3280298" y="1931364"/>
            <a:ext cx="935556" cy="31208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11229E5-CD07-2743-AEAF-20C286991D0B}"/>
              </a:ext>
            </a:extLst>
          </p:cNvPr>
          <p:cNvSpPr/>
          <p:nvPr/>
        </p:nvSpPr>
        <p:spPr>
          <a:xfrm>
            <a:off x="4215854" y="1931363"/>
            <a:ext cx="93555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ABBBF29-83B2-B54E-86A7-216AD6E6CE0D}"/>
              </a:ext>
            </a:extLst>
          </p:cNvPr>
          <p:cNvSpPr/>
          <p:nvPr/>
        </p:nvSpPr>
        <p:spPr>
          <a:xfrm>
            <a:off x="8552746" y="1906610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B85CA74-6867-BF49-AAAB-27B50ABDDFEF}"/>
              </a:ext>
            </a:extLst>
          </p:cNvPr>
          <p:cNvSpPr/>
          <p:nvPr/>
        </p:nvSpPr>
        <p:spPr>
          <a:xfrm>
            <a:off x="8552746" y="1596922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A9350B-5531-F84A-B122-8DC9D5C390B3}"/>
              </a:ext>
            </a:extLst>
          </p:cNvPr>
          <p:cNvSpPr/>
          <p:nvPr/>
        </p:nvSpPr>
        <p:spPr>
          <a:xfrm>
            <a:off x="8552746" y="1284835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9A7FEF-C0F9-1248-B035-AFD2D0228607}"/>
              </a:ext>
            </a:extLst>
          </p:cNvPr>
          <p:cNvSpPr txBox="1"/>
          <p:nvPr/>
        </p:nvSpPr>
        <p:spPr>
          <a:xfrm>
            <a:off x="7134802" y="2262374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8FBFED6-0233-354B-8801-21275A49045A}"/>
              </a:ext>
            </a:extLst>
          </p:cNvPr>
          <p:cNvSpPr txBox="1"/>
          <p:nvPr/>
        </p:nvSpPr>
        <p:spPr>
          <a:xfrm>
            <a:off x="7122400" y="1965839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6EEB45-D9E7-3648-947D-9F55268E6BB2}"/>
              </a:ext>
            </a:extLst>
          </p:cNvPr>
          <p:cNvSpPr txBox="1"/>
          <p:nvPr/>
        </p:nvSpPr>
        <p:spPr>
          <a:xfrm>
            <a:off x="7134802" y="1615097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21F688-EE8F-B547-A4BF-BA3DB33FE0CA}"/>
              </a:ext>
            </a:extLst>
          </p:cNvPr>
          <p:cNvSpPr txBox="1"/>
          <p:nvPr/>
        </p:nvSpPr>
        <p:spPr>
          <a:xfrm>
            <a:off x="7134802" y="1251921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D4C4C6-A9A8-EA4E-942B-9FA314EF5276}"/>
              </a:ext>
            </a:extLst>
          </p:cNvPr>
          <p:cNvGrpSpPr/>
          <p:nvPr/>
        </p:nvGrpSpPr>
        <p:grpSpPr>
          <a:xfrm>
            <a:off x="9907915" y="1284835"/>
            <a:ext cx="1770376" cy="1200329"/>
            <a:chOff x="10257763" y="1421465"/>
            <a:chExt cx="1770376" cy="120032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493BAD-65A3-3C46-9D39-F9B0E2EB1653}"/>
                </a:ext>
              </a:extLst>
            </p:cNvPr>
            <p:cNvSpPr txBox="1"/>
            <p:nvPr/>
          </p:nvSpPr>
          <p:spPr>
            <a:xfrm>
              <a:off x="10528796" y="1421465"/>
              <a:ext cx="1499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observe other bytes NOT altered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54E672DA-09E9-8942-AD40-716BA4FB1E6F}"/>
                </a:ext>
              </a:extLst>
            </p:cNvPr>
            <p:cNvSpPr/>
            <p:nvPr/>
          </p:nvSpPr>
          <p:spPr>
            <a:xfrm>
              <a:off x="10257763" y="1421466"/>
              <a:ext cx="336563" cy="933862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C3DAD52F-1C11-E443-BE20-99063CE723FA}"/>
              </a:ext>
            </a:extLst>
          </p:cNvPr>
          <p:cNvSpPr txBox="1"/>
          <p:nvPr/>
        </p:nvSpPr>
        <p:spPr>
          <a:xfrm>
            <a:off x="7110506" y="93056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 Address          Byte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8AA103-8124-FD41-8794-34385C157D7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AA03B2-15CE-246E-751F-F5A849C8C0AC}"/>
              </a:ext>
            </a:extLst>
          </p:cNvPr>
          <p:cNvSpPr/>
          <p:nvPr/>
        </p:nvSpPr>
        <p:spPr>
          <a:xfrm>
            <a:off x="8564511" y="2206400"/>
            <a:ext cx="1355806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FD8F0E0-5142-631B-9BC4-615F305E1FF1}"/>
              </a:ext>
            </a:extLst>
          </p:cNvPr>
          <p:cNvSpPr/>
          <p:nvPr/>
        </p:nvSpPr>
        <p:spPr>
          <a:xfrm>
            <a:off x="8592421" y="2216298"/>
            <a:ext cx="1355806" cy="3120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366429-44A0-E65D-A489-3159BC374175}"/>
              </a:ext>
            </a:extLst>
          </p:cNvPr>
          <p:cNvGrpSpPr/>
          <p:nvPr/>
        </p:nvGrpSpPr>
        <p:grpSpPr>
          <a:xfrm>
            <a:off x="780118" y="2848944"/>
            <a:ext cx="10812892" cy="1855244"/>
            <a:chOff x="780118" y="2848944"/>
            <a:chExt cx="10812892" cy="185524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A152C99-F972-AF43-9793-0374B5DA8C04}"/>
                </a:ext>
              </a:extLst>
            </p:cNvPr>
            <p:cNvSpPr/>
            <p:nvPr/>
          </p:nvSpPr>
          <p:spPr>
            <a:xfrm>
              <a:off x="786499" y="2920865"/>
              <a:ext cx="10806511" cy="17261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0656FD-C8A5-0F42-93B8-B693B594E339}"/>
                </a:ext>
              </a:extLst>
            </p:cNvPr>
            <p:cNvSpPr txBox="1"/>
            <p:nvPr/>
          </p:nvSpPr>
          <p:spPr>
            <a:xfrm>
              <a:off x="4967184" y="43348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36BA34-F40F-5540-B38F-8820AB4178F0}"/>
                </a:ext>
              </a:extLst>
            </p:cNvPr>
            <p:cNvSpPr txBox="1"/>
            <p:nvPr/>
          </p:nvSpPr>
          <p:spPr>
            <a:xfrm>
              <a:off x="1299570" y="433485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F096F9-1A86-B348-A802-70183948E693}"/>
                </a:ext>
              </a:extLst>
            </p:cNvPr>
            <p:cNvSpPr txBox="1"/>
            <p:nvPr/>
          </p:nvSpPr>
          <p:spPr>
            <a:xfrm>
              <a:off x="780118" y="394798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4B336-9A32-724C-A5F5-DEC0144CCC0A}"/>
                </a:ext>
              </a:extLst>
            </p:cNvPr>
            <p:cNvSpPr txBox="1"/>
            <p:nvPr/>
          </p:nvSpPr>
          <p:spPr>
            <a:xfrm>
              <a:off x="2259816" y="2848944"/>
              <a:ext cx="2903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Store a halfword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B7EFC7-D1D0-A44D-8EEC-EF66E12789BE}"/>
                </a:ext>
              </a:extLst>
            </p:cNvPr>
            <p:cNvSpPr txBox="1"/>
            <p:nvPr/>
          </p:nvSpPr>
          <p:spPr>
            <a:xfrm>
              <a:off x="2475122" y="3200618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strh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r1, [r0]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3D9BFA2-C7FD-224A-BB7D-19AF586CACA8}"/>
                </a:ext>
              </a:extLst>
            </p:cNvPr>
            <p:cNvSpPr/>
            <p:nvPr/>
          </p:nvSpPr>
          <p:spPr>
            <a:xfrm>
              <a:off x="1420951" y="4034211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DDC4ACF-4C62-AE4F-9C87-77A916BD35D5}"/>
                </a:ext>
              </a:extLst>
            </p:cNvPr>
            <p:cNvSpPr/>
            <p:nvPr/>
          </p:nvSpPr>
          <p:spPr>
            <a:xfrm>
              <a:off x="2356507" y="4034210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7D96EE5-09F1-4B43-9B34-5BB0EF599B2D}"/>
                </a:ext>
              </a:extLst>
            </p:cNvPr>
            <p:cNvSpPr/>
            <p:nvPr/>
          </p:nvSpPr>
          <p:spPr>
            <a:xfrm>
              <a:off x="3292063" y="4034210"/>
              <a:ext cx="935556" cy="312087"/>
            </a:xfrm>
            <a:prstGeom prst="rect">
              <a:avLst/>
            </a:prstGeom>
            <a:solidFill>
              <a:srgbClr val="92D050">
                <a:alpha val="40066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1D046C5-169C-3549-B912-841715EF6CD6}"/>
                </a:ext>
              </a:extLst>
            </p:cNvPr>
            <p:cNvSpPr/>
            <p:nvPr/>
          </p:nvSpPr>
          <p:spPr>
            <a:xfrm>
              <a:off x="4227619" y="4034209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A7CA74A-4B8F-7043-88AA-56635ED5335E}"/>
                </a:ext>
              </a:extLst>
            </p:cNvPr>
            <p:cNvSpPr/>
            <p:nvPr/>
          </p:nvSpPr>
          <p:spPr>
            <a:xfrm>
              <a:off x="8552109" y="356060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0x22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E7F7DA3-B1B1-9C46-B913-B3CE8D6E2F45}"/>
                </a:ext>
              </a:extLst>
            </p:cNvPr>
            <p:cNvSpPr/>
            <p:nvPr/>
          </p:nvSpPr>
          <p:spPr>
            <a:xfrm>
              <a:off x="8552109" y="3248522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0x33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17EE5C-F9D5-0E44-9EA6-A186EFD207DB}"/>
                </a:ext>
              </a:extLst>
            </p:cNvPr>
            <p:cNvSpPr txBox="1"/>
            <p:nvPr/>
          </p:nvSpPr>
          <p:spPr>
            <a:xfrm>
              <a:off x="7134165" y="4226061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668E85-1498-234B-9C4A-946E483C65BA}"/>
                </a:ext>
              </a:extLst>
            </p:cNvPr>
            <p:cNvSpPr txBox="1"/>
            <p:nvPr/>
          </p:nvSpPr>
          <p:spPr>
            <a:xfrm>
              <a:off x="7121763" y="3929526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2C1B3BD-1CE5-8943-9CD4-74F44497D2ED}"/>
                </a:ext>
              </a:extLst>
            </p:cNvPr>
            <p:cNvSpPr txBox="1"/>
            <p:nvPr/>
          </p:nvSpPr>
          <p:spPr>
            <a:xfrm>
              <a:off x="7134165" y="3578784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0E43F4F-C830-A949-890B-019341D7CCB1}"/>
                </a:ext>
              </a:extLst>
            </p:cNvPr>
            <p:cNvSpPr txBox="1"/>
            <p:nvPr/>
          </p:nvSpPr>
          <p:spPr>
            <a:xfrm>
              <a:off x="7134165" y="3215608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8D9D406-7A8E-3F48-991C-57B9178EFFE3}"/>
                </a:ext>
              </a:extLst>
            </p:cNvPr>
            <p:cNvSpPr txBox="1"/>
            <p:nvPr/>
          </p:nvSpPr>
          <p:spPr>
            <a:xfrm>
              <a:off x="7135332" y="2857373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EBD1FF2-5844-402E-6863-95ED57A937CD}"/>
                </a:ext>
              </a:extLst>
            </p:cNvPr>
            <p:cNvSpPr/>
            <p:nvPr/>
          </p:nvSpPr>
          <p:spPr>
            <a:xfrm>
              <a:off x="8537012" y="3868376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C209D87-8656-2D67-8353-4E77344C061E}"/>
                </a:ext>
              </a:extLst>
            </p:cNvPr>
            <p:cNvSpPr/>
            <p:nvPr/>
          </p:nvSpPr>
          <p:spPr>
            <a:xfrm>
              <a:off x="8537012" y="4166760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69F92C-CED3-F3D1-819B-555DBB903F59}"/>
              </a:ext>
            </a:extLst>
          </p:cNvPr>
          <p:cNvGrpSpPr/>
          <p:nvPr/>
        </p:nvGrpSpPr>
        <p:grpSpPr>
          <a:xfrm>
            <a:off x="8537012" y="3864056"/>
            <a:ext cx="1355806" cy="624174"/>
            <a:chOff x="8564511" y="7155618"/>
            <a:chExt cx="1355806" cy="62417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D340281-11AB-3445-AEC9-CABF445B4292}"/>
                </a:ext>
              </a:extLst>
            </p:cNvPr>
            <p:cNvSpPr/>
            <p:nvPr/>
          </p:nvSpPr>
          <p:spPr>
            <a:xfrm>
              <a:off x="8564511" y="7467705"/>
              <a:ext cx="135580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8FA7900-50FC-6140-9075-83EB9FFAD595}"/>
                </a:ext>
              </a:extLst>
            </p:cNvPr>
            <p:cNvSpPr/>
            <p:nvPr/>
          </p:nvSpPr>
          <p:spPr>
            <a:xfrm>
              <a:off x="8564511" y="7155618"/>
              <a:ext cx="135580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85CE74-9D06-E7C0-9987-D0CA7F6B4DC8}"/>
              </a:ext>
            </a:extLst>
          </p:cNvPr>
          <p:cNvGrpSpPr/>
          <p:nvPr/>
        </p:nvGrpSpPr>
        <p:grpSpPr>
          <a:xfrm>
            <a:off x="786500" y="4759199"/>
            <a:ext cx="10813826" cy="1773283"/>
            <a:chOff x="786500" y="4759199"/>
            <a:chExt cx="10813826" cy="1773283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DFE51BA-C6BD-F54F-9888-A53C52B91BF5}"/>
                </a:ext>
              </a:extLst>
            </p:cNvPr>
            <p:cNvSpPr/>
            <p:nvPr/>
          </p:nvSpPr>
          <p:spPr>
            <a:xfrm>
              <a:off x="793815" y="4792603"/>
              <a:ext cx="10806511" cy="172615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C9D389-9A8E-3049-B8FC-53442C9EB02B}"/>
                </a:ext>
              </a:extLst>
            </p:cNvPr>
            <p:cNvGrpSpPr/>
            <p:nvPr/>
          </p:nvGrpSpPr>
          <p:grpSpPr>
            <a:xfrm>
              <a:off x="1287805" y="6163150"/>
              <a:ext cx="3980520" cy="369332"/>
              <a:chOff x="1637653" y="5983380"/>
              <a:chExt cx="3980520" cy="369332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64D89D-143F-2D43-BBC7-687A0CBB1C90}"/>
                  </a:ext>
                </a:extLst>
              </p:cNvPr>
              <p:cNvSpPr txBox="1"/>
              <p:nvPr/>
            </p:nvSpPr>
            <p:spPr>
              <a:xfrm>
                <a:off x="5305267" y="598338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DE48378-E8E3-6148-ACEF-1BEE0DC1228C}"/>
                  </a:ext>
                </a:extLst>
              </p:cNvPr>
              <p:cNvSpPr txBox="1"/>
              <p:nvPr/>
            </p:nvSpPr>
            <p:spPr>
              <a:xfrm>
                <a:off x="1637653" y="5983380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31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A6A5244-1FD8-D943-86C0-75EEC8A8F1E8}"/>
                </a:ext>
              </a:extLst>
            </p:cNvPr>
            <p:cNvSpPr/>
            <p:nvPr/>
          </p:nvSpPr>
          <p:spPr>
            <a:xfrm>
              <a:off x="1369648" y="585106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6536C6-B865-D34F-B72E-DFA29980D737}"/>
                </a:ext>
              </a:extLst>
            </p:cNvPr>
            <p:cNvSpPr/>
            <p:nvPr/>
          </p:nvSpPr>
          <p:spPr>
            <a:xfrm>
              <a:off x="2305204" y="585106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9931A3-6536-D84A-AC12-9794312B79AC}"/>
                </a:ext>
              </a:extLst>
            </p:cNvPr>
            <p:cNvSpPr/>
            <p:nvPr/>
          </p:nvSpPr>
          <p:spPr>
            <a:xfrm>
              <a:off x="3240760" y="5851064"/>
              <a:ext cx="935556" cy="312087"/>
            </a:xfrm>
            <a:prstGeom prst="rect">
              <a:avLst/>
            </a:prstGeom>
            <a:solidFill>
              <a:srgbClr val="92D050">
                <a:alpha val="40452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02B468-E8A9-4D43-85B2-75627B10AFFD}"/>
                </a:ext>
              </a:extLst>
            </p:cNvPr>
            <p:cNvSpPr/>
            <p:nvPr/>
          </p:nvSpPr>
          <p:spPr>
            <a:xfrm>
              <a:off x="4176316" y="58510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960FD9-637D-E944-AE43-AB30AD1E2932}"/>
                </a:ext>
              </a:extLst>
            </p:cNvPr>
            <p:cNvSpPr txBox="1"/>
            <p:nvPr/>
          </p:nvSpPr>
          <p:spPr>
            <a:xfrm>
              <a:off x="786500" y="5794710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4403C3B-53C5-9F46-BB64-677475167970}"/>
                </a:ext>
              </a:extLst>
            </p:cNvPr>
            <p:cNvSpPr txBox="1"/>
            <p:nvPr/>
          </p:nvSpPr>
          <p:spPr>
            <a:xfrm>
              <a:off x="2636233" y="4759199"/>
              <a:ext cx="222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Store a word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59F723-A864-034B-A478-F377DD0B6B5D}"/>
                </a:ext>
              </a:extLst>
            </p:cNvPr>
            <p:cNvSpPr txBox="1"/>
            <p:nvPr/>
          </p:nvSpPr>
          <p:spPr>
            <a:xfrm>
              <a:off x="2511736" y="5123415"/>
              <a:ext cx="23936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  r1, [r0]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DD6BC8-8C84-6B45-BC46-5ADFBCB4D5B7}"/>
                </a:ext>
              </a:extLst>
            </p:cNvPr>
            <p:cNvSpPr txBox="1"/>
            <p:nvPr/>
          </p:nvSpPr>
          <p:spPr>
            <a:xfrm>
              <a:off x="7091253" y="6115611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EC4FC-631C-D544-972A-ACC84B716A86}"/>
                </a:ext>
              </a:extLst>
            </p:cNvPr>
            <p:cNvSpPr txBox="1"/>
            <p:nvPr/>
          </p:nvSpPr>
          <p:spPr>
            <a:xfrm>
              <a:off x="7078851" y="5819076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E59117-FA67-5B4F-B908-764A735095B3}"/>
                </a:ext>
              </a:extLst>
            </p:cNvPr>
            <p:cNvSpPr txBox="1"/>
            <p:nvPr/>
          </p:nvSpPr>
          <p:spPr>
            <a:xfrm>
              <a:off x="7091253" y="5468334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9CC70-E0BC-064F-9F43-C5FFE606D417}"/>
                </a:ext>
              </a:extLst>
            </p:cNvPr>
            <p:cNvSpPr txBox="1"/>
            <p:nvPr/>
          </p:nvSpPr>
          <p:spPr>
            <a:xfrm>
              <a:off x="7091253" y="5105158"/>
              <a:ext cx="1311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9C22F1F-B78F-4743-9A19-9174573DCADD}"/>
                </a:ext>
              </a:extLst>
            </p:cNvPr>
            <p:cNvSpPr txBox="1"/>
            <p:nvPr/>
          </p:nvSpPr>
          <p:spPr>
            <a:xfrm>
              <a:off x="6986202" y="479093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Byte Address          Byte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A69F2AA-10FC-FCA1-2487-6D80396434D6}"/>
                </a:ext>
              </a:extLst>
            </p:cNvPr>
            <p:cNvSpPr/>
            <p:nvPr/>
          </p:nvSpPr>
          <p:spPr>
            <a:xfrm>
              <a:off x="8390429" y="5776454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891509B-51EA-B090-B926-10EE0F2BF99B}"/>
                </a:ext>
              </a:extLst>
            </p:cNvPr>
            <p:cNvSpPr/>
            <p:nvPr/>
          </p:nvSpPr>
          <p:spPr>
            <a:xfrm>
              <a:off x="8390429" y="5466766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0x22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00AC160-2DAD-7131-9DF5-99FF0C0D7DFE}"/>
                </a:ext>
              </a:extLst>
            </p:cNvPr>
            <p:cNvSpPr/>
            <p:nvPr/>
          </p:nvSpPr>
          <p:spPr>
            <a:xfrm>
              <a:off x="8390429" y="515467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0x33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F64F4D4-BD2A-193B-0D23-7F71DFD59011}"/>
                </a:ext>
              </a:extLst>
            </p:cNvPr>
            <p:cNvSpPr/>
            <p:nvPr/>
          </p:nvSpPr>
          <p:spPr>
            <a:xfrm>
              <a:off x="8381729" y="6100729"/>
              <a:ext cx="135580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CE86B2-C1B2-AEF2-869D-492C0BFEB917}"/>
              </a:ext>
            </a:extLst>
          </p:cNvPr>
          <p:cNvGrpSpPr/>
          <p:nvPr/>
        </p:nvGrpSpPr>
        <p:grpSpPr>
          <a:xfrm>
            <a:off x="8397744" y="5160266"/>
            <a:ext cx="1355806" cy="1245949"/>
            <a:chOff x="8509197" y="5138072"/>
            <a:chExt cx="1355806" cy="124594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F3A247-2395-6944-9CBB-1F48EC367FD6}"/>
                </a:ext>
              </a:extLst>
            </p:cNvPr>
            <p:cNvSpPr/>
            <p:nvPr/>
          </p:nvSpPr>
          <p:spPr>
            <a:xfrm>
              <a:off x="8509197" y="6071934"/>
              <a:ext cx="135580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0BDD52-07CB-C14F-A634-C590835C07B9}"/>
                </a:ext>
              </a:extLst>
            </p:cNvPr>
            <p:cNvSpPr/>
            <p:nvPr/>
          </p:nvSpPr>
          <p:spPr>
            <a:xfrm>
              <a:off x="8509197" y="5759847"/>
              <a:ext cx="1355806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0xe3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E93407A-9677-354F-8D8D-84C2ABEBBAF4}"/>
                </a:ext>
              </a:extLst>
            </p:cNvPr>
            <p:cNvSpPr/>
            <p:nvPr/>
          </p:nvSpPr>
          <p:spPr>
            <a:xfrm>
              <a:off x="8509197" y="5450159"/>
              <a:ext cx="135580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4B481D-ED78-FE47-8998-E49D3FB6E5B2}"/>
                </a:ext>
              </a:extLst>
            </p:cNvPr>
            <p:cNvSpPr/>
            <p:nvPr/>
          </p:nvSpPr>
          <p:spPr>
            <a:xfrm>
              <a:off x="8509197" y="5138072"/>
              <a:ext cx="135580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0x87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4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52D2CD2C-9999-394D-B70B-335033E561CB}"/>
              </a:ext>
            </a:extLst>
          </p:cNvPr>
          <p:cNvSpPr/>
          <p:nvPr/>
        </p:nvSpPr>
        <p:spPr>
          <a:xfrm>
            <a:off x="492614" y="4634740"/>
            <a:ext cx="11393834" cy="20985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50" y="16542"/>
            <a:ext cx="11490647" cy="471530"/>
          </a:xfrm>
        </p:spPr>
        <p:txBody>
          <a:bodyPr/>
          <a:lstStyle/>
          <a:p>
            <a:r>
              <a:rPr lang="en-US" dirty="0" err="1"/>
              <a:t>mvn</a:t>
            </a:r>
            <a:r>
              <a:rPr lang="en-US" dirty="0"/>
              <a:t> – Copies NOT (~)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E05044-F953-7042-853D-93433271F9E0}"/>
              </a:ext>
            </a:extLst>
          </p:cNvPr>
          <p:cNvGrpSpPr/>
          <p:nvPr/>
        </p:nvGrpSpPr>
        <p:grpSpPr>
          <a:xfrm>
            <a:off x="652140" y="457200"/>
            <a:ext cx="5623154" cy="1343783"/>
            <a:chOff x="652140" y="457200"/>
            <a:chExt cx="5623154" cy="134378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85ABFDE-EAC1-F941-B61A-7D8AF47CEC34}"/>
                </a:ext>
              </a:extLst>
            </p:cNvPr>
            <p:cNvSpPr/>
            <p:nvPr/>
          </p:nvSpPr>
          <p:spPr>
            <a:xfrm>
              <a:off x="652140" y="457200"/>
              <a:ext cx="5623154" cy="13437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7DDD6B-EE14-F747-9FF9-7E8CE1FC8E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309099" y="888760"/>
              <a:ext cx="1" cy="441121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50E088-9CDB-4547-A782-49F588B48A98}"/>
                </a:ext>
              </a:extLst>
            </p:cNvPr>
            <p:cNvSpPr txBox="1"/>
            <p:nvPr/>
          </p:nvSpPr>
          <p:spPr>
            <a:xfrm>
              <a:off x="3206730" y="1320976"/>
              <a:ext cx="295465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constant (immediate value)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58B6E8C-2976-B345-958D-CBF66EA4266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936215" y="956090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352A26-01EE-004E-84C4-BDBF0C0D8F95}"/>
                </a:ext>
              </a:extLst>
            </p:cNvPr>
            <p:cNvSpPr txBox="1"/>
            <p:nvPr/>
          </p:nvSpPr>
          <p:spPr>
            <a:xfrm>
              <a:off x="896983" y="1320976"/>
              <a:ext cx="2143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destination register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A468E0-2C76-DE4A-91F7-6605D32F7CE9}"/>
                </a:ext>
              </a:extLst>
            </p:cNvPr>
            <p:cNvSpPr txBox="1"/>
            <p:nvPr/>
          </p:nvSpPr>
          <p:spPr>
            <a:xfrm>
              <a:off x="1373089" y="572258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mvn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B3A3F90-CA1C-2E4A-B696-E8A797608D55}"/>
                </a:ext>
              </a:extLst>
            </p:cNvPr>
            <p:cNvSpPr txBox="1"/>
            <p:nvPr/>
          </p:nvSpPr>
          <p:spPr>
            <a:xfrm>
              <a:off x="2655287" y="574937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Rd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45279E7-7543-AE47-800F-05D73501E324}"/>
              </a:ext>
            </a:extLst>
          </p:cNvPr>
          <p:cNvGrpSpPr/>
          <p:nvPr/>
        </p:nvGrpSpPr>
        <p:grpSpPr>
          <a:xfrm>
            <a:off x="6497128" y="457200"/>
            <a:ext cx="4623718" cy="1343783"/>
            <a:chOff x="6497128" y="457200"/>
            <a:chExt cx="4623718" cy="134378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DF96B2-D5E9-2146-8314-80D1E23E242C}"/>
                </a:ext>
              </a:extLst>
            </p:cNvPr>
            <p:cNvSpPr/>
            <p:nvPr/>
          </p:nvSpPr>
          <p:spPr>
            <a:xfrm>
              <a:off x="6497128" y="457200"/>
              <a:ext cx="4623718" cy="13437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E825442-09D2-0044-9EDB-9B709FA6EC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373121" y="926853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5FEA4A-90E4-0042-852B-B3BC53E9572D}"/>
                </a:ext>
              </a:extLst>
            </p:cNvPr>
            <p:cNvSpPr txBox="1"/>
            <p:nvPr/>
          </p:nvSpPr>
          <p:spPr>
            <a:xfrm>
              <a:off x="9255176" y="1320976"/>
              <a:ext cx="171072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source register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AD60B0-0413-EB41-A400-C0E7BDD74DF7}"/>
                </a:ext>
              </a:extLst>
            </p:cNvPr>
            <p:cNvSpPr txBox="1"/>
            <p:nvPr/>
          </p:nvSpPr>
          <p:spPr>
            <a:xfrm>
              <a:off x="7231794" y="55683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mvn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BF4EC75-68F8-394B-B258-3F26518D0981}"/>
                </a:ext>
              </a:extLst>
            </p:cNvPr>
            <p:cNvSpPr txBox="1"/>
            <p:nvPr/>
          </p:nvSpPr>
          <p:spPr>
            <a:xfrm>
              <a:off x="8513992" y="559510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3AF782-FBD7-E740-B429-5D62D4018F98}"/>
                </a:ext>
              </a:extLst>
            </p:cNvPr>
            <p:cNvSpPr txBox="1"/>
            <p:nvPr/>
          </p:nvSpPr>
          <p:spPr>
            <a:xfrm>
              <a:off x="9119804" y="559510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4036E2E-8E88-9341-A5E2-CF95066138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839122" y="948097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64E42D2-9D8E-4C45-973F-0FC510F71BDF}"/>
                </a:ext>
              </a:extLst>
            </p:cNvPr>
            <p:cNvSpPr txBox="1"/>
            <p:nvPr/>
          </p:nvSpPr>
          <p:spPr>
            <a:xfrm>
              <a:off x="6740433" y="1312983"/>
              <a:ext cx="220312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destination register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55" y="3277509"/>
            <a:ext cx="11155060" cy="3221574"/>
          </a:xfrm>
        </p:spPr>
        <p:txBody>
          <a:bodyPr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bitwise NOT </a:t>
            </a:r>
            <a:r>
              <a:rPr lang="en-US" sz="1800" dirty="0"/>
              <a:t>operation. Immediate (constant) version copies to 32-bit register, then does a bitwise NOT</a:t>
            </a:r>
          </a:p>
          <a:p>
            <a:pPr marL="0" indent="0">
              <a:buNone/>
            </a:pPr>
            <a:endParaRPr lang="en-US" sz="105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r1, 4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= ~4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r1, r5	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= ~y in C</a:t>
            </a: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r1, 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= -1</a:t>
            </a:r>
          </a:p>
        </p:txBody>
      </p:sp>
      <p:graphicFrame>
        <p:nvGraphicFramePr>
          <p:cNvPr id="42" name="Table 15">
            <a:extLst>
              <a:ext uri="{FF2B5EF4-FFF2-40B4-BE49-F238E27FC236}">
                <a16:creationId xmlns:a16="http://schemas.microsoft.com/office/drawing/2014/main" id="{B0E215A4-FF83-5740-9D9C-3B5EC3051FEB}"/>
              </a:ext>
            </a:extLst>
          </p:cNvPr>
          <p:cNvGraphicFramePr>
            <a:graphicFrameLocks noGrp="1"/>
          </p:cNvGraphicFramePr>
          <p:nvPr/>
        </p:nvGraphicFramePr>
        <p:xfrm>
          <a:off x="1776023" y="3420473"/>
          <a:ext cx="7485515" cy="113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2162">
                  <a:extLst>
                    <a:ext uri="{9D8B030D-6E8A-4147-A177-3AD203B41FA5}">
                      <a16:colId xmlns:a16="http://schemas.microsoft.com/office/drawing/2014/main" val="2653099830"/>
                    </a:ext>
                  </a:extLst>
                </a:gridCol>
                <a:gridCol w="2212314">
                  <a:extLst>
                    <a:ext uri="{9D8B030D-6E8A-4147-A177-3AD203B41FA5}">
                      <a16:colId xmlns:a16="http://schemas.microsoft.com/office/drawing/2014/main" val="2568178779"/>
                    </a:ext>
                  </a:extLst>
                </a:gridCol>
                <a:gridCol w="2172820">
                  <a:extLst>
                    <a:ext uri="{9D8B030D-6E8A-4147-A177-3AD203B41FA5}">
                      <a16:colId xmlns:a16="http://schemas.microsoft.com/office/drawing/2014/main" val="1438770197"/>
                    </a:ext>
                  </a:extLst>
                </a:gridCol>
                <a:gridCol w="1998219">
                  <a:extLst>
                    <a:ext uri="{9D8B030D-6E8A-4147-A177-3AD203B41FA5}">
                      <a16:colId xmlns:a16="http://schemas.microsoft.com/office/drawing/2014/main" val="2882377401"/>
                    </a:ext>
                  </a:extLst>
                </a:gridCol>
              </a:tblGrid>
              <a:tr h="40034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imm8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extended imm8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inverted imm8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signed base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993983"/>
                  </a:ext>
                </a:extLst>
              </a:tr>
              <a:tr h="32939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 00 00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 ff ff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185242"/>
                  </a:ext>
                </a:extLst>
              </a:tr>
              <a:tr h="32939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 00 00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0xff ff ff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-256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12121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6A70E5D-8D7E-8B4D-84C6-223E38A327CD}"/>
              </a:ext>
            </a:extLst>
          </p:cNvPr>
          <p:cNvGrpSpPr/>
          <p:nvPr/>
        </p:nvGrpSpPr>
        <p:grpSpPr>
          <a:xfrm>
            <a:off x="5523976" y="4576513"/>
            <a:ext cx="6025502" cy="773085"/>
            <a:chOff x="6053484" y="5048922"/>
            <a:chExt cx="6025502" cy="77308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37BB6B3-1B53-A74F-ADF9-7458B3965885}"/>
                </a:ext>
              </a:extLst>
            </p:cNvPr>
            <p:cNvGrpSpPr/>
            <p:nvPr/>
          </p:nvGrpSpPr>
          <p:grpSpPr>
            <a:xfrm>
              <a:off x="6053484" y="5124897"/>
              <a:ext cx="6025502" cy="697110"/>
              <a:chOff x="5686529" y="4065165"/>
              <a:chExt cx="6025502" cy="69711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EE40141-E31D-7340-ACBB-ED3C3CB28160}"/>
                  </a:ext>
                </a:extLst>
              </p:cNvPr>
              <p:cNvGrpSpPr/>
              <p:nvPr/>
            </p:nvGrpSpPr>
            <p:grpSpPr>
              <a:xfrm>
                <a:off x="5686529" y="4065165"/>
                <a:ext cx="6025502" cy="697110"/>
                <a:chOff x="5803232" y="4037721"/>
                <a:chExt cx="6025502" cy="697110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3D005E64-6A14-934C-B545-8C003761F468}"/>
                    </a:ext>
                  </a:extLst>
                </p:cNvPr>
                <p:cNvGrpSpPr/>
                <p:nvPr/>
              </p:nvGrpSpPr>
              <p:grpSpPr>
                <a:xfrm>
                  <a:off x="5803232" y="4037721"/>
                  <a:ext cx="6025502" cy="697110"/>
                  <a:chOff x="4575210" y="3335112"/>
                  <a:chExt cx="6025502" cy="697110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90688F95-0151-BD4B-806F-0F359BF54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012008" y="3632112"/>
                    <a:ext cx="1700227" cy="40011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0xfffffffb</a:t>
                    </a: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85D35CC-C529-D443-B369-515C739E4E99}"/>
                      </a:ext>
                    </a:extLst>
                  </p:cNvPr>
                  <p:cNvSpPr txBox="1"/>
                  <p:nvPr/>
                </p:nvSpPr>
                <p:spPr>
                  <a:xfrm>
                    <a:off x="4575210" y="3609028"/>
                    <a:ext cx="41229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r1</a:t>
                    </a:r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81F137A0-F7B8-3544-B5B3-1475D6BCEAFC}"/>
                      </a:ext>
                    </a:extLst>
                  </p:cNvPr>
                  <p:cNvSpPr txBox="1"/>
                  <p:nvPr/>
                </p:nvSpPr>
                <p:spPr>
                  <a:xfrm>
                    <a:off x="9992853" y="3532636"/>
                    <a:ext cx="60785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rPr>
                      <a:t>0x4</a:t>
                    </a:r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7734C0F-3D3E-F043-B86B-E63F86CED18F}"/>
                      </a:ext>
                    </a:extLst>
                  </p:cNvPr>
                  <p:cNvSpPr txBox="1"/>
                  <p:nvPr/>
                </p:nvSpPr>
                <p:spPr>
                  <a:xfrm>
                    <a:off x="5122569" y="3335112"/>
                    <a:ext cx="145652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600" dirty="0"/>
                      <a:t>invert the bits</a:t>
                    </a:r>
                  </a:p>
                </p:txBody>
              </p: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C3445386-39DB-3C41-A4D0-FBAACA52EBA2}"/>
                      </a:ext>
                    </a:extLst>
                  </p:cNvPr>
                  <p:cNvCxnSpPr>
                    <a:cxnSpLocks/>
                    <a:endCxn id="65" idx="3"/>
                  </p:cNvCxnSpPr>
                  <p:nvPr/>
                </p:nvCxnSpPr>
                <p:spPr bwMode="auto">
                  <a:xfrm flipH="1">
                    <a:off x="6712235" y="3832167"/>
                    <a:ext cx="531007" cy="0"/>
                  </a:xfrm>
                  <a:prstGeom prst="straightConnector1">
                    <a:avLst/>
                  </a:prstGeom>
                  <a:noFill/>
                  <a:ln w="63500" cap="flat" cmpd="sng" algn="ctr">
                    <a:solidFill>
                      <a:srgbClr val="FF0000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E403EE0-5DC1-4D4C-9169-0E3C66EDFF41}"/>
                    </a:ext>
                  </a:extLst>
                </p:cNvPr>
                <p:cNvSpPr txBox="1"/>
                <p:nvPr/>
              </p:nvSpPr>
              <p:spPr>
                <a:xfrm>
                  <a:off x="8502103" y="4315689"/>
                  <a:ext cx="2057723" cy="40011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0x00000004</a:t>
                  </a:r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73E8485-F1E8-7149-A2C7-21E407F3306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0442215" y="4509892"/>
                <a:ext cx="559482" cy="6231"/>
              </a:xfrm>
              <a:prstGeom prst="straightConnector1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BB1D5FA-DDF4-4248-ADF2-17DF666EC640}"/>
                </a:ext>
              </a:extLst>
            </p:cNvPr>
            <p:cNvSpPr txBox="1"/>
            <p:nvPr/>
          </p:nvSpPr>
          <p:spPr>
            <a:xfrm>
              <a:off x="8205097" y="5048922"/>
              <a:ext cx="29355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copy into 32 bits zero extend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A88890-0F1F-364B-8A26-2B2A5232205A}"/>
              </a:ext>
            </a:extLst>
          </p:cNvPr>
          <p:cNvGrpSpPr/>
          <p:nvPr/>
        </p:nvGrpSpPr>
        <p:grpSpPr>
          <a:xfrm>
            <a:off x="5567004" y="5491510"/>
            <a:ext cx="5286037" cy="445110"/>
            <a:chOff x="6568756" y="2618678"/>
            <a:chExt cx="5286037" cy="44511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665343B-0DCA-E847-8C11-41CBC21DFF1E}"/>
                </a:ext>
              </a:extLst>
            </p:cNvPr>
            <p:cNvSpPr txBox="1"/>
            <p:nvPr/>
          </p:nvSpPr>
          <p:spPr>
            <a:xfrm>
              <a:off x="9193760" y="2663678"/>
              <a:ext cx="2160720" cy="40011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0xaaaaaaaa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8B8E502-3927-2C4D-AD6A-0F734C86135C}"/>
                </a:ext>
              </a:extLst>
            </p:cNvPr>
            <p:cNvSpPr txBox="1"/>
            <p:nvPr/>
          </p:nvSpPr>
          <p:spPr>
            <a:xfrm>
              <a:off x="6981048" y="2678908"/>
              <a:ext cx="1654453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0x55555555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AB7BD4-CE7D-AF46-A880-52F03575EB04}"/>
                </a:ext>
              </a:extLst>
            </p:cNvPr>
            <p:cNvSpPr txBox="1"/>
            <p:nvPr/>
          </p:nvSpPr>
          <p:spPr>
            <a:xfrm>
              <a:off x="11387999" y="2618678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88029B5-6BB8-9349-9CEE-8D4C39E6A295}"/>
                </a:ext>
              </a:extLst>
            </p:cNvPr>
            <p:cNvSpPr txBox="1"/>
            <p:nvPr/>
          </p:nvSpPr>
          <p:spPr>
            <a:xfrm>
              <a:off x="6568756" y="2663678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r1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8D1A453-C405-DD4D-ABDB-F653B3336919}"/>
                </a:ext>
              </a:extLst>
            </p:cNvPr>
            <p:cNvCxnSpPr>
              <a:cxnSpLocks/>
              <a:stCxn id="72" idx="1"/>
            </p:cNvCxnSpPr>
            <p:nvPr/>
          </p:nvCxnSpPr>
          <p:spPr bwMode="auto">
            <a:xfrm flipH="1">
              <a:off x="8633470" y="2863733"/>
              <a:ext cx="560290" cy="0"/>
            </a:xfrm>
            <a:prstGeom prst="straightConnector1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70D2830-5211-8644-969C-E94C225B4B9F}"/>
              </a:ext>
            </a:extLst>
          </p:cNvPr>
          <p:cNvSpPr txBox="1"/>
          <p:nvPr/>
        </p:nvSpPr>
        <p:spPr>
          <a:xfrm>
            <a:off x="3261099" y="572258"/>
            <a:ext cx="66877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rot4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A8CD77-F3F8-1C40-9DD0-436A74294A75}"/>
              </a:ext>
            </a:extLst>
          </p:cNvPr>
          <p:cNvSpPr txBox="1"/>
          <p:nvPr/>
        </p:nvSpPr>
        <p:spPr>
          <a:xfrm>
            <a:off x="3933199" y="572258"/>
            <a:ext cx="85311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imm8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396F3F6-F766-E042-91B2-074DF57D5ACD}"/>
              </a:ext>
            </a:extLst>
          </p:cNvPr>
          <p:cNvGrpSpPr/>
          <p:nvPr/>
        </p:nvGrpSpPr>
        <p:grpSpPr>
          <a:xfrm>
            <a:off x="8943556" y="1843986"/>
            <a:ext cx="2883478" cy="1210588"/>
            <a:chOff x="494002" y="4228018"/>
            <a:chExt cx="2883478" cy="1210588"/>
          </a:xfrm>
        </p:grpSpPr>
        <p:sp>
          <p:nvSpPr>
            <p:cNvPr id="79" name="~ 1100…">
              <a:extLst>
                <a:ext uri="{FF2B5EF4-FFF2-40B4-BE49-F238E27FC236}">
                  <a16:creationId xmlns:a16="http://schemas.microsoft.com/office/drawing/2014/main" id="{1E30A9AA-11B8-EC43-AFC2-845AC237E361}"/>
                </a:ext>
              </a:extLst>
            </p:cNvPr>
            <p:cNvSpPr txBox="1"/>
            <p:nvPr/>
          </p:nvSpPr>
          <p:spPr>
            <a:xfrm>
              <a:off x="494002" y="4228018"/>
              <a:ext cx="1371598" cy="1210588"/>
            </a:xfrm>
            <a:prstGeom prst="rect">
              <a:avLst/>
            </a:prstGeom>
            <a:ln w="63500">
              <a:solidFill>
                <a:schemeClr val="accent1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anchor="ctr">
              <a:spAutoFit/>
            </a:bodyPr>
            <a:lstStyle/>
            <a:p>
              <a:pPr algn="l">
                <a:defRPr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sz="2400" dirty="0">
                  <a:solidFill>
                    <a:srgbClr val="FF0000"/>
                  </a:solidFill>
                </a:rPr>
                <a:t>~</a:t>
              </a:r>
              <a:r>
                <a:rPr sz="2400" dirty="0"/>
                <a:t> </a:t>
              </a:r>
              <a:r>
                <a:rPr sz="2400" dirty="0">
                  <a:solidFill>
                    <a:srgbClr val="F37440"/>
                  </a:solidFill>
                </a:rPr>
                <a:t>1</a:t>
              </a:r>
              <a:r>
                <a:rPr sz="2400" dirty="0">
                  <a:solidFill>
                    <a:schemeClr val="accent1"/>
                  </a:solidFill>
                </a:rPr>
                <a:t>1</a:t>
              </a:r>
              <a:r>
                <a:rPr sz="2400" dirty="0">
                  <a:solidFill>
                    <a:srgbClr val="00B050"/>
                  </a:solidFill>
                </a:rPr>
                <a:t>0</a:t>
              </a:r>
              <a:r>
                <a:rPr sz="2400" dirty="0">
                  <a:solidFill>
                    <a:srgbClr val="FF0000"/>
                  </a:solidFill>
                </a:rPr>
                <a:t>0</a:t>
              </a:r>
            </a:p>
            <a:p>
              <a:pPr algn="l">
                <a:defRPr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sz="2400" dirty="0"/>
                <a:t>  </a:t>
              </a:r>
              <a:r>
                <a:rPr sz="2400" dirty="0">
                  <a:solidFill>
                    <a:srgbClr val="F37440"/>
                  </a:solidFill>
                </a:rPr>
                <a:t>-</a:t>
              </a:r>
              <a:r>
                <a:rPr sz="2400" dirty="0">
                  <a:solidFill>
                    <a:schemeClr val="accent1"/>
                  </a:solidFill>
                </a:rPr>
                <a:t>-</a:t>
              </a:r>
              <a:r>
                <a:rPr sz="2400" dirty="0">
                  <a:solidFill>
                    <a:srgbClr val="00B050"/>
                  </a:solidFill>
                </a:rPr>
                <a:t>-</a:t>
              </a:r>
              <a:r>
                <a:rPr sz="2400" dirty="0">
                  <a:solidFill>
                    <a:srgbClr val="FF0000"/>
                  </a:solidFill>
                </a:rPr>
                <a:t>-</a:t>
              </a:r>
            </a:p>
            <a:p>
              <a:pPr algn="l">
                <a:defRPr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sz="2400" dirty="0"/>
                <a:t>  </a:t>
              </a:r>
              <a:r>
                <a:rPr sz="2400" dirty="0">
                  <a:solidFill>
                    <a:srgbClr val="F37440"/>
                  </a:solidFill>
                </a:rPr>
                <a:t>0</a:t>
              </a:r>
              <a:r>
                <a:rPr sz="2400" dirty="0">
                  <a:solidFill>
                    <a:schemeClr val="accent1"/>
                  </a:solidFill>
                </a:rPr>
                <a:t>0</a:t>
              </a:r>
              <a:r>
                <a:rPr sz="2400" dirty="0">
                  <a:solidFill>
                    <a:srgbClr val="00B050"/>
                  </a:solidFill>
                </a:rPr>
                <a:t>1</a:t>
              </a:r>
              <a:r>
                <a:rPr sz="24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8F0D1B4-114B-1E44-899C-28131D8789C2}"/>
                </a:ext>
              </a:extLst>
            </p:cNvPr>
            <p:cNvSpPr txBox="1"/>
            <p:nvPr/>
          </p:nvSpPr>
          <p:spPr>
            <a:xfrm>
              <a:off x="1910412" y="4648645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Bitwise NOT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CDA2F1A-3ABE-5047-8105-2E281B08C6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754C03-A9A1-8247-B178-886AB886D74B}"/>
              </a:ext>
            </a:extLst>
          </p:cNvPr>
          <p:cNvGrpSpPr/>
          <p:nvPr/>
        </p:nvGrpSpPr>
        <p:grpSpPr>
          <a:xfrm>
            <a:off x="1347022" y="2010308"/>
            <a:ext cx="6674069" cy="877945"/>
            <a:chOff x="550070" y="2086444"/>
            <a:chExt cx="6674069" cy="87794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E9B6E8E-CC66-4344-BC97-B973B085EAA4}"/>
                </a:ext>
              </a:extLst>
            </p:cNvPr>
            <p:cNvSpPr/>
            <p:nvPr/>
          </p:nvSpPr>
          <p:spPr>
            <a:xfrm>
              <a:off x="550070" y="2086444"/>
              <a:ext cx="6674069" cy="8779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3D84B4-4076-A647-BED2-B97DF785D440}"/>
                </a:ext>
              </a:extLst>
            </p:cNvPr>
            <p:cNvSpPr txBox="1"/>
            <p:nvPr/>
          </p:nvSpPr>
          <p:spPr>
            <a:xfrm>
              <a:off x="752496" y="2103338"/>
              <a:ext cx="64716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mvn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Rd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constant 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Rd = constant</a:t>
              </a:r>
              <a:endPara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mvn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Rd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, 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Rm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en-US" sz="24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Rd = Rm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8B168A-6DD2-C8C7-9E99-209B035E813D}"/>
              </a:ext>
            </a:extLst>
          </p:cNvPr>
          <p:cNvGrpSpPr/>
          <p:nvPr/>
        </p:nvGrpSpPr>
        <p:grpSpPr>
          <a:xfrm>
            <a:off x="5564973" y="6250702"/>
            <a:ext cx="3456613" cy="411121"/>
            <a:chOff x="6568756" y="2652667"/>
            <a:chExt cx="3456613" cy="41112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E6A54D9-EFC1-73F1-8925-CFBF2E29A336}"/>
                </a:ext>
              </a:extLst>
            </p:cNvPr>
            <p:cNvSpPr txBox="1"/>
            <p:nvPr/>
          </p:nvSpPr>
          <p:spPr>
            <a:xfrm>
              <a:off x="9047793" y="2652667"/>
              <a:ext cx="97757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66A9C48-B5F6-FF90-5FBC-E87D897B9401}"/>
                </a:ext>
              </a:extLst>
            </p:cNvPr>
            <p:cNvSpPr txBox="1"/>
            <p:nvPr/>
          </p:nvSpPr>
          <p:spPr>
            <a:xfrm>
              <a:off x="6981048" y="2678908"/>
              <a:ext cx="1654453" cy="36933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0xffffffff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A25FA10-6820-30B5-DDE4-85C785CDF096}"/>
                </a:ext>
              </a:extLst>
            </p:cNvPr>
            <p:cNvSpPr txBox="1"/>
            <p:nvPr/>
          </p:nvSpPr>
          <p:spPr>
            <a:xfrm>
              <a:off x="6568756" y="2663678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r1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0D60F41-170F-935C-B051-B32B8F6EC55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635501" y="2822375"/>
              <a:ext cx="560290" cy="10263"/>
            </a:xfrm>
            <a:prstGeom prst="straightConnector1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315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3" grpId="0" uiExpand="1" build="p"/>
      <p:bldP spid="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CD6AA-5F18-9541-A6F0-EAA05D8C46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11015" y="1063548"/>
            <a:ext cx="11632223" cy="42733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Address of X (defined as int X)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X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r2 contains the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*Y)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write Y = &amp;X;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r1, [r2]   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3FDB8-9673-7E43-A38F-E67C5AF67BC7}"/>
              </a:ext>
            </a:extLst>
          </p:cNvPr>
          <p:cNvSpPr/>
          <p:nvPr/>
        </p:nvSpPr>
        <p:spPr>
          <a:xfrm>
            <a:off x="3184918" y="274450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5952F-BE04-8E4C-A50D-8E120CFC45FB}"/>
              </a:ext>
            </a:extLst>
          </p:cNvPr>
          <p:cNvSpPr txBox="1"/>
          <p:nvPr/>
        </p:nvSpPr>
        <p:spPr>
          <a:xfrm>
            <a:off x="2761239" y="35518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51A1FE-735C-3C42-9163-CF99E657A754}"/>
              </a:ext>
            </a:extLst>
          </p:cNvPr>
          <p:cNvSpPr txBox="1"/>
          <p:nvPr/>
        </p:nvSpPr>
        <p:spPr>
          <a:xfrm>
            <a:off x="2821082" y="28539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83E02-431E-2047-9DE3-9B51AB57BB4B}"/>
              </a:ext>
            </a:extLst>
          </p:cNvPr>
          <p:cNvSpPr txBox="1"/>
          <p:nvPr/>
        </p:nvSpPr>
        <p:spPr>
          <a:xfrm>
            <a:off x="5609749" y="367800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contents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15CB20-C27D-4B4F-9773-CE938B7416F7}"/>
              </a:ext>
            </a:extLst>
          </p:cNvPr>
          <p:cNvCxnSpPr>
            <a:cxnSpLocks/>
          </p:cNvCxnSpPr>
          <p:nvPr/>
        </p:nvCxnSpPr>
        <p:spPr>
          <a:xfrm>
            <a:off x="4630504" y="3851141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5BD856-1BB9-5E4C-A0B8-2E6B7FE59AAE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634108" y="3153452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225A92-BEAB-CBC6-EC6F-28127BD4DD3F}"/>
              </a:ext>
            </a:extLst>
          </p:cNvPr>
          <p:cNvSpPr txBox="1"/>
          <p:nvPr/>
        </p:nvSpPr>
        <p:spPr>
          <a:xfrm>
            <a:off x="5618887" y="402428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7DAD9-D516-5C44-282A-A1C2AFE646DC}"/>
              </a:ext>
            </a:extLst>
          </p:cNvPr>
          <p:cNvSpPr txBox="1"/>
          <p:nvPr/>
        </p:nvSpPr>
        <p:spPr>
          <a:xfrm>
            <a:off x="5618887" y="2984175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93441F-C18B-1080-358D-5CAC969FCB77}"/>
              </a:ext>
            </a:extLst>
          </p:cNvPr>
          <p:cNvSpPr txBox="1"/>
          <p:nvPr/>
        </p:nvSpPr>
        <p:spPr>
          <a:xfrm>
            <a:off x="5618887" y="332947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77DA5E-8DD2-2F89-6AE0-88584CC061D2}"/>
              </a:ext>
            </a:extLst>
          </p:cNvPr>
          <p:cNvSpPr txBox="1"/>
          <p:nvPr/>
        </p:nvSpPr>
        <p:spPr>
          <a:xfrm>
            <a:off x="7424439" y="336451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807513-DA45-A639-2E42-E7F8A0B46884}"/>
              </a:ext>
            </a:extLst>
          </p:cNvPr>
          <p:cNvSpPr txBox="1"/>
          <p:nvPr/>
        </p:nvSpPr>
        <p:spPr>
          <a:xfrm>
            <a:off x="7424439" y="2995182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    /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this is 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6DB617-402E-A872-420B-850CF03CDFD9}"/>
              </a:ext>
            </a:extLst>
          </p:cNvPr>
          <p:cNvSpPr txBox="1"/>
          <p:nvPr/>
        </p:nvSpPr>
        <p:spPr>
          <a:xfrm>
            <a:off x="7438071" y="370306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   // this is 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A3239D-7EEC-2F6E-D458-0379D48FA3DA}"/>
              </a:ext>
            </a:extLst>
          </p:cNvPr>
          <p:cNvSpPr txBox="1"/>
          <p:nvPr/>
        </p:nvSpPr>
        <p:spPr>
          <a:xfrm>
            <a:off x="7469686" y="401425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0A8594-8B68-AC55-9CFD-2E6C1E84E4DD}"/>
              </a:ext>
            </a:extLst>
          </p:cNvPr>
          <p:cNvSpPr/>
          <p:nvPr/>
        </p:nvSpPr>
        <p:spPr>
          <a:xfrm>
            <a:off x="3182704" y="349116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D06F7F-18CB-959E-AB08-FE1FAB572246}"/>
              </a:ext>
            </a:extLst>
          </p:cNvPr>
          <p:cNvSpPr txBox="1"/>
          <p:nvPr/>
        </p:nvSpPr>
        <p:spPr>
          <a:xfrm>
            <a:off x="5616146" y="263304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70DAEF-81AB-3B6A-5577-2D8D7D086B41}"/>
              </a:ext>
            </a:extLst>
          </p:cNvPr>
          <p:cNvSpPr txBox="1"/>
          <p:nvPr/>
        </p:nvSpPr>
        <p:spPr>
          <a:xfrm>
            <a:off x="7466945" y="262301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C93274-8C21-4747-739F-B989D34D9F64}"/>
              </a:ext>
            </a:extLst>
          </p:cNvPr>
          <p:cNvSpPr txBox="1"/>
          <p:nvPr/>
        </p:nvSpPr>
        <p:spPr>
          <a:xfrm>
            <a:off x="5616146" y="299908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FC9324-89FF-7565-ABE1-1B609013EDD0}"/>
              </a:ext>
            </a:extLst>
          </p:cNvPr>
          <p:cNvCxnSpPr>
            <a:cxnSpLocks/>
          </p:cNvCxnSpPr>
          <p:nvPr/>
        </p:nvCxnSpPr>
        <p:spPr>
          <a:xfrm flipV="1">
            <a:off x="4626884" y="3163748"/>
            <a:ext cx="1514391" cy="50428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16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4" grpId="0"/>
      <p:bldP spid="4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77" y="100755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3006-70AE-5A41-A839-25DF9E502E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4984" y="941133"/>
            <a:ext cx="11017048" cy="567693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r1 contains the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*X)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memory r1 points at X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r2 contains the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write Y = *X;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r3, [r1]  // r3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 (read 1)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r0, [r3]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*x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(read 2)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r0, [r2]  // y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*x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EE306-E8B8-AE7F-F7F2-F13A86F91338}"/>
              </a:ext>
            </a:extLst>
          </p:cNvPr>
          <p:cNvSpPr/>
          <p:nvPr/>
        </p:nvSpPr>
        <p:spPr>
          <a:xfrm>
            <a:off x="4535791" y="2672967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2B9668-378D-55BC-BE49-414AB1233E62}"/>
              </a:ext>
            </a:extLst>
          </p:cNvPr>
          <p:cNvSpPr txBox="1"/>
          <p:nvPr/>
        </p:nvSpPr>
        <p:spPr>
          <a:xfrm>
            <a:off x="4112112" y="34803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059D62-6CFD-A6A8-DAEC-6E391D917CBC}"/>
              </a:ext>
            </a:extLst>
          </p:cNvPr>
          <p:cNvSpPr txBox="1"/>
          <p:nvPr/>
        </p:nvSpPr>
        <p:spPr>
          <a:xfrm>
            <a:off x="4171955" y="278241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F2F4A7-E616-7FE0-244C-6A8986722957}"/>
              </a:ext>
            </a:extLst>
          </p:cNvPr>
          <p:cNvSpPr txBox="1"/>
          <p:nvPr/>
        </p:nvSpPr>
        <p:spPr>
          <a:xfrm>
            <a:off x="6960621" y="3620520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0x01010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A289B5-AEBC-1415-5A4F-D33FEF10F357}"/>
              </a:ext>
            </a:extLst>
          </p:cNvPr>
          <p:cNvCxnSpPr>
            <a:cxnSpLocks/>
          </p:cNvCxnSpPr>
          <p:nvPr/>
        </p:nvCxnSpPr>
        <p:spPr>
          <a:xfrm>
            <a:off x="5981377" y="3779600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05CBC7-E9F6-CD46-1F46-3705B963A227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984981" y="3081911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7FBA10-FD00-C5DC-A281-6064A873651B}"/>
              </a:ext>
            </a:extLst>
          </p:cNvPr>
          <p:cNvSpPr txBox="1"/>
          <p:nvPr/>
        </p:nvSpPr>
        <p:spPr>
          <a:xfrm>
            <a:off x="6969760" y="395274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A8C7C4-7A2F-3138-2E42-11B6B1B78406}"/>
              </a:ext>
            </a:extLst>
          </p:cNvPr>
          <p:cNvSpPr txBox="1"/>
          <p:nvPr/>
        </p:nvSpPr>
        <p:spPr>
          <a:xfrm>
            <a:off x="6969760" y="291263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03F743-48ED-5411-6FB2-4DF5FBA13945}"/>
              </a:ext>
            </a:extLst>
          </p:cNvPr>
          <p:cNvSpPr txBox="1"/>
          <p:nvPr/>
        </p:nvSpPr>
        <p:spPr>
          <a:xfrm>
            <a:off x="6969760" y="325793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A3454A-95D8-EBE3-8345-F6CEE92FF232}"/>
              </a:ext>
            </a:extLst>
          </p:cNvPr>
          <p:cNvSpPr txBox="1"/>
          <p:nvPr/>
        </p:nvSpPr>
        <p:spPr>
          <a:xfrm>
            <a:off x="8775312" y="32929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D73844-5CBA-D697-8A54-492EDC6361B3}"/>
              </a:ext>
            </a:extLst>
          </p:cNvPr>
          <p:cNvSpPr txBox="1"/>
          <p:nvPr/>
        </p:nvSpPr>
        <p:spPr>
          <a:xfrm>
            <a:off x="8775312" y="292364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1A5A5-0328-3762-0B95-CEC700E60237}"/>
              </a:ext>
            </a:extLst>
          </p:cNvPr>
          <p:cNvSpPr txBox="1"/>
          <p:nvPr/>
        </p:nvSpPr>
        <p:spPr>
          <a:xfrm>
            <a:off x="8788944" y="363152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7BB409-1ABD-DCF0-4379-DED8AA885E23}"/>
              </a:ext>
            </a:extLst>
          </p:cNvPr>
          <p:cNvSpPr txBox="1"/>
          <p:nvPr/>
        </p:nvSpPr>
        <p:spPr>
          <a:xfrm>
            <a:off x="8820559" y="394271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979E99-43A4-1FE0-AA8B-F9165DC64800}"/>
              </a:ext>
            </a:extLst>
          </p:cNvPr>
          <p:cNvSpPr/>
          <p:nvPr/>
        </p:nvSpPr>
        <p:spPr>
          <a:xfrm>
            <a:off x="4533577" y="3419623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9FA7A7-C9D2-18AB-563B-F805492F2B28}"/>
              </a:ext>
            </a:extLst>
          </p:cNvPr>
          <p:cNvSpPr txBox="1"/>
          <p:nvPr/>
        </p:nvSpPr>
        <p:spPr>
          <a:xfrm>
            <a:off x="6967019" y="2561502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49AF6D-7666-3B8B-113A-35343A5C33F5}"/>
              </a:ext>
            </a:extLst>
          </p:cNvPr>
          <p:cNvSpPr txBox="1"/>
          <p:nvPr/>
        </p:nvSpPr>
        <p:spPr>
          <a:xfrm>
            <a:off x="8817818" y="255146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E33CE5-22C2-C930-7332-4E4109EB8AF1}"/>
              </a:ext>
            </a:extLst>
          </p:cNvPr>
          <p:cNvSpPr txBox="1"/>
          <p:nvPr/>
        </p:nvSpPr>
        <p:spPr>
          <a:xfrm>
            <a:off x="6960621" y="2915910"/>
            <a:ext cx="185993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946F4F-6EEB-870C-43BB-7F4507F262FF}"/>
              </a:ext>
            </a:extLst>
          </p:cNvPr>
          <p:cNvSpPr/>
          <p:nvPr/>
        </p:nvSpPr>
        <p:spPr>
          <a:xfrm>
            <a:off x="4523935" y="197836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542A5B-9DB2-FAC2-1AE7-B82BEF201F0C}"/>
              </a:ext>
            </a:extLst>
          </p:cNvPr>
          <p:cNvSpPr txBox="1"/>
          <p:nvPr/>
        </p:nvSpPr>
        <p:spPr>
          <a:xfrm>
            <a:off x="4160099" y="208780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B7ADE1-D83A-8641-6532-DCA7948E1B17}"/>
              </a:ext>
            </a:extLst>
          </p:cNvPr>
          <p:cNvSpPr/>
          <p:nvPr/>
        </p:nvSpPr>
        <p:spPr>
          <a:xfrm>
            <a:off x="4539959" y="1976514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0x01010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478D42-07A5-A91C-2622-8F6B03225C11}"/>
              </a:ext>
            </a:extLst>
          </p:cNvPr>
          <p:cNvSpPr txBox="1"/>
          <p:nvPr/>
        </p:nvSpPr>
        <p:spPr>
          <a:xfrm>
            <a:off x="4080497" y="426502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195AB7-356D-0FE7-F1AE-3C2498CF3927}"/>
              </a:ext>
            </a:extLst>
          </p:cNvPr>
          <p:cNvSpPr/>
          <p:nvPr/>
        </p:nvSpPr>
        <p:spPr>
          <a:xfrm>
            <a:off x="4501962" y="42043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AF2F2E9-9682-53C9-5BCA-0AC616491EBF}"/>
              </a:ext>
            </a:extLst>
          </p:cNvPr>
          <p:cNvSpPr/>
          <p:nvPr/>
        </p:nvSpPr>
        <p:spPr>
          <a:xfrm>
            <a:off x="4491586" y="4204315"/>
            <a:ext cx="1447800" cy="59114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55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F5E96A5-7F9D-17C6-0405-C5DD59A7B262}"/>
              </a:ext>
            </a:extLst>
          </p:cNvPr>
          <p:cNvCxnSpPr>
            <a:cxnSpLocks/>
          </p:cNvCxnSpPr>
          <p:nvPr/>
        </p:nvCxnSpPr>
        <p:spPr>
          <a:xfrm flipH="1" flipV="1">
            <a:off x="6022709" y="2540757"/>
            <a:ext cx="936159" cy="115483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56D13-3E79-C436-E3A7-AEBEDFEC0FD5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5939386" y="2811334"/>
            <a:ext cx="1070456" cy="168855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7F4DDD-BB4D-8189-E660-E425AE517F32}"/>
              </a:ext>
            </a:extLst>
          </p:cNvPr>
          <p:cNvCxnSpPr>
            <a:cxnSpLocks/>
          </p:cNvCxnSpPr>
          <p:nvPr/>
        </p:nvCxnSpPr>
        <p:spPr>
          <a:xfrm flipV="1">
            <a:off x="5934198" y="3118174"/>
            <a:ext cx="1209874" cy="1381712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7461DF-838D-E99D-247D-1C5936F174D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022709" y="2246682"/>
            <a:ext cx="944310" cy="484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9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4" grpId="0"/>
      <p:bldP spid="55" grpId="0" animBg="1"/>
      <p:bldP spid="58" grpId="0" animBg="1"/>
      <p:bldP spid="6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208"/>
            <a:ext cx="9799455" cy="436880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ldr</a:t>
            </a:r>
            <a:r>
              <a:rPr lang="en-US" dirty="0"/>
              <a:t>/str: array copy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418974" y="827638"/>
            <a:ext cx="5731195" cy="494061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SZ 6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*, int *, int);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 = {1, 2, 3, 4, 5, 6};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[SZ];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SZ);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for (int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SZ;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*(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BEC35A7-5AA9-9920-5857-0B1A2EA61BC5}"/>
              </a:ext>
            </a:extLst>
          </p:cNvPr>
          <p:cNvSpPr/>
          <p:nvPr/>
        </p:nvSpPr>
        <p:spPr bwMode="auto">
          <a:xfrm>
            <a:off x="6168289" y="1715492"/>
            <a:ext cx="5604737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int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for (int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 =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666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5705441" y="1132946"/>
            <a:ext cx="6222337" cy="414885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lsl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r2, </a:t>
            </a:r>
            <a:r>
              <a:rPr lang="en-US" sz="160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//convert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int size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r0, r2 // loop term pointer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[r0]  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r4, [r1]  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4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r1, 4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r3    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term pointer?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579"/>
            <a:ext cx="6792686" cy="715294"/>
          </a:xfrm>
        </p:spPr>
        <p:txBody>
          <a:bodyPr/>
          <a:lstStyle/>
          <a:p>
            <a:r>
              <a:rPr lang="en-US" dirty="0"/>
              <a:t>Base Register version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773978" y="629102"/>
            <a:ext cx="4548793" cy="61177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use as loop term pointer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use as temp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(. -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4779025" y="3154546"/>
            <a:ext cx="2092331" cy="743363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8726230" y="4572394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F11DE-C2F2-8FAB-972C-744D3FEACA6E}"/>
              </a:ext>
            </a:extLst>
          </p:cNvPr>
          <p:cNvSpPr txBox="1"/>
          <p:nvPr/>
        </p:nvSpPr>
        <p:spPr>
          <a:xfrm>
            <a:off x="8328685" y="1273094"/>
            <a:ext cx="1672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 loop guard</a:t>
            </a:r>
          </a:p>
        </p:txBody>
      </p:sp>
    </p:spTree>
    <p:extLst>
      <p:ext uri="{BB962C8B-B14F-4D97-AF65-F5344CB8AC3E}">
        <p14:creationId xmlns:p14="http://schemas.microsoft.com/office/powerpoint/2010/main" val="263484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A3006-70AE-5A41-A839-25DF9E502E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7322" y="735050"/>
            <a:ext cx="11256447" cy="593245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*X)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X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 contains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Y[2])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 memory; r2 points at &amp;(Y[0])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write *X  = Y[1];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r0, [r2, 4]     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y[1]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r3, [r1]          // r3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   r0, [r3]         // *x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y[1]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4B3027-53ED-0B48-9433-C196846BF638}"/>
              </a:ext>
            </a:extLst>
          </p:cNvPr>
          <p:cNvSpPr/>
          <p:nvPr/>
        </p:nvSpPr>
        <p:spPr>
          <a:xfrm>
            <a:off x="4324260" y="276601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9B199E-3D80-C301-2A43-C82DD4A05D1E}"/>
              </a:ext>
            </a:extLst>
          </p:cNvPr>
          <p:cNvSpPr txBox="1"/>
          <p:nvPr/>
        </p:nvSpPr>
        <p:spPr>
          <a:xfrm>
            <a:off x="3900581" y="35733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94F59B-9B16-28FA-E9A0-EE591F9A28C4}"/>
              </a:ext>
            </a:extLst>
          </p:cNvPr>
          <p:cNvSpPr txBox="1"/>
          <p:nvPr/>
        </p:nvSpPr>
        <p:spPr>
          <a:xfrm>
            <a:off x="3960424" y="28754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F05895-0A1C-9E2C-98AA-795CBF2375E3}"/>
              </a:ext>
            </a:extLst>
          </p:cNvPr>
          <p:cNvSpPr txBox="1"/>
          <p:nvPr/>
        </p:nvSpPr>
        <p:spPr>
          <a:xfrm>
            <a:off x="6749091" y="369951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0x01000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C889CD-82D3-D8D4-D61B-B0CC3BEA7E33}"/>
              </a:ext>
            </a:extLst>
          </p:cNvPr>
          <p:cNvCxnSpPr>
            <a:cxnSpLocks/>
          </p:cNvCxnSpPr>
          <p:nvPr/>
        </p:nvCxnSpPr>
        <p:spPr>
          <a:xfrm>
            <a:off x="5769846" y="3872651"/>
            <a:ext cx="95917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E99693-0057-51D1-8E92-48AFB0B7131C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773450" y="3174962"/>
            <a:ext cx="984779" cy="102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091E924-0A53-8E82-55BC-E41019429CF7}"/>
              </a:ext>
            </a:extLst>
          </p:cNvPr>
          <p:cNvSpPr txBox="1"/>
          <p:nvPr/>
        </p:nvSpPr>
        <p:spPr>
          <a:xfrm>
            <a:off x="6758229" y="404579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21EFD4-E445-A54B-831E-C0B6A00225CA}"/>
              </a:ext>
            </a:extLst>
          </p:cNvPr>
          <p:cNvSpPr txBox="1"/>
          <p:nvPr/>
        </p:nvSpPr>
        <p:spPr>
          <a:xfrm>
            <a:off x="6758229" y="3005685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Y[0]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D1F90C-E242-269C-5DBE-AAAC96DA1CC2}"/>
              </a:ext>
            </a:extLst>
          </p:cNvPr>
          <p:cNvSpPr txBox="1"/>
          <p:nvPr/>
        </p:nvSpPr>
        <p:spPr>
          <a:xfrm>
            <a:off x="6758229" y="335098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A1E3AB-F270-1BAA-D3EF-71E8C9D9EFD4}"/>
              </a:ext>
            </a:extLst>
          </p:cNvPr>
          <p:cNvSpPr txBox="1"/>
          <p:nvPr/>
        </p:nvSpPr>
        <p:spPr>
          <a:xfrm>
            <a:off x="8563781" y="3386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7E7104-1296-73D5-6D25-39BED26CB80A}"/>
              </a:ext>
            </a:extLst>
          </p:cNvPr>
          <p:cNvSpPr txBox="1"/>
          <p:nvPr/>
        </p:nvSpPr>
        <p:spPr>
          <a:xfrm>
            <a:off x="8563781" y="30166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082672-E5FC-ACFD-7E76-18DC859CA74F}"/>
              </a:ext>
            </a:extLst>
          </p:cNvPr>
          <p:cNvSpPr txBox="1"/>
          <p:nvPr/>
        </p:nvSpPr>
        <p:spPr>
          <a:xfrm>
            <a:off x="8577413" y="372457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C0F90F-BB67-8DF3-6C91-459A78660A63}"/>
              </a:ext>
            </a:extLst>
          </p:cNvPr>
          <p:cNvSpPr txBox="1"/>
          <p:nvPr/>
        </p:nvSpPr>
        <p:spPr>
          <a:xfrm>
            <a:off x="8609028" y="403576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5FDC24-466B-0C48-EF58-E518D3646BC4}"/>
              </a:ext>
            </a:extLst>
          </p:cNvPr>
          <p:cNvSpPr/>
          <p:nvPr/>
        </p:nvSpPr>
        <p:spPr>
          <a:xfrm>
            <a:off x="4322046" y="351267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02DD16-21DA-644B-5D81-B516A7EA56D0}"/>
              </a:ext>
            </a:extLst>
          </p:cNvPr>
          <p:cNvSpPr txBox="1"/>
          <p:nvPr/>
        </p:nvSpPr>
        <p:spPr>
          <a:xfrm>
            <a:off x="6755488" y="2654553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Y[1] contents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710E38-3FCC-0E10-966E-E0F4D962F6B1}"/>
              </a:ext>
            </a:extLst>
          </p:cNvPr>
          <p:cNvSpPr txBox="1"/>
          <p:nvPr/>
        </p:nvSpPr>
        <p:spPr>
          <a:xfrm>
            <a:off x="8606287" y="26445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ABB558-0F1E-C3EE-7419-A3D31BD57DDA}"/>
              </a:ext>
            </a:extLst>
          </p:cNvPr>
          <p:cNvSpPr txBox="1"/>
          <p:nvPr/>
        </p:nvSpPr>
        <p:spPr>
          <a:xfrm>
            <a:off x="6733284" y="4044812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Y[1] contents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4F088B7-D6FA-DAAF-EE9D-49E4902BB555}"/>
              </a:ext>
            </a:extLst>
          </p:cNvPr>
          <p:cNvSpPr/>
          <p:nvPr/>
        </p:nvSpPr>
        <p:spPr>
          <a:xfrm>
            <a:off x="4312404" y="20714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77168C-4BD3-ECB2-565B-7FB165F5EFC8}"/>
              </a:ext>
            </a:extLst>
          </p:cNvPr>
          <p:cNvSpPr txBox="1"/>
          <p:nvPr/>
        </p:nvSpPr>
        <p:spPr>
          <a:xfrm>
            <a:off x="3948568" y="218085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B3CACC6-BEE6-CE13-433B-4878CCCBBFDD}"/>
              </a:ext>
            </a:extLst>
          </p:cNvPr>
          <p:cNvSpPr txBox="1"/>
          <p:nvPr/>
        </p:nvSpPr>
        <p:spPr>
          <a:xfrm>
            <a:off x="3868966" y="4358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7D92F2B-D3D0-22D9-556D-014E7A56B728}"/>
              </a:ext>
            </a:extLst>
          </p:cNvPr>
          <p:cNvSpPr/>
          <p:nvPr/>
        </p:nvSpPr>
        <p:spPr>
          <a:xfrm>
            <a:off x="4350274" y="4231065"/>
            <a:ext cx="1447800" cy="591142"/>
          </a:xfrm>
          <a:prstGeom prst="rect">
            <a:avLst/>
          </a:prstGeom>
          <a:solidFill>
            <a:srgbClr val="92D050">
              <a:alpha val="47989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30ED8D-F9B3-7342-14AC-7AD475C41C48}"/>
              </a:ext>
            </a:extLst>
          </p:cNvPr>
          <p:cNvSpPr/>
          <p:nvPr/>
        </p:nvSpPr>
        <p:spPr>
          <a:xfrm>
            <a:off x="4312404" y="2088847"/>
            <a:ext cx="1447800" cy="591142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0x01000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4AD5E5-C7DC-3BCC-AAF6-65D1447051C8}"/>
              </a:ext>
            </a:extLst>
          </p:cNvPr>
          <p:cNvSpPr/>
          <p:nvPr/>
        </p:nvSpPr>
        <p:spPr>
          <a:xfrm>
            <a:off x="4350274" y="4245241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Y[1] contents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7E9ED5-CA80-C428-AEA4-6A86F16F78DF}"/>
              </a:ext>
            </a:extLst>
          </p:cNvPr>
          <p:cNvSpPr txBox="1"/>
          <p:nvPr/>
        </p:nvSpPr>
        <p:spPr>
          <a:xfrm>
            <a:off x="6307930" y="264043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1705BE-DAE9-E316-F5D3-472796614FD5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5798074" y="2860999"/>
            <a:ext cx="977567" cy="167981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EA66E3-3D88-889C-0E27-16D51E73C09A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5760204" y="2384418"/>
            <a:ext cx="973080" cy="1450475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C377385-044C-49DA-0743-30564AEB8E2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788010" y="2424391"/>
            <a:ext cx="945274" cy="178969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56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4" grpId="0"/>
      <p:bldP spid="53" grpId="0" animBg="1"/>
      <p:bldP spid="59" grpId="0" animBg="1"/>
      <p:bldP spid="5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FE162A9-B5C7-0548-987F-324C99264692}"/>
              </a:ext>
            </a:extLst>
          </p:cNvPr>
          <p:cNvSpPr/>
          <p:nvPr/>
        </p:nvSpPr>
        <p:spPr>
          <a:xfrm>
            <a:off x="1640732" y="553612"/>
            <a:ext cx="8910535" cy="32715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E44B7E-615A-0745-AB8B-85866618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10" y="145357"/>
            <a:ext cx="10515600" cy="49804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Base Register + Register Offset Addressing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93D122-7FB5-D847-BF4D-55AFF51F9311}"/>
              </a:ext>
            </a:extLst>
          </p:cNvPr>
          <p:cNvGraphicFramePr>
            <a:graphicFrameLocks noGrp="1"/>
          </p:cNvGraphicFramePr>
          <p:nvPr/>
        </p:nvGraphicFramePr>
        <p:xfrm>
          <a:off x="102765" y="5223277"/>
          <a:ext cx="11996405" cy="1403956"/>
        </p:xfrm>
        <a:graphic>
          <a:graphicData uri="http://schemas.openxmlformats.org/drawingml/2006/table">
            <a:tbl>
              <a:tblPr/>
              <a:tblGrid>
                <a:gridCol w="5481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8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84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Syntax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Address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Examples</a:t>
                      </a:r>
                      <a:endParaRPr lang="en-US" sz="2400" b="0" i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55"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/str Rd, [Rn +/- Rm</a:t>
                      </a:r>
                      <a:r>
                        <a:rPr lang="en-US" sz="2400" b="0" i="0" kern="120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Rn + or – Rm</a:t>
                      </a:r>
                    </a:p>
                  </a:txBody>
                  <a:tcPr marL="45720" marR="45720" marT="36830" marB="3683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r0, [r5, r4]</a:t>
                      </a:r>
                      <a:r>
                        <a:rPr lang="en-US" sz="2400" b="0" i="0" kern="1200" baseline="30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endParaRPr lang="en-US" sz="24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eaLnBrk="0" fontAlgn="base" hangingPunc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400" b="0" i="0" kern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str r1, </a:t>
                      </a:r>
                      <a:r>
                        <a:rPr lang="en-US" sz="24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[r5, r4]</a:t>
                      </a:r>
                    </a:p>
                  </a:txBody>
                  <a:tcPr marL="45720" marR="4572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03D1368-71DC-EF47-8C4A-9EB56CED5E11}"/>
              </a:ext>
            </a:extLst>
          </p:cNvPr>
          <p:cNvSpPr txBox="1"/>
          <p:nvPr/>
        </p:nvSpPr>
        <p:spPr>
          <a:xfrm>
            <a:off x="3464555" y="1728344"/>
            <a:ext cx="1282198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/>
                </a:solidFill>
              </a:rPr>
              <a:t>ldr</a:t>
            </a:r>
            <a:r>
              <a:rPr lang="en-US" sz="2000" b="1" dirty="0">
                <a:solidFill>
                  <a:schemeClr val="tx2"/>
                </a:solidFill>
              </a:rPr>
              <a:t>/str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B4307-B5DD-4244-8C7A-991693A81F80}"/>
              </a:ext>
            </a:extLst>
          </p:cNvPr>
          <p:cNvSpPr txBox="1"/>
          <p:nvPr/>
        </p:nvSpPr>
        <p:spPr>
          <a:xfrm>
            <a:off x="5773827" y="172834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33AC76-DDF4-FE41-8C0A-93CD9FE895FD}"/>
              </a:ext>
            </a:extLst>
          </p:cNvPr>
          <p:cNvSpPr txBox="1"/>
          <p:nvPr/>
        </p:nvSpPr>
        <p:spPr>
          <a:xfrm>
            <a:off x="5168015" y="1728344"/>
            <a:ext cx="605812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023A53-0BAD-564C-8781-570657542A19}"/>
              </a:ext>
            </a:extLst>
          </p:cNvPr>
          <p:cNvSpPr txBox="1"/>
          <p:nvPr/>
        </p:nvSpPr>
        <p:spPr>
          <a:xfrm>
            <a:off x="4762717" y="1728344"/>
            <a:ext cx="385596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U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F6DB39-2E74-E84C-92F9-B63E321A62DF}"/>
              </a:ext>
            </a:extLst>
          </p:cNvPr>
          <p:cNvCxnSpPr>
            <a:cxnSpLocks/>
          </p:cNvCxnSpPr>
          <p:nvPr/>
        </p:nvCxnSpPr>
        <p:spPr>
          <a:xfrm>
            <a:off x="6678759" y="2109715"/>
            <a:ext cx="0" cy="9147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9BC16-2651-CD4F-AA4B-1496E5A9EB62}"/>
              </a:ext>
            </a:extLst>
          </p:cNvPr>
          <p:cNvCxnSpPr>
            <a:stCxn id="25" idx="2"/>
          </p:cNvCxnSpPr>
          <p:nvPr/>
        </p:nvCxnSpPr>
        <p:spPr>
          <a:xfrm>
            <a:off x="5470921" y="2128454"/>
            <a:ext cx="0" cy="126954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89CDA9-92E3-2F4E-B59D-88403DB99351}"/>
              </a:ext>
            </a:extLst>
          </p:cNvPr>
          <p:cNvCxnSpPr>
            <a:cxnSpLocks/>
          </p:cNvCxnSpPr>
          <p:nvPr/>
        </p:nvCxnSpPr>
        <p:spPr>
          <a:xfrm flipV="1">
            <a:off x="5470921" y="3383698"/>
            <a:ext cx="908718" cy="13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6A10F03-A38E-2446-A01B-E9DDD1F8ABE7}"/>
              </a:ext>
            </a:extLst>
          </p:cNvPr>
          <p:cNvSpPr/>
          <p:nvPr/>
        </p:nvSpPr>
        <p:spPr>
          <a:xfrm>
            <a:off x="6360972" y="3004646"/>
            <a:ext cx="718457" cy="7184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</a:rPr>
              <a:t>+ 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F31996-0384-2241-B267-C0131FBA2DD9}"/>
              </a:ext>
            </a:extLst>
          </p:cNvPr>
          <p:cNvSpPr txBox="1"/>
          <p:nvPr/>
        </p:nvSpPr>
        <p:spPr>
          <a:xfrm>
            <a:off x="3838481" y="2774106"/>
            <a:ext cx="1409360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0 subtract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1 add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3EE2F7-3DFE-E04B-AE59-7AF3A6D42205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V="1">
            <a:off x="4543161" y="2128454"/>
            <a:ext cx="412354" cy="6456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411AB8-D715-A941-A05B-2AA9B14D7F95}"/>
              </a:ext>
            </a:extLst>
          </p:cNvPr>
          <p:cNvCxnSpPr>
            <a:cxnSpLocks/>
          </p:cNvCxnSpPr>
          <p:nvPr/>
        </p:nvCxnSpPr>
        <p:spPr>
          <a:xfrm>
            <a:off x="7079429" y="3376484"/>
            <a:ext cx="98926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32B62D-1CE4-3E48-B24B-8530624D2809}"/>
              </a:ext>
            </a:extLst>
          </p:cNvPr>
          <p:cNvSpPr txBox="1"/>
          <p:nvPr/>
        </p:nvSpPr>
        <p:spPr>
          <a:xfrm>
            <a:off x="8068689" y="3176429"/>
            <a:ext cx="225587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Memory Address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3F195B-AA41-6D4A-89F0-8934C4F1CD6C}"/>
              </a:ext>
            </a:extLst>
          </p:cNvPr>
          <p:cNvSpPr txBox="1"/>
          <p:nvPr/>
        </p:nvSpPr>
        <p:spPr>
          <a:xfrm>
            <a:off x="1661632" y="1665494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Instruction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140879-89B2-C24A-89ED-A6C24872283A}"/>
              </a:ext>
            </a:extLst>
          </p:cNvPr>
          <p:cNvSpPr txBox="1"/>
          <p:nvPr/>
        </p:nvSpPr>
        <p:spPr>
          <a:xfrm>
            <a:off x="4897439" y="695123"/>
            <a:ext cx="2390398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Source for str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Destination for </a:t>
            </a:r>
            <a:r>
              <a:rPr lang="en-US" sz="2000" b="1" dirty="0" err="1">
                <a:solidFill>
                  <a:srgbClr val="0070C0"/>
                </a:solidFill>
              </a:rPr>
              <a:t>ldr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A6EE6D-6EDD-5048-95FA-5837A678A1CB}"/>
              </a:ext>
            </a:extLst>
          </p:cNvPr>
          <p:cNvCxnSpPr>
            <a:cxnSpLocks/>
          </p:cNvCxnSpPr>
          <p:nvPr/>
        </p:nvCxnSpPr>
        <p:spPr>
          <a:xfrm>
            <a:off x="6100968" y="1405239"/>
            <a:ext cx="0" cy="33454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E20BD47-5236-2843-81DE-366C4BEEAC2D}"/>
              </a:ext>
            </a:extLst>
          </p:cNvPr>
          <p:cNvSpPr txBox="1"/>
          <p:nvPr/>
        </p:nvSpPr>
        <p:spPr>
          <a:xfrm>
            <a:off x="6379639" y="1728344"/>
            <a:ext cx="598241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45FBFE-B72D-724F-AF56-B843EBF3FEB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DFF7CCE-3F02-2F7D-6471-2D48796EF7F1}"/>
              </a:ext>
            </a:extLst>
          </p:cNvPr>
          <p:cNvSpPr txBox="1">
            <a:spLocks/>
          </p:cNvSpPr>
          <p:nvPr/>
        </p:nvSpPr>
        <p:spPr>
          <a:xfrm>
            <a:off x="600013" y="3987427"/>
            <a:ext cx="11001907" cy="1101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0070C0"/>
                </a:solidFill>
              </a:rPr>
              <a:t>Pointer Address = Base Register + Register Offset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</a:rPr>
              <a:t>Unsigned</a:t>
            </a:r>
            <a:r>
              <a:rPr lang="en-US" sz="2200" dirty="0"/>
              <a:t> offset integer </a:t>
            </a:r>
            <a:r>
              <a:rPr lang="en-US" sz="2200" b="1" dirty="0">
                <a:solidFill>
                  <a:schemeClr val="accent5"/>
                </a:solidFill>
              </a:rPr>
              <a:t>in a register </a:t>
            </a:r>
            <a:r>
              <a:rPr lang="en-US" sz="2200" b="1" dirty="0">
                <a:solidFill>
                  <a:srgbClr val="FF0000"/>
                </a:solidFill>
              </a:rPr>
              <a:t>(bytes) </a:t>
            </a:r>
            <a:r>
              <a:rPr lang="en-US" sz="2200" dirty="0"/>
              <a:t>is either added/subtracted from the </a:t>
            </a:r>
            <a:r>
              <a:rPr lang="en-US" sz="2200" b="1" dirty="0"/>
              <a:t>pointer address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chemeClr val="accent5"/>
                </a:solidFill>
              </a:rPr>
              <a:t>base register</a:t>
            </a:r>
          </a:p>
        </p:txBody>
      </p:sp>
    </p:spTree>
    <p:extLst>
      <p:ext uri="{BB962C8B-B14F-4D97-AF65-F5344CB8AC3E}">
        <p14:creationId xmlns:p14="http://schemas.microsoft.com/office/powerpoint/2010/main" val="319286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597B-5645-4145-B9D9-F53A5B3F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57" y="19756"/>
            <a:ext cx="10515600" cy="715294"/>
          </a:xfrm>
        </p:spPr>
        <p:txBody>
          <a:bodyPr/>
          <a:lstStyle/>
          <a:p>
            <a:r>
              <a:rPr lang="en-US" dirty="0" err="1"/>
              <a:t>ldr</a:t>
            </a:r>
            <a:r>
              <a:rPr lang="en-US" dirty="0"/>
              <a:t>/str practice - 4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CD6AA-5F18-9541-A6F0-EAA05D8C46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76984" y="735051"/>
            <a:ext cx="11350794" cy="593244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r1 contains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X (defined as int X[2])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r1 points at &amp;(x[0])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r2 contains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 of Y (defined as int Y)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 memory; r2 points at Y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r3 contains a 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write Y = X[1];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r0, [r1, r3]  // r0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 x[1]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	r0, [r2]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08F927-C13C-394B-9D29-ACA8B54F8C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D0FBC00-51B5-2E61-D418-DAA723A5A197}"/>
              </a:ext>
            </a:extLst>
          </p:cNvPr>
          <p:cNvSpPr/>
          <p:nvPr/>
        </p:nvSpPr>
        <p:spPr>
          <a:xfrm>
            <a:off x="4324260" y="2766018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y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0x0100c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8B04CB-0770-D3E7-FAA9-B7691F7A5FF1}"/>
              </a:ext>
            </a:extLst>
          </p:cNvPr>
          <p:cNvSpPr txBox="1"/>
          <p:nvPr/>
        </p:nvSpPr>
        <p:spPr>
          <a:xfrm>
            <a:off x="3900581" y="35733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BE16DF-AA25-2545-99E9-643DC9CF5B77}"/>
              </a:ext>
            </a:extLst>
          </p:cNvPr>
          <p:cNvSpPr txBox="1"/>
          <p:nvPr/>
        </p:nvSpPr>
        <p:spPr>
          <a:xfrm>
            <a:off x="3960424" y="28754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0CB10BC-0F82-75E8-C19E-43A6B10F6E5C}"/>
              </a:ext>
            </a:extLst>
          </p:cNvPr>
          <p:cNvCxnSpPr>
            <a:cxnSpLocks/>
          </p:cNvCxnSpPr>
          <p:nvPr/>
        </p:nvCxnSpPr>
        <p:spPr>
          <a:xfrm>
            <a:off x="5769846" y="3872651"/>
            <a:ext cx="959176" cy="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9E0D4F-EC82-FBAE-2F63-73AB8CFF8378}"/>
              </a:ext>
            </a:extLst>
          </p:cNvPr>
          <p:cNvCxnSpPr>
            <a:cxnSpLocks/>
          </p:cNvCxnSpPr>
          <p:nvPr/>
        </p:nvCxnSpPr>
        <p:spPr>
          <a:xfrm flipV="1">
            <a:off x="5732697" y="3143965"/>
            <a:ext cx="984779" cy="10296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4356720-C468-4F4B-E265-E44731AFCE44}"/>
              </a:ext>
            </a:extLst>
          </p:cNvPr>
          <p:cNvSpPr txBox="1"/>
          <p:nvPr/>
        </p:nvSpPr>
        <p:spPr>
          <a:xfrm>
            <a:off x="6728979" y="408022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5ABEA4-A120-2B6F-7BC2-DBD59135A503}"/>
              </a:ext>
            </a:extLst>
          </p:cNvPr>
          <p:cNvSpPr txBox="1"/>
          <p:nvPr/>
        </p:nvSpPr>
        <p:spPr>
          <a:xfrm>
            <a:off x="6703645" y="3721768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x[0] contents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8B76FF-2A50-1184-21FB-238D5E09846E}"/>
              </a:ext>
            </a:extLst>
          </p:cNvPr>
          <p:cNvSpPr txBox="1"/>
          <p:nvPr/>
        </p:nvSpPr>
        <p:spPr>
          <a:xfrm>
            <a:off x="6717476" y="3004714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contents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C9785F-EF17-180B-200A-5E2C10175312}"/>
              </a:ext>
            </a:extLst>
          </p:cNvPr>
          <p:cNvSpPr txBox="1"/>
          <p:nvPr/>
        </p:nvSpPr>
        <p:spPr>
          <a:xfrm>
            <a:off x="8563781" y="338602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FAFED6-EEDD-75EB-87E5-6D8FD696304D}"/>
              </a:ext>
            </a:extLst>
          </p:cNvPr>
          <p:cNvSpPr txBox="1"/>
          <p:nvPr/>
        </p:nvSpPr>
        <p:spPr>
          <a:xfrm>
            <a:off x="8563781" y="30166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108451-1DFE-9C9F-3F9B-DADF076B492C}"/>
              </a:ext>
            </a:extLst>
          </p:cNvPr>
          <p:cNvSpPr txBox="1"/>
          <p:nvPr/>
        </p:nvSpPr>
        <p:spPr>
          <a:xfrm>
            <a:off x="8577413" y="372457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7776BA0-7A9B-F03C-3BFC-162974BA64AA}"/>
              </a:ext>
            </a:extLst>
          </p:cNvPr>
          <p:cNvSpPr txBox="1"/>
          <p:nvPr/>
        </p:nvSpPr>
        <p:spPr>
          <a:xfrm>
            <a:off x="8609028" y="403576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BA323FD-4201-9F3E-D189-9B9D87D3A5BE}"/>
              </a:ext>
            </a:extLst>
          </p:cNvPr>
          <p:cNvSpPr/>
          <p:nvPr/>
        </p:nvSpPr>
        <p:spPr>
          <a:xfrm>
            <a:off x="4322046" y="3512674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address of x</a:t>
            </a:r>
          </a:p>
          <a:p>
            <a:pPr algn="ctr"/>
            <a:r>
              <a:rPr lang="en-US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0x01004</a:t>
            </a: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FEB1866-AA5A-F74E-DB61-1E25BC733459}"/>
              </a:ext>
            </a:extLst>
          </p:cNvPr>
          <p:cNvSpPr txBox="1"/>
          <p:nvPr/>
        </p:nvSpPr>
        <p:spPr>
          <a:xfrm>
            <a:off x="6703646" y="3358657"/>
            <a:ext cx="1859937" cy="3385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 contents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6D61CE-28D3-16CB-C797-08EB0DADA8E8}"/>
              </a:ext>
            </a:extLst>
          </p:cNvPr>
          <p:cNvSpPr txBox="1"/>
          <p:nvPr/>
        </p:nvSpPr>
        <p:spPr>
          <a:xfrm>
            <a:off x="8606287" y="264452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0x01010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614A1A-6C85-A08E-5C29-517C66AE33F4}"/>
              </a:ext>
            </a:extLst>
          </p:cNvPr>
          <p:cNvSpPr txBox="1"/>
          <p:nvPr/>
        </p:nvSpPr>
        <p:spPr>
          <a:xfrm>
            <a:off x="6703448" y="3014953"/>
            <a:ext cx="1859937" cy="338554"/>
          </a:xfrm>
          <a:prstGeom prst="rect">
            <a:avLst/>
          </a:prstGeom>
          <a:solidFill>
            <a:srgbClr val="2C895B"/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x[1] contents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1E81A1F-0258-EAF8-9C71-D6CDA618DE7C}"/>
              </a:ext>
            </a:extLst>
          </p:cNvPr>
          <p:cNvSpPr/>
          <p:nvPr/>
        </p:nvSpPr>
        <p:spPr>
          <a:xfrm>
            <a:off x="4312404" y="2071415"/>
            <a:ext cx="1447800" cy="591142"/>
          </a:xfrm>
          <a:prstGeom prst="rect">
            <a:avLst/>
          </a:prstGeom>
          <a:solidFill>
            <a:srgbClr val="92D050">
              <a:alpha val="39825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A33EB2-90D4-DC6B-0B5B-DEF77B6C6DA4}"/>
              </a:ext>
            </a:extLst>
          </p:cNvPr>
          <p:cNvSpPr txBox="1"/>
          <p:nvPr/>
        </p:nvSpPr>
        <p:spPr>
          <a:xfrm>
            <a:off x="3948568" y="218085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4330879-9C6D-D134-07AE-016B3C702A05}"/>
              </a:ext>
            </a:extLst>
          </p:cNvPr>
          <p:cNvSpPr txBox="1"/>
          <p:nvPr/>
        </p:nvSpPr>
        <p:spPr>
          <a:xfrm>
            <a:off x="3868966" y="435807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CA0AA82-3F33-E1A8-E1B3-F25D1862997A}"/>
              </a:ext>
            </a:extLst>
          </p:cNvPr>
          <p:cNvSpPr/>
          <p:nvPr/>
        </p:nvSpPr>
        <p:spPr>
          <a:xfrm>
            <a:off x="4350274" y="4231065"/>
            <a:ext cx="1447800" cy="591142"/>
          </a:xfrm>
          <a:prstGeom prst="rect">
            <a:avLst/>
          </a:prstGeom>
          <a:solidFill>
            <a:srgbClr val="92D050">
              <a:alpha val="47989"/>
            </a:srgb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tx2"/>
                </a:solidFill>
              </a:rPr>
              <a:t>?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E6D160-6138-22AE-3D29-8A1777B9E346}"/>
              </a:ext>
            </a:extLst>
          </p:cNvPr>
          <p:cNvSpPr/>
          <p:nvPr/>
        </p:nvSpPr>
        <p:spPr>
          <a:xfrm>
            <a:off x="4312404" y="4247172"/>
            <a:ext cx="1447800" cy="591142"/>
          </a:xfrm>
          <a:prstGeom prst="rect">
            <a:avLst/>
          </a:prstGeom>
          <a:solidFill>
            <a:srgbClr val="2C895B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x[1] contents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9157D90-89D5-D282-FCBE-AB1A6BEFE631}"/>
              </a:ext>
            </a:extLst>
          </p:cNvPr>
          <p:cNvSpPr txBox="1"/>
          <p:nvPr/>
        </p:nvSpPr>
        <p:spPr>
          <a:xfrm>
            <a:off x="6198377" y="338602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485A83-D141-F057-1682-5391D66CD18D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5808370" y="3527934"/>
            <a:ext cx="895276" cy="106732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B7EFBF-8783-3BB5-0329-78CA3E678E53}"/>
              </a:ext>
            </a:extLst>
          </p:cNvPr>
          <p:cNvCxnSpPr>
            <a:cxnSpLocks/>
            <a:endCxn id="53" idx="1"/>
          </p:cNvCxnSpPr>
          <p:nvPr/>
        </p:nvCxnSpPr>
        <p:spPr>
          <a:xfrm flipV="1">
            <a:off x="5769846" y="3184230"/>
            <a:ext cx="933602" cy="120634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5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4" grpId="0"/>
      <p:bldP spid="53" grpId="0" animBg="1"/>
      <p:bldP spid="5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5222394" y="1132946"/>
            <a:ext cx="6876562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lsl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r2, 2       //convert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int size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           // initialize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[r0, r3]   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r4, [r1, r3]   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4       // counter++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r2          // count &lt; r3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75579"/>
            <a:ext cx="8328685" cy="715294"/>
          </a:xfrm>
        </p:spPr>
        <p:txBody>
          <a:bodyPr/>
          <a:lstStyle/>
          <a:p>
            <a:r>
              <a:rPr lang="en-US" dirty="0"/>
              <a:t>Base Register + Register Offset Version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609469" y="695420"/>
            <a:ext cx="4162057" cy="611772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use as loop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use as temp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(. -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4711862" y="2785799"/>
            <a:ext cx="1299410" cy="771450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8660675" y="3744621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9F11DE-C2F2-8FAB-972C-744D3FEACA6E}"/>
              </a:ext>
            </a:extLst>
          </p:cNvPr>
          <p:cNvSpPr txBox="1"/>
          <p:nvPr/>
        </p:nvSpPr>
        <p:spPr>
          <a:xfrm>
            <a:off x="8328685" y="1273094"/>
            <a:ext cx="1672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 loop guard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685B6-6FC7-C89A-EDEC-37CCC0A88346}"/>
              </a:ext>
            </a:extLst>
          </p:cNvPr>
          <p:cNvSpPr txBox="1"/>
          <p:nvPr/>
        </p:nvSpPr>
        <p:spPr>
          <a:xfrm>
            <a:off x="6950596" y="4991845"/>
            <a:ext cx="221421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one increment covers both arrays</a:t>
            </a:r>
          </a:p>
        </p:txBody>
      </p:sp>
    </p:spTree>
    <p:extLst>
      <p:ext uri="{BB962C8B-B14F-4D97-AF65-F5344CB8AC3E}">
        <p14:creationId xmlns:p14="http://schemas.microsoft.com/office/powerpoint/2010/main" val="87744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13989"/>
          </a:xfrm>
        </p:spPr>
        <p:txBody>
          <a:bodyPr/>
          <a:lstStyle/>
          <a:p>
            <a:r>
              <a:rPr lang="en-US" dirty="0"/>
              <a:t>Base Register + Register Offset With chars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133292" y="1243727"/>
            <a:ext cx="5747744" cy="437054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#define SZ 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(char *, char *, int);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char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 = 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{'a', 'b', 'c', 'd', 'e', '\0'};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char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[SZ];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cpy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SZ);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("%s\n",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dst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BE0EE95-EDB2-993A-B4D4-C57A7CBCE64A}"/>
              </a:ext>
            </a:extLst>
          </p:cNvPr>
          <p:cNvSpPr/>
          <p:nvPr/>
        </p:nvSpPr>
        <p:spPr bwMode="auto">
          <a:xfrm>
            <a:off x="5640196" y="1388105"/>
            <a:ext cx="6437623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            // initialize counter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[r0, r3]    // load from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[r1, r3]    // store 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dest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1        // counter++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r2           // count &lt; r3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</a:t>
            </a:r>
          </a:p>
        </p:txBody>
      </p:sp>
    </p:spTree>
    <p:extLst>
      <p:ext uri="{BB962C8B-B14F-4D97-AF65-F5344CB8AC3E}">
        <p14:creationId xmlns:p14="http://schemas.microsoft.com/office/powerpoint/2010/main" val="348882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9EB938-0280-7F47-8519-25B44609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1" y="461732"/>
            <a:ext cx="11252107" cy="503007"/>
          </a:xfrm>
        </p:spPr>
        <p:txBody>
          <a:bodyPr/>
          <a:lstStyle/>
          <a:p>
            <a:r>
              <a:rPr lang="en-US" dirty="0"/>
              <a:t>Reference: Addressing Mode Summary for use in CSE30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A2E693A9-3214-BC48-8756-318417FA235E}"/>
              </a:ext>
            </a:extLst>
          </p:cNvPr>
          <p:cNvGraphicFramePr>
            <a:graphicFrameLocks/>
          </p:cNvGraphicFramePr>
          <p:nvPr/>
        </p:nvGraphicFramePr>
        <p:xfrm>
          <a:off x="163503" y="1233997"/>
          <a:ext cx="11121062" cy="4998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397207">
                  <a:extLst>
                    <a:ext uri="{9D8B030D-6E8A-4147-A177-3AD203B41FA5}">
                      <a16:colId xmlns:a16="http://schemas.microsoft.com/office/drawing/2014/main" val="503186759"/>
                    </a:ext>
                  </a:extLst>
                </a:gridCol>
                <a:gridCol w="3650366">
                  <a:extLst>
                    <a:ext uri="{9D8B030D-6E8A-4147-A177-3AD203B41FA5}">
                      <a16:colId xmlns:a16="http://schemas.microsoft.com/office/drawing/2014/main" val="3732785564"/>
                    </a:ext>
                  </a:extLst>
                </a:gridCol>
                <a:gridCol w="4073489">
                  <a:extLst>
                    <a:ext uri="{9D8B030D-6E8A-4147-A177-3AD203B41FA5}">
                      <a16:colId xmlns:a16="http://schemas.microsoft.com/office/drawing/2014/main" val="414204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index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[r0, 4]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 + 4]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memory[r0]  r1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immediate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[r0, 4]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 + 4] 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  <a:sym typeface="Wingdings" pitchFamily="2" charset="2"/>
                      </a:endParaRP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1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r1, [r0, +-r2]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 memory[r0 +- r2]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77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str r1, [r0, +-r2]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memory[r0 +- r2] 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 </a:t>
                      </a:r>
                    </a:p>
                    <a:p>
                      <a:pPr algn="ctr"/>
                      <a:r>
                        <a:rPr lang="en-US" sz="22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Wingdings" pitchFamily="2" charset="2"/>
                        </a:rPr>
                        <a:t>r0 is unchanged</a:t>
                      </a:r>
                      <a:endParaRPr lang="en-US" sz="22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71188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1E2602-0253-DE45-A9BD-05390B48E2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653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A10A-AB1F-B546-9B6B-97FC5E80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37" y="-2628"/>
            <a:ext cx="10515600" cy="603658"/>
          </a:xfrm>
        </p:spPr>
        <p:txBody>
          <a:bodyPr/>
          <a:lstStyle/>
          <a:p>
            <a:r>
              <a:rPr lang="en-US" dirty="0"/>
              <a:t>Bitwise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4166-69B8-C54C-89AD-C39CD6155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9145" y="2091190"/>
            <a:ext cx="11313710" cy="10375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Rd, 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Rn,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Rd = Rn &lt;op&gt; constant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&lt;op&gt;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Rd, 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Rm     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Rd = Rn &lt;op&gt; Rm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5CEAD13-71C7-AA41-9B17-0E5E3E063C52}"/>
              </a:ext>
            </a:extLst>
          </p:cNvPr>
          <p:cNvGrpSpPr/>
          <p:nvPr/>
        </p:nvGrpSpPr>
        <p:grpSpPr>
          <a:xfrm>
            <a:off x="464451" y="536088"/>
            <a:ext cx="5582408" cy="1343783"/>
            <a:chOff x="209950" y="457200"/>
            <a:chExt cx="5582408" cy="13437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71D108-E0AA-0848-860F-3E75D9FA65DD}"/>
                </a:ext>
              </a:extLst>
            </p:cNvPr>
            <p:cNvSpPr/>
            <p:nvPr/>
          </p:nvSpPr>
          <p:spPr>
            <a:xfrm>
              <a:off x="209950" y="457200"/>
              <a:ext cx="5582408" cy="134378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FD77C54-05A5-744F-B9E9-544A67D5507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32984" y="931054"/>
              <a:ext cx="1" cy="441121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21C892-7937-924F-9559-BD68A83B95F7}"/>
                </a:ext>
              </a:extLst>
            </p:cNvPr>
            <p:cNvSpPr txBox="1"/>
            <p:nvPr/>
          </p:nvSpPr>
          <p:spPr>
            <a:xfrm>
              <a:off x="3538876" y="1300444"/>
              <a:ext cx="2210862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Operand 2 constant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30B3D10-8B0D-8C41-A468-927BBDA3079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943482" y="982801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8FF6F6-4164-9A49-938D-A39E1A29C46C}"/>
                </a:ext>
              </a:extLst>
            </p:cNvPr>
            <p:cNvSpPr txBox="1"/>
            <p:nvPr/>
          </p:nvSpPr>
          <p:spPr>
            <a:xfrm>
              <a:off x="863352" y="1300444"/>
              <a:ext cx="129888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destination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DE5BF2C-2629-C744-8B0D-78CF7823E491}"/>
                </a:ext>
              </a:extLst>
            </p:cNvPr>
            <p:cNvSpPr txBox="1"/>
            <p:nvPr/>
          </p:nvSpPr>
          <p:spPr>
            <a:xfrm>
              <a:off x="397336" y="572258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&lt;op&gt;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BB1A992-B4E5-E342-BDA8-AE16EC2AE411}"/>
                </a:ext>
              </a:extLst>
            </p:cNvPr>
            <p:cNvSpPr txBox="1"/>
            <p:nvPr/>
          </p:nvSpPr>
          <p:spPr>
            <a:xfrm>
              <a:off x="1679533" y="576753"/>
              <a:ext cx="836233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Rd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8C29FCD-938B-0642-8FE2-EA468EC551AE}"/>
              </a:ext>
            </a:extLst>
          </p:cNvPr>
          <p:cNvSpPr txBox="1"/>
          <p:nvPr/>
        </p:nvSpPr>
        <p:spPr>
          <a:xfrm>
            <a:off x="3599335" y="657338"/>
            <a:ext cx="668773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rot4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681031-AD30-C54D-AB8A-D78530964807}"/>
              </a:ext>
            </a:extLst>
          </p:cNvPr>
          <p:cNvSpPr txBox="1"/>
          <p:nvPr/>
        </p:nvSpPr>
        <p:spPr>
          <a:xfrm>
            <a:off x="4263729" y="658478"/>
            <a:ext cx="85311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imm8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C38710-D173-7840-8FBC-EDD4F1537E3C}"/>
              </a:ext>
            </a:extLst>
          </p:cNvPr>
          <p:cNvSpPr txBox="1"/>
          <p:nvPr/>
        </p:nvSpPr>
        <p:spPr>
          <a:xfrm>
            <a:off x="2770267" y="657365"/>
            <a:ext cx="838325" cy="400110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</a:rPr>
              <a:t>Rn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26798A9-E40D-DF4F-AEB5-3FE580F41AF2}"/>
              </a:ext>
            </a:extLst>
          </p:cNvPr>
          <p:cNvCxnSpPr>
            <a:cxnSpLocks/>
          </p:cNvCxnSpPr>
          <p:nvPr/>
        </p:nvCxnSpPr>
        <p:spPr bwMode="auto">
          <a:xfrm flipV="1">
            <a:off x="3183055" y="1017055"/>
            <a:ext cx="1" cy="372879"/>
          </a:xfrm>
          <a:prstGeom prst="straightConnector1">
            <a:avLst/>
          </a:prstGeom>
          <a:noFill/>
          <a:ln w="635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ED82A35-85C8-DA4D-A85A-A8032624032B}"/>
              </a:ext>
            </a:extLst>
          </p:cNvPr>
          <p:cNvSpPr txBox="1"/>
          <p:nvPr/>
        </p:nvSpPr>
        <p:spPr>
          <a:xfrm>
            <a:off x="2491784" y="1384683"/>
            <a:ext cx="1251233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operand 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FE2860-2B2E-1C4F-8DFB-94A06BBE31DB}"/>
              </a:ext>
            </a:extLst>
          </p:cNvPr>
          <p:cNvGrpSpPr/>
          <p:nvPr/>
        </p:nvGrpSpPr>
        <p:grpSpPr>
          <a:xfrm>
            <a:off x="6773349" y="536088"/>
            <a:ext cx="5017598" cy="1343783"/>
            <a:chOff x="6773349" y="536088"/>
            <a:chExt cx="5017598" cy="1343783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87E1456-CE19-8E44-ACF0-B63B5158D0D6}"/>
                </a:ext>
              </a:extLst>
            </p:cNvPr>
            <p:cNvGrpSpPr/>
            <p:nvPr/>
          </p:nvGrpSpPr>
          <p:grpSpPr>
            <a:xfrm>
              <a:off x="6773349" y="536088"/>
              <a:ext cx="5017598" cy="1343783"/>
              <a:chOff x="209950" y="457200"/>
              <a:chExt cx="5017598" cy="1343783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D915F3D-A940-384A-A89D-829A31AC5808}"/>
                  </a:ext>
                </a:extLst>
              </p:cNvPr>
              <p:cNvSpPr/>
              <p:nvPr/>
            </p:nvSpPr>
            <p:spPr>
              <a:xfrm>
                <a:off x="209950" y="457200"/>
                <a:ext cx="5017598" cy="13437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B1537C3-4AD2-DB4B-B388-5BB863A507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818087" y="935537"/>
                <a:ext cx="1" cy="441121"/>
              </a:xfrm>
              <a:prstGeom prst="straightConnector1">
                <a:avLst/>
              </a:prstGeom>
              <a:noFill/>
              <a:ln w="635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F961CBE-8960-5B44-ACB5-9462B10CC03B}"/>
                  </a:ext>
                </a:extLst>
              </p:cNvPr>
              <p:cNvSpPr txBox="1"/>
              <p:nvPr/>
            </p:nvSpPr>
            <p:spPr>
              <a:xfrm>
                <a:off x="3639858" y="1300600"/>
                <a:ext cx="1274708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Operand 2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657EA164-2CEB-B847-B347-7CE55662313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943482" y="982801"/>
                <a:ext cx="1" cy="372879"/>
              </a:xfrm>
              <a:prstGeom prst="straightConnector1">
                <a:avLst/>
              </a:prstGeom>
              <a:noFill/>
              <a:ln w="635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0C85C6A-7348-3B4F-BCCE-3CBC799DDF3B}"/>
                  </a:ext>
                </a:extLst>
              </p:cNvPr>
              <p:cNvSpPr txBox="1"/>
              <p:nvPr/>
            </p:nvSpPr>
            <p:spPr>
              <a:xfrm>
                <a:off x="896131" y="1304928"/>
                <a:ext cx="1332001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destination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281571F-F8F0-6E47-A4C7-F02C9176B2C1}"/>
                  </a:ext>
                </a:extLst>
              </p:cNvPr>
              <p:cNvSpPr txBox="1"/>
              <p:nvPr/>
            </p:nvSpPr>
            <p:spPr>
              <a:xfrm>
                <a:off x="397336" y="572258"/>
                <a:ext cx="1282198" cy="40011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</a:rPr>
                  <a:t>&lt;op&gt;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71EE205-B4DF-974F-9A33-AC5140B67A7F}"/>
                  </a:ext>
                </a:extLst>
              </p:cNvPr>
              <p:cNvSpPr txBox="1"/>
              <p:nvPr/>
            </p:nvSpPr>
            <p:spPr>
              <a:xfrm>
                <a:off x="1679533" y="576753"/>
                <a:ext cx="836233" cy="400110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</a:rPr>
                  <a:t>Rd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05E515E-D899-B54A-8D61-4735C4F44E08}"/>
                </a:ext>
              </a:extLst>
            </p:cNvPr>
            <p:cNvSpPr txBox="1"/>
            <p:nvPr/>
          </p:nvSpPr>
          <p:spPr>
            <a:xfrm>
              <a:off x="9079165" y="657365"/>
              <a:ext cx="83832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5FE4A25-6005-DA48-A8D5-9E29D5B21A5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502573" y="1042895"/>
              <a:ext cx="1" cy="372879"/>
            </a:xfrm>
            <a:prstGeom prst="straightConnector1">
              <a:avLst/>
            </a:prstGeom>
            <a:noFill/>
            <a:ln w="635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E305E5F-DCFF-5B4A-A468-FA0B8D0F85E9}"/>
                </a:ext>
              </a:extLst>
            </p:cNvPr>
            <p:cNvSpPr txBox="1"/>
            <p:nvPr/>
          </p:nvSpPr>
          <p:spPr>
            <a:xfrm>
              <a:off x="8892252" y="1388758"/>
              <a:ext cx="125123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operand 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7C04821-8F93-574E-B53E-475A9DD5091E}"/>
                </a:ext>
              </a:extLst>
            </p:cNvPr>
            <p:cNvSpPr txBox="1"/>
            <p:nvPr/>
          </p:nvSpPr>
          <p:spPr>
            <a:xfrm>
              <a:off x="9921672" y="666425"/>
              <a:ext cx="834347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A3246FE-7D9B-8545-A186-80C065D41A8F}"/>
              </a:ext>
            </a:extLst>
          </p:cNvPr>
          <p:cNvSpPr txBox="1"/>
          <p:nvPr/>
        </p:nvSpPr>
        <p:spPr>
          <a:xfrm>
            <a:off x="8270246" y="2192824"/>
            <a:ext cx="3420815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Bytes</a:t>
            </a:r>
            <a:r>
              <a:rPr lang="en-US" dirty="0"/>
              <a:t>: 0 &lt;= </a:t>
            </a:r>
            <a:r>
              <a:rPr lang="en-US" dirty="0">
                <a:solidFill>
                  <a:srgbClr val="0070C0"/>
                </a:solidFill>
              </a:rPr>
              <a:t>imm8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&lt;= 255  + values from "rotating" rot 4 bits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90F4B079-DBE0-EB41-99A2-832495C34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92424"/>
              </p:ext>
            </p:extLst>
          </p:nvPr>
        </p:nvGraphicFramePr>
        <p:xfrm>
          <a:off x="264374" y="3642402"/>
          <a:ext cx="11479730" cy="2364613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581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1138042311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1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0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Bitwise &lt;op&gt; description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8890" marB="889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</a:rPr>
                        <a:t>C Syntax</a:t>
                      </a: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Arm &lt;op&gt; Syntax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Op2: either register or constant value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Operation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AND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a &amp; b</a:t>
                      </a: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and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&amp;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OR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a | b</a:t>
                      </a: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orr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|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Exclusive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OR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Arial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a ^ b</a:t>
                      </a: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57225" algn="l"/>
                        </a:tabLst>
                      </a:pP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eor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,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R</a:t>
                      </a:r>
                      <a:r>
                        <a:rPr lang="en-US" sz="1800" b="0" i="0" baseline="-25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/>
                          <a:cs typeface="Consolas" panose="020B0609020204030204" pitchFamily="49" charset="0"/>
                        </a:rPr>
                        <a:t> ^ Op2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64943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Arial" panose="020B0604020202020204" pitchFamily="34" charset="0"/>
                        </a:rPr>
                        <a:t>Bitwise </a:t>
                      </a:r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highlight>
                            <a:srgbClr val="FFF4DB"/>
                          </a:highlight>
                          <a:latin typeface="Arial" panose="020B0604020202020204" pitchFamily="34" charset="0"/>
                        </a:rPr>
                        <a:t>NOT</a:t>
                      </a:r>
                      <a:endParaRPr lang="en-US" sz="2800" dirty="0">
                        <a:effectLst/>
                        <a:highlight>
                          <a:srgbClr val="FFF4DB"/>
                        </a:highlight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a = ~b</a:t>
                      </a:r>
                      <a:endParaRPr lang="en-US" sz="2800">
                        <a:effectLst/>
                        <a:highlight>
                          <a:srgbClr val="FFF4DB"/>
                        </a:highlight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70C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mvn</a:t>
                      </a:r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600" b="0" i="0" u="none" strike="noStrike" baseline="-2500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, R</a:t>
                      </a:r>
                      <a:r>
                        <a:rPr lang="en-US" sz="1600" b="0" i="0" u="none" strike="noStrike" baseline="-2500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n</a:t>
                      </a:r>
                      <a:endParaRPr lang="en-US" sz="2800">
                        <a:effectLst/>
                        <a:highlight>
                          <a:srgbClr val="FFF4DB"/>
                        </a:highlight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 = ~R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highlight>
                            <a:srgbClr val="FFF4DB"/>
                          </a:highlight>
                          <a:latin typeface="Consolas" panose="020B0609020204030204" pitchFamily="49" charset="0"/>
                        </a:rPr>
                        <a:t>n</a:t>
                      </a:r>
                      <a:endParaRPr lang="en-US" sz="2800" dirty="0">
                        <a:effectLst/>
                        <a:highlight>
                          <a:srgbClr val="FFF4DB"/>
                        </a:highlight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49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C8383E3-AECF-7745-A0C0-5DEBAEEE4E7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412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 animBg="1"/>
      <p:bldP spid="3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A6DBEC9-405A-33BB-D5FA-8621F062DE82}"/>
              </a:ext>
            </a:extLst>
          </p:cNvPr>
          <p:cNvSpPr/>
          <p:nvPr/>
        </p:nvSpPr>
        <p:spPr bwMode="auto">
          <a:xfrm>
            <a:off x="2212948" y="3627596"/>
            <a:ext cx="6391122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count(char 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if ((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&gt;= 'A') &amp;&amp;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&lt;= 'Z'))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208"/>
            <a:ext cx="9799455" cy="436880"/>
          </a:xfrm>
        </p:spPr>
        <p:txBody>
          <a:bodyPr/>
          <a:lstStyle/>
          <a:p>
            <a:r>
              <a:rPr lang="en-US" dirty="0"/>
              <a:t>Base Register Addressing + Offset register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1360934" y="642563"/>
            <a:ext cx="9176437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count(char *, int);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msg[] ="Hello CSE30! We Are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CountinG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UpPER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letters!";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count(msg,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(msg)/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(*msg)));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0693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FE72B2-4B7F-F997-0163-B17FDAC21425}"/>
              </a:ext>
            </a:extLst>
          </p:cNvPr>
          <p:cNvSpPr/>
          <p:nvPr/>
        </p:nvSpPr>
        <p:spPr bwMode="auto">
          <a:xfrm>
            <a:off x="7259478" y="206627"/>
            <a:ext cx="3994493" cy="636871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count: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    r2,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Lfor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r1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bge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r4, [r0, r3]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'A'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Lendif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r4, 'Z'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bgt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Lendif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r2, r2, 1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Lendif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r3, 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Lfor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r2          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E1FEE-4AF2-524C-8D81-BD4241204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5579"/>
            <a:ext cx="6792686" cy="715294"/>
          </a:xfrm>
        </p:spPr>
        <p:txBody>
          <a:bodyPr/>
          <a:lstStyle/>
          <a:p>
            <a:r>
              <a:rPr lang="en-US" dirty="0"/>
              <a:t>Base Register + Offset register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F8FDE7-54AE-1846-B73F-51C254A7FCB4}"/>
              </a:ext>
            </a:extLst>
          </p:cNvPr>
          <p:cNvSpPr/>
          <p:nvPr/>
        </p:nvSpPr>
        <p:spPr bwMode="auto">
          <a:xfrm>
            <a:off x="304841" y="695420"/>
            <a:ext cx="4162057" cy="586674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.arch armv6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.arm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vfp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.syntax unified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    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count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count,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12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r0 contains char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ptr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r1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r2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cnt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r3 contains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r4 contains char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count: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FF0000"/>
                </a:solidFill>
                <a:latin typeface="Menlo" panose="020B0609030804020204" pitchFamily="49" charset="0"/>
              </a:rPr>
              <a:t>// see right -&gt;</a:t>
            </a:r>
            <a:endParaRPr lang="en-US" sz="16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{r4, r5,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count, (. - count)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5BDA-EC34-7A42-90A1-3D6F736655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U-Turn Arrow 12">
            <a:extLst>
              <a:ext uri="{FF2B5EF4-FFF2-40B4-BE49-F238E27FC236}">
                <a16:creationId xmlns:a16="http://schemas.microsoft.com/office/drawing/2014/main" id="{4C3A8027-2CA0-EBA8-0EFC-C25B31B7E1C0}"/>
              </a:ext>
            </a:extLst>
          </p:cNvPr>
          <p:cNvSpPr/>
          <p:nvPr/>
        </p:nvSpPr>
        <p:spPr>
          <a:xfrm rot="16200000">
            <a:off x="5537932" y="3366323"/>
            <a:ext cx="3274142" cy="1178663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4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U-Turn Arrow 13">
            <a:extLst>
              <a:ext uri="{FF2B5EF4-FFF2-40B4-BE49-F238E27FC236}">
                <a16:creationId xmlns:a16="http://schemas.microsoft.com/office/drawing/2014/main" id="{0E89DB8B-B387-B68B-8418-DACD3EF7BBB2}"/>
              </a:ext>
            </a:extLst>
          </p:cNvPr>
          <p:cNvSpPr/>
          <p:nvPr/>
        </p:nvSpPr>
        <p:spPr>
          <a:xfrm rot="16200000" flipH="1">
            <a:off x="6535389" y="4031166"/>
            <a:ext cx="1467988" cy="953388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5824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U-Turn Arrow 15">
            <a:extLst>
              <a:ext uri="{FF2B5EF4-FFF2-40B4-BE49-F238E27FC236}">
                <a16:creationId xmlns:a16="http://schemas.microsoft.com/office/drawing/2014/main" id="{9C91B55C-A61F-642E-0C0E-2389DACB88DD}"/>
              </a:ext>
            </a:extLst>
          </p:cNvPr>
          <p:cNvSpPr/>
          <p:nvPr/>
        </p:nvSpPr>
        <p:spPr>
          <a:xfrm rot="16200000" flipH="1">
            <a:off x="7061527" y="4379112"/>
            <a:ext cx="722568" cy="683047"/>
          </a:xfrm>
          <a:prstGeom prst="uturnArrow">
            <a:avLst>
              <a:gd name="adj1" fmla="val 4237"/>
              <a:gd name="adj2" fmla="val 10700"/>
              <a:gd name="adj3" fmla="val 25000"/>
              <a:gd name="adj4" fmla="val 43750"/>
              <a:gd name="adj5" fmla="val 54440"/>
            </a:avLst>
          </a:prstGeom>
          <a:solidFill>
            <a:srgbClr val="2C895B"/>
          </a:solidFill>
          <a:ln>
            <a:solidFill>
              <a:srgbClr val="2C8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0E1F7-D155-9219-0320-B1611B373DC0}"/>
              </a:ext>
            </a:extLst>
          </p:cNvPr>
          <p:cNvSpPr txBox="1"/>
          <p:nvPr/>
        </p:nvSpPr>
        <p:spPr>
          <a:xfrm>
            <a:off x="9774325" y="2896160"/>
            <a:ext cx="12747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loop guard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4DD26-6CE6-5BCD-9406-0966FCC46A49}"/>
              </a:ext>
            </a:extLst>
          </p:cNvPr>
          <p:cNvSpPr txBox="1"/>
          <p:nvPr/>
        </p:nvSpPr>
        <p:spPr>
          <a:xfrm>
            <a:off x="4748537" y="714674"/>
            <a:ext cx="212975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byte array</a:t>
            </a:r>
          </a:p>
          <a:p>
            <a:r>
              <a:rPr lang="en-US" dirty="0">
                <a:solidFill>
                  <a:schemeClr val="accent1"/>
                </a:solidFill>
              </a:rPr>
              <a:t>Also use </a:t>
            </a:r>
            <a:r>
              <a:rPr lang="en-US" dirty="0" err="1">
                <a:solidFill>
                  <a:schemeClr val="accent1"/>
                </a:solidFill>
              </a:rPr>
              <a:t>ldrb</a:t>
            </a:r>
            <a:r>
              <a:rPr lang="en-US" dirty="0">
                <a:solidFill>
                  <a:schemeClr val="accent1"/>
                </a:solidFill>
              </a:rPr>
              <a:t> here</a:t>
            </a:r>
          </a:p>
          <a:p>
            <a:r>
              <a:rPr lang="en-US" dirty="0">
                <a:solidFill>
                  <a:schemeClr val="accent1"/>
                </a:solidFill>
              </a:rPr>
              <a:t>offsets are 0,1,2,…</a:t>
            </a:r>
          </a:p>
        </p:txBody>
      </p:sp>
    </p:spTree>
    <p:extLst>
      <p:ext uri="{BB962C8B-B14F-4D97-AF65-F5344CB8AC3E}">
        <p14:creationId xmlns:p14="http://schemas.microsoft.com/office/powerpoint/2010/main" val="410618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700" y="568389"/>
            <a:ext cx="10515600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Inserting Bitfields – Inserting Source Field into Destination Field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386329-2A05-F149-8978-5A737424818A}"/>
              </a:ext>
            </a:extLst>
          </p:cNvPr>
          <p:cNvGraphicFramePr>
            <a:graphicFrameLocks noGrp="1"/>
          </p:cNvGraphicFramePr>
          <p:nvPr/>
        </p:nvGraphicFramePr>
        <p:xfrm>
          <a:off x="3788950" y="362211"/>
          <a:ext cx="793921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088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310482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088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23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other bits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0C9AF08-43E2-7444-9E88-CE8E9DE715FF}"/>
              </a:ext>
            </a:extLst>
          </p:cNvPr>
          <p:cNvSpPr txBox="1"/>
          <p:nvPr/>
        </p:nvSpPr>
        <p:spPr>
          <a:xfrm>
            <a:off x="11447445" y="2154966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CD3E3-C8C2-9447-AF6B-581A6E4A1B33}"/>
              </a:ext>
            </a:extLst>
          </p:cNvPr>
          <p:cNvSpPr txBox="1"/>
          <p:nvPr/>
        </p:nvSpPr>
        <p:spPr>
          <a:xfrm>
            <a:off x="11448541" y="1058053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6A15FB-A627-7D44-8E7D-8279847F737C}"/>
              </a:ext>
            </a:extLst>
          </p:cNvPr>
          <p:cNvGraphicFramePr>
            <a:graphicFrameLocks noGrp="1"/>
          </p:cNvGraphicFramePr>
          <p:nvPr/>
        </p:nvGraphicFramePr>
        <p:xfrm>
          <a:off x="3965008" y="1626750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destination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E200D95-1161-5CB6-41FE-215BF60727FC}"/>
              </a:ext>
            </a:extLst>
          </p:cNvPr>
          <p:cNvGraphicFramePr>
            <a:graphicFrameLocks noGrp="1"/>
          </p:cNvGraphicFramePr>
          <p:nvPr/>
        </p:nvGraphicFramePr>
        <p:xfrm>
          <a:off x="3803149" y="3069098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12E519E-E7AE-1185-95F9-A953D3621A15}"/>
              </a:ext>
            </a:extLst>
          </p:cNvPr>
          <p:cNvGraphicFramePr>
            <a:graphicFrameLocks noGrp="1"/>
          </p:cNvGraphicFramePr>
          <p:nvPr/>
        </p:nvGraphicFramePr>
        <p:xfrm>
          <a:off x="3841069" y="4277396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25BAC89-F9D4-F860-30C3-C9AAE75A1879}"/>
              </a:ext>
            </a:extLst>
          </p:cNvPr>
          <p:cNvSpPr txBox="1"/>
          <p:nvPr/>
        </p:nvSpPr>
        <p:spPr>
          <a:xfrm>
            <a:off x="428921" y="1115445"/>
            <a:ext cx="2652092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Task: Insert source into destination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0397FC6-7EB3-E7F7-B7C3-A1925B048244}"/>
              </a:ext>
            </a:extLst>
          </p:cNvPr>
          <p:cNvGraphicFramePr>
            <a:graphicFrameLocks noGrp="1"/>
          </p:cNvGraphicFramePr>
          <p:nvPr/>
        </p:nvGraphicFramePr>
        <p:xfrm>
          <a:off x="3803149" y="5633005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BCD4364-6378-74E2-A2B9-0779064B4DAD}"/>
              </a:ext>
            </a:extLst>
          </p:cNvPr>
          <p:cNvGrpSpPr/>
          <p:nvPr/>
        </p:nvGrpSpPr>
        <p:grpSpPr>
          <a:xfrm>
            <a:off x="1240673" y="5512121"/>
            <a:ext cx="10999989" cy="1126073"/>
            <a:chOff x="939114" y="5512121"/>
            <a:chExt cx="10999989" cy="112607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AE24B4-7453-30DD-5054-B269B914FAB2}"/>
                </a:ext>
              </a:extLst>
            </p:cNvPr>
            <p:cNvSpPr txBox="1"/>
            <p:nvPr/>
          </p:nvSpPr>
          <p:spPr>
            <a:xfrm>
              <a:off x="11135168" y="6268862"/>
              <a:ext cx="803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1" name="Bent Arrow 40">
              <a:extLst>
                <a:ext uri="{FF2B5EF4-FFF2-40B4-BE49-F238E27FC236}">
                  <a16:creationId xmlns:a16="http://schemas.microsoft.com/office/drawing/2014/main" id="{7D1E01D2-E747-0C6F-173F-3B6E22FEF9AB}"/>
                </a:ext>
              </a:extLst>
            </p:cNvPr>
            <p:cNvSpPr/>
            <p:nvPr/>
          </p:nvSpPr>
          <p:spPr>
            <a:xfrm flipV="1">
              <a:off x="939114" y="5512121"/>
              <a:ext cx="2032216" cy="1105467"/>
            </a:xfrm>
            <a:prstGeom prst="bentArrow">
              <a:avLst>
                <a:gd name="adj1" fmla="val 4937"/>
                <a:gd name="adj2" fmla="val 11124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87F0DB-BF3F-D095-B915-3810177855ED}"/>
                </a:ext>
              </a:extLst>
            </p:cNvPr>
            <p:cNvSpPr txBox="1"/>
            <p:nvPr/>
          </p:nvSpPr>
          <p:spPr>
            <a:xfrm>
              <a:off x="1258856" y="556976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results in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AEF7E-EB69-71DB-B351-D6307E1F4E6E}"/>
              </a:ext>
            </a:extLst>
          </p:cNvPr>
          <p:cNvGrpSpPr/>
          <p:nvPr/>
        </p:nvGrpSpPr>
        <p:grpSpPr>
          <a:xfrm>
            <a:off x="300972" y="3517439"/>
            <a:ext cx="11939690" cy="1987472"/>
            <a:chOff x="-587" y="3517439"/>
            <a:chExt cx="11939690" cy="19874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319A68-7317-4F46-51AB-2E51A51705BE}"/>
                </a:ext>
              </a:extLst>
            </p:cNvPr>
            <p:cNvSpPr txBox="1"/>
            <p:nvPr/>
          </p:nvSpPr>
          <p:spPr>
            <a:xfrm>
              <a:off x="127362" y="4797025"/>
              <a:ext cx="2652092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0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orr</a:t>
              </a:r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r1, r1, r2</a:t>
              </a:r>
            </a:p>
            <a:p>
              <a:pPr defTabSz="685800"/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 =   r1 | r2;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8B8F70-AC00-0BB2-2739-A0741837BFD8}"/>
                </a:ext>
              </a:extLst>
            </p:cNvPr>
            <p:cNvSpPr txBox="1"/>
            <p:nvPr/>
          </p:nvSpPr>
          <p:spPr>
            <a:xfrm>
              <a:off x="11135168" y="4815751"/>
              <a:ext cx="803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0A366D-01D5-8195-82C9-AD53ABE4A12F}"/>
                </a:ext>
              </a:extLst>
            </p:cNvPr>
            <p:cNvSpPr txBox="1"/>
            <p:nvPr/>
          </p:nvSpPr>
          <p:spPr>
            <a:xfrm>
              <a:off x="11098344" y="3732596"/>
              <a:ext cx="80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</a:p>
          </p:txBody>
        </p:sp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182934D3-4435-4100-64E4-332A18C3B469}"/>
                </a:ext>
              </a:extLst>
            </p:cNvPr>
            <p:cNvSpPr/>
            <p:nvPr/>
          </p:nvSpPr>
          <p:spPr>
            <a:xfrm>
              <a:off x="2736933" y="3626745"/>
              <a:ext cx="802578" cy="1712146"/>
            </a:xfrm>
            <a:prstGeom prst="leftBrace">
              <a:avLst>
                <a:gd name="adj1" fmla="val 8333"/>
                <a:gd name="adj2" fmla="val 77864"/>
              </a:avLst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8375EC-0ADB-9DA2-94AC-BC48229D694F}"/>
                </a:ext>
              </a:extLst>
            </p:cNvPr>
            <p:cNvSpPr txBox="1"/>
            <p:nvPr/>
          </p:nvSpPr>
          <p:spPr>
            <a:xfrm>
              <a:off x="-587" y="3517439"/>
              <a:ext cx="2857466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Approach </a:t>
              </a:r>
            </a:p>
            <a:p>
              <a:r>
                <a:rPr lang="en-US" dirty="0"/>
                <a:t>(1) isolate source field</a:t>
              </a:r>
            </a:p>
            <a:p>
              <a:r>
                <a:rPr lang="en-US" dirty="0"/>
                <a:t>(2) clear destination field</a:t>
              </a:r>
            </a:p>
            <a:p>
              <a:r>
                <a:rPr lang="en-US" dirty="0"/>
                <a:t>(3) Bitwise </a:t>
              </a:r>
              <a:r>
                <a:rPr lang="en-US" dirty="0">
                  <a:solidFill>
                    <a:srgbClr val="C00000"/>
                  </a:solidFill>
                </a:rPr>
                <a:t>or</a:t>
              </a:r>
              <a:r>
                <a:rPr lang="en-US" dirty="0"/>
                <a:t> together</a:t>
              </a:r>
            </a:p>
          </p:txBody>
        </p:sp>
      </p:grpSp>
      <p:sp>
        <p:nvSpPr>
          <p:cNvPr id="8" name="Down Arrow 7">
            <a:extLst>
              <a:ext uri="{FF2B5EF4-FFF2-40B4-BE49-F238E27FC236}">
                <a16:creationId xmlns:a16="http://schemas.microsoft.com/office/drawing/2014/main" id="{69C0C2E4-6285-6806-DDC0-8202D66FD346}"/>
              </a:ext>
            </a:extLst>
          </p:cNvPr>
          <p:cNvSpPr/>
          <p:nvPr/>
        </p:nvSpPr>
        <p:spPr>
          <a:xfrm rot="3917759">
            <a:off x="8824773" y="498931"/>
            <a:ext cx="246122" cy="2806043"/>
          </a:xfrm>
          <a:prstGeom prst="downArrow">
            <a:avLst>
              <a:gd name="adj1" fmla="val 19547"/>
              <a:gd name="adj2" fmla="val 487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860A2A3-F57C-4785-65B7-E8DE74AD02CF}"/>
              </a:ext>
            </a:extLst>
          </p:cNvPr>
          <p:cNvSpPr/>
          <p:nvPr/>
        </p:nvSpPr>
        <p:spPr>
          <a:xfrm>
            <a:off x="3110548" y="1345878"/>
            <a:ext cx="678402" cy="275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2681165-5C38-8608-8215-62482DD487C5}"/>
              </a:ext>
            </a:extLst>
          </p:cNvPr>
          <p:cNvGraphicFramePr>
            <a:graphicFrameLocks noGrp="1"/>
          </p:cNvGraphicFramePr>
          <p:nvPr/>
        </p:nvGraphicFramePr>
        <p:xfrm>
          <a:off x="683813" y="1918598"/>
          <a:ext cx="1857568" cy="1524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5351">
                  <a:extLst>
                    <a:ext uri="{9D8B030D-6E8A-4147-A177-3AD203B41FA5}">
                      <a16:colId xmlns:a16="http://schemas.microsoft.com/office/drawing/2014/main" val="3511017045"/>
                    </a:ext>
                  </a:extLst>
                </a:gridCol>
                <a:gridCol w="553401">
                  <a:extLst>
                    <a:ext uri="{9D8B030D-6E8A-4147-A177-3AD203B41FA5}">
                      <a16:colId xmlns:a16="http://schemas.microsoft.com/office/drawing/2014/main" val="3388057426"/>
                    </a:ext>
                  </a:extLst>
                </a:gridCol>
                <a:gridCol w="808816">
                  <a:extLst>
                    <a:ext uri="{9D8B030D-6E8A-4147-A177-3AD203B41FA5}">
                      <a16:colId xmlns:a16="http://schemas.microsoft.com/office/drawing/2014/main" val="972478886"/>
                    </a:ext>
                  </a:extLst>
                </a:gridCol>
              </a:tblGrid>
              <a:tr h="2778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  <a:endParaRPr lang="en-US" sz="14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|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881795"/>
                  </a:ext>
                </a:extLst>
              </a:tr>
              <a:tr h="253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C895B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C895B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23016"/>
                  </a:ext>
                </a:extLst>
              </a:tr>
              <a:tr h="253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C895B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C895B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352361"/>
                  </a:ext>
                </a:extLst>
              </a:tr>
              <a:tr h="253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298274"/>
                  </a:ext>
                </a:extLst>
              </a:tr>
              <a:tr h="2538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985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07" y="146914"/>
            <a:ext cx="10515600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Inserting Bitfields – Isolating the Source Field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9AF08-43E2-7444-9E88-CE8E9DE715FF}"/>
              </a:ext>
            </a:extLst>
          </p:cNvPr>
          <p:cNvSpPr txBox="1"/>
          <p:nvPr/>
        </p:nvSpPr>
        <p:spPr>
          <a:xfrm>
            <a:off x="11000008" y="5461983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CD3E3-C8C2-9447-AF6B-581A6E4A1B33}"/>
              </a:ext>
            </a:extLst>
          </p:cNvPr>
          <p:cNvSpPr txBox="1"/>
          <p:nvPr/>
        </p:nvSpPr>
        <p:spPr>
          <a:xfrm>
            <a:off x="10906415" y="2681469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6257E04-D904-211F-DDBA-5AABEA1FC12F}"/>
              </a:ext>
            </a:extLst>
          </p:cNvPr>
          <p:cNvGraphicFramePr>
            <a:graphicFrameLocks noGrp="1"/>
          </p:cNvGraphicFramePr>
          <p:nvPr/>
        </p:nvGraphicFramePr>
        <p:xfrm>
          <a:off x="3341616" y="5384262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3DE7264-BFCB-A9B7-D0D9-A06164535CCF}"/>
              </a:ext>
            </a:extLst>
          </p:cNvPr>
          <p:cNvGraphicFramePr>
            <a:graphicFrameLocks noGrp="1"/>
          </p:cNvGraphicFramePr>
          <p:nvPr/>
        </p:nvGraphicFramePr>
        <p:xfrm>
          <a:off x="3351342" y="1879408"/>
          <a:ext cx="7889376" cy="118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70087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BCF4748-CACB-C674-0A48-6219406C9462}"/>
              </a:ext>
            </a:extLst>
          </p:cNvPr>
          <p:cNvSpPr txBox="1"/>
          <p:nvPr/>
        </p:nvSpPr>
        <p:spPr>
          <a:xfrm>
            <a:off x="342160" y="4260877"/>
            <a:ext cx="2999456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 source field</a:t>
            </a:r>
          </a:p>
          <a:p>
            <a:pPr defTabSz="685800"/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r2, r0, 24</a:t>
            </a:r>
          </a:p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r2, r2, 8</a:t>
            </a:r>
          </a:p>
          <a:p>
            <a:pPr defTabSz="685800"/>
            <a:endParaRPr lang="en-US" sz="20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r0 &lt;&lt; 24;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r2 &gt;&gt; 8;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B79E29A1-7445-F980-9FFB-E14123C7F14D}"/>
              </a:ext>
            </a:extLst>
          </p:cNvPr>
          <p:cNvGraphicFramePr>
            <a:graphicFrameLocks noGrp="1"/>
          </p:cNvGraphicFramePr>
          <p:nvPr/>
        </p:nvGraphicFramePr>
        <p:xfrm>
          <a:off x="3351342" y="930883"/>
          <a:ext cx="7889366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390516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4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23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other bits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7A0B4F62-BC98-F7B2-AD87-F2BC295215C5}"/>
              </a:ext>
            </a:extLst>
          </p:cNvPr>
          <p:cNvGraphicFramePr>
            <a:graphicFrameLocks noGrp="1"/>
          </p:cNvGraphicFramePr>
          <p:nvPr/>
        </p:nvGraphicFramePr>
        <p:xfrm>
          <a:off x="3383585" y="4043894"/>
          <a:ext cx="7847395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15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8634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1587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8634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6915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BA75BB1-3034-A61A-C672-56B27B7212CA}"/>
              </a:ext>
            </a:extLst>
          </p:cNvPr>
          <p:cNvSpPr txBox="1"/>
          <p:nvPr/>
        </p:nvSpPr>
        <p:spPr>
          <a:xfrm>
            <a:off x="10916143" y="1521050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8833D0-C807-5678-F29B-756FD0291E21}"/>
              </a:ext>
            </a:extLst>
          </p:cNvPr>
          <p:cNvSpPr txBox="1"/>
          <p:nvPr/>
        </p:nvSpPr>
        <p:spPr>
          <a:xfrm>
            <a:off x="10977705" y="4633474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290452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07" y="146914"/>
            <a:ext cx="10515600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Inserting Bitfields – Clearing the Destination Field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319A68-7317-4F46-51AB-2E51A51705BE}"/>
              </a:ext>
            </a:extLst>
          </p:cNvPr>
          <p:cNvSpPr txBox="1"/>
          <p:nvPr/>
        </p:nvSpPr>
        <p:spPr>
          <a:xfrm>
            <a:off x="676227" y="3965458"/>
            <a:ext cx="265209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r1, r1, 8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= r1 &lt;&lt; 8;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8B8F70-AC00-0BB2-2739-A0741837BFD8}"/>
              </a:ext>
            </a:extLst>
          </p:cNvPr>
          <p:cNvSpPr txBox="1"/>
          <p:nvPr/>
        </p:nvSpPr>
        <p:spPr>
          <a:xfrm>
            <a:off x="11195621" y="1169570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0A366D-01D5-8195-82C9-AD53ABE4A12F}"/>
              </a:ext>
            </a:extLst>
          </p:cNvPr>
          <p:cNvSpPr txBox="1"/>
          <p:nvPr/>
        </p:nvSpPr>
        <p:spPr>
          <a:xfrm>
            <a:off x="11137352" y="3070738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C75D99F-A91E-5C70-6A25-1EF86ED88520}"/>
              </a:ext>
            </a:extLst>
          </p:cNvPr>
          <p:cNvGraphicFramePr>
            <a:graphicFrameLocks noGrp="1"/>
          </p:cNvGraphicFramePr>
          <p:nvPr/>
        </p:nvGraphicFramePr>
        <p:xfrm>
          <a:off x="3501590" y="2982852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B361561-0742-3A5E-67DC-D502E78248C8}"/>
              </a:ext>
            </a:extLst>
          </p:cNvPr>
          <p:cNvGraphicFramePr>
            <a:graphicFrameLocks noGrp="1"/>
          </p:cNvGraphicFramePr>
          <p:nvPr/>
        </p:nvGraphicFramePr>
        <p:xfrm>
          <a:off x="3501590" y="1797342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F3969F7-6ABD-2695-0948-524E3BF6176B}"/>
              </a:ext>
            </a:extLst>
          </p:cNvPr>
          <p:cNvGraphicFramePr>
            <a:graphicFrameLocks noGrp="1"/>
          </p:cNvGraphicFramePr>
          <p:nvPr/>
        </p:nvGraphicFramePr>
        <p:xfrm>
          <a:off x="3583065" y="5970837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B5FCC9D-913C-D252-A13F-31013F9A1FDD}"/>
              </a:ext>
            </a:extLst>
          </p:cNvPr>
          <p:cNvSpPr txBox="1"/>
          <p:nvPr/>
        </p:nvSpPr>
        <p:spPr>
          <a:xfrm>
            <a:off x="11071021" y="3950069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64FE56-0743-3E22-21BC-372AABC3567C}"/>
              </a:ext>
            </a:extLst>
          </p:cNvPr>
          <p:cNvSpPr txBox="1"/>
          <p:nvPr/>
        </p:nvSpPr>
        <p:spPr>
          <a:xfrm>
            <a:off x="11124939" y="6048002"/>
            <a:ext cx="80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A013BEA-FC90-9DFC-098F-51E0AE9E5222}"/>
              </a:ext>
            </a:extLst>
          </p:cNvPr>
          <p:cNvGraphicFramePr>
            <a:graphicFrameLocks noGrp="1"/>
          </p:cNvGraphicFramePr>
          <p:nvPr/>
        </p:nvGraphicFramePr>
        <p:xfrm>
          <a:off x="3678425" y="4941646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  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841834C-6ECD-CA62-7EEA-2264CDB48E44}"/>
              </a:ext>
            </a:extLst>
          </p:cNvPr>
          <p:cNvGraphicFramePr>
            <a:graphicFrameLocks noGrp="1"/>
          </p:cNvGraphicFramePr>
          <p:nvPr/>
        </p:nvGraphicFramePr>
        <p:xfrm>
          <a:off x="3576513" y="743300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destination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17596539-25D1-11B0-9F10-0F8D9EDB2526}"/>
              </a:ext>
            </a:extLst>
          </p:cNvPr>
          <p:cNvSpPr txBox="1"/>
          <p:nvPr/>
        </p:nvSpPr>
        <p:spPr>
          <a:xfrm>
            <a:off x="11172934" y="1867968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8840AB-B5F3-5394-6306-E452C88E5818}"/>
              </a:ext>
            </a:extLst>
          </p:cNvPr>
          <p:cNvSpPr txBox="1"/>
          <p:nvPr/>
        </p:nvSpPr>
        <p:spPr>
          <a:xfrm>
            <a:off x="214131" y="2232601"/>
            <a:ext cx="302663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 the destination field</a:t>
            </a:r>
          </a:p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r1, r1, 24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r1=(r1&gt;&gt;24)|(r1&lt;&lt;8);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2A915D-8D70-C031-B278-3AE26378FA75}"/>
              </a:ext>
            </a:extLst>
          </p:cNvPr>
          <p:cNvGraphicFramePr>
            <a:graphicFrameLocks noGrp="1"/>
          </p:cNvGraphicFramePr>
          <p:nvPr/>
        </p:nvGraphicFramePr>
        <p:xfrm>
          <a:off x="3508142" y="3894263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185930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307156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BFA41FA-A1B9-01B0-497B-163C404924B1}"/>
              </a:ext>
            </a:extLst>
          </p:cNvPr>
          <p:cNvSpPr txBox="1"/>
          <p:nvPr/>
        </p:nvSpPr>
        <p:spPr>
          <a:xfrm>
            <a:off x="214131" y="5575376"/>
            <a:ext cx="328745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r1, r1, 16</a:t>
            </a:r>
          </a:p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r1= (r1&gt;&gt;16)|(r1&lt;&lt;16);</a:t>
            </a:r>
          </a:p>
        </p:txBody>
      </p:sp>
    </p:spTree>
    <p:extLst>
      <p:ext uri="{BB962C8B-B14F-4D97-AF65-F5344CB8AC3E}">
        <p14:creationId xmlns:p14="http://schemas.microsoft.com/office/powerpoint/2010/main" val="211076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 animBg="1"/>
      <p:bldP spid="37" grpId="0"/>
      <p:bldP spid="26" grpId="0"/>
      <p:bldP spid="46" grpId="0"/>
      <p:bldP spid="42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BC8-3915-3344-B67F-823AE999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35" y="590710"/>
            <a:ext cx="11829215" cy="376962"/>
          </a:xfrm>
        </p:spPr>
        <p:txBody>
          <a:bodyPr/>
          <a:lstStyle/>
          <a:p>
            <a:pPr defTabSz="685800"/>
            <a:r>
              <a:rPr lang="en-US" sz="3200" dirty="0">
                <a:solidFill>
                  <a:srgbClr val="0070C0"/>
                </a:solidFill>
                <a:latin typeface="+mn-lt"/>
              </a:rPr>
              <a:t>Inserting Bitfields – </a:t>
            </a:r>
            <a:br>
              <a:rPr lang="en-US" sz="3200" dirty="0">
                <a:solidFill>
                  <a:srgbClr val="0070C0"/>
                </a:solidFill>
                <a:latin typeface="+mn-lt"/>
              </a:rPr>
            </a:br>
            <a:r>
              <a:rPr lang="en-US" sz="3200" dirty="0">
                <a:solidFill>
                  <a:srgbClr val="0070C0"/>
                </a:solidFill>
                <a:latin typeface="+mn-lt"/>
              </a:rPr>
              <a:t>	Combining Isolated Source and Cleared Destination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F7157C-B83D-9146-85F5-E1C2EA66A66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E021A45-255C-C5FA-6160-0EEB81BCD6AE}"/>
              </a:ext>
            </a:extLst>
          </p:cNvPr>
          <p:cNvGraphicFramePr>
            <a:graphicFrameLocks noGrp="1"/>
          </p:cNvGraphicFramePr>
          <p:nvPr/>
        </p:nvGraphicFramePr>
        <p:xfrm>
          <a:off x="3497824" y="5943768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E3F202D-EC81-A481-511C-B1C4E35987EC}"/>
              </a:ext>
            </a:extLst>
          </p:cNvPr>
          <p:cNvGrpSpPr/>
          <p:nvPr/>
        </p:nvGrpSpPr>
        <p:grpSpPr>
          <a:xfrm>
            <a:off x="509080" y="5700778"/>
            <a:ext cx="11316784" cy="1015663"/>
            <a:chOff x="509080" y="5700778"/>
            <a:chExt cx="11316784" cy="101566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B40DDB-CD93-E976-F644-14DF569DB052}"/>
                </a:ext>
              </a:extLst>
            </p:cNvPr>
            <p:cNvSpPr txBox="1"/>
            <p:nvPr/>
          </p:nvSpPr>
          <p:spPr>
            <a:xfrm>
              <a:off x="509080" y="5700778"/>
              <a:ext cx="2652092" cy="10156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inserted field</a:t>
              </a:r>
            </a:p>
            <a:p>
              <a:pPr defTabSz="685800"/>
              <a:r>
                <a:rPr lang="en-US" sz="2000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orr</a:t>
              </a:r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r1, r1, r2</a:t>
              </a:r>
            </a:p>
            <a:p>
              <a:pPr defTabSz="685800"/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 = r1 | r2;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464FE56-0743-3E22-21BC-372AABC3567C}"/>
                </a:ext>
              </a:extLst>
            </p:cNvPr>
            <p:cNvSpPr txBox="1"/>
            <p:nvPr/>
          </p:nvSpPr>
          <p:spPr>
            <a:xfrm>
              <a:off x="11023025" y="6039332"/>
              <a:ext cx="80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CD48813-83CE-22FC-3FC7-5D35A1C07434}"/>
              </a:ext>
            </a:extLst>
          </p:cNvPr>
          <p:cNvSpPr txBox="1"/>
          <p:nvPr/>
        </p:nvSpPr>
        <p:spPr>
          <a:xfrm>
            <a:off x="11139386" y="2407139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1CBB0E6-6F46-5547-4D96-9986F97C2654}"/>
              </a:ext>
            </a:extLst>
          </p:cNvPr>
          <p:cNvGraphicFramePr>
            <a:graphicFrameLocks noGrp="1"/>
          </p:cNvGraphicFramePr>
          <p:nvPr/>
        </p:nvGraphicFramePr>
        <p:xfrm>
          <a:off x="3480994" y="2329418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BFDDF-4787-1FEB-375B-B603552E683E}"/>
              </a:ext>
            </a:extLst>
          </p:cNvPr>
          <p:cNvGraphicFramePr>
            <a:graphicFrameLocks noGrp="1"/>
          </p:cNvGraphicFramePr>
          <p:nvPr/>
        </p:nvGraphicFramePr>
        <p:xfrm>
          <a:off x="3522963" y="989050"/>
          <a:ext cx="7847395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15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8634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1587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8634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6915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277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zero's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5EC5AE57-2895-B11D-46D1-4DD424CDA229}"/>
              </a:ext>
            </a:extLst>
          </p:cNvPr>
          <p:cNvSpPr txBox="1"/>
          <p:nvPr/>
        </p:nvSpPr>
        <p:spPr>
          <a:xfrm>
            <a:off x="11117083" y="1578630"/>
            <a:ext cx="80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7CA150A-1CE8-7F9D-92D4-DF8B83203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96311"/>
              </p:ext>
            </p:extLst>
          </p:nvPr>
        </p:nvGraphicFramePr>
        <p:xfrm>
          <a:off x="3535069" y="4217086"/>
          <a:ext cx="7889376" cy="4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43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632232962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46543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482678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60EC9384-ECE8-E07B-664A-95A8A146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45366"/>
              </p:ext>
            </p:extLst>
          </p:nvPr>
        </p:nvGraphicFramePr>
        <p:xfrm>
          <a:off x="3535069" y="3074870"/>
          <a:ext cx="7895928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601">
                  <a:extLst>
                    <a:ext uri="{9D8B030D-6E8A-4147-A177-3AD203B41FA5}">
                      <a16:colId xmlns:a16="http://schemas.microsoft.com/office/drawing/2014/main" val="4144607392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79172319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49319752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41460765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728160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8668839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8753796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0086493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0741311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8086320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53207167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34492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62317207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93432840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3513398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1884945068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71565133"/>
                    </a:ext>
                  </a:extLst>
                </a:gridCol>
                <a:gridCol w="706018">
                  <a:extLst>
                    <a:ext uri="{9D8B030D-6E8A-4147-A177-3AD203B41FA5}">
                      <a16:colId xmlns:a16="http://schemas.microsoft.com/office/drawing/2014/main" val="13312073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20552121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755362950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82554632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92626285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7344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50751659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108837457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2047648976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193867968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7679864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3692018449"/>
                    </a:ext>
                  </a:extLst>
                </a:gridCol>
                <a:gridCol w="199889">
                  <a:extLst>
                    <a:ext uri="{9D8B030D-6E8A-4147-A177-3AD203B41FA5}">
                      <a16:colId xmlns:a16="http://schemas.microsoft.com/office/drawing/2014/main" val="2389628373"/>
                    </a:ext>
                  </a:extLst>
                </a:gridCol>
                <a:gridCol w="268601">
                  <a:extLst>
                    <a:ext uri="{9D8B030D-6E8A-4147-A177-3AD203B41FA5}">
                      <a16:colId xmlns:a16="http://schemas.microsoft.com/office/drawing/2014/main" val="1994078734"/>
                    </a:ext>
                  </a:extLst>
                </a:gridCol>
                <a:gridCol w="234245">
                  <a:extLst>
                    <a:ext uri="{9D8B030D-6E8A-4147-A177-3AD203B41FA5}">
                      <a16:colId xmlns:a16="http://schemas.microsoft.com/office/drawing/2014/main" val="400085560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31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68580" marR="68580" marT="34290" marB="3429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645533"/>
                  </a:ext>
                </a:extLst>
              </a:tr>
              <a:tr h="27813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all zeros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 not change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85209534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4728ADE4-5350-71B7-2380-F0612D17E3E6}"/>
              </a:ext>
            </a:extLst>
          </p:cNvPr>
          <p:cNvSpPr txBox="1"/>
          <p:nvPr/>
        </p:nvSpPr>
        <p:spPr>
          <a:xfrm>
            <a:off x="509080" y="1870149"/>
            <a:ext cx="265209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isolated source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D49CD7-BB53-4AE6-095E-4DA6920016A3}"/>
              </a:ext>
            </a:extLst>
          </p:cNvPr>
          <p:cNvGrpSpPr/>
          <p:nvPr/>
        </p:nvGrpSpPr>
        <p:grpSpPr>
          <a:xfrm>
            <a:off x="509080" y="3681047"/>
            <a:ext cx="11418697" cy="946655"/>
            <a:chOff x="509080" y="3681047"/>
            <a:chExt cx="11418697" cy="94665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F574378-C527-D7B7-3A40-D7BDDCAB283E}"/>
                </a:ext>
              </a:extLst>
            </p:cNvPr>
            <p:cNvSpPr txBox="1"/>
            <p:nvPr/>
          </p:nvSpPr>
          <p:spPr>
            <a:xfrm>
              <a:off x="11124938" y="3709239"/>
              <a:ext cx="80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834A91-64BC-EF3C-611A-FC64F57B769D}"/>
                </a:ext>
              </a:extLst>
            </p:cNvPr>
            <p:cNvSpPr txBox="1"/>
            <p:nvPr/>
          </p:nvSpPr>
          <p:spPr>
            <a:xfrm>
              <a:off x="11124938" y="4258370"/>
              <a:ext cx="802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85800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DDF8D9-3833-0FC0-BBF1-86C635C65869}"/>
                </a:ext>
              </a:extLst>
            </p:cNvPr>
            <p:cNvSpPr txBox="1"/>
            <p:nvPr/>
          </p:nvSpPr>
          <p:spPr>
            <a:xfrm>
              <a:off x="509080" y="3681047"/>
              <a:ext cx="2652092" cy="707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2000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field cleared in destination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53059</TotalTime>
  <Words>7928</Words>
  <Application>Microsoft Macintosh PowerPoint</Application>
  <PresentationFormat>Widescreen</PresentationFormat>
  <Paragraphs>2253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ＭＳ Ｐゴシック</vt:lpstr>
      <vt:lpstr>Arial</vt:lpstr>
      <vt:lpstr>Arial Regular</vt:lpstr>
      <vt:lpstr>Calibri</vt:lpstr>
      <vt:lpstr>CMU Bright</vt:lpstr>
      <vt:lpstr>Consolas</vt:lpstr>
      <vt:lpstr>Courier New</vt:lpstr>
      <vt:lpstr>Menlo</vt:lpstr>
      <vt:lpstr>Roboto Regular</vt:lpstr>
      <vt:lpstr>Times New Roman</vt:lpstr>
      <vt:lpstr>Theme1</vt:lpstr>
      <vt:lpstr>PowerPoint Presentation</vt:lpstr>
      <vt:lpstr>PowerPoint Presentation</vt:lpstr>
      <vt:lpstr>Using pointers to examine byte order (on pi-cluster)</vt:lpstr>
      <vt:lpstr>mvn – Copies NOT (~)</vt:lpstr>
      <vt:lpstr>Bitwise Instructions</vt:lpstr>
      <vt:lpstr>Inserting Bitfields – Inserting Source Field into Destination Field</vt:lpstr>
      <vt:lpstr>Inserting Bitfields – Isolating the Source Field</vt:lpstr>
      <vt:lpstr>Inserting Bitfields – Clearing the Destination Field</vt:lpstr>
      <vt:lpstr>Inserting Bitfields –   Combining Isolated Source and Cleared Destination</vt:lpstr>
      <vt:lpstr>Example: Swapping bits7,6 with bits 1,0</vt:lpstr>
      <vt:lpstr>Masking Summary</vt:lpstr>
      <vt:lpstr>Reference For PA7/8: C Stream Functions Opening Files</vt:lpstr>
      <vt:lpstr>Reference: C Stream Functions Closing Files and Usage</vt:lpstr>
      <vt:lpstr>C Stream Functions Array/block read/write</vt:lpstr>
      <vt:lpstr>C fread() and fwrite()</vt:lpstr>
      <vt:lpstr>Using fopen()  and fclose()</vt:lpstr>
      <vt:lpstr>Assembly Source File to Executable to Linux Memory</vt:lpstr>
      <vt:lpstr>Creating Segments, Definitions In Assembly Source</vt:lpstr>
      <vt:lpstr>Assembly Source File Template</vt:lpstr>
      <vt:lpstr>ARM Assembly Source File: Header and Footer</vt:lpstr>
      <vt:lpstr>Assembler Directives: .equ and .equiv</vt:lpstr>
      <vt:lpstr>Example: Assembler Directive and Instructions</vt:lpstr>
      <vt:lpstr>Function Header and Footer Assembler Directives</vt:lpstr>
      <vt:lpstr>Function Prologue and Epilogue: Stack Frame Management Minimum Sized stack frame shown</vt:lpstr>
      <vt:lpstr>Preview: Return Value and Passing Parameters to Functions (Four parameters or less)</vt:lpstr>
      <vt:lpstr>Assembler Directives: Label Scope Control (Normal Labels only)</vt:lpstr>
      <vt:lpstr>Preview: Writing an ARM32 function</vt:lpstr>
      <vt:lpstr>Variable Alignment In Memory and Performance</vt:lpstr>
      <vt:lpstr>Load/Store: Register Base Addressing</vt:lpstr>
      <vt:lpstr>LDR/STR – Base Register + Immediate Offset Addressing</vt:lpstr>
      <vt:lpstr>ldr/str Register Base + Immediate Offset Addressing </vt:lpstr>
      <vt:lpstr>Example Base Register Addressing Load – Modify – Store</vt:lpstr>
      <vt:lpstr>Loading and Storing: Variations List</vt:lpstr>
      <vt:lpstr>Loading 32-bit Registers From Memory Variables &lt; 32-Bits Wide</vt:lpstr>
      <vt:lpstr>Load a Byte, Half-word, Word</vt:lpstr>
      <vt:lpstr>Signed Load a Byte, Half-word, Word</vt:lpstr>
      <vt:lpstr>Signed Load a Byte, Half-word, Word</vt:lpstr>
      <vt:lpstr>Storing 32-bit Registers To Memory 8-bit, 16-bit, 32-bit</vt:lpstr>
      <vt:lpstr>Store a Byte, Half-word, Word</vt:lpstr>
      <vt:lpstr>ldr/str practice - 1</vt:lpstr>
      <vt:lpstr>ldr/str practice - 2</vt:lpstr>
      <vt:lpstr>using ldr/str: array copy</vt:lpstr>
      <vt:lpstr>Base Register version</vt:lpstr>
      <vt:lpstr>ldr/str practice - 3</vt:lpstr>
      <vt:lpstr>ldr/str Base Register + Register Offset Addressing </vt:lpstr>
      <vt:lpstr>ldr/str practice - 4</vt:lpstr>
      <vt:lpstr>Base Register + Register Offset Version</vt:lpstr>
      <vt:lpstr>Base Register + Register Offset With chars</vt:lpstr>
      <vt:lpstr>Reference: Addressing Mode Summary for use in CSE30</vt:lpstr>
      <vt:lpstr>Base Register Addressing + Offset register</vt:lpstr>
      <vt:lpstr>Base Register + Offset register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2606</cp:revision>
  <cp:lastPrinted>2024-05-15T06:03:17Z</cp:lastPrinted>
  <dcterms:created xsi:type="dcterms:W3CDTF">2018-10-05T16:35:28Z</dcterms:created>
  <dcterms:modified xsi:type="dcterms:W3CDTF">2024-06-10T04:07:52Z</dcterms:modified>
  <cp:category/>
</cp:coreProperties>
</file>