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61"/>
  </p:notesMasterIdLst>
  <p:handoutMasterIdLst>
    <p:handoutMasterId r:id="rId62"/>
  </p:handoutMasterIdLst>
  <p:sldIdLst>
    <p:sldId id="2727" r:id="rId2"/>
    <p:sldId id="3091" r:id="rId3"/>
    <p:sldId id="1858" r:id="rId4"/>
    <p:sldId id="2822" r:id="rId5"/>
    <p:sldId id="2823" r:id="rId6"/>
    <p:sldId id="2439" r:id="rId7"/>
    <p:sldId id="2735" r:id="rId8"/>
    <p:sldId id="2548" r:id="rId9"/>
    <p:sldId id="2717" r:id="rId10"/>
    <p:sldId id="3039" r:id="rId11"/>
    <p:sldId id="2672" r:id="rId12"/>
    <p:sldId id="2633" r:id="rId13"/>
    <p:sldId id="3092" r:id="rId14"/>
    <p:sldId id="3093" r:id="rId15"/>
    <p:sldId id="2425" r:id="rId16"/>
    <p:sldId id="2813" r:id="rId17"/>
    <p:sldId id="2742" r:id="rId18"/>
    <p:sldId id="2534" r:id="rId19"/>
    <p:sldId id="2415" r:id="rId20"/>
    <p:sldId id="2702" r:id="rId21"/>
    <p:sldId id="2625" r:id="rId22"/>
    <p:sldId id="3046" r:id="rId23"/>
    <p:sldId id="2407" r:id="rId24"/>
    <p:sldId id="3051" r:id="rId25"/>
    <p:sldId id="2831" r:id="rId26"/>
    <p:sldId id="2838" r:id="rId27"/>
    <p:sldId id="3094" r:id="rId28"/>
    <p:sldId id="2421" r:id="rId29"/>
    <p:sldId id="2814" r:id="rId30"/>
    <p:sldId id="2703" r:id="rId31"/>
    <p:sldId id="3084" r:id="rId32"/>
    <p:sldId id="2739" r:id="rId33"/>
    <p:sldId id="3086" r:id="rId34"/>
    <p:sldId id="3087" r:id="rId35"/>
    <p:sldId id="3088" r:id="rId36"/>
    <p:sldId id="3089" r:id="rId37"/>
    <p:sldId id="3090" r:id="rId38"/>
    <p:sldId id="2436" r:id="rId39"/>
    <p:sldId id="2437" r:id="rId40"/>
    <p:sldId id="2541" r:id="rId41"/>
    <p:sldId id="2451" r:id="rId42"/>
    <p:sldId id="2559" r:id="rId43"/>
    <p:sldId id="1841" r:id="rId44"/>
    <p:sldId id="1901" r:id="rId45"/>
    <p:sldId id="3085" r:id="rId46"/>
    <p:sldId id="1904" r:id="rId47"/>
    <p:sldId id="1929" r:id="rId48"/>
    <p:sldId id="2839" r:id="rId49"/>
    <p:sldId id="1930" r:id="rId50"/>
    <p:sldId id="2753" r:id="rId51"/>
    <p:sldId id="1903" r:id="rId52"/>
    <p:sldId id="3037" r:id="rId53"/>
    <p:sldId id="2623" r:id="rId54"/>
    <p:sldId id="2645" r:id="rId55"/>
    <p:sldId id="2764" r:id="rId56"/>
    <p:sldId id="2630" r:id="rId57"/>
    <p:sldId id="2615" r:id="rId58"/>
    <p:sldId id="2748" r:id="rId59"/>
    <p:sldId id="304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0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464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4/23/24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F9781-7F63-3715-D583-E6B77E337A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- 7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2.08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 dirty="0">
                <a:solidFill>
                  <a:srgbClr val="0070C0"/>
                </a:solidFill>
              </a:rPr>
              <a:t>a pointer (add *)</a:t>
            </a: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"pass a pointer to x"</a:t>
            </a:r>
            <a:endParaRPr lang="en-US" sz="2000" dirty="0"/>
          </a:p>
          <a:p>
            <a:r>
              <a:rPr lang="en-US" sz="2000" dirty="0"/>
              <a:t>C is still using "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"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6" y="5611933"/>
            <a:ext cx="3732823" cy="827122"/>
            <a:chOff x="211614" y="1544503"/>
            <a:chExt cx="3732823" cy="82712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4" y="1971515"/>
              <a:ext cx="3732823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4728084" y="1271355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[]);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49382" y="4078298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183448" y="2993665"/>
            <a:ext cx="5498339" cy="2499317"/>
            <a:chOff x="6111385" y="2761418"/>
            <a:chExt cx="5498339" cy="24993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97658" y="4060406"/>
              <a:ext cx="4212066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 on pi-cluster and 8 on ieng6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96037" y="27614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6111385" y="4522893"/>
              <a:ext cx="1286273" cy="137678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08E6A-E86E-0BBF-7E3B-A478980981DF}"/>
              </a:ext>
            </a:extLst>
          </p:cNvPr>
          <p:cNvGrpSpPr/>
          <p:nvPr/>
        </p:nvGrpSpPr>
        <p:grpSpPr>
          <a:xfrm>
            <a:off x="652030" y="1997428"/>
            <a:ext cx="2490373" cy="2080870"/>
            <a:chOff x="7416800" y="3623526"/>
            <a:chExt cx="2490373" cy="20808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218C3-9596-9777-33B3-9B462B15B881}"/>
                </a:ext>
              </a:extLst>
            </p:cNvPr>
            <p:cNvSpPr txBox="1"/>
            <p:nvPr/>
          </p:nvSpPr>
          <p:spPr>
            <a:xfrm>
              <a:off x="7416800" y="3623526"/>
              <a:ext cx="2490373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6A3220-7B72-FB3B-740A-7573F5DCF1BE}"/>
                </a:ext>
              </a:extLst>
            </p:cNvPr>
            <p:cNvCxnSpPr>
              <a:cxnSpLocks/>
            </p:cNvCxnSpPr>
            <p:nvPr/>
          </p:nvCxnSpPr>
          <p:spPr>
            <a:xfrm>
              <a:off x="8648700" y="4824346"/>
              <a:ext cx="886363" cy="880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4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5345089" y="1405187"/>
            <a:ext cx="642019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*);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*a)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728377" y="3726385"/>
            <a:ext cx="5013197" cy="2585323"/>
            <a:chOff x="2984915" y="7263425"/>
            <a:chExt cx="5013197" cy="25853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2984915" y="7263425"/>
              <a:ext cx="4288449" cy="25853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so </a:t>
              </a:r>
              <a:r>
                <a:rPr lang="en-US" dirty="0" err="1">
                  <a:solidFill>
                    <a:schemeClr val="tx2"/>
                  </a:solidFill>
                </a:rPr>
                <a:t>sizeof</a:t>
              </a:r>
              <a:r>
                <a:rPr lang="en-US" dirty="0">
                  <a:solidFill>
                    <a:schemeClr val="tx2"/>
                  </a:solidFill>
                </a:rPr>
                <a:t>(a) is the size of a pointer, not the array it points at</a:t>
              </a:r>
            </a:p>
            <a:p>
              <a:endParaRPr lang="en-US" dirty="0">
                <a:solidFill>
                  <a:schemeClr val="tx2"/>
                </a:solidFill>
              </a:endParaRPr>
            </a:p>
            <a:p>
              <a:r>
                <a:rPr lang="en-US" dirty="0">
                  <a:solidFill>
                    <a:schemeClr val="tx2"/>
                  </a:solidFill>
                </a:rPr>
                <a:t>Net result: </a:t>
              </a:r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</a:t>
              </a:r>
              <a:r>
                <a:rPr lang="en-US" dirty="0" err="1">
                  <a:solidFill>
                    <a:schemeClr val="tx2"/>
                  </a:solidFill>
                </a:rPr>
                <a:t>picluster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364" y="8573095"/>
              <a:ext cx="724748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142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415010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(int)(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E9469-4312-670F-9553-C5D59BF5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193040"/>
            <a:ext cx="6471920" cy="64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329680" y="832008"/>
            <a:ext cx="5590579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233680" y="1924452"/>
            <a:ext cx="5760719" cy="351543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65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F869B6-2736-DD3C-461C-38456D5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cannot write to an immutable literal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6A0E56-2FBF-7D44-20BD-F9E05C5E0C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00060" y="1666850"/>
            <a:ext cx="9217025" cy="38631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You can use &amp; to get the address of an anonymous variable as shown</a:t>
            </a:r>
          </a:p>
          <a:p>
            <a:pPr lvl="1"/>
            <a:r>
              <a:rPr lang="en-US" dirty="0"/>
              <a:t>Though the </a:t>
            </a:r>
            <a:r>
              <a:rPr lang="en-US" dirty="0" err="1"/>
              <a:t>Rvalue</a:t>
            </a:r>
            <a:r>
              <a:rPr lang="en-US" dirty="0"/>
              <a:t> of "Hello" is the address </a:t>
            </a:r>
          </a:p>
          <a:p>
            <a:r>
              <a:rPr lang="en-US" dirty="0"/>
              <a:t>You cannot write to an immutable literal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6B6DED8-9049-B6DA-D760-3861BA25CE11}"/>
              </a:ext>
            </a:extLst>
          </p:cNvPr>
          <p:cNvSpPr/>
          <p:nvPr/>
        </p:nvSpPr>
        <p:spPr bwMode="auto">
          <a:xfrm>
            <a:off x="2991166" y="2907576"/>
            <a:ext cx="5834811" cy="207377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"Hello";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(char *) &amp;"Hello";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'a';           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7F76F-4444-D56E-5E69-743E9052A1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184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	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1" y="0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20682" y="3965659"/>
            <a:ext cx="4872634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574258" y="4153587"/>
            <a:ext cx="569013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(void)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// shut up the compiler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294708" y="92348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22743" y="160950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25780" y="126796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06420" y="126796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01322" y="93151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05545" y="162385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67012" y="362710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45405" y="362189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67012" y="316538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45405" y="316017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21652" y="915971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395769" y="60309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292278" y="545149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385642" y="197321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40869" y="1865185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62486" y="146023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62486" y="1108910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75190" y="372471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41410" y="372471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3018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18962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07738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496514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885290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7406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55323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34536" y="372163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22670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03927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883140" y="24631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17523" y="11022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596736" y="11022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41750" y="2999677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382219" y="452537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66929" y="1802063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C7213-458C-3145-8795-8F6E64E1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38112"/>
            <a:ext cx="10515600" cy="511764"/>
          </a:xfrm>
        </p:spPr>
        <p:txBody>
          <a:bodyPr/>
          <a:lstStyle/>
          <a:p>
            <a:r>
              <a:rPr lang="en-US" dirty="0"/>
              <a:t>Pointers to Functions (Function Pointers)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EB3E-483E-DB41-B289-C39638D70CA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1650" y="660035"/>
            <a:ext cx="10871200" cy="58038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Similar in concept to an array name, a </a:t>
            </a:r>
            <a:r>
              <a:rPr lang="en-US" dirty="0">
                <a:solidFill>
                  <a:schemeClr val="accent5"/>
                </a:solidFill>
              </a:rPr>
              <a:t>function name ends up being the address of the first instruction in a function</a:t>
            </a:r>
          </a:p>
          <a:p>
            <a:r>
              <a:rPr lang="en-US" dirty="0"/>
              <a:t>A function pointer variable contains the address of a function</a:t>
            </a:r>
          </a:p>
          <a:p>
            <a:r>
              <a:rPr lang="en-US" dirty="0"/>
              <a:t>Generic format: 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Looks like a function prototype with extra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in front of name</a:t>
            </a:r>
          </a:p>
          <a:p>
            <a:pPr lvl="1"/>
            <a:r>
              <a:rPr lang="en-US" dirty="0"/>
              <a:t>Why are parentheses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(*name)</a:t>
            </a:r>
            <a:r>
              <a:rPr lang="en-US" dirty="0"/>
              <a:t> needed?</a:t>
            </a:r>
          </a:p>
          <a:p>
            <a:pPr lvl="1"/>
            <a:endParaRPr lang="en-US" dirty="0"/>
          </a:p>
          <a:p>
            <a:pPr marL="354012" lvl="1" indent="0">
              <a:buNone/>
            </a:pPr>
            <a:endParaRPr lang="en-US" dirty="0"/>
          </a:p>
          <a:p>
            <a:pPr lvl="2"/>
            <a:r>
              <a:rPr lang="en-US" dirty="0"/>
              <a:t>Above says name is a function returning a pointer to </a:t>
            </a:r>
            <a:r>
              <a:rPr lang="en-US" dirty="0" err="1"/>
              <a:t>returnType</a:t>
            </a:r>
            <a:endParaRPr lang="en-US" dirty="0"/>
          </a:p>
          <a:p>
            <a:r>
              <a:rPr lang="en-US" dirty="0"/>
              <a:t>Using the function:</a:t>
            </a:r>
          </a:p>
          <a:p>
            <a:pPr marL="0" indent="0">
              <a:buNone/>
            </a:pPr>
            <a:endParaRPr lang="en-US" dirty="0"/>
          </a:p>
          <a:p>
            <a:pPr marL="354012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Calls the pointed-to function with the given arguments and returns the return value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E6FAA8-564B-DF4A-B9C4-1958C8BBA91D}"/>
              </a:ext>
            </a:extLst>
          </p:cNvPr>
          <p:cNvSpPr/>
          <p:nvPr/>
        </p:nvSpPr>
        <p:spPr bwMode="auto">
          <a:xfrm>
            <a:off x="2804635" y="2080022"/>
            <a:ext cx="5710715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name)(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690C9C5-F1DA-484F-BC46-1CE14A5515A8}"/>
              </a:ext>
            </a:extLst>
          </p:cNvPr>
          <p:cNvSpPr/>
          <p:nvPr/>
        </p:nvSpPr>
        <p:spPr bwMode="auto">
          <a:xfrm>
            <a:off x="1756885" y="3550238"/>
            <a:ext cx="6568082" cy="4572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returnType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name(</a:t>
            </a: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…, </a:t>
            </a:r>
            <a:r>
              <a:rPr lang="en-US" sz="2000" b="1" dirty="0" err="1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//wrong</a:t>
            </a:r>
            <a:endParaRPr lang="en-US" sz="2000" b="1" dirty="0">
              <a:solidFill>
                <a:srgbClr val="00B050"/>
              </a:solidFill>
              <a:latin typeface="Calibri" panose="020F0502020204030204" pitchFamily="34" charset="0"/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DAA3E8-6A72-C746-90D9-C8A767FD5696}"/>
              </a:ext>
            </a:extLst>
          </p:cNvPr>
          <p:cNvGrpSpPr/>
          <p:nvPr/>
        </p:nvGrpSpPr>
        <p:grpSpPr>
          <a:xfrm>
            <a:off x="2386324" y="5020454"/>
            <a:ext cx="6917701" cy="457200"/>
            <a:chOff x="2337968" y="5080910"/>
            <a:chExt cx="6917701" cy="4572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6297ECB-014D-C64C-930E-D10E283B8039}"/>
                </a:ext>
              </a:extLst>
            </p:cNvPr>
            <p:cNvSpPr/>
            <p:nvPr/>
          </p:nvSpPr>
          <p:spPr bwMode="auto">
            <a:xfrm>
              <a:off x="2337968" y="5080910"/>
              <a:ext cx="3599281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(*name)(arg1,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847298-B961-524A-A251-039E26FAB0B8}"/>
                </a:ext>
              </a:extLst>
            </p:cNvPr>
            <p:cNvSpPr/>
            <p:nvPr/>
          </p:nvSpPr>
          <p:spPr bwMode="auto">
            <a:xfrm>
              <a:off x="6096000" y="5080910"/>
              <a:ext cx="3159669" cy="457200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name(arg1, …, </a:t>
              </a:r>
              <a:r>
                <a:rPr lang="en-US" sz="2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argN</a:t>
              </a:r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US" sz="2000" b="1" dirty="0"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02772C-4CF3-A825-266A-EC2457A702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4920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215-703A-0346-9B84-37EEC56C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10" y="51588"/>
            <a:ext cx="6379414" cy="592931"/>
          </a:xfrm>
        </p:spPr>
        <p:txBody>
          <a:bodyPr/>
          <a:lstStyle/>
          <a:p>
            <a:r>
              <a:rPr lang="en-US" dirty="0"/>
              <a:t>Pointers to Function 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2E5134-E536-2744-8CB0-D247D5B4DD62}"/>
              </a:ext>
            </a:extLst>
          </p:cNvPr>
          <p:cNvSpPr/>
          <p:nvPr/>
        </p:nvSpPr>
        <p:spPr bwMode="auto">
          <a:xfrm>
            <a:off x="306101" y="4702825"/>
            <a:ext cx="6887117" cy="20040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f,a,len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(*f)() to each array element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(*f)(int),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*a,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for (int *p = a; p &lt; a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++p) 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*p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f(*p);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B5B821-80FC-774F-B63B-830971D44217}"/>
              </a:ext>
            </a:extLst>
          </p:cNvPr>
          <p:cNvSpPr/>
          <p:nvPr/>
        </p:nvSpPr>
        <p:spPr bwMode="auto">
          <a:xfrm>
            <a:off x="8310784" y="2670548"/>
            <a:ext cx="3057790" cy="23431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add1(int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E334571-118B-5041-8234-577E0793B557}"/>
              </a:ext>
            </a:extLst>
          </p:cNvPr>
          <p:cNvSpPr/>
          <p:nvPr/>
        </p:nvSpPr>
        <p:spPr bwMode="auto">
          <a:xfrm>
            <a:off x="320949" y="644519"/>
            <a:ext cx="6150275" cy="391214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{4, 8, 15, 16, 23, 42};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(array)/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(array[0]);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array_update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(array,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EXIT_SUCCESS;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4B70E-B01F-9A4B-BC12-5F73F34A11C6}"/>
              </a:ext>
            </a:extLst>
          </p:cNvPr>
          <p:cNvSpPr/>
          <p:nvPr/>
        </p:nvSpPr>
        <p:spPr bwMode="auto">
          <a:xfrm>
            <a:off x="8351763" y="5476213"/>
            <a:ext cx="3224058" cy="12843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%./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4 8 15 16 23 42 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5 9 16 17 24 43 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25 81 256 289 576 1849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635E51-0187-E646-89DD-2F02C721D657}"/>
              </a:ext>
            </a:extLst>
          </p:cNvPr>
          <p:cNvSpPr/>
          <p:nvPr/>
        </p:nvSpPr>
        <p:spPr bwMode="auto">
          <a:xfrm>
            <a:off x="6915702" y="602716"/>
            <a:ext cx="5012076" cy="1827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*a, int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*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 +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*p = a; p 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endpt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(”%d ”, *p);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(”\n”);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F1EE0-930D-5D44-9EA0-3F1641075F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2962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1400486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sentinel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  <a:r>
              <a:rPr lang="en-US" sz="2200" dirty="0">
                <a:solidFill>
                  <a:srgbClr val="0070C0"/>
                </a:solidFill>
              </a:rPr>
              <a:t>(but only </a:t>
            </a:r>
            <a:r>
              <a:rPr lang="en-US" sz="2200" i="1" dirty="0">
                <a:solidFill>
                  <a:schemeClr val="accent3"/>
                </a:solidFill>
              </a:rPr>
              <a:t>cat</a:t>
            </a:r>
            <a:r>
              <a:rPr lang="en-US" sz="2200" dirty="0">
                <a:solidFill>
                  <a:srgbClr val="0070C0"/>
                </a:solidFill>
              </a:rPr>
              <a:t> is seen as the string)</a:t>
            </a:r>
            <a:endParaRPr lang="en-US" sz="2200" u="sng" dirty="0">
              <a:solidFill>
                <a:srgbClr val="0070C0"/>
              </a:solidFill>
            </a:endParaRP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51948</TotalTime>
  <Words>9573</Words>
  <Application>Microsoft Macintosh PowerPoint</Application>
  <PresentationFormat>Widescreen</PresentationFormat>
  <Paragraphs>1713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Arial Regular</vt:lpstr>
      <vt:lpstr>Calibri</vt:lpstr>
      <vt:lpstr>Cambria Math</vt:lpstr>
      <vt:lpstr>CMU Bright</vt:lpstr>
      <vt:lpstr>Consolas</vt:lpstr>
      <vt:lpstr>Courier New</vt:lpstr>
      <vt:lpstr>Menlo</vt:lpstr>
      <vt:lpstr>Wingdings</vt:lpstr>
      <vt:lpstr>Theme1</vt:lpstr>
      <vt:lpstr>PowerPoint Presentation</vt:lpstr>
      <vt:lpstr>PowerPoint Presentation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You cannot write to an immutable literal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Pointers to Functions (Function Pointers)</vt:lpstr>
      <vt:lpstr>Pointers to Function Example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2515</cp:revision>
  <cp:lastPrinted>2024-04-23T17:36:20Z</cp:lastPrinted>
  <dcterms:created xsi:type="dcterms:W3CDTF">2018-10-05T16:35:28Z</dcterms:created>
  <dcterms:modified xsi:type="dcterms:W3CDTF">2024-04-23T17:37:02Z</dcterms:modified>
  <cp:category/>
</cp:coreProperties>
</file>