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6"/>
  </p:notesMasterIdLst>
  <p:handoutMasterIdLst>
    <p:handoutMasterId r:id="rId97"/>
  </p:handoutMasterIdLst>
  <p:sldIdLst>
    <p:sldId id="1778" r:id="rId2"/>
    <p:sldId id="3028" r:id="rId3"/>
    <p:sldId id="3024" r:id="rId4"/>
    <p:sldId id="3026" r:id="rId5"/>
    <p:sldId id="2828" r:id="rId6"/>
    <p:sldId id="2977" r:id="rId7"/>
    <p:sldId id="2845" r:id="rId8"/>
    <p:sldId id="2986" r:id="rId9"/>
    <p:sldId id="2979" r:id="rId10"/>
    <p:sldId id="2843" r:id="rId11"/>
    <p:sldId id="2759" r:id="rId12"/>
    <p:sldId id="2790" r:id="rId13"/>
    <p:sldId id="3022" r:id="rId14"/>
    <p:sldId id="2757" r:id="rId15"/>
    <p:sldId id="2789" r:id="rId16"/>
    <p:sldId id="2761" r:id="rId17"/>
    <p:sldId id="2779" r:id="rId18"/>
    <p:sldId id="2995" r:id="rId19"/>
    <p:sldId id="3023" r:id="rId20"/>
    <p:sldId id="2780" r:id="rId21"/>
    <p:sldId id="2602" r:id="rId22"/>
    <p:sldId id="2984" r:id="rId23"/>
    <p:sldId id="2357" r:id="rId24"/>
    <p:sldId id="2988" r:id="rId25"/>
    <p:sldId id="2748" r:id="rId26"/>
    <p:sldId id="2983" r:id="rId27"/>
    <p:sldId id="2989" r:id="rId28"/>
    <p:sldId id="2990" r:id="rId29"/>
    <p:sldId id="2992" r:id="rId30"/>
    <p:sldId id="2815" r:id="rId31"/>
    <p:sldId id="3016" r:id="rId32"/>
    <p:sldId id="2817" r:id="rId33"/>
    <p:sldId id="2993" r:id="rId34"/>
    <p:sldId id="2994" r:id="rId35"/>
    <p:sldId id="2591" r:id="rId36"/>
    <p:sldId id="3025" r:id="rId37"/>
    <p:sldId id="2731" r:id="rId38"/>
    <p:sldId id="2519" r:id="rId39"/>
    <p:sldId id="2557" r:id="rId40"/>
    <p:sldId id="2645" r:id="rId41"/>
    <p:sldId id="2596" r:id="rId42"/>
    <p:sldId id="2365" r:id="rId43"/>
    <p:sldId id="2590" r:id="rId44"/>
    <p:sldId id="2055" r:id="rId45"/>
    <p:sldId id="2996" r:id="rId46"/>
    <p:sldId id="2595" r:id="rId47"/>
    <p:sldId id="2746" r:id="rId48"/>
    <p:sldId id="2744" r:id="rId49"/>
    <p:sldId id="2606" r:id="rId50"/>
    <p:sldId id="2517" r:id="rId51"/>
    <p:sldId id="2783" r:id="rId52"/>
    <p:sldId id="2622" r:id="rId53"/>
    <p:sldId id="2366" r:id="rId54"/>
    <p:sldId id="2587" r:id="rId55"/>
    <p:sldId id="2747" r:id="rId56"/>
    <p:sldId id="2750" r:id="rId57"/>
    <p:sldId id="2679" r:id="rId58"/>
    <p:sldId id="2657" r:id="rId59"/>
    <p:sldId id="2607" r:id="rId60"/>
    <p:sldId id="2608" r:id="rId61"/>
    <p:sldId id="2745" r:id="rId62"/>
    <p:sldId id="2743" r:id="rId63"/>
    <p:sldId id="3001" r:id="rId64"/>
    <p:sldId id="3004" r:id="rId65"/>
    <p:sldId id="3000" r:id="rId66"/>
    <p:sldId id="3002" r:id="rId67"/>
    <p:sldId id="3003" r:id="rId68"/>
    <p:sldId id="2558" r:id="rId69"/>
    <p:sldId id="2799" r:id="rId70"/>
    <p:sldId id="2763" r:id="rId71"/>
    <p:sldId id="3015" r:id="rId72"/>
    <p:sldId id="2776" r:id="rId73"/>
    <p:sldId id="2800" r:id="rId74"/>
    <p:sldId id="3014" r:id="rId75"/>
    <p:sldId id="2771" r:id="rId76"/>
    <p:sldId id="3018" r:id="rId77"/>
    <p:sldId id="2810" r:id="rId78"/>
    <p:sldId id="3020" r:id="rId79"/>
    <p:sldId id="3021" r:id="rId80"/>
    <p:sldId id="3008" r:id="rId81"/>
    <p:sldId id="2807" r:id="rId82"/>
    <p:sldId id="3009" r:id="rId83"/>
    <p:sldId id="2808" r:id="rId84"/>
    <p:sldId id="2809" r:id="rId85"/>
    <p:sldId id="3017" r:id="rId86"/>
    <p:sldId id="3027" r:id="rId87"/>
    <p:sldId id="2552" r:id="rId88"/>
    <p:sldId id="2593" r:id="rId89"/>
    <p:sldId id="2592" r:id="rId90"/>
    <p:sldId id="2594" r:id="rId91"/>
    <p:sldId id="2640" r:id="rId92"/>
    <p:sldId id="2638" r:id="rId93"/>
    <p:sldId id="2639" r:id="rId94"/>
    <p:sldId id="257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200" d="100"/>
          <a:sy n="200" d="100"/>
        </p:scale>
        <p:origin x="472" y="16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4/4/24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34" Type="http://schemas.openxmlformats.org/officeDocument/2006/relationships/tags" Target="../tags/tag69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tags" Target="../tags/tag64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32" Type="http://schemas.openxmlformats.org/officeDocument/2006/relationships/tags" Target="../tags/tag67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31" Type="http://schemas.openxmlformats.org/officeDocument/2006/relationships/tags" Target="../tags/tag66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2.13a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25628" y="682952"/>
            <a:ext cx="9792495" cy="42211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 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this </a:t>
            </a:r>
            <a:r>
              <a:rPr lang="en-US" sz="1800" b="1" dirty="0"/>
              <a:t>must be the only arc out of the state </a:t>
            </a:r>
          </a:p>
          <a:p>
            <a:pPr lvl="1" fontAlgn="base">
              <a:spcBef>
                <a:spcPts val="0"/>
              </a:spcBef>
            </a:pPr>
            <a:r>
              <a:rPr lang="en-US" sz="1800" b="1" dirty="0"/>
              <a:t>Question</a:t>
            </a:r>
            <a:r>
              <a:rPr lang="en-US" sz="1800" dirty="0"/>
              <a:t>: Is the </a:t>
            </a:r>
            <a:r>
              <a:rPr lang="en-US" sz="1800" dirty="0">
                <a:solidFill>
                  <a:srgbClr val="2C895B"/>
                </a:solidFill>
              </a:rPr>
              <a:t>all</a:t>
            </a:r>
            <a:r>
              <a:rPr lang="en-US" sz="1800" dirty="0"/>
              <a:t> label really needed?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given state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then for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Step 1: </a:t>
            </a:r>
            <a:r>
              <a:rPr lang="en-US" sz="1800" dirty="0">
                <a:solidFill>
                  <a:schemeClr val="accent1"/>
                </a:solidFill>
              </a:rPr>
              <a:t>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Check</a:t>
            </a:r>
            <a:r>
              <a:rPr lang="en-US" sz="1800" dirty="0">
                <a:solidFill>
                  <a:schemeClr val="tx2"/>
                </a:solidFill>
              </a:rPr>
              <a:t>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09478D-798F-C8DF-6CC7-C8931D59DCAF}"/>
              </a:ext>
            </a:extLst>
          </p:cNvPr>
          <p:cNvGrpSpPr/>
          <p:nvPr/>
        </p:nvGrpSpPr>
        <p:grpSpPr>
          <a:xfrm>
            <a:off x="2680425" y="4589908"/>
            <a:ext cx="6831149" cy="1881673"/>
            <a:chOff x="179022" y="4538824"/>
            <a:chExt cx="6831149" cy="1881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AFDFDD-7B1A-3397-2B51-99FC9CCDDBB6}"/>
                </a:ext>
              </a:extLst>
            </p:cNvPr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0821E6-1A78-F949-8E09-C386E3EFAD22}"/>
                  </a:ext>
                </a:extLst>
              </p:cNvPr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DC3F15C-ED7C-1B42-89C8-77E925D3A0CB}"/>
                  </a:ext>
                </a:extLst>
              </p:cNvPr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19A188C-8038-9244-9540-574288AD28A2}"/>
                  </a:ext>
                </a:extLst>
              </p:cNvPr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50FCAF-187F-B0F1-CB5B-41E12038CAC3}"/>
                </a:ext>
              </a:extLst>
            </p:cNvPr>
            <p:cNvGrpSpPr/>
            <p:nvPr/>
          </p:nvGrpSpPr>
          <p:grpSpPr>
            <a:xfrm>
              <a:off x="179022" y="4538824"/>
              <a:ext cx="6039214" cy="1881673"/>
              <a:chOff x="179022" y="4538824"/>
              <a:chExt cx="6039214" cy="1881673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FCFE7D-E871-DC4D-AA98-EC2A35F604BD}"/>
                  </a:ext>
                </a:extLst>
              </p:cNvPr>
              <p:cNvSpPr/>
              <p:nvPr/>
            </p:nvSpPr>
            <p:spPr>
              <a:xfrm rot="21277514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9DC0C1-850B-BD48-B0CC-57806B0EF5FD}"/>
                  </a:ext>
                </a:extLst>
              </p:cNvPr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 / no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915CF-B482-CB4C-8166-E393C5312AFF}"/>
                  </a:ext>
                </a:extLst>
              </p:cNvPr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F95F78FD-9DC6-E245-A097-393DBFFCA561}"/>
                  </a:ext>
                </a:extLst>
              </p:cNvPr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6A4DD-DEDE-E141-A82E-3B065FF7693D}"/>
                  </a:ext>
                </a:extLst>
              </p:cNvPr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 / no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9BD6D03-A63A-E645-B783-0AB628448667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364276" y="5777612"/>
                <a:ext cx="2158004" cy="1743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B86B7E-1BFE-8349-8D31-27328B5FC6D8}"/>
                  </a:ext>
                </a:extLst>
              </p:cNvPr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A / yes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DA372F-5C32-2B4F-94F2-6E5BF236395C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4300298" y="5768386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8356700C-A3FA-4F4A-AAA1-9BE8C55C7DF9}"/>
                  </a:ext>
                </a:extLst>
              </p:cNvPr>
              <p:cNvSpPr/>
              <p:nvPr/>
            </p:nvSpPr>
            <p:spPr>
              <a:xfrm rot="10800000" flipV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C838BA-2396-2F4F-B06E-6D76B3BFE955}"/>
                  </a:ext>
                </a:extLst>
              </p:cNvPr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826057"/>
            <a:ext cx="10777311" cy="2278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We will adjust the DFA to </a:t>
            </a:r>
            <a:r>
              <a:rPr lang="en-US" sz="2000" dirty="0">
                <a:solidFill>
                  <a:srgbClr val="0070C0"/>
                </a:solidFill>
              </a:rPr>
              <a:t>act on continuous input</a:t>
            </a:r>
            <a:r>
              <a:rPr lang="en-US" sz="2000" dirty="0">
                <a:solidFill>
                  <a:schemeClr val="tx2"/>
                </a:solidFill>
              </a:rPr>
              <a:t> (multiple instances of the pattern)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And to count the number of HA patterns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000" i="1" dirty="0">
                <a:solidFill>
                  <a:schemeClr val="tx2"/>
                </a:solidFill>
              </a:rPr>
              <a:t>"</a:t>
            </a:r>
            <a:r>
              <a:rPr lang="en-US" sz="2000" i="1" dirty="0">
                <a:solidFill>
                  <a:srgbClr val="2C895B"/>
                </a:solidFill>
              </a:rPr>
              <a:t>redirect" </a:t>
            </a:r>
            <a:r>
              <a:rPr lang="en-US" sz="2000" dirty="0">
                <a:solidFill>
                  <a:srgbClr val="2C895B"/>
                </a:solidFill>
              </a:rPr>
              <a:t>the arc(s) </a:t>
            </a:r>
            <a:r>
              <a:rPr lang="en-US" sz="2000" dirty="0">
                <a:solidFill>
                  <a:schemeClr val="accent6"/>
                </a:solidFill>
              </a:rPr>
              <a:t>that </a:t>
            </a:r>
            <a:r>
              <a:rPr lang="en-US" sz="2000" b="1" dirty="0">
                <a:solidFill>
                  <a:schemeClr val="accent6"/>
                </a:solidFill>
              </a:rPr>
              <a:t>pointed</a:t>
            </a:r>
            <a:r>
              <a:rPr lang="en-US" sz="2000" dirty="0">
                <a:solidFill>
                  <a:schemeClr val="accent6"/>
                </a:solidFill>
              </a:rPr>
              <a:t> at the </a:t>
            </a:r>
            <a:r>
              <a:rPr lang="en-US" sz="2000" b="1" dirty="0">
                <a:solidFill>
                  <a:srgbClr val="2C895B"/>
                </a:solidFill>
              </a:rPr>
              <a:t>end state </a:t>
            </a:r>
            <a:r>
              <a:rPr lang="en-US" sz="2000" dirty="0">
                <a:solidFill>
                  <a:schemeClr val="accent6"/>
                </a:solidFill>
              </a:rPr>
              <a:t>to point to 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start state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Add arcs </a:t>
            </a:r>
            <a:r>
              <a:rPr lang="en-US" sz="2000" dirty="0">
                <a:solidFill>
                  <a:schemeClr val="tx2"/>
                </a:solidFill>
              </a:rPr>
              <a:t>from </a:t>
            </a:r>
            <a:r>
              <a:rPr lang="en-US" sz="2000" dirty="0">
                <a:solidFill>
                  <a:srgbClr val="0070C0"/>
                </a:solidFill>
              </a:rPr>
              <a:t>each state </a:t>
            </a:r>
            <a:r>
              <a:rPr lang="en-US" sz="2000" dirty="0">
                <a:solidFill>
                  <a:schemeClr val="tx2"/>
                </a:solidFill>
              </a:rPr>
              <a:t>when EOF on input is detected </a:t>
            </a:r>
            <a:r>
              <a:rPr lang="en-US" sz="2000" dirty="0">
                <a:solidFill>
                  <a:srgbClr val="0070C0"/>
                </a:solidFill>
              </a:rPr>
              <a:t>to the </a:t>
            </a:r>
            <a:r>
              <a:rPr lang="en-US" sz="2000" dirty="0" err="1">
                <a:solidFill>
                  <a:srgbClr val="0070C0"/>
                </a:solidFill>
              </a:rPr>
              <a:t>eof</a:t>
            </a:r>
            <a:r>
              <a:rPr lang="en-US" sz="2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403" y="318401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3995" y="2667741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B030BFF-37DB-1012-E0DB-57CB612F385C}"/>
              </a:ext>
            </a:extLst>
          </p:cNvPr>
          <p:cNvSpPr/>
          <p:nvPr/>
        </p:nvSpPr>
        <p:spPr>
          <a:xfrm rot="21407508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3F72A-60B9-299C-F240-F41B909B3C7B}"/>
              </a:ext>
            </a:extLst>
          </p:cNvPr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57260" y="335900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087852" y="2842738"/>
            <a:ext cx="2055929" cy="1555311"/>
            <a:chOff x="2331493" y="2032206"/>
            <a:chExt cx="2055929" cy="1555311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D8828EC-DA31-D896-460F-59A0E58773E0}"/>
              </a:ext>
            </a:extLst>
          </p:cNvPr>
          <p:cNvSpPr/>
          <p:nvPr/>
        </p:nvSpPr>
        <p:spPr>
          <a:xfrm rot="21407508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238C-9D7C-6D57-BF88-E2A07D512BD9}"/>
              </a:ext>
            </a:extLst>
          </p:cNvPr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660" y="600129"/>
            <a:ext cx="7079812" cy="54111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combine common states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make sure all the arcs out of the combined states represent the arcs in the two DFA's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Example: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 dirty="0">
                <a:solidFill>
                  <a:schemeClr val="accent6"/>
                </a:solidFill>
              </a:rPr>
              <a:t>start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b="1" dirty="0">
                <a:solidFill>
                  <a:schemeClr val="accent6"/>
                </a:solidFill>
              </a:rPr>
              <a:t>S</a:t>
            </a:r>
            <a:r>
              <a:rPr lang="en-US" sz="1800" dirty="0">
                <a:solidFill>
                  <a:schemeClr val="accent6"/>
                </a:solidFill>
              </a:rPr>
              <a:t>)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b="1" dirty="0">
                <a:solidFill>
                  <a:schemeClr val="accent6"/>
                </a:solidFill>
              </a:rPr>
              <a:t>Add the remaining states and arcs </a:t>
            </a:r>
            <a:r>
              <a:rPr lang="en-US" sz="1800" dirty="0">
                <a:solidFill>
                  <a:schemeClr val="accent6"/>
                </a:solidFill>
              </a:rPr>
              <a:t>that are unique to each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We are going to </a:t>
            </a:r>
            <a:r>
              <a:rPr lang="en-US" sz="1800" b="1" dirty="0">
                <a:solidFill>
                  <a:schemeClr val="accent6"/>
                </a:solidFill>
              </a:rPr>
              <a:t>simplify the combination </a:t>
            </a:r>
            <a:r>
              <a:rPr lang="en-US" sz="1800" dirty="0">
                <a:solidFill>
                  <a:schemeClr val="accent6"/>
                </a:solidFill>
              </a:rPr>
              <a:t>process by assuming the </a:t>
            </a:r>
            <a:r>
              <a:rPr lang="en-US" sz="1800" b="1" dirty="0">
                <a:solidFill>
                  <a:schemeClr val="accent6"/>
                </a:solidFill>
              </a:rPr>
              <a:t>input is infinite in length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So, both EOF processing and the end state is not shown 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99909"/>
              <a:chOff x="2718841" y="2011325"/>
              <a:chExt cx="1660714" cy="1399909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94790D86-0301-FCB8-8E9E-E4431FD8FDF0}"/>
              </a:ext>
            </a:extLst>
          </p:cNvPr>
          <p:cNvSpPr/>
          <p:nvPr/>
        </p:nvSpPr>
        <p:spPr>
          <a:xfrm rot="20054681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6130054-EBF1-7B9B-459F-6B93FADA841B}"/>
              </a:ext>
            </a:extLst>
          </p:cNvPr>
          <p:cNvSpPr/>
          <p:nvPr/>
        </p:nvSpPr>
        <p:spPr>
          <a:xfrm rot="1729722" flipH="1" flipV="1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56299-35DF-1667-7C28-6823387270A7}"/>
              </a:ext>
            </a:extLst>
          </p:cNvPr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36445-B93E-7354-A653-282C8B1E0B7D}"/>
              </a:ext>
            </a:extLst>
          </p:cNvPr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B81E-F4D7-0234-2BF4-A0BDD984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E19D9-9B25-DB2A-131C-A899E845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257300"/>
            <a:ext cx="4127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2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is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8328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000" b="1" dirty="0">
                <a:solidFill>
                  <a:schemeClr val="tx2"/>
                </a:solidFill>
              </a:rPr>
              <a:t>states</a:t>
            </a:r>
            <a:r>
              <a:rPr lang="en-US" sz="20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000" dirty="0">
                <a:solidFill>
                  <a:schemeClr val="tx2"/>
                </a:solidFill>
              </a:rPr>
              <a:t>Memory is organized into a </a:t>
            </a:r>
            <a:r>
              <a:rPr lang="en-US" sz="2000" b="1" dirty="0">
                <a:solidFill>
                  <a:schemeClr val="tx2"/>
                </a:solidFill>
              </a:rPr>
              <a:t>fixed unit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>
                <a:solidFill>
                  <a:schemeClr val="accent5"/>
                </a:solidFill>
              </a:rPr>
              <a:t>8 bits, called a </a:t>
            </a:r>
            <a:r>
              <a:rPr lang="en-US" sz="2000" b="1" dirty="0">
                <a:solidFill>
                  <a:schemeClr val="accent5"/>
                </a:solidFill>
              </a:rPr>
              <a:t>byte</a:t>
            </a: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pPr lvl="1"/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000" dirty="0"/>
              <a:t>Conceptually, memory is a </a:t>
            </a:r>
            <a:r>
              <a:rPr lang="en-US" sz="2000" dirty="0">
                <a:solidFill>
                  <a:schemeClr val="accent5"/>
                </a:solidFill>
              </a:rPr>
              <a:t>single, </a:t>
            </a:r>
            <a:r>
              <a:rPr lang="en-US" sz="2000" b="1" dirty="0">
                <a:solidFill>
                  <a:schemeClr val="accent5"/>
                </a:solidFill>
              </a:rPr>
              <a:t>large array </a:t>
            </a:r>
            <a:r>
              <a:rPr lang="en-US" sz="2000" dirty="0">
                <a:solidFill>
                  <a:schemeClr val="accent5"/>
                </a:solidFill>
              </a:rPr>
              <a:t>of </a:t>
            </a:r>
            <a:r>
              <a:rPr lang="en-US" sz="2000" b="1" dirty="0">
                <a:solidFill>
                  <a:schemeClr val="accent5"/>
                </a:solidFill>
              </a:rPr>
              <a:t>bytes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5"/>
                </a:solidFill>
              </a:rPr>
              <a:t>where each byte </a:t>
            </a:r>
            <a:r>
              <a:rPr lang="en-US" sz="2000" dirty="0">
                <a:solidFill>
                  <a:schemeClr val="accent5"/>
                </a:solidFill>
              </a:rPr>
              <a:t>has a unique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CC0000"/>
                </a:solidFill>
              </a:rPr>
              <a:t>address (byte addressable memory)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An address is an </a:t>
            </a:r>
            <a:r>
              <a:rPr lang="en-US" sz="2000" b="1" dirty="0">
                <a:solidFill>
                  <a:schemeClr val="accent1"/>
                </a:solidFill>
              </a:rPr>
              <a:t>unsigned</a:t>
            </a:r>
            <a:r>
              <a:rPr lang="en-US" sz="2000" dirty="0">
                <a:solidFill>
                  <a:schemeClr val="accent1"/>
                </a:solidFill>
              </a:rPr>
              <a:t> (positive #) </a:t>
            </a:r>
            <a:r>
              <a:rPr lang="en-US" sz="2000" i="1" dirty="0">
                <a:solidFill>
                  <a:srgbClr val="2C895B"/>
                </a:solidFill>
              </a:rPr>
              <a:t>fixed-length</a:t>
            </a:r>
            <a:r>
              <a:rPr lang="en-US" sz="20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000" i="1" dirty="0">
                <a:solidFill>
                  <a:srgbClr val="C00000"/>
                </a:solidFill>
              </a:rPr>
              <a:t>address space</a:t>
            </a:r>
            <a:endParaRPr lang="en-US" sz="2000" dirty="0"/>
          </a:p>
          <a:p>
            <a:r>
              <a:rPr lang="en-US" sz="2000" dirty="0">
                <a:solidFill>
                  <a:srgbClr val="2C895B"/>
                </a:solidFill>
              </a:rPr>
              <a:t>Each byte </a:t>
            </a:r>
            <a:r>
              <a:rPr lang="en-US" sz="2000" dirty="0"/>
              <a:t>in memory can be </a:t>
            </a:r>
            <a:r>
              <a:rPr lang="en-US" sz="2000" b="1" dirty="0">
                <a:solidFill>
                  <a:schemeClr val="accent5"/>
                </a:solidFill>
              </a:rPr>
              <a:t>individually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accessed</a:t>
            </a:r>
            <a:r>
              <a:rPr lang="en-US" sz="2000" dirty="0"/>
              <a:t> and operated on given its </a:t>
            </a:r>
            <a:r>
              <a:rPr lang="en-US" sz="2000" b="1" dirty="0">
                <a:solidFill>
                  <a:schemeClr val="accent1"/>
                </a:solidFill>
              </a:rPr>
              <a:t>unique address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Word size: is the number of bits in an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1886"/>
              </p:ext>
            </p:extLst>
          </p:nvPr>
        </p:nvGraphicFramePr>
        <p:xfrm>
          <a:off x="2556771" y="1601941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351311" y="2055102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A1335-671A-5CEE-96A8-F216DA46428E}"/>
                  </a:ext>
                </a:extLst>
              </p:cNvPr>
              <p:cNvSpPr txBox="1"/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US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A1335-671A-5CEE-96A8-F216DA46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5544" y="907053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52265-4080-6510-8FCD-7A21138AEB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1400" y="1498032"/>
            <a:ext cx="4996084" cy="386193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Harvard architecture premise: </a:t>
            </a:r>
            <a:r>
              <a:rPr lang="en-US" sz="2000" dirty="0">
                <a:solidFill>
                  <a:schemeClr val="accent6"/>
                </a:solidFill>
              </a:rPr>
              <a:t>Instructions and data should not interact (claim is higher higher performance), and they can have different word sizes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Observation: </a:t>
            </a:r>
            <a:r>
              <a:rPr lang="en-US" sz="1800" dirty="0">
                <a:solidFill>
                  <a:schemeClr val="accent6"/>
                </a:solidFill>
              </a:rPr>
              <a:t>Two memory subsystems (using similar state of the art technologies) can be accessed concurrently for higher throughput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Distinguishing feature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b="1" dirty="0">
                <a:solidFill>
                  <a:schemeClr val="accent6"/>
                </a:solidFill>
              </a:rPr>
              <a:t>Independent</a:t>
            </a:r>
            <a:r>
              <a:rPr lang="en-US" sz="2000" dirty="0">
                <a:solidFill>
                  <a:schemeClr val="accent1"/>
                </a:solidFill>
              </a:rPr>
              <a:t> instruction </a:t>
            </a:r>
            <a:r>
              <a:rPr lang="en-US" sz="2000" dirty="0">
                <a:solidFill>
                  <a:schemeClr val="accent6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data memories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Do you agree and why?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1848B-BA28-67F0-D8A9-4C96EA7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Alternative that was not successful: Harvard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C7B857-0018-0BE0-BA63-218E4C711F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4758" y="1409914"/>
            <a:ext cx="6068380" cy="35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A0CD1-9187-CB83-7953-4993D4CD12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35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1300982" cy="715294"/>
          </a:xfrm>
        </p:spPr>
        <p:txBody>
          <a:bodyPr/>
          <a:lstStyle/>
          <a:p>
            <a:r>
              <a:rPr lang="en-US" dirty="0"/>
              <a:t>Machine Organization Example – Which Architecture is it?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29351" y="669518"/>
            <a:ext cx="1749208" cy="11430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45856" y="1903568"/>
            <a:ext cx="1732703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71F29F-8A6D-1D7C-0B1B-BD7D2627AA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5546" y="1209271"/>
            <a:ext cx="1371600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486F968-BB3B-F087-585B-993714C67E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57992" y="1202449"/>
            <a:ext cx="1371600" cy="1143000"/>
          </a:xfrm>
          <a:prstGeom prst="rect">
            <a:avLst/>
          </a:prstGeom>
          <a:solidFill>
            <a:srgbClr val="F3753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18FFBC20-C91E-7892-AC2A-DFDEAD5C9D6F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513477" y="1459635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4">
            <a:extLst>
              <a:ext uri="{FF2B5EF4-FFF2-40B4-BE49-F238E27FC236}">
                <a16:creationId xmlns:a16="http://schemas.microsoft.com/office/drawing/2014/main" id="{C3317271-5919-E9FF-261B-F525C55AEE5B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9507146" y="2129982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A72A7B5F-B723-454E-FCC1-0E16E63CAFB4}"/>
              </a:ext>
            </a:extLst>
          </p:cNvPr>
          <p:cNvCxnSpPr>
            <a:cxnSpLocks noChangeShapeType="1"/>
            <a:stCxn id="10" idx="3"/>
            <a:endCxn id="7" idx="1"/>
          </p:cNvCxnSpPr>
          <p:nvPr>
            <p:custDataLst>
              <p:tags r:id="rId7"/>
            </p:custDataLst>
          </p:nvPr>
        </p:nvCxnSpPr>
        <p:spPr bwMode="auto">
          <a:xfrm>
            <a:off x="7629592" y="1773949"/>
            <a:ext cx="505954" cy="6822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0BAC502-B3E6-0711-114E-8ED62653AD3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658" y="1179568"/>
            <a:ext cx="5684902" cy="48472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 good exam question</a:t>
            </a:r>
          </a:p>
          <a:p>
            <a:r>
              <a:rPr lang="en-US" sz="2000" dirty="0"/>
              <a:t>Answer: Either you must be told where the Instructions and data are placed</a:t>
            </a:r>
          </a:p>
          <a:p>
            <a:r>
              <a:rPr lang="en-US" sz="2000" dirty="0"/>
              <a:t>How can this be a Harvard architecture?</a:t>
            </a:r>
          </a:p>
          <a:p>
            <a:endParaRPr lang="en-US" sz="2000" dirty="0"/>
          </a:p>
          <a:p>
            <a:r>
              <a:rPr lang="en-US" sz="2000" dirty="0"/>
              <a:t>Harvard Architecture: Use physical </a:t>
            </a:r>
            <a:r>
              <a:rPr lang="en-US" sz="2000" b="1" dirty="0"/>
              <a:t>memory interleaving </a:t>
            </a:r>
            <a:r>
              <a:rPr lang="en-US" sz="2000" dirty="0"/>
              <a:t>to get the performance increase with having to scale and size two different memory subsystems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6"/>
                </a:solidFill>
              </a:rPr>
              <a:t>size of the interleave </a:t>
            </a:r>
            <a:r>
              <a:rPr lang="en-US" sz="2000" dirty="0"/>
              <a:t>is some multiple of bytes (like 1024)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268FC-86D7-3E53-898A-17644109C51E}"/>
              </a:ext>
            </a:extLst>
          </p:cNvPr>
          <p:cNvGrpSpPr/>
          <p:nvPr/>
        </p:nvGrpSpPr>
        <p:grpSpPr>
          <a:xfrm>
            <a:off x="10414207" y="710485"/>
            <a:ext cx="1382135" cy="2336083"/>
            <a:chOff x="10414207" y="710485"/>
            <a:chExt cx="1382135" cy="233608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AE33DD-5153-9841-9AC6-8A1F72BBB01C}"/>
                </a:ext>
              </a:extLst>
            </p:cNvPr>
            <p:cNvSpPr/>
            <p:nvPr/>
          </p:nvSpPr>
          <p:spPr>
            <a:xfrm>
              <a:off x="10424140" y="1956592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683845-DABD-A71A-38AC-9AE87D2C65A9}"/>
                </a:ext>
              </a:extLst>
            </p:cNvPr>
            <p:cNvSpPr/>
            <p:nvPr/>
          </p:nvSpPr>
          <p:spPr>
            <a:xfrm>
              <a:off x="10464746" y="2787330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4EE156-00B6-3818-AB83-7FD44715F26B}"/>
                </a:ext>
              </a:extLst>
            </p:cNvPr>
            <p:cNvSpPr/>
            <p:nvPr/>
          </p:nvSpPr>
          <p:spPr>
            <a:xfrm>
              <a:off x="10414207" y="710485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9AF7F7-828A-DFC8-A09D-84C255F12DF3}"/>
                </a:ext>
              </a:extLst>
            </p:cNvPr>
            <p:cNvSpPr/>
            <p:nvPr/>
          </p:nvSpPr>
          <p:spPr>
            <a:xfrm>
              <a:off x="10454813" y="1541223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CEF940B-D6FF-5779-4C5F-72B0ADEABFC8}"/>
              </a:ext>
            </a:extLst>
          </p:cNvPr>
          <p:cNvGrpSpPr/>
          <p:nvPr/>
        </p:nvGrpSpPr>
        <p:grpSpPr>
          <a:xfrm>
            <a:off x="7151922" y="2905337"/>
            <a:ext cx="3612379" cy="3765387"/>
            <a:chOff x="7151922" y="2905337"/>
            <a:chExt cx="3612379" cy="37653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140FDE-B52B-3D04-4112-D0561EDC0A16}"/>
                </a:ext>
              </a:extLst>
            </p:cNvPr>
            <p:cNvSpPr txBox="1"/>
            <p:nvPr/>
          </p:nvSpPr>
          <p:spPr>
            <a:xfrm>
              <a:off x="9186625" y="630139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88ABA373-050A-B2EC-6945-ED5C25C288BD}"/>
                </a:ext>
              </a:extLst>
            </p:cNvPr>
            <p:cNvSpPr/>
            <p:nvPr/>
          </p:nvSpPr>
          <p:spPr>
            <a:xfrm rot="10800000">
              <a:off x="8570403" y="6301392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ectangle 3">
              <a:extLst>
                <a:ext uri="{FF2B5EF4-FFF2-40B4-BE49-F238E27FC236}">
                  <a16:creationId xmlns:a16="http://schemas.microsoft.com/office/drawing/2014/main" id="{B3D20042-809A-F866-B2E2-3ECEDEE57E01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66522" y="550445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3">
              <a:extLst>
                <a:ext uri="{FF2B5EF4-FFF2-40B4-BE49-F238E27FC236}">
                  <a16:creationId xmlns:a16="http://schemas.microsoft.com/office/drawing/2014/main" id="{B5429CA0-1F6A-3761-3602-C20DA158D8F1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158709" y="6026782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3">
              <a:extLst>
                <a:ext uri="{FF2B5EF4-FFF2-40B4-BE49-F238E27FC236}">
                  <a16:creationId xmlns:a16="http://schemas.microsoft.com/office/drawing/2014/main" id="{9E62AA7F-A22E-DFF5-631F-69F4FE7C046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166522" y="4452976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E19C7F1B-FFAD-44B4-41D5-CFE78F28156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58709" y="4975304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D2F3A1AA-9AA0-0C87-1A93-453A2A2A2E3C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58709" y="301632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C7E995C7-2E54-1124-3D2E-53761B4216F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151922" y="3531830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4A797-5BA7-372E-6ED5-9CD78A76C6AD}"/>
                </a:ext>
              </a:extLst>
            </p:cNvPr>
            <p:cNvSpPr txBox="1"/>
            <p:nvPr/>
          </p:nvSpPr>
          <p:spPr>
            <a:xfrm>
              <a:off x="7629592" y="4030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4B5230-52C8-36C9-0881-0899D188039D}"/>
                </a:ext>
              </a:extLst>
            </p:cNvPr>
            <p:cNvSpPr txBox="1"/>
            <p:nvPr/>
          </p:nvSpPr>
          <p:spPr>
            <a:xfrm>
              <a:off x="9137490" y="2973046"/>
              <a:ext cx="1071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E8302E4-CA75-6767-3B2F-DCFC5803FDCF}"/>
                </a:ext>
              </a:extLst>
            </p:cNvPr>
            <p:cNvSpPr/>
            <p:nvPr/>
          </p:nvSpPr>
          <p:spPr>
            <a:xfrm rot="10800000">
              <a:off x="8537096" y="2905337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45AB-71FD-656A-215F-5D396A3D83B9}"/>
              </a:ext>
            </a:extLst>
          </p:cNvPr>
          <p:cNvSpPr txBox="1"/>
          <p:nvPr/>
        </p:nvSpPr>
        <p:spPr>
          <a:xfrm>
            <a:off x="971650" y="5368647"/>
            <a:ext cx="27222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Observe there are only enough bits to specify 16 registers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9198EF9-9729-0572-39D4-8A7F821DA5EE}"/>
              </a:ext>
            </a:extLst>
          </p:cNvPr>
          <p:cNvGraphicFramePr>
            <a:graphicFrameLocks noGrp="1"/>
          </p:cNvGraphicFramePr>
          <p:nvPr/>
        </p:nvGraphicFramePr>
        <p:xfrm>
          <a:off x="738840" y="5315769"/>
          <a:ext cx="69258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911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3462911">
                  <a:extLst>
                    <a:ext uri="{9D8B030D-6E8A-4147-A177-3AD203B41FA5}">
                      <a16:colId xmlns:a16="http://schemas.microsoft.com/office/drawing/2014/main" val="149982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51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Address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location in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66E8002-E454-1D48-AE11-B7E2B2F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76" y="38009"/>
            <a:ext cx="10515600" cy="493153"/>
          </a:xfrm>
        </p:spPr>
        <p:txBody>
          <a:bodyPr>
            <a:normAutofit fontScale="90000"/>
          </a:bodyPr>
          <a:lstStyle/>
          <a:p>
            <a:r>
              <a:rPr lang="en-US" dirty="0"/>
              <a:t>Why only 16 Registers &amp; how to access all of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CB64A9-F58D-9D46-94F2-B06AC7FF11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485" y="527322"/>
            <a:ext cx="8639686" cy="3362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Consider a = b + c are operands are in memory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Operation code: </a:t>
            </a:r>
            <a:r>
              <a:rPr lang="en-US" sz="1800" dirty="0"/>
              <a:t>add 			</a:t>
            </a:r>
            <a:r>
              <a:rPr lang="en-US" sz="1800" dirty="0">
                <a:solidFill>
                  <a:srgbClr val="0070C0"/>
                </a:solidFill>
              </a:rPr>
              <a:t>Destination</a:t>
            </a:r>
            <a:r>
              <a:rPr lang="en-US" sz="1800" dirty="0"/>
              <a:t>: a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Operand 1: </a:t>
            </a:r>
            <a:r>
              <a:rPr lang="en-US" sz="1800" dirty="0"/>
              <a:t>b			</a:t>
            </a:r>
            <a:r>
              <a:rPr lang="en-US" sz="1800" dirty="0">
                <a:solidFill>
                  <a:srgbClr val="0070C0"/>
                </a:solidFill>
              </a:rPr>
              <a:t>Operand 2: </a:t>
            </a:r>
            <a:r>
              <a:rPr lang="en-US" sz="1800" dirty="0"/>
              <a:t>c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Aarch32 Instructions </a:t>
            </a:r>
            <a:r>
              <a:rPr lang="en-US" sz="1800" dirty="0"/>
              <a:t>were designed to always be: </a:t>
            </a:r>
            <a:r>
              <a:rPr lang="en-US" sz="1800" dirty="0">
                <a:solidFill>
                  <a:srgbClr val="0070C0"/>
                </a:solidFill>
              </a:rPr>
              <a:t>32 bits wide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operation code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destination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operands</a:t>
            </a:r>
          </a:p>
          <a:p>
            <a:r>
              <a:rPr lang="en-US" sz="1800" dirty="0"/>
              <a:t>To address all of memory you must store an </a:t>
            </a:r>
            <a:r>
              <a:rPr lang="en-US" sz="1800" dirty="0">
                <a:solidFill>
                  <a:srgbClr val="FF0000"/>
                </a:solidFill>
              </a:rPr>
              <a:t>address in a register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ARM-32 registers (the contents) are 32-bits (can contain data or an address)</a:t>
            </a:r>
          </a:p>
        </p:txBody>
      </p: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B16FC8B4-05C9-A540-A326-E7168122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48049"/>
              </p:ext>
            </p:extLst>
          </p:nvPr>
        </p:nvGraphicFramePr>
        <p:xfrm>
          <a:off x="1058154" y="4121441"/>
          <a:ext cx="6899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67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1966935">
                  <a:extLst>
                    <a:ext uri="{9D8B030D-6E8A-4147-A177-3AD203B41FA5}">
                      <a16:colId xmlns:a16="http://schemas.microsoft.com/office/drawing/2014/main" val="2064677477"/>
                    </a:ext>
                  </a:extLst>
                </a:gridCol>
                <a:gridCol w="353697">
                  <a:extLst>
                    <a:ext uri="{9D8B030D-6E8A-4147-A177-3AD203B41FA5}">
                      <a16:colId xmlns:a16="http://schemas.microsoft.com/office/drawing/2014/main" val="1813908765"/>
                    </a:ext>
                  </a:extLst>
                </a:gridCol>
                <a:gridCol w="1546355">
                  <a:extLst>
                    <a:ext uri="{9D8B030D-6E8A-4147-A177-3AD203B41FA5}">
                      <a16:colId xmlns:a16="http://schemas.microsoft.com/office/drawing/2014/main" val="826898363"/>
                    </a:ext>
                  </a:extLst>
                </a:gridCol>
                <a:gridCol w="1619626">
                  <a:extLst>
                    <a:ext uri="{9D8B030D-6E8A-4147-A177-3AD203B41FA5}">
                      <a16:colId xmlns:a16="http://schemas.microsoft.com/office/drawing/2014/main" val="1929510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AFB6DD94-D252-7942-A595-423E332B2AD6}"/>
              </a:ext>
            </a:extLst>
          </p:cNvPr>
          <p:cNvSpPr txBox="1"/>
          <p:nvPr/>
        </p:nvSpPr>
        <p:spPr>
          <a:xfrm>
            <a:off x="1201365" y="4513959"/>
            <a:ext cx="12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906745-2BFE-2441-916F-100A9D20A865}"/>
              </a:ext>
            </a:extLst>
          </p:cNvPr>
          <p:cNvSpPr txBox="1"/>
          <p:nvPr/>
        </p:nvSpPr>
        <p:spPr>
          <a:xfrm>
            <a:off x="2907600" y="4492281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359D82-5EF9-0A44-AFC8-B117006F5FAD}"/>
              </a:ext>
            </a:extLst>
          </p:cNvPr>
          <p:cNvSpPr txBox="1"/>
          <p:nvPr/>
        </p:nvSpPr>
        <p:spPr>
          <a:xfrm>
            <a:off x="423197" y="6397790"/>
            <a:ext cx="885840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ENOUGH BITS for FULL Addresses to be stored in the instruction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C94912-C2E4-EE43-8133-95DFD80C49C5}"/>
              </a:ext>
            </a:extLst>
          </p:cNvPr>
          <p:cNvCxnSpPr>
            <a:cxnSpLocks/>
          </p:cNvCxnSpPr>
          <p:nvPr/>
        </p:nvCxnSpPr>
        <p:spPr>
          <a:xfrm>
            <a:off x="1058154" y="4192407"/>
            <a:ext cx="692582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AD46F4-D65C-2947-91DE-3D57C936FAD8}"/>
              </a:ext>
            </a:extLst>
          </p:cNvPr>
          <p:cNvSpPr txBox="1"/>
          <p:nvPr/>
        </p:nvSpPr>
        <p:spPr>
          <a:xfrm>
            <a:off x="3641515" y="4049328"/>
            <a:ext cx="13321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32 bits wide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E6169-1525-6643-BE6B-FCD424D24F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7FF70C-C7CA-E4BB-862A-16497F76A8ED}"/>
              </a:ext>
            </a:extLst>
          </p:cNvPr>
          <p:cNvSpPr txBox="1"/>
          <p:nvPr/>
        </p:nvSpPr>
        <p:spPr>
          <a:xfrm>
            <a:off x="4766758" y="4479393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BA5AA-70D8-86E4-9837-F7C7DBFCBB4E}"/>
              </a:ext>
            </a:extLst>
          </p:cNvPr>
          <p:cNvSpPr txBox="1"/>
          <p:nvPr/>
        </p:nvSpPr>
        <p:spPr>
          <a:xfrm>
            <a:off x="6616204" y="4488958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3E7C91-8878-104D-0DEE-40984EFD32A9}"/>
              </a:ext>
            </a:extLst>
          </p:cNvPr>
          <p:cNvGrpSpPr/>
          <p:nvPr/>
        </p:nvGrpSpPr>
        <p:grpSpPr>
          <a:xfrm>
            <a:off x="9330954" y="475403"/>
            <a:ext cx="1276422" cy="5978146"/>
            <a:chOff x="5391446" y="535470"/>
            <a:chExt cx="1557995" cy="59268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6AD61E-A114-4812-84A1-7B2C3F4893C9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3D9162-2B5C-893F-ED3A-69BE61A28E5A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8BDE6DA-06E3-FC3A-8BFB-CED0162EFFC7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AC6668-03AD-BA2E-3CFC-8FB4FB10124B}"/>
                </a:ext>
              </a:extLst>
            </p:cNvPr>
            <p:cNvSpPr txBox="1"/>
            <p:nvPr/>
          </p:nvSpPr>
          <p:spPr>
            <a:xfrm>
              <a:off x="5574571" y="2796278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 Address space</a:t>
              </a: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DE453780-A296-CD88-5AD4-3BF1D40E19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21233" y="460508"/>
            <a:ext cx="1436907" cy="5937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0" name="Arrow: Up 19">
            <a:extLst>
              <a:ext uri="{FF2B5EF4-FFF2-40B4-BE49-F238E27FC236}">
                <a16:creationId xmlns:a16="http://schemas.microsoft.com/office/drawing/2014/main" id="{0C289ECD-EE40-B0AA-B9E6-5B51DE67868C}"/>
              </a:ext>
            </a:extLst>
          </p:cNvPr>
          <p:cNvSpPr/>
          <p:nvPr/>
        </p:nvSpPr>
        <p:spPr>
          <a:xfrm>
            <a:off x="3280180" y="4756645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Arrow: Up 19">
            <a:extLst>
              <a:ext uri="{FF2B5EF4-FFF2-40B4-BE49-F238E27FC236}">
                <a16:creationId xmlns:a16="http://schemas.microsoft.com/office/drawing/2014/main" id="{56229D3E-9759-E9CA-4230-B5130635F197}"/>
              </a:ext>
            </a:extLst>
          </p:cNvPr>
          <p:cNvSpPr/>
          <p:nvPr/>
        </p:nvSpPr>
        <p:spPr>
          <a:xfrm>
            <a:off x="5167377" y="4711650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Arrow: Up 19">
            <a:extLst>
              <a:ext uri="{FF2B5EF4-FFF2-40B4-BE49-F238E27FC236}">
                <a16:creationId xmlns:a16="http://schemas.microsoft.com/office/drawing/2014/main" id="{C098D83E-E751-0F43-CB2E-4B7F979245CB}"/>
              </a:ext>
            </a:extLst>
          </p:cNvPr>
          <p:cNvSpPr/>
          <p:nvPr/>
        </p:nvSpPr>
        <p:spPr>
          <a:xfrm>
            <a:off x="7016823" y="4728433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536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6" grpId="0"/>
      <p:bldP spid="57" grpId="0"/>
      <p:bldP spid="58" grpId="0" animBg="1"/>
      <p:bldP spid="60" grpId="0" animBg="1"/>
      <p:bldP spid="30" grpId="0"/>
      <p:bldP spid="32" grpId="0"/>
      <p:bldP spid="33" grpId="0"/>
      <p:bldP spid="80" grpId="0" animBg="1"/>
      <p:bldP spid="81" grpId="0" animBg="1"/>
      <p:bldP spid="8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64059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37099">
            <a:off x="4495945" y="433892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low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high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4889448" y="2793020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488067" y="3716350"/>
            <a:ext cx="1246591" cy="48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6445995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78810" y="921635"/>
            <a:ext cx="4645349" cy="16927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 source to assembler)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(assembler source to object)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(Combine object files to executable)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 (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 executable from into memory)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(OS runs the code)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63649</TotalTime>
  <Words>14537</Words>
  <Application>Microsoft Macintosh PowerPoint</Application>
  <PresentationFormat>Widescreen</PresentationFormat>
  <Paragraphs>2249</Paragraphs>
  <Slides>94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7" baseType="lpstr">
      <vt:lpstr>宋体</vt:lpstr>
      <vt:lpstr>Arial</vt:lpstr>
      <vt:lpstr>Arial Regular</vt:lpstr>
      <vt:lpstr>Calibri</vt:lpstr>
      <vt:lpstr>Cambria</vt:lpstr>
      <vt:lpstr>Cambria Math</vt:lpstr>
      <vt:lpstr>CMU Bright</vt:lpstr>
      <vt:lpstr>Consolas</vt:lpstr>
      <vt:lpstr>Courier New</vt:lpstr>
      <vt:lpstr>Helvetica</vt:lpstr>
      <vt:lpstr>Roboto Regular</vt:lpstr>
      <vt:lpstr>Wingdings</vt:lpstr>
      <vt:lpstr>Theme1</vt:lpstr>
      <vt:lpstr>PowerPoint Presentation</vt:lpstr>
      <vt:lpstr>Attendance Code</vt:lpstr>
      <vt:lpstr>Memory is Organized in Units of Bytes</vt:lpstr>
      <vt:lpstr>An Alternative that was not successful: Harvard Architecture</vt:lpstr>
      <vt:lpstr>Machine Organization Example – Which Architecture is it? </vt:lpstr>
      <vt:lpstr>Assembly &amp; Machine Code Example: ARM-32 (32-bits)</vt:lpstr>
      <vt:lpstr>Why only 16 Registers &amp; how to access all of memory</vt:lpstr>
      <vt:lpstr>Machine code execution order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Data types: C Versus Java</vt:lpstr>
      <vt:lpstr>Variables in Memory: Size and Address</vt:lpstr>
      <vt:lpstr>Memory and Variables</vt:lpstr>
      <vt:lpstr>Variables in C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C Library Function: Simple Formatted Printing</vt:lpstr>
      <vt:lpstr>Some Formatted Output Conversion Examples</vt:lpstr>
      <vt:lpstr>C Library Function API : Simple Character I/O – Used in PA3</vt:lpstr>
      <vt:lpstr>Linux/Unix Process and Standard I/O (CSE 15L)</vt:lpstr>
      <vt:lpstr>C standard I/O Library (stdio) File I/O File Position Pointer and EOF</vt:lpstr>
      <vt:lpstr>stdio File I/O – Working with a Keyboard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Compiler Warning and unused variable and parameters</vt:lpstr>
      <vt:lpstr>Compiler warnings on fall throughs</vt:lpstr>
      <vt:lpstr>Compiler warnings on unused variables and parameter</vt:lpstr>
      <vt:lpstr>Reference Slides 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2744</cp:revision>
  <cp:lastPrinted>2024-04-04T14:46:14Z</cp:lastPrinted>
  <dcterms:created xsi:type="dcterms:W3CDTF">2018-10-05T16:35:28Z</dcterms:created>
  <dcterms:modified xsi:type="dcterms:W3CDTF">2024-04-04T14:46:21Z</dcterms:modified>
  <cp:category/>
</cp:coreProperties>
</file>