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10"/>
  </p:notesMasterIdLst>
  <p:handoutMasterIdLst>
    <p:handoutMasterId r:id="rId11"/>
  </p:handoutMasterIdLst>
  <p:sldIdLst>
    <p:sldId id="1778" r:id="rId2"/>
    <p:sldId id="3008" r:id="rId3"/>
    <p:sldId id="2807" r:id="rId4"/>
    <p:sldId id="3009" r:id="rId5"/>
    <p:sldId id="2808" r:id="rId6"/>
    <p:sldId id="2809" r:id="rId7"/>
    <p:sldId id="3017" r:id="rId8"/>
    <p:sldId id="30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53F"/>
    <a:srgbClr val="2C895B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6"/>
    <p:restoredTop sz="97532"/>
  </p:normalViewPr>
  <p:slideViewPr>
    <p:cSldViewPr snapToGrid="0" snapToObjects="1">
      <p:cViewPr varScale="1">
        <p:scale>
          <a:sx n="125" d="100"/>
          <a:sy n="125" d="100"/>
        </p:scale>
        <p:origin x="1224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4/17/24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>
                <a:solidFill>
                  <a:schemeClr val="bg1"/>
                </a:solidFill>
              </a:rPr>
              <a:t>Version 1.01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4341136" y="1374870"/>
            <a:ext cx="266926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PA 3 Prep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003445" cy="478519"/>
          </a:xfrm>
        </p:spPr>
        <p:txBody>
          <a:bodyPr/>
          <a:lstStyle/>
          <a:p>
            <a:r>
              <a:rPr lang="en-US" dirty="0"/>
              <a:t>PA3: Programming a Deterministic Finite Automaton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989FBA-A88D-204F-A895-168924BF3F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F3EC2D-A2AD-2A28-9A10-7ACAE5FB22D0}"/>
              </a:ext>
            </a:extLst>
          </p:cNvPr>
          <p:cNvGrpSpPr/>
          <p:nvPr/>
        </p:nvGrpSpPr>
        <p:grpSpPr>
          <a:xfrm>
            <a:off x="2536087" y="4234635"/>
            <a:ext cx="5316252" cy="2384809"/>
            <a:chOff x="2536087" y="4234635"/>
            <a:chExt cx="5316252" cy="238480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A5CE57-D72E-6345-A00E-E16DA4DA17E0}"/>
                </a:ext>
              </a:extLst>
            </p:cNvPr>
            <p:cNvSpPr/>
            <p:nvPr/>
          </p:nvSpPr>
          <p:spPr>
            <a:xfrm>
              <a:off x="3050261" y="5401880"/>
              <a:ext cx="854109" cy="807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start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1889B6D-B7BB-304B-BC73-E011A241C6C2}"/>
                </a:ext>
              </a:extLst>
            </p:cNvPr>
            <p:cNvSpPr/>
            <p:nvPr/>
          </p:nvSpPr>
          <p:spPr>
            <a:xfrm>
              <a:off x="5024853" y="5403663"/>
              <a:ext cx="854109" cy="807021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quote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83FC1BB-DB40-5C4D-BF10-2DBFAC52DCD2}"/>
                </a:ext>
              </a:extLst>
            </p:cNvPr>
            <p:cNvSpPr/>
            <p:nvPr/>
          </p:nvSpPr>
          <p:spPr>
            <a:xfrm>
              <a:off x="6998230" y="5409497"/>
              <a:ext cx="854109" cy="80702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slash</a:t>
              </a: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CBFCC0DA-6EDA-CB4B-92C3-17FDAFCD566D}"/>
                </a:ext>
              </a:extLst>
            </p:cNvPr>
            <p:cNvSpPr/>
            <p:nvPr/>
          </p:nvSpPr>
          <p:spPr>
            <a:xfrm rot="9387854">
              <a:off x="5693197" y="4898572"/>
              <a:ext cx="1827892" cy="1396441"/>
            </a:xfrm>
            <a:prstGeom prst="arc">
              <a:avLst>
                <a:gd name="adj1" fmla="val 15003667"/>
                <a:gd name="adj2" fmla="val 21358983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91C8BA-235A-3942-9472-9222C1D68D11}"/>
                </a:ext>
              </a:extLst>
            </p:cNvPr>
            <p:cNvSpPr txBox="1"/>
            <p:nvPr/>
          </p:nvSpPr>
          <p:spPr>
            <a:xfrm>
              <a:off x="6166988" y="544922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\ / -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B4F9E50-61CE-5C4F-8588-0DE2810E4E47}"/>
                </a:ext>
              </a:extLst>
            </p:cNvPr>
            <p:cNvCxnSpPr>
              <a:cxnSpLocks/>
            </p:cNvCxnSpPr>
            <p:nvPr/>
          </p:nvCxnSpPr>
          <p:spPr>
            <a:xfrm>
              <a:off x="2662053" y="5805391"/>
              <a:ext cx="381242" cy="104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1D1B6038-BF54-114E-8B8F-4286F1EE214C}"/>
                </a:ext>
              </a:extLst>
            </p:cNvPr>
            <p:cNvSpPr/>
            <p:nvPr/>
          </p:nvSpPr>
          <p:spPr>
            <a:xfrm>
              <a:off x="3234949" y="4994986"/>
              <a:ext cx="424251" cy="628471"/>
            </a:xfrm>
            <a:prstGeom prst="arc">
              <a:avLst>
                <a:gd name="adj1" fmla="val 9264246"/>
                <a:gd name="adj2" fmla="val 2384839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997535D-EA0A-F447-BE44-25005B463DB4}"/>
                </a:ext>
              </a:extLst>
            </p:cNvPr>
            <p:cNvSpPr txBox="1"/>
            <p:nvPr/>
          </p:nvSpPr>
          <p:spPr>
            <a:xfrm>
              <a:off x="2536087" y="4660317"/>
              <a:ext cx="1763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other / output(other)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3D4F2AF-D7A6-E641-8750-15F029D133A3}"/>
                </a:ext>
              </a:extLst>
            </p:cNvPr>
            <p:cNvSpPr txBox="1"/>
            <p:nvPr/>
          </p:nvSpPr>
          <p:spPr>
            <a:xfrm>
              <a:off x="4086998" y="5465256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" / -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C3C1F5F-632B-AD4C-97F1-1C9981EB74EA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3904370" y="5805391"/>
              <a:ext cx="1120483" cy="178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DB09770-92B2-C74B-9F6A-77ED4DCAB093}"/>
                </a:ext>
              </a:extLst>
            </p:cNvPr>
            <p:cNvCxnSpPr>
              <a:cxnSpLocks/>
            </p:cNvCxnSpPr>
            <p:nvPr/>
          </p:nvCxnSpPr>
          <p:spPr>
            <a:xfrm>
              <a:off x="5899404" y="5806903"/>
              <a:ext cx="1100041" cy="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E431581-3189-C14C-988B-3BF49053C29C}"/>
                </a:ext>
              </a:extLst>
            </p:cNvPr>
            <p:cNvSpPr txBox="1"/>
            <p:nvPr/>
          </p:nvSpPr>
          <p:spPr>
            <a:xfrm>
              <a:off x="4290991" y="495716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EOF/No error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1225902-C5D1-2D40-A491-291A119FCC22}"/>
                </a:ext>
              </a:extLst>
            </p:cNvPr>
            <p:cNvSpPr txBox="1"/>
            <p:nvPr/>
          </p:nvSpPr>
          <p:spPr>
            <a:xfrm>
              <a:off x="6253924" y="6280890"/>
              <a:ext cx="514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all/-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B7BD4A4-B7AB-0D4E-BF60-FCBD2952900D}"/>
                </a:ext>
              </a:extLst>
            </p:cNvPr>
            <p:cNvSpPr/>
            <p:nvPr/>
          </p:nvSpPr>
          <p:spPr>
            <a:xfrm>
              <a:off x="4907205" y="4234635"/>
              <a:ext cx="1103863" cy="626396"/>
            </a:xfrm>
            <a:prstGeom prst="ellipse">
              <a:avLst/>
            </a:prstGeom>
            <a:gradFill flip="none" rotWithShape="1">
              <a:gsLst>
                <a:gs pos="0">
                  <a:srgbClr val="2C895B">
                    <a:tint val="66000"/>
                    <a:satMod val="160000"/>
                  </a:srgbClr>
                </a:gs>
                <a:gs pos="50000">
                  <a:srgbClr val="2C895B">
                    <a:tint val="44500"/>
                    <a:satMod val="160000"/>
                  </a:srgbClr>
                </a:gs>
                <a:gs pos="100000">
                  <a:srgbClr val="2C895B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end program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BD1ED0D-936B-C447-8DBA-77E8CADBD54C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V="1">
              <a:off x="3806439" y="4547833"/>
              <a:ext cx="1100766" cy="1014926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BC27526C-752A-ACF4-5B57-E072D47A8342}"/>
                </a:ext>
              </a:extLst>
            </p:cNvPr>
            <p:cNvSpPr/>
            <p:nvPr/>
          </p:nvSpPr>
          <p:spPr>
            <a:xfrm rot="9387854">
              <a:off x="3550000" y="5019406"/>
              <a:ext cx="1844930" cy="1342589"/>
            </a:xfrm>
            <a:prstGeom prst="arc">
              <a:avLst>
                <a:gd name="adj1" fmla="val 14204287"/>
                <a:gd name="adj2" fmla="val 214098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AF3ABC-E816-7EB7-956C-5B894C8F01B4}"/>
                </a:ext>
              </a:extLst>
            </p:cNvPr>
            <p:cNvSpPr txBox="1"/>
            <p:nvPr/>
          </p:nvSpPr>
          <p:spPr>
            <a:xfrm>
              <a:off x="4039577" y="6025594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" / -</a:t>
              </a: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89B7250-8A68-3DD0-3837-FB88502A35EE}"/>
                </a:ext>
              </a:extLst>
            </p:cNvPr>
            <p:cNvSpPr/>
            <p:nvPr/>
          </p:nvSpPr>
          <p:spPr>
            <a:xfrm flipV="1">
              <a:off x="5170795" y="6038871"/>
              <a:ext cx="489971" cy="549958"/>
            </a:xfrm>
            <a:prstGeom prst="arc">
              <a:avLst>
                <a:gd name="adj1" fmla="val 8610538"/>
                <a:gd name="adj2" fmla="val 2384839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1A20E3-0BEE-9677-FF53-E3F60C60FCC8}"/>
                </a:ext>
              </a:extLst>
            </p:cNvPr>
            <p:cNvCxnSpPr>
              <a:cxnSpLocks/>
              <a:stCxn id="34" idx="0"/>
              <a:endCxn id="86" idx="4"/>
            </p:cNvCxnSpPr>
            <p:nvPr/>
          </p:nvCxnSpPr>
          <p:spPr>
            <a:xfrm flipV="1">
              <a:off x="5451908" y="4861031"/>
              <a:ext cx="7229" cy="542632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832952-D91E-AC29-2719-6FCAED3E7BDF}"/>
                </a:ext>
              </a:extLst>
            </p:cNvPr>
            <p:cNvSpPr txBox="1"/>
            <p:nvPr/>
          </p:nvSpPr>
          <p:spPr>
            <a:xfrm>
              <a:off x="5437379" y="4981438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EOF/error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D43FDF-8FE1-FF6D-663C-16FA5F69915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5984804" y="4647257"/>
              <a:ext cx="1138507" cy="88042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0F2775-4FDB-0452-35F1-7BEA8A824E31}"/>
                </a:ext>
              </a:extLst>
            </p:cNvPr>
            <p:cNvSpPr txBox="1"/>
            <p:nvPr/>
          </p:nvSpPr>
          <p:spPr>
            <a:xfrm>
              <a:off x="6614383" y="4925110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EOF/error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C0649D8-84BB-2A53-7578-CB4A1B533437}"/>
              </a:ext>
            </a:extLst>
          </p:cNvPr>
          <p:cNvSpPr txBox="1"/>
          <p:nvPr/>
        </p:nvSpPr>
        <p:spPr>
          <a:xfrm>
            <a:off x="497305" y="585066"/>
            <a:ext cx="11553797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 for this DFA example in these slides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input to output while removing everything in "strings" from output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 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 Case: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Inside a string, a \ is an escape sequence, ignore the next char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Allows you to put an " in a string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 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bar"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3C7B6-7EC2-316B-A734-40AC765440BD}"/>
              </a:ext>
            </a:extLst>
          </p:cNvPr>
          <p:cNvSpPr txBox="1"/>
          <p:nvPr/>
        </p:nvSpPr>
        <p:spPr>
          <a:xfrm>
            <a:off x="4540638" y="651944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C78B3-14BF-A661-D75D-98D88A2A86AE}"/>
              </a:ext>
            </a:extLst>
          </p:cNvPr>
          <p:cNvSpPr txBox="1"/>
          <p:nvPr/>
        </p:nvSpPr>
        <p:spPr>
          <a:xfrm>
            <a:off x="7579983" y="6273305"/>
            <a:ext cx="24801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– means no output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86F6C-0518-33F5-FA7E-2FA1339DA81D}"/>
              </a:ext>
            </a:extLst>
          </p:cNvPr>
          <p:cNvCxnSpPr>
            <a:stCxn id="4" idx="1"/>
          </p:cNvCxnSpPr>
          <p:nvPr/>
        </p:nvCxnSpPr>
        <p:spPr>
          <a:xfrm flipH="1">
            <a:off x="6768216" y="6457971"/>
            <a:ext cx="811767" cy="3571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6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665C9-5628-6668-1DEA-5370944F4F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2964" y="910586"/>
            <a:ext cx="10503450" cy="25184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Break the program into three files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/>
              <a:t>is where main loop is, imports declarations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/>
              <a:t>    is the public interface to the state handlers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/>
              <a:t>definition of the state handler functions, imports declarations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Observe there is no .h file for </a:t>
            </a:r>
            <a:r>
              <a:rPr lang="en-US" dirty="0" err="1"/>
              <a:t>noq.c</a:t>
            </a:r>
            <a:r>
              <a:rPr lang="en-US" dirty="0"/>
              <a:t>, as it does not have any interface exports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46D0F4-EBA9-3C03-7023-D7B0B9C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8" y="79997"/>
            <a:ext cx="11433243" cy="715294"/>
          </a:xfrm>
        </p:spPr>
        <p:txBody>
          <a:bodyPr/>
          <a:lstStyle/>
          <a:p>
            <a:r>
              <a:rPr lang="en-US" dirty="0"/>
              <a:t>Programming a Deterministic Finite Automaton – The Files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7CA10-91D2-3BB2-BFAB-721DC9F26A80}"/>
              </a:ext>
            </a:extLst>
          </p:cNvPr>
          <p:cNvSpPr txBox="1"/>
          <p:nvPr/>
        </p:nvSpPr>
        <p:spPr>
          <a:xfrm>
            <a:off x="476428" y="3695773"/>
            <a:ext cx="335059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function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current state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160C2-24B4-EFE7-5534-AFB272CA4E08}"/>
              </a:ext>
            </a:extLst>
          </p:cNvPr>
          <p:cNvSpPr txBox="1"/>
          <p:nvPr/>
        </p:nvSpPr>
        <p:spPr>
          <a:xfrm>
            <a:off x="4943008" y="3631870"/>
            <a:ext cx="621340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#defines for each state "value"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prototypes for each state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state/function names should be descriptive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CDA78-2FE0-C6D8-D1BD-52A92A1355BB}"/>
              </a:ext>
            </a:extLst>
          </p:cNvPr>
          <p:cNvSpPr txBox="1"/>
          <p:nvPr/>
        </p:nvSpPr>
        <p:spPr>
          <a:xfrm>
            <a:off x="5212894" y="5508595"/>
            <a:ext cx="46169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definitions for each state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22EFD6F7-A885-52F4-5ADB-4B4DBC258C03}"/>
              </a:ext>
            </a:extLst>
          </p:cNvPr>
          <p:cNvSpPr/>
          <p:nvPr/>
        </p:nvSpPr>
        <p:spPr>
          <a:xfrm>
            <a:off x="3827025" y="4068238"/>
            <a:ext cx="1115983" cy="3073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0046601-15A6-960D-CD98-F524AF014898}"/>
              </a:ext>
            </a:extLst>
          </p:cNvPr>
          <p:cNvSpPr/>
          <p:nvPr/>
        </p:nvSpPr>
        <p:spPr>
          <a:xfrm>
            <a:off x="7118697" y="4832199"/>
            <a:ext cx="402682" cy="676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F8884-1D39-09F7-96E4-0EDE8F00D3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295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D2F14-EC62-1249-9E9B-A22139647E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08105" y="5387002"/>
            <a:ext cx="6854999" cy="12700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Each function implements the </a:t>
            </a:r>
            <a:r>
              <a:rPr lang="en-US" sz="2000" b="1" dirty="0">
                <a:solidFill>
                  <a:srgbClr val="0070C0"/>
                </a:solidFill>
              </a:rPr>
              <a:t>arcs</a:t>
            </a:r>
            <a:r>
              <a:rPr lang="en-US" sz="2000" dirty="0">
                <a:solidFill>
                  <a:srgbClr val="0070C0"/>
                </a:solidFill>
              </a:rPr>
              <a:t> out of that state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</a:rPr>
              <a:t>returns the next state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based on the input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performs</a:t>
            </a:r>
            <a:r>
              <a:rPr lang="en-US" sz="2000" dirty="0">
                <a:solidFill>
                  <a:srgbClr val="0070C0"/>
                </a:solidFill>
              </a:rPr>
              <a:t> any </a:t>
            </a:r>
            <a:r>
              <a:rPr lang="en-US" sz="2000" b="1" dirty="0">
                <a:solidFill>
                  <a:srgbClr val="0070C0"/>
                </a:solidFill>
              </a:rPr>
              <a:t>actions associated</a:t>
            </a:r>
            <a:r>
              <a:rPr lang="en-US" sz="2000" dirty="0">
                <a:solidFill>
                  <a:srgbClr val="0070C0"/>
                </a:solidFill>
              </a:rPr>
              <a:t> with </a:t>
            </a:r>
            <a:r>
              <a:rPr lang="en-US" sz="2000" b="1" dirty="0">
                <a:solidFill>
                  <a:srgbClr val="0070C0"/>
                </a:solidFill>
              </a:rPr>
              <a:t>arc taken</a:t>
            </a:r>
            <a:endParaRPr lang="en-US" sz="1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26188" cy="478519"/>
          </a:xfrm>
        </p:spPr>
        <p:txBody>
          <a:bodyPr/>
          <a:lstStyle/>
          <a:p>
            <a:r>
              <a:rPr lang="en-US" dirty="0"/>
              <a:t>Programming a Deterministic Finite Automaton - </a:t>
            </a:r>
            <a:r>
              <a:rPr lang="en-US" dirty="0" err="1"/>
              <a:t>states.h</a:t>
            </a:r>
            <a:r>
              <a:rPr lang="en-US" dirty="0"/>
              <a:t>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A5CE57-D72E-6345-A00E-E16DA4DA17E0}"/>
              </a:ext>
            </a:extLst>
          </p:cNvPr>
          <p:cNvSpPr/>
          <p:nvPr/>
        </p:nvSpPr>
        <p:spPr>
          <a:xfrm>
            <a:off x="6253774" y="3190982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889B6D-B7BB-304B-BC73-E011A241C6C2}"/>
              </a:ext>
            </a:extLst>
          </p:cNvPr>
          <p:cNvSpPr/>
          <p:nvPr/>
        </p:nvSpPr>
        <p:spPr>
          <a:xfrm>
            <a:off x="8228366" y="3192765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3FC1BB-DB40-5C4D-BF10-2DBFAC52DCD2}"/>
              </a:ext>
            </a:extLst>
          </p:cNvPr>
          <p:cNvSpPr/>
          <p:nvPr/>
        </p:nvSpPr>
        <p:spPr>
          <a:xfrm>
            <a:off x="10201743" y="3198599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CBFCC0DA-6EDA-CB4B-92C3-17FDAFCD566D}"/>
              </a:ext>
            </a:extLst>
          </p:cNvPr>
          <p:cNvSpPr/>
          <p:nvPr/>
        </p:nvSpPr>
        <p:spPr>
          <a:xfrm rot="9387854">
            <a:off x="8896710" y="2687674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91C8BA-235A-3942-9472-9222C1D68D11}"/>
              </a:ext>
            </a:extLst>
          </p:cNvPr>
          <p:cNvSpPr txBox="1"/>
          <p:nvPr/>
        </p:nvSpPr>
        <p:spPr>
          <a:xfrm>
            <a:off x="9370501" y="323833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B4F9E50-61CE-5C4F-8588-0DE2810E4E47}"/>
              </a:ext>
            </a:extLst>
          </p:cNvPr>
          <p:cNvCxnSpPr>
            <a:cxnSpLocks/>
          </p:cNvCxnSpPr>
          <p:nvPr/>
        </p:nvCxnSpPr>
        <p:spPr>
          <a:xfrm>
            <a:off x="5865566" y="3594493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1D1B6038-BF54-114E-8B8F-4286F1EE214C}"/>
              </a:ext>
            </a:extLst>
          </p:cNvPr>
          <p:cNvSpPr/>
          <p:nvPr/>
        </p:nvSpPr>
        <p:spPr>
          <a:xfrm>
            <a:off x="6438462" y="2784088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97535D-EA0A-F447-BE44-25005B463DB4}"/>
              </a:ext>
            </a:extLst>
          </p:cNvPr>
          <p:cNvSpPr txBox="1"/>
          <p:nvPr/>
        </p:nvSpPr>
        <p:spPr>
          <a:xfrm>
            <a:off x="5739600" y="2449419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D4F2AF-D7A6-E641-8750-15F029D133A3}"/>
              </a:ext>
            </a:extLst>
          </p:cNvPr>
          <p:cNvSpPr txBox="1"/>
          <p:nvPr/>
        </p:nvSpPr>
        <p:spPr>
          <a:xfrm>
            <a:off x="7290511" y="325435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3C1F5F-632B-AD4C-97F1-1C9981EB74EA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7107883" y="3594493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DB09770-92B2-C74B-9F6A-77ED4DCAB093}"/>
              </a:ext>
            </a:extLst>
          </p:cNvPr>
          <p:cNvCxnSpPr>
            <a:cxnSpLocks/>
          </p:cNvCxnSpPr>
          <p:nvPr/>
        </p:nvCxnSpPr>
        <p:spPr>
          <a:xfrm>
            <a:off x="9102917" y="3596005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E431581-3189-C14C-988B-3BF49053C29C}"/>
              </a:ext>
            </a:extLst>
          </p:cNvPr>
          <p:cNvSpPr txBox="1"/>
          <p:nvPr/>
        </p:nvSpPr>
        <p:spPr>
          <a:xfrm>
            <a:off x="7494504" y="274627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EOF/No error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225902-C5D1-2D40-A491-291A119FCC22}"/>
              </a:ext>
            </a:extLst>
          </p:cNvPr>
          <p:cNvSpPr txBox="1"/>
          <p:nvPr/>
        </p:nvSpPr>
        <p:spPr>
          <a:xfrm>
            <a:off x="9457437" y="406999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B7BD4A4-B7AB-0D4E-BF60-FCBD2952900D}"/>
              </a:ext>
            </a:extLst>
          </p:cNvPr>
          <p:cNvSpPr/>
          <p:nvPr/>
        </p:nvSpPr>
        <p:spPr>
          <a:xfrm>
            <a:off x="8110718" y="2023737"/>
            <a:ext cx="1103863" cy="626396"/>
          </a:xfrm>
          <a:prstGeom prst="ellipse">
            <a:avLst/>
          </a:prstGeom>
          <a:gradFill flip="none" rotWithShape="1">
            <a:gsLst>
              <a:gs pos="0">
                <a:srgbClr val="2C895B">
                  <a:tint val="66000"/>
                  <a:satMod val="160000"/>
                </a:srgbClr>
              </a:gs>
              <a:gs pos="50000">
                <a:srgbClr val="2C895B">
                  <a:tint val="44500"/>
                  <a:satMod val="160000"/>
                </a:srgbClr>
              </a:gs>
              <a:gs pos="100000">
                <a:srgbClr val="2C895B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end program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BD1ED0D-936B-C447-8DBA-77E8CADBD54C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7009952" y="2336935"/>
            <a:ext cx="1100766" cy="10149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1ED4C2-1C5B-CD47-BB03-F0AF71856FD6}"/>
              </a:ext>
            </a:extLst>
          </p:cNvPr>
          <p:cNvSpPr txBox="1"/>
          <p:nvPr/>
        </p:nvSpPr>
        <p:spPr>
          <a:xfrm>
            <a:off x="1118462" y="660429"/>
            <a:ext cx="4363695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public interface file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STATES_H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STATES_H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Assign a value for each state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1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2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prototypes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 each state handler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F41DD-985B-7A43-AD6D-BEBFB01D0645}"/>
              </a:ext>
            </a:extLst>
          </p:cNvPr>
          <p:cNvSpPr txBox="1"/>
          <p:nvPr/>
        </p:nvSpPr>
        <p:spPr>
          <a:xfrm>
            <a:off x="7393499" y="888663"/>
            <a:ext cx="29161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Will not need to be a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2BEF33-3FA8-4446-91FA-D62B982B74D0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519836" y="1267064"/>
            <a:ext cx="142814" cy="75667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989FBA-A88D-204F-A895-168924BF3F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27526C-752A-ACF4-5B57-E072D47A8342}"/>
              </a:ext>
            </a:extLst>
          </p:cNvPr>
          <p:cNvSpPr/>
          <p:nvPr/>
        </p:nvSpPr>
        <p:spPr>
          <a:xfrm rot="9387854">
            <a:off x="6753513" y="2808508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AF3ABC-E816-7EB7-956C-5B894C8F01B4}"/>
              </a:ext>
            </a:extLst>
          </p:cNvPr>
          <p:cNvSpPr txBox="1"/>
          <p:nvPr/>
        </p:nvSpPr>
        <p:spPr>
          <a:xfrm>
            <a:off x="7243090" y="3814696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189B7250-8A68-3DD0-3837-FB88502A35EE}"/>
              </a:ext>
            </a:extLst>
          </p:cNvPr>
          <p:cNvSpPr/>
          <p:nvPr/>
        </p:nvSpPr>
        <p:spPr>
          <a:xfrm flipV="1">
            <a:off x="8374308" y="3827973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1A20E3-0BEE-9677-FF53-E3F60C60FCC8}"/>
              </a:ext>
            </a:extLst>
          </p:cNvPr>
          <p:cNvCxnSpPr>
            <a:cxnSpLocks/>
            <a:stCxn id="34" idx="0"/>
            <a:endCxn id="86" idx="4"/>
          </p:cNvCxnSpPr>
          <p:nvPr/>
        </p:nvCxnSpPr>
        <p:spPr>
          <a:xfrm flipV="1">
            <a:off x="8655421" y="2650133"/>
            <a:ext cx="7229" cy="5426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832952-D91E-AC29-2719-6FCAED3E7BDF}"/>
              </a:ext>
            </a:extLst>
          </p:cNvPr>
          <p:cNvSpPr txBox="1"/>
          <p:nvPr/>
        </p:nvSpPr>
        <p:spPr>
          <a:xfrm>
            <a:off x="8640892" y="2770540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D43FDF-8FE1-FF6D-663C-16FA5F699152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9188317" y="2436359"/>
            <a:ext cx="1138507" cy="8804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0F2775-4FDB-0452-35F1-7BEA8A824E31}"/>
              </a:ext>
            </a:extLst>
          </p:cNvPr>
          <p:cNvSpPr txBox="1"/>
          <p:nvPr/>
        </p:nvSpPr>
        <p:spPr>
          <a:xfrm>
            <a:off x="9817896" y="2714212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1527C2-59A9-BCF6-0C28-5EE07D900DD3}"/>
              </a:ext>
            </a:extLst>
          </p:cNvPr>
          <p:cNvSpPr txBox="1"/>
          <p:nvPr/>
        </p:nvSpPr>
        <p:spPr>
          <a:xfrm>
            <a:off x="8468469" y="4431789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</p:spTree>
    <p:extLst>
      <p:ext uri="{BB962C8B-B14F-4D97-AF65-F5344CB8AC3E}">
        <p14:creationId xmlns:p14="http://schemas.microsoft.com/office/powerpoint/2010/main" val="133278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46D0F4-EBA9-3C03-7023-D7B0B9C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8" y="79997"/>
            <a:ext cx="11895081" cy="511674"/>
          </a:xfrm>
        </p:spPr>
        <p:txBody>
          <a:bodyPr/>
          <a:lstStyle/>
          <a:p>
            <a:r>
              <a:rPr lang="en-US" dirty="0"/>
              <a:t>Programming a Deterministic Finite Automaton – </a:t>
            </a:r>
            <a:r>
              <a:rPr lang="en-US" dirty="0" err="1"/>
              <a:t>states.c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58C52F-93A5-6C7E-419B-D1D5489E004D}"/>
              </a:ext>
            </a:extLst>
          </p:cNvPr>
          <p:cNvSpPr txBox="1"/>
          <p:nvPr/>
        </p:nvSpPr>
        <p:spPr>
          <a:xfrm>
            <a:off x="5483421" y="591671"/>
            <a:ext cx="6581670" cy="575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(c == '"')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saw a double quote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             // echo input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    // stay in START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(c == '\\')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backslash ignore next char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else if (c == '"')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closing " go to START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B026C-4829-78BF-473B-681007D6C897}"/>
              </a:ext>
            </a:extLst>
          </p:cNvPr>
          <p:cNvSpPr txBox="1"/>
          <p:nvPr/>
        </p:nvSpPr>
        <p:spPr>
          <a:xfrm>
            <a:off x="11069640" y="72240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states.c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166469-0761-DF3C-72F1-681388C292EB}"/>
              </a:ext>
            </a:extLst>
          </p:cNvPr>
          <p:cNvSpPr/>
          <p:nvPr/>
        </p:nvSpPr>
        <p:spPr>
          <a:xfrm>
            <a:off x="518574" y="3172698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E87276-C4B4-2B65-3791-D4BA8E3EE843}"/>
              </a:ext>
            </a:extLst>
          </p:cNvPr>
          <p:cNvSpPr/>
          <p:nvPr/>
        </p:nvSpPr>
        <p:spPr>
          <a:xfrm>
            <a:off x="2493166" y="3174481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55B20B-E041-2F4A-AA13-543F5E12D22C}"/>
              </a:ext>
            </a:extLst>
          </p:cNvPr>
          <p:cNvSpPr/>
          <p:nvPr/>
        </p:nvSpPr>
        <p:spPr>
          <a:xfrm>
            <a:off x="4466543" y="3180315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4291010-11F4-8758-6339-539AAF93504A}"/>
              </a:ext>
            </a:extLst>
          </p:cNvPr>
          <p:cNvSpPr/>
          <p:nvPr/>
        </p:nvSpPr>
        <p:spPr>
          <a:xfrm rot="9387854">
            <a:off x="3161510" y="2669390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EE4C62-9407-9A6C-432F-DC91E98F5221}"/>
              </a:ext>
            </a:extLst>
          </p:cNvPr>
          <p:cNvSpPr txBox="1"/>
          <p:nvPr/>
        </p:nvSpPr>
        <p:spPr>
          <a:xfrm>
            <a:off x="3635301" y="322004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A92C6C-E0A5-78F6-3291-29F99279EA50}"/>
              </a:ext>
            </a:extLst>
          </p:cNvPr>
          <p:cNvCxnSpPr>
            <a:cxnSpLocks/>
          </p:cNvCxnSpPr>
          <p:nvPr/>
        </p:nvCxnSpPr>
        <p:spPr>
          <a:xfrm>
            <a:off x="130366" y="3576209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4810ED0C-18E4-F9E8-0BD3-F993889AE5E4}"/>
              </a:ext>
            </a:extLst>
          </p:cNvPr>
          <p:cNvSpPr/>
          <p:nvPr/>
        </p:nvSpPr>
        <p:spPr>
          <a:xfrm>
            <a:off x="703262" y="2765804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C8B980-DEE5-1665-ADF3-476ABCD07F29}"/>
              </a:ext>
            </a:extLst>
          </p:cNvPr>
          <p:cNvSpPr txBox="1"/>
          <p:nvPr/>
        </p:nvSpPr>
        <p:spPr>
          <a:xfrm>
            <a:off x="180108" y="241311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987B2-EB75-CBB2-4F01-DE8CA7164F0C}"/>
              </a:ext>
            </a:extLst>
          </p:cNvPr>
          <p:cNvSpPr txBox="1"/>
          <p:nvPr/>
        </p:nvSpPr>
        <p:spPr>
          <a:xfrm>
            <a:off x="1555311" y="3236074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E3D196-4D22-C636-09D2-30774166939A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1372683" y="3576209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545854-818F-9848-9118-640FB200B2C9}"/>
              </a:ext>
            </a:extLst>
          </p:cNvPr>
          <p:cNvCxnSpPr>
            <a:cxnSpLocks/>
          </p:cNvCxnSpPr>
          <p:nvPr/>
        </p:nvCxnSpPr>
        <p:spPr>
          <a:xfrm>
            <a:off x="3367717" y="3577721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7292FF-9572-2DF5-B391-A876EF1E6451}"/>
              </a:ext>
            </a:extLst>
          </p:cNvPr>
          <p:cNvSpPr txBox="1"/>
          <p:nvPr/>
        </p:nvSpPr>
        <p:spPr>
          <a:xfrm>
            <a:off x="1507890" y="3796412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943F047-5CC4-99BE-FDED-2B196B4B997C}"/>
              </a:ext>
            </a:extLst>
          </p:cNvPr>
          <p:cNvSpPr/>
          <p:nvPr/>
        </p:nvSpPr>
        <p:spPr>
          <a:xfrm flipV="1">
            <a:off x="2639108" y="3809689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3D1602-7FB1-0F4A-3193-2810E3429885}"/>
              </a:ext>
            </a:extLst>
          </p:cNvPr>
          <p:cNvSpPr txBox="1"/>
          <p:nvPr/>
        </p:nvSpPr>
        <p:spPr>
          <a:xfrm>
            <a:off x="3776292" y="4086666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966B00-3A9B-04BE-A98F-37D173DD8C0C}"/>
              </a:ext>
            </a:extLst>
          </p:cNvPr>
          <p:cNvSpPr txBox="1"/>
          <p:nvPr/>
        </p:nvSpPr>
        <p:spPr>
          <a:xfrm>
            <a:off x="2584584" y="4321111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DE7CF870-0608-5F68-55BE-EF1EE12E872D}"/>
              </a:ext>
            </a:extLst>
          </p:cNvPr>
          <p:cNvSpPr/>
          <p:nvPr/>
        </p:nvSpPr>
        <p:spPr>
          <a:xfrm rot="9387854">
            <a:off x="1071650" y="2805763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647D6-FB31-0EAB-A5EB-19686C5D56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749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62" y="46737"/>
            <a:ext cx="10515600" cy="452308"/>
          </a:xfrm>
        </p:spPr>
        <p:txBody>
          <a:bodyPr/>
          <a:lstStyle/>
          <a:p>
            <a:r>
              <a:rPr lang="en-US" dirty="0"/>
              <a:t>Programming a Deterministic Finite Automaton – </a:t>
            </a:r>
            <a:r>
              <a:rPr lang="en-US" dirty="0" err="1"/>
              <a:t>noq.c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6116693" y="452308"/>
            <a:ext cx="5930445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c;                  // input char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state = START;      // initial state of DFA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((c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switch (state)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START: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QUOTE: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SLASH: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(stderr, "Error: Invalid state (%d)\n");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EXIT_FAILURE;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  // end switch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  // end while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/*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 All done. No explicit end state used here.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 if not in start state, we have an error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*/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(state == START)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EXIT_SUCCESS;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ok we had an error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(stderr,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error: Missing end quote \"\n");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EXIT_FAILURE;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5EB1-1422-D22C-8FEC-59A2F9DA5F37}"/>
              </a:ext>
            </a:extLst>
          </p:cNvPr>
          <p:cNvSpPr txBox="1"/>
          <p:nvPr/>
        </p:nvSpPr>
        <p:spPr>
          <a:xfrm>
            <a:off x="11927778" y="6570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BB385-42F6-5670-C0EC-4132CB5A3234}"/>
              </a:ext>
            </a:extLst>
          </p:cNvPr>
          <p:cNvGrpSpPr/>
          <p:nvPr/>
        </p:nvGrpSpPr>
        <p:grpSpPr>
          <a:xfrm>
            <a:off x="1250410" y="1455190"/>
            <a:ext cx="5167960" cy="369332"/>
            <a:chOff x="237739" y="1369553"/>
            <a:chExt cx="5167960" cy="36933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9A76E3AE-7522-9E33-F4E0-2BF0A21E4171}"/>
                </a:ext>
              </a:extLst>
            </p:cNvPr>
            <p:cNvSpPr/>
            <p:nvPr/>
          </p:nvSpPr>
          <p:spPr>
            <a:xfrm rot="10800000">
              <a:off x="4897989" y="1643820"/>
              <a:ext cx="507710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3F3624-1408-0C61-3F6D-D160D4BF9FDD}"/>
                </a:ext>
              </a:extLst>
            </p:cNvPr>
            <p:cNvSpPr txBox="1"/>
            <p:nvPr/>
          </p:nvSpPr>
          <p:spPr>
            <a:xfrm>
              <a:off x="237739" y="1369553"/>
              <a:ext cx="466025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primary loop read a char at a time until EOF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02D8D9-3EEB-7DAC-F1EA-224CF7072A98}"/>
              </a:ext>
            </a:extLst>
          </p:cNvPr>
          <p:cNvGrpSpPr/>
          <p:nvPr/>
        </p:nvGrpSpPr>
        <p:grpSpPr>
          <a:xfrm>
            <a:off x="1614860" y="1969748"/>
            <a:ext cx="5143732" cy="369332"/>
            <a:chOff x="629247" y="1116112"/>
            <a:chExt cx="5143732" cy="369332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EB1FF7C8-E240-01EC-C6C8-1A5D46459B2C}"/>
                </a:ext>
              </a:extLst>
            </p:cNvPr>
            <p:cNvSpPr/>
            <p:nvPr/>
          </p:nvSpPr>
          <p:spPr>
            <a:xfrm rot="10254556">
              <a:off x="4594942" y="1165488"/>
              <a:ext cx="1178037" cy="457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320D0C-33D5-3CE3-5594-EE367B1D27BF}"/>
                </a:ext>
              </a:extLst>
            </p:cNvPr>
            <p:cNvSpPr txBox="1"/>
            <p:nvPr/>
          </p:nvSpPr>
          <p:spPr>
            <a:xfrm>
              <a:off x="629247" y="1116112"/>
              <a:ext cx="39164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process input based on current state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87284BC-7EB8-15C9-8DAA-35AE377E90FC}"/>
              </a:ext>
            </a:extLst>
          </p:cNvPr>
          <p:cNvSpPr txBox="1"/>
          <p:nvPr/>
        </p:nvSpPr>
        <p:spPr>
          <a:xfrm>
            <a:off x="9173726" y="2179489"/>
            <a:ext cx="268364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call state handlers based on current state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state handlers return next state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C621AC-33B7-B3C1-C2A6-0CC3089BAAFC}"/>
              </a:ext>
            </a:extLst>
          </p:cNvPr>
          <p:cNvSpPr/>
          <p:nvPr/>
        </p:nvSpPr>
        <p:spPr>
          <a:xfrm>
            <a:off x="578123" y="3638125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4C2722-C9C6-05C2-7A3E-62CAD9CE2981}"/>
              </a:ext>
            </a:extLst>
          </p:cNvPr>
          <p:cNvSpPr/>
          <p:nvPr/>
        </p:nvSpPr>
        <p:spPr>
          <a:xfrm>
            <a:off x="2552715" y="3639908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DB3EA9-098C-760D-FBD8-948F1A83C74A}"/>
              </a:ext>
            </a:extLst>
          </p:cNvPr>
          <p:cNvSpPr/>
          <p:nvPr/>
        </p:nvSpPr>
        <p:spPr>
          <a:xfrm>
            <a:off x="4526092" y="3645742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B37A2BD2-1ADB-DA76-07C6-825990502D88}"/>
              </a:ext>
            </a:extLst>
          </p:cNvPr>
          <p:cNvSpPr/>
          <p:nvPr/>
        </p:nvSpPr>
        <p:spPr>
          <a:xfrm rot="9387854">
            <a:off x="3221059" y="3134817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D74E9F-7A6E-D8B7-9CA7-9B74850ECED3}"/>
              </a:ext>
            </a:extLst>
          </p:cNvPr>
          <p:cNvSpPr txBox="1"/>
          <p:nvPr/>
        </p:nvSpPr>
        <p:spPr>
          <a:xfrm>
            <a:off x="3694850" y="368547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DE9FF6-F9E9-62A3-93E5-15600F55E746}"/>
              </a:ext>
            </a:extLst>
          </p:cNvPr>
          <p:cNvCxnSpPr>
            <a:cxnSpLocks/>
          </p:cNvCxnSpPr>
          <p:nvPr/>
        </p:nvCxnSpPr>
        <p:spPr>
          <a:xfrm>
            <a:off x="189915" y="4041636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6A1727E8-CA0E-FC41-CF4D-E613060B9529}"/>
              </a:ext>
            </a:extLst>
          </p:cNvPr>
          <p:cNvSpPr/>
          <p:nvPr/>
        </p:nvSpPr>
        <p:spPr>
          <a:xfrm>
            <a:off x="762811" y="3231231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1FE65F-B47D-7C4D-5A65-000AF85BFD10}"/>
              </a:ext>
            </a:extLst>
          </p:cNvPr>
          <p:cNvSpPr txBox="1"/>
          <p:nvPr/>
        </p:nvSpPr>
        <p:spPr>
          <a:xfrm>
            <a:off x="63949" y="2896562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1AA641-B95D-B78E-FF08-5FCDC97A4F6D}"/>
              </a:ext>
            </a:extLst>
          </p:cNvPr>
          <p:cNvSpPr txBox="1"/>
          <p:nvPr/>
        </p:nvSpPr>
        <p:spPr>
          <a:xfrm>
            <a:off x="1614860" y="3701501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0D884A-2F8B-653C-67E4-874CC3C4CF9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1432232" y="4041636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BB22C9-206C-DFF5-3A91-47FC5DA67098}"/>
              </a:ext>
            </a:extLst>
          </p:cNvPr>
          <p:cNvCxnSpPr>
            <a:cxnSpLocks/>
          </p:cNvCxnSpPr>
          <p:nvPr/>
        </p:nvCxnSpPr>
        <p:spPr>
          <a:xfrm>
            <a:off x="3427266" y="4043148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FCE159-410C-4E5A-925C-7DD051515B23}"/>
              </a:ext>
            </a:extLst>
          </p:cNvPr>
          <p:cNvSpPr txBox="1"/>
          <p:nvPr/>
        </p:nvSpPr>
        <p:spPr>
          <a:xfrm>
            <a:off x="1818853" y="319341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EOF/No 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6FCDBF-53E5-B632-50AB-618DA3CCD064}"/>
              </a:ext>
            </a:extLst>
          </p:cNvPr>
          <p:cNvSpPr txBox="1"/>
          <p:nvPr/>
        </p:nvSpPr>
        <p:spPr>
          <a:xfrm>
            <a:off x="3781786" y="451713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E570C0-7B27-97B2-3F16-8C3BC4F4511B}"/>
              </a:ext>
            </a:extLst>
          </p:cNvPr>
          <p:cNvSpPr/>
          <p:nvPr/>
        </p:nvSpPr>
        <p:spPr>
          <a:xfrm>
            <a:off x="2435067" y="2470880"/>
            <a:ext cx="1103863" cy="626396"/>
          </a:xfrm>
          <a:prstGeom prst="ellipse">
            <a:avLst/>
          </a:prstGeom>
          <a:gradFill flip="none" rotWithShape="1">
            <a:gsLst>
              <a:gs pos="0">
                <a:srgbClr val="2C895B">
                  <a:tint val="66000"/>
                  <a:satMod val="160000"/>
                </a:srgbClr>
              </a:gs>
              <a:gs pos="50000">
                <a:srgbClr val="2C895B">
                  <a:tint val="44500"/>
                  <a:satMod val="160000"/>
                </a:srgbClr>
              </a:gs>
              <a:gs pos="100000">
                <a:srgbClr val="2C895B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end program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1004E5-7F25-789F-E865-3F838DBC80C3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334301" y="2784078"/>
            <a:ext cx="1100766" cy="10149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D1BC9993-20D4-C2F8-9CFB-BCA75F3429E6}"/>
              </a:ext>
            </a:extLst>
          </p:cNvPr>
          <p:cNvSpPr/>
          <p:nvPr/>
        </p:nvSpPr>
        <p:spPr>
          <a:xfrm rot="9387854">
            <a:off x="1077862" y="3255651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A5BAF3-F1F3-5848-45DC-B2D051E2DE8A}"/>
              </a:ext>
            </a:extLst>
          </p:cNvPr>
          <p:cNvSpPr txBox="1"/>
          <p:nvPr/>
        </p:nvSpPr>
        <p:spPr>
          <a:xfrm>
            <a:off x="1567439" y="4261839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48C0FD94-C72C-BB35-6328-7A168FF2F0AA}"/>
              </a:ext>
            </a:extLst>
          </p:cNvPr>
          <p:cNvSpPr/>
          <p:nvPr/>
        </p:nvSpPr>
        <p:spPr>
          <a:xfrm flipV="1">
            <a:off x="2698657" y="4275116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CE5E65-A777-F771-96CB-6795A8883E2B}"/>
              </a:ext>
            </a:extLst>
          </p:cNvPr>
          <p:cNvCxnSpPr>
            <a:cxnSpLocks/>
            <a:stCxn id="21" idx="0"/>
            <a:endCxn id="33" idx="4"/>
          </p:cNvCxnSpPr>
          <p:nvPr/>
        </p:nvCxnSpPr>
        <p:spPr>
          <a:xfrm flipV="1">
            <a:off x="2979770" y="3097276"/>
            <a:ext cx="7229" cy="5426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0525098-7287-7D9A-62F8-C729F0B7629E}"/>
              </a:ext>
            </a:extLst>
          </p:cNvPr>
          <p:cNvSpPr txBox="1"/>
          <p:nvPr/>
        </p:nvSpPr>
        <p:spPr>
          <a:xfrm>
            <a:off x="2965241" y="3217683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99D5D-2D41-0DCD-2B7B-8C099498723E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12666" y="2883502"/>
            <a:ext cx="1138507" cy="8804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61E9EA-5A73-9D46-3888-5244C54BF123}"/>
              </a:ext>
            </a:extLst>
          </p:cNvPr>
          <p:cNvSpPr txBox="1"/>
          <p:nvPr/>
        </p:nvSpPr>
        <p:spPr>
          <a:xfrm>
            <a:off x="4142245" y="3161355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724F22-7DC9-0643-0E57-03EE9088F220}"/>
              </a:ext>
            </a:extLst>
          </p:cNvPr>
          <p:cNvSpPr txBox="1"/>
          <p:nvPr/>
        </p:nvSpPr>
        <p:spPr>
          <a:xfrm>
            <a:off x="8896838" y="5272074"/>
            <a:ext cx="18053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check ending "state"</a:t>
            </a:r>
          </a:p>
        </p:txBody>
      </p:sp>
    </p:spTree>
    <p:extLst>
      <p:ext uri="{BB962C8B-B14F-4D97-AF65-F5344CB8AC3E}">
        <p14:creationId xmlns:p14="http://schemas.microsoft.com/office/powerpoint/2010/main" val="15976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33D2-DF4B-79D2-E724-F989064E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8993901" cy="356739"/>
          </a:xfrm>
        </p:spPr>
        <p:txBody>
          <a:bodyPr/>
          <a:lstStyle/>
          <a:p>
            <a:r>
              <a:rPr lang="en-US" dirty="0"/>
              <a:t>Aside: Remember make from CSE15L?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771F1-799A-C20C-F612-F0B88EF6AE4F}"/>
              </a:ext>
            </a:extLst>
          </p:cNvPr>
          <p:cNvSpPr txBox="1"/>
          <p:nvPr/>
        </p:nvSpPr>
        <p:spPr>
          <a:xfrm>
            <a:off x="3053061" y="367026"/>
            <a:ext cx="5930445" cy="6370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CSE30SP24 DFA Example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if you type 'make' without arguments, this is the default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all:        $(PROG)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header files and the associated object files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 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         =  ${SRC:%.c=%.o}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special libraries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 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LIBFLAGS    = -L ./ $(LIB)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select the compiler and flags you can over-ride on command line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e.g., make DEBUG=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  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       =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CSTD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        = -Wall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CDEFS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CFLAGS      = -I. $(DEBUG) $(WARN) $(CSTD) $(CDEFS)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$(OBJ):     $(HEAD)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specify how to compile/assemble the target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$(PROG):    $(OBJ)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$(CC) $(CFLAGS) $(OBJ) $(LIB) -o $@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remove binaries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.PHONY: clean clobber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rm -f $(OBJ) $(PROG)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94995-EF7C-B9D1-33E2-755711D35E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1968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1782"/>
          </a:xfrm>
        </p:spPr>
        <p:txBody>
          <a:bodyPr/>
          <a:lstStyle/>
          <a:p>
            <a:r>
              <a:rPr lang="en-US" dirty="0"/>
              <a:t>Programming a Deterministic Finite Automaton -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1551249" y="531779"/>
            <a:ext cx="5849678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make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123"456"789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123789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"123"45"67"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456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78"9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in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line1"34"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"line2"line2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line4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in &gt; out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out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22CBE-28D6-98EE-79A3-9D5DA50CDC53}"/>
              </a:ext>
            </a:extLst>
          </p:cNvPr>
          <p:cNvSpPr txBox="1"/>
          <p:nvPr/>
        </p:nvSpPr>
        <p:spPr>
          <a:xfrm>
            <a:off x="8178680" y="770917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typed input in red</a:t>
            </a:r>
          </a:p>
          <a:p>
            <a:r>
              <a:rPr lang="en-US" dirty="0">
                <a:solidFill>
                  <a:schemeClr val="accent1"/>
                </a:solidFill>
              </a:rPr>
              <a:t>output in blue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5EB1-1422-D22C-8FEC-59A2F9DA5F3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62073</TotalTime>
  <Words>1152</Words>
  <Application>Microsoft Macintosh PowerPoint</Application>
  <PresentationFormat>Widescreen</PresentationFormat>
  <Paragraphs>234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Regular</vt:lpstr>
      <vt:lpstr>Consolas</vt:lpstr>
      <vt:lpstr>Theme1</vt:lpstr>
      <vt:lpstr>PowerPoint Presentation</vt:lpstr>
      <vt:lpstr>PA3: Programming a Deterministic Finite Automaton </vt:lpstr>
      <vt:lpstr>Programming a Deterministic Finite Automaton – The Files </vt:lpstr>
      <vt:lpstr>Programming a Deterministic Finite Automaton - states.h </vt:lpstr>
      <vt:lpstr>Programming a Deterministic Finite Automaton – states.c</vt:lpstr>
      <vt:lpstr>Programming a Deterministic Finite Automaton – noq.c</vt:lpstr>
      <vt:lpstr>Aside: Remember make from CSE15L?</vt:lpstr>
      <vt:lpstr>Programming a Deterministic Finite Automaton - testing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>Copyright 2022 Keith Muller
All rights reserved.</dc:description>
  <cp:lastModifiedBy>Keith Muller</cp:lastModifiedBy>
  <cp:revision>2673</cp:revision>
  <cp:lastPrinted>2024-03-28T22:23:21Z</cp:lastPrinted>
  <dcterms:created xsi:type="dcterms:W3CDTF">2018-10-05T16:35:28Z</dcterms:created>
  <dcterms:modified xsi:type="dcterms:W3CDTF">2024-04-18T04:07:57Z</dcterms:modified>
  <cp:category/>
</cp:coreProperties>
</file>