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20"/>
  </p:notesMasterIdLst>
  <p:sldIdLst>
    <p:sldId id="256" r:id="rId2"/>
    <p:sldId id="257" r:id="rId3"/>
    <p:sldId id="258" r:id="rId4"/>
    <p:sldId id="265" r:id="rId5"/>
    <p:sldId id="266" r:id="rId6"/>
    <p:sldId id="267" r:id="rId7"/>
    <p:sldId id="260" r:id="rId8"/>
    <p:sldId id="262" r:id="rId9"/>
    <p:sldId id="259" r:id="rId10"/>
    <p:sldId id="268" r:id="rId11"/>
    <p:sldId id="270" r:id="rId12"/>
    <p:sldId id="271" r:id="rId13"/>
    <p:sldId id="263" r:id="rId14"/>
    <p:sldId id="272" r:id="rId15"/>
    <p:sldId id="274" r:id="rId16"/>
    <p:sldId id="261" r:id="rId17"/>
    <p:sldId id="273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464B89-D079-92E1-ABDC-643D60173FDD}" v="15" dt="2021-11-15T22:18:03.314"/>
    <p1510:client id="{7BC4FA1D-5BF0-B996-048F-73D8B164CA4D}" v="3" dt="2021-11-16T01:47:14.908"/>
    <p1510:client id="{87262511-9022-41B3-844C-BCF0782C9115}" v="675" dt="2021-11-16T01:23:07.522"/>
    <p1510:client id="{CD786076-E324-786C-E67B-60A98D8D597B}" v="37" dt="2021-11-16T01:39:36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384" autoAdjust="0"/>
  </p:normalViewPr>
  <p:slideViewPr>
    <p:cSldViewPr snapToGrid="0">
      <p:cViewPr varScale="1">
        <p:scale>
          <a:sx n="53" d="100"/>
          <a:sy n="53" d="100"/>
        </p:scale>
        <p:origin x="11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3FD03-14BC-42C3-9517-FEEE9E89C67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115192-D7C6-46FB-8479-858252A196B8}">
      <dgm:prSet/>
      <dgm:spPr/>
      <dgm:t>
        <a:bodyPr/>
        <a:lstStyle/>
        <a:p>
          <a:r>
            <a:rPr lang="en-US"/>
            <a:t>History </a:t>
          </a:r>
        </a:p>
      </dgm:t>
    </dgm:pt>
    <dgm:pt modelId="{39BE0D7A-78F7-491D-A497-B2CA0070A8E0}" type="parTrans" cxnId="{44DADD40-F622-4FDB-94E6-392E0048365B}">
      <dgm:prSet/>
      <dgm:spPr/>
      <dgm:t>
        <a:bodyPr/>
        <a:lstStyle/>
        <a:p>
          <a:endParaRPr lang="en-US"/>
        </a:p>
      </dgm:t>
    </dgm:pt>
    <dgm:pt modelId="{076FCCC2-728D-4783-8B5D-D956E689E927}" type="sibTrans" cxnId="{44DADD40-F622-4FDB-94E6-392E0048365B}">
      <dgm:prSet/>
      <dgm:spPr/>
      <dgm:t>
        <a:bodyPr/>
        <a:lstStyle/>
        <a:p>
          <a:endParaRPr lang="en-US"/>
        </a:p>
      </dgm:t>
    </dgm:pt>
    <dgm:pt modelId="{B8DA87C7-5DAF-45CA-B0EC-66C4B2658A42}">
      <dgm:prSet/>
      <dgm:spPr/>
      <dgm:t>
        <a:bodyPr/>
        <a:lstStyle/>
        <a:p>
          <a:r>
            <a:rPr lang="en-US"/>
            <a:t>Syntax </a:t>
          </a:r>
        </a:p>
      </dgm:t>
    </dgm:pt>
    <dgm:pt modelId="{02CD0B5D-8F20-4D85-A31D-F079F655D99A}" type="parTrans" cxnId="{2F8AA051-115E-4F0D-85E8-1E90346BA0A6}">
      <dgm:prSet/>
      <dgm:spPr/>
      <dgm:t>
        <a:bodyPr/>
        <a:lstStyle/>
        <a:p>
          <a:endParaRPr lang="en-US"/>
        </a:p>
      </dgm:t>
    </dgm:pt>
    <dgm:pt modelId="{BD5E134E-A796-4D56-ACE1-B9E2C9D0EB1E}" type="sibTrans" cxnId="{2F8AA051-115E-4F0D-85E8-1E90346BA0A6}">
      <dgm:prSet/>
      <dgm:spPr/>
      <dgm:t>
        <a:bodyPr/>
        <a:lstStyle/>
        <a:p>
          <a:endParaRPr lang="en-US"/>
        </a:p>
      </dgm:t>
    </dgm:pt>
    <dgm:pt modelId="{8E760511-27FB-4B70-AD81-E3F7D22BC673}">
      <dgm:prSet/>
      <dgm:spPr/>
      <dgm:t>
        <a:bodyPr/>
        <a:lstStyle/>
        <a:p>
          <a:pPr rtl="0"/>
          <a:r>
            <a:rPr lang="en-US"/>
            <a:t>Comparisons </a:t>
          </a:r>
          <a:r>
            <a:rPr lang="en-US">
              <a:latin typeface="Century Gothic" panose="020B0502020202020204"/>
            </a:rPr>
            <a:t>vs other JS technologies</a:t>
          </a:r>
          <a:endParaRPr lang="en-US"/>
        </a:p>
      </dgm:t>
    </dgm:pt>
    <dgm:pt modelId="{A293B33D-911F-411E-9BC4-A6663E502E68}" type="parTrans" cxnId="{8B002A35-213C-4665-A51C-9A01D2E47BD1}">
      <dgm:prSet/>
      <dgm:spPr/>
      <dgm:t>
        <a:bodyPr/>
        <a:lstStyle/>
        <a:p>
          <a:endParaRPr lang="en-US"/>
        </a:p>
      </dgm:t>
    </dgm:pt>
    <dgm:pt modelId="{136FC3DC-D2FC-4D85-86D7-14BF5F9B6017}" type="sibTrans" cxnId="{8B002A35-213C-4665-A51C-9A01D2E47BD1}">
      <dgm:prSet/>
      <dgm:spPr/>
      <dgm:t>
        <a:bodyPr/>
        <a:lstStyle/>
        <a:p>
          <a:endParaRPr lang="en-US"/>
        </a:p>
      </dgm:t>
    </dgm:pt>
    <dgm:pt modelId="{A34E0A18-F28E-40AC-A2A4-2448349BF212}">
      <dgm:prSet/>
      <dgm:spPr/>
      <dgm:t>
        <a:bodyPr/>
        <a:lstStyle/>
        <a:p>
          <a:r>
            <a:rPr lang="en-US"/>
            <a:t>Demo </a:t>
          </a:r>
        </a:p>
      </dgm:t>
    </dgm:pt>
    <dgm:pt modelId="{62C9AB35-55BF-433D-89CD-6B9EB833B3D1}" type="parTrans" cxnId="{4D9588F2-2F6F-4CF0-953E-8B340DFF23CB}">
      <dgm:prSet/>
      <dgm:spPr/>
      <dgm:t>
        <a:bodyPr/>
        <a:lstStyle/>
        <a:p>
          <a:endParaRPr lang="en-US"/>
        </a:p>
      </dgm:t>
    </dgm:pt>
    <dgm:pt modelId="{7F9EA409-4158-4156-A3C1-C0B140F2DFAC}" type="sibTrans" cxnId="{4D9588F2-2F6F-4CF0-953E-8B340DFF23CB}">
      <dgm:prSet/>
      <dgm:spPr/>
      <dgm:t>
        <a:bodyPr/>
        <a:lstStyle/>
        <a:p>
          <a:endParaRPr lang="en-US"/>
        </a:p>
      </dgm:t>
    </dgm:pt>
    <dgm:pt modelId="{89DFD2CB-1AD8-7945-997B-4A69299BE108}" type="pres">
      <dgm:prSet presAssocID="{5703FD03-14BC-42C3-9517-FEEE9E89C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E89B8B-07E6-EE4C-8E4B-C526873932F1}" type="pres">
      <dgm:prSet presAssocID="{C5115192-D7C6-46FB-8479-858252A196B8}" presName="hierRoot1" presStyleCnt="0"/>
      <dgm:spPr/>
    </dgm:pt>
    <dgm:pt modelId="{D853A7BD-82C2-8444-99E1-91FDAD13D257}" type="pres">
      <dgm:prSet presAssocID="{C5115192-D7C6-46FB-8479-858252A196B8}" presName="composite" presStyleCnt="0"/>
      <dgm:spPr/>
    </dgm:pt>
    <dgm:pt modelId="{3B3D8015-4603-194B-A02E-750EF9CB8279}" type="pres">
      <dgm:prSet presAssocID="{C5115192-D7C6-46FB-8479-858252A196B8}" presName="background" presStyleLbl="node0" presStyleIdx="0" presStyleCnt="4"/>
      <dgm:spPr/>
    </dgm:pt>
    <dgm:pt modelId="{4F64F00A-F56A-314F-A8ED-372251150BE8}" type="pres">
      <dgm:prSet presAssocID="{C5115192-D7C6-46FB-8479-858252A196B8}" presName="text" presStyleLbl="fgAcc0" presStyleIdx="0" presStyleCnt="4">
        <dgm:presLayoutVars>
          <dgm:chPref val="3"/>
        </dgm:presLayoutVars>
      </dgm:prSet>
      <dgm:spPr/>
    </dgm:pt>
    <dgm:pt modelId="{D6FEDB3B-5DA1-934B-B1D2-90D2D9D9E7EE}" type="pres">
      <dgm:prSet presAssocID="{C5115192-D7C6-46FB-8479-858252A196B8}" presName="hierChild2" presStyleCnt="0"/>
      <dgm:spPr/>
    </dgm:pt>
    <dgm:pt modelId="{BE8F564F-9433-C343-B19D-4E8068965C42}" type="pres">
      <dgm:prSet presAssocID="{B8DA87C7-5DAF-45CA-B0EC-66C4B2658A42}" presName="hierRoot1" presStyleCnt="0"/>
      <dgm:spPr/>
    </dgm:pt>
    <dgm:pt modelId="{3E18AE3C-8EF9-7541-B2E6-9D119D00BC3C}" type="pres">
      <dgm:prSet presAssocID="{B8DA87C7-5DAF-45CA-B0EC-66C4B2658A42}" presName="composite" presStyleCnt="0"/>
      <dgm:spPr/>
    </dgm:pt>
    <dgm:pt modelId="{BA289D82-B32A-6B4D-94C1-E9856F14527D}" type="pres">
      <dgm:prSet presAssocID="{B8DA87C7-5DAF-45CA-B0EC-66C4B2658A42}" presName="background" presStyleLbl="node0" presStyleIdx="1" presStyleCnt="4"/>
      <dgm:spPr/>
    </dgm:pt>
    <dgm:pt modelId="{0F877C78-FB1C-3C4D-B8C3-05BC67F9D05E}" type="pres">
      <dgm:prSet presAssocID="{B8DA87C7-5DAF-45CA-B0EC-66C4B2658A42}" presName="text" presStyleLbl="fgAcc0" presStyleIdx="1" presStyleCnt="4">
        <dgm:presLayoutVars>
          <dgm:chPref val="3"/>
        </dgm:presLayoutVars>
      </dgm:prSet>
      <dgm:spPr/>
    </dgm:pt>
    <dgm:pt modelId="{13234F3D-B852-7341-97D5-648EA590B953}" type="pres">
      <dgm:prSet presAssocID="{B8DA87C7-5DAF-45CA-B0EC-66C4B2658A42}" presName="hierChild2" presStyleCnt="0"/>
      <dgm:spPr/>
    </dgm:pt>
    <dgm:pt modelId="{5AF0B5E7-B3A1-E944-8DE3-A21FEDC1365E}" type="pres">
      <dgm:prSet presAssocID="{8E760511-27FB-4B70-AD81-E3F7D22BC673}" presName="hierRoot1" presStyleCnt="0"/>
      <dgm:spPr/>
    </dgm:pt>
    <dgm:pt modelId="{D0CF111B-65E9-FA4F-B8EB-3DAE9536E892}" type="pres">
      <dgm:prSet presAssocID="{8E760511-27FB-4B70-AD81-E3F7D22BC673}" presName="composite" presStyleCnt="0"/>
      <dgm:spPr/>
    </dgm:pt>
    <dgm:pt modelId="{83327DCA-582D-884B-B90F-3B7090C2EB32}" type="pres">
      <dgm:prSet presAssocID="{8E760511-27FB-4B70-AD81-E3F7D22BC673}" presName="background" presStyleLbl="node0" presStyleIdx="2" presStyleCnt="4"/>
      <dgm:spPr/>
    </dgm:pt>
    <dgm:pt modelId="{AA57784D-D1A6-114C-8A31-5067819F54B9}" type="pres">
      <dgm:prSet presAssocID="{8E760511-27FB-4B70-AD81-E3F7D22BC673}" presName="text" presStyleLbl="fgAcc0" presStyleIdx="2" presStyleCnt="4">
        <dgm:presLayoutVars>
          <dgm:chPref val="3"/>
        </dgm:presLayoutVars>
      </dgm:prSet>
      <dgm:spPr/>
    </dgm:pt>
    <dgm:pt modelId="{4C7B2C1C-7514-0544-B935-48E8A814C199}" type="pres">
      <dgm:prSet presAssocID="{8E760511-27FB-4B70-AD81-E3F7D22BC673}" presName="hierChild2" presStyleCnt="0"/>
      <dgm:spPr/>
    </dgm:pt>
    <dgm:pt modelId="{9149FE77-BEC9-0049-8336-CEF17C0975E4}" type="pres">
      <dgm:prSet presAssocID="{A34E0A18-F28E-40AC-A2A4-2448349BF212}" presName="hierRoot1" presStyleCnt="0"/>
      <dgm:spPr/>
    </dgm:pt>
    <dgm:pt modelId="{716B34D0-0D41-D145-AE83-4DD6578AEDB7}" type="pres">
      <dgm:prSet presAssocID="{A34E0A18-F28E-40AC-A2A4-2448349BF212}" presName="composite" presStyleCnt="0"/>
      <dgm:spPr/>
    </dgm:pt>
    <dgm:pt modelId="{1F785DFE-67D9-2141-ADC7-E64408229296}" type="pres">
      <dgm:prSet presAssocID="{A34E0A18-F28E-40AC-A2A4-2448349BF212}" presName="background" presStyleLbl="node0" presStyleIdx="3" presStyleCnt="4"/>
      <dgm:spPr/>
    </dgm:pt>
    <dgm:pt modelId="{8727B777-A2CA-854E-AC12-580E3DACE589}" type="pres">
      <dgm:prSet presAssocID="{A34E0A18-F28E-40AC-A2A4-2448349BF212}" presName="text" presStyleLbl="fgAcc0" presStyleIdx="3" presStyleCnt="4">
        <dgm:presLayoutVars>
          <dgm:chPref val="3"/>
        </dgm:presLayoutVars>
      </dgm:prSet>
      <dgm:spPr/>
    </dgm:pt>
    <dgm:pt modelId="{5C4F12E4-97E7-EC44-AB80-F65F5EBF289A}" type="pres">
      <dgm:prSet presAssocID="{A34E0A18-F28E-40AC-A2A4-2448349BF212}" presName="hierChild2" presStyleCnt="0"/>
      <dgm:spPr/>
    </dgm:pt>
  </dgm:ptLst>
  <dgm:cxnLst>
    <dgm:cxn modelId="{74F5FE11-B63E-2D42-9AB8-F33DECE77F7F}" type="presOf" srcId="{8E760511-27FB-4B70-AD81-E3F7D22BC673}" destId="{AA57784D-D1A6-114C-8A31-5067819F54B9}" srcOrd="0" destOrd="0" presId="urn:microsoft.com/office/officeart/2005/8/layout/hierarchy1"/>
    <dgm:cxn modelId="{8B002A35-213C-4665-A51C-9A01D2E47BD1}" srcId="{5703FD03-14BC-42C3-9517-FEEE9E89C673}" destId="{8E760511-27FB-4B70-AD81-E3F7D22BC673}" srcOrd="2" destOrd="0" parTransId="{A293B33D-911F-411E-9BC4-A6663E502E68}" sibTransId="{136FC3DC-D2FC-4D85-86D7-14BF5F9B6017}"/>
    <dgm:cxn modelId="{44DADD40-F622-4FDB-94E6-392E0048365B}" srcId="{5703FD03-14BC-42C3-9517-FEEE9E89C673}" destId="{C5115192-D7C6-46FB-8479-858252A196B8}" srcOrd="0" destOrd="0" parTransId="{39BE0D7A-78F7-491D-A497-B2CA0070A8E0}" sibTransId="{076FCCC2-728D-4783-8B5D-D956E689E927}"/>
    <dgm:cxn modelId="{2F8AA051-115E-4F0D-85E8-1E90346BA0A6}" srcId="{5703FD03-14BC-42C3-9517-FEEE9E89C673}" destId="{B8DA87C7-5DAF-45CA-B0EC-66C4B2658A42}" srcOrd="1" destOrd="0" parTransId="{02CD0B5D-8F20-4D85-A31D-F079F655D99A}" sibTransId="{BD5E134E-A796-4D56-ACE1-B9E2C9D0EB1E}"/>
    <dgm:cxn modelId="{95326752-8BD9-B04B-9ECB-45472A9825C3}" type="presOf" srcId="{A34E0A18-F28E-40AC-A2A4-2448349BF212}" destId="{8727B777-A2CA-854E-AC12-580E3DACE589}" srcOrd="0" destOrd="0" presId="urn:microsoft.com/office/officeart/2005/8/layout/hierarchy1"/>
    <dgm:cxn modelId="{C752F5A8-3377-2F46-937B-39B096971999}" type="presOf" srcId="{B8DA87C7-5DAF-45CA-B0EC-66C4B2658A42}" destId="{0F877C78-FB1C-3C4D-B8C3-05BC67F9D05E}" srcOrd="0" destOrd="0" presId="urn:microsoft.com/office/officeart/2005/8/layout/hierarchy1"/>
    <dgm:cxn modelId="{B162A2EE-757B-F64E-83ED-136267C9BFD3}" type="presOf" srcId="{5703FD03-14BC-42C3-9517-FEEE9E89C673}" destId="{89DFD2CB-1AD8-7945-997B-4A69299BE108}" srcOrd="0" destOrd="0" presId="urn:microsoft.com/office/officeart/2005/8/layout/hierarchy1"/>
    <dgm:cxn modelId="{4D9588F2-2F6F-4CF0-953E-8B340DFF23CB}" srcId="{5703FD03-14BC-42C3-9517-FEEE9E89C673}" destId="{A34E0A18-F28E-40AC-A2A4-2448349BF212}" srcOrd="3" destOrd="0" parTransId="{62C9AB35-55BF-433D-89CD-6B9EB833B3D1}" sibTransId="{7F9EA409-4158-4156-A3C1-C0B140F2DFAC}"/>
    <dgm:cxn modelId="{3FD173FA-1895-F743-865B-1177A86EFD23}" type="presOf" srcId="{C5115192-D7C6-46FB-8479-858252A196B8}" destId="{4F64F00A-F56A-314F-A8ED-372251150BE8}" srcOrd="0" destOrd="0" presId="urn:microsoft.com/office/officeart/2005/8/layout/hierarchy1"/>
    <dgm:cxn modelId="{EE5B53E7-382C-894A-88FB-35E235D6F703}" type="presParOf" srcId="{89DFD2CB-1AD8-7945-997B-4A69299BE108}" destId="{45E89B8B-07E6-EE4C-8E4B-C526873932F1}" srcOrd="0" destOrd="0" presId="urn:microsoft.com/office/officeart/2005/8/layout/hierarchy1"/>
    <dgm:cxn modelId="{239D691E-5F51-E443-B7D0-4D19FE3860F7}" type="presParOf" srcId="{45E89B8B-07E6-EE4C-8E4B-C526873932F1}" destId="{D853A7BD-82C2-8444-99E1-91FDAD13D257}" srcOrd="0" destOrd="0" presId="urn:microsoft.com/office/officeart/2005/8/layout/hierarchy1"/>
    <dgm:cxn modelId="{F36F63E3-C617-2642-B984-EC8B5F0E08BA}" type="presParOf" srcId="{D853A7BD-82C2-8444-99E1-91FDAD13D257}" destId="{3B3D8015-4603-194B-A02E-750EF9CB8279}" srcOrd="0" destOrd="0" presId="urn:microsoft.com/office/officeart/2005/8/layout/hierarchy1"/>
    <dgm:cxn modelId="{5033FFB6-44CF-4B42-A3FB-BAD624CCB6FB}" type="presParOf" srcId="{D853A7BD-82C2-8444-99E1-91FDAD13D257}" destId="{4F64F00A-F56A-314F-A8ED-372251150BE8}" srcOrd="1" destOrd="0" presId="urn:microsoft.com/office/officeart/2005/8/layout/hierarchy1"/>
    <dgm:cxn modelId="{E4A6935E-ED36-1C45-BCD9-754E75A4CFC8}" type="presParOf" srcId="{45E89B8B-07E6-EE4C-8E4B-C526873932F1}" destId="{D6FEDB3B-5DA1-934B-B1D2-90D2D9D9E7EE}" srcOrd="1" destOrd="0" presId="urn:microsoft.com/office/officeart/2005/8/layout/hierarchy1"/>
    <dgm:cxn modelId="{FB032EFD-F2FF-A343-BEC0-1904E89FEA22}" type="presParOf" srcId="{89DFD2CB-1AD8-7945-997B-4A69299BE108}" destId="{BE8F564F-9433-C343-B19D-4E8068965C42}" srcOrd="1" destOrd="0" presId="urn:microsoft.com/office/officeart/2005/8/layout/hierarchy1"/>
    <dgm:cxn modelId="{467BB78D-99B5-134B-B3F5-A22BEF70DEFA}" type="presParOf" srcId="{BE8F564F-9433-C343-B19D-4E8068965C42}" destId="{3E18AE3C-8EF9-7541-B2E6-9D119D00BC3C}" srcOrd="0" destOrd="0" presId="urn:microsoft.com/office/officeart/2005/8/layout/hierarchy1"/>
    <dgm:cxn modelId="{59A4B221-A91D-2E43-A22D-D92E9B8097EC}" type="presParOf" srcId="{3E18AE3C-8EF9-7541-B2E6-9D119D00BC3C}" destId="{BA289D82-B32A-6B4D-94C1-E9856F14527D}" srcOrd="0" destOrd="0" presId="urn:microsoft.com/office/officeart/2005/8/layout/hierarchy1"/>
    <dgm:cxn modelId="{3B9D04D9-85C6-B248-A375-A26E9DA5C9AC}" type="presParOf" srcId="{3E18AE3C-8EF9-7541-B2E6-9D119D00BC3C}" destId="{0F877C78-FB1C-3C4D-B8C3-05BC67F9D05E}" srcOrd="1" destOrd="0" presId="urn:microsoft.com/office/officeart/2005/8/layout/hierarchy1"/>
    <dgm:cxn modelId="{94F64C6B-6EC0-4648-8546-80FE23356F92}" type="presParOf" srcId="{BE8F564F-9433-C343-B19D-4E8068965C42}" destId="{13234F3D-B852-7341-97D5-648EA590B953}" srcOrd="1" destOrd="0" presId="urn:microsoft.com/office/officeart/2005/8/layout/hierarchy1"/>
    <dgm:cxn modelId="{A7926895-F1C8-1842-B169-D8D2D50A791A}" type="presParOf" srcId="{89DFD2CB-1AD8-7945-997B-4A69299BE108}" destId="{5AF0B5E7-B3A1-E944-8DE3-A21FEDC1365E}" srcOrd="2" destOrd="0" presId="urn:microsoft.com/office/officeart/2005/8/layout/hierarchy1"/>
    <dgm:cxn modelId="{E4E27868-E435-4944-9321-4CBFF8878A50}" type="presParOf" srcId="{5AF0B5E7-B3A1-E944-8DE3-A21FEDC1365E}" destId="{D0CF111B-65E9-FA4F-B8EB-3DAE9536E892}" srcOrd="0" destOrd="0" presId="urn:microsoft.com/office/officeart/2005/8/layout/hierarchy1"/>
    <dgm:cxn modelId="{285DEC8B-8EF1-904B-BD61-D6C39ECA36EA}" type="presParOf" srcId="{D0CF111B-65E9-FA4F-B8EB-3DAE9536E892}" destId="{83327DCA-582D-884B-B90F-3B7090C2EB32}" srcOrd="0" destOrd="0" presId="urn:microsoft.com/office/officeart/2005/8/layout/hierarchy1"/>
    <dgm:cxn modelId="{789D7635-3C82-284A-A566-50FEE3D2F907}" type="presParOf" srcId="{D0CF111B-65E9-FA4F-B8EB-3DAE9536E892}" destId="{AA57784D-D1A6-114C-8A31-5067819F54B9}" srcOrd="1" destOrd="0" presId="urn:microsoft.com/office/officeart/2005/8/layout/hierarchy1"/>
    <dgm:cxn modelId="{49A63538-1937-2F4A-8A99-08C52125D6EB}" type="presParOf" srcId="{5AF0B5E7-B3A1-E944-8DE3-A21FEDC1365E}" destId="{4C7B2C1C-7514-0544-B935-48E8A814C199}" srcOrd="1" destOrd="0" presId="urn:microsoft.com/office/officeart/2005/8/layout/hierarchy1"/>
    <dgm:cxn modelId="{B87DBF38-A482-7149-B934-ADEB015C3A1D}" type="presParOf" srcId="{89DFD2CB-1AD8-7945-997B-4A69299BE108}" destId="{9149FE77-BEC9-0049-8336-CEF17C0975E4}" srcOrd="3" destOrd="0" presId="urn:microsoft.com/office/officeart/2005/8/layout/hierarchy1"/>
    <dgm:cxn modelId="{059A8B71-F3BF-4F48-8FA8-A0F376AEA8DF}" type="presParOf" srcId="{9149FE77-BEC9-0049-8336-CEF17C0975E4}" destId="{716B34D0-0D41-D145-AE83-4DD6578AEDB7}" srcOrd="0" destOrd="0" presId="urn:microsoft.com/office/officeart/2005/8/layout/hierarchy1"/>
    <dgm:cxn modelId="{A59AC006-097D-4F43-8E38-93F61A3E62A7}" type="presParOf" srcId="{716B34D0-0D41-D145-AE83-4DD6578AEDB7}" destId="{1F785DFE-67D9-2141-ADC7-E64408229296}" srcOrd="0" destOrd="0" presId="urn:microsoft.com/office/officeart/2005/8/layout/hierarchy1"/>
    <dgm:cxn modelId="{F58FF852-3666-9C46-87CC-16A0F2B879F2}" type="presParOf" srcId="{716B34D0-0D41-D145-AE83-4DD6578AEDB7}" destId="{8727B777-A2CA-854E-AC12-580E3DACE589}" srcOrd="1" destOrd="0" presId="urn:microsoft.com/office/officeart/2005/8/layout/hierarchy1"/>
    <dgm:cxn modelId="{D61786B2-5C22-314F-B87A-C510D4A3452B}" type="presParOf" srcId="{9149FE77-BEC9-0049-8336-CEF17C0975E4}" destId="{5C4F12E4-97E7-EC44-AB80-F65F5EBF28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D8015-4603-194B-A02E-750EF9CB8279}">
      <dsp:nvSpPr>
        <dsp:cNvPr id="0" name=""/>
        <dsp:cNvSpPr/>
      </dsp:nvSpPr>
      <dsp:spPr>
        <a:xfrm>
          <a:off x="2902" y="926452"/>
          <a:ext cx="2072133" cy="1315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4F00A-F56A-314F-A8ED-372251150BE8}">
      <dsp:nvSpPr>
        <dsp:cNvPr id="0" name=""/>
        <dsp:cNvSpPr/>
      </dsp:nvSpPr>
      <dsp:spPr>
        <a:xfrm>
          <a:off x="233139" y="1145178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History </a:t>
          </a:r>
        </a:p>
      </dsp:txBody>
      <dsp:txXfrm>
        <a:off x="271678" y="1183717"/>
        <a:ext cx="1995055" cy="1238727"/>
      </dsp:txXfrm>
    </dsp:sp>
    <dsp:sp modelId="{BA289D82-B32A-6B4D-94C1-E9856F14527D}">
      <dsp:nvSpPr>
        <dsp:cNvPr id="0" name=""/>
        <dsp:cNvSpPr/>
      </dsp:nvSpPr>
      <dsp:spPr>
        <a:xfrm>
          <a:off x="2535510" y="926452"/>
          <a:ext cx="2072133" cy="1315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77C78-FB1C-3C4D-B8C3-05BC67F9D05E}">
      <dsp:nvSpPr>
        <dsp:cNvPr id="0" name=""/>
        <dsp:cNvSpPr/>
      </dsp:nvSpPr>
      <dsp:spPr>
        <a:xfrm>
          <a:off x="2765747" y="1145178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Syntax </a:t>
          </a:r>
        </a:p>
      </dsp:txBody>
      <dsp:txXfrm>
        <a:off x="2804286" y="1183717"/>
        <a:ext cx="1995055" cy="1238727"/>
      </dsp:txXfrm>
    </dsp:sp>
    <dsp:sp modelId="{83327DCA-582D-884B-B90F-3B7090C2EB32}">
      <dsp:nvSpPr>
        <dsp:cNvPr id="0" name=""/>
        <dsp:cNvSpPr/>
      </dsp:nvSpPr>
      <dsp:spPr>
        <a:xfrm>
          <a:off x="5068118" y="926452"/>
          <a:ext cx="2072133" cy="1315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7784D-D1A6-114C-8A31-5067819F54B9}">
      <dsp:nvSpPr>
        <dsp:cNvPr id="0" name=""/>
        <dsp:cNvSpPr/>
      </dsp:nvSpPr>
      <dsp:spPr>
        <a:xfrm>
          <a:off x="5298355" y="1145178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Comparisons </a:t>
          </a:r>
          <a:r>
            <a:rPr lang="en-US" sz="2200" kern="1200">
              <a:latin typeface="Century Gothic" panose="020B0502020202020204"/>
            </a:rPr>
            <a:t>vs other JS technologies</a:t>
          </a:r>
          <a:endParaRPr lang="en-US" sz="2200" kern="1200"/>
        </a:p>
      </dsp:txBody>
      <dsp:txXfrm>
        <a:off x="5336894" y="1183717"/>
        <a:ext cx="1995055" cy="1238727"/>
      </dsp:txXfrm>
    </dsp:sp>
    <dsp:sp modelId="{1F785DFE-67D9-2141-ADC7-E64408229296}">
      <dsp:nvSpPr>
        <dsp:cNvPr id="0" name=""/>
        <dsp:cNvSpPr/>
      </dsp:nvSpPr>
      <dsp:spPr>
        <a:xfrm>
          <a:off x="7600726" y="926452"/>
          <a:ext cx="2072133" cy="1315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7B777-A2CA-854E-AC12-580E3DACE589}">
      <dsp:nvSpPr>
        <dsp:cNvPr id="0" name=""/>
        <dsp:cNvSpPr/>
      </dsp:nvSpPr>
      <dsp:spPr>
        <a:xfrm>
          <a:off x="7830963" y="1145178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Demo </a:t>
          </a:r>
        </a:p>
      </dsp:txBody>
      <dsp:txXfrm>
        <a:off x="7869502" y="1183717"/>
        <a:ext cx="1995055" cy="1238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F8F49-13AB-401C-AC4E-0ADEAD6B462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5A9EB-614D-4B5E-B233-CD19EDD5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7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5A9EB-614D-4B5E-B233-CD19EDD5B0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5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5A9EB-614D-4B5E-B233-CD19EDD5B0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2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AngularJS lets you extend HTML with new attributes called </a:t>
            </a:r>
            <a:r>
              <a:rPr 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Directives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required to tell which part of HTML contains the AngularJS app. You can do this by adding the ng-app attribute to the root HTML element of the AngularJS app. You can either add it to the html element or the body element as shown below −</a:t>
            </a:r>
          </a:p>
          <a:p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ng-controller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tells AngularJS which controller to use with this view. </a:t>
            </a:r>
            <a:r>
              <a:rPr lang="en-US" b="0" i="1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Student.fullName</a:t>
            </a:r>
            <a:r>
              <a:rPr lang="en-US" b="0" i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 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tells AngularJS to write the model value named </a:t>
            </a:r>
            <a:r>
              <a:rPr lang="en-US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student.fullName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 in HTML at this location.</a:t>
            </a:r>
          </a:p>
          <a:p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Ng-model tells AngularJS to write the model value </a:t>
            </a:r>
            <a:r>
              <a:rPr lang="en-US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student.lastName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student.FirstName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attributes in the input boxes into the view </a:t>
            </a:r>
          </a:p>
          <a:p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5A9EB-614D-4B5E-B233-CD19EDD5B0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3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AngularJS application mainly relies on controllers to control the flow of data in the application. A controller is defined using </a:t>
            </a:r>
            <a:r>
              <a:rPr lang="en-US" b="0" i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ng-controller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directive. A controller is a JavaScript object that contains attributes/properties, and functions. Each controller accepts $scope as a parameter, which refers to the application/module that the controller needs to handle.</a:t>
            </a:r>
          </a:p>
          <a:p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$scope is a built in object which basically binds the “controller” and the “view” </a:t>
            </a:r>
          </a:p>
          <a:p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$scope refers to application which uses the </a:t>
            </a:r>
            <a:r>
              <a:rPr lang="en-US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studentController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object.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$</a:t>
            </a:r>
            <a:r>
              <a:rPr lang="en-US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scope.student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a property of </a:t>
            </a:r>
            <a:r>
              <a:rPr lang="en-US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studentController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object.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firstName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the </a:t>
            </a:r>
            <a:r>
              <a:rPr lang="en-US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lastName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are two properties of $</a:t>
            </a:r>
            <a:r>
              <a:rPr lang="en-US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scope.student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object. We pass the default values to them.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property fullName is the function of $</a:t>
            </a:r>
            <a:r>
              <a:rPr lang="en-US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scope.student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object, which returns the combined name.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the fullName function, we get the student object and then return the combined name.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5A9EB-614D-4B5E-B233-CD19EDD5B0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74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5A9EB-614D-4B5E-B233-CD19EDD5B0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52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DemoController</a:t>
            </a:r>
            <a:r>
              <a:rPr lang="en-US" dirty="0"/>
              <a:t> </a:t>
            </a:r>
          </a:p>
          <a:p>
            <a:pPr marL="228600" indent="-228600">
              <a:buAutoNum type="arabicPeriod"/>
            </a:pPr>
            <a:r>
              <a:rPr lang="en-US" dirty="0"/>
              <a:t>Scope is for the body tag </a:t>
            </a:r>
          </a:p>
          <a:p>
            <a:pPr marL="228600" indent="-228600">
              <a:buAutoNum type="arabicPeriod"/>
            </a:pPr>
            <a:r>
              <a:rPr lang="en-US" dirty="0"/>
              <a:t>Full name is  function attribute of </a:t>
            </a:r>
            <a:r>
              <a:rPr lang="en-US" dirty="0" err="1"/>
              <a:t>democontroller</a:t>
            </a:r>
            <a:r>
              <a:rPr lang="en-US" dirty="0"/>
              <a:t> </a:t>
            </a:r>
          </a:p>
          <a:p>
            <a:pPr marL="228600" indent="-228600">
              <a:buAutoNum type="arabicPeriod"/>
            </a:pPr>
            <a:r>
              <a:rPr lang="en-US" dirty="0" err="1"/>
              <a:t>Div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5A9EB-614D-4B5E-B233-CD19EDD5B0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25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Scope can get bigger or smaller depending on where you insert ng-app. If you put in the body tag the whole body tag has the scope, but if you put in the </a:t>
            </a:r>
            <a:r>
              <a:rPr lang="en-US" dirty="0" err="1"/>
              <a:t>diiv</a:t>
            </a:r>
            <a:r>
              <a:rPr lang="en-US" dirty="0"/>
              <a:t> tag that is all the range is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</a:t>
            </a:r>
            <a:r>
              <a:rPr lang="en-US" sz="1200" dirty="0">
                <a:ea typeface="+mn-lt"/>
                <a:cs typeface="+mn-lt"/>
              </a:rPr>
              <a:t>$scope is a parameter of each controller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 Feature of static typing allows easier debugging, Easier code structuring and maintainability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4. </a:t>
            </a:r>
            <a:r>
              <a:rPr lang="en-US" b="1" dirty="0"/>
              <a:t>modules</a:t>
            </a:r>
            <a:r>
              <a:rPr lang="en-US" dirty="0"/>
              <a:t> define AngularJS applications</a:t>
            </a:r>
            <a:endParaRPr lang="en-US" b="0" dirty="0">
              <a:ea typeface="+mj-lt"/>
              <a:cs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controllers</a:t>
            </a:r>
            <a:r>
              <a:rPr lang="en-US" dirty="0"/>
              <a:t> control AngularJS applications.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Define each w/ ng directives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HTML – view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5. Yes it is accessible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5A9EB-614D-4B5E-B233-CD19EDD5B0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8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6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7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14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7402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2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21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7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31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7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6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2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0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7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4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0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78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2001mrajesh/pen/QWMZvX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pen.io/2001mrajesh/pen/eYEPWXY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angular/tryit.asp?filename=try_ng_services_http" TargetMode="External"/><Relationship Id="rId2" Type="http://schemas.openxmlformats.org/officeDocument/2006/relationships/hyperlink" Target="https://www.w3schools.com/angular/tryit.asp?filename=try_ng_tables_simp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angular/angular_ref_directives.asp" TargetMode="External"/><Relationship Id="rId5" Type="http://schemas.openxmlformats.org/officeDocument/2006/relationships/hyperlink" Target="https://www.w3schools.com/angular/tryit.asp?filename=try_ng_validate_email" TargetMode="External"/><Relationship Id="rId4" Type="http://schemas.openxmlformats.org/officeDocument/2006/relationships/hyperlink" Target="https://www.w3schools.com/angular/tryit.asp?filename=try_ng_filters_lowercas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Computer script on a screen">
            <a:extLst>
              <a:ext uri="{FF2B5EF4-FFF2-40B4-BE49-F238E27FC236}">
                <a16:creationId xmlns:a16="http://schemas.microsoft.com/office/drawing/2014/main" id="{E596BD1D-2014-4D27-B594-850363BBF0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6573" r="-2" b="90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Angular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797591"/>
          </a:xfrm>
        </p:spPr>
        <p:txBody>
          <a:bodyPr vert="horz" lIns="0" tIns="0" rIns="91440" bIns="0" rtlCol="0">
            <a:normAutofit/>
          </a:bodyPr>
          <a:lstStyle/>
          <a:p>
            <a:r>
              <a:rPr lang="en-US"/>
              <a:t>Presented by: </a:t>
            </a:r>
          </a:p>
          <a:p>
            <a:r>
              <a:rPr lang="en-US"/>
              <a:t>Karthick Sivasubramanian, Evan Huang</a:t>
            </a:r>
          </a:p>
          <a:p>
            <a:r>
              <a:rPr lang="en-US"/>
              <a:t>Jeremy Yao, Megha Rajesh, Jike </a:t>
            </a:r>
            <a:r>
              <a:rPr lang="en-US" err="1"/>
              <a:t>zhOng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EC00A3-7147-4EA7-8F88-0C0C435A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Let's Go Through An Example </a:t>
            </a: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7B200DAF-77FC-47D1-BEF6-582C1FDB6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7" y="1235189"/>
            <a:ext cx="11684792" cy="459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38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EC00A3-7147-4EA7-8F88-0C0C435A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an AngularJS 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367630-8FE0-407E-AB30-A252E4B4F6E2}"/>
              </a:ext>
            </a:extLst>
          </p:cNvPr>
          <p:cNvSpPr txBox="1"/>
          <p:nvPr/>
        </p:nvSpPr>
        <p:spPr>
          <a:xfrm>
            <a:off x="640556" y="1438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704BCC-E9C5-4047-9AF8-B637206C4391}"/>
              </a:ext>
            </a:extLst>
          </p:cNvPr>
          <p:cNvSpPr/>
          <p:nvPr/>
        </p:nvSpPr>
        <p:spPr>
          <a:xfrm>
            <a:off x="637503" y="1619516"/>
            <a:ext cx="4851041" cy="1051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B868F5-A2F3-435E-9D7B-CEDA634DCDB5}"/>
              </a:ext>
            </a:extLst>
          </p:cNvPr>
          <p:cNvSpPr/>
          <p:nvPr/>
        </p:nvSpPr>
        <p:spPr>
          <a:xfrm>
            <a:off x="347729" y="3926982"/>
            <a:ext cx="5473519" cy="1910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E2117-52A8-42AD-84AC-427D63EAC557}"/>
              </a:ext>
            </a:extLst>
          </p:cNvPr>
          <p:cNvSpPr txBox="1"/>
          <p:nvPr/>
        </p:nvSpPr>
        <p:spPr>
          <a:xfrm>
            <a:off x="7117722" y="1440287"/>
            <a:ext cx="491114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/>
              <a:t>Pointing back to the AngularJS  app</a:t>
            </a:r>
            <a:endParaRPr lang="en-US"/>
          </a:p>
          <a:p>
            <a:pPr marL="571500" indent="-571500">
              <a:buFont typeface="Arial"/>
              <a:buChar char="•"/>
            </a:pPr>
            <a:r>
              <a:rPr lang="en-US"/>
              <a:t>Connects the part of html that relates to the Angular application </a:t>
            </a:r>
          </a:p>
          <a:p>
            <a:pPr marL="1028700" lvl="1" indent="-571500">
              <a:buFont typeface="Arial"/>
              <a:buChar char="•"/>
            </a:pPr>
            <a:r>
              <a:rPr lang="en-US" b="1"/>
              <a:t>Ng-app</a:t>
            </a:r>
            <a:r>
              <a:rPr lang="en-US">
                <a:ea typeface="+mn-lt"/>
                <a:cs typeface="+mn-lt"/>
              </a:rPr>
              <a:t> directive starts an AngularJS Application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DEE51170-192A-4B26-9171-395E32EA6FB6}"/>
              </a:ext>
            </a:extLst>
          </p:cNvPr>
          <p:cNvSpPr/>
          <p:nvPr/>
        </p:nvSpPr>
        <p:spPr>
          <a:xfrm>
            <a:off x="6007247" y="1805558"/>
            <a:ext cx="976647" cy="4829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3758A4A0-B1EE-435C-8C09-910CE6854F6D}"/>
              </a:ext>
            </a:extLst>
          </p:cNvPr>
          <p:cNvSpPr/>
          <p:nvPr/>
        </p:nvSpPr>
        <p:spPr>
          <a:xfrm>
            <a:off x="6007247" y="4617445"/>
            <a:ext cx="880303" cy="4829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5ADED7-AEB8-49F3-878D-00B4BB731A8B}"/>
              </a:ext>
            </a:extLst>
          </p:cNvPr>
          <p:cNvSpPr txBox="1"/>
          <p:nvPr/>
        </p:nvSpPr>
        <p:spPr>
          <a:xfrm>
            <a:off x="6988933" y="4123386"/>
            <a:ext cx="491114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The View</a:t>
            </a:r>
          </a:p>
          <a:p>
            <a:pPr marL="571500" indent="-571500">
              <a:buFont typeface="Arial"/>
              <a:buChar char="•"/>
            </a:pPr>
            <a:r>
              <a:rPr lang="en-US" b="1" i="1" dirty="0">
                <a:ea typeface="+mn-lt"/>
                <a:cs typeface="+mn-lt"/>
              </a:rPr>
              <a:t>Ng-controller</a:t>
            </a:r>
            <a:r>
              <a:rPr lang="en-US" i="1" dirty="0">
                <a:ea typeface="+mn-lt"/>
                <a:cs typeface="+mn-lt"/>
              </a:rPr>
              <a:t> tells </a:t>
            </a:r>
            <a:r>
              <a:rPr lang="en-US" i="1" dirty="0" err="1">
                <a:ea typeface="+mn-lt"/>
                <a:cs typeface="+mn-lt"/>
              </a:rPr>
              <a:t>angularJS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sz="1600" i="1" dirty="0">
                <a:ea typeface="+mn-lt"/>
                <a:cs typeface="+mn-lt"/>
              </a:rPr>
              <a:t>which</a:t>
            </a:r>
            <a:r>
              <a:rPr lang="en-US" i="1" dirty="0">
                <a:ea typeface="+mn-lt"/>
                <a:cs typeface="+mn-lt"/>
              </a:rPr>
              <a:t> controller to use from script for this view  </a:t>
            </a:r>
          </a:p>
          <a:p>
            <a:pPr marL="571500" indent="-571500">
              <a:buFont typeface="Arial"/>
              <a:buChar char="•"/>
            </a:pPr>
            <a:r>
              <a:rPr lang="en-US" b="1" i="1" dirty="0"/>
              <a:t>Ng-model </a:t>
            </a:r>
            <a:r>
              <a:rPr lang="en-US" i="1" dirty="0"/>
              <a:t>directive binds a "view"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41D7080F-C8BB-433C-BC36-5FD514684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1802606"/>
            <a:ext cx="4362449" cy="633412"/>
          </a:xfrm>
          <a:prstGeom prst="rect">
            <a:avLst/>
          </a:prstGeom>
        </p:spPr>
      </p:pic>
      <p:pic>
        <p:nvPicPr>
          <p:cNvPr id="13" name="Picture 13" descr="Text&#10;&#10;Description automatically generated">
            <a:extLst>
              <a:ext uri="{FF2B5EF4-FFF2-40B4-BE49-F238E27FC236}">
                <a16:creationId xmlns:a16="http://schemas.microsoft.com/office/drawing/2014/main" id="{DCD9AF7A-135F-41C9-880B-FDD9C08CA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" y="4211162"/>
            <a:ext cx="4898231" cy="137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2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EC00A3-7147-4EA7-8F88-0C0C435A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an AngularJS 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367630-8FE0-407E-AB30-A252E4B4F6E2}"/>
              </a:ext>
            </a:extLst>
          </p:cNvPr>
          <p:cNvSpPr txBox="1"/>
          <p:nvPr/>
        </p:nvSpPr>
        <p:spPr>
          <a:xfrm>
            <a:off x="640556" y="1438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704BCC-E9C5-4047-9AF8-B637206C4391}"/>
              </a:ext>
            </a:extLst>
          </p:cNvPr>
          <p:cNvSpPr/>
          <p:nvPr/>
        </p:nvSpPr>
        <p:spPr>
          <a:xfrm>
            <a:off x="465785" y="1351207"/>
            <a:ext cx="5720867" cy="481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FADCA-F045-473A-B328-62E016D8ED28}"/>
              </a:ext>
            </a:extLst>
          </p:cNvPr>
          <p:cNvSpPr txBox="1"/>
          <p:nvPr/>
        </p:nvSpPr>
        <p:spPr>
          <a:xfrm>
            <a:off x="6543188" y="2203792"/>
            <a:ext cx="5125455" cy="33393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/>
              <a:t>The Controller</a:t>
            </a:r>
          </a:p>
          <a:p>
            <a:pPr marL="571500" indent="-57150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Controller is an object that contains properties and functions</a:t>
            </a:r>
          </a:p>
          <a:p>
            <a:pPr marL="571500" indent="-57150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$scope is a parameter of each controller 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$scope is the application that the controller needs to handle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/>
              <a:t>$ - built-in objects for a DOM</a:t>
            </a:r>
          </a:p>
          <a:p>
            <a:endParaRPr lang="en-US" sz="2000" b="1" dirty="0"/>
          </a:p>
          <a:p>
            <a:pPr marL="571500" indent="-571500">
              <a:buFont typeface="Arial"/>
              <a:buChar char="•"/>
            </a:pPr>
            <a:endParaRPr lang="en-US" sz="1100" i="1" dirty="0"/>
          </a:p>
        </p:txBody>
      </p:sp>
      <p:pic>
        <p:nvPicPr>
          <p:cNvPr id="6" name="Picture 10" descr="Text&#10;&#10;Description automatically generated">
            <a:extLst>
              <a:ext uri="{FF2B5EF4-FFF2-40B4-BE49-F238E27FC236}">
                <a16:creationId xmlns:a16="http://schemas.microsoft.com/office/drawing/2014/main" id="{AB8C1218-9EB4-457D-B8A5-DA1E997A4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" y="1802878"/>
            <a:ext cx="5041105" cy="383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46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F0EA-4E87-0A44-BE93-38069142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/>
              <a:t>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0ED3-6FC7-5B4D-A8BB-31F4DF641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102" y="2374795"/>
            <a:ext cx="6995510" cy="34164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>
                <a:ea typeface="+mj-lt"/>
                <a:cs typeface="+mj-lt"/>
                <a:hlinkClick r:id="rId3"/>
              </a:rPr>
              <a:t>Hello World</a:t>
            </a:r>
            <a:endParaRPr lang="en-US" sz="4400"/>
          </a:p>
          <a:p>
            <a:pPr>
              <a:buClr>
                <a:srgbClr val="8AD0D6"/>
              </a:buClr>
            </a:pPr>
            <a:endParaRPr lang="en-US" sz="4400">
              <a:ea typeface="+mj-lt"/>
              <a:cs typeface="+mj-lt"/>
            </a:endParaRPr>
          </a:p>
          <a:p>
            <a:pPr marL="0" indent="0">
              <a:buClr>
                <a:srgbClr val="8AD0D6"/>
              </a:buClr>
              <a:buNone/>
            </a:pPr>
            <a:endParaRPr lang="en-US" sz="44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4400">
                <a:ea typeface="+mj-lt"/>
                <a:cs typeface="+mj-lt"/>
                <a:hlinkClick r:id="rId4"/>
              </a:rPr>
              <a:t>Todo List</a:t>
            </a:r>
            <a:endParaRPr lang="en-US" sz="44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 sz="44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 sz="44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 sz="440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7645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8534-926E-4D5B-915C-5FBC7420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Things You Can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E98CA-F9FA-4AA5-B432-C455FC361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760"/>
            <a:ext cx="8937882" cy="447257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Tables</a:t>
            </a:r>
          </a:p>
          <a:p>
            <a:pPr lvl="1">
              <a:buClr>
                <a:srgbClr val="8AD0D6"/>
              </a:buClr>
            </a:pPr>
            <a:r>
              <a:rPr lang="en-US"/>
              <a:t>ng-repeat directive</a:t>
            </a:r>
          </a:p>
          <a:p>
            <a:pPr lvl="1">
              <a:buClr>
                <a:srgbClr val="8AD0D6"/>
              </a:buClr>
            </a:pPr>
            <a:r>
              <a:rPr lang="en-US">
                <a:hlinkClick r:id="rId2"/>
              </a:rPr>
              <a:t>Table From Angular Example</a:t>
            </a:r>
          </a:p>
          <a:p>
            <a:pPr>
              <a:buClr>
                <a:srgbClr val="8AD0D6"/>
              </a:buClr>
            </a:pPr>
            <a:r>
              <a:rPr lang="en-US"/>
              <a:t>Angular Services</a:t>
            </a:r>
          </a:p>
          <a:p>
            <a:pPr lvl="1">
              <a:buClr>
                <a:srgbClr val="8AD0D6"/>
              </a:buClr>
            </a:pPr>
            <a:r>
              <a:rPr lang="en-US"/>
              <a:t>$http service to make request to server (GET, POST, PUT, UPDATE)</a:t>
            </a:r>
          </a:p>
          <a:p>
            <a:pPr lvl="1">
              <a:buClr>
                <a:srgbClr val="8AD0D6"/>
              </a:buClr>
            </a:pPr>
            <a:r>
              <a:rPr lang="en-US">
                <a:hlinkClick r:id="rId3"/>
              </a:rPr>
              <a:t>Get HTTP Request Example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/>
              <a:t>Angular Filters</a:t>
            </a:r>
          </a:p>
          <a:p>
            <a:pPr lvl="1">
              <a:buClr>
                <a:srgbClr val="8AD0D6"/>
              </a:buClr>
            </a:pPr>
            <a:r>
              <a:rPr lang="en-US"/>
              <a:t>Filters allow application data to be transformed</a:t>
            </a:r>
          </a:p>
          <a:p>
            <a:pPr lvl="1">
              <a:buClr>
                <a:srgbClr val="8AD0D6"/>
              </a:buClr>
            </a:pPr>
            <a:r>
              <a:rPr lang="en-US">
                <a:hlinkClick r:id="rId4"/>
              </a:rPr>
              <a:t>Filter Expression Example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/>
              <a:t>Angular Forms/Input Validation</a:t>
            </a:r>
          </a:p>
          <a:p>
            <a:pPr lvl="1">
              <a:buClr>
                <a:srgbClr val="8AD0D6"/>
              </a:buClr>
            </a:pPr>
            <a:r>
              <a:rPr lang="en-US">
                <a:hlinkClick r:id="rId5"/>
              </a:rPr>
              <a:t>Email Validation Example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>
                <a:hlinkClick r:id="rId6"/>
              </a:rPr>
              <a:t>AngularJS Reference (W3)</a:t>
            </a:r>
            <a:endParaRPr lang="en-US"/>
          </a:p>
          <a:p>
            <a:pPr>
              <a:buClr>
                <a:srgbClr val="8AD0D6"/>
              </a:buClr>
            </a:pPr>
            <a:endParaRPr lang="en-US"/>
          </a:p>
          <a:p>
            <a:pPr lvl="1"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58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5F9925-178F-4726-82E4-F854A138F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46" y="1261367"/>
            <a:ext cx="6130001" cy="53464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F19C20-3445-4416-AE99-F33CD2058DAF}"/>
              </a:ext>
            </a:extLst>
          </p:cNvPr>
          <p:cNvSpPr txBox="1"/>
          <p:nvPr/>
        </p:nvSpPr>
        <p:spPr>
          <a:xfrm>
            <a:off x="1498120" y="245704"/>
            <a:ext cx="9195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/>
              <a:t>Practice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CE4BD-B59D-4783-BEA3-719C174138F3}"/>
              </a:ext>
            </a:extLst>
          </p:cNvPr>
          <p:cNvSpPr txBox="1"/>
          <p:nvPr/>
        </p:nvSpPr>
        <p:spPr>
          <a:xfrm>
            <a:off x="6521570" y="1755283"/>
            <a:ext cx="49860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/>
              <a:t>What is the name of the controller?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/>
              <a:t>What is the scope of DemoApp?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/>
              <a:t>What is fullName?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/>
              <a:t>What portion of the code is considered view?  </a:t>
            </a:r>
          </a:p>
        </p:txBody>
      </p:sp>
    </p:spTree>
    <p:extLst>
      <p:ext uri="{BB962C8B-B14F-4D97-AF65-F5344CB8AC3E}">
        <p14:creationId xmlns:p14="http://schemas.microsoft.com/office/powerpoint/2010/main" val="3706469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F0EA-4E87-0A44-BE93-38069142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Angular vs. React 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A0E2AE1F-4D7C-457C-B191-8CB0E3829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11218"/>
              </p:ext>
            </p:extLst>
          </p:nvPr>
        </p:nvGraphicFramePr>
        <p:xfrm>
          <a:off x="3360954" y="1858096"/>
          <a:ext cx="816864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2663541250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879863945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2609123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0000"/>
                          </a:solidFill>
                        </a:rPr>
                        <a:t>Differences</a:t>
                      </a:r>
                      <a:r>
                        <a:rPr lang="en-US"/>
                        <a:t>/Metrics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Angular 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React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58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kern="1200" noProof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Origin</a:t>
                      </a:r>
                      <a:endParaRPr 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Google 2016 – AdWords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Facebook 2013 – Instagram, WhatsApp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26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Language/Modes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JS/TypeScript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JS/JSX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01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Main Use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Dynamic Web Apps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UI Components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82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Learning Curve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Entire ecosystem, more difficult </a:t>
                      </a:r>
                    </a:p>
                    <a:p>
                      <a:pPr lvl="0">
                        <a:buNone/>
                      </a:pPr>
                      <a:endParaRPr 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Easy to Start, harder improvement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81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 Binding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Unidirectional 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Bidirectional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16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Dom/Architecture</a:t>
                      </a:r>
                      <a:endParaRPr lang="en-US" sz="1800" b="1" kern="1200" err="1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Real Dom (MVC)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Virtual Dom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68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Worse on large apps 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Good overall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758455"/>
                  </a:ext>
                </a:extLst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8C7A7CE-80D1-4CCA-9880-956D90D7A726}"/>
              </a:ext>
            </a:extLst>
          </p:cNvPr>
          <p:cNvSpPr txBox="1">
            <a:spLocks/>
          </p:cNvSpPr>
          <p:nvPr/>
        </p:nvSpPr>
        <p:spPr>
          <a:xfrm>
            <a:off x="326751" y="1790125"/>
            <a:ext cx="2519559" cy="4196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>
                <a:solidFill>
                  <a:srgbClr val="FF0000"/>
                </a:solidFill>
              </a:rPr>
              <a:t>Similarities</a:t>
            </a:r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US" sz="1500"/>
              <a:t>Both are mature and have large community behind </a:t>
            </a:r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US" sz="1500"/>
              <a:t>Both are scalable and can be used to develop complex project</a:t>
            </a:r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US" sz="1500"/>
              <a:t>Both are frontend frameworks</a:t>
            </a:r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US" sz="1500"/>
              <a:t>Both are component based</a:t>
            </a:r>
          </a:p>
          <a:p>
            <a:pPr lvl="1">
              <a:lnSpc>
                <a:spcPct val="90000"/>
              </a:lnSpc>
              <a:buClr>
                <a:srgbClr val="8AD0D6"/>
              </a:buClr>
            </a:pPr>
            <a:endParaRPr lang="en-US" sz="1500"/>
          </a:p>
          <a:p>
            <a:pPr lvl="1">
              <a:lnSpc>
                <a:spcPct val="90000"/>
              </a:lnSpc>
              <a:buClr>
                <a:srgbClr val="8AD0D6"/>
              </a:buClr>
            </a:pPr>
            <a:endParaRPr lang="en-US" sz="1500"/>
          </a:p>
          <a:p>
            <a:pPr lvl="1">
              <a:lnSpc>
                <a:spcPct val="90000"/>
              </a:lnSpc>
              <a:buClr>
                <a:srgbClr val="8AD0D6"/>
              </a:buClr>
            </a:pPr>
            <a:endParaRPr lang="en-US" sz="1500"/>
          </a:p>
          <a:p>
            <a:pPr lvl="1">
              <a:lnSpc>
                <a:spcPct val="90000"/>
              </a:lnSpc>
              <a:buClr>
                <a:srgbClr val="8AD0D6"/>
              </a:buClr>
            </a:pPr>
            <a:endParaRPr lang="en-US" sz="1500"/>
          </a:p>
          <a:p>
            <a:pPr lvl="1">
              <a:lnSpc>
                <a:spcPct val="90000"/>
              </a:lnSpc>
              <a:buClr>
                <a:srgbClr val="8AD0D6"/>
              </a:buClr>
            </a:pPr>
            <a:endParaRPr lang="en-US" sz="1500"/>
          </a:p>
          <a:p>
            <a:pPr lvl="1">
              <a:lnSpc>
                <a:spcPct val="90000"/>
              </a:lnSpc>
              <a:buClr>
                <a:srgbClr val="8AD0D6"/>
              </a:buClr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337580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B8EF-78C2-476E-9CE7-853513AD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D5C68-B0EA-43A3-B140-673B9F4FE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795889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Simplifies web development by integrating backend functionality to frontend - HTML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Rapid development and small code-base</a:t>
            </a:r>
          </a:p>
          <a:p>
            <a:pPr>
              <a:buClr>
                <a:srgbClr val="8AD0D6"/>
              </a:buClr>
            </a:pPr>
            <a:r>
              <a:rPr lang="en-US" dirty="0"/>
              <a:t>Based on Typescript – OOP and compilation</a:t>
            </a:r>
          </a:p>
          <a:p>
            <a:pPr>
              <a:buClr>
                <a:srgbClr val="8AD0D6"/>
              </a:buClr>
            </a:pPr>
            <a:r>
              <a:rPr lang="en-US" dirty="0"/>
              <a:t>React – very similar, but also has differences</a:t>
            </a:r>
          </a:p>
          <a:p>
            <a:pPr>
              <a:buClr>
                <a:srgbClr val="8AD0D6"/>
              </a:buClr>
            </a:pPr>
            <a:r>
              <a:rPr lang="en-US" dirty="0"/>
              <a:t>ng-directives – supports notion of MVC 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Powerful! </a:t>
            </a:r>
            <a:r>
              <a:rPr lang="en-US" dirty="0">
                <a:ea typeface="+mj-lt"/>
                <a:cs typeface="+mj-lt"/>
              </a:rPr>
              <a:t>Can extend HTML (new attributes) and further functionality</a:t>
            </a:r>
            <a:endParaRPr lang="en-US" dirty="0"/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  <a:p>
            <a:pPr lvl="1"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85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F0EA-4E87-0A44-BE93-38069142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0ED3-6FC7-5B4D-A8BB-31F4DF641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23456"/>
            <a:ext cx="8865229" cy="4315035"/>
          </a:xfrm>
        </p:spPr>
        <p:txBody>
          <a:bodyPr>
            <a:normAutofit lnSpcReduction="10000"/>
          </a:bodyPr>
          <a:lstStyle/>
          <a:p>
            <a:r>
              <a:rPr lang="en-US" sz="3200"/>
              <a:t>How does the Scope change depending on where you place ng-app? </a:t>
            </a:r>
          </a:p>
          <a:p>
            <a:r>
              <a:rPr lang="en-US" sz="3200"/>
              <a:t>What is $scope? </a:t>
            </a:r>
          </a:p>
          <a:p>
            <a:r>
              <a:rPr lang="en-US" sz="3200"/>
              <a:t>What is one advantage of AngularJS over regular JS? </a:t>
            </a:r>
          </a:p>
          <a:p>
            <a:r>
              <a:rPr lang="en-US" sz="3200"/>
              <a:t>What are the components of MVC model? </a:t>
            </a:r>
          </a:p>
          <a:p>
            <a:r>
              <a:rPr lang="en-US" sz="3200"/>
              <a:t>Is AngularJS accessible on all platforms? </a:t>
            </a:r>
          </a:p>
          <a:p>
            <a:endParaRPr lang="en-US" sz="3200"/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1381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FE1C-3BE2-0D4B-997A-ADD1AE8A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/>
              <a:t>Topics Covered for Presentation 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0F1F03-EE8C-45FA-A8A5-D83A2346A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853730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482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062A-2A6A-0549-AA19-062055E3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/>
              <a:t>History (Jeremy)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01E27-9C0C-5C43-9C95-824A059A1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4820"/>
            <a:ext cx="7697974" cy="51913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2008-2009 Misko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Hevery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(Google) wanted to:</a:t>
            </a:r>
          </a:p>
          <a:p>
            <a:pPr lvl="1"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Simplify web app development for web designers – work in HTML file</a:t>
            </a:r>
          </a:p>
          <a:p>
            <a:pPr lvl="1"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Develop a technology so that if you have a static web server --&gt; build a simple web application (worry less about backend)</a:t>
            </a:r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j-lt"/>
                <a:cs typeface="+mj-lt"/>
              </a:rPr>
              <a:t>Angular</a:t>
            </a:r>
          </a:p>
          <a:p>
            <a:pPr lvl="1"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j-lt"/>
                <a:cs typeface="+mj-lt"/>
              </a:rPr>
              <a:t>Name came from Adam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j-lt"/>
                <a:cs typeface="+mj-lt"/>
              </a:rPr>
              <a:t>Abrons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j-lt"/>
                <a:cs typeface="+mj-lt"/>
              </a:rPr>
              <a:t>, friend of Misko</a:t>
            </a:r>
          </a:p>
          <a:p>
            <a:pPr lvl="1"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j-lt"/>
                <a:cs typeface="+mj-lt"/>
              </a:rPr>
              <a:t>Saw that normal and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j-lt"/>
                <a:cs typeface="+mj-lt"/>
              </a:rPr>
              <a:t>Angular's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j-lt"/>
                <a:cs typeface="+mj-lt"/>
              </a:rPr>
              <a:t> HTML tags had angular brackets</a:t>
            </a:r>
          </a:p>
          <a:p>
            <a:pPr>
              <a:buClr>
                <a:srgbClr val="FFFFFF"/>
              </a:buClr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j-lt"/>
              <a:cs typeface="+mj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F46C6BE-C722-4B73-A927-BCBA5B578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341" y="1304693"/>
            <a:ext cx="2286000" cy="1981200"/>
          </a:xfrm>
          <a:prstGeom prst="rect">
            <a:avLst/>
          </a:prstGeom>
        </p:spPr>
      </p:pic>
      <p:pic>
        <p:nvPicPr>
          <p:cNvPr id="5" name="Picture 5" descr="A picture containing person, person, wall, indoor&#10;&#10;Description automatically generated">
            <a:extLst>
              <a:ext uri="{FF2B5EF4-FFF2-40B4-BE49-F238E27FC236}">
                <a16:creationId xmlns:a16="http://schemas.microsoft.com/office/drawing/2014/main" id="{664A725A-7EE8-4430-BD4C-1376E70E0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695" y="3814646"/>
            <a:ext cx="2295292" cy="230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0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1D9E-904A-489E-AEFB-D511EDE2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Old Angular Website Snapshot </a:t>
            </a:r>
            <a:br>
              <a:rPr lang="en-US"/>
            </a:br>
            <a:r>
              <a:rPr lang="en-US">
                <a:ea typeface="+mj-lt"/>
                <a:cs typeface="+mj-lt"/>
              </a:rPr>
              <a:t>(getangular.com)</a:t>
            </a: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1894AE9-C65B-4327-B613-4D652D4DB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2" y="2066323"/>
            <a:ext cx="8946541" cy="4168670"/>
          </a:xfrm>
        </p:spPr>
      </p:pic>
    </p:spTree>
    <p:extLst>
      <p:ext uri="{BB962C8B-B14F-4D97-AF65-F5344CB8AC3E}">
        <p14:creationId xmlns:p14="http://schemas.microsoft.com/office/powerpoint/2010/main" val="230342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062A-2A6A-0549-AA19-062055E3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/>
              <a:t>History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01E27-9C0C-5C43-9C95-824A059A1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6332"/>
            <a:ext cx="7575394" cy="487535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j-lt"/>
                <a:cs typeface="+mj-lt"/>
              </a:rPr>
              <a:t>Google Feedback Tool</a:t>
            </a:r>
          </a:p>
          <a:p>
            <a:pPr lvl="1">
              <a:buClr>
                <a:srgbClr val="8AD0D6"/>
              </a:buClr>
            </a:pPr>
            <a:r>
              <a:rPr lang="en-US" i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j-lt"/>
                <a:cs typeface="+mj-lt"/>
              </a:rPr>
              <a:t>Used Google web tool kit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j-lt"/>
                <a:cs typeface="+mj-lt"/>
              </a:rPr>
              <a:t> (GWT) framework, written in Java</a:t>
            </a:r>
          </a:p>
          <a:p>
            <a:pPr lvl="1">
              <a:buClr>
                <a:srgbClr val="8AD0D6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j-lt"/>
                <a:cs typeface="+mj-lt"/>
              </a:rPr>
              <a:t>Framework developed internal tools and projects</a:t>
            </a:r>
          </a:p>
          <a:p>
            <a:pPr lvl="1">
              <a:buClr>
                <a:srgbClr val="8AD0D6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j-lt"/>
                <a:cs typeface="+mj-lt"/>
              </a:rPr>
              <a:t>Tedious: hard to write code and test</a:t>
            </a:r>
          </a:p>
          <a:p>
            <a:pPr lvl="1">
              <a:buClr>
                <a:srgbClr val="8AD0D6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j-lt"/>
                <a:cs typeface="+mj-lt"/>
              </a:rPr>
              <a:t>HTML tags required writing Java Code and compile it, transform to HTML, JS to display</a:t>
            </a:r>
          </a:p>
          <a:p>
            <a:pPr>
              <a:buClr>
                <a:srgbClr val="8AD0D6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j-lt"/>
                <a:cs typeface="+mj-lt"/>
              </a:rPr>
              <a:t>Misko challenged his manager: he could write the project in 2 weeks using Angular</a:t>
            </a:r>
          </a:p>
          <a:p>
            <a:pPr lvl="1">
              <a:buClr>
                <a:srgbClr val="8AD0D6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j-lt"/>
                <a:cs typeface="+mj-lt"/>
              </a:rPr>
              <a:t>Completed in 3 weeks</a:t>
            </a:r>
          </a:p>
          <a:p>
            <a:pPr lvl="1">
              <a:buClr>
                <a:srgbClr val="8AD0D6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j-lt"/>
                <a:cs typeface="+mj-lt"/>
              </a:rPr>
              <a:t>Google shipped tool written in Angular</a:t>
            </a:r>
          </a:p>
          <a:p>
            <a:pPr>
              <a:buClr>
                <a:srgbClr val="8AD0D6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j-lt"/>
                <a:cs typeface="+mj-lt"/>
              </a:rPr>
              <a:t>Became open source</a:t>
            </a:r>
          </a:p>
          <a:p>
            <a:pPr>
              <a:buClr>
                <a:srgbClr val="8AD0D6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j-lt"/>
                <a:cs typeface="+mj-lt"/>
              </a:rPr>
              <a:t>Saw widespread use by companies</a:t>
            </a:r>
            <a:endParaRPr lang="en-US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j-lt"/>
                <a:cs typeface="+mj-lt"/>
              </a:rPr>
              <a:t>rapid development and small code-bases</a:t>
            </a:r>
            <a:endParaRPr lang="en-US"/>
          </a:p>
          <a:p>
            <a:pPr>
              <a:buClr>
                <a:srgbClr val="8AD0D6"/>
              </a:buClr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j-lt"/>
              <a:cs typeface="+mj-lt"/>
            </a:endParaRPr>
          </a:p>
          <a:p>
            <a:pPr>
              <a:buClr>
                <a:srgbClr val="FFFFFF"/>
              </a:buClr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j-lt"/>
              <a:cs typeface="+mj-lt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1EA0EA4-EB88-4F8F-BA84-C04565E07E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61" t="7975" r="24407" b="22086"/>
          <a:stretch/>
        </p:blipFill>
        <p:spPr>
          <a:xfrm>
            <a:off x="9008327" y="3859030"/>
            <a:ext cx="2900360" cy="2010132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2B5F41B-7A6F-4FB4-98FC-EF2EE04D8D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89" r="-278" b="-503"/>
          <a:stretch/>
        </p:blipFill>
        <p:spPr>
          <a:xfrm>
            <a:off x="8971157" y="1416075"/>
            <a:ext cx="2965928" cy="196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9004-7061-4B54-944B-022190A2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64918" cy="1400530"/>
          </a:xfrm>
        </p:spPr>
        <p:txBody>
          <a:bodyPr/>
          <a:lstStyle/>
          <a:p>
            <a:r>
              <a:rPr lang="en-US"/>
              <a:t>Logo (inspired by HTML5 shield logo)</a:t>
            </a:r>
          </a:p>
        </p:txBody>
      </p:sp>
      <p:pic>
        <p:nvPicPr>
          <p:cNvPr id="4" name="Picture 4" descr="Text, logo&#10;&#10;Description automatically generated">
            <a:extLst>
              <a:ext uri="{FF2B5EF4-FFF2-40B4-BE49-F238E27FC236}">
                <a16:creationId xmlns:a16="http://schemas.microsoft.com/office/drawing/2014/main" id="{119C1500-3934-4D86-9C1A-5B41A5113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2" y="2960768"/>
            <a:ext cx="8946541" cy="2379780"/>
          </a:xfrm>
        </p:spPr>
      </p:pic>
    </p:spTree>
    <p:extLst>
      <p:ext uri="{BB962C8B-B14F-4D97-AF65-F5344CB8AC3E}">
        <p14:creationId xmlns:p14="http://schemas.microsoft.com/office/powerpoint/2010/main" val="50562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5FC5-AFFC-3545-A029-95CDD469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/>
              <a:t>The basics (Jeremy)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E564F-F63F-DB40-A63F-82A565EAE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34433"/>
            <a:ext cx="6917075" cy="534562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Built on TypeScript</a:t>
            </a:r>
          </a:p>
          <a:p>
            <a:pPr>
              <a:buClr>
                <a:srgbClr val="8AD0D6"/>
              </a:buClr>
            </a:pPr>
            <a:r>
              <a:rPr lang="en-US" dirty="0"/>
              <a:t>MVC</a:t>
            </a:r>
          </a:p>
          <a:p>
            <a:pPr lvl="1">
              <a:buClr>
                <a:srgbClr val="8AD0D6"/>
              </a:buClr>
            </a:pPr>
            <a:r>
              <a:rPr lang="en-US" b="1" dirty="0"/>
              <a:t>modules</a:t>
            </a:r>
            <a:r>
              <a:rPr lang="en-US" dirty="0"/>
              <a:t> define AngularJS applications</a:t>
            </a:r>
            <a:endParaRPr lang="en-US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US" b="1" dirty="0"/>
              <a:t>controllers</a:t>
            </a:r>
            <a:r>
              <a:rPr lang="en-US" dirty="0"/>
              <a:t> control AngularJS applications.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Define each w/ ng directives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HTML - view</a:t>
            </a:r>
          </a:p>
          <a:p>
            <a:pPr>
              <a:buClr>
                <a:srgbClr val="8AD0D6"/>
              </a:buClr>
            </a:pPr>
            <a:r>
              <a:rPr lang="en-US" dirty="0"/>
              <a:t>Extends HTML w/ ng-directives such as: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ng-app – Angular apps: "where the Angular part is", define modules are</a:t>
            </a:r>
          </a:p>
          <a:p>
            <a:pPr lvl="2">
              <a:buClr>
                <a:srgbClr val="8AD0D6"/>
              </a:buClr>
            </a:pPr>
            <a:r>
              <a:rPr lang="en-US" dirty="0"/>
              <a:t>Refer to HTML elements</a:t>
            </a:r>
          </a:p>
          <a:p>
            <a:pPr lvl="3">
              <a:buClr>
                <a:srgbClr val="8AD0D6"/>
              </a:buClr>
            </a:pPr>
            <a:r>
              <a:rPr lang="en-US" dirty="0"/>
              <a:t> </a:t>
            </a:r>
            <a:r>
              <a:rPr lang="en-US" dirty="0">
                <a:ea typeface="+mj-lt"/>
                <a:cs typeface="+mj-lt"/>
              </a:rPr>
              <a:t>var app = </a:t>
            </a:r>
            <a:r>
              <a:rPr lang="en-US" dirty="0" err="1">
                <a:ea typeface="+mj-lt"/>
                <a:cs typeface="+mj-lt"/>
              </a:rPr>
              <a:t>angular.module</a:t>
            </a:r>
            <a:r>
              <a:rPr lang="en-US" dirty="0">
                <a:ea typeface="+mj-lt"/>
                <a:cs typeface="+mj-lt"/>
              </a:rPr>
              <a:t>("</a:t>
            </a:r>
            <a:r>
              <a:rPr lang="en-US" dirty="0" err="1">
                <a:ea typeface="+mj-lt"/>
                <a:cs typeface="+mj-lt"/>
              </a:rPr>
              <a:t>app_name</a:t>
            </a:r>
            <a:r>
              <a:rPr lang="en-US" dirty="0">
                <a:ea typeface="+mj-lt"/>
                <a:cs typeface="+mj-lt"/>
              </a:rPr>
              <a:t>", []);</a:t>
            </a:r>
            <a:endParaRPr lang="en-US" dirty="0"/>
          </a:p>
          <a:p>
            <a:pPr lvl="1">
              <a:buClr>
                <a:srgbClr val="8AD0D6"/>
              </a:buClr>
            </a:pPr>
            <a:r>
              <a:rPr lang="en-US" dirty="0"/>
              <a:t>ng-model – HTML controls to application data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ng-bind – app data to view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Can do even more with ng-directives, analogous to &lt;% ruby code %&gt;</a:t>
            </a:r>
          </a:p>
          <a:p>
            <a:pPr>
              <a:buClr>
                <a:srgbClr val="8AD0D6"/>
              </a:buClr>
            </a:pPr>
            <a:r>
              <a:rPr lang="en-US" dirty="0"/>
              <a:t>Expressions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&lt;p&gt;5+5={{ 5 + 5 }}&lt;/p&gt;</a:t>
            </a:r>
            <a:endParaRPr lang="en-US" dirty="0"/>
          </a:p>
          <a:p>
            <a:pPr lvl="2">
              <a:buClr>
                <a:srgbClr val="8AD0D6"/>
              </a:buClr>
            </a:pPr>
            <a:r>
              <a:rPr lang="en-US" dirty="0"/>
              <a:t>{{expression}}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written inside a directive: </a:t>
            </a:r>
            <a:r>
              <a:rPr lang="en-US" dirty="0">
                <a:latin typeface="Consolas"/>
              </a:rPr>
              <a:t>ng-bind="</a:t>
            </a:r>
            <a:r>
              <a:rPr lang="en-US" i="1" dirty="0">
                <a:latin typeface="Consolas"/>
              </a:rPr>
              <a:t>expression</a:t>
            </a:r>
            <a:r>
              <a:rPr lang="en-US" dirty="0">
                <a:latin typeface="Consolas"/>
              </a:rPr>
              <a:t>"</a:t>
            </a:r>
            <a:endParaRPr lang="en-US" dirty="0"/>
          </a:p>
          <a:p>
            <a:pPr lvl="2">
              <a:buClr>
                <a:srgbClr val="8AD0D6"/>
              </a:buClr>
            </a:pPr>
            <a:endParaRPr lang="en-US" dirty="0">
              <a:latin typeface="Consolas"/>
            </a:endParaRPr>
          </a:p>
          <a:p>
            <a:pPr>
              <a:buClr>
                <a:srgbClr val="8AD0D6"/>
              </a:buClr>
            </a:pPr>
            <a:endParaRPr lang="en-US" dirty="0">
              <a:latin typeface="Century Gothic" panose="020B0502020202020204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C332E9A-D9E4-4A60-ABF1-DA46CF823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306" y="4892907"/>
            <a:ext cx="1176712" cy="428410"/>
          </a:xfrm>
          <a:prstGeom prst="rect">
            <a:avLst/>
          </a:prstGeom>
        </p:spPr>
      </p:pic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1BD7D33-D894-477F-8050-95D87ABF7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749" y="5502278"/>
            <a:ext cx="3762053" cy="511061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301EE60-1B06-45B9-BC28-C1D30B686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624" y="6239891"/>
            <a:ext cx="1495425" cy="371475"/>
          </a:xfrm>
          <a:prstGeom prst="rect">
            <a:avLst/>
          </a:prstGeo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CF1B639-276D-48BA-A764-FE3A5E645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98" y="1878990"/>
            <a:ext cx="4053155" cy="193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7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62D1-2507-1A44-938A-024DE131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52" y="629266"/>
            <a:ext cx="10256608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/>
              <a:t>TypeScript vs. Vanilla JavaScript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4C417-6966-4846-AEFB-A84D7F4BB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538" y="1956965"/>
            <a:ext cx="8737226" cy="4334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Angular written in TypeScript</a:t>
            </a:r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US" dirty="0"/>
              <a:t>Compiles to Plain JavaScript</a:t>
            </a:r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US" dirty="0"/>
              <a:t>Class Based Object Oriented Design  vs Vanilla JavaScript Prototypes</a:t>
            </a:r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US" dirty="0"/>
              <a:t>Additions of Static Typing, Modules, and Interfaces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800" dirty="0"/>
              <a:t>Advantages</a:t>
            </a:r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US" dirty="0"/>
              <a:t>Feature of static typing allows easier debugging</a:t>
            </a:r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US" dirty="0"/>
              <a:t>Easier code structuring and maintainability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800" dirty="0"/>
              <a:t>Disadvantages</a:t>
            </a:r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US" dirty="0"/>
              <a:t>Needs to be Compiled </a:t>
            </a:r>
          </a:p>
          <a:p>
            <a:pPr lvl="1">
              <a:lnSpc>
                <a:spcPct val="90000"/>
              </a:lnSpc>
              <a:buClr>
                <a:srgbClr val="8AD0D6"/>
              </a:buClr>
            </a:pPr>
            <a:endParaRPr lang="en-US" sz="1500" dirty="0"/>
          </a:p>
          <a:p>
            <a:pPr lvl="1">
              <a:lnSpc>
                <a:spcPct val="90000"/>
              </a:lnSpc>
              <a:buClr>
                <a:srgbClr val="8AD0D6"/>
              </a:buClr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5322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B8DA-9EDB-E54A-96EB-79C253E4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15DF5-557F-F745-974F-C54BE8A9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32708"/>
            <a:ext cx="9761718" cy="4807131"/>
          </a:xfrm>
        </p:spPr>
        <p:txBody>
          <a:bodyPr>
            <a:normAutofit/>
          </a:bodyPr>
          <a:lstStyle/>
          <a:p>
            <a:r>
              <a:rPr lang="en-US"/>
              <a:t>2-way data binding</a:t>
            </a:r>
          </a:p>
          <a:p>
            <a:pPr lvl="1"/>
            <a:r>
              <a:rPr lang="en-US"/>
              <a:t>Changes in the UI affect the data and changes in the data affect the UI</a:t>
            </a:r>
          </a:p>
          <a:p>
            <a:pPr lvl="1"/>
            <a:r>
              <a:rPr lang="en-US"/>
              <a:t>Decreases amount of manual code needed to interact with the data model</a:t>
            </a:r>
          </a:p>
          <a:p>
            <a:r>
              <a:rPr lang="en-US"/>
              <a:t>Testing</a:t>
            </a:r>
          </a:p>
          <a:p>
            <a:pPr lvl="1"/>
            <a:r>
              <a:rPr lang="en-US"/>
              <a:t>Dependency injection allows for injecting mock data for tests</a:t>
            </a:r>
          </a:p>
          <a:p>
            <a:pPr lvl="1"/>
            <a:r>
              <a:rPr lang="en-US"/>
              <a:t>HTTP mocking</a:t>
            </a:r>
          </a:p>
          <a:p>
            <a:r>
              <a:rPr lang="en-US"/>
              <a:t>Fully cross-platform</a:t>
            </a:r>
          </a:p>
          <a:p>
            <a:r>
              <a:rPr lang="en-US"/>
              <a:t>Built-in components in addition to the ability to create custom ones</a:t>
            </a:r>
          </a:p>
          <a:p>
            <a:r>
              <a:rPr lang="en-US"/>
              <a:t>Plain Old JavaScript Objects (POJO)</a:t>
            </a:r>
          </a:p>
          <a:p>
            <a:pPr lvl="1"/>
            <a:r>
              <a:rPr lang="en-US"/>
              <a:t>Makes it easier to keep track/interact with the data model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42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1265</Words>
  <Application>Microsoft Office PowerPoint</Application>
  <PresentationFormat>Widescreen</PresentationFormat>
  <Paragraphs>202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</vt:lpstr>
      <vt:lpstr>Angular</vt:lpstr>
      <vt:lpstr>Topics Covered for Presentation </vt:lpstr>
      <vt:lpstr>History (Jeremy)</vt:lpstr>
      <vt:lpstr>Old Angular Website Snapshot  (getangular.com)</vt:lpstr>
      <vt:lpstr>History Cont.</vt:lpstr>
      <vt:lpstr>Logo (inspired by HTML5 shield logo)</vt:lpstr>
      <vt:lpstr>The basics (Jeremy)</vt:lpstr>
      <vt:lpstr>TypeScript vs. Vanilla JavaScript </vt:lpstr>
      <vt:lpstr>Key features</vt:lpstr>
      <vt:lpstr>Let's Go Through An Example </vt:lpstr>
      <vt:lpstr>Components of an AngularJS App</vt:lpstr>
      <vt:lpstr>Components of an AngularJS App</vt:lpstr>
      <vt:lpstr>DEMOS</vt:lpstr>
      <vt:lpstr>More Things You Can Do</vt:lpstr>
      <vt:lpstr>PowerPoint Presentation</vt:lpstr>
      <vt:lpstr>Angular vs. React 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Rajesh, Megha</cp:lastModifiedBy>
  <cp:revision>25</cp:revision>
  <dcterms:created xsi:type="dcterms:W3CDTF">2021-11-06T13:33:19Z</dcterms:created>
  <dcterms:modified xsi:type="dcterms:W3CDTF">2021-11-16T01:52:58Z</dcterms:modified>
</cp:coreProperties>
</file>