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Montserrat"/>
      <p:regular r:id="rId42"/>
      <p:bold r:id="rId43"/>
      <p:italic r:id="rId44"/>
      <p:boldItalic r:id="rId45"/>
    </p:embeddedFont>
    <p:embeddedFont>
      <p:font typeface="La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Montserrat-regular.fntdata"/><Relationship Id="rId41" Type="http://schemas.openxmlformats.org/officeDocument/2006/relationships/slide" Target="slides/slide36.xml"/><Relationship Id="rId44" Type="http://schemas.openxmlformats.org/officeDocument/2006/relationships/font" Target="fonts/Montserrat-italic.fntdata"/><Relationship Id="rId43" Type="http://schemas.openxmlformats.org/officeDocument/2006/relationships/font" Target="fonts/Montserrat-bold.fntdata"/><Relationship Id="rId46" Type="http://schemas.openxmlformats.org/officeDocument/2006/relationships/font" Target="fonts/Lato-regular.fntdata"/><Relationship Id="rId45"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arning.oreilly.com/library/view/jquery-cookbook/9780596806941/ch04.html#introduction-id3"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arning.oreilly.com/library/view/jquery-cookbook/9780596806941/ch04.html#introduction-id3"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8c64f17f0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8c64f17f0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8c1033ea8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8c1033ea8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8c1033ea8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8c1033ea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8c1033ea8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8c1033ea8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8c1033ea8f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8c1033ea8f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8c1033ea8f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8c1033ea8f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8c1033ea8f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8c1033ea8f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8c1033ea8f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8c1033ea8f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8c1033ea8f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8c1033ea8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8c1033ea8f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8c1033ea8f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8c1033ea8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8c1033ea8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Majority of jQuery statements will use $(selector) not all though</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8c1033ea8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8c1033ea8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8d1e50ba0b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8d1e50ba0b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8d1e50ba0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8d1e50ba0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8d1e50ba0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8d1e50ba0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8d1e50ba0b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8d1e50ba0b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8d1e50ba0b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8d1e50ba0b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8c1033ea8f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8c1033ea8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8d050e30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8d050e30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8d050e309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8d050e309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8d050e309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8d050e309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9251717f9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9251717f9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8d050e309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8d050e309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8d050e309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8d050e309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8c1033ea8f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8c1033ea8f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93e8c1d0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93e8c1d0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93e8c1d04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93e8c1d04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8d1e4ef2d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8d1e4ef2d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jQuery Cookbook by Cody Lindley</a:t>
            </a:r>
            <a:endParaRPr/>
          </a:p>
          <a:p>
            <a:pPr indent="0" lvl="0" marL="0" rtl="0" algn="l">
              <a:spcBef>
                <a:spcPts val="0"/>
              </a:spcBef>
              <a:spcAft>
                <a:spcPts val="0"/>
              </a:spcAft>
              <a:buNone/>
            </a:pPr>
            <a:r>
              <a:rPr lang="en" u="sng">
                <a:solidFill>
                  <a:schemeClr val="hlink"/>
                </a:solidFill>
                <a:hlinkClick r:id="rId2"/>
              </a:rPr>
              <a:t>https://learning.oreilly.com/library/view/jquery-cookbook/9780596806941/ch04.html#introduction-id3</a:t>
            </a:r>
            <a:r>
              <a:rPr lang="en"/>
              <a:t>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8d1e4ef2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8d1e4ef2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jQuery Cookbook by Cody Lindley</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hlink"/>
                </a:solidFill>
                <a:hlinkClick r:id="rId2"/>
              </a:rPr>
              <a:t>https://learning.oreilly.com/library/view/jquery-cookbook/9780596806941/ch04.html#introduction-id3</a:t>
            </a:r>
            <a:r>
              <a:rPr lang="en">
                <a:solidFill>
                  <a:schemeClr val="dk1"/>
                </a:solidFill>
              </a:rPr>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8c5619e87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8c5619e87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8c1033ea8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8c1033ea8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9251717f9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9251717f9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9251717f95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9251717f95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8c1033ea8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8c1033ea8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8c64f17f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8c64f17f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ajax.googleapis.com/ajax/libs/jquery/3.3.1/jquery.min.js" TargetMode="External"/><Relationship Id="rId4" Type="http://schemas.openxmlformats.org/officeDocument/2006/relationships/hyperlink" Target="https://codepen.io/qhetrick/pen/poKrzed?editors=100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codepen.io/CPort28/pen/oNywLjz"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codepen.io/CPort28/pen/LYrLZxb"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codepen.io/CPort28/pen/bGKReLO"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code.jquery.com/jquery-3.5.0.js" TargetMode="External"/><Relationship Id="rId4" Type="http://schemas.openxmlformats.org/officeDocument/2006/relationships/hyperlink" Target="https://codepen.io/CPort28/pen/ZERyBa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ode.jquery.com/jquery-3.5.0.j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codepen.io/CPort28/pen/abKyJGV"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codepen.io/joshvon44/pen/NWzvjq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codepen.io/joshvon44/pen/QWxgKx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Learn jQuery:</a:t>
            </a:r>
            <a:endParaRPr/>
          </a:p>
          <a:p>
            <a:pPr indent="0" lvl="0" marL="0" rtl="0" algn="l">
              <a:spcBef>
                <a:spcPts val="0"/>
              </a:spcBef>
              <a:spcAft>
                <a:spcPts val="0"/>
              </a:spcAft>
              <a:buNone/>
            </a:pPr>
            <a:r>
              <a:rPr lang="en"/>
              <a:t>	The Basics</a:t>
            </a:r>
            <a:endParaRPr/>
          </a:p>
        </p:txBody>
      </p:sp>
      <p:sp>
        <p:nvSpPr>
          <p:cNvPr id="135" name="Google Shape;135;p13"/>
          <p:cNvSpPr txBox="1"/>
          <p:nvPr>
            <p:ph idx="1" type="subTitle"/>
          </p:nvPr>
        </p:nvSpPr>
        <p:spPr>
          <a:xfrm>
            <a:off x="5083950" y="3157300"/>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Team Michelangelo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CSS Manipulation - Example</a:t>
            </a:r>
            <a:endParaRPr/>
          </a:p>
        </p:txBody>
      </p:sp>
      <p:cxnSp>
        <p:nvCxnSpPr>
          <p:cNvPr id="198" name="Google Shape;198;p22"/>
          <p:cNvCxnSpPr/>
          <p:nvPr/>
        </p:nvCxnSpPr>
        <p:spPr>
          <a:xfrm>
            <a:off x="1186575" y="978275"/>
            <a:ext cx="7617900" cy="51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sp>
        <p:nvSpPr>
          <p:cNvPr id="199" name="Google Shape;199;p22"/>
          <p:cNvSpPr txBox="1"/>
          <p:nvPr>
            <p:ph idx="1" type="body"/>
          </p:nvPr>
        </p:nvSpPr>
        <p:spPr>
          <a:xfrm>
            <a:off x="1065550" y="978275"/>
            <a:ext cx="3331500" cy="3500700"/>
          </a:xfrm>
          <a:prstGeom prst="rect">
            <a:avLst/>
          </a:prstGeom>
        </p:spPr>
        <p:txBody>
          <a:bodyPr anchorCtr="0" anchor="t" bIns="91425" lIns="91425" spcFirstLastPara="1" rIns="91425" wrap="square" tIns="91425">
            <a:normAutofit fontScale="70000" lnSpcReduction="20000"/>
          </a:bodyPr>
          <a:lstStyle/>
          <a:p>
            <a:pPr indent="0" lvl="0" marL="0" marR="76200" rtl="0" algn="l">
              <a:spcBef>
                <a:spcPts val="0"/>
              </a:spcBef>
              <a:spcAft>
                <a:spcPts val="0"/>
              </a:spcAft>
              <a:buNone/>
            </a:pPr>
            <a:r>
              <a:rPr b="1" lang="en" sz="1150" u="sng">
                <a:latin typeface="Courier New"/>
                <a:ea typeface="Courier New"/>
                <a:cs typeface="Courier New"/>
                <a:sym typeface="Courier New"/>
              </a:rPr>
              <a:t>HTML:</a:t>
            </a:r>
            <a:endParaRPr b="1" sz="1150" u="sng">
              <a:latin typeface="Courier New"/>
              <a:ea typeface="Courier New"/>
              <a:cs typeface="Courier New"/>
              <a:sym typeface="Courier New"/>
            </a:endParaRPr>
          </a:p>
          <a:p>
            <a:pPr indent="0" lvl="0" marL="0" marR="76200" rtl="0" algn="l">
              <a:spcBef>
                <a:spcPts val="0"/>
              </a:spcBef>
              <a:spcAft>
                <a:spcPts val="0"/>
              </a:spcAft>
              <a:buNone/>
            </a:pPr>
            <a:r>
              <a:t/>
            </a:r>
            <a:endParaRPr b="1" sz="1150" u="sng">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&lt;script src= "</a:t>
            </a:r>
            <a:r>
              <a:rPr b="1" lang="en" sz="1150" u="sng">
                <a:solidFill>
                  <a:schemeClr val="hlink"/>
                </a:solidFill>
                <a:latin typeface="Courier New"/>
                <a:ea typeface="Courier New"/>
                <a:cs typeface="Courier New"/>
                <a:sym typeface="Courier New"/>
                <a:hlinkClick r:id="rId3"/>
              </a:rPr>
              <a:t>https://ajax.googleapis.com/ajax/libs/jquery/3.3.1/jquery.min.js</a:t>
            </a:r>
            <a:r>
              <a:rPr b="1" lang="en" sz="1150">
                <a:latin typeface="Courier New"/>
                <a:ea typeface="Courier New"/>
                <a:cs typeface="Courier New"/>
                <a:sym typeface="Courier New"/>
              </a:rPr>
              <a:t>"&gt;&lt;/script&gt;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solidFill>
                  <a:schemeClr val="lt2"/>
                </a:solidFill>
                <a:latin typeface="Courier New"/>
                <a:ea typeface="Courier New"/>
                <a:cs typeface="Courier New"/>
                <a:sym typeface="Courier New"/>
              </a:rPr>
              <a:t>// Elements to create a box and a button</a:t>
            </a:r>
            <a:endParaRPr b="1" sz="1150">
              <a:solidFill>
                <a:schemeClr val="lt2"/>
              </a:solidFill>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&lt;div&gt;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&lt;p&gt;I am a box&lt;/p&gt;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&lt;button id= "button1"&gt;Click    </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Here To Toggle My Class&lt;/button&gt;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&lt;/div&gt;</a:t>
            </a:r>
            <a:endParaRPr b="1" sz="1150">
              <a:latin typeface="Courier New"/>
              <a:ea typeface="Courier New"/>
              <a:cs typeface="Courier New"/>
              <a:sym typeface="Courier New"/>
            </a:endParaRPr>
          </a:p>
          <a:p>
            <a:pPr indent="0" lvl="0" marL="0" marR="76200" rtl="0" algn="l">
              <a:spcBef>
                <a:spcPts val="0"/>
              </a:spcBef>
              <a:spcAft>
                <a:spcPts val="0"/>
              </a:spcAft>
              <a:buNone/>
            </a:pPr>
            <a:r>
              <a:t/>
            </a:r>
            <a:endParaRPr b="1" sz="1150" u="sng">
              <a:latin typeface="Courier New"/>
              <a:ea typeface="Courier New"/>
              <a:cs typeface="Courier New"/>
              <a:sym typeface="Courier New"/>
            </a:endParaRPr>
          </a:p>
          <a:p>
            <a:pPr indent="0" lvl="0" marL="0" marR="76200" rtl="0" algn="l">
              <a:spcBef>
                <a:spcPts val="0"/>
              </a:spcBef>
              <a:spcAft>
                <a:spcPts val="0"/>
              </a:spcAft>
              <a:buNone/>
            </a:pPr>
            <a:r>
              <a:t/>
            </a:r>
            <a:endParaRPr b="1" sz="1150" u="sng">
              <a:latin typeface="Courier New"/>
              <a:ea typeface="Courier New"/>
              <a:cs typeface="Courier New"/>
              <a:sym typeface="Courier New"/>
            </a:endParaRPr>
          </a:p>
          <a:p>
            <a:pPr indent="0" lvl="0" marL="0" rtl="0" algn="l">
              <a:spcBef>
                <a:spcPts val="0"/>
              </a:spcBef>
              <a:spcAft>
                <a:spcPts val="0"/>
              </a:spcAft>
              <a:buNone/>
            </a:pPr>
            <a:r>
              <a:rPr b="1" lang="en" sz="1150" u="sng">
                <a:latin typeface="Courier New"/>
                <a:ea typeface="Courier New"/>
                <a:cs typeface="Courier New"/>
                <a:sym typeface="Courier New"/>
              </a:rPr>
              <a:t>JS:</a:t>
            </a:r>
            <a:endParaRPr b="1" sz="1150" u="sng">
              <a:latin typeface="Courier New"/>
              <a:ea typeface="Courier New"/>
              <a:cs typeface="Courier New"/>
              <a:sym typeface="Courier New"/>
            </a:endParaRPr>
          </a:p>
          <a:p>
            <a:pPr indent="0" lvl="0" marL="0" rtl="0" algn="l">
              <a:spcBef>
                <a:spcPts val="0"/>
              </a:spcBef>
              <a:spcAft>
                <a:spcPts val="0"/>
              </a:spcAft>
              <a:buNone/>
            </a:pPr>
            <a:r>
              <a:t/>
            </a:r>
            <a:endParaRPr b="1" sz="1150" u="sng">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$(document).ready(function() {</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a:t>
            </a:r>
            <a:r>
              <a:rPr b="1" lang="en" sz="1150">
                <a:solidFill>
                  <a:schemeClr val="lt2"/>
                </a:solidFill>
                <a:latin typeface="Courier New"/>
                <a:ea typeface="Courier New"/>
                <a:cs typeface="Courier New"/>
                <a:sym typeface="Courier New"/>
              </a:rPr>
              <a:t>// Give the button an event listener</a:t>
            </a:r>
            <a:endParaRPr b="1" sz="115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$("#button1").click(function() {</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a:t>
            </a:r>
            <a:r>
              <a:rPr b="1" lang="en" sz="1150">
                <a:solidFill>
                  <a:schemeClr val="lt2"/>
                </a:solidFill>
                <a:latin typeface="Courier New"/>
                <a:ea typeface="Courier New"/>
                <a:cs typeface="Courier New"/>
                <a:sym typeface="Courier New"/>
              </a:rPr>
              <a:t>// Toggles an active class on box when button is pressed</a:t>
            </a:r>
            <a:endParaRPr b="1" sz="115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$("div").toggleClass("classOne");</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a:t>
            </a:r>
            <a:endParaRPr b="1" sz="1150">
              <a:latin typeface="Courier New"/>
              <a:ea typeface="Courier New"/>
              <a:cs typeface="Courier New"/>
              <a:sym typeface="Courier New"/>
            </a:endParaRPr>
          </a:p>
          <a:p>
            <a:pPr indent="0" lvl="0" marL="0" marR="76200" rtl="0" algn="l">
              <a:spcBef>
                <a:spcPts val="0"/>
              </a:spcBef>
              <a:spcAft>
                <a:spcPts val="0"/>
              </a:spcAft>
              <a:buNone/>
            </a:pPr>
            <a:r>
              <a:t/>
            </a:r>
            <a:endParaRPr b="1" sz="1150">
              <a:latin typeface="Courier New"/>
              <a:ea typeface="Courier New"/>
              <a:cs typeface="Courier New"/>
              <a:sym typeface="Courier New"/>
            </a:endParaRPr>
          </a:p>
          <a:p>
            <a:pPr indent="0" lvl="0" marL="0" rtl="0" algn="l">
              <a:spcBef>
                <a:spcPts val="0"/>
              </a:spcBef>
              <a:spcAft>
                <a:spcPts val="0"/>
              </a:spcAft>
              <a:buNone/>
            </a:pPr>
            <a:r>
              <a:t/>
            </a:r>
            <a:endParaRPr b="1" sz="1150">
              <a:latin typeface="Courier New"/>
              <a:ea typeface="Courier New"/>
              <a:cs typeface="Courier New"/>
              <a:sym typeface="Courier New"/>
            </a:endParaRPr>
          </a:p>
          <a:p>
            <a:pPr indent="0" lvl="0" marL="0" rtl="0" algn="l">
              <a:spcBef>
                <a:spcPts val="0"/>
              </a:spcBef>
              <a:spcAft>
                <a:spcPts val="0"/>
              </a:spcAft>
              <a:buNone/>
            </a:pPr>
            <a:r>
              <a:rPr b="1" lang="en"/>
              <a:t>Link to Example: </a:t>
            </a:r>
            <a:r>
              <a:rPr b="1" lang="en" u="sng">
                <a:solidFill>
                  <a:schemeClr val="hlink"/>
                </a:solidFill>
                <a:hlinkClick r:id="rId4"/>
              </a:rPr>
              <a:t>Codepen</a:t>
            </a:r>
            <a:endParaRPr b="1">
              <a:solidFill>
                <a:schemeClr val="lt2"/>
              </a:solidFill>
            </a:endParaRPr>
          </a:p>
          <a:p>
            <a:pPr indent="0" lvl="0" marL="0" rtl="0" algn="l">
              <a:spcBef>
                <a:spcPts val="0"/>
              </a:spcBef>
              <a:spcAft>
                <a:spcPts val="0"/>
              </a:spcAft>
              <a:buNone/>
            </a:pPr>
            <a:r>
              <a:t/>
            </a:r>
            <a:endParaRPr/>
          </a:p>
        </p:txBody>
      </p:sp>
      <p:sp>
        <p:nvSpPr>
          <p:cNvPr id="200" name="Google Shape;200;p22"/>
          <p:cNvSpPr txBox="1"/>
          <p:nvPr>
            <p:ph idx="1" type="body"/>
          </p:nvPr>
        </p:nvSpPr>
        <p:spPr>
          <a:xfrm>
            <a:off x="5126025" y="978275"/>
            <a:ext cx="3331500" cy="3500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1150" u="sng">
                <a:latin typeface="Courier New"/>
                <a:ea typeface="Courier New"/>
                <a:cs typeface="Courier New"/>
                <a:sym typeface="Courier New"/>
              </a:rPr>
              <a:t>CSS:</a:t>
            </a:r>
            <a:endParaRPr b="1" sz="1150" u="sng">
              <a:latin typeface="Courier New"/>
              <a:ea typeface="Courier New"/>
              <a:cs typeface="Courier New"/>
              <a:sym typeface="Courier New"/>
            </a:endParaRPr>
          </a:p>
          <a:p>
            <a:pPr indent="0" lvl="0" marL="0" rtl="0" algn="l">
              <a:spcBef>
                <a:spcPts val="0"/>
              </a:spcBef>
              <a:spcAft>
                <a:spcPts val="0"/>
              </a:spcAft>
              <a:buNone/>
            </a:pPr>
            <a:r>
              <a:t/>
            </a:r>
            <a:endParaRPr b="1" sz="1150" u="sng">
              <a:latin typeface="Courier New"/>
              <a:ea typeface="Courier New"/>
              <a:cs typeface="Courier New"/>
              <a:sym typeface="Courier New"/>
            </a:endParaRPr>
          </a:p>
          <a:p>
            <a:pPr indent="0" lvl="0" marL="0" rtl="0" algn="l">
              <a:spcBef>
                <a:spcPts val="0"/>
              </a:spcBef>
              <a:spcAft>
                <a:spcPts val="0"/>
              </a:spcAft>
              <a:buNone/>
            </a:pPr>
            <a:r>
              <a:rPr b="1" lang="en" sz="1150">
                <a:solidFill>
                  <a:schemeClr val="lt2"/>
                </a:solidFill>
                <a:latin typeface="Courier New"/>
                <a:ea typeface="Courier New"/>
                <a:cs typeface="Courier New"/>
                <a:sym typeface="Courier New"/>
              </a:rPr>
              <a:t>// Extra classes to toggle between</a:t>
            </a:r>
            <a:endParaRPr b="1" sz="115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.classOne {</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background-color: pink;</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min-height:220px;</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.classTwo {</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min-width: 500px;</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color: white;</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a:t>
            </a:r>
            <a:endParaRPr b="1" sz="1150">
              <a:latin typeface="Courier New"/>
              <a:ea typeface="Courier New"/>
              <a:cs typeface="Courier New"/>
              <a:sym typeface="Courier New"/>
            </a:endParaRPr>
          </a:p>
          <a:p>
            <a:pPr indent="0" lvl="0" marL="0" rtl="0" algn="l">
              <a:spcBef>
                <a:spcPts val="0"/>
              </a:spcBef>
              <a:spcAft>
                <a:spcPts val="0"/>
              </a:spcAft>
              <a:buNone/>
            </a:pPr>
            <a:r>
              <a:t/>
            </a:r>
            <a:endParaRPr b="1" sz="1150">
              <a:latin typeface="Courier New"/>
              <a:ea typeface="Courier New"/>
              <a:cs typeface="Courier New"/>
              <a:sym typeface="Courier New"/>
            </a:endParaRPr>
          </a:p>
          <a:p>
            <a:pPr indent="0" lvl="0" marL="0" rtl="0" algn="l">
              <a:spcBef>
                <a:spcPts val="0"/>
              </a:spcBef>
              <a:spcAft>
                <a:spcPts val="0"/>
              </a:spcAft>
              <a:buNone/>
            </a:pPr>
            <a:r>
              <a:t/>
            </a:r>
            <a:endParaRPr b="1" sz="1150">
              <a:latin typeface="Courier New"/>
              <a:ea typeface="Courier New"/>
              <a:cs typeface="Courier New"/>
              <a:sym typeface="Courier New"/>
            </a:endParaRPr>
          </a:p>
          <a:p>
            <a:pPr indent="0" lvl="0" marL="0" rtl="0" algn="l">
              <a:spcBef>
                <a:spcPts val="0"/>
              </a:spcBef>
              <a:spcAft>
                <a:spcPts val="0"/>
              </a:spcAft>
              <a:buNone/>
            </a:pPr>
            <a:r>
              <a:rPr b="1" lang="en" sz="1150">
                <a:solidFill>
                  <a:schemeClr val="lt2"/>
                </a:solidFill>
                <a:latin typeface="Courier New"/>
                <a:ea typeface="Courier New"/>
                <a:cs typeface="Courier New"/>
                <a:sym typeface="Courier New"/>
              </a:rPr>
              <a:t>// Default styling of box</a:t>
            </a:r>
            <a:endParaRPr b="1" sz="115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div {</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width: 200px;</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min-height: 120px;</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background-color: lightgreen;</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padding: 20px;</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font-weight: bold;</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font-size: 20px;</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a:t>
            </a:r>
            <a:endParaRPr b="1" sz="1150">
              <a:latin typeface="Courier New"/>
              <a:ea typeface="Courier New"/>
              <a:cs typeface="Courier New"/>
              <a:sym typeface="Courier New"/>
            </a:endParaRPr>
          </a:p>
          <a:p>
            <a:pPr indent="0" lvl="0" marL="0" rtl="0" algn="l">
              <a:spcBef>
                <a:spcPts val="0"/>
              </a:spcBef>
              <a:spcAft>
                <a:spcPts val="0"/>
              </a:spcAft>
              <a:buNone/>
            </a:pPr>
            <a:r>
              <a:t/>
            </a:r>
            <a:endParaRPr b="1" sz="1150">
              <a:latin typeface="Courier New"/>
              <a:ea typeface="Courier New"/>
              <a:cs typeface="Courier New"/>
              <a:sym typeface="Courier New"/>
            </a:endParaRPr>
          </a:p>
          <a:p>
            <a:pPr indent="0" lvl="0" marL="0" rtl="0" algn="l">
              <a:spcBef>
                <a:spcPts val="0"/>
              </a:spcBef>
              <a:spcAft>
                <a:spcPts val="0"/>
              </a:spcAft>
              <a:buNone/>
            </a:pPr>
            <a:r>
              <a:t/>
            </a:r>
            <a:endParaRPr b="1" sz="1150">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Event Handling - Overview</a:t>
            </a:r>
            <a:endParaRPr/>
          </a:p>
        </p:txBody>
      </p:sp>
      <p:sp>
        <p:nvSpPr>
          <p:cNvPr id="206" name="Google Shape;206;p23"/>
          <p:cNvSpPr txBox="1"/>
          <p:nvPr>
            <p:ph idx="1" type="body"/>
          </p:nvPr>
        </p:nvSpPr>
        <p:spPr>
          <a:xfrm>
            <a:off x="1297500" y="978275"/>
            <a:ext cx="7038900" cy="3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jQuery provides a simplified and powerful interface for handling events on an HTML page using the following methods:</a:t>
            </a:r>
            <a:endParaRPr sz="1500"/>
          </a:p>
          <a:p>
            <a:pPr indent="-323850" lvl="0" marL="457200" rtl="0" algn="l">
              <a:spcBef>
                <a:spcPts val="0"/>
              </a:spcBef>
              <a:spcAft>
                <a:spcPts val="0"/>
              </a:spcAft>
              <a:buSzPts val="1500"/>
              <a:buChar char="●"/>
            </a:pPr>
            <a:r>
              <a:rPr lang="en" sz="1500"/>
              <a:t> .on(); </a:t>
            </a:r>
            <a:endParaRPr sz="1500"/>
          </a:p>
          <a:p>
            <a:pPr indent="-323850" lvl="0" marL="457200" rtl="0" algn="l">
              <a:spcBef>
                <a:spcPts val="0"/>
              </a:spcBef>
              <a:spcAft>
                <a:spcPts val="0"/>
              </a:spcAft>
              <a:buSzPts val="1500"/>
              <a:buChar char="●"/>
            </a:pPr>
            <a:r>
              <a:rPr lang="en" sz="1500"/>
              <a:t>.one();</a:t>
            </a:r>
            <a:endParaRPr sz="1500"/>
          </a:p>
          <a:p>
            <a:pPr indent="-323850" lvl="0" marL="457200" rtl="0" algn="l">
              <a:spcBef>
                <a:spcPts val="0"/>
              </a:spcBef>
              <a:spcAft>
                <a:spcPts val="0"/>
              </a:spcAft>
              <a:buSzPts val="1500"/>
              <a:buChar char="●"/>
            </a:pPr>
            <a:r>
              <a:rPr lang="en" sz="1500"/>
              <a:t> .off(); </a:t>
            </a:r>
            <a:endParaRPr sz="1500"/>
          </a:p>
          <a:p>
            <a:pPr indent="-323850" lvl="0" marL="457200" rtl="0" algn="l">
              <a:spcBef>
                <a:spcPts val="0"/>
              </a:spcBef>
              <a:spcAft>
                <a:spcPts val="0"/>
              </a:spcAft>
              <a:buSzPts val="1500"/>
              <a:buChar char="●"/>
            </a:pPr>
            <a:r>
              <a:rPr lang="en" sz="1500"/>
              <a:t>.trigger();</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With jQuery’s full event handling capabilities, you can:</a:t>
            </a:r>
            <a:endParaRPr sz="1500"/>
          </a:p>
          <a:p>
            <a:pPr indent="-323850" lvl="0" marL="457200" rtl="0" algn="l">
              <a:spcBef>
                <a:spcPts val="0"/>
              </a:spcBef>
              <a:spcAft>
                <a:spcPts val="0"/>
              </a:spcAft>
              <a:buSzPts val="1500"/>
              <a:buChar char="●"/>
            </a:pPr>
            <a:r>
              <a:rPr lang="en" sz="1500"/>
              <a:t>Bind Events</a:t>
            </a:r>
            <a:endParaRPr sz="1500"/>
          </a:p>
          <a:p>
            <a:pPr indent="-323850" lvl="0" marL="457200" rtl="0" algn="l">
              <a:spcBef>
                <a:spcPts val="0"/>
              </a:spcBef>
              <a:spcAft>
                <a:spcPts val="0"/>
              </a:spcAft>
              <a:buSzPts val="1500"/>
              <a:buChar char="●"/>
            </a:pPr>
            <a:r>
              <a:rPr lang="en" sz="1500"/>
              <a:t>Unbind Events</a:t>
            </a:r>
            <a:endParaRPr sz="1500"/>
          </a:p>
          <a:p>
            <a:pPr indent="-323850" lvl="0" marL="457200" rtl="0" algn="l">
              <a:spcBef>
                <a:spcPts val="0"/>
              </a:spcBef>
              <a:spcAft>
                <a:spcPts val="0"/>
              </a:spcAft>
              <a:buSzPts val="1500"/>
              <a:buChar char="●"/>
            </a:pPr>
            <a:r>
              <a:rPr lang="en" sz="1500"/>
              <a:t>Delegate Events</a:t>
            </a:r>
            <a:endParaRPr sz="1500"/>
          </a:p>
          <a:p>
            <a:pPr indent="-323850" lvl="0" marL="457200" rtl="0" algn="l">
              <a:spcBef>
                <a:spcPts val="0"/>
              </a:spcBef>
              <a:spcAft>
                <a:spcPts val="0"/>
              </a:spcAft>
              <a:buSzPts val="1500"/>
              <a:buChar char="●"/>
            </a:pPr>
            <a:r>
              <a:rPr lang="en" sz="1500"/>
              <a:t>Create Custom Events</a:t>
            </a:r>
            <a:endParaRPr sz="1500"/>
          </a:p>
          <a:p>
            <a:pPr indent="-323850" lvl="0" marL="457200" rtl="0" algn="l">
              <a:spcBef>
                <a:spcPts val="0"/>
              </a:spcBef>
              <a:spcAft>
                <a:spcPts val="0"/>
              </a:spcAft>
              <a:buSzPts val="1500"/>
              <a:buChar char="●"/>
            </a:pPr>
            <a:r>
              <a:rPr lang="en" sz="1500"/>
              <a:t>Create Event Extensions (not </a:t>
            </a:r>
            <a:r>
              <a:rPr lang="en" sz="1500"/>
              <a:t>recommended</a:t>
            </a:r>
            <a:r>
              <a:rPr lang="en" sz="1500"/>
              <a:t>)</a:t>
            </a:r>
            <a:endParaRPr sz="1500"/>
          </a:p>
        </p:txBody>
      </p:sp>
      <p:cxnSp>
        <p:nvCxnSpPr>
          <p:cNvPr id="207" name="Google Shape;207;p23"/>
          <p:cNvCxnSpPr/>
          <p:nvPr/>
        </p:nvCxnSpPr>
        <p:spPr>
          <a:xfrm>
            <a:off x="1186575" y="978275"/>
            <a:ext cx="7617900" cy="51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307575" y="3836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Event Binding - .on() and .one()</a:t>
            </a:r>
            <a:endParaRPr/>
          </a:p>
        </p:txBody>
      </p:sp>
      <p:sp>
        <p:nvSpPr>
          <p:cNvPr id="213" name="Google Shape;213;p24"/>
          <p:cNvSpPr txBox="1"/>
          <p:nvPr>
            <p:ph idx="1" type="body"/>
          </p:nvPr>
        </p:nvSpPr>
        <p:spPr>
          <a:xfrm>
            <a:off x="1307575" y="978275"/>
            <a:ext cx="6498600" cy="3500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latin typeface="Montserrat"/>
                <a:ea typeface="Montserrat"/>
                <a:cs typeface="Montserrat"/>
                <a:sym typeface="Montserrat"/>
              </a:rPr>
              <a:t>Event binding is when an element on an HTML </a:t>
            </a:r>
            <a:endParaRPr sz="1500">
              <a:latin typeface="Montserrat"/>
              <a:ea typeface="Montserrat"/>
              <a:cs typeface="Montserrat"/>
              <a:sym typeface="Montserrat"/>
            </a:endParaRPr>
          </a:p>
          <a:p>
            <a:pPr indent="0" lvl="0" marL="0" rtl="0" algn="l">
              <a:spcBef>
                <a:spcPts val="0"/>
              </a:spcBef>
              <a:spcAft>
                <a:spcPts val="0"/>
              </a:spcAft>
              <a:buNone/>
            </a:pPr>
            <a:r>
              <a:rPr lang="en" sz="1500">
                <a:latin typeface="Montserrat"/>
                <a:ea typeface="Montserrat"/>
                <a:cs typeface="Montserrat"/>
                <a:sym typeface="Montserrat"/>
              </a:rPr>
              <a:t>element is assigned an event handler.</a:t>
            </a:r>
            <a:endParaRPr sz="1500">
              <a:latin typeface="Montserrat"/>
              <a:ea typeface="Montserrat"/>
              <a:cs typeface="Montserrat"/>
              <a:sym typeface="Montserrat"/>
            </a:endParaRPr>
          </a:p>
          <a:p>
            <a:pPr indent="0" lvl="0" marL="0" rtl="0" algn="l">
              <a:spcBef>
                <a:spcPts val="0"/>
              </a:spcBef>
              <a:spcAft>
                <a:spcPts val="0"/>
              </a:spcAft>
              <a:buNone/>
            </a:pPr>
            <a:r>
              <a:t/>
            </a:r>
            <a:endParaRPr b="1" sz="1500">
              <a:solidFill>
                <a:schemeClr val="lt2"/>
              </a:solidFill>
              <a:latin typeface="Montserrat"/>
              <a:ea typeface="Montserrat"/>
              <a:cs typeface="Montserrat"/>
              <a:sym typeface="Montserrat"/>
            </a:endParaRPr>
          </a:p>
          <a:p>
            <a:pPr indent="0" lvl="0" marL="0" rtl="0" algn="l">
              <a:spcBef>
                <a:spcPts val="0"/>
              </a:spcBef>
              <a:spcAft>
                <a:spcPts val="0"/>
              </a:spcAft>
              <a:buNone/>
            </a:pPr>
            <a:r>
              <a:rPr b="1" lang="en" sz="1500">
                <a:solidFill>
                  <a:schemeClr val="lt2"/>
                </a:solidFill>
                <a:latin typeface="Montserrat"/>
                <a:ea typeface="Montserrat"/>
                <a:cs typeface="Montserrat"/>
                <a:sym typeface="Montserrat"/>
              </a:rPr>
              <a:t>Base JavaScript:</a:t>
            </a:r>
            <a:endParaRPr b="1" sz="1500">
              <a:solidFill>
                <a:schemeClr val="lt2"/>
              </a:solidFill>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Element.addEventListener(event, function() {...});</a:t>
            </a:r>
            <a:endParaRPr sz="1500">
              <a:latin typeface="Montserrat"/>
              <a:ea typeface="Montserrat"/>
              <a:cs typeface="Montserrat"/>
              <a:sym typeface="Montserrat"/>
            </a:endParaRPr>
          </a:p>
          <a:p>
            <a:pPr indent="0" lvl="0" marL="0" rtl="0" algn="l">
              <a:spcBef>
                <a:spcPts val="0"/>
              </a:spcBef>
              <a:spcAft>
                <a:spcPts val="0"/>
              </a:spcAft>
              <a:buNone/>
            </a:pPr>
            <a:r>
              <a:rPr b="1" lang="en" sz="1500">
                <a:solidFill>
                  <a:schemeClr val="lt2"/>
                </a:solidFill>
                <a:latin typeface="Montserrat"/>
                <a:ea typeface="Montserrat"/>
                <a:cs typeface="Montserrat"/>
                <a:sym typeface="Montserrat"/>
              </a:rPr>
              <a:t>jQuery:</a:t>
            </a:r>
            <a:endParaRPr b="1" sz="1500">
              <a:solidFill>
                <a:schemeClr val="lt2"/>
              </a:solidFill>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Element.on(event, function() {...});</a:t>
            </a:r>
            <a:endParaRPr sz="1500">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a:p>
            <a:pPr indent="0" lvl="0" marL="0" rtl="0" algn="l">
              <a:spcBef>
                <a:spcPts val="0"/>
              </a:spcBef>
              <a:spcAft>
                <a:spcPts val="0"/>
              </a:spcAft>
              <a:buNone/>
            </a:pPr>
            <a:r>
              <a:rPr b="1" lang="en" sz="1500">
                <a:solidFill>
                  <a:schemeClr val="lt2"/>
                </a:solidFill>
                <a:latin typeface="Montserrat"/>
                <a:ea typeface="Montserrat"/>
                <a:cs typeface="Montserrat"/>
                <a:sym typeface="Montserrat"/>
              </a:rPr>
              <a:t>.one():</a:t>
            </a:r>
            <a:endParaRPr b="1" sz="1500">
              <a:solidFill>
                <a:schemeClr val="lt2"/>
              </a:solidFill>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Binds an event just like </a:t>
            </a:r>
            <a:r>
              <a:rPr lang="en" sz="1500"/>
              <a:t>.on()</a:t>
            </a:r>
            <a:endParaRPr sz="1500"/>
          </a:p>
          <a:p>
            <a:pPr indent="-323850" lvl="0" marL="457200" rtl="0" algn="l">
              <a:spcBef>
                <a:spcPts val="0"/>
              </a:spcBef>
              <a:spcAft>
                <a:spcPts val="0"/>
              </a:spcAft>
              <a:buSzPts val="1500"/>
              <a:buChar char="❏"/>
            </a:pPr>
            <a:r>
              <a:rPr lang="en" sz="1500"/>
              <a:t>Unbinds the handler after that event occurs once</a:t>
            </a:r>
            <a:endParaRPr sz="1500"/>
          </a:p>
          <a:p>
            <a:pPr indent="-323850" lvl="0" marL="457200" rtl="0" algn="l">
              <a:spcBef>
                <a:spcPts val="0"/>
              </a:spcBef>
              <a:spcAft>
                <a:spcPts val="0"/>
              </a:spcAft>
              <a:buSzPts val="1500"/>
              <a:buChar char="❏"/>
            </a:pPr>
            <a:r>
              <a:rPr lang="en" sz="1500"/>
              <a:t>Useful for initial setups</a:t>
            </a:r>
            <a:endParaRPr sz="1500"/>
          </a:p>
          <a:p>
            <a:pPr indent="0" lvl="0" marL="0" rtl="0" algn="l">
              <a:spcBef>
                <a:spcPts val="0"/>
              </a:spcBef>
              <a:spcAft>
                <a:spcPts val="0"/>
              </a:spcAft>
              <a:buNone/>
            </a:pPr>
            <a:r>
              <a:t/>
            </a:r>
            <a:endParaRPr/>
          </a:p>
        </p:txBody>
      </p:sp>
      <p:cxnSp>
        <p:nvCxnSpPr>
          <p:cNvPr id="214" name="Google Shape;214;p24"/>
          <p:cNvCxnSpPr/>
          <p:nvPr/>
        </p:nvCxnSpPr>
        <p:spPr>
          <a:xfrm>
            <a:off x="1186575" y="978275"/>
            <a:ext cx="7617900" cy="51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1331250" y="4089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Event Binding - Example</a:t>
            </a:r>
            <a:endParaRPr/>
          </a:p>
        </p:txBody>
      </p:sp>
      <p:cxnSp>
        <p:nvCxnSpPr>
          <p:cNvPr id="220" name="Google Shape;220;p25"/>
          <p:cNvCxnSpPr/>
          <p:nvPr/>
        </p:nvCxnSpPr>
        <p:spPr>
          <a:xfrm>
            <a:off x="1186575" y="978275"/>
            <a:ext cx="7617900" cy="51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sp>
        <p:nvSpPr>
          <p:cNvPr id="221" name="Google Shape;221;p25"/>
          <p:cNvSpPr txBox="1"/>
          <p:nvPr>
            <p:ph idx="1" type="body"/>
          </p:nvPr>
        </p:nvSpPr>
        <p:spPr>
          <a:xfrm>
            <a:off x="1331250" y="978275"/>
            <a:ext cx="7740300" cy="3500700"/>
          </a:xfrm>
          <a:prstGeom prst="rect">
            <a:avLst/>
          </a:prstGeom>
        </p:spPr>
        <p:txBody>
          <a:bodyPr anchorCtr="0" anchor="t" bIns="91425" lIns="91425" spcFirstLastPara="1" rIns="91425" wrap="square" tIns="91425">
            <a:normAutofit fontScale="92500" lnSpcReduction="10000"/>
          </a:bodyPr>
          <a:lstStyle/>
          <a:p>
            <a:pPr indent="0" lvl="0" marL="0" marR="76200" rtl="0" algn="l">
              <a:spcBef>
                <a:spcPts val="0"/>
              </a:spcBef>
              <a:spcAft>
                <a:spcPts val="0"/>
              </a:spcAft>
              <a:buNone/>
            </a:pPr>
            <a:r>
              <a:rPr b="1" lang="en" sz="1150">
                <a:latin typeface="Courier New"/>
                <a:ea typeface="Courier New"/>
                <a:cs typeface="Courier New"/>
                <a:sym typeface="Courier New"/>
              </a:rPr>
              <a:t>$(document.body).html("&lt;button id=\"setup\"&gt;Setup&lt;/button&gt;"); </a:t>
            </a:r>
            <a:r>
              <a:rPr b="1" lang="en" sz="1150">
                <a:solidFill>
                  <a:schemeClr val="lt2"/>
                </a:solidFill>
                <a:latin typeface="Courier New"/>
                <a:ea typeface="Courier New"/>
                <a:cs typeface="Courier New"/>
                <a:sym typeface="Courier New"/>
              </a:rPr>
              <a:t>// Button that works once</a:t>
            </a:r>
            <a:endParaRPr b="1" sz="1150">
              <a:solidFill>
                <a:schemeClr val="lt2"/>
              </a:solidFill>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$(document.body).append("&lt;button id=\"btn\"&gt;Button&lt;/button&gt;"); </a:t>
            </a:r>
            <a:r>
              <a:rPr b="1" lang="en" sz="1150">
                <a:solidFill>
                  <a:schemeClr val="lt2"/>
                </a:solidFill>
                <a:latin typeface="Courier New"/>
                <a:ea typeface="Courier New"/>
                <a:cs typeface="Courier New"/>
                <a:sym typeface="Courier New"/>
              </a:rPr>
              <a:t>// Button that works every</a:t>
            </a:r>
            <a:r>
              <a:rPr b="1" lang="en" sz="1150">
                <a:latin typeface="Courier New"/>
                <a:ea typeface="Courier New"/>
                <a:cs typeface="Courier New"/>
                <a:sym typeface="Courier New"/>
              </a:rPr>
              <a:t> time</a:t>
            </a:r>
            <a:endParaRPr b="1" sz="1150">
              <a:latin typeface="Courier New"/>
              <a:ea typeface="Courier New"/>
              <a:cs typeface="Courier New"/>
              <a:sym typeface="Courier New"/>
            </a:endParaRPr>
          </a:p>
          <a:p>
            <a:pPr indent="0" lvl="0" marL="0" marR="76200" rtl="0" algn="l">
              <a:spcBef>
                <a:spcPts val="0"/>
              </a:spcBef>
              <a:spcAft>
                <a:spcPts val="0"/>
              </a:spcAft>
              <a:buNone/>
            </a:pPr>
            <a:r>
              <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solidFill>
                  <a:schemeClr val="lt2"/>
                </a:solidFill>
                <a:latin typeface="Courier New"/>
                <a:ea typeface="Courier New"/>
                <a:cs typeface="Courier New"/>
                <a:sym typeface="Courier New"/>
              </a:rPr>
              <a:t>// Event handler for setup button (only works once)</a:t>
            </a:r>
            <a:endParaRPr b="1" sz="1150">
              <a:solidFill>
                <a:schemeClr val="lt2"/>
              </a:solidFill>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$("#setup").one("click", function() {</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$(document.body).append("&lt;p&gt;The setup button was clicked! --- Everything is set up, button no longer functional&lt;/p&gt;");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 ... setting up ...</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a:t>
            </a:r>
            <a:endParaRPr b="1" sz="1150">
              <a:latin typeface="Courier New"/>
              <a:ea typeface="Courier New"/>
              <a:cs typeface="Courier New"/>
              <a:sym typeface="Courier New"/>
            </a:endParaRPr>
          </a:p>
          <a:p>
            <a:pPr indent="0" lvl="0" marL="0" marR="76200" rtl="0" algn="l">
              <a:spcBef>
                <a:spcPts val="0"/>
              </a:spcBef>
              <a:spcAft>
                <a:spcPts val="0"/>
              </a:spcAft>
              <a:buNone/>
            </a:pPr>
            <a:r>
              <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solidFill>
                  <a:schemeClr val="lt2"/>
                </a:solidFill>
                <a:latin typeface="Courier New"/>
                <a:ea typeface="Courier New"/>
                <a:cs typeface="Courier New"/>
                <a:sym typeface="Courier New"/>
              </a:rPr>
              <a:t>// Event handler for reusable button</a:t>
            </a:r>
            <a:endParaRPr b="1" sz="1150">
              <a:solidFill>
                <a:schemeClr val="lt2"/>
              </a:solidFill>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$("#btn").on("click", function() {</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$(document.body).append("&lt;p&gt;Doing something after clicking the button&lt;/p&gt;");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a:t>
            </a:r>
            <a:endParaRPr b="1" sz="1150">
              <a:latin typeface="Courier New"/>
              <a:ea typeface="Courier New"/>
              <a:cs typeface="Courier New"/>
              <a:sym typeface="Courier New"/>
            </a:endParaRPr>
          </a:p>
          <a:p>
            <a:pPr indent="0" lvl="0" marL="0" rtl="0" algn="l">
              <a:spcBef>
                <a:spcPts val="0"/>
              </a:spcBef>
              <a:spcAft>
                <a:spcPts val="0"/>
              </a:spcAft>
              <a:buNone/>
            </a:pPr>
            <a:r>
              <a:t/>
            </a:r>
            <a:endParaRPr b="1" sz="1150">
              <a:latin typeface="Courier New"/>
              <a:ea typeface="Courier New"/>
              <a:cs typeface="Courier New"/>
              <a:sym typeface="Courier New"/>
            </a:endParaRPr>
          </a:p>
          <a:p>
            <a:pPr indent="0" lvl="0" marL="0" rtl="0" algn="l">
              <a:spcBef>
                <a:spcPts val="0"/>
              </a:spcBef>
              <a:spcAft>
                <a:spcPts val="0"/>
              </a:spcAft>
              <a:buNone/>
            </a:pPr>
            <a:r>
              <a:t/>
            </a:r>
            <a:endParaRPr b="1" sz="1150">
              <a:latin typeface="Courier New"/>
              <a:ea typeface="Courier New"/>
              <a:cs typeface="Courier New"/>
              <a:sym typeface="Courier New"/>
            </a:endParaRPr>
          </a:p>
          <a:p>
            <a:pPr indent="0" lvl="0" marL="0" rtl="0" algn="l">
              <a:spcBef>
                <a:spcPts val="0"/>
              </a:spcBef>
              <a:spcAft>
                <a:spcPts val="0"/>
              </a:spcAft>
              <a:buNone/>
            </a:pPr>
            <a:r>
              <a:rPr b="1" lang="en"/>
              <a:t>Link to Example: </a:t>
            </a:r>
            <a:r>
              <a:rPr b="1" lang="en" u="sng">
                <a:solidFill>
                  <a:schemeClr val="hlink"/>
                </a:solidFill>
                <a:hlinkClick r:id="rId3"/>
              </a:rPr>
              <a:t>Codepen</a:t>
            </a:r>
            <a:endParaRPr b="1">
              <a:solidFill>
                <a:schemeClr val="lt2"/>
              </a:solidFill>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1307575" y="3836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Event Unbinding - .off()</a:t>
            </a:r>
            <a:endParaRPr/>
          </a:p>
        </p:txBody>
      </p:sp>
      <p:sp>
        <p:nvSpPr>
          <p:cNvPr id="227" name="Google Shape;227;p26"/>
          <p:cNvSpPr txBox="1"/>
          <p:nvPr>
            <p:ph idx="1" type="body"/>
          </p:nvPr>
        </p:nvSpPr>
        <p:spPr>
          <a:xfrm>
            <a:off x="1307575" y="978275"/>
            <a:ext cx="5812500" cy="350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Montserrat"/>
                <a:ea typeface="Montserrat"/>
                <a:cs typeface="Montserrat"/>
                <a:sym typeface="Montserrat"/>
              </a:rPr>
              <a:t>An event can be unbound using the .off() method.</a:t>
            </a:r>
            <a:endParaRPr sz="1500">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a:p>
            <a:pPr indent="0" lvl="0" marL="0" rtl="0" algn="l">
              <a:spcBef>
                <a:spcPts val="0"/>
              </a:spcBef>
              <a:spcAft>
                <a:spcPts val="0"/>
              </a:spcAft>
              <a:buNone/>
            </a:pPr>
            <a:r>
              <a:rPr lang="en" sz="1500">
                <a:latin typeface="Montserrat"/>
                <a:ea typeface="Montserrat"/>
                <a:cs typeface="Montserrat"/>
                <a:sym typeface="Montserrat"/>
              </a:rPr>
              <a:t>Events should be unbound because:</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They are no longer needed</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The handlers use a lot of memory</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They are causing performance issues</a:t>
            </a:r>
            <a:endParaRPr sz="1500">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a:p>
            <a:pPr indent="0" lvl="0" marL="0" rtl="0" algn="l">
              <a:spcBef>
                <a:spcPts val="0"/>
              </a:spcBef>
              <a:spcAft>
                <a:spcPts val="0"/>
              </a:spcAft>
              <a:buNone/>
            </a:pPr>
            <a:r>
              <a:rPr lang="en" sz="1500">
                <a:latin typeface="Montserrat"/>
                <a:ea typeface="Montserrat"/>
                <a:cs typeface="Montserrat"/>
                <a:sym typeface="Montserrat"/>
              </a:rPr>
              <a:t>The .one() method uses .off() after the first </a:t>
            </a:r>
            <a:r>
              <a:rPr lang="en" sz="1500">
                <a:latin typeface="Montserrat"/>
                <a:ea typeface="Montserrat"/>
                <a:cs typeface="Montserrat"/>
                <a:sym typeface="Montserrat"/>
              </a:rPr>
              <a:t>occurrence</a:t>
            </a:r>
            <a:r>
              <a:rPr lang="en" sz="1500">
                <a:latin typeface="Montserrat"/>
                <a:ea typeface="Montserrat"/>
                <a:cs typeface="Montserrat"/>
                <a:sym typeface="Montserrat"/>
              </a:rPr>
              <a:t> of the event.</a:t>
            </a:r>
            <a:endParaRPr sz="1500">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p>
        </p:txBody>
      </p:sp>
      <p:cxnSp>
        <p:nvCxnSpPr>
          <p:cNvPr id="228" name="Google Shape;228;p26"/>
          <p:cNvCxnSpPr/>
          <p:nvPr/>
        </p:nvCxnSpPr>
        <p:spPr>
          <a:xfrm>
            <a:off x="1186575" y="978275"/>
            <a:ext cx="7617900" cy="51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1331250" y="4089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Event Unbinding - Example</a:t>
            </a:r>
            <a:endParaRPr/>
          </a:p>
        </p:txBody>
      </p:sp>
      <p:cxnSp>
        <p:nvCxnSpPr>
          <p:cNvPr id="234" name="Google Shape;234;p27"/>
          <p:cNvCxnSpPr/>
          <p:nvPr/>
        </p:nvCxnSpPr>
        <p:spPr>
          <a:xfrm>
            <a:off x="1186575" y="978275"/>
            <a:ext cx="7617900" cy="51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sp>
        <p:nvSpPr>
          <p:cNvPr id="235" name="Google Shape;235;p27"/>
          <p:cNvSpPr txBox="1"/>
          <p:nvPr>
            <p:ph idx="1" type="body"/>
          </p:nvPr>
        </p:nvSpPr>
        <p:spPr>
          <a:xfrm>
            <a:off x="1331250" y="978275"/>
            <a:ext cx="7740300" cy="3500700"/>
          </a:xfrm>
          <a:prstGeom prst="rect">
            <a:avLst/>
          </a:prstGeom>
        </p:spPr>
        <p:txBody>
          <a:bodyPr anchorCtr="0" anchor="t" bIns="91425" lIns="91425" spcFirstLastPara="1" rIns="91425" wrap="square" tIns="91425">
            <a:normAutofit fontScale="92500" lnSpcReduction="20000"/>
          </a:bodyPr>
          <a:lstStyle/>
          <a:p>
            <a:pPr indent="0" lvl="0" marL="0" marR="76200" rtl="0" algn="l">
              <a:spcBef>
                <a:spcPts val="0"/>
              </a:spcBef>
              <a:spcAft>
                <a:spcPts val="0"/>
              </a:spcAft>
              <a:buNone/>
            </a:pPr>
            <a:r>
              <a:rPr b="1" lang="en" sz="1150">
                <a:latin typeface="Courier New"/>
                <a:ea typeface="Courier New"/>
                <a:cs typeface="Courier New"/>
                <a:sym typeface="Courier New"/>
              </a:rPr>
              <a:t>$(document.body).html("&lt;button id=\"btn\"&gt;Click Me!&lt;/button&gt;"); </a:t>
            </a:r>
            <a:r>
              <a:rPr b="1" lang="en" sz="1150">
                <a:solidFill>
                  <a:schemeClr val="lt2"/>
                </a:solidFill>
                <a:latin typeface="Courier New"/>
                <a:ea typeface="Courier New"/>
                <a:cs typeface="Courier New"/>
                <a:sym typeface="Courier New"/>
              </a:rPr>
              <a:t>// Button that works until unbound</a:t>
            </a:r>
            <a:endParaRPr b="1" sz="1150">
              <a:solidFill>
                <a:schemeClr val="lt2"/>
              </a:solidFill>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$(document.body).append("&lt;button id=\"off\"&gt;Turn the other button off&lt;/button&gt;"); </a:t>
            </a:r>
            <a:r>
              <a:rPr b="1" lang="en" sz="1150">
                <a:solidFill>
                  <a:schemeClr val="lt2"/>
                </a:solidFill>
                <a:latin typeface="Courier New"/>
                <a:ea typeface="Courier New"/>
                <a:cs typeface="Courier New"/>
                <a:sym typeface="Courier New"/>
              </a:rPr>
              <a:t>// Button that toggles the first button</a:t>
            </a:r>
            <a:endParaRPr b="1" sz="1150">
              <a:solidFill>
                <a:schemeClr val="lt2"/>
              </a:solidFill>
              <a:latin typeface="Courier New"/>
              <a:ea typeface="Courier New"/>
              <a:cs typeface="Courier New"/>
              <a:sym typeface="Courier New"/>
            </a:endParaRPr>
          </a:p>
          <a:p>
            <a:pPr indent="0" lvl="0" marL="0" marR="76200" rtl="0" algn="l">
              <a:spcBef>
                <a:spcPts val="0"/>
              </a:spcBef>
              <a:spcAft>
                <a:spcPts val="0"/>
              </a:spcAft>
              <a:buNone/>
            </a:pPr>
            <a:r>
              <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solidFill>
                  <a:schemeClr val="lt2"/>
                </a:solidFill>
                <a:latin typeface="Courier New"/>
                <a:ea typeface="Courier New"/>
                <a:cs typeface="Courier New"/>
                <a:sym typeface="Courier New"/>
              </a:rPr>
              <a:t>// Event handler for reusable button</a:t>
            </a:r>
            <a:endParaRPr b="1" sz="1150">
              <a:solidFill>
                <a:schemeClr val="lt2"/>
              </a:solidFill>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$("#btn").on("click", function() {</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$(document.body).append("&lt;p&gt;Doing something after clicking the button&lt;/p&gt;");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a:t>
            </a:r>
            <a:endParaRPr b="1" sz="1150">
              <a:latin typeface="Courier New"/>
              <a:ea typeface="Courier New"/>
              <a:cs typeface="Courier New"/>
              <a:sym typeface="Courier New"/>
            </a:endParaRPr>
          </a:p>
          <a:p>
            <a:pPr indent="0" lvl="0" marL="0" marR="76200" rtl="0" algn="l">
              <a:spcBef>
                <a:spcPts val="0"/>
              </a:spcBef>
              <a:spcAft>
                <a:spcPts val="0"/>
              </a:spcAft>
              <a:buNone/>
            </a:pPr>
            <a:r>
              <a:t/>
            </a:r>
            <a:endParaRPr b="1" sz="1150">
              <a:latin typeface="Courier New"/>
              <a:ea typeface="Courier New"/>
              <a:cs typeface="Courier New"/>
              <a:sym typeface="Courier New"/>
            </a:endParaRPr>
          </a:p>
          <a:p>
            <a:pPr indent="0" lvl="0" marL="0" marR="76200" rtl="0" algn="l">
              <a:spcBef>
                <a:spcPts val="0"/>
              </a:spcBef>
              <a:spcAft>
                <a:spcPts val="0"/>
              </a:spcAft>
              <a:buNone/>
            </a:pPr>
            <a:r>
              <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solidFill>
                  <a:schemeClr val="lt2"/>
                </a:solidFill>
                <a:latin typeface="Courier New"/>
                <a:ea typeface="Courier New"/>
                <a:cs typeface="Courier New"/>
                <a:sym typeface="Courier New"/>
              </a:rPr>
              <a:t>// Event handler to toggle the functionality of the first button</a:t>
            </a:r>
            <a:endParaRPr b="1" sz="1150">
              <a:solidFill>
                <a:schemeClr val="lt2"/>
              </a:solidFill>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$("#off").one("click", function() {</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$("#btn").off();</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$(document.body).append("&lt;p&gt;The other button no longer works&lt;/p&gt;");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a:t>
            </a:r>
            <a:endParaRPr b="1" sz="1150">
              <a:latin typeface="Courier New"/>
              <a:ea typeface="Courier New"/>
              <a:cs typeface="Courier New"/>
              <a:sym typeface="Courier New"/>
            </a:endParaRPr>
          </a:p>
          <a:p>
            <a:pPr indent="0" lvl="0" marL="0" rtl="0" algn="l">
              <a:spcBef>
                <a:spcPts val="0"/>
              </a:spcBef>
              <a:spcAft>
                <a:spcPts val="0"/>
              </a:spcAft>
              <a:buNone/>
            </a:pPr>
            <a:r>
              <a:t/>
            </a:r>
            <a:endParaRPr b="1" sz="1150">
              <a:latin typeface="Courier New"/>
              <a:ea typeface="Courier New"/>
              <a:cs typeface="Courier New"/>
              <a:sym typeface="Courier New"/>
            </a:endParaRPr>
          </a:p>
          <a:p>
            <a:pPr indent="0" lvl="0" marL="0" rtl="0" algn="l">
              <a:spcBef>
                <a:spcPts val="0"/>
              </a:spcBef>
              <a:spcAft>
                <a:spcPts val="0"/>
              </a:spcAft>
              <a:buNone/>
            </a:pPr>
            <a:r>
              <a:t/>
            </a:r>
            <a:endParaRPr b="1" sz="1150">
              <a:latin typeface="Courier New"/>
              <a:ea typeface="Courier New"/>
              <a:cs typeface="Courier New"/>
              <a:sym typeface="Courier New"/>
            </a:endParaRPr>
          </a:p>
          <a:p>
            <a:pPr indent="0" lvl="0" marL="0" rtl="0" algn="l">
              <a:spcBef>
                <a:spcPts val="0"/>
              </a:spcBef>
              <a:spcAft>
                <a:spcPts val="0"/>
              </a:spcAft>
              <a:buNone/>
            </a:pPr>
            <a:r>
              <a:t/>
            </a:r>
            <a:endParaRPr b="1" sz="1150">
              <a:latin typeface="Courier New"/>
              <a:ea typeface="Courier New"/>
              <a:cs typeface="Courier New"/>
              <a:sym typeface="Courier New"/>
            </a:endParaRPr>
          </a:p>
          <a:p>
            <a:pPr indent="0" lvl="0" marL="0" rtl="0" algn="l">
              <a:spcBef>
                <a:spcPts val="0"/>
              </a:spcBef>
              <a:spcAft>
                <a:spcPts val="0"/>
              </a:spcAft>
              <a:buNone/>
            </a:pPr>
            <a:r>
              <a:rPr b="1" lang="en"/>
              <a:t>Link to Example: </a:t>
            </a:r>
            <a:r>
              <a:rPr b="1" lang="en" u="sng">
                <a:solidFill>
                  <a:schemeClr val="hlink"/>
                </a:solidFill>
                <a:hlinkClick r:id="rId3"/>
              </a:rPr>
              <a:t>Codepen</a:t>
            </a:r>
            <a:endParaRPr b="1">
              <a:solidFill>
                <a:schemeClr val="lt2"/>
              </a:solidFill>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ph type="title"/>
          </p:nvPr>
        </p:nvSpPr>
        <p:spPr>
          <a:xfrm>
            <a:off x="1307575" y="3836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Event Delegation - Bubbling Up!</a:t>
            </a:r>
            <a:endParaRPr/>
          </a:p>
        </p:txBody>
      </p:sp>
      <p:sp>
        <p:nvSpPr>
          <p:cNvPr id="241" name="Google Shape;241;p28"/>
          <p:cNvSpPr txBox="1"/>
          <p:nvPr>
            <p:ph idx="1" type="body"/>
          </p:nvPr>
        </p:nvSpPr>
        <p:spPr>
          <a:xfrm>
            <a:off x="1307575" y="978275"/>
            <a:ext cx="6498600" cy="3500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Event delegation uses the DOM to attach events to all of the descendants of a specific element (i.e. all &lt;li&gt; in a &lt;ul&gt;).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Event delegation can be used to:</a:t>
            </a:r>
            <a:endParaRPr sz="1500"/>
          </a:p>
          <a:p>
            <a:pPr indent="-323850" lvl="0" marL="457200" rtl="0" algn="l">
              <a:spcBef>
                <a:spcPts val="0"/>
              </a:spcBef>
              <a:spcAft>
                <a:spcPts val="0"/>
              </a:spcAft>
              <a:buSzPts val="1500"/>
              <a:buChar char="❏"/>
            </a:pPr>
            <a:r>
              <a:rPr lang="en" sz="1500"/>
              <a:t>Attach event handlers to elements that don’t yet exist</a:t>
            </a:r>
            <a:endParaRPr sz="1500"/>
          </a:p>
          <a:p>
            <a:pPr indent="-323850" lvl="0" marL="457200" rtl="0" algn="l">
              <a:spcBef>
                <a:spcPts val="0"/>
              </a:spcBef>
              <a:spcAft>
                <a:spcPts val="0"/>
              </a:spcAft>
              <a:buSzPts val="1500"/>
              <a:buChar char="❏"/>
            </a:pPr>
            <a:r>
              <a:rPr lang="en" sz="1500"/>
              <a:t>Attach event handlers to many elements at once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Event delegation utilizes the “selection” parameter of on. This allows you to select which descendant elements should trigger the handler:</a:t>
            </a:r>
            <a:endParaRPr sz="1500"/>
          </a:p>
          <a:p>
            <a:pPr indent="0" lvl="0" marL="0" rtl="0" algn="l">
              <a:spcBef>
                <a:spcPts val="0"/>
              </a:spcBef>
              <a:spcAft>
                <a:spcPts val="0"/>
              </a:spcAft>
              <a:buNone/>
            </a:pPr>
            <a:r>
              <a:t/>
            </a:r>
            <a:endParaRPr sz="1000"/>
          </a:p>
          <a:p>
            <a:pPr indent="0" lvl="0" marL="0" rtl="0" algn="l">
              <a:spcBef>
                <a:spcPts val="0"/>
              </a:spcBef>
              <a:spcAft>
                <a:spcPts val="0"/>
              </a:spcAft>
              <a:buNone/>
            </a:pPr>
            <a:r>
              <a:rPr b="1" lang="en" sz="1000">
                <a:solidFill>
                  <a:schemeClr val="lt2"/>
                </a:solidFill>
                <a:latin typeface="Courier New"/>
                <a:ea typeface="Courier New"/>
                <a:cs typeface="Courier New"/>
                <a:sym typeface="Courier New"/>
              </a:rPr>
              <a:t>//Attaches event handler to all &lt;a&gt; elements in the table with id “mytable”</a:t>
            </a:r>
            <a:endParaRPr b="1"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$(“#mytable”).on(“click”, “a”, function(event)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event.preventDefault();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console.log(“The link was clicked”);</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p:txBody>
      </p:sp>
      <p:cxnSp>
        <p:nvCxnSpPr>
          <p:cNvPr id="242" name="Google Shape;242;p28"/>
          <p:cNvCxnSpPr/>
          <p:nvPr/>
        </p:nvCxnSpPr>
        <p:spPr>
          <a:xfrm>
            <a:off x="1186575" y="978275"/>
            <a:ext cx="7617900" cy="51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1331250" y="4089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Event Delegation - Example</a:t>
            </a:r>
            <a:endParaRPr/>
          </a:p>
        </p:txBody>
      </p:sp>
      <p:cxnSp>
        <p:nvCxnSpPr>
          <p:cNvPr id="248" name="Google Shape;248;p29"/>
          <p:cNvCxnSpPr/>
          <p:nvPr/>
        </p:nvCxnSpPr>
        <p:spPr>
          <a:xfrm>
            <a:off x="1186575" y="978275"/>
            <a:ext cx="7617900" cy="51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sp>
        <p:nvSpPr>
          <p:cNvPr id="249" name="Google Shape;249;p29"/>
          <p:cNvSpPr txBox="1"/>
          <p:nvPr>
            <p:ph idx="1" type="body"/>
          </p:nvPr>
        </p:nvSpPr>
        <p:spPr>
          <a:xfrm>
            <a:off x="1331250" y="978275"/>
            <a:ext cx="7740300" cy="3676200"/>
          </a:xfrm>
          <a:prstGeom prst="rect">
            <a:avLst/>
          </a:prstGeom>
        </p:spPr>
        <p:txBody>
          <a:bodyPr anchorCtr="0" anchor="t" bIns="91425" lIns="91425" spcFirstLastPara="1" rIns="91425" wrap="square" tIns="91425">
            <a:normAutofit fontScale="77500" lnSpcReduction="20000"/>
          </a:bodyPr>
          <a:lstStyle/>
          <a:p>
            <a:pPr indent="0" lvl="0" marL="0" marR="76200" rtl="0" algn="l">
              <a:spcBef>
                <a:spcPts val="0"/>
              </a:spcBef>
              <a:spcAft>
                <a:spcPts val="0"/>
              </a:spcAft>
              <a:buNone/>
            </a:pPr>
            <a:r>
              <a:rPr b="1" lang="en" sz="1385" u="sng">
                <a:latin typeface="Courier New"/>
                <a:ea typeface="Courier New"/>
                <a:cs typeface="Courier New"/>
                <a:sym typeface="Courier New"/>
              </a:rPr>
              <a:t>HTML:</a:t>
            </a:r>
            <a:endParaRPr b="1" sz="1385" u="sng">
              <a:latin typeface="Courier New"/>
              <a:ea typeface="Courier New"/>
              <a:cs typeface="Courier New"/>
              <a:sym typeface="Courier New"/>
            </a:endParaRPr>
          </a:p>
          <a:p>
            <a:pPr indent="0" lvl="0" marL="0" marR="76200" rtl="0" algn="l">
              <a:spcBef>
                <a:spcPts val="0"/>
              </a:spcBef>
              <a:spcAft>
                <a:spcPts val="0"/>
              </a:spcAft>
              <a:buNone/>
            </a:pPr>
            <a:r>
              <a:t/>
            </a:r>
            <a:endParaRPr b="1" sz="1385" u="sng">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&lt;body&gt;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&lt;ul id="mylist"&gt;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&lt;li&gt;&lt;button&gt;This button existed&lt;/button&gt;&lt;/li&gt;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&lt;li&gt;This is not a button, you cannot click this&lt;/li&gt;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&lt;/ul&gt;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&lt;button id="create"&gt;Add new button&lt;/button&gt;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&lt;/body&gt;</a:t>
            </a:r>
            <a:endParaRPr b="1" sz="1150">
              <a:latin typeface="Courier New"/>
              <a:ea typeface="Courier New"/>
              <a:cs typeface="Courier New"/>
              <a:sym typeface="Courier New"/>
            </a:endParaRPr>
          </a:p>
          <a:p>
            <a:pPr indent="0" lvl="0" marL="0" marR="76200" rtl="0" algn="l">
              <a:spcBef>
                <a:spcPts val="0"/>
              </a:spcBef>
              <a:spcAft>
                <a:spcPts val="0"/>
              </a:spcAft>
              <a:buNone/>
            </a:pPr>
            <a:r>
              <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666" u="sng">
                <a:latin typeface="Courier New"/>
                <a:ea typeface="Courier New"/>
                <a:cs typeface="Courier New"/>
                <a:sym typeface="Courier New"/>
              </a:rPr>
              <a:t>JS:</a:t>
            </a:r>
            <a:endParaRPr b="1" sz="1666" u="sng">
              <a:latin typeface="Courier New"/>
              <a:ea typeface="Courier New"/>
              <a:cs typeface="Courier New"/>
              <a:sym typeface="Courier New"/>
            </a:endParaRPr>
          </a:p>
          <a:p>
            <a:pPr indent="0" lvl="0" marL="0" marR="76200" rtl="0" algn="l">
              <a:spcBef>
                <a:spcPts val="0"/>
              </a:spcBef>
              <a:spcAft>
                <a:spcPts val="0"/>
              </a:spcAft>
              <a:buNone/>
            </a:pPr>
            <a:r>
              <a:t/>
            </a:r>
            <a:endParaRPr b="1" sz="1666" u="sng">
              <a:latin typeface="Courier New"/>
              <a:ea typeface="Courier New"/>
              <a:cs typeface="Courier New"/>
              <a:sym typeface="Courier New"/>
            </a:endParaRPr>
          </a:p>
          <a:p>
            <a:pPr indent="0" lvl="0" marL="0" marR="76200" rtl="0" algn="l">
              <a:spcBef>
                <a:spcPts val="0"/>
              </a:spcBef>
              <a:spcAft>
                <a:spcPts val="0"/>
              </a:spcAft>
              <a:buNone/>
            </a:pPr>
            <a:r>
              <a:rPr b="1" lang="en" sz="1150">
                <a:solidFill>
                  <a:schemeClr val="lt2"/>
                </a:solidFill>
                <a:latin typeface="Courier New"/>
                <a:ea typeface="Courier New"/>
                <a:cs typeface="Courier New"/>
                <a:sym typeface="Courier New"/>
              </a:rPr>
              <a:t>// This adds the delegated event handler to all &lt;a&gt; tags in all &lt;ul&gt;</a:t>
            </a:r>
            <a:endParaRPr b="1" sz="1150">
              <a:solidFill>
                <a:schemeClr val="lt2"/>
              </a:solidFill>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$("ul").on("click", "button", function(event) {</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$(document.body).append("&lt;p&gt;You have clicked a listed button&lt;/p&gt;");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a:t>
            </a:r>
            <a:endParaRPr b="1" sz="1150">
              <a:latin typeface="Courier New"/>
              <a:ea typeface="Courier New"/>
              <a:cs typeface="Courier New"/>
              <a:sym typeface="Courier New"/>
            </a:endParaRPr>
          </a:p>
          <a:p>
            <a:pPr indent="0" lvl="0" marL="0" marR="76200" rtl="0" algn="l">
              <a:spcBef>
                <a:spcPts val="0"/>
              </a:spcBef>
              <a:spcAft>
                <a:spcPts val="0"/>
              </a:spcAft>
              <a:buNone/>
            </a:pPr>
            <a:r>
              <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solidFill>
                  <a:schemeClr val="lt2"/>
                </a:solidFill>
                <a:latin typeface="Courier New"/>
                <a:ea typeface="Courier New"/>
                <a:cs typeface="Courier New"/>
                <a:sym typeface="Courier New"/>
              </a:rPr>
              <a:t>// This event handler adds a new button to the &lt;ul&gt;</a:t>
            </a:r>
            <a:endParaRPr b="1" sz="1150">
              <a:solidFill>
                <a:schemeClr val="lt2"/>
              </a:solidFill>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$("#create").on("click", function(event) {</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$("ul").append("&lt;li&gt;&lt;button&gt;This is a new button&lt;/button&gt;&lt;/li&gt;");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a:t>
            </a:r>
            <a:endParaRPr b="1" sz="1150">
              <a:latin typeface="Courier New"/>
              <a:ea typeface="Courier New"/>
              <a:cs typeface="Courier New"/>
              <a:sym typeface="Courier New"/>
            </a:endParaRPr>
          </a:p>
          <a:p>
            <a:pPr indent="0" lvl="0" marL="0" marR="76200" rtl="0" algn="l">
              <a:spcBef>
                <a:spcPts val="0"/>
              </a:spcBef>
              <a:spcAft>
                <a:spcPts val="0"/>
              </a:spcAft>
              <a:buNone/>
            </a:pPr>
            <a:r>
              <a:t/>
            </a:r>
            <a:endParaRPr b="1" sz="1150">
              <a:latin typeface="Courier New"/>
              <a:ea typeface="Courier New"/>
              <a:cs typeface="Courier New"/>
              <a:sym typeface="Courier New"/>
            </a:endParaRPr>
          </a:p>
          <a:p>
            <a:pPr indent="0" lvl="0" marL="0" rtl="0" algn="l">
              <a:spcBef>
                <a:spcPts val="0"/>
              </a:spcBef>
              <a:spcAft>
                <a:spcPts val="0"/>
              </a:spcAft>
              <a:buNone/>
            </a:pPr>
            <a:r>
              <a:t/>
            </a:r>
            <a:endParaRPr b="1" sz="1150">
              <a:latin typeface="Courier New"/>
              <a:ea typeface="Courier New"/>
              <a:cs typeface="Courier New"/>
              <a:sym typeface="Courier New"/>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Link to Example: </a:t>
            </a:r>
            <a:r>
              <a:rPr b="1" lang="en" u="sng">
                <a:solidFill>
                  <a:schemeClr val="hlink"/>
                </a:solidFill>
                <a:hlinkClick r:id="rId3"/>
              </a:rPr>
              <a:t>Codepen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0"/>
          <p:cNvSpPr txBox="1"/>
          <p:nvPr>
            <p:ph type="title"/>
          </p:nvPr>
        </p:nvSpPr>
        <p:spPr>
          <a:xfrm>
            <a:off x="1307575" y="3836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Custom Events</a:t>
            </a:r>
            <a:endParaRPr/>
          </a:p>
        </p:txBody>
      </p:sp>
      <p:sp>
        <p:nvSpPr>
          <p:cNvPr id="255" name="Google Shape;255;p30"/>
          <p:cNvSpPr txBox="1"/>
          <p:nvPr>
            <p:ph idx="1" type="body"/>
          </p:nvPr>
        </p:nvSpPr>
        <p:spPr>
          <a:xfrm>
            <a:off x="1307575" y="978275"/>
            <a:ext cx="7556400" cy="3500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b="1" lang="en" sz="1462">
                <a:solidFill>
                  <a:schemeClr val="lt2"/>
                </a:solidFill>
              </a:rPr>
              <a:t>Analogy: </a:t>
            </a:r>
            <a:endParaRPr b="1" sz="1462">
              <a:solidFill>
                <a:schemeClr val="lt2"/>
              </a:solidFill>
            </a:endParaRPr>
          </a:p>
          <a:p>
            <a:pPr indent="457200" lvl="0" marL="0" rtl="0" algn="l">
              <a:lnSpc>
                <a:spcPct val="105000"/>
              </a:lnSpc>
              <a:spcBef>
                <a:spcPts val="0"/>
              </a:spcBef>
              <a:spcAft>
                <a:spcPts val="0"/>
              </a:spcAft>
              <a:buSzPts val="852"/>
              <a:buNone/>
            </a:pPr>
            <a:r>
              <a:rPr lang="en" sz="1462"/>
              <a:t>Standard Functions (toString, min, max, etc.)</a:t>
            </a:r>
            <a:r>
              <a:rPr lang="en" sz="1462">
                <a:solidFill>
                  <a:schemeClr val="lt2"/>
                </a:solidFill>
              </a:rPr>
              <a:t> =&gt;</a:t>
            </a:r>
            <a:r>
              <a:rPr lang="en" sz="1462"/>
              <a:t> User Written Functions</a:t>
            </a:r>
            <a:endParaRPr sz="1462"/>
          </a:p>
          <a:p>
            <a:pPr indent="457200" lvl="0" marL="0" rtl="0" algn="l">
              <a:lnSpc>
                <a:spcPct val="105000"/>
              </a:lnSpc>
              <a:spcBef>
                <a:spcPts val="0"/>
              </a:spcBef>
              <a:spcAft>
                <a:spcPts val="0"/>
              </a:spcAft>
              <a:buSzPts val="852"/>
              <a:buNone/>
            </a:pPr>
            <a:r>
              <a:rPr lang="en" sz="1462"/>
              <a:t>Standard Events (click, mouseover, load, etc.) </a:t>
            </a:r>
            <a:r>
              <a:rPr lang="en" sz="1462">
                <a:solidFill>
                  <a:schemeClr val="lt2"/>
                </a:solidFill>
              </a:rPr>
              <a:t>=&gt;</a:t>
            </a:r>
            <a:r>
              <a:rPr lang="en" sz="1462"/>
              <a:t> Custom Events</a:t>
            </a:r>
            <a:endParaRPr sz="1462"/>
          </a:p>
          <a:p>
            <a:pPr indent="0" lvl="0" marL="0" rtl="0" algn="l">
              <a:lnSpc>
                <a:spcPct val="105000"/>
              </a:lnSpc>
              <a:spcBef>
                <a:spcPts val="0"/>
              </a:spcBef>
              <a:spcAft>
                <a:spcPts val="0"/>
              </a:spcAft>
              <a:buSzPts val="852"/>
              <a:buNone/>
            </a:pPr>
            <a:r>
              <a:t/>
            </a:r>
            <a:endParaRPr sz="1462"/>
          </a:p>
          <a:p>
            <a:pPr indent="0" lvl="0" marL="0" rtl="0" algn="l">
              <a:lnSpc>
                <a:spcPct val="105000"/>
              </a:lnSpc>
              <a:spcBef>
                <a:spcPts val="0"/>
              </a:spcBef>
              <a:spcAft>
                <a:spcPts val="0"/>
              </a:spcAft>
              <a:buSzPts val="852"/>
              <a:buNone/>
            </a:pPr>
            <a:r>
              <a:rPr lang="en" sz="1462"/>
              <a:t>Custom events allow you to create event types that can be triggered with the use of the .trigger() method. These custom events can be used for:</a:t>
            </a:r>
            <a:endParaRPr sz="1462"/>
          </a:p>
          <a:p>
            <a:pPr indent="-321468" lvl="0" marL="457200" rtl="0" algn="l">
              <a:lnSpc>
                <a:spcPct val="105000"/>
              </a:lnSpc>
              <a:spcBef>
                <a:spcPts val="0"/>
              </a:spcBef>
              <a:spcAft>
                <a:spcPts val="0"/>
              </a:spcAft>
              <a:buSzPts val="1463"/>
              <a:buChar char="❏"/>
            </a:pPr>
            <a:r>
              <a:rPr lang="en" sz="1462"/>
              <a:t>Easily triggering a handler with different events on different elements on a page</a:t>
            </a:r>
            <a:endParaRPr sz="1462"/>
          </a:p>
          <a:p>
            <a:pPr indent="-321468" lvl="0" marL="457200" rtl="0" algn="l">
              <a:lnSpc>
                <a:spcPct val="105000"/>
              </a:lnSpc>
              <a:spcBef>
                <a:spcPts val="0"/>
              </a:spcBef>
              <a:spcAft>
                <a:spcPts val="0"/>
              </a:spcAft>
              <a:buSzPts val="1463"/>
              <a:buChar char="❏"/>
            </a:pPr>
            <a:r>
              <a:rPr lang="en" sz="1462"/>
              <a:t>Triggering handlers on multiple similar elements with one event </a:t>
            </a:r>
            <a:r>
              <a:rPr lang="en" sz="1462"/>
              <a:t>occurrence</a:t>
            </a:r>
            <a:endParaRPr sz="1462"/>
          </a:p>
          <a:p>
            <a:pPr indent="-321468" lvl="0" marL="457200" rtl="0" algn="l">
              <a:lnSpc>
                <a:spcPct val="105000"/>
              </a:lnSpc>
              <a:spcBef>
                <a:spcPts val="0"/>
              </a:spcBef>
              <a:spcAft>
                <a:spcPts val="0"/>
              </a:spcAft>
              <a:buSzPts val="1463"/>
              <a:buChar char="❏"/>
            </a:pPr>
            <a:r>
              <a:rPr lang="en" sz="1462"/>
              <a:t>Better readability and easier </a:t>
            </a:r>
            <a:r>
              <a:rPr lang="en" sz="1462"/>
              <a:t>maintenance</a:t>
            </a:r>
            <a:r>
              <a:rPr lang="en" sz="1462"/>
              <a:t> of code</a:t>
            </a:r>
            <a:endParaRPr sz="1462"/>
          </a:p>
          <a:p>
            <a:pPr indent="0" lvl="0" marL="0" rtl="0" algn="l">
              <a:lnSpc>
                <a:spcPct val="105000"/>
              </a:lnSpc>
              <a:spcBef>
                <a:spcPts val="0"/>
              </a:spcBef>
              <a:spcAft>
                <a:spcPts val="0"/>
              </a:spcAft>
              <a:buSzPts val="852"/>
              <a:buNone/>
            </a:pPr>
            <a:r>
              <a:t/>
            </a:r>
            <a:endParaRPr sz="1462"/>
          </a:p>
          <a:p>
            <a:pPr indent="0" lvl="0" marL="0" rtl="0" algn="l">
              <a:lnSpc>
                <a:spcPct val="105000"/>
              </a:lnSpc>
              <a:spcBef>
                <a:spcPts val="0"/>
              </a:spcBef>
              <a:spcAft>
                <a:spcPts val="0"/>
              </a:spcAft>
              <a:buSzPts val="852"/>
              <a:buNone/>
            </a:pPr>
            <a:r>
              <a:rPr b="1" lang="en" sz="1462">
                <a:solidFill>
                  <a:schemeClr val="lt2"/>
                </a:solidFill>
              </a:rPr>
              <a:t>Custom Event Naming Standards:</a:t>
            </a:r>
            <a:endParaRPr b="1" sz="1462">
              <a:solidFill>
                <a:schemeClr val="lt2"/>
              </a:solidFill>
            </a:endParaRPr>
          </a:p>
          <a:p>
            <a:pPr indent="0" lvl="0" marL="0" rtl="0" algn="l">
              <a:lnSpc>
                <a:spcPct val="105000"/>
              </a:lnSpc>
              <a:spcBef>
                <a:spcPts val="0"/>
              </a:spcBef>
              <a:spcAft>
                <a:spcPts val="0"/>
              </a:spcAft>
              <a:buSzPts val="852"/>
              <a:buNone/>
            </a:pPr>
            <a:r>
              <a:rPr lang="en" sz="1462"/>
              <a:t>	</a:t>
            </a:r>
            <a:r>
              <a:rPr lang="en" sz="1462"/>
              <a:t>c</a:t>
            </a:r>
            <a:r>
              <a:rPr lang="en" sz="1462"/>
              <a:t>ategory:event</a:t>
            </a:r>
            <a:endParaRPr sz="1462"/>
          </a:p>
          <a:p>
            <a:pPr indent="0" lvl="0" marL="0" rtl="0" algn="l">
              <a:lnSpc>
                <a:spcPct val="105000"/>
              </a:lnSpc>
              <a:spcBef>
                <a:spcPts val="0"/>
              </a:spcBef>
              <a:spcAft>
                <a:spcPts val="0"/>
              </a:spcAft>
              <a:buSzPts val="852"/>
              <a:buNone/>
            </a:pPr>
            <a:r>
              <a:rPr b="1" lang="en" sz="1462">
                <a:solidFill>
                  <a:schemeClr val="lt2"/>
                </a:solidFill>
              </a:rPr>
              <a:t>Examples:</a:t>
            </a:r>
            <a:endParaRPr b="1" sz="1462">
              <a:solidFill>
                <a:schemeClr val="lt2"/>
              </a:solidFill>
            </a:endParaRPr>
          </a:p>
          <a:p>
            <a:pPr indent="0" lvl="0" marL="0" rtl="0" algn="l">
              <a:lnSpc>
                <a:spcPct val="105000"/>
              </a:lnSpc>
              <a:spcBef>
                <a:spcPts val="0"/>
              </a:spcBef>
              <a:spcAft>
                <a:spcPts val="0"/>
              </a:spcAft>
              <a:buSzPts val="852"/>
              <a:buNone/>
            </a:pPr>
            <a:r>
              <a:rPr lang="en" sz="1462"/>
              <a:t>	car:start</a:t>
            </a:r>
            <a:endParaRPr sz="1462"/>
          </a:p>
          <a:p>
            <a:pPr indent="0" lvl="0" marL="0" rtl="0" algn="l">
              <a:lnSpc>
                <a:spcPct val="105000"/>
              </a:lnSpc>
              <a:spcBef>
                <a:spcPts val="0"/>
              </a:spcBef>
              <a:spcAft>
                <a:spcPts val="0"/>
              </a:spcAft>
              <a:buSzPts val="852"/>
              <a:buNone/>
            </a:pPr>
            <a:r>
              <a:rPr lang="en" sz="1462"/>
              <a:t>	light:toggle</a:t>
            </a:r>
            <a:endParaRPr sz="1462"/>
          </a:p>
        </p:txBody>
      </p:sp>
      <p:cxnSp>
        <p:nvCxnSpPr>
          <p:cNvPr id="256" name="Google Shape;256;p30"/>
          <p:cNvCxnSpPr/>
          <p:nvPr/>
        </p:nvCxnSpPr>
        <p:spPr>
          <a:xfrm>
            <a:off x="1197775" y="978275"/>
            <a:ext cx="7617900" cy="51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type="title"/>
          </p:nvPr>
        </p:nvSpPr>
        <p:spPr>
          <a:xfrm>
            <a:off x="1331250" y="4089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Custom Events </a:t>
            </a:r>
            <a:r>
              <a:rPr lang="en"/>
              <a:t>- Example</a:t>
            </a:r>
            <a:endParaRPr/>
          </a:p>
        </p:txBody>
      </p:sp>
      <p:cxnSp>
        <p:nvCxnSpPr>
          <p:cNvPr id="262" name="Google Shape;262;p31"/>
          <p:cNvCxnSpPr/>
          <p:nvPr/>
        </p:nvCxnSpPr>
        <p:spPr>
          <a:xfrm>
            <a:off x="1186575" y="978275"/>
            <a:ext cx="7617900" cy="51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sp>
        <p:nvSpPr>
          <p:cNvPr id="263" name="Google Shape;263;p31"/>
          <p:cNvSpPr txBox="1"/>
          <p:nvPr>
            <p:ph idx="1" type="body"/>
          </p:nvPr>
        </p:nvSpPr>
        <p:spPr>
          <a:xfrm>
            <a:off x="1186575" y="978275"/>
            <a:ext cx="3576000" cy="3676200"/>
          </a:xfrm>
          <a:prstGeom prst="rect">
            <a:avLst/>
          </a:prstGeom>
        </p:spPr>
        <p:txBody>
          <a:bodyPr anchorCtr="0" anchor="t" bIns="91425" lIns="91425" spcFirstLastPara="1" rIns="91425" wrap="square" tIns="91425">
            <a:normAutofit fontScale="70000" lnSpcReduction="10000"/>
          </a:bodyPr>
          <a:lstStyle/>
          <a:p>
            <a:pPr indent="0" lvl="0" marL="0" marR="76200" rtl="0" algn="l">
              <a:spcBef>
                <a:spcPts val="0"/>
              </a:spcBef>
              <a:spcAft>
                <a:spcPts val="0"/>
              </a:spcAft>
              <a:buNone/>
            </a:pPr>
            <a:r>
              <a:rPr b="1" lang="en" sz="1385" u="sng">
                <a:latin typeface="Courier New"/>
                <a:ea typeface="Courier New"/>
                <a:cs typeface="Courier New"/>
                <a:sym typeface="Courier New"/>
              </a:rPr>
              <a:t>HTML:</a:t>
            </a:r>
            <a:endParaRPr b="1" sz="1385" u="sng">
              <a:latin typeface="Courier New"/>
              <a:ea typeface="Courier New"/>
              <a:cs typeface="Courier New"/>
              <a:sym typeface="Courier New"/>
            </a:endParaRPr>
          </a:p>
          <a:p>
            <a:pPr indent="0" lvl="0" marL="0" marR="76200" rtl="0" algn="l">
              <a:spcBef>
                <a:spcPts val="0"/>
              </a:spcBef>
              <a:spcAft>
                <a:spcPts val="0"/>
              </a:spcAft>
              <a:buNone/>
            </a:pPr>
            <a:r>
              <a:t/>
            </a:r>
            <a:endParaRPr b="1" sz="1385" u="sng">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&lt;html lang="en"&gt;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&lt;head&gt;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&lt;meta charset="utf-8"&gt;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&lt;title&gt;Custom Events Example&lt;/title&gt;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&lt;script </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src="</a:t>
            </a:r>
            <a:r>
              <a:rPr b="1" lang="en" sz="1150" u="sng">
                <a:solidFill>
                  <a:schemeClr val="hlink"/>
                </a:solidFill>
                <a:latin typeface="Courier New"/>
                <a:ea typeface="Courier New"/>
                <a:cs typeface="Courier New"/>
                <a:sym typeface="Courier New"/>
                <a:hlinkClick r:id="rId3"/>
              </a:rPr>
              <a:t>https://code.jquery.com/jquery-3.5.0.js</a:t>
            </a:r>
            <a:r>
              <a:rPr b="1" lang="en" sz="1150">
                <a:latin typeface="Courier New"/>
                <a:ea typeface="Courier New"/>
                <a:cs typeface="Courier New"/>
                <a:sym typeface="Courier New"/>
              </a:rPr>
              <a:t>"&gt;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&lt;/script&gt;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&lt;/head&gt;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&lt;body&gt;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&lt;pre id="car" class="off"&gt;  ______</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/|_||_\`.__</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_    _ _\</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=`-(_)--(_)-' </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&lt;/pre&gt;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&lt;button class="buttonpress"&gt;Press Start&lt;/button&gt;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&lt;button class="keyturn"&gt;Turn Key&lt;/button&gt;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&lt;/body&gt;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&lt;/html&gt;</a:t>
            </a:r>
            <a:endParaRPr b="1" sz="1150">
              <a:latin typeface="Courier New"/>
              <a:ea typeface="Courier New"/>
              <a:cs typeface="Courier New"/>
              <a:sym typeface="Courier New"/>
            </a:endParaRPr>
          </a:p>
          <a:p>
            <a:pPr indent="0" lvl="0" marL="0" marR="76200" rtl="0" algn="l">
              <a:spcBef>
                <a:spcPts val="0"/>
              </a:spcBef>
              <a:spcAft>
                <a:spcPts val="0"/>
              </a:spcAft>
              <a:buNone/>
            </a:pPr>
            <a:r>
              <a:t/>
            </a:r>
            <a:endParaRPr b="1" sz="1150">
              <a:latin typeface="Courier New"/>
              <a:ea typeface="Courier New"/>
              <a:cs typeface="Courier New"/>
              <a:sym typeface="Courier New"/>
            </a:endParaRPr>
          </a:p>
          <a:p>
            <a:pPr indent="0" lvl="0" marL="0" marR="76200" rtl="0" algn="l">
              <a:spcBef>
                <a:spcPts val="0"/>
              </a:spcBef>
              <a:spcAft>
                <a:spcPts val="0"/>
              </a:spcAft>
              <a:buNone/>
            </a:pPr>
            <a:r>
              <a:t/>
            </a:r>
            <a:endParaRPr b="1" sz="1150">
              <a:latin typeface="Courier New"/>
              <a:ea typeface="Courier New"/>
              <a:cs typeface="Courier New"/>
              <a:sym typeface="Courier New"/>
            </a:endParaRPr>
          </a:p>
          <a:p>
            <a:pPr indent="0" lvl="0" marL="0" marR="76200" rtl="0" algn="l">
              <a:spcBef>
                <a:spcPts val="0"/>
              </a:spcBef>
              <a:spcAft>
                <a:spcPts val="0"/>
              </a:spcAft>
              <a:buNone/>
            </a:pPr>
            <a:r>
              <a:t/>
            </a:r>
            <a:endParaRPr b="1" sz="1150">
              <a:latin typeface="Courier New"/>
              <a:ea typeface="Courier New"/>
              <a:cs typeface="Courier New"/>
              <a:sym typeface="Courier New"/>
            </a:endParaRPr>
          </a:p>
          <a:p>
            <a:pPr indent="0" lvl="0" marL="0" rtl="0" algn="l">
              <a:spcBef>
                <a:spcPts val="0"/>
              </a:spcBef>
              <a:spcAft>
                <a:spcPts val="0"/>
              </a:spcAft>
              <a:buNone/>
            </a:pPr>
            <a:r>
              <a:t/>
            </a:r>
            <a:endParaRPr b="1" sz="1150">
              <a:latin typeface="Courier New"/>
              <a:ea typeface="Courier New"/>
              <a:cs typeface="Courier New"/>
              <a:sym typeface="Courier New"/>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Link to Example: </a:t>
            </a:r>
            <a:r>
              <a:rPr b="1" lang="en" u="sng">
                <a:solidFill>
                  <a:schemeClr val="hlink"/>
                </a:solidFill>
                <a:hlinkClick r:id="rId4"/>
              </a:rPr>
              <a:t>Codepen</a:t>
            </a:r>
            <a:endParaRPr/>
          </a:p>
        </p:txBody>
      </p:sp>
      <p:sp>
        <p:nvSpPr>
          <p:cNvPr id="264" name="Google Shape;264;p31"/>
          <p:cNvSpPr txBox="1"/>
          <p:nvPr>
            <p:ph idx="1" type="body"/>
          </p:nvPr>
        </p:nvSpPr>
        <p:spPr>
          <a:xfrm>
            <a:off x="4762575" y="1108250"/>
            <a:ext cx="4383900" cy="3676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sz="1150">
                <a:solidFill>
                  <a:schemeClr val="lt2"/>
                </a:solidFill>
                <a:latin typeface="Courier New"/>
                <a:ea typeface="Courier New"/>
                <a:cs typeface="Courier New"/>
                <a:sym typeface="Courier New"/>
              </a:rPr>
              <a:t>// Turning car on when car:start event happens</a:t>
            </a:r>
            <a:endParaRPr b="1" sz="115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$("#car").on("car:start", function(event) {</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$(this).removeClass("off");</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$(this).addClass("running");</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$(this).html("   -----  ______\n" +    </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 - -- -  /|_||_\\`.__   **kachow**\n" +</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 --  (   _    _ _\' \n" +</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  ----  =`-(_)--(_)-'')\n");</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a:t>
            </a:r>
            <a:endParaRPr b="1" sz="1150">
              <a:latin typeface="Courier New"/>
              <a:ea typeface="Courier New"/>
              <a:cs typeface="Courier New"/>
              <a:sym typeface="Courier New"/>
            </a:endParaRPr>
          </a:p>
          <a:p>
            <a:pPr indent="0" lvl="0" marL="0" rtl="0" algn="l">
              <a:spcBef>
                <a:spcPts val="0"/>
              </a:spcBef>
              <a:spcAft>
                <a:spcPts val="0"/>
              </a:spcAft>
              <a:buNone/>
            </a:pPr>
            <a:r>
              <a:t/>
            </a:r>
            <a:endParaRPr b="1" sz="1150">
              <a:latin typeface="Courier New"/>
              <a:ea typeface="Courier New"/>
              <a:cs typeface="Courier New"/>
              <a:sym typeface="Courier New"/>
            </a:endParaRPr>
          </a:p>
          <a:p>
            <a:pPr indent="0" lvl="0" marL="0" rtl="0" algn="l">
              <a:spcBef>
                <a:spcPts val="0"/>
              </a:spcBef>
              <a:spcAft>
                <a:spcPts val="0"/>
              </a:spcAft>
              <a:buNone/>
            </a:pPr>
            <a:r>
              <a:rPr b="1" lang="en" sz="1150">
                <a:solidFill>
                  <a:schemeClr val="lt2"/>
                </a:solidFill>
                <a:latin typeface="Courier New"/>
                <a:ea typeface="Courier New"/>
                <a:cs typeface="Courier New"/>
                <a:sym typeface="Courier New"/>
              </a:rPr>
              <a:t>// Turning car off when car:off event happens</a:t>
            </a:r>
            <a:endParaRPr b="1" sz="115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$("#car").on("car:off", function(event) {</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$(this).removeClass("running");</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$(this).addClass("off");</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$(this).html("   ______\n" +    </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  /|_||_\\`.__\n" +</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 (   _    _ _\' \n" +</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 =`-(_)--(_)-'')\n");</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a:t>
            </a:r>
            <a:endParaRPr b="1" sz="1150">
              <a:latin typeface="Courier New"/>
              <a:ea typeface="Courier New"/>
              <a:cs typeface="Courier New"/>
              <a:sym typeface="Courier New"/>
            </a:endParaRPr>
          </a:p>
          <a:p>
            <a:pPr indent="0" lvl="0" marL="0" rtl="0" algn="l">
              <a:spcBef>
                <a:spcPts val="0"/>
              </a:spcBef>
              <a:spcAft>
                <a:spcPts val="0"/>
              </a:spcAft>
              <a:buNone/>
            </a:pPr>
            <a:r>
              <a:t/>
            </a:r>
            <a:endParaRPr b="1" sz="1150">
              <a:latin typeface="Courier New"/>
              <a:ea typeface="Courier New"/>
              <a:cs typeface="Courier New"/>
              <a:sym typeface="Courier New"/>
            </a:endParaRPr>
          </a:p>
          <a:p>
            <a:pPr indent="0" lvl="0" marL="0" rtl="0" algn="l">
              <a:spcBef>
                <a:spcPts val="0"/>
              </a:spcBef>
              <a:spcAft>
                <a:spcPts val="0"/>
              </a:spcAft>
              <a:buNone/>
            </a:pPr>
            <a:r>
              <a:rPr b="1" lang="en" sz="1150">
                <a:solidFill>
                  <a:schemeClr val="lt2"/>
                </a:solidFill>
                <a:latin typeface="Courier New"/>
                <a:ea typeface="Courier New"/>
                <a:cs typeface="Courier New"/>
                <a:sym typeface="Courier New"/>
              </a:rPr>
              <a:t>// Clicking either button triggers the toggling event</a:t>
            </a:r>
            <a:endParaRPr b="1" sz="115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$(".buttonpress, .keyturn").click(function(event) {</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let vehicle = $("#car");</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if (vehicle.hasClass("off")) {</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vehicle.trigger("car:start");</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 else {</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vehicle.trigger("car:off");                </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  }</a:t>
            </a:r>
            <a:endParaRPr b="1" sz="1150">
              <a:latin typeface="Courier New"/>
              <a:ea typeface="Courier New"/>
              <a:cs typeface="Courier New"/>
              <a:sym typeface="Courier New"/>
            </a:endParaRPr>
          </a:p>
          <a:p>
            <a:pPr indent="0" lvl="0" marL="0" rtl="0" algn="l">
              <a:spcBef>
                <a:spcPts val="0"/>
              </a:spcBef>
              <a:spcAft>
                <a:spcPts val="0"/>
              </a:spcAft>
              <a:buNone/>
            </a:pPr>
            <a:r>
              <a:rPr b="1" lang="en" sz="1150">
                <a:latin typeface="Courier New"/>
                <a:ea typeface="Courier New"/>
                <a:cs typeface="Courier New"/>
                <a:sym typeface="Courier New"/>
              </a:rPr>
              <a:t>});</a:t>
            </a:r>
            <a:endParaRPr b="1" sz="1150">
              <a:latin typeface="Courier New"/>
              <a:ea typeface="Courier New"/>
              <a:cs typeface="Courier New"/>
              <a:sym typeface="Courier New"/>
            </a:endParaRPr>
          </a:p>
          <a:p>
            <a:pPr indent="0" lvl="0" marL="0" rtl="0" algn="l">
              <a:spcBef>
                <a:spcPts val="0"/>
              </a:spcBef>
              <a:spcAft>
                <a:spcPts val="0"/>
              </a:spcAft>
              <a:buNone/>
            </a:pPr>
            <a:r>
              <a:t/>
            </a:r>
            <a:endParaRPr b="1" sz="1150">
              <a:latin typeface="Courier New"/>
              <a:ea typeface="Courier New"/>
              <a:cs typeface="Courier New"/>
              <a:sym typeface="Courier New"/>
            </a:endParaRPr>
          </a:p>
          <a:p>
            <a:pPr indent="0" lvl="0" marL="0" rtl="0" algn="l">
              <a:spcBef>
                <a:spcPts val="0"/>
              </a:spcBef>
              <a:spcAft>
                <a:spcPts val="0"/>
              </a:spcAft>
              <a:buNone/>
            </a:pPr>
            <a:r>
              <a:t/>
            </a:r>
            <a:endParaRPr b="1" sz="115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Selectors and Syntax</a:t>
            </a:r>
            <a:endParaRPr/>
          </a:p>
        </p:txBody>
      </p:sp>
      <p:sp>
        <p:nvSpPr>
          <p:cNvPr id="141" name="Google Shape;141;p14"/>
          <p:cNvSpPr txBox="1"/>
          <p:nvPr>
            <p:ph idx="1" type="body"/>
          </p:nvPr>
        </p:nvSpPr>
        <p:spPr>
          <a:xfrm>
            <a:off x="1186575" y="983375"/>
            <a:ext cx="7911300" cy="4097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t>jQuery is an </a:t>
            </a:r>
            <a:r>
              <a:rPr lang="en" sz="1700"/>
              <a:t>easy to use JavaScript API, with simple syntax, for making interactive websites. The jQuery library can be included in JavaScript by adding</a:t>
            </a:r>
            <a:endParaRPr sz="1700"/>
          </a:p>
          <a:p>
            <a:pPr indent="0" lvl="0" marL="0" rtl="0" algn="l">
              <a:spcBef>
                <a:spcPts val="0"/>
              </a:spcBef>
              <a:spcAft>
                <a:spcPts val="0"/>
              </a:spcAft>
              <a:buNone/>
            </a:pPr>
            <a:r>
              <a:rPr b="1" lang="en" sz="1700">
                <a:solidFill>
                  <a:schemeClr val="lt2"/>
                </a:solidFill>
              </a:rPr>
              <a:t>“&lt;script src="</a:t>
            </a:r>
            <a:r>
              <a:rPr b="1" lang="en" sz="1700">
                <a:solidFill>
                  <a:schemeClr val="lt2"/>
                </a:solidFill>
                <a:uFill>
                  <a:noFill/>
                </a:uFill>
                <a:hlinkClick r:id="rId3">
                  <a:extLst>
                    <a:ext uri="{A12FA001-AC4F-418D-AE19-62706E023703}">
                      <ahyp:hlinkClr val="tx"/>
                    </a:ext>
                  </a:extLst>
                </a:hlinkClick>
              </a:rPr>
              <a:t>https://code.jquery.com/jquery-3.5.0.js</a:t>
            </a:r>
            <a:r>
              <a:rPr b="1" lang="en" sz="1700">
                <a:solidFill>
                  <a:schemeClr val="lt2"/>
                </a:solidFill>
              </a:rPr>
              <a:t>"&gt;&lt;/script&gt;” </a:t>
            </a:r>
            <a:r>
              <a:rPr lang="en" sz="1700"/>
              <a:t>to an HTML file </a:t>
            </a:r>
            <a:r>
              <a:rPr i="1" lang="en" sz="1700"/>
              <a:t>before</a:t>
            </a:r>
            <a:r>
              <a:rPr lang="en" sz="1700"/>
              <a:t> the scripts that use jQuery are run.</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n" sz="1700">
                <a:solidFill>
                  <a:schemeClr val="lt2"/>
                </a:solidFill>
              </a:rPr>
              <a:t>jQuery:</a:t>
            </a:r>
            <a:endParaRPr b="1" sz="1700">
              <a:solidFill>
                <a:schemeClr val="lt2"/>
              </a:solidFill>
            </a:endParaRPr>
          </a:p>
          <a:p>
            <a:pPr indent="-330200" lvl="0" marL="457200" rtl="0" algn="l">
              <a:spcBef>
                <a:spcPts val="0"/>
              </a:spcBef>
              <a:spcAft>
                <a:spcPts val="0"/>
              </a:spcAft>
              <a:buSzPts val="1600"/>
              <a:buFont typeface="Courier New"/>
              <a:buChar char="❏"/>
            </a:pPr>
            <a:r>
              <a:rPr b="1" lang="en" sz="1600">
                <a:latin typeface="Courier New"/>
                <a:ea typeface="Courier New"/>
                <a:cs typeface="Courier New"/>
                <a:sym typeface="Courier New"/>
              </a:rPr>
              <a:t>$(selector).action();</a:t>
            </a:r>
            <a:endParaRPr b="1" sz="1600">
              <a:latin typeface="Courier New"/>
              <a:ea typeface="Courier New"/>
              <a:cs typeface="Courier New"/>
              <a:sym typeface="Courier New"/>
            </a:endParaRPr>
          </a:p>
          <a:p>
            <a:pPr indent="-336550" lvl="0" marL="457200" rtl="0" algn="l">
              <a:spcBef>
                <a:spcPts val="0"/>
              </a:spcBef>
              <a:spcAft>
                <a:spcPts val="0"/>
              </a:spcAft>
              <a:buSzPts val="1700"/>
              <a:buChar char="❏"/>
            </a:pPr>
            <a:r>
              <a:rPr lang="en" sz="1700">
                <a:latin typeface="Courier New"/>
                <a:ea typeface="Courier New"/>
                <a:cs typeface="Courier New"/>
                <a:sym typeface="Courier New"/>
              </a:rPr>
              <a:t>$</a:t>
            </a:r>
            <a:r>
              <a:rPr lang="en" sz="1700"/>
              <a:t> used to access jQuery API</a:t>
            </a:r>
            <a:endParaRPr sz="1700"/>
          </a:p>
          <a:p>
            <a:pPr indent="-336550" lvl="0" marL="457200" rtl="0" algn="l">
              <a:spcBef>
                <a:spcPts val="0"/>
              </a:spcBef>
              <a:spcAft>
                <a:spcPts val="0"/>
              </a:spcAft>
              <a:buSzPts val="1700"/>
              <a:buChar char="❏"/>
            </a:pPr>
            <a:r>
              <a:rPr lang="en" sz="1500">
                <a:latin typeface="Courier New"/>
                <a:ea typeface="Courier New"/>
                <a:cs typeface="Courier New"/>
                <a:sym typeface="Courier New"/>
              </a:rPr>
              <a:t>(</a:t>
            </a:r>
            <a:r>
              <a:rPr lang="en" sz="1500">
                <a:latin typeface="Courier New"/>
                <a:ea typeface="Courier New"/>
                <a:cs typeface="Courier New"/>
                <a:sym typeface="Courier New"/>
              </a:rPr>
              <a:t>selector)</a:t>
            </a:r>
            <a:r>
              <a:rPr lang="en" sz="1700"/>
              <a:t> selects elements by ID, class, tag name, attributes, etc</a:t>
            </a:r>
            <a:endParaRPr sz="1700"/>
          </a:p>
          <a:p>
            <a:pPr indent="-336550" lvl="0" marL="457200" rtl="0" algn="l">
              <a:spcBef>
                <a:spcPts val="0"/>
              </a:spcBef>
              <a:spcAft>
                <a:spcPts val="0"/>
              </a:spcAft>
              <a:buSzPts val="1700"/>
              <a:buChar char="❏"/>
            </a:pPr>
            <a:r>
              <a:rPr lang="en" sz="1700"/>
              <a:t>Selector syntax is same as CSS</a:t>
            </a:r>
            <a:endParaRPr sz="1700"/>
          </a:p>
          <a:p>
            <a:pPr indent="0" lvl="0" marL="0" rtl="0" algn="l">
              <a:spcBef>
                <a:spcPts val="1200"/>
              </a:spcBef>
              <a:spcAft>
                <a:spcPts val="0"/>
              </a:spcAft>
              <a:buNone/>
            </a:pPr>
            <a:r>
              <a:rPr b="1" lang="en" sz="1700">
                <a:solidFill>
                  <a:schemeClr val="lt2"/>
                </a:solidFill>
              </a:rPr>
              <a:t>JavaScript:</a:t>
            </a:r>
            <a:endParaRPr b="1" sz="1700">
              <a:solidFill>
                <a:schemeClr val="lt2"/>
              </a:solidFill>
            </a:endParaRPr>
          </a:p>
          <a:p>
            <a:pPr indent="-323850" lvl="0" marL="457200" rtl="0" algn="l">
              <a:spcBef>
                <a:spcPts val="0"/>
              </a:spcBef>
              <a:spcAft>
                <a:spcPts val="0"/>
              </a:spcAft>
              <a:buSzPts val="1500"/>
              <a:buFont typeface="Courier New"/>
              <a:buChar char="❏"/>
            </a:pPr>
            <a:r>
              <a:rPr b="1" lang="en" sz="1500">
                <a:latin typeface="Courier New"/>
                <a:ea typeface="Courier New"/>
                <a:cs typeface="Courier New"/>
                <a:sym typeface="Courier New"/>
              </a:rPr>
              <a:t>document</a:t>
            </a:r>
            <a:r>
              <a:rPr b="1" lang="en" sz="1500">
                <a:latin typeface="Courier New"/>
                <a:ea typeface="Courier New"/>
                <a:cs typeface="Courier New"/>
                <a:sym typeface="Courier New"/>
              </a:rPr>
              <a:t>.getElementById(idName);</a:t>
            </a:r>
            <a:endParaRPr b="1" sz="1500">
              <a:latin typeface="Courier New"/>
              <a:ea typeface="Courier New"/>
              <a:cs typeface="Courier New"/>
              <a:sym typeface="Courier New"/>
            </a:endParaRPr>
          </a:p>
          <a:p>
            <a:pPr indent="-323850" lvl="0" marL="457200" rtl="0" algn="l">
              <a:spcBef>
                <a:spcPts val="0"/>
              </a:spcBef>
              <a:spcAft>
                <a:spcPts val="0"/>
              </a:spcAft>
              <a:buSzPts val="1500"/>
              <a:buFont typeface="Courier New"/>
              <a:buChar char="❏"/>
            </a:pPr>
            <a:r>
              <a:rPr b="1" lang="en" sz="1500">
                <a:latin typeface="Courier New"/>
                <a:ea typeface="Courier New"/>
                <a:cs typeface="Courier New"/>
                <a:sym typeface="Courier New"/>
              </a:rPr>
              <a:t>document</a:t>
            </a:r>
            <a:r>
              <a:rPr b="1" lang="en" sz="1500">
                <a:latin typeface="Courier New"/>
                <a:ea typeface="Courier New"/>
                <a:cs typeface="Courier New"/>
                <a:sym typeface="Courier New"/>
              </a:rPr>
              <a:t>.getElementsByClass(className);</a:t>
            </a:r>
            <a:endParaRPr b="1" sz="1500">
              <a:latin typeface="Courier New"/>
              <a:ea typeface="Courier New"/>
              <a:cs typeface="Courier New"/>
              <a:sym typeface="Courier New"/>
            </a:endParaRPr>
          </a:p>
          <a:p>
            <a:pPr indent="-323850" lvl="0" marL="457200" rtl="0" algn="l">
              <a:spcBef>
                <a:spcPts val="0"/>
              </a:spcBef>
              <a:spcAft>
                <a:spcPts val="0"/>
              </a:spcAft>
              <a:buSzPts val="1500"/>
              <a:buFont typeface="Courier New"/>
              <a:buChar char="❏"/>
            </a:pPr>
            <a:r>
              <a:rPr b="1" lang="en" sz="1500">
                <a:latin typeface="Courier New"/>
                <a:ea typeface="Courier New"/>
                <a:cs typeface="Courier New"/>
                <a:sym typeface="Courier New"/>
              </a:rPr>
              <a:t>document.getElementsByTagName(tagName);</a:t>
            </a:r>
            <a:endParaRPr b="1" sz="1500">
              <a:latin typeface="Courier New"/>
              <a:ea typeface="Courier New"/>
              <a:cs typeface="Courier New"/>
              <a:sym typeface="Courier New"/>
            </a:endParaRPr>
          </a:p>
          <a:p>
            <a:pPr indent="-323850" lvl="0" marL="457200" rtl="0" algn="l">
              <a:spcBef>
                <a:spcPts val="0"/>
              </a:spcBef>
              <a:spcAft>
                <a:spcPts val="0"/>
              </a:spcAft>
              <a:buSzPts val="1500"/>
              <a:buFont typeface="Courier New"/>
              <a:buChar char="❏"/>
            </a:pPr>
            <a:r>
              <a:rPr b="1" lang="en" sz="1500">
                <a:latin typeface="Courier New"/>
                <a:ea typeface="Courier New"/>
                <a:cs typeface="Courier New"/>
                <a:sym typeface="Courier New"/>
              </a:rPr>
              <a:t>document.querySelector('[someAttribute="someValue"]');</a:t>
            </a:r>
            <a:endParaRPr sz="1600"/>
          </a:p>
        </p:txBody>
      </p:sp>
      <p:cxnSp>
        <p:nvCxnSpPr>
          <p:cNvPr id="142" name="Google Shape;142;p14"/>
          <p:cNvCxnSpPr/>
          <p:nvPr/>
        </p:nvCxnSpPr>
        <p:spPr>
          <a:xfrm>
            <a:off x="1186575" y="978275"/>
            <a:ext cx="7617900" cy="51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Effects and Animations</a:t>
            </a:r>
            <a:endParaRPr/>
          </a:p>
        </p:txBody>
      </p:sp>
      <p:sp>
        <p:nvSpPr>
          <p:cNvPr id="270" name="Google Shape;270;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chemeClr val="lt2"/>
                </a:solidFill>
              </a:rPr>
              <a:t>The jQuery library provides several techniques for adding effects and animations to web pages</a:t>
            </a:r>
            <a:endParaRPr b="1" sz="1700">
              <a:solidFill>
                <a:schemeClr val="lt2"/>
              </a:solidFill>
            </a:endParaRPr>
          </a:p>
          <a:p>
            <a:pPr indent="0" lvl="0" marL="0" rtl="0" algn="l">
              <a:spcBef>
                <a:spcPts val="0"/>
              </a:spcBef>
              <a:spcAft>
                <a:spcPts val="0"/>
              </a:spcAft>
              <a:buNone/>
            </a:pPr>
            <a:r>
              <a:t/>
            </a:r>
            <a:endParaRPr b="1" sz="1700">
              <a:solidFill>
                <a:schemeClr val="lt2"/>
              </a:solidFill>
            </a:endParaRPr>
          </a:p>
          <a:p>
            <a:pPr indent="-336550" lvl="0" marL="457200" rtl="0" algn="l">
              <a:lnSpc>
                <a:spcPct val="200000"/>
              </a:lnSpc>
              <a:spcBef>
                <a:spcPts val="0"/>
              </a:spcBef>
              <a:spcAft>
                <a:spcPts val="0"/>
              </a:spcAft>
              <a:buSzPts val="1700"/>
              <a:buChar char="❏"/>
            </a:pPr>
            <a:r>
              <a:rPr lang="en" sz="1700"/>
              <a:t>The Animate Function</a:t>
            </a:r>
            <a:endParaRPr sz="1700"/>
          </a:p>
          <a:p>
            <a:pPr indent="-336550" lvl="0" marL="457200" rtl="0" algn="l">
              <a:lnSpc>
                <a:spcPct val="200000"/>
              </a:lnSpc>
              <a:spcBef>
                <a:spcPts val="0"/>
              </a:spcBef>
              <a:spcAft>
                <a:spcPts val="0"/>
              </a:spcAft>
              <a:buSzPts val="1700"/>
              <a:buChar char="❏"/>
            </a:pPr>
            <a:r>
              <a:rPr lang="en" sz="1700"/>
              <a:t>Simple Effects functions</a:t>
            </a:r>
            <a:endParaRPr sz="1700"/>
          </a:p>
          <a:p>
            <a:pPr indent="-336550" lvl="0" marL="457200" rtl="0" algn="l">
              <a:lnSpc>
                <a:spcPct val="200000"/>
              </a:lnSpc>
              <a:spcBef>
                <a:spcPts val="0"/>
              </a:spcBef>
              <a:spcAft>
                <a:spcPts val="0"/>
              </a:spcAft>
              <a:buSzPts val="1700"/>
              <a:buChar char="❏"/>
            </a:pPr>
            <a:r>
              <a:rPr lang="en" sz="1700"/>
              <a:t>Queues</a:t>
            </a:r>
            <a:endParaRPr sz="1200">
              <a:solidFill>
                <a:srgbClr val="24292F"/>
              </a:solidFill>
              <a:highlight>
                <a:srgbClr val="FFFFFF"/>
              </a:highlight>
              <a:latin typeface="Arial"/>
              <a:ea typeface="Arial"/>
              <a:cs typeface="Arial"/>
              <a:sym typeface="Arial"/>
            </a:endParaRPr>
          </a:p>
        </p:txBody>
      </p:sp>
      <p:cxnSp>
        <p:nvCxnSpPr>
          <p:cNvPr id="271" name="Google Shape;271;p32"/>
          <p:cNvCxnSpPr/>
          <p:nvPr/>
        </p:nvCxnSpPr>
        <p:spPr>
          <a:xfrm>
            <a:off x="1186575" y="978275"/>
            <a:ext cx="7617900" cy="51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Animate Function</a:t>
            </a:r>
            <a:endParaRPr/>
          </a:p>
        </p:txBody>
      </p:sp>
      <p:cxnSp>
        <p:nvCxnSpPr>
          <p:cNvPr id="277" name="Google Shape;277;p33"/>
          <p:cNvCxnSpPr/>
          <p:nvPr/>
        </p:nvCxnSpPr>
        <p:spPr>
          <a:xfrm>
            <a:off x="1186575" y="978275"/>
            <a:ext cx="7617900" cy="51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sp>
        <p:nvSpPr>
          <p:cNvPr id="278" name="Google Shape;278;p33"/>
          <p:cNvSpPr txBox="1"/>
          <p:nvPr/>
        </p:nvSpPr>
        <p:spPr>
          <a:xfrm>
            <a:off x="1186575" y="983375"/>
            <a:ext cx="7617900" cy="386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lt1"/>
                </a:solidFill>
                <a:latin typeface="Lato"/>
                <a:ea typeface="Lato"/>
                <a:cs typeface="Lato"/>
                <a:sym typeface="Lato"/>
              </a:rPr>
              <a:t>The animate function allows us to create animation effects on numerical CSS properties only.  </a:t>
            </a:r>
            <a:endParaRPr sz="16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600">
              <a:solidFill>
                <a:schemeClr val="lt1"/>
              </a:solidFill>
              <a:latin typeface="Lato"/>
              <a:ea typeface="Lato"/>
              <a:cs typeface="Lato"/>
              <a:sym typeface="Lato"/>
            </a:endParaRPr>
          </a:p>
          <a:p>
            <a:pPr indent="-330200" lvl="0" marL="457200" rtl="0" algn="l">
              <a:lnSpc>
                <a:spcPct val="115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The only required parameter is properties. This is plain css property object, and it contains the css properties and values we want to change to create the animation.</a:t>
            </a:r>
            <a:endParaRPr sz="1600">
              <a:solidFill>
                <a:schemeClr val="lt1"/>
              </a:solidFill>
              <a:latin typeface="Lato"/>
              <a:ea typeface="Lato"/>
              <a:cs typeface="Lato"/>
              <a:sym typeface="Lato"/>
            </a:endParaRPr>
          </a:p>
          <a:p>
            <a:pPr indent="-330200" lvl="0" marL="457200" rtl="0" algn="l">
              <a:lnSpc>
                <a:spcPct val="115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Duration is the length of time in ms the animation runs, and its default is 400. ‘Fast’ and ‘Slow’ correspond to 200 and 600 ms. </a:t>
            </a:r>
            <a:endParaRPr sz="1600">
              <a:solidFill>
                <a:schemeClr val="lt1"/>
              </a:solidFill>
              <a:latin typeface="Lato"/>
              <a:ea typeface="Lato"/>
              <a:cs typeface="Lato"/>
              <a:sym typeface="Lato"/>
            </a:endParaRPr>
          </a:p>
          <a:p>
            <a:pPr indent="-330200" lvl="0" marL="457200" rtl="0" algn="l">
              <a:lnSpc>
                <a:spcPct val="115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Easing is a string value that specifies the easing function used for the animation. Options include the default ‘swing’ and ‘linear’.</a:t>
            </a:r>
            <a:endParaRPr sz="1600">
              <a:solidFill>
                <a:schemeClr val="lt1"/>
              </a:solidFill>
              <a:latin typeface="Lato"/>
              <a:ea typeface="Lato"/>
              <a:cs typeface="Lato"/>
              <a:sym typeface="Lato"/>
            </a:endParaRPr>
          </a:p>
          <a:p>
            <a:pPr indent="-330200" lvl="0" marL="457200" rtl="0" algn="l">
              <a:lnSpc>
                <a:spcPct val="115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Complete is a function that runs when the animation is completed.</a:t>
            </a:r>
            <a:endParaRPr sz="16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b="1" sz="1700">
              <a:solidFill>
                <a:schemeClr val="lt2"/>
              </a:solidFill>
              <a:latin typeface="Lato"/>
              <a:ea typeface="Lato"/>
              <a:cs typeface="Lato"/>
              <a:sym typeface="Lato"/>
            </a:endParaRPr>
          </a:p>
          <a:p>
            <a:pPr indent="0" lvl="0" marL="0" rtl="0" algn="l">
              <a:lnSpc>
                <a:spcPct val="115000"/>
              </a:lnSpc>
              <a:spcBef>
                <a:spcPts val="0"/>
              </a:spcBef>
              <a:spcAft>
                <a:spcPts val="0"/>
              </a:spcAft>
              <a:buNone/>
            </a:pPr>
            <a:r>
              <a:rPr b="1" lang="en" sz="1700">
                <a:solidFill>
                  <a:schemeClr val="lt2"/>
                </a:solidFill>
                <a:latin typeface="Lato"/>
                <a:ea typeface="Lato"/>
                <a:cs typeface="Lato"/>
                <a:sym typeface="Lato"/>
              </a:rPr>
              <a:t>.animate(properties [, duration] [, easing ] [, complete ])</a:t>
            </a:r>
            <a:endParaRPr b="1" sz="1700">
              <a:solidFill>
                <a:schemeClr val="l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Animate Example</a:t>
            </a:r>
            <a:endParaRPr/>
          </a:p>
        </p:txBody>
      </p:sp>
      <p:cxnSp>
        <p:nvCxnSpPr>
          <p:cNvPr id="284" name="Google Shape;284;p34"/>
          <p:cNvCxnSpPr/>
          <p:nvPr/>
        </p:nvCxnSpPr>
        <p:spPr>
          <a:xfrm>
            <a:off x="1186575" y="978275"/>
            <a:ext cx="7617900" cy="51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sp>
        <p:nvSpPr>
          <p:cNvPr id="285" name="Google Shape;285;p34"/>
          <p:cNvSpPr txBox="1"/>
          <p:nvPr/>
        </p:nvSpPr>
        <p:spPr>
          <a:xfrm>
            <a:off x="120150" y="1414975"/>
            <a:ext cx="3471000" cy="238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Lato"/>
                <a:ea typeface="Lato"/>
                <a:cs typeface="Lato"/>
                <a:sym typeface="Lato"/>
              </a:rPr>
              <a:t>Parameters:</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Css object: opacity, left, height</a:t>
            </a:r>
            <a:endParaRPr>
              <a:solidFill>
                <a:schemeClr val="lt1"/>
              </a:solidFill>
              <a:latin typeface="Lato"/>
              <a:ea typeface="Lato"/>
              <a:cs typeface="Lato"/>
              <a:sym typeface="Lato"/>
            </a:endParaRPr>
          </a:p>
          <a:p>
            <a:pPr indent="-317500" lvl="1" marL="9144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‘Toggle’, ‘show’, and ‘hide’ are all possible values</a:t>
            </a:r>
            <a:endParaRPr>
              <a:solidFill>
                <a:schemeClr val="lt1"/>
              </a:solidFill>
              <a:latin typeface="Lato"/>
              <a:ea typeface="Lato"/>
              <a:cs typeface="Lato"/>
              <a:sym typeface="Lato"/>
            </a:endParaRPr>
          </a:p>
          <a:p>
            <a:pPr indent="-317500" lvl="1" marL="9144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‘Toggle’ switches the height from original to 0 and vice versa</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Duration: 5000ms</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Empty completion function</a:t>
            </a:r>
            <a:endParaRPr sz="1700">
              <a:solidFill>
                <a:schemeClr val="lt1"/>
              </a:solidFill>
              <a:latin typeface="Lato"/>
              <a:ea typeface="Lato"/>
              <a:cs typeface="Lato"/>
              <a:sym typeface="Lato"/>
            </a:endParaRPr>
          </a:p>
        </p:txBody>
      </p:sp>
      <p:pic>
        <p:nvPicPr>
          <p:cNvPr id="286" name="Google Shape;286;p34"/>
          <p:cNvPicPr preferRelativeResize="0"/>
          <p:nvPr/>
        </p:nvPicPr>
        <p:blipFill>
          <a:blip r:embed="rId3">
            <a:alphaModFix/>
          </a:blip>
          <a:stretch>
            <a:fillRect/>
          </a:stretch>
        </p:blipFill>
        <p:spPr>
          <a:xfrm>
            <a:off x="3709033" y="1414963"/>
            <a:ext cx="2572974" cy="1657750"/>
          </a:xfrm>
          <a:prstGeom prst="rect">
            <a:avLst/>
          </a:prstGeom>
          <a:noFill/>
          <a:ln>
            <a:noFill/>
          </a:ln>
        </p:spPr>
      </p:pic>
      <p:pic>
        <p:nvPicPr>
          <p:cNvPr id="287" name="Google Shape;287;p34"/>
          <p:cNvPicPr preferRelativeResize="0"/>
          <p:nvPr/>
        </p:nvPicPr>
        <p:blipFill>
          <a:blip r:embed="rId4">
            <a:alphaModFix/>
          </a:blip>
          <a:stretch>
            <a:fillRect/>
          </a:stretch>
        </p:blipFill>
        <p:spPr>
          <a:xfrm>
            <a:off x="6440925" y="1307849"/>
            <a:ext cx="2572975" cy="2414563"/>
          </a:xfrm>
          <a:prstGeom prst="rect">
            <a:avLst/>
          </a:prstGeom>
          <a:noFill/>
          <a:ln>
            <a:noFill/>
          </a:ln>
        </p:spPr>
      </p:pic>
      <p:pic>
        <p:nvPicPr>
          <p:cNvPr id="288" name="Google Shape;288;p34"/>
          <p:cNvPicPr preferRelativeResize="0"/>
          <p:nvPr/>
        </p:nvPicPr>
        <p:blipFill rotWithShape="1">
          <a:blip r:embed="rId5">
            <a:alphaModFix/>
          </a:blip>
          <a:srcRect b="0" l="0" r="19178" t="0"/>
          <a:stretch/>
        </p:blipFill>
        <p:spPr>
          <a:xfrm>
            <a:off x="3079725" y="3504300"/>
            <a:ext cx="5977725" cy="1639200"/>
          </a:xfrm>
          <a:prstGeom prst="rect">
            <a:avLst/>
          </a:prstGeom>
          <a:noFill/>
          <a:ln>
            <a:noFill/>
          </a:ln>
        </p:spPr>
      </p:pic>
      <p:sp>
        <p:nvSpPr>
          <p:cNvPr id="289" name="Google Shape;289;p34"/>
          <p:cNvSpPr txBox="1"/>
          <p:nvPr/>
        </p:nvSpPr>
        <p:spPr>
          <a:xfrm>
            <a:off x="120150" y="4613925"/>
            <a:ext cx="276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https://api.jquery.com/animate/</a:t>
            </a:r>
            <a:endParaRPr>
              <a:solidFill>
                <a:schemeClr val="l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Effects</a:t>
            </a:r>
            <a:endParaRPr/>
          </a:p>
        </p:txBody>
      </p:sp>
      <p:cxnSp>
        <p:nvCxnSpPr>
          <p:cNvPr id="295" name="Google Shape;295;p35"/>
          <p:cNvCxnSpPr/>
          <p:nvPr/>
        </p:nvCxnSpPr>
        <p:spPr>
          <a:xfrm>
            <a:off x="1186575" y="978275"/>
            <a:ext cx="7617900" cy="51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sp>
        <p:nvSpPr>
          <p:cNvPr id="296" name="Google Shape;296;p35"/>
          <p:cNvSpPr txBox="1"/>
          <p:nvPr/>
        </p:nvSpPr>
        <p:spPr>
          <a:xfrm>
            <a:off x="1186575" y="1175225"/>
            <a:ext cx="7497300" cy="370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lt1"/>
                </a:solidFill>
                <a:latin typeface="Lato"/>
                <a:ea typeface="Lato"/>
                <a:cs typeface="Lato"/>
                <a:sym typeface="Lato"/>
              </a:rPr>
              <a:t>There are numerous effects functions that add visual effects to selected elements. </a:t>
            </a:r>
            <a:endParaRPr sz="17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b="1">
              <a:solidFill>
                <a:schemeClr val="lt1"/>
              </a:solidFill>
              <a:latin typeface="Lato"/>
              <a:ea typeface="Lato"/>
              <a:cs typeface="Lato"/>
              <a:sym typeface="Lato"/>
            </a:endParaRPr>
          </a:p>
          <a:p>
            <a:pPr indent="-336550" lvl="0" marL="457200" rtl="0" algn="l">
              <a:lnSpc>
                <a:spcPct val="115000"/>
              </a:lnSpc>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.fadeIn([duration][, callback]) =&gt; fades an object into view, and completes an optional callback function upon completion</a:t>
            </a:r>
            <a:endParaRPr sz="1700">
              <a:solidFill>
                <a:schemeClr val="lt1"/>
              </a:solidFill>
              <a:latin typeface="Lato"/>
              <a:ea typeface="Lato"/>
              <a:cs typeface="Lato"/>
              <a:sym typeface="Lato"/>
            </a:endParaRPr>
          </a:p>
          <a:p>
            <a:pPr indent="-336550" lvl="0" marL="457200" rtl="0" algn="l">
              <a:lnSpc>
                <a:spcPct val="115000"/>
              </a:lnSpc>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.fadeOut([duration][, callback]) </a:t>
            </a:r>
            <a:r>
              <a:rPr lang="en" sz="1700">
                <a:solidFill>
                  <a:schemeClr val="lt1"/>
                </a:solidFill>
                <a:latin typeface="Lato"/>
                <a:ea typeface="Lato"/>
                <a:cs typeface="Lato"/>
                <a:sym typeface="Lato"/>
              </a:rPr>
              <a:t>=&gt;</a:t>
            </a:r>
            <a:r>
              <a:rPr lang="en" sz="1700">
                <a:solidFill>
                  <a:schemeClr val="lt1"/>
                </a:solidFill>
                <a:latin typeface="Lato"/>
                <a:ea typeface="Lato"/>
                <a:cs typeface="Lato"/>
                <a:sym typeface="Lato"/>
              </a:rPr>
              <a:t> similar to fadeIn, but object is faded out of view</a:t>
            </a:r>
            <a:endParaRPr sz="1700">
              <a:solidFill>
                <a:schemeClr val="lt1"/>
              </a:solidFill>
              <a:latin typeface="Lato"/>
              <a:ea typeface="Lato"/>
              <a:cs typeface="Lato"/>
              <a:sym typeface="Lato"/>
            </a:endParaRPr>
          </a:p>
          <a:p>
            <a:pPr indent="-336550" lvl="0" marL="457200" rtl="0" algn="l">
              <a:lnSpc>
                <a:spcPct val="115000"/>
              </a:lnSpc>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.fadeTo(duration, opacity[, callback]) </a:t>
            </a:r>
            <a:r>
              <a:rPr lang="en" sz="1700">
                <a:solidFill>
                  <a:schemeClr val="lt1"/>
                </a:solidFill>
                <a:latin typeface="Lato"/>
                <a:ea typeface="Lato"/>
                <a:cs typeface="Lato"/>
                <a:sym typeface="Lato"/>
              </a:rPr>
              <a:t>=&gt;</a:t>
            </a:r>
            <a:r>
              <a:rPr lang="en" sz="1700">
                <a:solidFill>
                  <a:schemeClr val="lt1"/>
                </a:solidFill>
                <a:latin typeface="Lato"/>
                <a:ea typeface="Lato"/>
                <a:cs typeface="Lato"/>
                <a:sym typeface="Lato"/>
              </a:rPr>
              <a:t> similar to functions above, but fades an object to a specified opacity</a:t>
            </a:r>
            <a:endParaRPr sz="1700">
              <a:solidFill>
                <a:schemeClr val="lt1"/>
              </a:solidFill>
              <a:latin typeface="Lato"/>
              <a:ea typeface="Lato"/>
              <a:cs typeface="Lato"/>
              <a:sym typeface="Lato"/>
            </a:endParaRPr>
          </a:p>
          <a:p>
            <a:pPr indent="-336550" lvl="0" marL="457200" rtl="0" algn="l">
              <a:lnSpc>
                <a:spcPct val="115000"/>
              </a:lnSpc>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.slideDown([duration][, callback]) </a:t>
            </a:r>
            <a:r>
              <a:rPr lang="en" sz="1700">
                <a:solidFill>
                  <a:schemeClr val="lt1"/>
                </a:solidFill>
                <a:latin typeface="Lato"/>
                <a:ea typeface="Lato"/>
                <a:cs typeface="Lato"/>
                <a:sym typeface="Lato"/>
              </a:rPr>
              <a:t>=&gt;</a:t>
            </a:r>
            <a:r>
              <a:rPr lang="en" sz="1700">
                <a:solidFill>
                  <a:schemeClr val="lt1"/>
                </a:solidFill>
                <a:latin typeface="Lato"/>
                <a:ea typeface="Lato"/>
                <a:cs typeface="Lato"/>
                <a:sym typeface="Lato"/>
              </a:rPr>
              <a:t> slides an object down into view</a:t>
            </a:r>
            <a:endParaRPr sz="1700">
              <a:solidFill>
                <a:schemeClr val="lt1"/>
              </a:solidFill>
              <a:latin typeface="Lato"/>
              <a:ea typeface="Lato"/>
              <a:cs typeface="Lato"/>
              <a:sym typeface="Lato"/>
            </a:endParaRPr>
          </a:p>
          <a:p>
            <a:pPr indent="-336550" lvl="0" marL="457200" rtl="0" algn="l">
              <a:lnSpc>
                <a:spcPct val="115000"/>
              </a:lnSpc>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.slideUp([duration][, callback]) </a:t>
            </a:r>
            <a:r>
              <a:rPr lang="en" sz="1700">
                <a:solidFill>
                  <a:schemeClr val="lt1"/>
                </a:solidFill>
                <a:latin typeface="Lato"/>
                <a:ea typeface="Lato"/>
                <a:cs typeface="Lato"/>
                <a:sym typeface="Lato"/>
              </a:rPr>
              <a:t>=&gt;</a:t>
            </a:r>
            <a:r>
              <a:rPr lang="en" sz="1700">
                <a:solidFill>
                  <a:schemeClr val="lt1"/>
                </a:solidFill>
                <a:latin typeface="Lato"/>
                <a:ea typeface="Lato"/>
                <a:cs typeface="Lato"/>
                <a:sym typeface="Lato"/>
              </a:rPr>
              <a:t> slides an object up into view</a:t>
            </a:r>
            <a:endParaRPr sz="1700">
              <a:solidFill>
                <a:schemeClr val="lt1"/>
              </a:solidFill>
              <a:latin typeface="Lato"/>
              <a:ea typeface="Lato"/>
              <a:cs typeface="Lato"/>
              <a:sym typeface="Lato"/>
            </a:endParaRPr>
          </a:p>
          <a:p>
            <a:pPr indent="-336550" lvl="0" marL="457200" rtl="0" algn="l">
              <a:lnSpc>
                <a:spcPct val="115000"/>
              </a:lnSpc>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.hide([duration][, callback]) </a:t>
            </a:r>
            <a:r>
              <a:rPr lang="en" sz="1700">
                <a:solidFill>
                  <a:schemeClr val="lt1"/>
                </a:solidFill>
                <a:latin typeface="Lato"/>
                <a:ea typeface="Lato"/>
                <a:cs typeface="Lato"/>
                <a:sym typeface="Lato"/>
              </a:rPr>
              <a:t>=&gt;</a:t>
            </a:r>
            <a:r>
              <a:rPr lang="en" sz="1700">
                <a:solidFill>
                  <a:schemeClr val="lt1"/>
                </a:solidFill>
                <a:latin typeface="Lato"/>
                <a:ea typeface="Lato"/>
                <a:cs typeface="Lato"/>
                <a:sym typeface="Lato"/>
              </a:rPr>
              <a:t> hides matched objects</a:t>
            </a:r>
            <a:endParaRPr b="1" sz="1700">
              <a:solidFill>
                <a:schemeClr val="lt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6"/>
          <p:cNvSpPr txBox="1"/>
          <p:nvPr>
            <p:ph type="title"/>
          </p:nvPr>
        </p:nvSpPr>
        <p:spPr>
          <a:xfrm>
            <a:off x="1186575" y="3719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Queues </a:t>
            </a:r>
            <a:endParaRPr/>
          </a:p>
        </p:txBody>
      </p:sp>
      <p:cxnSp>
        <p:nvCxnSpPr>
          <p:cNvPr id="302" name="Google Shape;302;p36"/>
          <p:cNvCxnSpPr/>
          <p:nvPr/>
        </p:nvCxnSpPr>
        <p:spPr>
          <a:xfrm>
            <a:off x="1186575" y="978275"/>
            <a:ext cx="7617900" cy="51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sp>
        <p:nvSpPr>
          <p:cNvPr id="303" name="Google Shape;303;p36"/>
          <p:cNvSpPr txBox="1"/>
          <p:nvPr/>
        </p:nvSpPr>
        <p:spPr>
          <a:xfrm>
            <a:off x="1068300" y="1030125"/>
            <a:ext cx="7796700" cy="373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lt1"/>
                </a:solidFill>
                <a:latin typeface="Lato"/>
                <a:ea typeface="Lato"/>
                <a:cs typeface="Lato"/>
                <a:sym typeface="Lato"/>
              </a:rPr>
              <a:t>Queues allow for animations and effect methods to be queued up on page elements, and the resulting animations/effects can then be run asynchronously. Below are important queue methods:</a:t>
            </a:r>
            <a:endParaRPr sz="1700">
              <a:solidFill>
                <a:schemeClr val="lt1"/>
              </a:solidFill>
              <a:latin typeface="Lato"/>
              <a:ea typeface="Lato"/>
              <a:cs typeface="Lato"/>
              <a:sym typeface="Lato"/>
            </a:endParaRPr>
          </a:p>
          <a:p>
            <a:pPr indent="-342900" lvl="0" marL="457200" rtl="0" algn="l">
              <a:lnSpc>
                <a:spcPct val="115000"/>
              </a:lnSpc>
              <a:spcBef>
                <a:spcPts val="300"/>
              </a:spcBef>
              <a:spcAft>
                <a:spcPts val="0"/>
              </a:spcAft>
              <a:buClr>
                <a:schemeClr val="lt1"/>
              </a:buClr>
              <a:buSzPts val="1800"/>
              <a:buChar char="❏"/>
            </a:pPr>
            <a:r>
              <a:rPr b="1" lang="en" sz="1500">
                <a:solidFill>
                  <a:schemeClr val="lt2"/>
                </a:solidFill>
                <a:latin typeface="Lato"/>
                <a:ea typeface="Lato"/>
                <a:cs typeface="Lato"/>
                <a:sym typeface="Lato"/>
              </a:rPr>
              <a:t>.queue([queueName])</a:t>
            </a:r>
            <a:r>
              <a:rPr b="1" lang="en" sz="1500">
                <a:solidFill>
                  <a:schemeClr val="lt1"/>
                </a:solidFill>
                <a:latin typeface="Lato"/>
                <a:ea typeface="Lato"/>
                <a:cs typeface="Lato"/>
                <a:sym typeface="Lato"/>
              </a:rPr>
              <a:t> - </a:t>
            </a:r>
            <a:r>
              <a:rPr lang="en" sz="1500">
                <a:solidFill>
                  <a:schemeClr val="lt1"/>
                </a:solidFill>
                <a:latin typeface="Lato"/>
                <a:ea typeface="Lato"/>
                <a:cs typeface="Lato"/>
                <a:sym typeface="Lato"/>
              </a:rPr>
              <a:t>Show the queue of functions/animations to be executed on an element. An elements queue name is "fx" by default.</a:t>
            </a:r>
            <a:endParaRPr sz="1500">
              <a:solidFill>
                <a:schemeClr val="lt1"/>
              </a:solidFill>
              <a:latin typeface="Lato"/>
              <a:ea typeface="Lato"/>
              <a:cs typeface="Lato"/>
              <a:sym typeface="Lato"/>
            </a:endParaRPr>
          </a:p>
          <a:p>
            <a:pPr indent="-342900" lvl="0" marL="457200" rtl="0" algn="l">
              <a:lnSpc>
                <a:spcPct val="115000"/>
              </a:lnSpc>
              <a:spcBef>
                <a:spcPts val="0"/>
              </a:spcBef>
              <a:spcAft>
                <a:spcPts val="0"/>
              </a:spcAft>
              <a:buClr>
                <a:schemeClr val="lt1"/>
              </a:buClr>
              <a:buSzPts val="1800"/>
              <a:buChar char="❏"/>
            </a:pPr>
            <a:r>
              <a:rPr b="1" lang="en" sz="1500">
                <a:solidFill>
                  <a:schemeClr val="lt2"/>
                </a:solidFill>
                <a:latin typeface="Lato"/>
                <a:ea typeface="Lato"/>
                <a:cs typeface="Lato"/>
                <a:sym typeface="Lato"/>
              </a:rPr>
              <a:t>.queue([queueName], newQueue)</a:t>
            </a:r>
            <a:r>
              <a:rPr b="1" lang="en" sz="1500">
                <a:solidFill>
                  <a:schemeClr val="lt1"/>
                </a:solidFill>
                <a:latin typeface="Lato"/>
                <a:ea typeface="Lato"/>
                <a:cs typeface="Lato"/>
                <a:sym typeface="Lato"/>
              </a:rPr>
              <a:t> - </a:t>
            </a:r>
            <a:r>
              <a:rPr lang="en" sz="1500">
                <a:solidFill>
                  <a:schemeClr val="lt1"/>
                </a:solidFill>
                <a:latin typeface="Lato"/>
                <a:ea typeface="Lato"/>
                <a:cs typeface="Lato"/>
                <a:sym typeface="Lato"/>
              </a:rPr>
              <a:t>Manipulate the queue of functions to be executed on an element. An elements queue name is "fx" by default. New functions can be appended to the queue to add to the queued animation.</a:t>
            </a:r>
            <a:endParaRPr sz="1500">
              <a:solidFill>
                <a:schemeClr val="lt1"/>
              </a:solidFill>
              <a:latin typeface="Lato"/>
              <a:ea typeface="Lato"/>
              <a:cs typeface="Lato"/>
              <a:sym typeface="Lato"/>
            </a:endParaRPr>
          </a:p>
          <a:p>
            <a:pPr indent="-342900" lvl="0" marL="457200" rtl="0" algn="l">
              <a:lnSpc>
                <a:spcPct val="115000"/>
              </a:lnSpc>
              <a:spcBef>
                <a:spcPts val="0"/>
              </a:spcBef>
              <a:spcAft>
                <a:spcPts val="0"/>
              </a:spcAft>
              <a:buClr>
                <a:schemeClr val="lt1"/>
              </a:buClr>
              <a:buSzPts val="1800"/>
              <a:buChar char="❏"/>
            </a:pPr>
            <a:r>
              <a:rPr b="1" lang="en" sz="1500">
                <a:solidFill>
                  <a:schemeClr val="lt2"/>
                </a:solidFill>
                <a:latin typeface="Lato"/>
                <a:ea typeface="Lato"/>
                <a:cs typeface="Lato"/>
                <a:sym typeface="Lato"/>
              </a:rPr>
              <a:t>.clearQueue() </a:t>
            </a:r>
            <a:r>
              <a:rPr b="1" lang="en" sz="1500">
                <a:solidFill>
                  <a:schemeClr val="lt1"/>
                </a:solidFill>
                <a:latin typeface="Lato"/>
                <a:ea typeface="Lato"/>
                <a:cs typeface="Lato"/>
                <a:sym typeface="Lato"/>
              </a:rPr>
              <a:t>- </a:t>
            </a:r>
            <a:r>
              <a:rPr lang="en" sz="1500">
                <a:solidFill>
                  <a:schemeClr val="lt1"/>
                </a:solidFill>
                <a:latin typeface="Lato"/>
                <a:ea typeface="Lato"/>
                <a:cs typeface="Lato"/>
                <a:sym typeface="Lato"/>
              </a:rPr>
              <a:t>removes all queued animation items</a:t>
            </a:r>
            <a:endParaRPr sz="1500">
              <a:solidFill>
                <a:schemeClr val="lt1"/>
              </a:solidFill>
              <a:latin typeface="Lato"/>
              <a:ea typeface="Lato"/>
              <a:cs typeface="Lato"/>
              <a:sym typeface="Lato"/>
            </a:endParaRPr>
          </a:p>
          <a:p>
            <a:pPr indent="-342900" lvl="0" marL="457200" rtl="0" algn="l">
              <a:lnSpc>
                <a:spcPct val="115000"/>
              </a:lnSpc>
              <a:spcBef>
                <a:spcPts val="0"/>
              </a:spcBef>
              <a:spcAft>
                <a:spcPts val="0"/>
              </a:spcAft>
              <a:buClr>
                <a:schemeClr val="lt1"/>
              </a:buClr>
              <a:buSzPts val="1800"/>
              <a:buChar char="❏"/>
            </a:pPr>
            <a:r>
              <a:rPr b="1" lang="en" sz="1500">
                <a:solidFill>
                  <a:schemeClr val="lt2"/>
                </a:solidFill>
                <a:latin typeface="Lato"/>
                <a:ea typeface="Lato"/>
                <a:cs typeface="Lato"/>
                <a:sym typeface="Lato"/>
              </a:rPr>
              <a:t>.dequeue()</a:t>
            </a:r>
            <a:r>
              <a:rPr b="1" lang="en" sz="1500">
                <a:solidFill>
                  <a:schemeClr val="lt1"/>
                </a:solidFill>
                <a:latin typeface="Lato"/>
                <a:ea typeface="Lato"/>
                <a:cs typeface="Lato"/>
                <a:sym typeface="Lato"/>
              </a:rPr>
              <a:t> - </a:t>
            </a:r>
            <a:r>
              <a:rPr lang="en" sz="1500">
                <a:solidFill>
                  <a:schemeClr val="lt1"/>
                </a:solidFill>
                <a:latin typeface="Lato"/>
                <a:ea typeface="Lato"/>
                <a:cs typeface="Lato"/>
                <a:sym typeface="Lato"/>
              </a:rPr>
              <a:t>the next function is removed on the queue and executed. All functions on queue should also call dequeue to continue running the sequences</a:t>
            </a:r>
            <a:r>
              <a:rPr b="1" lang="en" sz="1500">
                <a:solidFill>
                  <a:schemeClr val="lt1"/>
                </a:solidFill>
                <a:latin typeface="Lato"/>
                <a:ea typeface="Lato"/>
                <a:cs typeface="Lato"/>
                <a:sym typeface="Lato"/>
              </a:rPr>
              <a:t>.</a:t>
            </a:r>
            <a:endParaRPr b="1" sz="1500">
              <a:solidFill>
                <a:schemeClr val="lt1"/>
              </a:solidFill>
              <a:latin typeface="Lato"/>
              <a:ea typeface="Lato"/>
              <a:cs typeface="Lato"/>
              <a:sym typeface="Lato"/>
            </a:endParaRPr>
          </a:p>
          <a:p>
            <a:pPr indent="-342900" lvl="0" marL="457200" rtl="0" algn="l">
              <a:lnSpc>
                <a:spcPct val="115000"/>
              </a:lnSpc>
              <a:spcBef>
                <a:spcPts val="0"/>
              </a:spcBef>
              <a:spcAft>
                <a:spcPts val="0"/>
              </a:spcAft>
              <a:buClr>
                <a:schemeClr val="lt1"/>
              </a:buClr>
              <a:buSzPts val="1800"/>
              <a:buChar char="❏"/>
            </a:pPr>
            <a:r>
              <a:rPr b="1" lang="en" sz="1500">
                <a:solidFill>
                  <a:schemeClr val="lt2"/>
                </a:solidFill>
                <a:latin typeface="Lato"/>
                <a:ea typeface="Lato"/>
                <a:cs typeface="Lato"/>
                <a:sym typeface="Lato"/>
              </a:rPr>
              <a:t>.stop() </a:t>
            </a:r>
            <a:r>
              <a:rPr b="1" lang="en" sz="1500">
                <a:solidFill>
                  <a:schemeClr val="lt1"/>
                </a:solidFill>
                <a:latin typeface="Lato"/>
                <a:ea typeface="Lato"/>
                <a:cs typeface="Lato"/>
                <a:sym typeface="Lato"/>
              </a:rPr>
              <a:t>- </a:t>
            </a:r>
            <a:r>
              <a:rPr lang="en" sz="1500">
                <a:solidFill>
                  <a:schemeClr val="lt1"/>
                </a:solidFill>
                <a:latin typeface="Lato"/>
                <a:ea typeface="Lato"/>
                <a:cs typeface="Lato"/>
                <a:sym typeface="Lato"/>
              </a:rPr>
              <a:t>stops a currently running animation on an object</a:t>
            </a:r>
            <a:endParaRPr sz="1500">
              <a:solidFill>
                <a:schemeClr val="lt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Queue Example</a:t>
            </a:r>
            <a:endParaRPr/>
          </a:p>
        </p:txBody>
      </p:sp>
      <p:sp>
        <p:nvSpPr>
          <p:cNvPr id="309" name="Google Shape;309;p37"/>
          <p:cNvSpPr txBox="1"/>
          <p:nvPr>
            <p:ph idx="1" type="body"/>
          </p:nvPr>
        </p:nvSpPr>
        <p:spPr>
          <a:xfrm>
            <a:off x="5880950" y="1367100"/>
            <a:ext cx="2750400" cy="34959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Note that a series of animations are ‘queued’ up on the div element</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
              <a:t>The function show it is called every 100 ms and shows the queue length</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
              <a:t>div.queue(‘fx’) returns the queue object, enabling us to see its length</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
              <a:t>The animation repeats because of a completion </a:t>
            </a:r>
            <a:r>
              <a:rPr lang="en"/>
              <a:t>function</a:t>
            </a:r>
            <a:r>
              <a:rPr lang="en"/>
              <a:t> callback to runIt()</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Link to Example: </a:t>
            </a:r>
            <a:r>
              <a:rPr b="1" lang="en" u="sng">
                <a:solidFill>
                  <a:schemeClr val="accent5"/>
                </a:solidFill>
                <a:hlinkClick r:id="rId3">
                  <a:extLst>
                    <a:ext uri="{A12FA001-AC4F-418D-AE19-62706E023703}">
                      <ahyp:hlinkClr val="tx"/>
                    </a:ext>
                  </a:extLst>
                </a:hlinkClick>
              </a:rPr>
              <a:t>Codepen</a:t>
            </a:r>
            <a:endParaRPr/>
          </a:p>
        </p:txBody>
      </p:sp>
      <p:sp>
        <p:nvSpPr>
          <p:cNvPr id="310" name="Google Shape;310;p37"/>
          <p:cNvSpPr txBox="1"/>
          <p:nvPr>
            <p:ph idx="1" type="body"/>
          </p:nvPr>
        </p:nvSpPr>
        <p:spPr>
          <a:xfrm>
            <a:off x="3156675" y="1307850"/>
            <a:ext cx="2539800" cy="3500700"/>
          </a:xfrm>
          <a:prstGeom prst="rect">
            <a:avLst/>
          </a:prstGeom>
        </p:spPr>
        <p:txBody>
          <a:bodyPr anchorCtr="0" anchor="t" bIns="91425" lIns="91425" spcFirstLastPara="1" rIns="91425" wrap="square" tIns="91425">
            <a:normAutofit fontScale="70000" lnSpcReduction="20000"/>
          </a:bodyPr>
          <a:lstStyle/>
          <a:p>
            <a:pPr indent="0" lvl="0" marL="0" marR="76200" rtl="0" algn="l">
              <a:spcBef>
                <a:spcPts val="0"/>
              </a:spcBef>
              <a:spcAft>
                <a:spcPts val="0"/>
              </a:spcAft>
              <a:buNone/>
            </a:pPr>
            <a:r>
              <a:rPr b="1" lang="en" sz="1150" u="sng">
                <a:latin typeface="Courier New"/>
                <a:ea typeface="Courier New"/>
                <a:cs typeface="Courier New"/>
                <a:sym typeface="Courier New"/>
              </a:rPr>
              <a:t>JS:</a:t>
            </a:r>
            <a:endParaRPr b="1" sz="1150" u="sng">
              <a:latin typeface="Courier New"/>
              <a:ea typeface="Courier New"/>
              <a:cs typeface="Courier New"/>
              <a:sym typeface="Courier New"/>
            </a:endParaRPr>
          </a:p>
          <a:p>
            <a:pPr indent="0" lvl="0" marL="0" marR="76200" rtl="0" algn="l">
              <a:spcBef>
                <a:spcPts val="0"/>
              </a:spcBef>
              <a:spcAft>
                <a:spcPts val="0"/>
              </a:spcAft>
              <a:buNone/>
            </a:pPr>
            <a:r>
              <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let div = $("div");</a:t>
            </a:r>
            <a:endParaRPr b="1" sz="1150">
              <a:latin typeface="Courier New"/>
              <a:ea typeface="Courier New"/>
              <a:cs typeface="Courier New"/>
              <a:sym typeface="Courier New"/>
            </a:endParaRPr>
          </a:p>
          <a:p>
            <a:pPr indent="0" lvl="0" marL="0" marR="76200" rtl="0" algn="l">
              <a:spcBef>
                <a:spcPts val="0"/>
              </a:spcBef>
              <a:spcAft>
                <a:spcPts val="0"/>
              </a:spcAft>
              <a:buNone/>
            </a:pPr>
            <a:r>
              <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function runIt() {</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div</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.show("slow")</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.animate({ left: "+=200" }, 2000)</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.slideToggle(1000)</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.slideToggle("fast")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.animate({ left: "-=200" }, 1500)</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.hide("slow")</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.show(1200)</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.slideUp("normal", runIt); </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solidFill>
                  <a:schemeClr val="lt2"/>
                </a:solidFill>
                <a:latin typeface="Courier New"/>
                <a:ea typeface="Courier New"/>
                <a:cs typeface="Courier New"/>
                <a:sym typeface="Courier New"/>
              </a:rPr>
              <a:t>     // Note the callback function</a:t>
            </a:r>
            <a:endParaRPr b="1" sz="1150">
              <a:solidFill>
                <a:schemeClr val="lt2"/>
              </a:solidFill>
              <a:latin typeface="Courier New"/>
              <a:ea typeface="Courier New"/>
              <a:cs typeface="Courier New"/>
              <a:sym typeface="Courier New"/>
            </a:endParaRPr>
          </a:p>
          <a:p>
            <a:pPr indent="0" lvl="0" marL="0" marR="76200" rtl="0" algn="l">
              <a:spcBef>
                <a:spcPts val="0"/>
              </a:spcBef>
              <a:spcAft>
                <a:spcPts val="0"/>
              </a:spcAft>
              <a:buNone/>
            </a:pPr>
            <a:r>
              <a:rPr b="1" lang="en" sz="1150">
                <a:solidFill>
                  <a:schemeClr val="lt2"/>
                </a:solidFill>
                <a:latin typeface="Courier New"/>
                <a:ea typeface="Courier New"/>
                <a:cs typeface="Courier New"/>
                <a:sym typeface="Courier New"/>
              </a:rPr>
              <a:t>     // sets us in a loop</a:t>
            </a:r>
            <a:endParaRPr b="1" sz="1150">
              <a:solidFill>
                <a:schemeClr val="lt2"/>
              </a:solidFill>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a:t>
            </a:r>
            <a:endParaRPr b="1" sz="1150">
              <a:latin typeface="Courier New"/>
              <a:ea typeface="Courier New"/>
              <a:cs typeface="Courier New"/>
              <a:sym typeface="Courier New"/>
            </a:endParaRPr>
          </a:p>
          <a:p>
            <a:pPr indent="0" lvl="0" marL="0" marR="76200" rtl="0" algn="l">
              <a:spcBef>
                <a:spcPts val="0"/>
              </a:spcBef>
              <a:spcAft>
                <a:spcPts val="0"/>
              </a:spcAft>
              <a:buNone/>
            </a:pPr>
            <a:r>
              <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function showIt() {</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var n = div.queue("fx");</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$("span").text(n.length);</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setTimeout(showIt, 100);</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a:t>
            </a:r>
            <a:endParaRPr b="1" sz="1150">
              <a:latin typeface="Courier New"/>
              <a:ea typeface="Courier New"/>
              <a:cs typeface="Courier New"/>
              <a:sym typeface="Courier New"/>
            </a:endParaRPr>
          </a:p>
          <a:p>
            <a:pPr indent="0" lvl="0" marL="0" marR="76200" rtl="0" algn="l">
              <a:spcBef>
                <a:spcPts val="0"/>
              </a:spcBef>
              <a:spcAft>
                <a:spcPts val="0"/>
              </a:spcAft>
              <a:buNone/>
            </a:pPr>
            <a:r>
              <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runIt();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showIt();</a:t>
            </a:r>
            <a:endParaRPr/>
          </a:p>
        </p:txBody>
      </p:sp>
      <p:sp>
        <p:nvSpPr>
          <p:cNvPr id="311" name="Google Shape;311;p37"/>
          <p:cNvSpPr txBox="1"/>
          <p:nvPr>
            <p:ph idx="1" type="body"/>
          </p:nvPr>
        </p:nvSpPr>
        <p:spPr>
          <a:xfrm>
            <a:off x="576525" y="1364700"/>
            <a:ext cx="2539800" cy="3500700"/>
          </a:xfrm>
          <a:prstGeom prst="rect">
            <a:avLst/>
          </a:prstGeom>
        </p:spPr>
        <p:txBody>
          <a:bodyPr anchorCtr="0" anchor="t" bIns="91425" lIns="91425" spcFirstLastPara="1" rIns="91425" wrap="square" tIns="91425">
            <a:normAutofit fontScale="70000" lnSpcReduction="20000"/>
          </a:bodyPr>
          <a:lstStyle/>
          <a:p>
            <a:pPr indent="0" lvl="0" marL="0" marR="76200" rtl="0" algn="l">
              <a:spcBef>
                <a:spcPts val="0"/>
              </a:spcBef>
              <a:spcAft>
                <a:spcPts val="0"/>
              </a:spcAft>
              <a:buNone/>
            </a:pPr>
            <a:r>
              <a:rPr b="1" lang="en" sz="1150" u="sng">
                <a:latin typeface="Courier New"/>
                <a:ea typeface="Courier New"/>
                <a:cs typeface="Courier New"/>
                <a:sym typeface="Courier New"/>
              </a:rPr>
              <a:t>HTML</a:t>
            </a:r>
            <a:r>
              <a:rPr b="1" lang="en" sz="1150" u="sng">
                <a:latin typeface="Courier New"/>
                <a:ea typeface="Courier New"/>
                <a:cs typeface="Courier New"/>
                <a:sym typeface="Courier New"/>
              </a:rPr>
              <a:t>:</a:t>
            </a:r>
            <a:endParaRPr b="1" sz="1150" u="sng">
              <a:latin typeface="Courier New"/>
              <a:ea typeface="Courier New"/>
              <a:cs typeface="Courier New"/>
              <a:sym typeface="Courier New"/>
            </a:endParaRPr>
          </a:p>
          <a:p>
            <a:pPr indent="0" lvl="0" marL="0" marR="76200" rtl="0" algn="l">
              <a:spcBef>
                <a:spcPts val="0"/>
              </a:spcBef>
              <a:spcAft>
                <a:spcPts val="0"/>
              </a:spcAft>
              <a:buNone/>
            </a:pPr>
            <a:r>
              <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&lt;!DOCTYPE html&gt;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&lt;html lang="en"&gt;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&lt;head&gt;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&lt;style&gt;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div {</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margin: 3px;</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width: 40px;</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height: 40px;</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position: absolute;</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left: 0px;</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top: 60px;</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background: green;</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display: none;</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&lt;/style&gt;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&lt;script src="https://code.jquery.com/jquery-3.5.0.js"&gt;&lt;/script&gt;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&lt;/head&gt;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&lt;body&gt;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&lt;p&gt;The queue length is: &lt;span&gt;&lt;/span&gt;&lt;/p&gt;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&lt;div&gt;&lt;/div&gt;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  &lt;/body&gt;</a:t>
            </a:r>
            <a:endParaRPr b="1" sz="1150">
              <a:latin typeface="Courier New"/>
              <a:ea typeface="Courier New"/>
              <a:cs typeface="Courier New"/>
              <a:sym typeface="Courier New"/>
            </a:endParaRPr>
          </a:p>
          <a:p>
            <a:pPr indent="0" lvl="0" marL="0" marR="76200" rtl="0" algn="l">
              <a:spcBef>
                <a:spcPts val="0"/>
              </a:spcBef>
              <a:spcAft>
                <a:spcPts val="0"/>
              </a:spcAft>
              <a:buNone/>
            </a:pPr>
            <a:r>
              <a:rPr b="1" lang="en" sz="1150">
                <a:latin typeface="Courier New"/>
                <a:ea typeface="Courier New"/>
                <a:cs typeface="Courier New"/>
                <a:sym typeface="Courier New"/>
              </a:rPr>
              <a:t>&lt;/html&gt;</a:t>
            </a:r>
            <a:endParaRPr b="1" sz="1150">
              <a:latin typeface="Courier New"/>
              <a:ea typeface="Courier New"/>
              <a:cs typeface="Courier New"/>
              <a:sym typeface="Courier New"/>
            </a:endParaRPr>
          </a:p>
          <a:p>
            <a:pPr indent="0" lvl="0" marL="0" marR="76200" rtl="0" algn="l">
              <a:spcBef>
                <a:spcPts val="0"/>
              </a:spcBef>
              <a:spcAft>
                <a:spcPts val="0"/>
              </a:spcAft>
              <a:buNone/>
            </a:pPr>
            <a:r>
              <a:t/>
            </a:r>
            <a:endParaRPr b="1" sz="1150">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AJAX</a:t>
            </a:r>
            <a:endParaRPr/>
          </a:p>
        </p:txBody>
      </p:sp>
      <p:sp>
        <p:nvSpPr>
          <p:cNvPr id="317" name="Google Shape;317;p3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Asynchronous Javascript And XML</a:t>
            </a:r>
            <a:endParaRPr sz="1700"/>
          </a:p>
          <a:p>
            <a:pPr indent="0" lvl="0" marL="0" rtl="0" algn="l">
              <a:spcBef>
                <a:spcPts val="1200"/>
              </a:spcBef>
              <a:spcAft>
                <a:spcPts val="0"/>
              </a:spcAft>
              <a:buNone/>
            </a:pPr>
            <a:r>
              <a:rPr b="1" lang="en" sz="1700">
                <a:solidFill>
                  <a:schemeClr val="lt2"/>
                </a:solidFill>
              </a:rPr>
              <a:t>Use:</a:t>
            </a:r>
            <a:endParaRPr b="1" sz="1700">
              <a:solidFill>
                <a:schemeClr val="lt2"/>
              </a:solidFill>
            </a:endParaRPr>
          </a:p>
          <a:p>
            <a:pPr indent="-336550" lvl="0" marL="457200" rtl="0" algn="l">
              <a:spcBef>
                <a:spcPts val="0"/>
              </a:spcBef>
              <a:spcAft>
                <a:spcPts val="0"/>
              </a:spcAft>
              <a:buSzPts val="1700"/>
              <a:buChar char="❏"/>
            </a:pPr>
            <a:r>
              <a:rPr lang="en" sz="1700"/>
              <a:t>AJAX is mainly used for exchanging data with a server and updating parts of a web page without needing to reload the page.</a:t>
            </a:r>
            <a:endParaRPr sz="1700"/>
          </a:p>
          <a:p>
            <a:pPr indent="-336550" lvl="0" marL="457200" rtl="0" algn="l">
              <a:spcBef>
                <a:spcPts val="0"/>
              </a:spcBef>
              <a:spcAft>
                <a:spcPts val="0"/>
              </a:spcAft>
              <a:buSzPts val="1700"/>
              <a:buChar char="❏"/>
            </a:pPr>
            <a:r>
              <a:rPr lang="en" sz="1700"/>
              <a:t>AJAX is used to load data in the background that can be displayed on demand</a:t>
            </a:r>
            <a:endParaRPr sz="1700"/>
          </a:p>
          <a:p>
            <a:pPr indent="-336550" lvl="0" marL="457200" rtl="0" algn="l">
              <a:spcBef>
                <a:spcPts val="0"/>
              </a:spcBef>
              <a:spcAft>
                <a:spcPts val="0"/>
              </a:spcAft>
              <a:buSzPts val="1700"/>
              <a:buChar char="❏"/>
            </a:pPr>
            <a:r>
              <a:rPr lang="en" sz="1700"/>
              <a:t>Uses XML, plain text, or JSON to transfer data</a:t>
            </a:r>
            <a:endParaRPr sz="1700"/>
          </a:p>
        </p:txBody>
      </p:sp>
      <p:cxnSp>
        <p:nvCxnSpPr>
          <p:cNvPr id="318" name="Google Shape;318;p38"/>
          <p:cNvCxnSpPr/>
          <p:nvPr/>
        </p:nvCxnSpPr>
        <p:spPr>
          <a:xfrm>
            <a:off x="1186575" y="978275"/>
            <a:ext cx="7617900" cy="51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AJAX - Common Uses</a:t>
            </a:r>
            <a:endParaRPr/>
          </a:p>
        </p:txBody>
      </p:sp>
      <p:sp>
        <p:nvSpPr>
          <p:cNvPr id="324" name="Google Shape;324;p3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Gmail - In app back button</a:t>
            </a:r>
            <a:endParaRPr sz="1700"/>
          </a:p>
          <a:p>
            <a:pPr indent="0" lvl="0" marL="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Google Maps - Dynamic map that allows for tilting, scrolling, rotating</a:t>
            </a:r>
            <a:endParaRPr sz="1700"/>
          </a:p>
          <a:p>
            <a:pPr indent="0" lvl="0" marL="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Twitter, Facebook, etc - Comments, followers, likes</a:t>
            </a:r>
            <a:endParaRPr sz="17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AJAX - Background Operations</a:t>
            </a:r>
            <a:endParaRPr/>
          </a:p>
        </p:txBody>
      </p:sp>
      <p:sp>
        <p:nvSpPr>
          <p:cNvPr id="330" name="Google Shape;330;p4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Event occurs =&gt; </a:t>
            </a:r>
            <a:endParaRPr/>
          </a:p>
          <a:p>
            <a:pPr indent="457200" lvl="0" marL="0" rtl="0" algn="l">
              <a:spcBef>
                <a:spcPts val="1200"/>
              </a:spcBef>
              <a:spcAft>
                <a:spcPts val="0"/>
              </a:spcAft>
              <a:buNone/>
            </a:pPr>
            <a:r>
              <a:rPr lang="en"/>
              <a:t>JavaScript creates a request object =&gt; </a:t>
            </a:r>
            <a:endParaRPr/>
          </a:p>
          <a:p>
            <a:pPr indent="457200" lvl="0" marL="457200" rtl="0" algn="l">
              <a:spcBef>
                <a:spcPts val="1200"/>
              </a:spcBef>
              <a:spcAft>
                <a:spcPts val="0"/>
              </a:spcAft>
              <a:buNone/>
            </a:pPr>
            <a:r>
              <a:rPr lang="en"/>
              <a:t>Request is sent to and handled by server =&gt; </a:t>
            </a:r>
            <a:endParaRPr/>
          </a:p>
          <a:p>
            <a:pPr indent="457200" lvl="0" marL="914400" rtl="0" algn="l">
              <a:spcBef>
                <a:spcPts val="1200"/>
              </a:spcBef>
              <a:spcAft>
                <a:spcPts val="0"/>
              </a:spcAft>
              <a:buNone/>
            </a:pPr>
            <a:r>
              <a:rPr lang="en"/>
              <a:t>Response updates the page in the background</a:t>
            </a:r>
            <a:endParaRPr/>
          </a:p>
          <a:p>
            <a:pPr indent="457200" lvl="0" marL="1371600" rtl="0" algn="l">
              <a:spcBef>
                <a:spcPts val="1200"/>
              </a:spcBef>
              <a:spcAft>
                <a:spcPts val="0"/>
              </a:spcAft>
              <a:buNone/>
            </a:pPr>
            <a:r>
              <a:t/>
            </a:r>
            <a:endParaRPr/>
          </a:p>
          <a:p>
            <a:pPr indent="0" lvl="0" marL="0" rtl="0" algn="l">
              <a:spcBef>
                <a:spcPts val="1200"/>
              </a:spcBef>
              <a:spcAft>
                <a:spcPts val="1200"/>
              </a:spcAft>
              <a:buNone/>
            </a:pPr>
            <a:r>
              <a:rPr lang="en"/>
              <a:t>These requests are comprised of Load, Get, or Post HTTP requests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AJAX - GET</a:t>
            </a:r>
            <a:endParaRPr/>
          </a:p>
        </p:txBody>
      </p:sp>
      <p:sp>
        <p:nvSpPr>
          <p:cNvPr id="336" name="Google Shape;336;p41"/>
          <p:cNvSpPr txBox="1"/>
          <p:nvPr>
            <p:ph idx="1" type="body"/>
          </p:nvPr>
        </p:nvSpPr>
        <p:spPr>
          <a:xfrm>
            <a:off x="1186575" y="978275"/>
            <a:ext cx="7257600" cy="3486900"/>
          </a:xfrm>
          <a:prstGeom prst="rect">
            <a:avLst/>
          </a:prstGeom>
        </p:spPr>
        <p:txBody>
          <a:bodyPr anchorCtr="0" anchor="t" bIns="91425" lIns="91425" spcFirstLastPara="1" rIns="91425" wrap="square" tIns="91425">
            <a:normAutofit lnSpcReduction="10000"/>
          </a:bodyPr>
          <a:lstStyle/>
          <a:p>
            <a:pPr indent="0" lvl="0" marL="0" marR="76200" rtl="0" algn="l">
              <a:spcBef>
                <a:spcPts val="0"/>
              </a:spcBef>
              <a:spcAft>
                <a:spcPts val="0"/>
              </a:spcAft>
              <a:buNone/>
            </a:pPr>
            <a:r>
              <a:t/>
            </a:r>
            <a:endParaRPr b="1" sz="1385" u="sng">
              <a:latin typeface="Courier New"/>
              <a:ea typeface="Courier New"/>
              <a:cs typeface="Courier New"/>
              <a:sym typeface="Courier New"/>
            </a:endParaRPr>
          </a:p>
          <a:p>
            <a:pPr indent="0" lvl="0" marL="0" marR="76200" rtl="0" algn="l">
              <a:spcBef>
                <a:spcPts val="0"/>
              </a:spcBef>
              <a:spcAft>
                <a:spcPts val="0"/>
              </a:spcAft>
              <a:buNone/>
            </a:pPr>
            <a:r>
              <a:rPr b="1" lang="en" sz="1385" u="sng">
                <a:latin typeface="Courier New"/>
                <a:ea typeface="Courier New"/>
                <a:cs typeface="Courier New"/>
                <a:sym typeface="Courier New"/>
              </a:rPr>
              <a:t>HTML:</a:t>
            </a:r>
            <a:endParaRPr b="1" sz="1385" u="sng">
              <a:latin typeface="Courier New"/>
              <a:ea typeface="Courier New"/>
              <a:cs typeface="Courier New"/>
              <a:sym typeface="Courier New"/>
            </a:endParaRPr>
          </a:p>
          <a:p>
            <a:pPr indent="0" lvl="0" marL="0" marR="76200" rtl="0" algn="l">
              <a:spcBef>
                <a:spcPts val="0"/>
              </a:spcBef>
              <a:spcAft>
                <a:spcPts val="0"/>
              </a:spcAft>
              <a:buNone/>
            </a:pPr>
            <a:r>
              <a:t/>
            </a:r>
            <a:endParaRPr b="1" sz="1385" u="sng">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&lt;script&gt;</a:t>
            </a:r>
            <a:endParaRPr b="1" sz="1279">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$(document).ready(function(){</a:t>
            </a:r>
            <a:endParaRPr b="1" sz="1279">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  $("button").click(function(){</a:t>
            </a:r>
            <a:endParaRPr b="1" sz="1279">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    </a:t>
            </a:r>
            <a:r>
              <a:rPr b="1" lang="en" sz="1385">
                <a:solidFill>
                  <a:schemeClr val="lt2"/>
                </a:solidFill>
                <a:latin typeface="Courier New"/>
                <a:ea typeface="Courier New"/>
                <a:cs typeface="Courier New"/>
                <a:sym typeface="Courier New"/>
              </a:rPr>
              <a:t>// Populates data, more</a:t>
            </a:r>
            <a:endParaRPr b="1" sz="1279">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    $.get("test.asp", function(data, more){ </a:t>
            </a:r>
            <a:endParaRPr b="1" sz="1385">
              <a:solidFill>
                <a:schemeClr val="lt2"/>
              </a:solidFill>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      alert("Data: " + data + " More: " + more);</a:t>
            </a:r>
            <a:endParaRPr b="1" sz="1279">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    });</a:t>
            </a:r>
            <a:endParaRPr b="1" sz="1279">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  });</a:t>
            </a:r>
            <a:endParaRPr b="1" sz="1279">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a:t>
            </a:r>
            <a:endParaRPr b="1" sz="1279">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&lt;/script&gt;</a:t>
            </a:r>
            <a:endParaRPr b="1" sz="1279">
              <a:latin typeface="Courier New"/>
              <a:ea typeface="Courier New"/>
              <a:cs typeface="Courier New"/>
              <a:sym typeface="Courier New"/>
            </a:endParaRPr>
          </a:p>
          <a:p>
            <a:pPr indent="0" lvl="0" marL="0" marR="76200" rtl="0" algn="l">
              <a:spcBef>
                <a:spcPts val="0"/>
              </a:spcBef>
              <a:spcAft>
                <a:spcPts val="0"/>
              </a:spcAft>
              <a:buNone/>
            </a:pPr>
            <a:r>
              <a:t/>
            </a:r>
            <a:endParaRPr b="1" sz="1279">
              <a:latin typeface="Courier New"/>
              <a:ea typeface="Courier New"/>
              <a:cs typeface="Courier New"/>
              <a:sym typeface="Courier New"/>
            </a:endParaRPr>
          </a:p>
          <a:p>
            <a:pPr indent="0" lvl="0" marL="0" rtl="0" algn="l">
              <a:spcBef>
                <a:spcPts val="0"/>
              </a:spcBef>
              <a:spcAft>
                <a:spcPts val="0"/>
              </a:spcAft>
              <a:buNone/>
            </a:pPr>
            <a:r>
              <a:t/>
            </a:r>
            <a:endParaRPr b="1" sz="1150">
              <a:latin typeface="Courier New"/>
              <a:ea typeface="Courier New"/>
              <a:cs typeface="Courier New"/>
              <a:sym typeface="Courier New"/>
            </a:endParaRPr>
          </a:p>
        </p:txBody>
      </p:sp>
      <p:sp>
        <p:nvSpPr>
          <p:cNvPr id="337" name="Google Shape;337;p41"/>
          <p:cNvSpPr txBox="1"/>
          <p:nvPr/>
        </p:nvSpPr>
        <p:spPr>
          <a:xfrm>
            <a:off x="4226925" y="520575"/>
            <a:ext cx="4282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$.get(URL, callback)</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Selectors and Syntax</a:t>
            </a:r>
            <a:endParaRPr/>
          </a:p>
        </p:txBody>
      </p:sp>
      <p:sp>
        <p:nvSpPr>
          <p:cNvPr id="148" name="Google Shape;148;p15"/>
          <p:cNvSpPr txBox="1"/>
          <p:nvPr>
            <p:ph idx="1" type="body"/>
          </p:nvPr>
        </p:nvSpPr>
        <p:spPr>
          <a:xfrm>
            <a:off x="1186575" y="1567550"/>
            <a:ext cx="7531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chemeClr val="lt2"/>
                </a:solidFill>
              </a:rPr>
              <a:t>Additional Benefits:</a:t>
            </a:r>
            <a:endParaRPr b="1" sz="1700">
              <a:solidFill>
                <a:schemeClr val="lt2"/>
              </a:solidFill>
            </a:endParaRPr>
          </a:p>
          <a:p>
            <a:pPr indent="-330200" lvl="0" marL="457200" rtl="0" algn="l">
              <a:spcBef>
                <a:spcPts val="0"/>
              </a:spcBef>
              <a:spcAft>
                <a:spcPts val="0"/>
              </a:spcAft>
              <a:buSzPts val="1600"/>
              <a:buChar char="❏"/>
            </a:pPr>
            <a:r>
              <a:rPr lang="en" sz="1700"/>
              <a:t>jQuery comes in 1 file, just include &lt;script src=</a:t>
            </a:r>
            <a:r>
              <a:rPr b="1" lang="en" sz="1150">
                <a:latin typeface="Courier New"/>
                <a:ea typeface="Courier New"/>
                <a:cs typeface="Courier New"/>
                <a:sym typeface="Courier New"/>
              </a:rPr>
              <a:t>"</a:t>
            </a:r>
            <a:r>
              <a:rPr lang="en" sz="1700"/>
              <a:t>...</a:t>
            </a:r>
            <a:r>
              <a:rPr b="1" lang="en" sz="1150">
                <a:latin typeface="Courier New"/>
                <a:ea typeface="Courier New"/>
                <a:cs typeface="Courier New"/>
                <a:sym typeface="Courier New"/>
              </a:rPr>
              <a:t>"</a:t>
            </a:r>
            <a:r>
              <a:rPr lang="en" sz="1700"/>
              <a:t>&gt; to use in any website</a:t>
            </a:r>
            <a:endParaRPr sz="1700"/>
          </a:p>
          <a:p>
            <a:pPr indent="-336550" lvl="0" marL="457200" rtl="0" algn="l">
              <a:spcBef>
                <a:spcPts val="0"/>
              </a:spcBef>
              <a:spcAft>
                <a:spcPts val="0"/>
              </a:spcAft>
              <a:buSzPts val="1700"/>
              <a:buChar char="❏"/>
            </a:pPr>
            <a:r>
              <a:rPr lang="en" sz="1700"/>
              <a:t>Handles the quirks of different browsers</a:t>
            </a:r>
            <a:endParaRPr sz="1700"/>
          </a:p>
          <a:p>
            <a:pPr indent="-336550" lvl="0" marL="457200" rtl="0" algn="l">
              <a:spcBef>
                <a:spcPts val="0"/>
              </a:spcBef>
              <a:spcAft>
                <a:spcPts val="0"/>
              </a:spcAft>
              <a:buSzPts val="1700"/>
              <a:buChar char="❏"/>
            </a:pPr>
            <a:r>
              <a:rPr lang="en" sz="1600"/>
              <a:t>Recall using “defer” to ensure the document is loaded before JavaScript executes:</a:t>
            </a:r>
            <a:endParaRPr sz="1600"/>
          </a:p>
          <a:p>
            <a:pPr indent="457200" lvl="0" marL="457200" rtl="0" algn="l">
              <a:spcBef>
                <a:spcPts val="0"/>
              </a:spcBef>
              <a:spcAft>
                <a:spcPts val="0"/>
              </a:spcAft>
              <a:buNone/>
            </a:pPr>
            <a:r>
              <a:rPr b="1" lang="en" sz="1350">
                <a:solidFill>
                  <a:schemeClr val="lt2"/>
                </a:solidFill>
                <a:latin typeface="Courier New"/>
                <a:ea typeface="Courier New"/>
                <a:cs typeface="Courier New"/>
                <a:sym typeface="Courier New"/>
              </a:rPr>
              <a:t>// Wait to execute function until document is loaded</a:t>
            </a:r>
            <a:endParaRPr b="1" sz="1350">
              <a:solidFill>
                <a:schemeClr val="lt2"/>
              </a:solidFill>
              <a:latin typeface="Courier New"/>
              <a:ea typeface="Courier New"/>
              <a:cs typeface="Courier New"/>
              <a:sym typeface="Courier New"/>
            </a:endParaRPr>
          </a:p>
          <a:p>
            <a:pPr indent="457200" lvl="0" marL="457200" rtl="0" algn="l">
              <a:spcBef>
                <a:spcPts val="0"/>
              </a:spcBef>
              <a:spcAft>
                <a:spcPts val="0"/>
              </a:spcAft>
              <a:buNone/>
            </a:pPr>
            <a:r>
              <a:rPr b="1" lang="en" sz="1350">
                <a:latin typeface="Courier New"/>
                <a:ea typeface="Courier New"/>
                <a:cs typeface="Courier New"/>
                <a:sym typeface="Courier New"/>
              </a:rPr>
              <a:t>$(document).ready(function() { /* ... */ });</a:t>
            </a:r>
            <a:endParaRPr sz="1700"/>
          </a:p>
        </p:txBody>
      </p:sp>
      <p:cxnSp>
        <p:nvCxnSpPr>
          <p:cNvPr id="149" name="Google Shape;149;p15"/>
          <p:cNvCxnSpPr/>
          <p:nvPr/>
        </p:nvCxnSpPr>
        <p:spPr>
          <a:xfrm>
            <a:off x="1186575" y="978275"/>
            <a:ext cx="7617900" cy="51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AJAX - LOAD</a:t>
            </a:r>
            <a:endParaRPr/>
          </a:p>
        </p:txBody>
      </p:sp>
      <p:sp>
        <p:nvSpPr>
          <p:cNvPr id="343" name="Google Shape;343;p42"/>
          <p:cNvSpPr txBox="1"/>
          <p:nvPr>
            <p:ph idx="1" type="body"/>
          </p:nvPr>
        </p:nvSpPr>
        <p:spPr>
          <a:xfrm>
            <a:off x="4572000" y="1191150"/>
            <a:ext cx="4470300" cy="3466500"/>
          </a:xfrm>
          <a:prstGeom prst="rect">
            <a:avLst/>
          </a:prstGeom>
        </p:spPr>
        <p:txBody>
          <a:bodyPr anchorCtr="0" anchor="t" bIns="91425" lIns="91425" spcFirstLastPara="1" rIns="91425" wrap="square" tIns="91425">
            <a:normAutofit/>
          </a:bodyPr>
          <a:lstStyle/>
          <a:p>
            <a:pPr indent="0" lvl="0" marL="0" marR="76200" rtl="0" algn="l">
              <a:spcBef>
                <a:spcPts val="0"/>
              </a:spcBef>
              <a:spcAft>
                <a:spcPts val="0"/>
              </a:spcAft>
              <a:buNone/>
            </a:pPr>
            <a:r>
              <a:rPr b="1" lang="en" sz="1385" u="sng">
                <a:latin typeface="Courier New"/>
                <a:ea typeface="Courier New"/>
                <a:cs typeface="Courier New"/>
                <a:sym typeface="Courier New"/>
              </a:rPr>
              <a:t>HTML:</a:t>
            </a:r>
            <a:endParaRPr b="1" sz="1385" u="sng">
              <a:latin typeface="Courier New"/>
              <a:ea typeface="Courier New"/>
              <a:cs typeface="Courier New"/>
              <a:sym typeface="Courier New"/>
            </a:endParaRPr>
          </a:p>
          <a:p>
            <a:pPr indent="0" lvl="0" marL="0" marR="76200" rtl="0" algn="l">
              <a:spcBef>
                <a:spcPts val="0"/>
              </a:spcBef>
              <a:spcAft>
                <a:spcPts val="0"/>
              </a:spcAft>
              <a:buNone/>
            </a:pPr>
            <a:r>
              <a:t/>
            </a:r>
            <a:endParaRPr b="1" sz="1385" u="sng">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&lt;head&gt;</a:t>
            </a:r>
            <a:endParaRPr b="1" sz="1279">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&lt;script src="https://ajax.googleapis.com/ajax/libs/jquery/3.6.0/jquery.min.js"&gt;&lt;/script&gt;</a:t>
            </a:r>
            <a:endParaRPr b="1" sz="1279">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&lt;/head&gt;</a:t>
            </a:r>
            <a:endParaRPr b="1" sz="1279">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&lt;body&gt;</a:t>
            </a:r>
            <a:endParaRPr b="1" sz="1279">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&lt;div id="target"&gt;&lt;h2&gt;This will be replaced&lt;/h2&gt;&lt;/div&gt;</a:t>
            </a:r>
            <a:endParaRPr b="1" sz="1279">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&lt;button&gt;Press here&lt;/button&gt;</a:t>
            </a:r>
            <a:endParaRPr b="1" sz="1279">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&lt;/body&gt;</a:t>
            </a:r>
            <a:endParaRPr b="1" sz="1279">
              <a:latin typeface="Courier New"/>
              <a:ea typeface="Courier New"/>
              <a:cs typeface="Courier New"/>
              <a:sym typeface="Courier New"/>
            </a:endParaRPr>
          </a:p>
          <a:p>
            <a:pPr indent="0" lvl="0" marL="0" rtl="0" algn="l">
              <a:spcBef>
                <a:spcPts val="0"/>
              </a:spcBef>
              <a:spcAft>
                <a:spcPts val="0"/>
              </a:spcAft>
              <a:buNone/>
            </a:pPr>
            <a:r>
              <a:t/>
            </a:r>
            <a:endParaRPr b="1" sz="1150">
              <a:latin typeface="Courier New"/>
              <a:ea typeface="Courier New"/>
              <a:cs typeface="Courier New"/>
              <a:sym typeface="Courier New"/>
            </a:endParaRPr>
          </a:p>
        </p:txBody>
      </p:sp>
      <p:sp>
        <p:nvSpPr>
          <p:cNvPr id="344" name="Google Shape;344;p42"/>
          <p:cNvSpPr txBox="1"/>
          <p:nvPr/>
        </p:nvSpPr>
        <p:spPr>
          <a:xfrm>
            <a:off x="4226925" y="520575"/>
            <a:ext cx="4282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$(selector).load(URL[, data][, callback])</a:t>
            </a:r>
            <a:endParaRPr>
              <a:latin typeface="Lato"/>
              <a:ea typeface="Lato"/>
              <a:cs typeface="Lato"/>
              <a:sym typeface="Lato"/>
            </a:endParaRPr>
          </a:p>
        </p:txBody>
      </p:sp>
      <p:sp>
        <p:nvSpPr>
          <p:cNvPr id="345" name="Google Shape;345;p42"/>
          <p:cNvSpPr txBox="1"/>
          <p:nvPr>
            <p:ph idx="1" type="body"/>
          </p:nvPr>
        </p:nvSpPr>
        <p:spPr>
          <a:xfrm>
            <a:off x="98800" y="1307850"/>
            <a:ext cx="4389900" cy="2505300"/>
          </a:xfrm>
          <a:prstGeom prst="rect">
            <a:avLst/>
          </a:prstGeom>
        </p:spPr>
        <p:txBody>
          <a:bodyPr anchorCtr="0" anchor="t" bIns="91425" lIns="91425" spcFirstLastPara="1" rIns="91425" wrap="square" tIns="91425">
            <a:normAutofit/>
          </a:bodyPr>
          <a:lstStyle/>
          <a:p>
            <a:pPr indent="0" lvl="0" marL="0" marR="76200" rtl="0" algn="l">
              <a:spcBef>
                <a:spcPts val="0"/>
              </a:spcBef>
              <a:spcAft>
                <a:spcPts val="0"/>
              </a:spcAft>
              <a:buNone/>
            </a:pPr>
            <a:r>
              <a:rPr b="1" lang="en" sz="1385" u="sng">
                <a:latin typeface="Courier New"/>
                <a:ea typeface="Courier New"/>
                <a:cs typeface="Courier New"/>
                <a:sym typeface="Courier New"/>
              </a:rPr>
              <a:t>t</a:t>
            </a:r>
            <a:r>
              <a:rPr b="1" lang="en" sz="1385" u="sng">
                <a:latin typeface="Courier New"/>
                <a:ea typeface="Courier New"/>
                <a:cs typeface="Courier New"/>
                <a:sym typeface="Courier New"/>
              </a:rPr>
              <a:t>est.txt Contents:</a:t>
            </a:r>
            <a:endParaRPr b="1" sz="1385" u="sng">
              <a:latin typeface="Courier New"/>
              <a:ea typeface="Courier New"/>
              <a:cs typeface="Courier New"/>
              <a:sym typeface="Courier New"/>
            </a:endParaRPr>
          </a:p>
          <a:p>
            <a:pPr indent="0" lvl="0" marL="0" marR="76200" rtl="0" algn="l">
              <a:spcBef>
                <a:spcPts val="0"/>
              </a:spcBef>
              <a:spcAft>
                <a:spcPts val="0"/>
              </a:spcAft>
              <a:buNone/>
            </a:pPr>
            <a:r>
              <a:rPr b="1" lang="en" sz="1242">
                <a:latin typeface="Courier New"/>
                <a:ea typeface="Courier New"/>
                <a:cs typeface="Courier New"/>
                <a:sym typeface="Courier New"/>
              </a:rPr>
              <a:t>&lt;h2&gt;This will be loaded in&lt;/h2&gt;</a:t>
            </a:r>
            <a:endParaRPr b="1" sz="1242">
              <a:latin typeface="Courier New"/>
              <a:ea typeface="Courier New"/>
              <a:cs typeface="Courier New"/>
              <a:sym typeface="Courier New"/>
            </a:endParaRPr>
          </a:p>
          <a:p>
            <a:pPr indent="0" lvl="0" marL="0" marR="76200" rtl="0" algn="l">
              <a:spcBef>
                <a:spcPts val="0"/>
              </a:spcBef>
              <a:spcAft>
                <a:spcPts val="0"/>
              </a:spcAft>
              <a:buNone/>
            </a:pPr>
            <a:r>
              <a:t/>
            </a:r>
            <a:endParaRPr b="1" sz="1385" u="sng">
              <a:latin typeface="Courier New"/>
              <a:ea typeface="Courier New"/>
              <a:cs typeface="Courier New"/>
              <a:sym typeface="Courier New"/>
            </a:endParaRPr>
          </a:p>
          <a:p>
            <a:pPr indent="0" lvl="0" marL="0" marR="76200" rtl="0" algn="l">
              <a:spcBef>
                <a:spcPts val="0"/>
              </a:spcBef>
              <a:spcAft>
                <a:spcPts val="0"/>
              </a:spcAft>
              <a:buNone/>
            </a:pPr>
            <a:r>
              <a:rPr b="1" lang="en" sz="1385">
                <a:solidFill>
                  <a:schemeClr val="lt2"/>
                </a:solidFill>
                <a:latin typeface="Courier New"/>
                <a:ea typeface="Courier New"/>
                <a:cs typeface="Courier New"/>
                <a:sym typeface="Courier New"/>
              </a:rPr>
              <a:t>// Load test.txt when button is clicked</a:t>
            </a:r>
            <a:endParaRPr b="1" sz="1385">
              <a:solidFill>
                <a:schemeClr val="lt2"/>
              </a:solidFill>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$(document).ready(function(){</a:t>
            </a:r>
            <a:endParaRPr b="1" sz="1279">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  $("button").click(function(){</a:t>
            </a:r>
            <a:endParaRPr b="1" sz="1279">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    $("#target").load("test.txt");</a:t>
            </a:r>
            <a:endParaRPr b="1" sz="1279">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  });</a:t>
            </a:r>
            <a:endParaRPr b="1" sz="1279">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a:t>
            </a:r>
            <a:endParaRPr b="1" sz="1279">
              <a:latin typeface="Courier New"/>
              <a:ea typeface="Courier New"/>
              <a:cs typeface="Courier New"/>
              <a:sym typeface="Courier New"/>
            </a:endParaRPr>
          </a:p>
          <a:p>
            <a:pPr indent="0" lvl="0" marL="0" rtl="0" algn="l">
              <a:spcBef>
                <a:spcPts val="0"/>
              </a:spcBef>
              <a:spcAft>
                <a:spcPts val="0"/>
              </a:spcAft>
              <a:buNone/>
            </a:pPr>
            <a:r>
              <a:t/>
            </a:r>
            <a:endParaRPr b="1" sz="1150">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AJAX - POST</a:t>
            </a:r>
            <a:endParaRPr/>
          </a:p>
        </p:txBody>
      </p:sp>
      <p:sp>
        <p:nvSpPr>
          <p:cNvPr id="351" name="Google Shape;351;p43"/>
          <p:cNvSpPr txBox="1"/>
          <p:nvPr>
            <p:ph idx="1" type="body"/>
          </p:nvPr>
        </p:nvSpPr>
        <p:spPr>
          <a:xfrm>
            <a:off x="1186575" y="978275"/>
            <a:ext cx="6518700" cy="3466500"/>
          </a:xfrm>
          <a:prstGeom prst="rect">
            <a:avLst/>
          </a:prstGeom>
        </p:spPr>
        <p:txBody>
          <a:bodyPr anchorCtr="0" anchor="t" bIns="91425" lIns="91425" spcFirstLastPara="1" rIns="91425" wrap="square" tIns="91425">
            <a:normAutofit fontScale="92500" lnSpcReduction="20000"/>
          </a:bodyPr>
          <a:lstStyle/>
          <a:p>
            <a:pPr indent="0" lvl="0" marL="0" marR="76200" rtl="0" algn="l">
              <a:spcBef>
                <a:spcPts val="0"/>
              </a:spcBef>
              <a:spcAft>
                <a:spcPts val="0"/>
              </a:spcAft>
              <a:buNone/>
            </a:pPr>
            <a:r>
              <a:t/>
            </a:r>
            <a:endParaRPr b="1" sz="1279">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$(document).ready(function(){</a:t>
            </a:r>
            <a:endParaRPr b="1" sz="1279">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  $("button").click(function(){</a:t>
            </a:r>
            <a:endParaRPr b="1" sz="1279">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    </a:t>
            </a:r>
            <a:r>
              <a:rPr b="1" lang="en" sz="1279">
                <a:solidFill>
                  <a:schemeClr val="lt2"/>
                </a:solidFill>
                <a:latin typeface="Courier New"/>
                <a:ea typeface="Courier New"/>
                <a:cs typeface="Courier New"/>
                <a:sym typeface="Courier New"/>
              </a:rPr>
              <a:t>// “test.asp” is URL parameter</a:t>
            </a:r>
            <a:endParaRPr b="1" sz="1279">
              <a:solidFill>
                <a:schemeClr val="lt2"/>
              </a:solidFill>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    $.post("test.asp",</a:t>
            </a:r>
            <a:endParaRPr b="1" sz="1279">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    {</a:t>
            </a:r>
            <a:endParaRPr b="1" sz="1279">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	 </a:t>
            </a:r>
            <a:r>
              <a:rPr b="1" lang="en" sz="1279">
                <a:solidFill>
                  <a:schemeClr val="lt2"/>
                </a:solidFill>
                <a:latin typeface="Courier New"/>
                <a:ea typeface="Courier New"/>
                <a:cs typeface="Courier New"/>
                <a:sym typeface="Courier New"/>
              </a:rPr>
              <a:t>// This object is the Data parameter</a:t>
            </a:r>
            <a:endParaRPr b="1" sz="1279">
              <a:solidFill>
                <a:schemeClr val="lt2"/>
              </a:solidFill>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      info1: "Information",</a:t>
            </a:r>
            <a:endParaRPr b="1" sz="1279">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      info2: "More information"</a:t>
            </a:r>
            <a:endParaRPr b="1" sz="1279">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    },</a:t>
            </a:r>
            <a:endParaRPr b="1" sz="1279">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    </a:t>
            </a:r>
            <a:r>
              <a:rPr b="1" lang="en" sz="1279">
                <a:solidFill>
                  <a:schemeClr val="lt2"/>
                </a:solidFill>
                <a:latin typeface="Courier New"/>
                <a:ea typeface="Courier New"/>
                <a:cs typeface="Courier New"/>
                <a:sym typeface="Courier New"/>
              </a:rPr>
              <a:t>// This function is the Callback parameter</a:t>
            </a:r>
            <a:endParaRPr b="1" sz="1279">
              <a:solidFill>
                <a:schemeClr val="lt2"/>
              </a:solidFill>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    function(data,status){</a:t>
            </a:r>
            <a:endParaRPr b="1" sz="1279">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      alert("Data: " + data + "\nStatus: " + status);</a:t>
            </a:r>
            <a:endParaRPr b="1" sz="1279">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    });</a:t>
            </a:r>
            <a:endParaRPr b="1" sz="1279">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  });</a:t>
            </a:r>
            <a:endParaRPr b="1" sz="1279">
              <a:latin typeface="Courier New"/>
              <a:ea typeface="Courier New"/>
              <a:cs typeface="Courier New"/>
              <a:sym typeface="Courier New"/>
            </a:endParaRPr>
          </a:p>
          <a:p>
            <a:pPr indent="0" lvl="0" marL="0" marR="76200" rtl="0" algn="l">
              <a:spcBef>
                <a:spcPts val="0"/>
              </a:spcBef>
              <a:spcAft>
                <a:spcPts val="0"/>
              </a:spcAft>
              <a:buNone/>
            </a:pPr>
            <a:r>
              <a:rPr b="1" lang="en" sz="1279">
                <a:latin typeface="Courier New"/>
                <a:ea typeface="Courier New"/>
                <a:cs typeface="Courier New"/>
                <a:sym typeface="Courier New"/>
              </a:rPr>
              <a:t>});</a:t>
            </a:r>
            <a:endParaRPr b="1" sz="1279">
              <a:latin typeface="Courier New"/>
              <a:ea typeface="Courier New"/>
              <a:cs typeface="Courier New"/>
              <a:sym typeface="Courier New"/>
            </a:endParaRPr>
          </a:p>
          <a:p>
            <a:pPr indent="0" lvl="0" marL="0" marR="76200" rtl="0" algn="l">
              <a:spcBef>
                <a:spcPts val="0"/>
              </a:spcBef>
              <a:spcAft>
                <a:spcPts val="0"/>
              </a:spcAft>
              <a:buNone/>
            </a:pPr>
            <a:r>
              <a:t/>
            </a:r>
            <a:endParaRPr b="1" sz="1279">
              <a:latin typeface="Courier New"/>
              <a:ea typeface="Courier New"/>
              <a:cs typeface="Courier New"/>
              <a:sym typeface="Courier New"/>
            </a:endParaRPr>
          </a:p>
          <a:p>
            <a:pPr indent="0" lvl="0" marL="0" marR="76200" rtl="0" algn="l">
              <a:spcBef>
                <a:spcPts val="0"/>
              </a:spcBef>
              <a:spcAft>
                <a:spcPts val="0"/>
              </a:spcAft>
              <a:buNone/>
            </a:pPr>
            <a:r>
              <a:t/>
            </a:r>
            <a:endParaRPr b="1" sz="1279">
              <a:latin typeface="Courier New"/>
              <a:ea typeface="Courier New"/>
              <a:cs typeface="Courier New"/>
              <a:sym typeface="Courier New"/>
            </a:endParaRPr>
          </a:p>
          <a:p>
            <a:pPr indent="0" lvl="0" marL="0" rtl="0" algn="l">
              <a:spcBef>
                <a:spcPts val="0"/>
              </a:spcBef>
              <a:spcAft>
                <a:spcPts val="0"/>
              </a:spcAft>
              <a:buNone/>
            </a:pPr>
            <a:r>
              <a:t/>
            </a:r>
            <a:endParaRPr b="1" sz="1150">
              <a:latin typeface="Courier New"/>
              <a:ea typeface="Courier New"/>
              <a:cs typeface="Courier New"/>
              <a:sym typeface="Courier New"/>
            </a:endParaRPr>
          </a:p>
        </p:txBody>
      </p:sp>
      <p:sp>
        <p:nvSpPr>
          <p:cNvPr id="352" name="Google Shape;352;p43"/>
          <p:cNvSpPr txBox="1"/>
          <p:nvPr/>
        </p:nvSpPr>
        <p:spPr>
          <a:xfrm>
            <a:off x="4226925" y="520575"/>
            <a:ext cx="4282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$.post(URL[, data][, callback])</a:t>
            </a:r>
            <a:endParaRPr>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Utilities</a:t>
            </a:r>
            <a:endParaRPr/>
          </a:p>
        </p:txBody>
      </p:sp>
      <p:sp>
        <p:nvSpPr>
          <p:cNvPr id="358" name="Google Shape;358;p44"/>
          <p:cNvSpPr txBox="1"/>
          <p:nvPr>
            <p:ph idx="1" type="body"/>
          </p:nvPr>
        </p:nvSpPr>
        <p:spPr>
          <a:xfrm>
            <a:off x="1297500" y="1359175"/>
            <a:ext cx="7038900" cy="2911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sz="1800"/>
              <a:t>$.function</a:t>
            </a:r>
            <a:endParaRPr sz="1800"/>
          </a:p>
          <a:p>
            <a:pPr indent="0" lvl="0" marL="457200" rtl="0" algn="l">
              <a:lnSpc>
                <a:spcPct val="100000"/>
              </a:lnSpc>
              <a:spcBef>
                <a:spcPts val="1200"/>
              </a:spcBef>
              <a:spcAft>
                <a:spcPts val="0"/>
              </a:spcAft>
              <a:buNone/>
            </a:pPr>
            <a:r>
              <a:t/>
            </a:r>
            <a:endParaRPr sz="1800"/>
          </a:p>
          <a:p>
            <a:pPr indent="-342900" lvl="0" marL="457200" rtl="0" algn="l">
              <a:lnSpc>
                <a:spcPct val="100000"/>
              </a:lnSpc>
              <a:spcBef>
                <a:spcPts val="1200"/>
              </a:spcBef>
              <a:spcAft>
                <a:spcPts val="0"/>
              </a:spcAft>
              <a:buSzPts val="1800"/>
              <a:buChar char="❏"/>
            </a:pPr>
            <a:r>
              <a:rPr lang="en" sz="1800"/>
              <a:t>Accomplishes routine programming tasks</a:t>
            </a:r>
            <a:endParaRPr sz="1800"/>
          </a:p>
          <a:p>
            <a:pPr indent="0" lvl="0" marL="457200" rtl="0" algn="l">
              <a:lnSpc>
                <a:spcPct val="100000"/>
              </a:lnSpc>
              <a:spcBef>
                <a:spcPts val="1200"/>
              </a:spcBef>
              <a:spcAft>
                <a:spcPts val="0"/>
              </a:spcAft>
              <a:buNone/>
            </a:pPr>
            <a:r>
              <a:t/>
            </a:r>
            <a:endParaRPr sz="1800"/>
          </a:p>
          <a:p>
            <a:pPr indent="-342900" lvl="0" marL="457200" rtl="0" algn="l">
              <a:lnSpc>
                <a:spcPct val="100000"/>
              </a:lnSpc>
              <a:spcBef>
                <a:spcPts val="1200"/>
              </a:spcBef>
              <a:spcAft>
                <a:spcPts val="0"/>
              </a:spcAft>
              <a:buSzPts val="1800"/>
              <a:buChar char="❏"/>
            </a:pPr>
            <a:r>
              <a:rPr lang="en" sz="1800"/>
              <a:t>Predates ES5 </a:t>
            </a:r>
            <a:endParaRPr sz="1800"/>
          </a:p>
          <a:p>
            <a:pPr indent="0" lvl="0" marL="457200" rtl="0" algn="l">
              <a:lnSpc>
                <a:spcPct val="100000"/>
              </a:lnSpc>
              <a:spcBef>
                <a:spcPts val="1200"/>
              </a:spcBef>
              <a:spcAft>
                <a:spcPts val="0"/>
              </a:spcAft>
              <a:buNone/>
            </a:pPr>
            <a:r>
              <a:t/>
            </a:r>
            <a:endParaRPr sz="1800"/>
          </a:p>
          <a:p>
            <a:pPr indent="-342900" lvl="0" marL="457200" rtl="0" algn="l">
              <a:lnSpc>
                <a:spcPct val="100000"/>
              </a:lnSpc>
              <a:spcBef>
                <a:spcPts val="1200"/>
              </a:spcBef>
              <a:spcAft>
                <a:spcPts val="0"/>
              </a:spcAft>
              <a:buSzPts val="1800"/>
              <a:buChar char="❏"/>
            </a:pPr>
            <a:r>
              <a:rPr lang="en" sz="1800"/>
              <a:t>Works in all browsers</a:t>
            </a:r>
            <a:endParaRPr sz="1800"/>
          </a:p>
        </p:txBody>
      </p:sp>
      <p:cxnSp>
        <p:nvCxnSpPr>
          <p:cNvPr id="359" name="Google Shape;359;p44"/>
          <p:cNvCxnSpPr/>
          <p:nvPr/>
        </p:nvCxnSpPr>
        <p:spPr>
          <a:xfrm>
            <a:off x="1186575" y="978275"/>
            <a:ext cx="7617900" cy="51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45"/>
          <p:cNvPicPr preferRelativeResize="0"/>
          <p:nvPr/>
        </p:nvPicPr>
        <p:blipFill>
          <a:blip r:embed="rId3">
            <a:alphaModFix/>
          </a:blip>
          <a:stretch>
            <a:fillRect/>
          </a:stretch>
        </p:blipFill>
        <p:spPr>
          <a:xfrm>
            <a:off x="2256450" y="217212"/>
            <a:ext cx="4631089" cy="470907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46"/>
          <p:cNvPicPr preferRelativeResize="0"/>
          <p:nvPr/>
        </p:nvPicPr>
        <p:blipFill>
          <a:blip r:embed="rId3">
            <a:alphaModFix/>
          </a:blip>
          <a:stretch>
            <a:fillRect/>
          </a:stretch>
        </p:blipFill>
        <p:spPr>
          <a:xfrm>
            <a:off x="2126913" y="152400"/>
            <a:ext cx="4890175" cy="48386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Iteration</a:t>
            </a:r>
            <a:endParaRPr/>
          </a:p>
        </p:txBody>
      </p:sp>
      <p:sp>
        <p:nvSpPr>
          <p:cNvPr id="375" name="Google Shape;375;p47"/>
          <p:cNvSpPr txBox="1"/>
          <p:nvPr>
            <p:ph idx="1" type="body"/>
          </p:nvPr>
        </p:nvSpPr>
        <p:spPr>
          <a:xfrm>
            <a:off x="1297500" y="1106950"/>
            <a:ext cx="7235700" cy="366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50">
                <a:latin typeface="Courier New"/>
                <a:ea typeface="Courier New"/>
                <a:cs typeface="Courier New"/>
                <a:sym typeface="Courier New"/>
              </a:rPr>
              <a:t>$(document).ready(function() {</a:t>
            </a:r>
            <a:endParaRPr b="1" sz="1250">
              <a:latin typeface="Courier New"/>
              <a:ea typeface="Courier New"/>
              <a:cs typeface="Courier New"/>
              <a:sym typeface="Courier New"/>
            </a:endParaRPr>
          </a:p>
          <a:p>
            <a:pPr indent="457200" lvl="0" marL="0" rtl="0" algn="l">
              <a:spcBef>
                <a:spcPts val="0"/>
              </a:spcBef>
              <a:spcAft>
                <a:spcPts val="0"/>
              </a:spcAft>
              <a:buNone/>
            </a:pPr>
            <a:r>
              <a:rPr b="1" lang="en" sz="1250">
                <a:latin typeface="Courier New"/>
                <a:ea typeface="Courier New"/>
                <a:cs typeface="Courier New"/>
                <a:sym typeface="Courier New"/>
              </a:rPr>
              <a:t>let months = [  'January', 'February', 'March', 'April', 'May', </a:t>
            </a:r>
            <a:endParaRPr b="1" sz="1250">
              <a:latin typeface="Courier New"/>
              <a:ea typeface="Courier New"/>
              <a:cs typeface="Courier New"/>
              <a:sym typeface="Courier New"/>
            </a:endParaRPr>
          </a:p>
          <a:p>
            <a:pPr indent="0" lvl="0" marL="1828800" rtl="0" algn="l">
              <a:spcBef>
                <a:spcPts val="0"/>
              </a:spcBef>
              <a:spcAft>
                <a:spcPts val="0"/>
              </a:spcAft>
              <a:buNone/>
            </a:pPr>
            <a:r>
              <a:rPr b="1" lang="en" sz="1250">
                <a:latin typeface="Courier New"/>
                <a:ea typeface="Courier New"/>
                <a:cs typeface="Courier New"/>
                <a:sym typeface="Courier New"/>
              </a:rPr>
              <a:t>  'June', 'July', 'August', 'September', 'October',</a:t>
            </a:r>
            <a:endParaRPr b="1" sz="1250">
              <a:latin typeface="Courier New"/>
              <a:ea typeface="Courier New"/>
              <a:cs typeface="Courier New"/>
              <a:sym typeface="Courier New"/>
            </a:endParaRPr>
          </a:p>
          <a:p>
            <a:pPr indent="0" lvl="0" marL="0" rtl="0" algn="l">
              <a:spcBef>
                <a:spcPts val="0"/>
              </a:spcBef>
              <a:spcAft>
                <a:spcPts val="0"/>
              </a:spcAft>
              <a:buNone/>
            </a:pPr>
            <a:r>
              <a:rPr b="1" lang="en" sz="1250">
                <a:latin typeface="Courier New"/>
                <a:ea typeface="Courier New"/>
                <a:cs typeface="Courier New"/>
                <a:sym typeface="Courier New"/>
              </a:rPr>
              <a:t>                     'November', 'December'];</a:t>
            </a:r>
            <a:endParaRPr b="1" sz="1250">
              <a:latin typeface="Courier New"/>
              <a:ea typeface="Courier New"/>
              <a:cs typeface="Courier New"/>
              <a:sym typeface="Courier New"/>
            </a:endParaRPr>
          </a:p>
          <a:p>
            <a:pPr indent="0" lvl="0" marL="0" rtl="0" algn="l">
              <a:spcBef>
                <a:spcPts val="0"/>
              </a:spcBef>
              <a:spcAft>
                <a:spcPts val="0"/>
              </a:spcAft>
              <a:buNone/>
            </a:pPr>
            <a:r>
              <a:rPr b="1" lang="en" sz="1250">
                <a:latin typeface="Courier New"/>
                <a:ea typeface="Courier New"/>
                <a:cs typeface="Courier New"/>
                <a:sym typeface="Courier New"/>
              </a:rPr>
              <a:t>     $.each(months, function(index, value) {</a:t>
            </a:r>
            <a:endParaRPr b="1" sz="1250">
              <a:latin typeface="Courier New"/>
              <a:ea typeface="Courier New"/>
              <a:cs typeface="Courier New"/>
              <a:sym typeface="Courier New"/>
            </a:endParaRPr>
          </a:p>
          <a:p>
            <a:pPr indent="0" lvl="0" marL="0" rtl="0" algn="l">
              <a:spcBef>
                <a:spcPts val="0"/>
              </a:spcBef>
              <a:spcAft>
                <a:spcPts val="0"/>
              </a:spcAft>
              <a:buNone/>
            </a:pPr>
            <a:r>
              <a:rPr b="1" lang="en" sz="1250">
                <a:latin typeface="Courier New"/>
                <a:ea typeface="Courier New"/>
                <a:cs typeface="Courier New"/>
                <a:sym typeface="Courier New"/>
              </a:rPr>
              <a:t>     	$('#months').append('&lt;li&gt;' + value + '&lt;/li&gt;');</a:t>
            </a:r>
            <a:endParaRPr b="1" sz="1250">
              <a:latin typeface="Courier New"/>
              <a:ea typeface="Courier New"/>
              <a:cs typeface="Courier New"/>
              <a:sym typeface="Courier New"/>
            </a:endParaRPr>
          </a:p>
          <a:p>
            <a:pPr indent="457200" lvl="0" marL="0" rtl="0" algn="l">
              <a:spcBef>
                <a:spcPts val="0"/>
              </a:spcBef>
              <a:spcAft>
                <a:spcPts val="0"/>
              </a:spcAft>
              <a:buNone/>
            </a:pPr>
            <a:r>
              <a:rPr b="1" lang="en" sz="1250">
                <a:latin typeface="Courier New"/>
                <a:ea typeface="Courier New"/>
                <a:cs typeface="Courier New"/>
                <a:sym typeface="Courier New"/>
              </a:rPr>
              <a:t>});</a:t>
            </a:r>
            <a:endParaRPr b="1" sz="1250">
              <a:latin typeface="Courier New"/>
              <a:ea typeface="Courier New"/>
              <a:cs typeface="Courier New"/>
              <a:sym typeface="Courier New"/>
            </a:endParaRPr>
          </a:p>
          <a:p>
            <a:pPr indent="0" lvl="0" marL="0" marR="228600" rtl="0" algn="l">
              <a:spcBef>
                <a:spcPts val="0"/>
              </a:spcBef>
              <a:spcAft>
                <a:spcPts val="0"/>
              </a:spcAft>
              <a:buNone/>
            </a:pPr>
            <a:r>
              <a:rPr b="1" lang="en" sz="1250">
                <a:latin typeface="Courier New"/>
                <a:ea typeface="Courier New"/>
                <a:cs typeface="Courier New"/>
                <a:sym typeface="Courier New"/>
              </a:rPr>
              <a:t>});</a:t>
            </a:r>
            <a:endParaRPr b="1" sz="1250">
              <a:latin typeface="Courier New"/>
              <a:ea typeface="Courier New"/>
              <a:cs typeface="Courier New"/>
              <a:sym typeface="Courier New"/>
            </a:endParaRPr>
          </a:p>
          <a:p>
            <a:pPr indent="0" lvl="0" marL="0" marR="228600" rtl="0" algn="l">
              <a:spcBef>
                <a:spcPts val="0"/>
              </a:spcBef>
              <a:spcAft>
                <a:spcPts val="0"/>
              </a:spcAft>
              <a:buNone/>
            </a:pPr>
            <a:r>
              <a:t/>
            </a:r>
            <a:endParaRPr b="1" sz="1250">
              <a:latin typeface="Courier New"/>
              <a:ea typeface="Courier New"/>
              <a:cs typeface="Courier New"/>
              <a:sym typeface="Courier New"/>
            </a:endParaRPr>
          </a:p>
          <a:p>
            <a:pPr indent="0" lvl="0" marL="228600" marR="228600" rtl="0" algn="l">
              <a:spcBef>
                <a:spcPts val="0"/>
              </a:spcBef>
              <a:spcAft>
                <a:spcPts val="0"/>
              </a:spcAft>
              <a:buNone/>
            </a:pPr>
            <a:r>
              <a:t/>
            </a:r>
            <a:endParaRPr sz="1250">
              <a:latin typeface="Arial"/>
              <a:ea typeface="Arial"/>
              <a:cs typeface="Arial"/>
              <a:sym typeface="Arial"/>
            </a:endParaRPr>
          </a:p>
          <a:p>
            <a:pPr indent="0" lvl="0" marL="0" rtl="0" algn="l">
              <a:spcBef>
                <a:spcPts val="0"/>
              </a:spcBef>
              <a:spcAft>
                <a:spcPts val="1200"/>
              </a:spcAft>
              <a:buNone/>
            </a:pPr>
            <a:r>
              <a:t/>
            </a:r>
            <a:endParaRPr sz="125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Filtering </a:t>
            </a:r>
            <a:endParaRPr/>
          </a:p>
        </p:txBody>
      </p:sp>
      <p:sp>
        <p:nvSpPr>
          <p:cNvPr id="381" name="Google Shape;381;p48"/>
          <p:cNvSpPr txBox="1"/>
          <p:nvPr>
            <p:ph idx="1" type="body"/>
          </p:nvPr>
        </p:nvSpPr>
        <p:spPr>
          <a:xfrm>
            <a:off x="1297500" y="995525"/>
            <a:ext cx="76734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t/>
            </a:r>
            <a:endParaRPr b="1" sz="1250">
              <a:latin typeface="Courier New"/>
              <a:ea typeface="Courier New"/>
              <a:cs typeface="Courier New"/>
              <a:sym typeface="Courier New"/>
            </a:endParaRPr>
          </a:p>
          <a:p>
            <a:pPr indent="0" lvl="0" marL="0" rtl="0" algn="l">
              <a:lnSpc>
                <a:spcPct val="95000"/>
              </a:lnSpc>
              <a:spcBef>
                <a:spcPts val="0"/>
              </a:spcBef>
              <a:spcAft>
                <a:spcPts val="0"/>
              </a:spcAft>
              <a:buSzPts val="605"/>
              <a:buNone/>
            </a:pPr>
            <a:r>
              <a:rPr b="1" lang="en" sz="1250">
                <a:latin typeface="Courier New"/>
                <a:ea typeface="Courier New"/>
                <a:cs typeface="Courier New"/>
                <a:sym typeface="Courier New"/>
              </a:rPr>
              <a:t>$(document).ready(function() {</a:t>
            </a:r>
            <a:endParaRPr b="1" sz="1250">
              <a:latin typeface="Courier New"/>
              <a:ea typeface="Courier New"/>
              <a:cs typeface="Courier New"/>
              <a:sym typeface="Courier New"/>
            </a:endParaRPr>
          </a:p>
          <a:p>
            <a:pPr indent="0" lvl="0" marL="0" rtl="0" algn="l">
              <a:lnSpc>
                <a:spcPct val="95000"/>
              </a:lnSpc>
              <a:spcBef>
                <a:spcPts val="0"/>
              </a:spcBef>
              <a:spcAft>
                <a:spcPts val="0"/>
              </a:spcAft>
              <a:buSzPts val="605"/>
              <a:buNone/>
            </a:pPr>
            <a:r>
              <a:rPr b="1" lang="en" sz="1250">
                <a:latin typeface="Courier New"/>
                <a:ea typeface="Courier New"/>
                <a:cs typeface="Courier New"/>
                <a:sym typeface="Courier New"/>
              </a:rPr>
              <a:t>    let months = [  'January', 'February', 'March', 'April', 'May',</a:t>
            </a:r>
            <a:endParaRPr b="1" sz="1250">
              <a:latin typeface="Courier New"/>
              <a:ea typeface="Courier New"/>
              <a:cs typeface="Courier New"/>
              <a:sym typeface="Courier New"/>
            </a:endParaRPr>
          </a:p>
          <a:p>
            <a:pPr indent="0" lvl="0" marL="0" rtl="0" algn="l">
              <a:lnSpc>
                <a:spcPct val="95000"/>
              </a:lnSpc>
              <a:spcBef>
                <a:spcPts val="0"/>
              </a:spcBef>
              <a:spcAft>
                <a:spcPts val="0"/>
              </a:spcAft>
              <a:buSzPts val="605"/>
              <a:buNone/>
            </a:pPr>
            <a:r>
              <a:rPr b="1" lang="en" sz="1250">
                <a:latin typeface="Courier New"/>
                <a:ea typeface="Courier New"/>
                <a:cs typeface="Courier New"/>
                <a:sym typeface="Courier New"/>
              </a:rPr>
              <a:t>                    'June', 'July', 'August', 'September', 'October',</a:t>
            </a:r>
            <a:endParaRPr b="1" sz="1250">
              <a:latin typeface="Courier New"/>
              <a:ea typeface="Courier New"/>
              <a:cs typeface="Courier New"/>
              <a:sym typeface="Courier New"/>
            </a:endParaRPr>
          </a:p>
          <a:p>
            <a:pPr indent="0" lvl="0" marL="0" rtl="0" algn="l">
              <a:lnSpc>
                <a:spcPct val="95000"/>
              </a:lnSpc>
              <a:spcBef>
                <a:spcPts val="0"/>
              </a:spcBef>
              <a:spcAft>
                <a:spcPts val="0"/>
              </a:spcAft>
              <a:buSzPts val="605"/>
              <a:buNone/>
            </a:pPr>
            <a:r>
              <a:rPr b="1" lang="en" sz="1250">
                <a:latin typeface="Courier New"/>
                <a:ea typeface="Courier New"/>
                <a:cs typeface="Courier New"/>
                <a:sym typeface="Courier New"/>
              </a:rPr>
              <a:t>                    'November', 'December'];</a:t>
            </a:r>
            <a:endParaRPr b="1" sz="1250">
              <a:solidFill>
                <a:schemeClr val="lt2"/>
              </a:solidFill>
              <a:latin typeface="Courier New"/>
              <a:ea typeface="Courier New"/>
              <a:cs typeface="Courier New"/>
              <a:sym typeface="Courier New"/>
            </a:endParaRPr>
          </a:p>
          <a:p>
            <a:pPr indent="0" lvl="0" marL="0" rtl="0" algn="l">
              <a:lnSpc>
                <a:spcPct val="95000"/>
              </a:lnSpc>
              <a:spcBef>
                <a:spcPts val="0"/>
              </a:spcBef>
              <a:spcAft>
                <a:spcPts val="0"/>
              </a:spcAft>
              <a:buSzPts val="605"/>
              <a:buNone/>
            </a:pPr>
            <a:r>
              <a:rPr b="1" lang="en" sz="1250">
                <a:latin typeface="Courier New"/>
                <a:ea typeface="Courier New"/>
                <a:cs typeface="Courier New"/>
                <a:sym typeface="Courier New"/>
              </a:rPr>
              <a:t>    months = $.grep(months, function(value, i) {</a:t>
            </a:r>
            <a:endParaRPr b="1" sz="1250">
              <a:latin typeface="Courier New"/>
              <a:ea typeface="Courier New"/>
              <a:cs typeface="Courier New"/>
              <a:sym typeface="Courier New"/>
            </a:endParaRPr>
          </a:p>
          <a:p>
            <a:pPr indent="0" lvl="0" marL="0" rtl="0" algn="l">
              <a:lnSpc>
                <a:spcPct val="95000"/>
              </a:lnSpc>
              <a:spcBef>
                <a:spcPts val="0"/>
              </a:spcBef>
              <a:spcAft>
                <a:spcPts val="0"/>
              </a:spcAft>
              <a:buSzPts val="605"/>
              <a:buNone/>
            </a:pPr>
            <a:r>
              <a:rPr b="1" lang="en" sz="1250">
                <a:latin typeface="Courier New"/>
                <a:ea typeface="Courier New"/>
                <a:cs typeface="Courier New"/>
                <a:sym typeface="Courier New"/>
              </a:rPr>
              <a:t>        return ( value.indexOf('J') == 0 );</a:t>
            </a:r>
            <a:endParaRPr b="1" sz="1250">
              <a:latin typeface="Courier New"/>
              <a:ea typeface="Courier New"/>
              <a:cs typeface="Courier New"/>
              <a:sym typeface="Courier New"/>
            </a:endParaRPr>
          </a:p>
          <a:p>
            <a:pPr indent="0" lvl="0" marL="0" rtl="0" algn="l">
              <a:lnSpc>
                <a:spcPct val="95000"/>
              </a:lnSpc>
              <a:spcBef>
                <a:spcPts val="0"/>
              </a:spcBef>
              <a:spcAft>
                <a:spcPts val="0"/>
              </a:spcAft>
              <a:buSzPts val="605"/>
              <a:buNone/>
            </a:pPr>
            <a:r>
              <a:rPr b="1" lang="en" sz="1250">
                <a:latin typeface="Courier New"/>
                <a:ea typeface="Courier New"/>
                <a:cs typeface="Courier New"/>
                <a:sym typeface="Courier New"/>
              </a:rPr>
              <a:t>    });</a:t>
            </a:r>
            <a:endParaRPr b="1" sz="1250">
              <a:latin typeface="Courier New"/>
              <a:ea typeface="Courier New"/>
              <a:cs typeface="Courier New"/>
              <a:sym typeface="Courier New"/>
            </a:endParaRPr>
          </a:p>
          <a:p>
            <a:pPr indent="0" lvl="0" marL="0" rtl="0" algn="l">
              <a:lnSpc>
                <a:spcPct val="95000"/>
              </a:lnSpc>
              <a:spcBef>
                <a:spcPts val="0"/>
              </a:spcBef>
              <a:spcAft>
                <a:spcPts val="0"/>
              </a:spcAft>
              <a:buSzPts val="605"/>
              <a:buNone/>
            </a:pPr>
            <a:r>
              <a:rPr b="1" lang="en" sz="1250">
                <a:latin typeface="Courier New"/>
                <a:ea typeface="Courier New"/>
                <a:cs typeface="Courier New"/>
                <a:sym typeface="Courier New"/>
              </a:rPr>
              <a:t>    $('#months').html( '&lt;li&gt;' + months.join('&lt;/li&gt;&lt;li&gt;') + '&lt;/li&gt;' );</a:t>
            </a:r>
            <a:endParaRPr b="1" sz="1250">
              <a:latin typeface="Courier New"/>
              <a:ea typeface="Courier New"/>
              <a:cs typeface="Courier New"/>
              <a:sym typeface="Courier New"/>
            </a:endParaRPr>
          </a:p>
          <a:p>
            <a:pPr indent="0" lvl="0" marL="0" rtl="0" algn="l">
              <a:lnSpc>
                <a:spcPct val="95000"/>
              </a:lnSpc>
              <a:spcBef>
                <a:spcPts val="0"/>
              </a:spcBef>
              <a:spcAft>
                <a:spcPts val="0"/>
              </a:spcAft>
              <a:buSzPts val="605"/>
              <a:buNone/>
            </a:pPr>
            <a:r>
              <a:rPr b="1" lang="en" sz="1250">
                <a:latin typeface="Courier New"/>
                <a:ea typeface="Courier New"/>
                <a:cs typeface="Courier New"/>
                <a:sym typeface="Courier New"/>
              </a:rPr>
              <a:t>});</a:t>
            </a:r>
            <a:endParaRPr b="1" sz="1250">
              <a:latin typeface="Courier New"/>
              <a:ea typeface="Courier New"/>
              <a:cs typeface="Courier New"/>
              <a:sym typeface="Courier New"/>
            </a:endParaRPr>
          </a:p>
          <a:p>
            <a:pPr indent="0" lvl="0" marL="0" marR="228600" rtl="0" algn="l">
              <a:lnSpc>
                <a:spcPct val="95000"/>
              </a:lnSpc>
              <a:spcBef>
                <a:spcPts val="0"/>
              </a:spcBef>
              <a:spcAft>
                <a:spcPts val="0"/>
              </a:spcAft>
              <a:buSzPts val="605"/>
              <a:buNone/>
            </a:pPr>
            <a:r>
              <a:t/>
            </a:r>
            <a:endParaRPr b="1" sz="1250">
              <a:latin typeface="Courier New"/>
              <a:ea typeface="Courier New"/>
              <a:cs typeface="Courier New"/>
              <a:sym typeface="Courier New"/>
            </a:endParaRPr>
          </a:p>
          <a:p>
            <a:pPr indent="0" lvl="0" marL="0" rtl="0" algn="l">
              <a:lnSpc>
                <a:spcPct val="95000"/>
              </a:lnSpc>
              <a:spcBef>
                <a:spcPts val="0"/>
              </a:spcBef>
              <a:spcAft>
                <a:spcPts val="0"/>
              </a:spcAft>
              <a:buSzPts val="605"/>
              <a:buNone/>
            </a:pPr>
            <a:r>
              <a:t/>
            </a:r>
            <a:endParaRPr sz="71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Selectors and Syntax</a:t>
            </a:r>
            <a:endParaRPr/>
          </a:p>
        </p:txBody>
      </p:sp>
      <p:sp>
        <p:nvSpPr>
          <p:cNvPr id="155" name="Google Shape;155;p16"/>
          <p:cNvSpPr txBox="1"/>
          <p:nvPr>
            <p:ph idx="1" type="body"/>
          </p:nvPr>
        </p:nvSpPr>
        <p:spPr>
          <a:xfrm>
            <a:off x="1147625" y="1027300"/>
            <a:ext cx="7617900" cy="4072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700">
                <a:solidFill>
                  <a:schemeClr val="lt2"/>
                </a:solidFill>
              </a:rPr>
              <a:t>Document Traversal:</a:t>
            </a:r>
            <a:endParaRPr b="1" sz="1700">
              <a:solidFill>
                <a:schemeClr val="lt2"/>
              </a:solidFill>
            </a:endParaRPr>
          </a:p>
          <a:p>
            <a:pPr indent="-336550" lvl="0" marL="457200" rtl="0" algn="l">
              <a:lnSpc>
                <a:spcPct val="115000"/>
              </a:lnSpc>
              <a:spcBef>
                <a:spcPts val="0"/>
              </a:spcBef>
              <a:spcAft>
                <a:spcPts val="0"/>
              </a:spcAft>
              <a:buSzPts val="1700"/>
              <a:buChar char="❏"/>
            </a:pPr>
            <a:r>
              <a:rPr lang="en" sz="1700"/>
              <a:t>.first() =&gt; first element of selected elements returned</a:t>
            </a:r>
            <a:endParaRPr sz="1700"/>
          </a:p>
          <a:p>
            <a:pPr indent="-336550" lvl="0" marL="457200" rtl="0" algn="l">
              <a:lnSpc>
                <a:spcPct val="115000"/>
              </a:lnSpc>
              <a:spcBef>
                <a:spcPts val="0"/>
              </a:spcBef>
              <a:spcAft>
                <a:spcPts val="0"/>
              </a:spcAft>
              <a:buSzPts val="1700"/>
              <a:buChar char="❏"/>
            </a:pPr>
            <a:r>
              <a:rPr lang="en" sz="1700"/>
              <a:t>.last() =&gt; Opposite of .first()</a:t>
            </a:r>
            <a:endParaRPr sz="1700"/>
          </a:p>
          <a:p>
            <a:pPr indent="-336550" lvl="0" marL="457200" rtl="0" algn="l">
              <a:lnSpc>
                <a:spcPct val="115000"/>
              </a:lnSpc>
              <a:spcBef>
                <a:spcPts val="0"/>
              </a:spcBef>
              <a:spcAft>
                <a:spcPts val="0"/>
              </a:spcAft>
              <a:buSzPts val="1700"/>
              <a:buChar char="❏"/>
            </a:pPr>
            <a:r>
              <a:rPr lang="en" sz="1700"/>
              <a:t>.next() =&gt; next sibling of selected element</a:t>
            </a:r>
            <a:endParaRPr sz="1700"/>
          </a:p>
          <a:p>
            <a:pPr indent="-336550" lvl="0" marL="457200" rtl="0" algn="l">
              <a:lnSpc>
                <a:spcPct val="115000"/>
              </a:lnSpc>
              <a:spcBef>
                <a:spcPts val="0"/>
              </a:spcBef>
              <a:spcAft>
                <a:spcPts val="0"/>
              </a:spcAft>
              <a:buSzPts val="1700"/>
              <a:buChar char="❏"/>
            </a:pPr>
            <a:r>
              <a:rPr lang="en" sz="1700"/>
              <a:t>.find(selector2) =&gt; Select all descendants of selected element that match selector2</a:t>
            </a:r>
            <a:endParaRPr sz="1700"/>
          </a:p>
          <a:p>
            <a:pPr indent="-336550" lvl="0" marL="457200" rtl="0" algn="l">
              <a:lnSpc>
                <a:spcPct val="115000"/>
              </a:lnSpc>
              <a:spcBef>
                <a:spcPts val="0"/>
              </a:spcBef>
              <a:spcAft>
                <a:spcPts val="0"/>
              </a:spcAft>
              <a:buSzPts val="1700"/>
              <a:buChar char="❏"/>
            </a:pPr>
            <a:r>
              <a:rPr lang="en" sz="1700"/>
              <a:t>.children() =&gt; Return all direct children of selected element</a:t>
            </a:r>
            <a:endParaRPr sz="1700"/>
          </a:p>
          <a:p>
            <a:pPr indent="0" lvl="0" marL="0" rtl="0" algn="l">
              <a:spcBef>
                <a:spcPts val="0"/>
              </a:spcBef>
              <a:spcAft>
                <a:spcPts val="0"/>
              </a:spcAft>
              <a:buNone/>
            </a:pPr>
            <a:r>
              <a:t/>
            </a:r>
            <a:endParaRPr b="1" sz="145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450">
                <a:solidFill>
                  <a:schemeClr val="lt2"/>
                </a:solidFill>
                <a:latin typeface="Courier New"/>
                <a:ea typeface="Courier New"/>
                <a:cs typeface="Courier New"/>
                <a:sym typeface="Courier New"/>
              </a:rPr>
              <a:t>// Get the first button in the document</a:t>
            </a:r>
            <a:endParaRPr b="1" sz="145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450">
                <a:latin typeface="Courier New"/>
                <a:ea typeface="Courier New"/>
                <a:cs typeface="Courier New"/>
                <a:sym typeface="Courier New"/>
              </a:rPr>
              <a:t>$(</a:t>
            </a:r>
            <a:r>
              <a:rPr b="1" lang="en" sz="1250">
                <a:latin typeface="Courier New"/>
                <a:ea typeface="Courier New"/>
                <a:cs typeface="Courier New"/>
                <a:sym typeface="Courier New"/>
              </a:rPr>
              <a:t>"button"</a:t>
            </a:r>
            <a:r>
              <a:rPr b="1" lang="en" sz="1450">
                <a:latin typeface="Courier New"/>
                <a:ea typeface="Courier New"/>
                <a:cs typeface="Courier New"/>
                <a:sym typeface="Courier New"/>
              </a:rPr>
              <a:t>).first();</a:t>
            </a:r>
            <a:endParaRPr b="1" sz="1450">
              <a:latin typeface="Courier New"/>
              <a:ea typeface="Courier New"/>
              <a:cs typeface="Courier New"/>
              <a:sym typeface="Courier New"/>
            </a:endParaRPr>
          </a:p>
          <a:p>
            <a:pPr indent="0" lvl="0" marL="0" rtl="0" algn="l">
              <a:spcBef>
                <a:spcPts val="0"/>
              </a:spcBef>
              <a:spcAft>
                <a:spcPts val="0"/>
              </a:spcAft>
              <a:buNone/>
            </a:pPr>
            <a:r>
              <a:t/>
            </a:r>
            <a:endParaRPr b="1" sz="1450">
              <a:latin typeface="Courier New"/>
              <a:ea typeface="Courier New"/>
              <a:cs typeface="Courier New"/>
              <a:sym typeface="Courier New"/>
            </a:endParaRPr>
          </a:p>
          <a:p>
            <a:pPr indent="0" lvl="0" marL="0" rtl="0" algn="l">
              <a:spcBef>
                <a:spcPts val="0"/>
              </a:spcBef>
              <a:spcAft>
                <a:spcPts val="0"/>
              </a:spcAft>
              <a:buNone/>
            </a:pPr>
            <a:r>
              <a:rPr b="1" lang="en" sz="1450">
                <a:solidFill>
                  <a:schemeClr val="lt2"/>
                </a:solidFill>
                <a:latin typeface="Courier New"/>
                <a:ea typeface="Courier New"/>
                <a:cs typeface="Courier New"/>
                <a:sym typeface="Courier New"/>
              </a:rPr>
              <a:t>// Get all children of elements from class </a:t>
            </a:r>
            <a:r>
              <a:rPr b="1" lang="en" sz="1250">
                <a:solidFill>
                  <a:schemeClr val="lt2"/>
                </a:solidFill>
                <a:latin typeface="Courier New"/>
                <a:ea typeface="Courier New"/>
                <a:cs typeface="Courier New"/>
                <a:sym typeface="Courier New"/>
              </a:rPr>
              <a:t>"</a:t>
            </a:r>
            <a:r>
              <a:rPr b="1" lang="en" sz="1450">
                <a:solidFill>
                  <a:schemeClr val="lt2"/>
                </a:solidFill>
                <a:latin typeface="Courier New"/>
                <a:ea typeface="Courier New"/>
                <a:cs typeface="Courier New"/>
                <a:sym typeface="Courier New"/>
              </a:rPr>
              <a:t>content</a:t>
            </a:r>
            <a:r>
              <a:rPr b="1" lang="en" sz="1250">
                <a:solidFill>
                  <a:schemeClr val="lt2"/>
                </a:solidFill>
                <a:latin typeface="Courier New"/>
                <a:ea typeface="Courier New"/>
                <a:cs typeface="Courier New"/>
                <a:sym typeface="Courier New"/>
              </a:rPr>
              <a:t>"</a:t>
            </a:r>
            <a:endParaRPr b="1" sz="125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250">
                <a:latin typeface="Courier New"/>
                <a:ea typeface="Courier New"/>
                <a:cs typeface="Courier New"/>
                <a:sym typeface="Courier New"/>
              </a:rPr>
              <a:t>$(".content").children();</a:t>
            </a:r>
            <a:endParaRPr sz="1250">
              <a:latin typeface="Courier New"/>
              <a:ea typeface="Courier New"/>
              <a:cs typeface="Courier New"/>
              <a:sym typeface="Courier New"/>
            </a:endParaRPr>
          </a:p>
        </p:txBody>
      </p:sp>
      <p:cxnSp>
        <p:nvCxnSpPr>
          <p:cNvPr id="156" name="Google Shape;156;p16"/>
          <p:cNvCxnSpPr/>
          <p:nvPr/>
        </p:nvCxnSpPr>
        <p:spPr>
          <a:xfrm>
            <a:off x="1186575" y="978275"/>
            <a:ext cx="7617900" cy="51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HTML and DOM Manipulation</a:t>
            </a:r>
            <a:endParaRPr/>
          </a:p>
        </p:txBody>
      </p:sp>
      <p:sp>
        <p:nvSpPr>
          <p:cNvPr id="162" name="Google Shape;162;p17"/>
          <p:cNvSpPr txBox="1"/>
          <p:nvPr>
            <p:ph idx="1" type="body"/>
          </p:nvPr>
        </p:nvSpPr>
        <p:spPr>
          <a:xfrm>
            <a:off x="1186575" y="983375"/>
            <a:ext cx="7617900" cy="327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jQuery allows us to manipulate HTML in several ways. With jQuery, we get or set the content of the selected element. Add new content before, after, at the start or end of the selected element.</a:t>
            </a:r>
            <a:endParaRPr sz="1700"/>
          </a:p>
          <a:p>
            <a:pPr indent="0" lvl="0" marL="0" rtl="0" algn="l">
              <a:spcBef>
                <a:spcPts val="1200"/>
              </a:spcBef>
              <a:spcAft>
                <a:spcPts val="0"/>
              </a:spcAft>
              <a:buNone/>
            </a:pPr>
            <a:r>
              <a:rPr b="1" lang="en" sz="1700">
                <a:solidFill>
                  <a:schemeClr val="lt2"/>
                </a:solidFill>
              </a:rPr>
              <a:t>Get and Set Content:</a:t>
            </a:r>
            <a:endParaRPr b="1" sz="1700">
              <a:solidFill>
                <a:schemeClr val="lt2"/>
              </a:solidFill>
            </a:endParaRPr>
          </a:p>
          <a:p>
            <a:pPr indent="-336550" lvl="0" marL="457200" rtl="0" algn="l">
              <a:spcBef>
                <a:spcPts val="0"/>
              </a:spcBef>
              <a:spcAft>
                <a:spcPts val="0"/>
              </a:spcAft>
              <a:buSzPts val="1700"/>
              <a:buChar char="❏"/>
            </a:pPr>
            <a:r>
              <a:rPr lang="en" sz="1700"/>
              <a:t>.text( [text] ) =&gt; Get or set content of selected element, tags are escaped</a:t>
            </a:r>
            <a:endParaRPr sz="1700"/>
          </a:p>
          <a:p>
            <a:pPr indent="-336550" lvl="0" marL="457200" rtl="0" algn="l">
              <a:spcBef>
                <a:spcPts val="0"/>
              </a:spcBef>
              <a:spcAft>
                <a:spcPts val="0"/>
              </a:spcAft>
              <a:buSzPts val="1700"/>
              <a:buChar char="❏"/>
            </a:pPr>
            <a:r>
              <a:rPr lang="en" sz="1700"/>
              <a:t>.html( [html] ) =&gt; Get or set content of selected element, tags are not escaped</a:t>
            </a:r>
            <a:endParaRPr sz="1700"/>
          </a:p>
          <a:p>
            <a:pPr indent="-336550" lvl="0" marL="457200" rtl="0" algn="l">
              <a:spcBef>
                <a:spcPts val="0"/>
              </a:spcBef>
              <a:spcAft>
                <a:spcPts val="0"/>
              </a:spcAft>
              <a:buSzPts val="1700"/>
              <a:buChar char="❏"/>
            </a:pPr>
            <a:r>
              <a:rPr lang="en" sz="1700"/>
              <a:t>.val( [val] ) =&gt; Get or set value of form element</a:t>
            </a:r>
            <a:endParaRPr sz="1700"/>
          </a:p>
          <a:p>
            <a:pPr indent="0" lvl="0" marL="0" rtl="0" algn="l">
              <a:spcBef>
                <a:spcPts val="1200"/>
              </a:spcBef>
              <a:spcAft>
                <a:spcPts val="0"/>
              </a:spcAft>
              <a:buNone/>
            </a:pPr>
            <a:r>
              <a:rPr b="1" lang="en" sz="1500"/>
              <a:t>Link to Example: </a:t>
            </a:r>
            <a:r>
              <a:rPr b="1" lang="en" sz="1500" u="sng">
                <a:solidFill>
                  <a:schemeClr val="hlink"/>
                </a:solidFill>
                <a:hlinkClick r:id="rId3"/>
              </a:rPr>
              <a:t>Codepen</a:t>
            </a:r>
            <a:endParaRPr/>
          </a:p>
        </p:txBody>
      </p:sp>
      <p:cxnSp>
        <p:nvCxnSpPr>
          <p:cNvPr id="163" name="Google Shape;163;p17"/>
          <p:cNvCxnSpPr/>
          <p:nvPr/>
        </p:nvCxnSpPr>
        <p:spPr>
          <a:xfrm>
            <a:off x="1186575" y="978275"/>
            <a:ext cx="7617900" cy="51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HTML and DOM Manipulation</a:t>
            </a:r>
            <a:endParaRPr/>
          </a:p>
        </p:txBody>
      </p:sp>
      <p:sp>
        <p:nvSpPr>
          <p:cNvPr id="169" name="Google Shape;169;p18"/>
          <p:cNvSpPr txBox="1"/>
          <p:nvPr>
            <p:ph idx="1" type="body"/>
          </p:nvPr>
        </p:nvSpPr>
        <p:spPr>
          <a:xfrm>
            <a:off x="1186575" y="983375"/>
            <a:ext cx="7617900" cy="405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chemeClr val="lt2"/>
                </a:solidFill>
              </a:rPr>
              <a:t>Add Content:</a:t>
            </a:r>
            <a:endParaRPr b="1" sz="1700">
              <a:solidFill>
                <a:schemeClr val="lt2"/>
              </a:solidFill>
            </a:endParaRPr>
          </a:p>
          <a:p>
            <a:pPr indent="-336550" lvl="0" marL="457200" rtl="0" algn="l">
              <a:spcBef>
                <a:spcPts val="0"/>
              </a:spcBef>
              <a:spcAft>
                <a:spcPts val="0"/>
              </a:spcAft>
              <a:buSzPts val="1700"/>
              <a:buChar char="❏"/>
            </a:pPr>
            <a:r>
              <a:rPr lang="en" sz="1700"/>
              <a:t>.append(content) =&gt; Add new content to end of element</a:t>
            </a:r>
            <a:endParaRPr sz="1700"/>
          </a:p>
          <a:p>
            <a:pPr indent="-336550" lvl="0" marL="457200" rtl="0" algn="l">
              <a:spcBef>
                <a:spcPts val="0"/>
              </a:spcBef>
              <a:spcAft>
                <a:spcPts val="0"/>
              </a:spcAft>
              <a:buSzPts val="1700"/>
              <a:buChar char="❏"/>
            </a:pPr>
            <a:r>
              <a:rPr lang="en" sz="1700"/>
              <a:t>.prepend(content) =&gt; Add new content to beginning of element</a:t>
            </a:r>
            <a:endParaRPr sz="1700"/>
          </a:p>
          <a:p>
            <a:pPr indent="-336550" lvl="0" marL="457200" rtl="0" algn="l">
              <a:spcBef>
                <a:spcPts val="0"/>
              </a:spcBef>
              <a:spcAft>
                <a:spcPts val="0"/>
              </a:spcAft>
              <a:buSzPts val="1700"/>
              <a:buChar char="❏"/>
            </a:pPr>
            <a:r>
              <a:rPr lang="en" sz="1700"/>
              <a:t>.after(content) =&gt; Add new content </a:t>
            </a:r>
            <a:r>
              <a:rPr b="1" lang="en" sz="1700"/>
              <a:t>after</a:t>
            </a:r>
            <a:r>
              <a:rPr lang="en" sz="1700"/>
              <a:t> the end of the element</a:t>
            </a:r>
            <a:endParaRPr sz="1700"/>
          </a:p>
          <a:p>
            <a:pPr indent="-336550" lvl="0" marL="457200" rtl="0" algn="l">
              <a:spcBef>
                <a:spcPts val="0"/>
              </a:spcBef>
              <a:spcAft>
                <a:spcPts val="0"/>
              </a:spcAft>
              <a:buSzPts val="1700"/>
              <a:buChar char="❏"/>
            </a:pPr>
            <a:r>
              <a:rPr lang="en" sz="1700"/>
              <a:t>.before(content) =&gt; Add new content </a:t>
            </a:r>
            <a:r>
              <a:rPr b="1" lang="en" sz="1700"/>
              <a:t>before</a:t>
            </a:r>
            <a:r>
              <a:rPr lang="en" sz="1700"/>
              <a:t> the selected element</a:t>
            </a:r>
            <a:endParaRPr sz="1700"/>
          </a:p>
          <a:p>
            <a:pPr indent="0" lvl="0" marL="0" rtl="0" algn="l">
              <a:spcBef>
                <a:spcPts val="1200"/>
              </a:spcBef>
              <a:spcAft>
                <a:spcPts val="0"/>
              </a:spcAft>
              <a:buNone/>
            </a:pPr>
            <a:r>
              <a:rPr b="1" lang="en" sz="1700">
                <a:solidFill>
                  <a:schemeClr val="lt2"/>
                </a:solidFill>
              </a:rPr>
              <a:t>Remove Content:</a:t>
            </a:r>
            <a:endParaRPr b="1" sz="1700">
              <a:solidFill>
                <a:schemeClr val="lt2"/>
              </a:solidFill>
            </a:endParaRPr>
          </a:p>
          <a:p>
            <a:pPr indent="-336550" lvl="0" marL="457200" rtl="0" algn="l">
              <a:spcBef>
                <a:spcPts val="0"/>
              </a:spcBef>
              <a:spcAft>
                <a:spcPts val="0"/>
              </a:spcAft>
              <a:buSzPts val="1700"/>
              <a:buChar char="❏"/>
            </a:pPr>
            <a:r>
              <a:rPr lang="en" sz="1700"/>
              <a:t>.empty() =&gt; Leave selected element present but empty out contents</a:t>
            </a:r>
            <a:endParaRPr sz="1700"/>
          </a:p>
          <a:p>
            <a:pPr indent="-336550" lvl="0" marL="457200" rtl="0" algn="l">
              <a:spcBef>
                <a:spcPts val="0"/>
              </a:spcBef>
              <a:spcAft>
                <a:spcPts val="0"/>
              </a:spcAft>
              <a:buSzPts val="1700"/>
              <a:buChar char="❏"/>
            </a:pPr>
            <a:r>
              <a:rPr lang="en" sz="1700"/>
              <a:t>.remove( [selector2] ) =&gt; Remove selected element and all descendents of element, selector2 is just an additional filter we can apply</a:t>
            </a:r>
            <a:endParaRPr sz="1700"/>
          </a:p>
          <a:p>
            <a:pPr indent="0" lvl="0" marL="0" rtl="0" algn="l">
              <a:spcBef>
                <a:spcPts val="1200"/>
              </a:spcBef>
              <a:spcAft>
                <a:spcPts val="0"/>
              </a:spcAft>
              <a:buNone/>
            </a:pPr>
            <a:r>
              <a:t/>
            </a:r>
            <a:endParaRPr/>
          </a:p>
        </p:txBody>
      </p:sp>
      <p:cxnSp>
        <p:nvCxnSpPr>
          <p:cNvPr id="170" name="Google Shape;170;p18"/>
          <p:cNvCxnSpPr/>
          <p:nvPr/>
        </p:nvCxnSpPr>
        <p:spPr>
          <a:xfrm>
            <a:off x="1186575" y="978275"/>
            <a:ext cx="7617900" cy="51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HTML and DOM Manipulation - Examples</a:t>
            </a:r>
            <a:endParaRPr/>
          </a:p>
        </p:txBody>
      </p:sp>
      <p:sp>
        <p:nvSpPr>
          <p:cNvPr id="176" name="Google Shape;176;p19"/>
          <p:cNvSpPr txBox="1"/>
          <p:nvPr>
            <p:ph idx="1" type="body"/>
          </p:nvPr>
        </p:nvSpPr>
        <p:spPr>
          <a:xfrm>
            <a:off x="418250" y="1586025"/>
            <a:ext cx="4644300" cy="324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50">
                <a:solidFill>
                  <a:schemeClr val="lt2"/>
                </a:solidFill>
                <a:latin typeface="Courier New"/>
                <a:ea typeface="Courier New"/>
                <a:cs typeface="Courier New"/>
                <a:sym typeface="Courier New"/>
              </a:rPr>
              <a:t>// Get the text (excludes tags)</a:t>
            </a:r>
            <a:endParaRPr b="1" sz="125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250">
                <a:latin typeface="Courier New"/>
                <a:ea typeface="Courier New"/>
                <a:cs typeface="Courier New"/>
                <a:sym typeface="Courier New"/>
              </a:rPr>
              <a:t>$(</a:t>
            </a:r>
            <a:r>
              <a:rPr b="1" lang="en" sz="1250">
                <a:latin typeface="Courier New"/>
                <a:ea typeface="Courier New"/>
                <a:cs typeface="Courier New"/>
                <a:sym typeface="Courier New"/>
              </a:rPr>
              <a:t>"#first").text() // =&gt; "Hello"</a:t>
            </a:r>
            <a:endParaRPr b="1" sz="1250">
              <a:latin typeface="Courier New"/>
              <a:ea typeface="Courier New"/>
              <a:cs typeface="Courier New"/>
              <a:sym typeface="Courier New"/>
            </a:endParaRPr>
          </a:p>
          <a:p>
            <a:pPr indent="0" lvl="0" marL="0" rtl="0" algn="l">
              <a:spcBef>
                <a:spcPts val="0"/>
              </a:spcBef>
              <a:spcAft>
                <a:spcPts val="0"/>
              </a:spcAft>
              <a:buNone/>
            </a:pPr>
            <a:r>
              <a:t/>
            </a:r>
            <a:endParaRPr b="1" sz="1250">
              <a:latin typeface="Courier New"/>
              <a:ea typeface="Courier New"/>
              <a:cs typeface="Courier New"/>
              <a:sym typeface="Courier New"/>
            </a:endParaRPr>
          </a:p>
          <a:p>
            <a:pPr indent="0" lvl="0" marL="0" rtl="0" algn="l">
              <a:spcBef>
                <a:spcPts val="0"/>
              </a:spcBef>
              <a:spcAft>
                <a:spcPts val="0"/>
              </a:spcAft>
              <a:buNone/>
            </a:pPr>
            <a:r>
              <a:rPr b="1" lang="en" sz="1250">
                <a:solidFill>
                  <a:schemeClr val="lt2"/>
                </a:solidFill>
                <a:latin typeface="Courier New"/>
                <a:ea typeface="Courier New"/>
                <a:cs typeface="Courier New"/>
                <a:sym typeface="Courier New"/>
              </a:rPr>
              <a:t>// Get the inner html of the selected element</a:t>
            </a:r>
            <a:endParaRPr b="1" sz="125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250">
                <a:latin typeface="Courier New"/>
                <a:ea typeface="Courier New"/>
                <a:cs typeface="Courier New"/>
                <a:sym typeface="Courier New"/>
              </a:rPr>
              <a:t>$("#first").html() // =&gt; "&lt;p&gt;Hello&lt;/p&gt;"</a:t>
            </a:r>
            <a:endParaRPr b="1" sz="1250">
              <a:latin typeface="Courier New"/>
              <a:ea typeface="Courier New"/>
              <a:cs typeface="Courier New"/>
              <a:sym typeface="Courier New"/>
            </a:endParaRPr>
          </a:p>
          <a:p>
            <a:pPr indent="0" lvl="0" marL="0" rtl="0" algn="l">
              <a:spcBef>
                <a:spcPts val="0"/>
              </a:spcBef>
              <a:spcAft>
                <a:spcPts val="0"/>
              </a:spcAft>
              <a:buNone/>
            </a:pPr>
            <a:r>
              <a:t/>
            </a:r>
            <a:endParaRPr b="1" sz="125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250">
                <a:solidFill>
                  <a:schemeClr val="lt2"/>
                </a:solidFill>
                <a:latin typeface="Courier New"/>
                <a:ea typeface="Courier New"/>
                <a:cs typeface="Courier New"/>
                <a:sym typeface="Courier New"/>
              </a:rPr>
              <a:t>// Add paragraph just after element with id="first"</a:t>
            </a:r>
            <a:endParaRPr b="1" sz="125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250">
                <a:latin typeface="Courier New"/>
                <a:ea typeface="Courier New"/>
                <a:cs typeface="Courier New"/>
                <a:sym typeface="Courier New"/>
              </a:rPr>
              <a:t>$("#first").after("&lt;p&gt;Test paragraph&lt;/p&gt;");</a:t>
            </a:r>
            <a:endParaRPr b="1" sz="1250">
              <a:latin typeface="Courier New"/>
              <a:ea typeface="Courier New"/>
              <a:cs typeface="Courier New"/>
              <a:sym typeface="Courier New"/>
            </a:endParaRPr>
          </a:p>
          <a:p>
            <a:pPr indent="0" lvl="0" marL="0" rtl="0" algn="l">
              <a:spcBef>
                <a:spcPts val="1200"/>
              </a:spcBef>
              <a:spcAft>
                <a:spcPts val="0"/>
              </a:spcAft>
              <a:buNone/>
            </a:pPr>
            <a:r>
              <a:rPr b="1" lang="en" sz="1250">
                <a:solidFill>
                  <a:schemeClr val="lt2"/>
                </a:solidFill>
                <a:latin typeface="Courier New"/>
                <a:ea typeface="Courier New"/>
                <a:cs typeface="Courier New"/>
                <a:sym typeface="Courier New"/>
              </a:rPr>
              <a:t>// Empty out all &lt;div&gt; tags</a:t>
            </a:r>
            <a:endParaRPr b="1" sz="125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250">
                <a:latin typeface="Courier New"/>
                <a:ea typeface="Courier New"/>
                <a:cs typeface="Courier New"/>
                <a:sym typeface="Courier New"/>
              </a:rPr>
              <a:t>$("div").empty();</a:t>
            </a:r>
            <a:endParaRPr b="1" sz="1250">
              <a:latin typeface="Courier New"/>
              <a:ea typeface="Courier New"/>
              <a:cs typeface="Courier New"/>
              <a:sym typeface="Courier New"/>
            </a:endParaRPr>
          </a:p>
          <a:p>
            <a:pPr indent="0" lvl="0" marL="0" rtl="0" algn="l">
              <a:spcBef>
                <a:spcPts val="1200"/>
              </a:spcBef>
              <a:spcAft>
                <a:spcPts val="0"/>
              </a:spcAft>
              <a:buNone/>
            </a:pPr>
            <a:r>
              <a:rPr b="1" lang="en" sz="1500"/>
              <a:t>Link to Example: </a:t>
            </a:r>
            <a:r>
              <a:rPr b="1" lang="en" sz="1500" u="sng">
                <a:solidFill>
                  <a:schemeClr val="accent5"/>
                </a:solidFill>
                <a:hlinkClick r:id="rId3">
                  <a:extLst>
                    <a:ext uri="{A12FA001-AC4F-418D-AE19-62706E023703}">
                      <ahyp:hlinkClr val="tx"/>
                    </a:ext>
                  </a:extLst>
                </a:hlinkClick>
              </a:rPr>
              <a:t>Codepen</a:t>
            </a:r>
            <a:endParaRPr b="1" sz="1250">
              <a:latin typeface="Courier New"/>
              <a:ea typeface="Courier New"/>
              <a:cs typeface="Courier New"/>
              <a:sym typeface="Courier New"/>
            </a:endParaRPr>
          </a:p>
        </p:txBody>
      </p:sp>
      <p:cxnSp>
        <p:nvCxnSpPr>
          <p:cNvPr id="177" name="Google Shape;177;p19"/>
          <p:cNvCxnSpPr/>
          <p:nvPr/>
        </p:nvCxnSpPr>
        <p:spPr>
          <a:xfrm>
            <a:off x="1186575" y="978275"/>
            <a:ext cx="7617900" cy="51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sp>
        <p:nvSpPr>
          <p:cNvPr id="178" name="Google Shape;178;p19"/>
          <p:cNvSpPr txBox="1"/>
          <p:nvPr>
            <p:ph idx="1" type="body"/>
          </p:nvPr>
        </p:nvSpPr>
        <p:spPr>
          <a:xfrm>
            <a:off x="5312550" y="1814325"/>
            <a:ext cx="3757500" cy="24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50">
                <a:solidFill>
                  <a:schemeClr val="lt2"/>
                </a:solidFill>
                <a:latin typeface="Courier New"/>
                <a:ea typeface="Courier New"/>
                <a:cs typeface="Courier New"/>
                <a:sym typeface="Courier New"/>
              </a:rPr>
              <a:t>Sample HTML:</a:t>
            </a:r>
            <a:endParaRPr b="1" sz="125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250">
                <a:latin typeface="Courier New"/>
                <a:ea typeface="Courier New"/>
                <a:cs typeface="Courier New"/>
                <a:sym typeface="Courier New"/>
              </a:rPr>
              <a:t>&lt;div id="first" style="color: blue;"&gt;</a:t>
            </a:r>
            <a:endParaRPr b="1" sz="1250">
              <a:latin typeface="Courier New"/>
              <a:ea typeface="Courier New"/>
              <a:cs typeface="Courier New"/>
              <a:sym typeface="Courier New"/>
            </a:endParaRPr>
          </a:p>
          <a:p>
            <a:pPr indent="0" lvl="0" marL="0" rtl="0" algn="l">
              <a:spcBef>
                <a:spcPts val="0"/>
              </a:spcBef>
              <a:spcAft>
                <a:spcPts val="0"/>
              </a:spcAft>
              <a:buNone/>
            </a:pPr>
            <a:r>
              <a:rPr b="1" lang="en" sz="1250">
                <a:latin typeface="Courier New"/>
                <a:ea typeface="Courier New"/>
                <a:cs typeface="Courier New"/>
                <a:sym typeface="Courier New"/>
              </a:rPr>
              <a:t>  &lt;p&gt;Hello&lt;/p&gt;</a:t>
            </a:r>
            <a:endParaRPr b="1" sz="1250">
              <a:latin typeface="Courier New"/>
              <a:ea typeface="Courier New"/>
              <a:cs typeface="Courier New"/>
              <a:sym typeface="Courier New"/>
            </a:endParaRPr>
          </a:p>
          <a:p>
            <a:pPr indent="0" lvl="0" marL="0" rtl="0" algn="l">
              <a:spcBef>
                <a:spcPts val="0"/>
              </a:spcBef>
              <a:spcAft>
                <a:spcPts val="0"/>
              </a:spcAft>
              <a:buNone/>
            </a:pPr>
            <a:r>
              <a:rPr b="1" lang="en" sz="1250">
                <a:latin typeface="Courier New"/>
                <a:ea typeface="Courier New"/>
                <a:cs typeface="Courier New"/>
                <a:sym typeface="Courier New"/>
              </a:rPr>
              <a:t>&lt;/div&gt;</a:t>
            </a:r>
            <a:endParaRPr b="1" sz="1250">
              <a:latin typeface="Courier New"/>
              <a:ea typeface="Courier New"/>
              <a:cs typeface="Courier New"/>
              <a:sym typeface="Courier New"/>
            </a:endParaRPr>
          </a:p>
          <a:p>
            <a:pPr indent="0" lvl="0" marL="0" rtl="0" algn="l">
              <a:spcBef>
                <a:spcPts val="0"/>
              </a:spcBef>
              <a:spcAft>
                <a:spcPts val="0"/>
              </a:spcAft>
              <a:buNone/>
            </a:pPr>
            <a:r>
              <a:rPr b="1" lang="en" sz="1250">
                <a:latin typeface="Courier New"/>
                <a:ea typeface="Courier New"/>
                <a:cs typeface="Courier New"/>
                <a:sym typeface="Courier New"/>
              </a:rPr>
              <a:t>&lt;div class="second"&gt;</a:t>
            </a:r>
            <a:endParaRPr b="1" sz="1250">
              <a:latin typeface="Courier New"/>
              <a:ea typeface="Courier New"/>
              <a:cs typeface="Courier New"/>
              <a:sym typeface="Courier New"/>
            </a:endParaRPr>
          </a:p>
          <a:p>
            <a:pPr indent="0" lvl="0" marL="0" rtl="0" algn="l">
              <a:spcBef>
                <a:spcPts val="0"/>
              </a:spcBef>
              <a:spcAft>
                <a:spcPts val="0"/>
              </a:spcAft>
              <a:buNone/>
            </a:pPr>
            <a:r>
              <a:rPr b="1" lang="en" sz="1250">
                <a:latin typeface="Courier New"/>
                <a:ea typeface="Courier New"/>
                <a:cs typeface="Courier New"/>
                <a:sym typeface="Courier New"/>
              </a:rPr>
              <a:t>  </a:t>
            </a:r>
            <a:r>
              <a:rPr b="1" lang="en" sz="1250">
                <a:latin typeface="Courier New"/>
                <a:ea typeface="Courier New"/>
                <a:cs typeface="Courier New"/>
                <a:sym typeface="Courier New"/>
              </a:rPr>
              <a:t>&lt;</a:t>
            </a:r>
            <a:r>
              <a:rPr b="1" lang="en" sz="1250">
                <a:latin typeface="Courier New"/>
                <a:ea typeface="Courier New"/>
                <a:cs typeface="Courier New"/>
                <a:sym typeface="Courier New"/>
              </a:rPr>
              <a:t>p&gt;&lt;b&gt;Goodbye&lt;/b&gt;&lt;/p&gt;</a:t>
            </a:r>
            <a:endParaRPr b="1" sz="1250">
              <a:latin typeface="Courier New"/>
              <a:ea typeface="Courier New"/>
              <a:cs typeface="Courier New"/>
              <a:sym typeface="Courier New"/>
            </a:endParaRPr>
          </a:p>
          <a:p>
            <a:pPr indent="0" lvl="0" marL="0" rtl="0" algn="l">
              <a:spcBef>
                <a:spcPts val="0"/>
              </a:spcBef>
              <a:spcAft>
                <a:spcPts val="0"/>
              </a:spcAft>
              <a:buNone/>
            </a:pPr>
            <a:r>
              <a:rPr b="1" lang="en" sz="1250">
                <a:latin typeface="Courier New"/>
                <a:ea typeface="Courier New"/>
                <a:cs typeface="Courier New"/>
                <a:sym typeface="Courier New"/>
              </a:rPr>
              <a:t>&lt;/div&gt;</a:t>
            </a:r>
            <a:endParaRPr b="1" sz="1250">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CSS Manipulation - Overview</a:t>
            </a:r>
            <a:endParaRPr/>
          </a:p>
        </p:txBody>
      </p:sp>
      <p:sp>
        <p:nvSpPr>
          <p:cNvPr id="184" name="Google Shape;184;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JQuery has 5 methods to </a:t>
            </a:r>
            <a:r>
              <a:rPr lang="en" sz="1500"/>
              <a:t>manipulate</a:t>
            </a:r>
            <a:r>
              <a:rPr lang="en" sz="1500"/>
              <a:t> css styling in your code.</a:t>
            </a:r>
            <a:endParaRPr sz="1500"/>
          </a:p>
          <a:p>
            <a:pPr indent="-323850" lvl="0" marL="457200" rtl="0" algn="l">
              <a:spcBef>
                <a:spcPts val="1200"/>
              </a:spcBef>
              <a:spcAft>
                <a:spcPts val="0"/>
              </a:spcAft>
              <a:buSzPts val="1500"/>
              <a:buChar char="❏"/>
            </a:pPr>
            <a:r>
              <a:rPr lang="en" sz="1500"/>
              <a:t>.css</a:t>
            </a:r>
            <a:endParaRPr sz="1500"/>
          </a:p>
          <a:p>
            <a:pPr indent="-323850" lvl="0" marL="457200" rtl="0" algn="l">
              <a:spcBef>
                <a:spcPts val="0"/>
              </a:spcBef>
              <a:spcAft>
                <a:spcPts val="0"/>
              </a:spcAft>
              <a:buSzPts val="1500"/>
              <a:buChar char="❏"/>
            </a:pPr>
            <a:r>
              <a:rPr lang="en" sz="1500"/>
              <a:t>.addClass</a:t>
            </a:r>
            <a:endParaRPr sz="1500"/>
          </a:p>
          <a:p>
            <a:pPr indent="-323850" lvl="0" marL="457200" rtl="0" algn="l">
              <a:spcBef>
                <a:spcPts val="0"/>
              </a:spcBef>
              <a:spcAft>
                <a:spcPts val="0"/>
              </a:spcAft>
              <a:buSzPts val="1500"/>
              <a:buChar char="❏"/>
            </a:pPr>
            <a:r>
              <a:rPr lang="en" sz="1500"/>
              <a:t>.removeClass</a:t>
            </a:r>
            <a:endParaRPr sz="1500"/>
          </a:p>
          <a:p>
            <a:pPr indent="-323850" lvl="0" marL="457200" rtl="0" algn="l">
              <a:spcBef>
                <a:spcPts val="0"/>
              </a:spcBef>
              <a:spcAft>
                <a:spcPts val="0"/>
              </a:spcAft>
              <a:buSzPts val="1500"/>
              <a:buChar char="❏"/>
            </a:pPr>
            <a:r>
              <a:rPr lang="en" sz="1500"/>
              <a:t>.hasClass</a:t>
            </a:r>
            <a:endParaRPr sz="1500"/>
          </a:p>
          <a:p>
            <a:pPr indent="-323850" lvl="0" marL="457200" rtl="0" algn="l">
              <a:spcBef>
                <a:spcPts val="0"/>
              </a:spcBef>
              <a:spcAft>
                <a:spcPts val="0"/>
              </a:spcAft>
              <a:buSzPts val="1500"/>
              <a:buChar char="❏"/>
            </a:pPr>
            <a:r>
              <a:rPr lang="en" sz="1500"/>
              <a:t>.toggleClass</a:t>
            </a:r>
            <a:endParaRPr sz="1500"/>
          </a:p>
          <a:p>
            <a:pPr indent="0" lvl="0" marL="0" rtl="0" algn="l">
              <a:spcBef>
                <a:spcPts val="1200"/>
              </a:spcBef>
              <a:spcAft>
                <a:spcPts val="1200"/>
              </a:spcAft>
              <a:buNone/>
            </a:pPr>
            <a:r>
              <a:rPr lang="en" sz="1500"/>
              <a:t>Most of the methods serve to dynamically control the classes that an element has, rather than direct properties. </a:t>
            </a:r>
            <a:endParaRPr sz="1500"/>
          </a:p>
        </p:txBody>
      </p:sp>
      <p:cxnSp>
        <p:nvCxnSpPr>
          <p:cNvPr id="185" name="Google Shape;185;p20"/>
          <p:cNvCxnSpPr/>
          <p:nvPr/>
        </p:nvCxnSpPr>
        <p:spPr>
          <a:xfrm>
            <a:off x="1186575" y="978275"/>
            <a:ext cx="7617900" cy="51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CSS Manipulation - Methods</a:t>
            </a:r>
            <a:endParaRPr/>
          </a:p>
        </p:txBody>
      </p:sp>
      <p:sp>
        <p:nvSpPr>
          <p:cNvPr id="191" name="Google Shape;191;p21"/>
          <p:cNvSpPr txBox="1"/>
          <p:nvPr>
            <p:ph idx="1" type="body"/>
          </p:nvPr>
        </p:nvSpPr>
        <p:spPr>
          <a:xfrm>
            <a:off x="334050" y="1576600"/>
            <a:ext cx="8475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Method Syntax:</a:t>
            </a:r>
            <a:endParaRPr sz="1500"/>
          </a:p>
          <a:p>
            <a:pPr indent="-336550" lvl="0" marL="457200" rtl="0" algn="l">
              <a:spcBef>
                <a:spcPts val="0"/>
              </a:spcBef>
              <a:spcAft>
                <a:spcPts val="0"/>
              </a:spcAft>
              <a:buSzPts val="1700"/>
              <a:buChar char="❏"/>
            </a:pPr>
            <a:r>
              <a:rPr lang="en" sz="1200">
                <a:latin typeface="Consolas"/>
                <a:ea typeface="Consolas"/>
                <a:cs typeface="Consolas"/>
                <a:sym typeface="Consolas"/>
              </a:rPr>
              <a:t>$("selector").css("property",  "value"); 	</a:t>
            </a:r>
            <a:r>
              <a:rPr lang="en" sz="1200">
                <a:solidFill>
                  <a:schemeClr val="lt2"/>
                </a:solidFill>
                <a:latin typeface="Consolas"/>
                <a:ea typeface="Consolas"/>
                <a:cs typeface="Consolas"/>
                <a:sym typeface="Consolas"/>
              </a:rPr>
              <a:t>// Sets a CSS property</a:t>
            </a:r>
            <a:endParaRPr sz="1200">
              <a:solidFill>
                <a:schemeClr val="lt2"/>
              </a:solidFill>
              <a:latin typeface="Consolas"/>
              <a:ea typeface="Consolas"/>
              <a:cs typeface="Consolas"/>
              <a:sym typeface="Consolas"/>
            </a:endParaRPr>
          </a:p>
          <a:p>
            <a:pPr indent="-336550" lvl="0" marL="457200" marR="152400" rtl="0" algn="l">
              <a:lnSpc>
                <a:spcPct val="145000"/>
              </a:lnSpc>
              <a:spcBef>
                <a:spcPts val="0"/>
              </a:spcBef>
              <a:spcAft>
                <a:spcPts val="0"/>
              </a:spcAft>
              <a:buSzPts val="1700"/>
              <a:buChar char="❏"/>
            </a:pPr>
            <a:r>
              <a:rPr lang="en" sz="1200">
                <a:latin typeface="Consolas"/>
                <a:ea typeface="Consolas"/>
                <a:cs typeface="Consolas"/>
                <a:sym typeface="Consolas"/>
              </a:rPr>
              <a:t>$("selector").css("property"); 			</a:t>
            </a:r>
            <a:r>
              <a:rPr lang="en" sz="1200">
                <a:solidFill>
                  <a:schemeClr val="lt2"/>
                </a:solidFill>
                <a:latin typeface="Consolas"/>
                <a:ea typeface="Consolas"/>
                <a:cs typeface="Consolas"/>
                <a:sym typeface="Consolas"/>
              </a:rPr>
              <a:t>// Gets a CSS property</a:t>
            </a:r>
            <a:endParaRPr sz="1200">
              <a:solidFill>
                <a:schemeClr val="lt2"/>
              </a:solidFill>
              <a:latin typeface="Consolas"/>
              <a:ea typeface="Consolas"/>
              <a:cs typeface="Consolas"/>
              <a:sym typeface="Consolas"/>
            </a:endParaRPr>
          </a:p>
          <a:p>
            <a:pPr indent="-336550" lvl="0" marL="457200" marR="152400" rtl="0" algn="l">
              <a:lnSpc>
                <a:spcPct val="145000"/>
              </a:lnSpc>
              <a:spcBef>
                <a:spcPts val="0"/>
              </a:spcBef>
              <a:spcAft>
                <a:spcPts val="0"/>
              </a:spcAft>
              <a:buSzPts val="1700"/>
              <a:buChar char="❏"/>
            </a:pPr>
            <a:r>
              <a:rPr lang="en" sz="1200">
                <a:latin typeface="Consolas"/>
                <a:ea typeface="Consolas"/>
                <a:cs typeface="Consolas"/>
                <a:sym typeface="Consolas"/>
              </a:rPr>
              <a:t>$("selector").addClass("classname") 		</a:t>
            </a:r>
            <a:r>
              <a:rPr lang="en" sz="1200">
                <a:solidFill>
                  <a:schemeClr val="lt2"/>
                </a:solidFill>
                <a:latin typeface="Consolas"/>
                <a:ea typeface="Consolas"/>
                <a:cs typeface="Consolas"/>
                <a:sym typeface="Consolas"/>
              </a:rPr>
              <a:t>//Adds a class</a:t>
            </a:r>
            <a:endParaRPr sz="1200">
              <a:solidFill>
                <a:schemeClr val="lt2"/>
              </a:solidFill>
              <a:latin typeface="Consolas"/>
              <a:ea typeface="Consolas"/>
              <a:cs typeface="Consolas"/>
              <a:sym typeface="Consolas"/>
            </a:endParaRPr>
          </a:p>
          <a:p>
            <a:pPr indent="-336550" lvl="0" marL="457200" marR="152400" rtl="0" algn="l">
              <a:lnSpc>
                <a:spcPct val="145000"/>
              </a:lnSpc>
              <a:spcBef>
                <a:spcPts val="0"/>
              </a:spcBef>
              <a:spcAft>
                <a:spcPts val="0"/>
              </a:spcAft>
              <a:buSzPts val="1700"/>
              <a:buChar char="❏"/>
            </a:pPr>
            <a:r>
              <a:rPr lang="en" sz="1200">
                <a:latin typeface="Consolas"/>
                <a:ea typeface="Consolas"/>
                <a:cs typeface="Consolas"/>
                <a:sym typeface="Consolas"/>
              </a:rPr>
              <a:t>$("selector").removeClass("classname") 	</a:t>
            </a:r>
            <a:r>
              <a:rPr lang="en" sz="1200">
                <a:solidFill>
                  <a:schemeClr val="lt2"/>
                </a:solidFill>
                <a:latin typeface="Consolas"/>
                <a:ea typeface="Consolas"/>
                <a:cs typeface="Consolas"/>
                <a:sym typeface="Consolas"/>
              </a:rPr>
              <a:t>//Removes a class</a:t>
            </a:r>
            <a:endParaRPr sz="1200">
              <a:solidFill>
                <a:schemeClr val="lt2"/>
              </a:solidFill>
              <a:latin typeface="Consolas"/>
              <a:ea typeface="Consolas"/>
              <a:cs typeface="Consolas"/>
              <a:sym typeface="Consolas"/>
            </a:endParaRPr>
          </a:p>
          <a:p>
            <a:pPr indent="-349250" lvl="0" marL="457200" marR="152400" rtl="0" algn="l">
              <a:lnSpc>
                <a:spcPct val="145000"/>
              </a:lnSpc>
              <a:spcBef>
                <a:spcPts val="0"/>
              </a:spcBef>
              <a:spcAft>
                <a:spcPts val="0"/>
              </a:spcAft>
              <a:buSzPts val="1900"/>
              <a:buChar char="❏"/>
            </a:pPr>
            <a:r>
              <a:rPr lang="en" sz="1200">
                <a:latin typeface="Consolas"/>
                <a:ea typeface="Consolas"/>
                <a:cs typeface="Consolas"/>
                <a:sym typeface="Consolas"/>
              </a:rPr>
              <a:t>$("selector").hasClass("classname")</a:t>
            </a:r>
            <a:r>
              <a:rPr lang="en" sz="1200">
                <a:solidFill>
                  <a:srgbClr val="C9D1D9"/>
                </a:solidFill>
                <a:latin typeface="Consolas"/>
                <a:ea typeface="Consolas"/>
                <a:cs typeface="Consolas"/>
                <a:sym typeface="Consolas"/>
              </a:rPr>
              <a:t> 		</a:t>
            </a:r>
            <a:r>
              <a:rPr lang="en" sz="1200">
                <a:solidFill>
                  <a:schemeClr val="lt2"/>
                </a:solidFill>
                <a:latin typeface="Consolas"/>
                <a:ea typeface="Consolas"/>
                <a:cs typeface="Consolas"/>
                <a:sym typeface="Consolas"/>
              </a:rPr>
              <a:t>//Returns True if element belongs to “classname”</a:t>
            </a:r>
            <a:endParaRPr sz="1400">
              <a:solidFill>
                <a:schemeClr val="lt2"/>
              </a:solidFill>
              <a:latin typeface="Consolas"/>
              <a:ea typeface="Consolas"/>
              <a:cs typeface="Consolas"/>
              <a:sym typeface="Consolas"/>
            </a:endParaRPr>
          </a:p>
          <a:p>
            <a:pPr indent="-336550" lvl="0" marL="457200" marR="152400" rtl="0" algn="l">
              <a:lnSpc>
                <a:spcPct val="145000"/>
              </a:lnSpc>
              <a:spcBef>
                <a:spcPts val="0"/>
              </a:spcBef>
              <a:spcAft>
                <a:spcPts val="0"/>
              </a:spcAft>
              <a:buSzPts val="1700"/>
              <a:buChar char="❏"/>
            </a:pPr>
            <a:r>
              <a:rPr lang="en" sz="1200">
                <a:latin typeface="Consolas"/>
                <a:ea typeface="Consolas"/>
                <a:cs typeface="Consolas"/>
                <a:sym typeface="Consolas"/>
              </a:rPr>
              <a:t>$("selector").toggleClass("classname") 	</a:t>
            </a:r>
            <a:r>
              <a:rPr lang="en" sz="1200">
                <a:solidFill>
                  <a:schemeClr val="lt2"/>
                </a:solidFill>
                <a:latin typeface="Consolas"/>
                <a:ea typeface="Consolas"/>
                <a:cs typeface="Consolas"/>
                <a:sym typeface="Consolas"/>
              </a:rPr>
              <a:t>//Toggles between classes</a:t>
            </a:r>
            <a:endParaRPr sz="1200">
              <a:solidFill>
                <a:schemeClr val="lt2"/>
              </a:solidFill>
              <a:latin typeface="Consolas"/>
              <a:ea typeface="Consolas"/>
              <a:cs typeface="Consolas"/>
              <a:sym typeface="Consolas"/>
            </a:endParaRPr>
          </a:p>
          <a:p>
            <a:pPr indent="0" lvl="0" marL="457200" rtl="0" algn="l">
              <a:spcBef>
                <a:spcPts val="0"/>
              </a:spcBef>
              <a:spcAft>
                <a:spcPts val="1200"/>
              </a:spcAft>
              <a:buNone/>
            </a:pPr>
            <a:r>
              <a:t/>
            </a:r>
            <a:endParaRPr sz="1500"/>
          </a:p>
        </p:txBody>
      </p:sp>
      <p:cxnSp>
        <p:nvCxnSpPr>
          <p:cNvPr id="192" name="Google Shape;192;p21"/>
          <p:cNvCxnSpPr/>
          <p:nvPr/>
        </p:nvCxnSpPr>
        <p:spPr>
          <a:xfrm>
            <a:off x="1186575" y="978275"/>
            <a:ext cx="7617900" cy="51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