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6" r:id="rId2"/>
    <p:sldId id="257" r:id="rId3"/>
    <p:sldId id="267" r:id="rId4"/>
    <p:sldId id="258" r:id="rId5"/>
    <p:sldId id="268" r:id="rId6"/>
    <p:sldId id="269" r:id="rId7"/>
    <p:sldId id="270" r:id="rId8"/>
    <p:sldId id="259" r:id="rId9"/>
    <p:sldId id="260" r:id="rId10"/>
    <p:sldId id="262" r:id="rId11"/>
    <p:sldId id="266"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343" autoAdjust="0"/>
  </p:normalViewPr>
  <p:slideViewPr>
    <p:cSldViewPr snapToGrid="0">
      <p:cViewPr varScale="1">
        <p:scale>
          <a:sx n="69" d="100"/>
          <a:sy n="69" d="100"/>
        </p:scale>
        <p:origin x="10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0C9BA-7188-4D73-A354-11D10280F880}" type="datetimeFigureOut">
              <a:rPr lang="en-US" smtClean="0"/>
              <a:t>12/22/2019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088E6-93A0-43C4-8D70-CAD100DDF967}" type="slidenum">
              <a:rPr lang="en-US" smtClean="0"/>
              <a:t>‹#›</a:t>
            </a:fld>
            <a:endParaRPr lang="en-US"/>
          </a:p>
        </p:txBody>
      </p:sp>
    </p:spTree>
    <p:extLst>
      <p:ext uri="{BB962C8B-B14F-4D97-AF65-F5344CB8AC3E}">
        <p14:creationId xmlns:p14="http://schemas.microsoft.com/office/powerpoint/2010/main" val="268702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F9F4-7775-4F8B-A834-3A4F0FB42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62AF81-0471-415B-9AFC-584FA1C77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F7A17-561E-4CB2-8031-CE9796EE17B6}"/>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4DEF5F94-C359-419E-8C62-7B6E1FC09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822DA-4793-4A9F-9795-33ACBEA3604D}"/>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38541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6562-5D6E-4568-9D46-B8DDCC936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36234-7AEA-4DD3-9B89-4CB38AF81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7662B-F225-4D1D-8E33-75E35BC3F542}"/>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325D6AC9-F222-4B76-8E40-AEE2A055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1E13B-15CB-45C4-A907-C946AE9BB2DA}"/>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13845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EBD48-02D8-41F9-A7E9-8734F79D32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387514-F96E-4A94-893A-8B50C81BD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767AB-2CFD-461B-82AB-5872EA287893}"/>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EA3EFB71-1B1C-4DA4-AA03-01C536DC3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78E8-E87E-4D48-9415-CBED9425BEE9}"/>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23531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D73E-2590-454B-B108-593131E7E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22CDD-4105-4F0B-8B0D-307689CDC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08B3F-E1B3-43FA-A5C1-5AB31BAC5511}"/>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000DD5B0-0290-4F4D-8646-9C510EE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8C31A-2640-4EFD-AA5A-307C1E46F6AA}"/>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210146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1A63-51EC-44A0-9359-A702F1686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453306-23DC-4E25-A260-E9304F7E6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BA4264-22FD-4A99-9815-1084EA863B24}"/>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A10CC0D8-A110-4E3E-B2C8-5C8FEEDDE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632AA-79EF-43B0-9716-B3DCCA13E58B}"/>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176227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0BB1-652B-4A84-B8B6-F771B6A47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B07F6-AB44-4AF7-8D49-C849FF8E5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3C8C40-87D3-44FB-9E11-F5D6E6ECD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71347-50EF-4DC8-88B3-ABC7EB2A3CAD}"/>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6" name="Footer Placeholder 5">
            <a:extLst>
              <a:ext uri="{FF2B5EF4-FFF2-40B4-BE49-F238E27FC236}">
                <a16:creationId xmlns:a16="http://schemas.microsoft.com/office/drawing/2014/main" id="{EEDFB2A3-4E1C-4A5C-879D-310884B4C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F414C-2B60-442C-B1C8-D237B6EB394B}"/>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236107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6966-13D9-4F80-AFE5-18CD5E555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BD7F2-1459-4189-8A80-654A0EF2E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5C1EB-E67F-4B74-AF58-A8279D609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D4D23-EE53-4C62-AB71-744B1379D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12410-37FA-46FB-A6FD-CA493879FE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0A9B4B-7C70-45F0-9B10-DBF22A21A4E1}"/>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8" name="Footer Placeholder 7">
            <a:extLst>
              <a:ext uri="{FF2B5EF4-FFF2-40B4-BE49-F238E27FC236}">
                <a16:creationId xmlns:a16="http://schemas.microsoft.com/office/drawing/2014/main" id="{99E0A6E7-0DFF-41B2-925D-F41C01B46C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CA3C92-5566-469A-A5D3-679C859922E3}"/>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65366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EFC-2B69-4ECE-912E-C2AF0EBAA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A055F-876D-4A14-A0E0-A3AC425623D3}"/>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4" name="Footer Placeholder 3">
            <a:extLst>
              <a:ext uri="{FF2B5EF4-FFF2-40B4-BE49-F238E27FC236}">
                <a16:creationId xmlns:a16="http://schemas.microsoft.com/office/drawing/2014/main" id="{9824B48E-F3A9-4115-822A-6EC3192FC0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F86981-5172-4057-BB30-57ECEC636BEF}"/>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59840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F870-B022-45A5-B1DB-B3C8D9634D38}"/>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3" name="Footer Placeholder 2">
            <a:extLst>
              <a:ext uri="{FF2B5EF4-FFF2-40B4-BE49-F238E27FC236}">
                <a16:creationId xmlns:a16="http://schemas.microsoft.com/office/drawing/2014/main" id="{311BD1D0-8E48-4A5C-BB2D-E95BF3A249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A1E8E0-F90B-44CA-8172-BE2B8306390B}"/>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12550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D9B4-4D15-4A40-AA71-89AFC6404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7FE75-F180-487D-B58E-148479EF6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33833-C14C-4DFC-B1DF-5A90EE98E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7FACF1-E353-4DDA-B44C-A4548FC31AAD}"/>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6" name="Footer Placeholder 5">
            <a:extLst>
              <a:ext uri="{FF2B5EF4-FFF2-40B4-BE49-F238E27FC236}">
                <a16:creationId xmlns:a16="http://schemas.microsoft.com/office/drawing/2014/main" id="{5075E9A2-3BFA-4CD8-9183-0ADAB2E1D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D5FFA-2DC2-4E79-8C70-756987776B35}"/>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262567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8422-C9A0-4153-AA9A-2758C3190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4CE220-2D39-4651-8E2C-0D9AFCDBE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D584E-B597-4010-8E38-F3C325D5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3076E-CEC5-4F86-AD22-D5A0E2049891}"/>
              </a:ext>
            </a:extLst>
          </p:cNvPr>
          <p:cNvSpPr>
            <a:spLocks noGrp="1"/>
          </p:cNvSpPr>
          <p:nvPr>
            <p:ph type="dt" sz="half" idx="10"/>
          </p:nvPr>
        </p:nvSpPr>
        <p:spPr/>
        <p:txBody>
          <a:bodyPr/>
          <a:lstStyle/>
          <a:p>
            <a:fld id="{D4F1EC64-5356-4168-BD2A-D0E9DF61D599}" type="datetimeFigureOut">
              <a:rPr lang="en-US" smtClean="0"/>
              <a:t>12/22/2019</a:t>
            </a:fld>
            <a:endParaRPr lang="en-US"/>
          </a:p>
        </p:txBody>
      </p:sp>
      <p:sp>
        <p:nvSpPr>
          <p:cNvPr id="6" name="Footer Placeholder 5">
            <a:extLst>
              <a:ext uri="{FF2B5EF4-FFF2-40B4-BE49-F238E27FC236}">
                <a16:creationId xmlns:a16="http://schemas.microsoft.com/office/drawing/2014/main" id="{BB51EC52-C02F-4C2C-AC62-5567E71EA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8DB2F-E02D-40AC-8F30-5A461890900D}"/>
              </a:ext>
            </a:extLst>
          </p:cNvPr>
          <p:cNvSpPr>
            <a:spLocks noGrp="1"/>
          </p:cNvSpPr>
          <p:nvPr>
            <p:ph type="sldNum" sz="quarter" idx="12"/>
          </p:nvPr>
        </p:nvSpPr>
        <p:spPr/>
        <p:txBody>
          <a:bodyPr/>
          <a:lstStyle/>
          <a:p>
            <a:fld id="{7992D96B-AB11-42A6-934C-85D2AAF06455}" type="slidenum">
              <a:rPr lang="en-US" smtClean="0"/>
              <a:t>‹#›</a:t>
            </a:fld>
            <a:endParaRPr lang="en-US"/>
          </a:p>
        </p:txBody>
      </p:sp>
    </p:spTree>
    <p:extLst>
      <p:ext uri="{BB962C8B-B14F-4D97-AF65-F5344CB8AC3E}">
        <p14:creationId xmlns:p14="http://schemas.microsoft.com/office/powerpoint/2010/main" val="28544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C6BB0-208C-4FC7-A89B-7A99431A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93C3E1-C54C-473C-AD07-40D0BC730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58240-1E75-45E3-8198-A8972394F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1EC64-5356-4168-BD2A-D0E9DF61D599}" type="datetimeFigureOut">
              <a:rPr lang="en-US" smtClean="0"/>
              <a:t>12/22/2019</a:t>
            </a:fld>
            <a:endParaRPr lang="en-US"/>
          </a:p>
        </p:txBody>
      </p:sp>
      <p:sp>
        <p:nvSpPr>
          <p:cNvPr id="5" name="Footer Placeholder 4">
            <a:extLst>
              <a:ext uri="{FF2B5EF4-FFF2-40B4-BE49-F238E27FC236}">
                <a16:creationId xmlns:a16="http://schemas.microsoft.com/office/drawing/2014/main" id="{358BDEEF-9E4C-4CED-8B4B-F0DAACBA0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54F69E-50F6-4F35-9532-A19A52961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2D96B-AB11-42A6-934C-85D2AAF06455}" type="slidenum">
              <a:rPr lang="en-US" smtClean="0"/>
              <a:t>‹#›</a:t>
            </a:fld>
            <a:endParaRPr lang="en-US"/>
          </a:p>
        </p:txBody>
      </p:sp>
    </p:spTree>
    <p:extLst>
      <p:ext uri="{BB962C8B-B14F-4D97-AF65-F5344CB8AC3E}">
        <p14:creationId xmlns:p14="http://schemas.microsoft.com/office/powerpoint/2010/main" val="3553986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D427B-BD8F-44FF-93B4-CC81F47769C1}"/>
              </a:ext>
            </a:extLst>
          </p:cNvPr>
          <p:cNvSpPr txBox="1"/>
          <p:nvPr/>
        </p:nvSpPr>
        <p:spPr>
          <a:xfrm>
            <a:off x="4793673" y="184726"/>
            <a:ext cx="2835564" cy="369332"/>
          </a:xfrm>
          <a:prstGeom prst="rect">
            <a:avLst/>
          </a:prstGeom>
          <a:noFill/>
        </p:spPr>
        <p:txBody>
          <a:bodyPr wrap="square" rtlCol="0">
            <a:spAutoFit/>
          </a:bodyPr>
          <a:lstStyle/>
          <a:p>
            <a:r>
              <a:rPr lang="en-US" dirty="0"/>
              <a:t>INTRODUCTION</a:t>
            </a:r>
          </a:p>
        </p:txBody>
      </p:sp>
      <p:sp>
        <p:nvSpPr>
          <p:cNvPr id="8" name="Rectangle 7">
            <a:extLst>
              <a:ext uri="{FF2B5EF4-FFF2-40B4-BE49-F238E27FC236}">
                <a16:creationId xmlns:a16="http://schemas.microsoft.com/office/drawing/2014/main" id="{74AA1E1B-6E6B-4A8E-BB3E-1C67A6E5895E}"/>
              </a:ext>
            </a:extLst>
          </p:cNvPr>
          <p:cNvSpPr/>
          <p:nvPr/>
        </p:nvSpPr>
        <p:spPr>
          <a:xfrm>
            <a:off x="2844800" y="1129483"/>
            <a:ext cx="6096000" cy="2308324"/>
          </a:xfrm>
          <a:prstGeom prst="rect">
            <a:avLst/>
          </a:prstGeom>
        </p:spPr>
        <p:txBody>
          <a:bodyPr>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Bitcoin is an online virtual currency which is already being used based on public key cryptography.</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proposed in 2008 in a paper written by someone named Satoshi Nakamoto as pseudonym.</a:t>
            </a: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 It is fully working from January 2009 and its broad acceptance, simplified by the presence of exchange markets allowing easy changing with conventional currencies (EUR or USD)</a:t>
            </a:r>
            <a:endParaRPr lang="en-US" dirty="0"/>
          </a:p>
        </p:txBody>
      </p:sp>
    </p:spTree>
    <p:extLst>
      <p:ext uri="{BB962C8B-B14F-4D97-AF65-F5344CB8AC3E}">
        <p14:creationId xmlns:p14="http://schemas.microsoft.com/office/powerpoint/2010/main" val="302126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115A-8BC0-422A-A833-335C90D43C5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74D143A-F55F-42B5-9AC4-8AC6283DE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182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4A92-5F86-4D5D-B050-A65393BECB8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C20B4C1-E7BD-466D-8816-A478A1D58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815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115A-8BC0-422A-A833-335C90D43C5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74D143A-F55F-42B5-9AC4-8AC6283DE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50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65D9-0CD5-48BD-B2C6-B7C6079EF857}"/>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FFB8333-A7E3-4A3F-B345-FD1089C039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083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155D4-BEED-47CB-BF6E-CE7B6A49BF68}"/>
              </a:ext>
            </a:extLst>
          </p:cNvPr>
          <p:cNvSpPr txBox="1"/>
          <p:nvPr/>
        </p:nvSpPr>
        <p:spPr>
          <a:xfrm>
            <a:off x="4608946" y="415636"/>
            <a:ext cx="5763491" cy="369332"/>
          </a:xfrm>
          <a:prstGeom prst="rect">
            <a:avLst/>
          </a:prstGeom>
          <a:noFill/>
        </p:spPr>
        <p:txBody>
          <a:bodyPr wrap="square" rtlCol="0">
            <a:spAutoFit/>
          </a:bodyPr>
          <a:lstStyle/>
          <a:p>
            <a:r>
              <a:rPr lang="en-US" dirty="0"/>
              <a:t>Background</a:t>
            </a:r>
          </a:p>
        </p:txBody>
      </p:sp>
      <p:sp>
        <p:nvSpPr>
          <p:cNvPr id="3" name="TextBox 2">
            <a:extLst>
              <a:ext uri="{FF2B5EF4-FFF2-40B4-BE49-F238E27FC236}">
                <a16:creationId xmlns:a16="http://schemas.microsoft.com/office/drawing/2014/main" id="{8EFD9CB2-41E7-438C-9A50-0A5F4EB460B3}"/>
              </a:ext>
            </a:extLst>
          </p:cNvPr>
          <p:cNvSpPr txBox="1"/>
          <p:nvPr/>
        </p:nvSpPr>
        <p:spPr>
          <a:xfrm>
            <a:off x="3107377" y="1354984"/>
            <a:ext cx="7038109"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Fiat currency and </a:t>
            </a:r>
            <a:r>
              <a:rPr lang="en-US" sz="2400" dirty="0" smtClean="0">
                <a:latin typeface="Calibri" panose="020F0502020204030204" pitchFamily="34" charset="0"/>
                <a:cs typeface="Calibri" panose="020F0502020204030204" pitchFamily="34" charset="0"/>
              </a:rPr>
              <a:t>Bitcoin</a:t>
            </a:r>
          </a:p>
          <a:p>
            <a:pPr algn="just">
              <a:lnSpc>
                <a:spcPct val="150000"/>
              </a:lnSpc>
            </a:pPr>
            <a:r>
              <a:rPr lang="en-US" sz="2400" dirty="0"/>
              <a:t>Fiat currency is legal tender whose value is backed by the government that issued it. The U.S. dollar is fiat money, as are the Euro, Taka and many other major world currencies.</a:t>
            </a:r>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endParaRPr lang="en-US" b="1" dirty="0"/>
          </a:p>
          <a:p>
            <a:endParaRPr lang="en-US" dirty="0"/>
          </a:p>
        </p:txBody>
      </p:sp>
    </p:spTree>
    <p:extLst>
      <p:ext uri="{BB962C8B-B14F-4D97-AF65-F5344CB8AC3E}">
        <p14:creationId xmlns:p14="http://schemas.microsoft.com/office/powerpoint/2010/main" val="293774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indent="-342900" algn="just">
              <a:lnSpc>
                <a:spcPct val="150000"/>
              </a:lnSpc>
            </a:pPr>
            <a:r>
              <a:rPr lang="en-US" dirty="0">
                <a:latin typeface="Calibri" panose="020F0502020204030204" pitchFamily="34" charset="0"/>
                <a:cs typeface="Calibri" panose="020F0502020204030204" pitchFamily="34" charset="0"/>
              </a:rPr>
              <a:t>Fiat currency vs Cryptocurrency </a:t>
            </a:r>
          </a:p>
          <a:p>
            <a:pPr marL="342900" indent="-342900" algn="just">
              <a:lnSpc>
                <a:spcPct val="150000"/>
              </a:lnSpc>
            </a:pPr>
            <a:r>
              <a:rPr lang="en-US" dirty="0">
                <a:latin typeface="Calibri" panose="020F0502020204030204" pitchFamily="34" charset="0"/>
                <a:cs typeface="Calibri" panose="020F0502020204030204" pitchFamily="34" charset="0"/>
              </a:rPr>
              <a:t>Is Bitcoin a Fiat Currency?</a:t>
            </a:r>
          </a:p>
          <a:p>
            <a:pPr marL="342900" indent="-342900" algn="just">
              <a:lnSpc>
                <a:spcPct val="150000"/>
              </a:lnSpc>
            </a:pPr>
            <a:r>
              <a:rPr lang="en-US" dirty="0">
                <a:latin typeface="Calibri" panose="020F0502020204030204" pitchFamily="34" charset="0"/>
                <a:cs typeface="Calibri" panose="020F0502020204030204" pitchFamily="34" charset="0"/>
              </a:rPr>
              <a:t>Why Bitcoins have values?</a:t>
            </a:r>
          </a:p>
          <a:p>
            <a:pPr marL="342900" indent="-342900" algn="just">
              <a:lnSpc>
                <a:spcPct val="150000"/>
              </a:lnSpc>
            </a:pPr>
            <a:r>
              <a:rPr lang="en-US" dirty="0">
                <a:latin typeface="Calibri" panose="020F0502020204030204" pitchFamily="34" charset="0"/>
                <a:cs typeface="Calibri" panose="020F0502020204030204" pitchFamily="34" charset="0"/>
              </a:rPr>
              <a:t>Why Bitcoins have values?</a:t>
            </a:r>
          </a:p>
          <a:p>
            <a:pPr marL="342900" indent="-342900" algn="just">
              <a:lnSpc>
                <a:spcPct val="150000"/>
              </a:lnSpc>
            </a:pPr>
            <a:r>
              <a:rPr lang="en-US" dirty="0">
                <a:latin typeface="Calibri" panose="020F0502020204030204" pitchFamily="34" charset="0"/>
                <a:cs typeface="Calibri" panose="020F0502020204030204" pitchFamily="34" charset="0"/>
              </a:rPr>
              <a:t>BITCOIN IS LIKE GOLD!</a:t>
            </a:r>
          </a:p>
          <a:p>
            <a:endParaRPr lang="en-US" dirty="0"/>
          </a:p>
        </p:txBody>
      </p:sp>
    </p:spTree>
    <p:extLst>
      <p:ext uri="{BB962C8B-B14F-4D97-AF65-F5344CB8AC3E}">
        <p14:creationId xmlns:p14="http://schemas.microsoft.com/office/powerpoint/2010/main" val="22585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FB5AD-0BBD-4D90-B5E9-743982000499}"/>
              </a:ext>
            </a:extLst>
          </p:cNvPr>
          <p:cNvSpPr txBox="1"/>
          <p:nvPr/>
        </p:nvSpPr>
        <p:spPr>
          <a:xfrm>
            <a:off x="2766646" y="1164492"/>
            <a:ext cx="5506497" cy="4939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Prototype of Bitcoin</a:t>
            </a:r>
          </a:p>
          <a:p>
            <a:pPr marL="285750" indent="-285750">
              <a:lnSpc>
                <a:spcPct val="150000"/>
              </a:lnSpc>
              <a:buFont typeface="Arial" panose="020B0604020202020204" pitchFamily="34" charset="0"/>
              <a:buChar char="•"/>
            </a:pPr>
            <a:r>
              <a:rPr lang="en-US" b="1" dirty="0"/>
              <a:t>How Bitcoin mining works</a:t>
            </a:r>
            <a:r>
              <a:rPr lang="en-US" b="1" dirty="0" smtClean="0"/>
              <a:t>?</a:t>
            </a:r>
          </a:p>
          <a:p>
            <a:pPr marL="2114550" lvl="4" indent="-285750">
              <a:buFont typeface="Arial" panose="020B0604020202020204" pitchFamily="34" charset="0"/>
              <a:buChar char="•"/>
            </a:pPr>
            <a:r>
              <a:rPr lang="en-US" dirty="0"/>
              <a:t>Fixed 21million bitcoin set up by the core developers.</a:t>
            </a:r>
          </a:p>
          <a:p>
            <a:pPr lvl="4"/>
            <a:endParaRPr lang="en-US" dirty="0"/>
          </a:p>
          <a:p>
            <a:pPr marL="2114550" lvl="4" indent="-285750">
              <a:buFont typeface="Arial" panose="020B0604020202020204" pitchFamily="34" charset="0"/>
              <a:buChar char="•"/>
            </a:pPr>
            <a:r>
              <a:rPr lang="en-US" dirty="0"/>
              <a:t>When Bitcoin  miner's does mining(solves algorithms) they get rewards as Bitcoin from the core developers.</a:t>
            </a:r>
          </a:p>
          <a:p>
            <a:pPr marL="2114550" lvl="4" indent="-285750">
              <a:buFont typeface="Arial" panose="020B0604020202020204" pitchFamily="34" charset="0"/>
              <a:buChar char="•"/>
            </a:pPr>
            <a:endParaRPr lang="en-US" dirty="0"/>
          </a:p>
          <a:p>
            <a:pPr marL="2114550" lvl="4" indent="-285750">
              <a:buFont typeface="Arial" panose="020B0604020202020204" pitchFamily="34" charset="0"/>
              <a:buChar char="•"/>
            </a:pPr>
            <a:r>
              <a:rPr lang="en-US" dirty="0"/>
              <a:t>So basically we can see that the miners share their resources to solve algorithms and for the rewards they get bitcoins from the core developers.</a:t>
            </a:r>
          </a:p>
          <a:p>
            <a:pPr marL="285750" indent="-2857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19523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b="1" dirty="0"/>
              <a:t>How to Store Bitcoin</a:t>
            </a:r>
            <a:br>
              <a:rPr lang="en-US" b="1" dirty="0"/>
            </a:br>
            <a:endParaRPr lang="en-US" dirty="0"/>
          </a:p>
        </p:txBody>
      </p:sp>
      <p:sp>
        <p:nvSpPr>
          <p:cNvPr id="3" name="Content Placeholder 2"/>
          <p:cNvSpPr>
            <a:spLocks noGrp="1"/>
          </p:cNvSpPr>
          <p:nvPr>
            <p:ph idx="1"/>
          </p:nvPr>
        </p:nvSpPr>
        <p:spPr/>
        <p:txBody>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Cold storage is an offline wallet provided for storing bitcoins. With cold storage, the digital wallet is stored on a platform that is not connected to the internet, thereby, protecting the wallet from unauthorized access, cyber hacks, and other vulnerabilities that a system connected to the internet is susceptible to.</a:t>
            </a:r>
          </a:p>
          <a:p>
            <a:pPr algn="ctr"/>
            <a:endParaRPr lang="en-US" dirty="0"/>
          </a:p>
          <a:p>
            <a:pPr algn="ctr"/>
            <a:endParaRPr lang="en-US" dirty="0"/>
          </a:p>
          <a:p>
            <a:pPr marL="285750" indent="-285750">
              <a:lnSpc>
                <a:spcPct val="150000"/>
              </a:lnSpc>
            </a:pPr>
            <a:endParaRPr lang="en-US" b="1" dirty="0"/>
          </a:p>
        </p:txBody>
      </p:sp>
    </p:spTree>
    <p:extLst>
      <p:ext uri="{BB962C8B-B14F-4D97-AF65-F5344CB8AC3E}">
        <p14:creationId xmlns:p14="http://schemas.microsoft.com/office/powerpoint/2010/main" val="128112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anose="020B0604020202020204" pitchFamily="34" charset="0"/>
              <a:buChar char="•"/>
            </a:pPr>
            <a:r>
              <a:rPr lang="en-US" b="1" dirty="0"/>
              <a:t>Where does the math problem comes from?</a:t>
            </a:r>
            <a:br>
              <a:rPr lang="en-US" b="1" dirty="0"/>
            </a:br>
            <a:endParaRPr lang="en-US" dirty="0"/>
          </a:p>
        </p:txBody>
      </p:sp>
      <p:sp>
        <p:nvSpPr>
          <p:cNvPr id="3" name="Content Placeholder 2"/>
          <p:cNvSpPr>
            <a:spLocks noGrp="1"/>
          </p:cNvSpPr>
          <p:nvPr>
            <p:ph idx="1"/>
          </p:nvPr>
        </p:nvSpPr>
        <p:spPr/>
        <p:txBody>
          <a:bodyPr/>
          <a:lstStyle/>
          <a:p>
            <a:pPr marL="342900" indent="-342900"/>
            <a:r>
              <a:rPr lang="en-US" dirty="0"/>
              <a:t>It was given by the core developers (As per our findings)!</a:t>
            </a:r>
          </a:p>
          <a:p>
            <a:pPr marL="342900" indent="-342900"/>
            <a:r>
              <a:rPr lang="en-US" dirty="0"/>
              <a:t>The more people joins the bitcoin network the more difficult the algorithms become to solve</a:t>
            </a:r>
          </a:p>
          <a:p>
            <a:pPr marL="342900" indent="-342900"/>
            <a:r>
              <a:rPr lang="en-US" dirty="0"/>
              <a:t>So the Miners uses a pool method to solve the problem.</a:t>
            </a:r>
            <a:endParaRPr lang="en-US" dirty="0"/>
          </a:p>
        </p:txBody>
      </p:sp>
    </p:spTree>
    <p:extLst>
      <p:ext uri="{BB962C8B-B14F-4D97-AF65-F5344CB8AC3E}">
        <p14:creationId xmlns:p14="http://schemas.microsoft.com/office/powerpoint/2010/main" val="370840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b="1" dirty="0"/>
              <a:t>What is the Resources of Bitcoin?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As per our initial finding we can say that the resource of our bitcoin is 21million BTC.     Which is a fixed amount set up by the core developers who developed the bitcoin.</a:t>
            </a:r>
          </a:p>
          <a:p>
            <a:endParaRPr lang="en-US" dirty="0"/>
          </a:p>
        </p:txBody>
      </p:sp>
    </p:spTree>
    <p:extLst>
      <p:ext uri="{BB962C8B-B14F-4D97-AF65-F5344CB8AC3E}">
        <p14:creationId xmlns:p14="http://schemas.microsoft.com/office/powerpoint/2010/main" val="289146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C21C-1BE5-46A3-8DB3-262E05252D20}"/>
              </a:ext>
            </a:extLst>
          </p:cNvPr>
          <p:cNvPicPr/>
          <p:nvPr/>
        </p:nvPicPr>
        <p:blipFill>
          <a:blip r:embed="rId2">
            <a:extLst>
              <a:ext uri="{28A0092B-C50C-407E-A947-70E740481C1C}">
                <a14:useLocalDpi xmlns:a14="http://schemas.microsoft.com/office/drawing/2010/main" val="0"/>
              </a:ext>
            </a:extLst>
          </a:blip>
          <a:stretch>
            <a:fillRect/>
          </a:stretch>
        </p:blipFill>
        <p:spPr>
          <a:xfrm>
            <a:off x="3124200" y="0"/>
            <a:ext cx="5656943" cy="6858000"/>
          </a:xfrm>
          <a:prstGeom prst="rect">
            <a:avLst/>
          </a:prstGeom>
        </p:spPr>
      </p:pic>
    </p:spTree>
    <p:extLst>
      <p:ext uri="{BB962C8B-B14F-4D97-AF65-F5344CB8AC3E}">
        <p14:creationId xmlns:p14="http://schemas.microsoft.com/office/powerpoint/2010/main" val="210916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C34A08-D175-492E-8893-B33AC390CC95}"/>
              </a:ext>
            </a:extLst>
          </p:cNvPr>
          <p:cNvPicPr/>
          <p:nvPr/>
        </p:nvPicPr>
        <p:blipFill>
          <a:blip r:embed="rId2">
            <a:extLst>
              <a:ext uri="{28A0092B-C50C-407E-A947-70E740481C1C}">
                <a14:useLocalDpi xmlns:a14="http://schemas.microsoft.com/office/drawing/2010/main" val="0"/>
              </a:ext>
            </a:extLst>
          </a:blip>
          <a:stretch>
            <a:fillRect/>
          </a:stretch>
        </p:blipFill>
        <p:spPr>
          <a:xfrm>
            <a:off x="2206171" y="827315"/>
            <a:ext cx="8546193" cy="4956401"/>
          </a:xfrm>
          <a:prstGeom prst="rect">
            <a:avLst/>
          </a:prstGeom>
        </p:spPr>
      </p:pic>
    </p:spTree>
    <p:extLst>
      <p:ext uri="{BB962C8B-B14F-4D97-AF65-F5344CB8AC3E}">
        <p14:creationId xmlns:p14="http://schemas.microsoft.com/office/powerpoint/2010/main" val="12871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347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How to Store Bitcoin </vt:lpstr>
      <vt:lpstr>Where does the math problem comes from? </vt:lpstr>
      <vt:lpstr>What is the Resources of Bitcoin?  </vt:lpstr>
      <vt:lpstr>PowerPoint Presentation</vt:lpstr>
      <vt:lpstr>PowerPoint Presentation</vt:lpstr>
      <vt:lpstr>Results</vt:lpstr>
      <vt:lpstr>Discussion</vt:lpstr>
      <vt:lpstr>Conclusions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LIB-603</dc:creator>
  <cp:lastModifiedBy>shakib006@gmail.com</cp:lastModifiedBy>
  <cp:revision>9</cp:revision>
  <dcterms:created xsi:type="dcterms:W3CDTF">2019-12-20T13:06:40Z</dcterms:created>
  <dcterms:modified xsi:type="dcterms:W3CDTF">2019-12-22T17:21:22Z</dcterms:modified>
</cp:coreProperties>
</file>