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5" r:id="rId2"/>
    <p:sldId id="257" r:id="rId3"/>
    <p:sldId id="264" r:id="rId4"/>
    <p:sldId id="286" r:id="rId5"/>
    <p:sldId id="274" r:id="rId6"/>
    <p:sldId id="275" r:id="rId7"/>
    <p:sldId id="276" r:id="rId8"/>
    <p:sldId id="277" r:id="rId9"/>
    <p:sldId id="259" r:id="rId10"/>
    <p:sldId id="267" r:id="rId11"/>
    <p:sldId id="260" r:id="rId12"/>
    <p:sldId id="271" r:id="rId13"/>
    <p:sldId id="272" r:id="rId14"/>
    <p:sldId id="282" r:id="rId15"/>
    <p:sldId id="273" r:id="rId16"/>
    <p:sldId id="278" r:id="rId17"/>
    <p:sldId id="288" r:id="rId18"/>
    <p:sldId id="279" r:id="rId19"/>
    <p:sldId id="261" r:id="rId20"/>
    <p:sldId id="262" r:id="rId21"/>
    <p:sldId id="280" r:id="rId22"/>
    <p:sldId id="281" r:id="rId23"/>
    <p:sldId id="289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99" autoAdjust="0"/>
    <p:restoredTop sz="94641" autoAdjust="0"/>
  </p:normalViewPr>
  <p:slideViewPr>
    <p:cSldViewPr>
      <p:cViewPr>
        <p:scale>
          <a:sx n="40" d="100"/>
          <a:sy n="40" d="100"/>
        </p:scale>
        <p:origin x="91" y="-8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0" y="6773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-11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1E37F-A3F5-4C03-B772-0538158D0A90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7F867-3FC6-4926-AEC7-D66034476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7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F867-3FC6-4926-AEC7-D66034476CA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27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4612-F34F-4259-BB6C-DC192BB468AE}" type="datetimeFigureOut">
              <a:rPr lang="en-IN" smtClean="0"/>
              <a:pPr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15F-0328-4473-9D6A-9996AC6BC1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2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4612-F34F-4259-BB6C-DC192BB468AE}" type="datetimeFigureOut">
              <a:rPr lang="en-IN" smtClean="0"/>
              <a:pPr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15F-0328-4473-9D6A-9996AC6BC1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20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4612-F34F-4259-BB6C-DC192BB468AE}" type="datetimeFigureOut">
              <a:rPr lang="en-IN" smtClean="0"/>
              <a:pPr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15F-0328-4473-9D6A-9996AC6BC1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30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4612-F34F-4259-BB6C-DC192BB468AE}" type="datetimeFigureOut">
              <a:rPr lang="en-IN" smtClean="0"/>
              <a:pPr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15F-0328-4473-9D6A-9996AC6BC1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3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4612-F34F-4259-BB6C-DC192BB468AE}" type="datetimeFigureOut">
              <a:rPr lang="en-IN" smtClean="0"/>
              <a:pPr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15F-0328-4473-9D6A-9996AC6BC1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74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4612-F34F-4259-BB6C-DC192BB468AE}" type="datetimeFigureOut">
              <a:rPr lang="en-IN" smtClean="0"/>
              <a:pPr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15F-0328-4473-9D6A-9996AC6BC1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49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4612-F34F-4259-BB6C-DC192BB468AE}" type="datetimeFigureOut">
              <a:rPr lang="en-IN" smtClean="0"/>
              <a:pPr/>
              <a:t>23-05-2021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15F-0328-4473-9D6A-9996AC6BC1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81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4612-F34F-4259-BB6C-DC192BB468AE}" type="datetimeFigureOut">
              <a:rPr lang="en-IN" smtClean="0"/>
              <a:pPr/>
              <a:t>23-05-2021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15F-0328-4473-9D6A-9996AC6BC1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38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4612-F34F-4259-BB6C-DC192BB468AE}" type="datetimeFigureOut">
              <a:rPr lang="en-IN" smtClean="0"/>
              <a:pPr/>
              <a:t>23-05-2021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15F-0328-4473-9D6A-9996AC6BC1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55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4612-F34F-4259-BB6C-DC192BB468AE}" type="datetimeFigureOut">
              <a:rPr lang="en-IN" smtClean="0"/>
              <a:pPr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15F-0328-4473-9D6A-9996AC6BC1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26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4612-F34F-4259-BB6C-DC192BB468AE}" type="datetimeFigureOut">
              <a:rPr lang="en-IN" smtClean="0"/>
              <a:pPr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15F-0328-4473-9D6A-9996AC6BC1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3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4612-F34F-4259-BB6C-DC192BB468AE}" type="datetimeFigureOut">
              <a:rPr lang="en-IN" smtClean="0"/>
              <a:pPr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BD15F-0328-4473-9D6A-9996AC6BC1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8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692696"/>
            <a:ext cx="8572560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OF GENE REGULATORY NETWORKS USING A HYBRID MODEL</a:t>
            </a:r>
          </a:p>
          <a:p>
            <a:pPr algn="ctr">
              <a:spcAft>
                <a:spcPts val="6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Debapriya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</a:t>
            </a:r>
          </a:p>
          <a:p>
            <a:pPr algn="ctr">
              <a:spcAft>
                <a:spcPts val="6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.: 97/CSM/191019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No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.: D01-1211-0094-19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Rajat Kumar Pal</a:t>
            </a:r>
          </a:p>
          <a:p>
            <a:pPr algn="ctr"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Tech. in Computer Science and Engineering </a:t>
            </a:r>
          </a:p>
          <a:p>
            <a:pPr algn="ctr"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(3rd  Semester)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6784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(RNN) (contd…)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.   .   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.   .   .                             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.   .   .                         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.                       .                                    .   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.                       .              .                     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.                       .                  .                 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.                                                    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.   .   .                                   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          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                             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403648" y="1844824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GGG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403648" y="2636912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420277" y="3429000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357290" y="5067578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2616340" y="1839078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2627784" y="2636968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2610591" y="3429000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2643658" y="5067578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4511979" y="1862826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4514177" y="2636968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4511979" y="3429000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4514177" y="5067578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1420277" y="1930160"/>
            <a:ext cx="55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r>
              <a:rPr lang="en-US" sz="1400" baseline="-25000" dirty="0"/>
              <a:t>1</a:t>
            </a:r>
            <a:endParaRPr lang="en-IN" sz="14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420277" y="2708920"/>
            <a:ext cx="48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r>
              <a:rPr lang="en-US" baseline="-25000" dirty="0"/>
              <a:t>2</a:t>
            </a:r>
            <a:endParaRPr lang="en-IN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420277" y="3530842"/>
            <a:ext cx="48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r>
              <a:rPr lang="en-US" baseline="-25000" dirty="0"/>
              <a:t>3</a:t>
            </a:r>
            <a:endParaRPr lang="en-IN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20277" y="5157192"/>
            <a:ext cx="48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r>
              <a:rPr lang="en-US" baseline="-25000" dirty="0"/>
              <a:t>N</a:t>
            </a:r>
            <a:endParaRPr lang="en-IN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2643658" y="1948158"/>
            <a:ext cx="54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2640991" y="2740302"/>
            <a:ext cx="48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r>
              <a:rPr lang="en-US" baseline="-25000" dirty="0"/>
              <a:t>2</a:t>
            </a:r>
            <a:endParaRPr lang="en-IN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643658" y="3530842"/>
            <a:ext cx="48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r>
              <a:rPr lang="en-US" baseline="-25000" dirty="0"/>
              <a:t>3</a:t>
            </a:r>
            <a:endParaRPr lang="en-IN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3658" y="5157192"/>
            <a:ext cx="54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r>
              <a:rPr lang="en-US" baseline="-25000" dirty="0"/>
              <a:t>N</a:t>
            </a:r>
            <a:endParaRPr lang="en-IN" baseline="-25000" dirty="0"/>
          </a:p>
          <a:p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0" y="198884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r>
              <a:rPr lang="en-US" baseline="-25000" dirty="0"/>
              <a:t>1</a:t>
            </a:r>
            <a:endParaRPr lang="en-IN" baseline="-25000" dirty="0"/>
          </a:p>
          <a:p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0" y="2740302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r>
              <a:rPr lang="en-US" baseline="-25000" dirty="0"/>
              <a:t>2</a:t>
            </a:r>
            <a:endParaRPr lang="en-IN" baseline="-25000" dirty="0"/>
          </a:p>
          <a:p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354561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r>
              <a:rPr lang="en-US" baseline="-25000" dirty="0"/>
              <a:t>3</a:t>
            </a:r>
            <a:endParaRPr lang="en-IN" baseline="-25000" dirty="0"/>
          </a:p>
          <a:p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0" y="5157192"/>
            <a:ext cx="51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G</a:t>
            </a:r>
            <a:r>
              <a:rPr lang="en-US" baseline="-25000" dirty="0"/>
              <a:t>N</a:t>
            </a:r>
            <a:endParaRPr lang="en-IN" baseline="-25000" dirty="0"/>
          </a:p>
          <a:p>
            <a:endParaRPr lang="en-IN" dirty="0"/>
          </a:p>
        </p:txBody>
      </p:sp>
      <p:cxnSp>
        <p:nvCxnSpPr>
          <p:cNvPr id="34" name="Elbow Connector 33"/>
          <p:cNvCxnSpPr>
            <a:stCxn id="4" idx="6"/>
            <a:endCxn id="9" idx="2"/>
          </p:cNvCxnSpPr>
          <p:nvPr/>
        </p:nvCxnSpPr>
        <p:spPr>
          <a:xfrm flipV="1">
            <a:off x="1979648" y="2127078"/>
            <a:ext cx="636692" cy="57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6"/>
            <a:endCxn id="26" idx="1"/>
          </p:cNvCxnSpPr>
          <p:nvPr/>
        </p:nvCxnSpPr>
        <p:spPr>
          <a:xfrm>
            <a:off x="1979648" y="2132824"/>
            <a:ext cx="661343" cy="792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6"/>
          </p:cNvCxnSpPr>
          <p:nvPr/>
        </p:nvCxnSpPr>
        <p:spPr>
          <a:xfrm>
            <a:off x="1979648" y="2132824"/>
            <a:ext cx="661343" cy="1412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1"/>
          </p:cNvCxnSpPr>
          <p:nvPr/>
        </p:nvCxnSpPr>
        <p:spPr>
          <a:xfrm>
            <a:off x="1996277" y="2219418"/>
            <a:ext cx="731734" cy="2932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6"/>
            <a:endCxn id="9" idx="2"/>
          </p:cNvCxnSpPr>
          <p:nvPr/>
        </p:nvCxnSpPr>
        <p:spPr>
          <a:xfrm flipV="1">
            <a:off x="1979648" y="2127078"/>
            <a:ext cx="636692" cy="79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996277" y="2924912"/>
            <a:ext cx="614314" cy="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996277" y="2924968"/>
            <a:ext cx="614314" cy="69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2" idx="0"/>
          </p:cNvCxnSpPr>
          <p:nvPr/>
        </p:nvCxnSpPr>
        <p:spPr>
          <a:xfrm>
            <a:off x="1996277" y="2993560"/>
            <a:ext cx="935381" cy="2074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6"/>
          </p:cNvCxnSpPr>
          <p:nvPr/>
        </p:nvCxnSpPr>
        <p:spPr>
          <a:xfrm>
            <a:off x="1979648" y="2924912"/>
            <a:ext cx="664010" cy="223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7"/>
            <a:endCxn id="9" idx="3"/>
          </p:cNvCxnSpPr>
          <p:nvPr/>
        </p:nvCxnSpPr>
        <p:spPr>
          <a:xfrm flipV="1">
            <a:off x="1911924" y="2330725"/>
            <a:ext cx="788769" cy="1182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7"/>
          </p:cNvCxnSpPr>
          <p:nvPr/>
        </p:nvCxnSpPr>
        <p:spPr>
          <a:xfrm flipV="1">
            <a:off x="1911924" y="3109634"/>
            <a:ext cx="788769" cy="403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" idx="7"/>
          </p:cNvCxnSpPr>
          <p:nvPr/>
        </p:nvCxnSpPr>
        <p:spPr>
          <a:xfrm>
            <a:off x="1911924" y="3513353"/>
            <a:ext cx="698667" cy="275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" idx="6"/>
            <a:endCxn id="12" idx="2"/>
          </p:cNvCxnSpPr>
          <p:nvPr/>
        </p:nvCxnSpPr>
        <p:spPr>
          <a:xfrm>
            <a:off x="1996277" y="3717000"/>
            <a:ext cx="647381" cy="1638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0"/>
            <a:endCxn id="11" idx="3"/>
          </p:cNvCxnSpPr>
          <p:nvPr/>
        </p:nvCxnSpPr>
        <p:spPr>
          <a:xfrm rot="5400000" flipH="1" flipV="1">
            <a:off x="1596652" y="3969286"/>
            <a:ext cx="1146931" cy="1049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6"/>
          </p:cNvCxnSpPr>
          <p:nvPr/>
        </p:nvCxnSpPr>
        <p:spPr>
          <a:xfrm>
            <a:off x="1933290" y="5355578"/>
            <a:ext cx="781322" cy="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" idx="7"/>
            <a:endCxn id="10" idx="3"/>
          </p:cNvCxnSpPr>
          <p:nvPr/>
        </p:nvCxnSpPr>
        <p:spPr>
          <a:xfrm rot="5400000" flipH="1" flipV="1">
            <a:off x="1268879" y="3708673"/>
            <a:ext cx="2023316" cy="86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" idx="0"/>
          </p:cNvCxnSpPr>
          <p:nvPr/>
        </p:nvCxnSpPr>
        <p:spPr>
          <a:xfrm flipV="1">
            <a:off x="1645290" y="2395481"/>
            <a:ext cx="1019734" cy="2672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92295" y="1638016"/>
            <a:ext cx="2952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The representation of a GRN using an RNN model. The network shown is unfolded from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All possible connections amongst the genes have been shown, whereas real-world networks are sparse</a:t>
            </a:r>
            <a:r>
              <a:rPr lang="en-US" sz="2400" dirty="0"/>
              <a:t>.</a:t>
            </a:r>
            <a:endParaRPr lang="en-IN" sz="2400" i="1" baseline="-25000" dirty="0"/>
          </a:p>
        </p:txBody>
      </p:sp>
    </p:spTree>
    <p:extLst>
      <p:ext uri="{BB962C8B-B14F-4D97-AF65-F5344CB8AC3E}">
        <p14:creationId xmlns:p14="http://schemas.microsoft.com/office/powerpoint/2010/main" val="148794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332656"/>
            <a:ext cx="8568952" cy="77809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(RNN) (contd…)</a:t>
            </a:r>
            <a:endParaRPr lang="en-IN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model can be described in a discrete form: </a:t>
                </a:r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+∆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−(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)+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…(1)</m:t>
                      </m:r>
                    </m:oMath>
                  </m:oMathPara>
                </a14:m>
                <a:endParaRPr lang="en-IN" sz="1600" dirty="0"/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IN" sz="2400" dirty="0">
                    <a:ea typeface="Cambria Math"/>
                    <a:cs typeface="Times New Roman" panose="02020603050405020304" pitchFamily="18" charset="0"/>
                  </a:rPr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gap between two consecutive time-points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time constant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gene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bias term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gene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600" dirty="0"/>
              </a:p>
              <a:p>
                <a:pPr marL="0" indent="0" algn="ctr">
                  <a:buNone/>
                </a:pPr>
                <a:endParaRPr lang="en-IN" sz="2600" dirty="0"/>
              </a:p>
              <a:p>
                <a:pPr marL="0" indent="0" algn="ctr">
                  <a:buNone/>
                </a:pPr>
                <a:endParaRPr lang="en-US" sz="1200" dirty="0">
                  <a:ea typeface="Cambria Math"/>
                </a:endParaRPr>
              </a:p>
              <a:p>
                <a:pPr marL="0" indent="0" algn="ctr">
                  <a:buNone/>
                </a:pPr>
                <a:endParaRPr lang="en-IN" sz="2600" dirty="0"/>
              </a:p>
              <a:p>
                <a:pPr marL="0" indent="0" algn="ctr">
                  <a:buNone/>
                </a:pPr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 rotWithShape="1">
                <a:blip r:embed="rId2"/>
                <a:stretch>
                  <a:fillRect l="-1111" t="-9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S-SYSTEM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496000" cy="50040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S-system, a power-law based computational tool, is a set of non-linear differential equations of the first order used for the reconstruction process of GRN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capable to explain two essential characteristics biological system i.e., saturable and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synergistic behaviour of GRN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S-SYSTEM (contd…)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6712"/>
                <a:ext cx="8229600" cy="583264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mathematical representations of the S-System model is given as: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+ ∆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. 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.</m:t>
                          </m:r>
                          <m:nary>
                            <m:naryPr>
                              <m:chr m:val="∏"/>
                              <m:ctrlP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…(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rate constants for the production and degradation terms,  respectively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i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kinetic orders of the system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6712"/>
                <a:ext cx="8229600" cy="5832648"/>
              </a:xfrm>
              <a:blipFill>
                <a:blip r:embed="rId2"/>
                <a:stretch>
                  <a:fillRect l="-1481" t="-10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30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S-SYSTEM (contd…)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S-System modelling poses a few problems: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indent="-457200">
                  <a:buFont typeface="+mj-lt"/>
                  <a:buAutoNum type="alphaLcParenR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computationally expensive to train the model due to the large number of parameters. </a:t>
                </a:r>
              </a:p>
              <a:p>
                <a:pPr marL="914400" indent="-457200">
                  <a:buFont typeface="+mj-lt"/>
                  <a:buAutoNum type="alphaLcParenR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problem arises when both the predicted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of the same sign.</a:t>
                </a: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avoid such issues, we have employed the Half-System (HS) formalism which has been explained in the later slides. </a:t>
                </a:r>
              </a:p>
              <a:p>
                <a:pPr marL="0" indent="0">
                  <a:buNone/>
                </a:pPr>
                <a:endParaRPr lang="en-IN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r="-1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6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HALF-SYSTEM (HS)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Half-system (HS) is an improved version of the S-system where the number of parameters is exactly half of that of the S-system.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computational problem of the S-system is reduced in this version.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parameters required for training is thus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+ 1). Thus, the model requires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 parameters for 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-gene network.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6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HALF-SYSTEM (HS) (contd…)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discrete mathematical equation of half-system is as follows: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  <a:cs typeface="Times New Roman" panose="02020603050405020304" pitchFamily="18" charset="0"/>
                            </a:rPr>
                            <m:t>+ ∆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28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sz="280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…(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80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indent="0">
                  <a:buNone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marL="27432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single rate constant</a:t>
                </a:r>
              </a:p>
              <a:p>
                <a:pPr marL="27432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only kinetic order of the system</a:t>
                </a:r>
              </a:p>
              <a:p>
                <a:pPr marL="0" indent="0">
                  <a:buNone/>
                </a:pP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26" r="-222" b="-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05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5720" y="714356"/>
                <a:ext cx="8568000" cy="5230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HALF-SYSTEM (HS) (</a:t>
                </a:r>
                <a:r>
                  <a:rPr lang="en-US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contd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…)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indent="-274320">
                  <a:buFont typeface="Arial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half system itself is not a stable system so a feedback term is required to make the system stable.</a:t>
                </a:r>
              </a:p>
              <a:p>
                <a:pPr marL="274320" indent="-274320">
                  <a:buFont typeface="Arial" pitchFamily="34" charset="0"/>
                  <a:buChar char="•"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indent="-274320">
                  <a:buFont typeface="Arial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updated equation of half-system is as follows: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sz="28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/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penalty term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0" y="714356"/>
                <a:ext cx="8568000" cy="5230663"/>
              </a:xfrm>
              <a:prstGeom prst="rect">
                <a:avLst/>
              </a:prstGeom>
              <a:blipFill rotWithShape="1">
                <a:blip r:embed="rId2"/>
                <a:stretch>
                  <a:fillRect l="-1281" t="-1166" b="-23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our work, we have used mean squared error (mse) as the fitness function to estimate the deviation of the predicted gene expression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from the given gene expression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mse is defined as: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𝑚𝑠𝑒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IN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IN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…(4)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r="-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9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 (PSO)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 (PSO) is an evolutionary swarm based optimization algorithm.</a:t>
            </a:r>
          </a:p>
          <a:p>
            <a:pPr marL="274320" indent="-27432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the flocking behavior of birds.</a:t>
            </a:r>
          </a:p>
          <a:p>
            <a:pPr marL="274320" indent="-27432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improves the candidate solutions in an iterative process.</a:t>
            </a:r>
          </a:p>
          <a:p>
            <a:pPr marL="274320" indent="-27432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PSO consists of  a swarm of particles, each of which randomly searches through the problem space by updating itself with its own memory and the social information gathered from other particles.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32859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REGULATORY NETWORK (GRN)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GENE DATA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MATHAMETICAL MODELS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TECHNIQUE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 (PSO) (contd…)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229600" cy="5904656"/>
              </a:xfrm>
            </p:spPr>
            <p:txBody>
              <a:bodyPr>
                <a:normAutofit/>
              </a:bodyPr>
              <a:lstStyle/>
              <a:p>
                <a:pPr marL="274320" indent="-274320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corresponding canonical equations for updating particle velocity and particle position are written as:</a:t>
                </a:r>
              </a:p>
              <a:p>
                <a:pPr marL="274320" indent="-274320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/>
                          <a:cs typeface="Times New Roman" panose="020206030504050203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  <a:cs typeface="Times New Roman" panose="020206030504050203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𝑝𝑏𝑒𝑠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200" b="0" i="1" smtClean="0">
                          <a:latin typeface="Cambria Math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  <a:cs typeface="Times New Roman" panose="020206030504050203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𝑔𝑏𝑒𝑠𝑡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200" b="0" i="1" smtClean="0">
                          <a:latin typeface="Cambria Math"/>
                          <a:cs typeface="Times New Roman" panose="02020603050405020304" pitchFamily="18" charset="0"/>
                        </a:rPr>
                        <m:t>…(5)</m:t>
                      </m:r>
                    </m:oMath>
                  </m:oMathPara>
                </a14:m>
                <a:endParaRPr lang="en-I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I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cs typeface="Times New Roman" panose="02020603050405020304" pitchFamily="18" charset="0"/>
                        </a:rPr>
                        <m:t>…(6)</m:t>
                      </m:r>
                    </m:oMath>
                  </m:oMathPara>
                </a14:m>
                <a:endParaRPr lang="en-I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inertia weight </a:t>
                </a:r>
              </a:p>
              <a:p>
                <a:pPr marL="27432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baseline="-2500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uniform random numbers in the range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[0,1]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cognitive coefficient and social coefficient, respectively</a:t>
                </a:r>
              </a:p>
              <a:p>
                <a:pPr marL="27432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𝑝𝑏𝑒𝑠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particle’s previous best position vector </a:t>
                </a:r>
              </a:p>
              <a:p>
                <a:pPr marL="27432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𝑔𝑏𝑒𝑠𝑡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position vector in the entire swarm in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generation. 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229600" cy="5904656"/>
              </a:xfrm>
              <a:blipFill rotWithShape="1">
                <a:blip r:embed="rId2"/>
                <a:stretch>
                  <a:fillRect l="-963" t="-826" b="-3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8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Autofit/>
          </a:bodyPr>
          <a:lstStyle/>
          <a:p>
            <a:pPr marL="274320" indent="-27432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 two above mentioned models i.e., half-system and RNN.</a:t>
            </a:r>
          </a:p>
          <a:p>
            <a:pPr marL="274320" indent="-27432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PSO to optimize the parameters.</a:t>
            </a:r>
          </a:p>
          <a:p>
            <a:pPr marL="274320" indent="-27432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apply the proposed methodology on two datasets; 8 gene SOS DNA repair network and DREAM3 challenge network of 10 gene.</a:t>
            </a:r>
          </a:p>
          <a:p>
            <a:pPr marL="274320" indent="-27432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 validation will be performed based on traditional statistical metrics.</a:t>
            </a:r>
          </a:p>
          <a:p>
            <a:pPr marL="274320" indent="-27432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processing will be done for the reconstruction of the GRN.</a:t>
            </a:r>
          </a:p>
        </p:txBody>
      </p:sp>
    </p:spTree>
    <p:extLst>
      <p:ext uri="{BB962C8B-B14F-4D97-AF65-F5344CB8AC3E}">
        <p14:creationId xmlns:p14="http://schemas.microsoft.com/office/powerpoint/2010/main" val="344588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D'haeseleer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Reconstructing gene network from large scale gene expression data. Dissertation, University of New Mexico, 2000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Xu, Donald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Wunsch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II, and Ronald Frank. Inference of genetic regulatory networks with recurrent neural network models using particle swarm optimization. IEEE/ACM Transactions on Computational Biology and Bioinformatics, 4(4):681-692,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Yuji Zhang,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Jianhua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Xuan,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Benildo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de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Reyes, Robert Clarke,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Habtom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Ressom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Reverse engineering module networks by PSO-RNN hybrid modelling. Genomics, 10(1):S15, 2009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(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0000" lnSpcReduction="20000"/>
          </a:bodyPr>
          <a:lstStyle/>
          <a:p>
            <a:r>
              <a:rPr lang="en-I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Haixin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I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Lijun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Qian, and Edward Dougherty. Inference of gene regulatory networks using s-system: a unified approach. IET Systems Biology, 4(2): 145-156,2010</a:t>
            </a:r>
            <a:r>
              <a:rPr lang="en-I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Kyriakos </a:t>
            </a:r>
            <a:r>
              <a:rPr lang="en-I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Kentzoglanakis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Matthew Poole. A swarm intelligence framework for reconstructing gene networks: searching for biologically plausible architectures. IEEE/ACM Transactions on Computational Biology and Bioinformatics, 9(2):358-371, 2012</a:t>
            </a:r>
            <a:r>
              <a:rPr lang="en-I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Abhinandan</a:t>
            </a:r>
            <a:r>
              <a:rPr lang="en-I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Khan, </a:t>
            </a:r>
            <a:r>
              <a:rPr lang="en-I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Sudip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Mandal, </a:t>
            </a:r>
            <a:r>
              <a:rPr lang="en-I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Rajat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Pal, and </a:t>
            </a:r>
            <a:r>
              <a:rPr lang="en-I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Goutam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Construction of Gene Regulatory Network using Recurrent Neural Networks and Swarm Intelligence, 2016.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7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28835"/>
            <a:ext cx="8229600" cy="1200329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Dogma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Molecular Biology provides an insight about the flow of genetic information within a biological system.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has two steps: 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1)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2)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Genes are the component which encode proteins for the various functionality in a biological system.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reverse, proteins control the gene expressions; results a complex relationship among gene and protein.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1571590" y="171554"/>
            <a:ext cx="6000818" cy="86177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CENTRAL DOGMA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68255" y="1305836"/>
            <a:ext cx="2607488" cy="709898"/>
          </a:xfrm>
          <a:prstGeom prst="rect">
            <a:avLst/>
          </a:prstGeom>
          <a:noFill/>
          <a:ln w="63500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Maiandra GD" panose="020E05020303080202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 flipH="1">
            <a:off x="4286248" y="2180730"/>
            <a:ext cx="571504" cy="107157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Maiandra GD" panose="020E0502030308020204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 flipH="1">
            <a:off x="4286247" y="4200897"/>
            <a:ext cx="571504" cy="107157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Maiandra GD" panose="020E0502030308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0396" y="1399175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Maiandra GD" panose="020E0502030308020204" pitchFamily="34" charset="0"/>
              </a:rPr>
              <a:t>DNA</a:t>
            </a:r>
            <a:endParaRPr lang="en-IN" sz="2800" i="1" dirty="0">
              <a:latin typeface="Maiandra GD" panose="020E0502030308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0396" y="3418082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Maiandra GD" panose="020E0502030308020204" pitchFamily="34" charset="0"/>
              </a:rPr>
              <a:t>mRNA</a:t>
            </a:r>
            <a:endParaRPr lang="en-IN" sz="2800" i="1" dirty="0">
              <a:latin typeface="Maiandra GD" panose="020E0502030308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50396" y="5500490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Maiandra GD" panose="020E0502030308020204" pitchFamily="34" charset="0"/>
              </a:rPr>
              <a:t>PROTEINS</a:t>
            </a:r>
            <a:endParaRPr lang="en-IN" sz="2800" i="1" dirty="0">
              <a:latin typeface="Maiandra GD" panose="020E0502030308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1017" y="2412096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Maiandra GD" panose="020E0502030308020204" pitchFamily="34" charset="0"/>
              </a:rPr>
              <a:t>TRANSCRIPTION</a:t>
            </a:r>
            <a:endParaRPr lang="en-IN" sz="2400" i="1" dirty="0">
              <a:latin typeface="Maiandra GD" panose="020E0502030308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1059" y="4374715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Maiandra GD" panose="020E0502030308020204" pitchFamily="34" charset="0"/>
              </a:rPr>
              <a:t>TRANSLATION</a:t>
            </a:r>
            <a:endParaRPr lang="en-IN" sz="2400" i="1" dirty="0">
              <a:latin typeface="Maiandra GD" panose="020E0502030308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86116" y="3357562"/>
            <a:ext cx="2607488" cy="709898"/>
          </a:xfrm>
          <a:prstGeom prst="rect">
            <a:avLst/>
          </a:prstGeom>
          <a:noFill/>
          <a:ln w="63500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Maiandra GD" panose="020E0502030308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57554" y="5429264"/>
            <a:ext cx="2607488" cy="709898"/>
          </a:xfrm>
          <a:prstGeom prst="rect">
            <a:avLst/>
          </a:prstGeom>
          <a:noFill/>
          <a:ln w="63500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Maiandra GD" panose="020E0502030308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REGULATORY NETWORK (GRN)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/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Dogma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not explain the nature and strength of such regulatory interactions.</a:t>
            </a:r>
          </a:p>
          <a:p>
            <a:pPr marL="274320" indent="-27432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wet 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possible to find out the correct regulation nature and strength between the genes.</a:t>
            </a:r>
          </a:p>
          <a:p>
            <a:pPr marL="274320" indent="-27432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tool is required to find out such nature of the regulatory interactions.</a:t>
            </a:r>
          </a:p>
          <a:p>
            <a:pPr marL="274320" indent="-27432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 Regulatory Network (GRN), a bidirectional graph  is used to represent the interactions between the genes.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4231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REGULATORY NETWORK (GRN) (contd..)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Regulatory Network (GRN) is a graph that is used to represent the regulatory interaction computationally.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nodes in the graph represent the genes, and the edges are the interactions between the genes.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GRN can have maximum four regulator and minimum two regulator.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activation and repression of the genes are represented by direction of the edge. 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52" y="297548"/>
            <a:ext cx="8579296" cy="77809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REGULATORY NETWORK (GRN) (contd…)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/>
          <a:lstStyle/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8-gene SOS DNA repair network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coli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4267956" y="1772816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272670" y="2708920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899592" y="3933056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123728" y="3933056"/>
            <a:ext cx="864000" cy="86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3275856" y="3933056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5292080" y="3933056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6444208" y="3933056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7524328" y="3933056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267956" y="1912150"/>
            <a:ext cx="6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recA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272670" y="2852936"/>
            <a:ext cx="63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lexA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4149080"/>
            <a:ext cx="6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uvrD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091438" y="4129921"/>
            <a:ext cx="89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umuDC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4041890"/>
            <a:ext cx="6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uvrY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292080" y="4149080"/>
            <a:ext cx="6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uvrA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444208" y="4129921"/>
            <a:ext cx="6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ruvA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524328" y="4072390"/>
            <a:ext cx="6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polB</a:t>
            </a:r>
            <a:endParaRPr lang="en-IN" dirty="0"/>
          </a:p>
        </p:txBody>
      </p:sp>
      <p:cxnSp>
        <p:nvCxnSpPr>
          <p:cNvPr id="32" name="Curved Connector 31"/>
          <p:cNvCxnSpPr/>
          <p:nvPr/>
        </p:nvCxnSpPr>
        <p:spPr>
          <a:xfrm rot="10800000">
            <a:off x="4263242" y="2101498"/>
            <a:ext cx="4714" cy="936104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5" idx="6"/>
          </p:cNvCxnSpPr>
          <p:nvPr/>
        </p:nvCxnSpPr>
        <p:spPr>
          <a:xfrm>
            <a:off x="4911242" y="2096816"/>
            <a:ext cx="9428" cy="936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</p:cNvCxnSpPr>
          <p:nvPr/>
        </p:nvCxnSpPr>
        <p:spPr>
          <a:xfrm flipH="1">
            <a:off x="1331640" y="3032920"/>
            <a:ext cx="2941030" cy="9001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7" idx="0"/>
          </p:cNvCxnSpPr>
          <p:nvPr/>
        </p:nvCxnSpPr>
        <p:spPr>
          <a:xfrm flipH="1">
            <a:off x="2555728" y="3262023"/>
            <a:ext cx="1811839" cy="67103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4"/>
            <a:endCxn id="8" idx="7"/>
          </p:cNvCxnSpPr>
          <p:nvPr/>
        </p:nvCxnSpPr>
        <p:spPr>
          <a:xfrm flipH="1">
            <a:off x="3828959" y="3356920"/>
            <a:ext cx="767711" cy="67103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4"/>
            <a:endCxn id="9" idx="1"/>
          </p:cNvCxnSpPr>
          <p:nvPr/>
        </p:nvCxnSpPr>
        <p:spPr>
          <a:xfrm rot="16200000" flipH="1">
            <a:off x="4656307" y="3297282"/>
            <a:ext cx="671033" cy="7903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5"/>
            <a:endCxn id="10" idx="1"/>
          </p:cNvCxnSpPr>
          <p:nvPr/>
        </p:nvCxnSpPr>
        <p:spPr>
          <a:xfrm>
            <a:off x="4825773" y="3262023"/>
            <a:ext cx="1713332" cy="7659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6"/>
            <a:endCxn id="11" idx="1"/>
          </p:cNvCxnSpPr>
          <p:nvPr/>
        </p:nvCxnSpPr>
        <p:spPr>
          <a:xfrm>
            <a:off x="4920670" y="3032920"/>
            <a:ext cx="2698555" cy="99503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DATA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expression data set is represented by a 2D matrix; which can be said as time-series data set.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data can be classified into two types: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(a) metrics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(b) events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 of time-series data are weather records, economic indicators, patient health evolution metrics, etc.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the row genes are represented and along the column the time point is represented.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(RNN)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(RNN) is a special family from Artificial family of neural network.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the capable to learn from data.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robust to noisy data.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 it is exponential-law based tool popularly used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recurrent structure of RNNs effectively reflects the existence of feedback.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4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1795</Words>
  <Application>Microsoft Office PowerPoint</Application>
  <PresentationFormat>On-screen Show (4:3)</PresentationFormat>
  <Paragraphs>241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OUTLINE</vt:lpstr>
      <vt:lpstr>INTRODUCTION</vt:lpstr>
      <vt:lpstr>PowerPoint Presentation</vt:lpstr>
      <vt:lpstr>GENE REGULATORY NETWORK (GRN)</vt:lpstr>
      <vt:lpstr>GENE REGULATORY NETWORK (GRN) (contd..)</vt:lpstr>
      <vt:lpstr>GENE REGULATORY NETWORK (GRN) (contd…)</vt:lpstr>
      <vt:lpstr>TIME-SERIES DATA</vt:lpstr>
      <vt:lpstr>RECURRENT NEURAL NETWORK (RNN)</vt:lpstr>
      <vt:lpstr>RECURRENT NEURAL NETWORK (RNN) (contd…)</vt:lpstr>
      <vt:lpstr>RECURRENT NEURAL NETWORK (RNN) (contd…)</vt:lpstr>
      <vt:lpstr>S-SYSTEM</vt:lpstr>
      <vt:lpstr>S-SYSTEM (contd…)</vt:lpstr>
      <vt:lpstr>S-SYSTEM (contd…)</vt:lpstr>
      <vt:lpstr>HALF-SYSTEM (HS)</vt:lpstr>
      <vt:lpstr>HALF-SYSTEM (HS) (contd…)</vt:lpstr>
      <vt:lpstr>PowerPoint Presentation</vt:lpstr>
      <vt:lpstr>MEAN SQUARED ERROR (MSE)</vt:lpstr>
      <vt:lpstr>PARTICLE SWARM OPTIMIZATION (PSO)</vt:lpstr>
      <vt:lpstr>PARTICLE SWARM OPTIMIZATION (PSO) (contd…)</vt:lpstr>
      <vt:lpstr>PROPOSED WORK</vt:lpstr>
      <vt:lpstr>REFERENCE</vt:lpstr>
      <vt:lpstr>REFERENCE (contd…)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</dc:title>
  <dc:creator>USER</dc:creator>
  <cp:lastModifiedBy>USER</cp:lastModifiedBy>
  <cp:revision>131</cp:revision>
  <dcterms:created xsi:type="dcterms:W3CDTF">2021-03-08T05:42:26Z</dcterms:created>
  <dcterms:modified xsi:type="dcterms:W3CDTF">2021-05-23T11:44:08Z</dcterms:modified>
</cp:coreProperties>
</file>