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66" r:id="rId10"/>
    <p:sldId id="265" r:id="rId11"/>
    <p:sldId id="264" r:id="rId12"/>
    <p:sldId id="263" r:id="rId13"/>
    <p:sldId id="262" r:id="rId14"/>
    <p:sldId id="261" r:id="rId15"/>
    <p:sldId id="274" r:id="rId16"/>
    <p:sldId id="292" r:id="rId17"/>
    <p:sldId id="291" r:id="rId18"/>
    <p:sldId id="290" r:id="rId19"/>
    <p:sldId id="289" r:id="rId20"/>
    <p:sldId id="288" r:id="rId21"/>
    <p:sldId id="287" r:id="rId22"/>
    <p:sldId id="284" r:id="rId23"/>
    <p:sldId id="283" r:id="rId24"/>
    <p:sldId id="286" r:id="rId25"/>
    <p:sldId id="282" r:id="rId26"/>
    <p:sldId id="281" r:id="rId27"/>
    <p:sldId id="279" r:id="rId28"/>
    <p:sldId id="278" r:id="rId29"/>
    <p:sldId id="277" r:id="rId30"/>
    <p:sldId id="276" r:id="rId31"/>
    <p:sldId id="275" r:id="rId32"/>
    <p:sldId id="273" r:id="rId33"/>
    <p:sldId id="272" r:id="rId34"/>
    <p:sldId id="285" r:id="rId35"/>
    <p:sldId id="271" r:id="rId36"/>
    <p:sldId id="260" r:id="rId37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396132" cy="2868168"/>
          </a:xfrm>
        </p:spPr>
        <p:txBody>
          <a:bodyPr/>
          <a:lstStyle/>
          <a:p>
            <a:pPr algn="ctr"/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CS-793C)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0000CC"/>
              </a:buClr>
              <a:buSzPct val="100000"/>
              <a:buNone/>
            </a:pPr>
            <a:r>
              <a:rPr lang="en-US" sz="2800" b="1" kern="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</a:rPr>
              <a:t>flowery(X) </a:t>
            </a:r>
            <a:r>
              <a:rPr lang="en-US" sz="2800" b="1" kern="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sym typeface="Wingdings" pitchFamily="2" charset="2"/>
              </a:rPr>
              <a:t></a:t>
            </a:r>
            <a:r>
              <a:rPr lang="en-US" sz="2800" b="1" kern="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  <a:sym typeface="Math1" pitchFamily="2" charset="2"/>
              </a:rPr>
              <a:t> </a:t>
            </a:r>
            <a:r>
              <a:rPr lang="en-US" sz="2800" b="1" kern="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</a:rPr>
              <a:t>rainy(X)</a:t>
            </a:r>
          </a:p>
          <a:p>
            <a:pPr marL="285750" lvl="0" indent="-28575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0000CC"/>
              </a:buClr>
              <a:buSzPct val="100000"/>
              <a:buNone/>
            </a:pPr>
            <a:r>
              <a:rPr lang="en-US" sz="2800" b="1" kern="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</a:rPr>
              <a:t>rainy(Rochester)</a:t>
            </a:r>
          </a:p>
          <a:p>
            <a:pPr marL="285750" lvl="0" indent="-28575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0000CC"/>
              </a:buClr>
              <a:buSzPct val="100000"/>
              <a:buNone/>
            </a:pPr>
            <a:endParaRPr lang="en-US" sz="2800" b="1" kern="0" dirty="0" smtClean="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/>
            </a:endParaRPr>
          </a:p>
          <a:p>
            <a:pPr marL="285750" lvl="0" indent="-28575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0000CC"/>
              </a:buClr>
              <a:buSzPct val="100000"/>
              <a:buNone/>
            </a:pPr>
            <a:r>
              <a:rPr lang="en-US" sz="2800" b="1" kern="0" dirty="0" smtClean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/>
              </a:rPr>
              <a:t>flowery(Rochester)</a:t>
            </a:r>
          </a:p>
          <a:p>
            <a:pPr marL="285750" lvl="0" indent="-285750" eaLnBrk="0" fontAlgn="base" hangingPunct="0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0000CC"/>
              </a:buClr>
              <a:buSzPct val="100000"/>
              <a:buNone/>
            </a:pPr>
            <a:endParaRPr lang="en-US" sz="2800" b="1" kern="0" dirty="0" smtClean="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/>
            </a:endParaRPr>
          </a:p>
          <a:p>
            <a:endParaRPr lang="en-IN" sz="2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971800" y="914400"/>
            <a:ext cx="1524000" cy="963612"/>
            <a:chOff x="1992" y="981"/>
            <a:chExt cx="988" cy="607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390" y="1300"/>
              <a:ext cx="148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92" y="981"/>
              <a:ext cx="988" cy="3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F0E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Variable</a:t>
              </a: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14813" y="1443037"/>
            <a:ext cx="370998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Predicate Applied to a Variable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11638" y="2039937"/>
            <a:ext cx="353404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Predicate Applied to an Atom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2232025" y="1878012"/>
            <a:ext cx="4194779" cy="3016250"/>
            <a:chOff x="1526" y="1588"/>
            <a:chExt cx="3314" cy="1900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530" y="1588"/>
              <a:ext cx="841" cy="1160"/>
            </a:xfrm>
            <a:prstGeom prst="line">
              <a:avLst/>
            </a:prstGeom>
            <a:noFill/>
            <a:ln w="25400">
              <a:solidFill>
                <a:srgbClr val="228A5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814" y="2809"/>
              <a:ext cx="3026" cy="6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Free Variable X acquired value </a:t>
              </a:r>
            </a:p>
            <a:p>
              <a:pPr algn="l"/>
              <a:r>
                <a:rPr lang="en-US" sz="240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Rochester during the resolution</a:t>
              </a:r>
            </a:p>
            <a:p>
              <a:pPr algn="l"/>
              <a:r>
                <a:rPr lang="en-US" sz="240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This is known as </a:t>
              </a:r>
              <a:r>
                <a:rPr lang="en-US" sz="2400" i="1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Unification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 flipV="1">
              <a:off x="1526" y="2740"/>
              <a:ext cx="295" cy="420"/>
            </a:xfrm>
            <a:prstGeom prst="line">
              <a:avLst/>
            </a:prstGeom>
            <a:noFill/>
            <a:ln w="25400">
              <a:solidFill>
                <a:srgbClr val="228A5E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Prolog as a declarative language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Clauses are statements about what is true about a problem, instead of instructions how to accomplish the solution.</a:t>
            </a:r>
          </a:p>
          <a:p>
            <a:pPr algn="just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Prolog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system uses the clauses to work out how to accomplish the solution by searching through the space of possible solutions.</a:t>
            </a:r>
          </a:p>
          <a:p>
            <a:pPr algn="just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Not all problems have pure declarative specifications. Sometimes extra logical statements are needed.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Prolog programming model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program is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database of (Horn) clauses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are assumed to be true.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clauses in a Prolog database are either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facts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rules.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ends with a period.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clause without a right-hand side.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rainy(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asheville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has a right-hand side.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snowy(X) :- rainy(X), cold(X).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token :- is the implication symbol.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comma (,) indicates “and”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240"/>
            <a:ext cx="7239000" cy="8229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Complete Syntax of Terms</a:t>
            </a:r>
            <a:endParaRPr lang="en-IN" sz="2800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371600"/>
            <a:ext cx="7467600" cy="5084763"/>
            <a:chOff x="228600" y="1295400"/>
            <a:chExt cx="8394700" cy="498633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191000" y="1295400"/>
              <a:ext cx="8429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dirty="0"/>
                <a:t>Term</a:t>
              </a:r>
              <a:endParaRPr lang="en-US" sz="2400" dirty="0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838200" y="2590800"/>
              <a:ext cx="1266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/>
                <a:t>Constant</a:t>
              </a:r>
              <a:endParaRPr lang="en-US" sz="240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231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/>
                <a:t>Variable</a:t>
              </a:r>
              <a:endParaRPr lang="en-US" sz="24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505200" y="2590800"/>
              <a:ext cx="227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/>
                <a:t>Compound Term</a:t>
              </a:r>
              <a:endParaRPr lang="en-US" sz="24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524000" y="1752600"/>
              <a:ext cx="3048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572000" y="17526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572000" y="1752600"/>
              <a:ext cx="3352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4800" y="38100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/>
                <a:t>Atom</a:t>
              </a:r>
              <a:endParaRPr lang="en-US" sz="240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76400" y="3810000"/>
              <a:ext cx="1182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/>
                <a:t>Number</a:t>
              </a:r>
              <a:endParaRPr lang="en-US" sz="24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762000" y="3349625"/>
              <a:ext cx="762000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24000" y="3349625"/>
              <a:ext cx="685800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28600" y="4267200"/>
              <a:ext cx="1289050" cy="2014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latin typeface="Arial" charset="0"/>
                </a:rPr>
                <a:t>alpha17</a:t>
              </a:r>
            </a:p>
            <a:p>
              <a:r>
                <a:rPr lang="en-GB" sz="1800">
                  <a:latin typeface="Arial" charset="0"/>
                </a:rPr>
                <a:t>gross_pay</a:t>
              </a:r>
            </a:p>
            <a:p>
              <a:r>
                <a:rPr lang="en-GB" sz="1800">
                  <a:latin typeface="Arial" charset="0"/>
                </a:rPr>
                <a:t>john_smith</a:t>
              </a:r>
            </a:p>
            <a:p>
              <a:r>
                <a:rPr lang="en-GB" sz="1800">
                  <a:latin typeface="Arial" charset="0"/>
                </a:rPr>
                <a:t>dyspepsia</a:t>
              </a:r>
            </a:p>
            <a:p>
              <a:r>
                <a:rPr lang="en-GB" sz="1800">
                  <a:latin typeface="Arial" charset="0"/>
                </a:rPr>
                <a:t>+</a:t>
              </a:r>
            </a:p>
            <a:p>
              <a:r>
                <a:rPr lang="en-GB" sz="1800">
                  <a:latin typeface="Arial" charset="0"/>
                </a:rPr>
                <a:t>=/=</a:t>
              </a:r>
            </a:p>
            <a:p>
              <a:r>
                <a:rPr lang="en-GB" sz="1800">
                  <a:latin typeface="Arial" charset="0"/>
                </a:rPr>
                <a:t>’12Q&amp;A’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905000" y="4267200"/>
              <a:ext cx="1085850" cy="173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latin typeface="Arial" charset="0"/>
                </a:rPr>
                <a:t>0</a:t>
              </a:r>
            </a:p>
            <a:p>
              <a:r>
                <a:rPr lang="en-GB" sz="1800">
                  <a:latin typeface="Arial" charset="0"/>
                </a:rPr>
                <a:t>1</a:t>
              </a:r>
            </a:p>
            <a:p>
              <a:r>
                <a:rPr lang="en-GB" sz="1800">
                  <a:latin typeface="Arial" charset="0"/>
                </a:rPr>
                <a:t>57</a:t>
              </a:r>
            </a:p>
            <a:p>
              <a:r>
                <a:rPr lang="en-GB" sz="1800">
                  <a:latin typeface="Arial" charset="0"/>
                </a:rPr>
                <a:t>1.618</a:t>
              </a:r>
            </a:p>
            <a:p>
              <a:r>
                <a:rPr lang="en-GB" sz="1800">
                  <a:latin typeface="Arial" charset="0"/>
                </a:rPr>
                <a:t>2.04e-27</a:t>
              </a:r>
            </a:p>
            <a:p>
              <a:r>
                <a:rPr lang="en-GB" sz="1800">
                  <a:latin typeface="Arial" charset="0"/>
                </a:rPr>
                <a:t>-13.6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581400" y="4038600"/>
              <a:ext cx="2895600" cy="1739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1800">
                  <a:latin typeface="Arial" charset="0"/>
                </a:rPr>
                <a:t>likes(john, mary)</a:t>
              </a:r>
            </a:p>
            <a:p>
              <a:r>
                <a:rPr lang="en-GB" sz="1800">
                  <a:latin typeface="Arial" charset="0"/>
                </a:rPr>
                <a:t>book(dickens, Z, cricket)</a:t>
              </a:r>
            </a:p>
            <a:p>
              <a:r>
                <a:rPr lang="en-GB" sz="1800">
                  <a:latin typeface="Arial" charset="0"/>
                </a:rPr>
                <a:t>f(x)</a:t>
              </a:r>
            </a:p>
            <a:p>
              <a:r>
                <a:rPr lang="en-GB" sz="1800">
                  <a:latin typeface="Arial" charset="0"/>
                </a:rPr>
                <a:t>[1, 3, g(a), 7, 9]</a:t>
              </a:r>
            </a:p>
            <a:p>
              <a:r>
                <a:rPr lang="en-GB" sz="1800">
                  <a:latin typeface="Arial" charset="0"/>
                </a:rPr>
                <a:t>-(+(15, 17), t)</a:t>
              </a:r>
            </a:p>
            <a:p>
              <a:r>
                <a:rPr lang="en-GB" sz="1800">
                  <a:latin typeface="Arial" charset="0"/>
                </a:rPr>
                <a:t>15 + 17 - t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315200" y="4114800"/>
              <a:ext cx="1289050" cy="1465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>
                  <a:latin typeface="Arial" charset="0"/>
                </a:rPr>
                <a:t>X</a:t>
              </a:r>
            </a:p>
            <a:p>
              <a:r>
                <a:rPr lang="en-GB" sz="1800">
                  <a:latin typeface="Arial" charset="0"/>
                </a:rPr>
                <a:t>Gross_pay</a:t>
              </a:r>
            </a:p>
            <a:p>
              <a:r>
                <a:rPr lang="en-GB" sz="1800">
                  <a:latin typeface="Arial" charset="0"/>
                </a:rPr>
                <a:t>Diagnosis</a:t>
              </a:r>
            </a:p>
            <a:p>
              <a:r>
                <a:rPr lang="en-GB" sz="1800">
                  <a:latin typeface="Arial" charset="0"/>
                </a:rPr>
                <a:t>_257</a:t>
              </a:r>
            </a:p>
            <a:p>
              <a:r>
                <a:rPr lang="en-GB" sz="1800">
                  <a:latin typeface="Arial" charset="0"/>
                </a:rPr>
                <a:t>_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33400" y="2968625"/>
              <a:ext cx="2076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i="1"/>
                <a:t>Names an individual</a:t>
              </a:r>
              <a:endParaRPr lang="en-US" sz="1800" i="1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581400" y="3048000"/>
              <a:ext cx="20764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800" i="1" dirty="0"/>
                <a:t>Names an individual</a:t>
              </a:r>
            </a:p>
            <a:p>
              <a:r>
                <a:rPr lang="en-GB" sz="1800" i="1" dirty="0"/>
                <a:t>that has parts</a:t>
              </a:r>
              <a:endParaRPr lang="en-US" sz="18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Prolog Clauses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clause with an empty left-hand side.  Queries are given to the prolog interpreter to initiate execution of a program.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clauses is composed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(atoms, that are identifier starting with a lowercase letter, numbers, punctuation, and quoted strings)</a:t>
            </a:r>
          </a:p>
          <a:p>
            <a:pPr lvl="2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curry, 4.5, +, ‘Hi, Mom’</a:t>
            </a: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(identifiers starting with an uppercase letter)</a:t>
            </a:r>
          </a:p>
          <a:p>
            <a:pPr lvl="2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Food</a:t>
            </a:r>
          </a:p>
          <a:p>
            <a:pPr lvl="1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(predicates or data structures)</a:t>
            </a:r>
          </a:p>
          <a:p>
            <a:pPr lvl="2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indian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(Food)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Year,Month,Day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structures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28600" y="1371600"/>
            <a:ext cx="8094663" cy="6124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Structures consist of an atom called the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 list of arguments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date(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Year,Month,Day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E.g.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8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521208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8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 = tree(3, tree(2,nil,nil), tree(5,nil,nil))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870325" y="4081463"/>
            <a:ext cx="481013" cy="44444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586288" y="4830763"/>
            <a:ext cx="481012" cy="44444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73413" y="4830763"/>
            <a:ext cx="481012" cy="44444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4127500" y="4438650"/>
            <a:ext cx="457200" cy="43017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670300" y="4427538"/>
            <a:ext cx="407988" cy="44444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078163" y="5205413"/>
            <a:ext cx="307975" cy="413866"/>
            <a:chOff x="1962" y="3339"/>
            <a:chExt cx="194" cy="203"/>
          </a:xfrm>
        </p:grpSpPr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H="1">
              <a:off x="2032" y="3339"/>
              <a:ext cx="124" cy="1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1962" y="3542"/>
              <a:ext cx="1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1996" y="3513"/>
              <a:ext cx="10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491038" y="5197475"/>
            <a:ext cx="307975" cy="413867"/>
            <a:chOff x="1962" y="3339"/>
            <a:chExt cx="194" cy="203"/>
          </a:xfrm>
        </p:grpSpPr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H="1">
              <a:off x="2032" y="3339"/>
              <a:ext cx="124" cy="1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962" y="3542"/>
              <a:ext cx="1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996" y="3513"/>
              <a:ext cx="10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 flipH="1">
            <a:off x="3457574" y="5202238"/>
            <a:ext cx="307975" cy="413866"/>
            <a:chOff x="1962" y="3339"/>
            <a:chExt cx="194" cy="203"/>
          </a:xfrm>
        </p:grpSpPr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H="1">
              <a:off x="2032" y="3339"/>
              <a:ext cx="124" cy="1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1962" y="3542"/>
              <a:ext cx="1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1996" y="3513"/>
              <a:ext cx="10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 flipH="1">
            <a:off x="4881562" y="5207000"/>
            <a:ext cx="307975" cy="413867"/>
            <a:chOff x="1962" y="3339"/>
            <a:chExt cx="194" cy="203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>
              <a:off x="2032" y="3339"/>
              <a:ext cx="124" cy="19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1962" y="3542"/>
              <a:ext cx="1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1996" y="3513"/>
              <a:ext cx="10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866900" y="2314575"/>
            <a:ext cx="654050" cy="246063"/>
          </a:xfrm>
          <a:prstGeom prst="rect">
            <a:avLst/>
          </a:prstGeom>
          <a:noFill/>
          <a:ln w="25400">
            <a:solidFill>
              <a:srgbClr val="228A5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655763" y="3351213"/>
            <a:ext cx="692150" cy="309562"/>
          </a:xfrm>
          <a:prstGeom prst="rect">
            <a:avLst/>
          </a:prstGeom>
          <a:noFill/>
          <a:ln w="25400">
            <a:solidFill>
              <a:srgbClr val="228A5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2055813" y="2794000"/>
            <a:ext cx="1487487" cy="4206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228A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Functors</a:t>
            </a:r>
            <a:endParaRPr lang="en-US" sz="2400" dirty="0">
              <a:solidFill>
                <a:srgbClr val="228A5E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Compound Terms</a:t>
            </a:r>
            <a:endParaRPr lang="en-IN" sz="2800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371600"/>
            <a:ext cx="7239000" cy="5084763"/>
            <a:chOff x="285720" y="1214422"/>
            <a:chExt cx="7627968" cy="472917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971800" y="1954213"/>
              <a:ext cx="2946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>
                  <a:latin typeface="Helvetica-Narrow" pitchFamily="34" charset="0"/>
                </a:rPr>
                <a:t>parents(spot, </a:t>
              </a:r>
              <a:r>
                <a:rPr lang="en-GB" dirty="0" err="1">
                  <a:latin typeface="Helvetica-Narrow" pitchFamily="34" charset="0"/>
                </a:rPr>
                <a:t>fido</a:t>
              </a:r>
              <a:r>
                <a:rPr lang="en-GB" dirty="0">
                  <a:latin typeface="Helvetica-Narrow" pitchFamily="34" charset="0"/>
                </a:rPr>
                <a:t>, rover)</a:t>
              </a:r>
              <a:endParaRPr lang="en-US" dirty="0">
                <a:latin typeface="Helvetica-Narrow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5720" y="1214422"/>
              <a:ext cx="51085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i="1" dirty="0"/>
                <a:t>The parents of Spot are Fido and Rover.</a:t>
              </a:r>
              <a:endParaRPr lang="en-US" sz="2400" i="1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57200" y="3127375"/>
              <a:ext cx="37036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i="1"/>
                <a:t>Functor (an atom) of arity 3.</a:t>
              </a:r>
              <a:endParaRPr lang="en-US" sz="2400" i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828800" y="2365375"/>
              <a:ext cx="1524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800600" y="3124200"/>
              <a:ext cx="311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i="1"/>
                <a:t>components (any terms)</a:t>
              </a:r>
              <a:endParaRPr lang="en-US" sz="2400" i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4267200" y="2365375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876800" y="2365375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 flipV="1">
              <a:off x="5486400" y="2365375"/>
              <a:ext cx="533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066800" y="3886200"/>
              <a:ext cx="6281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Lucida Sans Unicode" pitchFamily="34" charset="0"/>
                </a:rPr>
                <a:t>It is possible to depict the term as a tree: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810000" y="4419600"/>
              <a:ext cx="1020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Helvetica-Narrow" pitchFamily="34" charset="0"/>
                </a:rPr>
                <a:t>parents</a:t>
              </a:r>
              <a:endParaRPr lang="en-US" sz="2400">
                <a:latin typeface="Helvetica-Narrow" pitchFamily="34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5486400" y="5486400"/>
              <a:ext cx="7540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Helvetica-Narrow" pitchFamily="34" charset="0"/>
                </a:rPr>
                <a:t>rover</a:t>
              </a:r>
              <a:endParaRPr lang="en-US" sz="2400">
                <a:latin typeface="Helvetica-Narrow" pitchFamily="34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2400">
                  <a:latin typeface="Helvetica-Narrow" pitchFamily="34" charset="0"/>
                </a:rPr>
                <a:t>fido</a:t>
              </a:r>
              <a:endParaRPr lang="en-US" sz="2400">
                <a:latin typeface="Helvetica-Narrow" pitchFamily="34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819400" y="5486400"/>
              <a:ext cx="658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>
                  <a:latin typeface="Helvetica-Narrow" pitchFamily="34" charset="0"/>
                </a:rPr>
                <a:t>spot</a:t>
              </a:r>
              <a:endParaRPr lang="en-US" sz="2400">
                <a:latin typeface="Helvetica-Narrow" pitchFamily="34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3276600" y="4800600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343400" y="4800600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343400" y="4800600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ATOM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Any atom may be designated an operator. The only purpose is for convenience; the only effect is how the term containing the atom is parsed.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Prolog program structure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Programs consist of procedures.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Procedures consist of clauses.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Each clause is a fact or a rule.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Programs are executed by posing queries.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Example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52600" y="3581400"/>
            <a:ext cx="70866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51050" y="4005263"/>
            <a:ext cx="6842125" cy="16557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+mn-cs"/>
              </a:rPr>
              <a:t>elephant(george).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+mn-cs"/>
              </a:rPr>
              <a:t>elephant(mary).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+mn-cs"/>
              </a:rPr>
              <a:t>elephant(X) :- grey(X), mammal(X), hasTrunk(X).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-Narrow" pitchFamily="34" charset="0"/>
              <a:ea typeface="+mn-ea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2325" y="2324100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i="1"/>
              <a:t>Procedure for </a:t>
            </a:r>
            <a:r>
              <a:rPr lang="en-GB" sz="2400">
                <a:latin typeface="Helvetica-Narrow" pitchFamily="34" charset="0"/>
              </a:rPr>
              <a:t>elephant</a:t>
            </a:r>
            <a:endParaRPr lang="en-US" sz="2400">
              <a:latin typeface="Helvetica-Narrow" pitchFamily="34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8288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743200" y="137160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i="1" dirty="0"/>
              <a:t>Predicate</a:t>
            </a:r>
            <a:endParaRPr lang="en-US" sz="2400" dirty="0">
              <a:latin typeface="Helvetica-Narrow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352800" y="1828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5240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5240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5240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85800" y="5410200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i="1"/>
              <a:t>Rule</a:t>
            </a:r>
            <a:endParaRPr lang="en-US" sz="2400">
              <a:latin typeface="Helvetica-Narrow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43600" y="304800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i="1"/>
              <a:t>Facts</a:t>
            </a:r>
            <a:endParaRPr lang="en-US" sz="2400">
              <a:latin typeface="Helvetica-Narrow" pitchFamily="34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524000" y="5157788"/>
            <a:ext cx="60007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00600" y="35052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572000" y="35052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Course Objectives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be able to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techniques, skills, and tools necessary for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specific engineering problems.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be able to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concepts relevant to the subject and be able to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 computer-based system, process, component, or program to meet desired needs. 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 role of knowledge representation, problem solving, and learning in intelligent-system engineering 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smtClean="0"/>
              <a:t>example</a:t>
            </a:r>
            <a:endParaRPr lang="en-IN" sz="2800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371600"/>
            <a:ext cx="7239000" cy="5084763"/>
            <a:chOff x="441325" y="1905000"/>
            <a:chExt cx="6950075" cy="3429000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41325" y="2555875"/>
              <a:ext cx="1149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i="1" dirty="0"/>
                <a:t>Queries</a:t>
              </a:r>
              <a:endParaRPr lang="en-US" sz="2400" i="1" dirty="0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1079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400" i="1"/>
                <a:t>Replies</a:t>
              </a:r>
              <a:endParaRPr lang="en-US" sz="2400" i="1"/>
            </a:p>
          </p:txBody>
        </p:sp>
        <p:grpSp>
          <p:nvGrpSpPr>
            <p:cNvPr id="7" name="Group 10"/>
            <p:cNvGrpSpPr/>
            <p:nvPr/>
          </p:nvGrpSpPr>
          <p:grpSpPr>
            <a:xfrm>
              <a:off x="1676400" y="1905000"/>
              <a:ext cx="5715000" cy="3429000"/>
              <a:chOff x="1676400" y="1905000"/>
              <a:chExt cx="5715000" cy="342900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3124200" y="1905000"/>
                <a:ext cx="4267200" cy="342900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3794125" y="2247900"/>
                <a:ext cx="2455863" cy="2647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latin typeface="Helvetica-Narrow" pitchFamily="34" charset="0"/>
                  </a:rPr>
                  <a:t>?- elephant(</a:t>
                </a:r>
                <a:r>
                  <a:rPr lang="en-GB" sz="2400" dirty="0" err="1">
                    <a:latin typeface="Helvetica-Narrow" pitchFamily="34" charset="0"/>
                  </a:rPr>
                  <a:t>george</a:t>
                </a:r>
                <a:r>
                  <a:rPr lang="en-GB" sz="2400" dirty="0">
                    <a:latin typeface="Helvetica-Narrow" pitchFamily="34" charset="0"/>
                  </a:rPr>
                  <a:t>).</a:t>
                </a:r>
              </a:p>
              <a:p>
                <a:endParaRPr lang="en-GB" sz="2400" dirty="0">
                  <a:latin typeface="Helvetica-Narrow" pitchFamily="34" charset="0"/>
                </a:endParaRPr>
              </a:p>
              <a:p>
                <a:r>
                  <a:rPr lang="en-GB" sz="2400" b="1" i="1" dirty="0">
                    <a:latin typeface="Helvetica-Narrow" pitchFamily="34" charset="0"/>
                  </a:rPr>
                  <a:t>yes</a:t>
                </a:r>
              </a:p>
              <a:p>
                <a:endParaRPr lang="en-GB" sz="2400" b="1" i="1" dirty="0">
                  <a:latin typeface="Helvetica-Narrow" pitchFamily="34" charset="0"/>
                </a:endParaRPr>
              </a:p>
              <a:p>
                <a:r>
                  <a:rPr lang="en-GB" sz="2400" dirty="0">
                    <a:latin typeface="Helvetica-Narrow" pitchFamily="34" charset="0"/>
                  </a:rPr>
                  <a:t>?- elephant(</a:t>
                </a:r>
                <a:r>
                  <a:rPr lang="en-GB" sz="2400" dirty="0" err="1">
                    <a:latin typeface="Helvetica-Narrow" pitchFamily="34" charset="0"/>
                  </a:rPr>
                  <a:t>jane</a:t>
                </a:r>
                <a:r>
                  <a:rPr lang="en-GB" sz="2400" dirty="0">
                    <a:latin typeface="Helvetica-Narrow" pitchFamily="34" charset="0"/>
                  </a:rPr>
                  <a:t>).</a:t>
                </a:r>
              </a:p>
              <a:p>
                <a:endParaRPr lang="en-GB" sz="2400" dirty="0">
                  <a:latin typeface="Helvetica-Narrow" pitchFamily="34" charset="0"/>
                </a:endParaRPr>
              </a:p>
              <a:p>
                <a:r>
                  <a:rPr lang="en-GB" sz="2400" b="1" i="1" dirty="0">
                    <a:latin typeface="Helvetica-Narrow" pitchFamily="34" charset="0"/>
                  </a:rPr>
                  <a:t>no</a:t>
                </a:r>
                <a:endParaRPr lang="en-US" sz="2400" b="1" i="1" dirty="0">
                  <a:latin typeface="Helvetica-Narrow" pitchFamily="34" charset="0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V="1">
                <a:off x="1828800" y="2514600"/>
                <a:ext cx="1905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828800" y="2819400"/>
                <a:ext cx="1905000" cy="1143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V="1">
                <a:off x="1676400" y="3276600"/>
                <a:ext cx="2057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676400" y="4343400"/>
                <a:ext cx="19812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Clauses: Facts and Rules</a:t>
            </a:r>
            <a:endParaRPr lang="en-IN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1" y="1524000"/>
            <a:ext cx="66294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Body of a (rule) clause contains goals.</a:t>
            </a: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17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Interpretation of Clauses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16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Principle of Resolution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Prolog execution is based on the </a:t>
            </a:r>
            <a:r>
              <a:rPr lang="en-US" i="1" dirty="0" smtClean="0"/>
              <a:t>principle of resolution</a:t>
            </a:r>
          </a:p>
          <a:p>
            <a:pPr lvl="1"/>
            <a:r>
              <a:rPr lang="en-US" dirty="0" smtClean="0"/>
              <a:t>If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are Horn clauses and the head of C</a:t>
            </a:r>
            <a:r>
              <a:rPr lang="en-US" baseline="-25000" dirty="0" smtClean="0"/>
              <a:t>1</a:t>
            </a:r>
            <a:r>
              <a:rPr lang="en-US" dirty="0" smtClean="0"/>
              <a:t> matches one of the terms in the body of C</a:t>
            </a:r>
            <a:r>
              <a:rPr lang="en-US" baseline="-25000" dirty="0" smtClean="0"/>
              <a:t>2</a:t>
            </a:r>
            <a:r>
              <a:rPr lang="en-US" dirty="0" smtClean="0"/>
              <a:t>, then we can replace the term in C</a:t>
            </a:r>
            <a:r>
              <a:rPr lang="en-US" baseline="-25000" dirty="0" smtClean="0"/>
              <a:t>2</a:t>
            </a:r>
            <a:r>
              <a:rPr lang="en-US" dirty="0" smtClean="0"/>
              <a:t> with the body of C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For example,</a:t>
            </a:r>
          </a:p>
          <a:p>
            <a:pPr lvl="1">
              <a:buFontTx/>
              <a:buNone/>
            </a:pP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: </a:t>
            </a:r>
            <a:r>
              <a:rPr lang="en-US" sz="1800" dirty="0" smtClean="0">
                <a:latin typeface="Courier New" pitchFamily="49" charset="0"/>
              </a:rPr>
              <a:t>likes(</a:t>
            </a:r>
            <a:r>
              <a:rPr lang="en-US" sz="1800" dirty="0" err="1" smtClean="0">
                <a:latin typeface="Courier New" pitchFamily="49" charset="0"/>
              </a:rPr>
              <a:t>sam,Food</a:t>
            </a:r>
            <a:r>
              <a:rPr lang="en-US" sz="1800" dirty="0" smtClean="0">
                <a:latin typeface="Courier New" pitchFamily="49" charset="0"/>
              </a:rPr>
              <a:t>) :- </a:t>
            </a:r>
            <a:r>
              <a:rPr lang="en-US" sz="1800" dirty="0" err="1" smtClean="0">
                <a:latin typeface="Courier New" pitchFamily="49" charset="0"/>
              </a:rPr>
              <a:t>indian</a:t>
            </a:r>
            <a:r>
              <a:rPr lang="en-US" sz="1800" dirty="0" smtClean="0">
                <a:latin typeface="Courier New" pitchFamily="49" charset="0"/>
              </a:rPr>
              <a:t>(Food), mild(Food).</a:t>
            </a:r>
          </a:p>
          <a:p>
            <a:pPr lvl="1">
              <a:buFontTx/>
              <a:buNone/>
            </a:pPr>
            <a:r>
              <a:rPr lang="en-US" sz="1800" dirty="0" smtClean="0"/>
              <a:t>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: </a:t>
            </a:r>
            <a:r>
              <a:rPr lang="en-US" sz="1800" dirty="0" err="1" smtClean="0">
                <a:latin typeface="Courier New" pitchFamily="49" charset="0"/>
              </a:rPr>
              <a:t>indian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dahl</a:t>
            </a:r>
            <a:r>
              <a:rPr lang="en-US" sz="1800" dirty="0" smtClean="0">
                <a:latin typeface="Courier New" pitchFamily="49" charset="0"/>
              </a:rPr>
              <a:t>).</a:t>
            </a:r>
          </a:p>
          <a:p>
            <a:pPr lvl="1">
              <a:buFontTx/>
              <a:buNone/>
            </a:pPr>
            <a:r>
              <a:rPr lang="en-US" sz="1800" dirty="0" smtClean="0"/>
              <a:t>C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: </a:t>
            </a:r>
            <a:r>
              <a:rPr lang="en-US" sz="1800" dirty="0" smtClean="0">
                <a:latin typeface="Courier New" pitchFamily="49" charset="0"/>
              </a:rPr>
              <a:t>mild(</a:t>
            </a:r>
            <a:r>
              <a:rPr lang="en-US" sz="1800" dirty="0" err="1" smtClean="0">
                <a:latin typeface="Courier New" pitchFamily="49" charset="0"/>
              </a:rPr>
              <a:t>dahl</a:t>
            </a:r>
            <a:r>
              <a:rPr lang="en-US" sz="1800" dirty="0" smtClean="0">
                <a:latin typeface="Courier New" pitchFamily="49" charset="0"/>
              </a:rPr>
              <a:t>).</a:t>
            </a:r>
          </a:p>
          <a:p>
            <a:pPr lvl="1"/>
            <a:r>
              <a:rPr lang="en-US" dirty="0" smtClean="0"/>
              <a:t>We can replace the first and the second terms in C</a:t>
            </a:r>
            <a:r>
              <a:rPr lang="en-US" baseline="-25000" dirty="0" smtClean="0"/>
              <a:t>1</a:t>
            </a:r>
            <a:r>
              <a:rPr lang="en-US" dirty="0" smtClean="0"/>
              <a:t> by C</a:t>
            </a:r>
            <a:r>
              <a:rPr lang="en-US" baseline="-25000" dirty="0" smtClean="0"/>
              <a:t>2</a:t>
            </a:r>
            <a:r>
              <a:rPr lang="en-US" dirty="0" smtClean="0"/>
              <a:t> and C</a:t>
            </a:r>
            <a:r>
              <a:rPr lang="en-US" baseline="-25000" dirty="0" smtClean="0"/>
              <a:t>3 </a:t>
            </a:r>
            <a:r>
              <a:rPr lang="en-US" dirty="0" smtClean="0"/>
              <a:t>using the principle of resolution (after </a:t>
            </a:r>
            <a:r>
              <a:rPr lang="en-US" i="1" dirty="0" smtClean="0"/>
              <a:t>instantiating</a:t>
            </a:r>
            <a:r>
              <a:rPr lang="en-US" dirty="0" smtClean="0"/>
              <a:t> variable </a:t>
            </a:r>
            <a:r>
              <a:rPr lang="en-US" sz="2000" dirty="0" smtClean="0">
                <a:latin typeface="Courier New" pitchFamily="49" charset="0"/>
              </a:rPr>
              <a:t>Food</a:t>
            </a:r>
            <a:r>
              <a:rPr lang="en-US" dirty="0" smtClean="0"/>
              <a:t> to </a:t>
            </a:r>
            <a:r>
              <a:rPr lang="en-US" sz="2000" dirty="0" err="1" smtClean="0">
                <a:latin typeface="Courier New" pitchFamily="49" charset="0"/>
              </a:rPr>
              <a:t>dahl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Therefore, </a:t>
            </a:r>
            <a:r>
              <a:rPr lang="en-US" sz="2000" dirty="0" smtClean="0">
                <a:latin typeface="Courier New" pitchFamily="49" charset="0"/>
              </a:rPr>
              <a:t>likes(</a:t>
            </a:r>
            <a:r>
              <a:rPr lang="en-US" sz="2000" dirty="0" err="1" smtClean="0">
                <a:latin typeface="Courier New" pitchFamily="49" charset="0"/>
              </a:rPr>
              <a:t>sam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dahl</a:t>
            </a:r>
            <a:r>
              <a:rPr lang="en-US" sz="2000" dirty="0" smtClean="0">
                <a:latin typeface="Courier New" pitchFamily="49" charset="0"/>
              </a:rPr>
              <a:t>)</a:t>
            </a:r>
            <a:r>
              <a:rPr lang="en-US" dirty="0" smtClean="0"/>
              <a:t> can be proved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Another Example</a:t>
            </a:r>
            <a:endParaRPr lang="en-IN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Unification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Prolog associates variables and values using a process known as </a:t>
            </a:r>
            <a:r>
              <a:rPr lang="en-US" i="1" dirty="0" smtClean="0"/>
              <a:t>unification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Variable that receive a value are said to be </a:t>
            </a:r>
            <a:r>
              <a:rPr lang="en-US" i="1" dirty="0" smtClean="0"/>
              <a:t>instantiated</a:t>
            </a:r>
          </a:p>
          <a:p>
            <a:pPr>
              <a:defRPr/>
            </a:pPr>
            <a:r>
              <a:rPr lang="en-US" dirty="0" smtClean="0"/>
              <a:t>Unification rules</a:t>
            </a:r>
          </a:p>
          <a:p>
            <a:pPr lvl="1" algn="just">
              <a:defRPr/>
            </a:pPr>
            <a:r>
              <a:rPr lang="en-US" dirty="0" smtClean="0"/>
              <a:t>A constant unifies only with itself</a:t>
            </a:r>
          </a:p>
          <a:p>
            <a:pPr lvl="1" algn="just">
              <a:defRPr/>
            </a:pPr>
            <a:r>
              <a:rPr lang="en-US" dirty="0" smtClean="0"/>
              <a:t>Two structures unify if and only if they have the same </a:t>
            </a:r>
            <a:r>
              <a:rPr lang="en-US" dirty="0" err="1" smtClean="0"/>
              <a:t>functor</a:t>
            </a:r>
            <a:r>
              <a:rPr lang="en-US" dirty="0" smtClean="0"/>
              <a:t> and the same number of arguments, and the corresponding arguments unify recursively</a:t>
            </a:r>
          </a:p>
          <a:p>
            <a:pPr lvl="1" algn="just">
              <a:defRPr/>
            </a:pPr>
            <a:r>
              <a:rPr lang="en-US" dirty="0" smtClean="0"/>
              <a:t>A variable unifies to with anything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Equality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Equality is defined as </a:t>
            </a:r>
            <a:r>
              <a:rPr lang="en-US" i="1" dirty="0" err="1" smtClean="0"/>
              <a:t>unifiability</a:t>
            </a:r>
            <a:endParaRPr lang="en-US" i="1" dirty="0" smtClean="0"/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An equality goal is using an infix predicate </a:t>
            </a:r>
            <a:r>
              <a:rPr lang="en-US" dirty="0" smtClean="0">
                <a:latin typeface="Courier New" pitchFamily="49" charset="0"/>
              </a:rPr>
              <a:t>=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Times New Roman" pitchFamily="18" charset="0"/>
              </a:rPr>
              <a:t>For instance,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?- </a:t>
            </a:r>
            <a:r>
              <a:rPr lang="en-US" sz="1800" b="1" dirty="0" err="1" smtClean="0">
                <a:latin typeface="Courier New" pitchFamily="49" charset="0"/>
              </a:rPr>
              <a:t>dahl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dahl</a:t>
            </a:r>
            <a:r>
              <a:rPr lang="en-US" sz="1800" b="1" dirty="0" smtClean="0">
                <a:latin typeface="Courier New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Yes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?- </a:t>
            </a:r>
            <a:r>
              <a:rPr lang="en-US" sz="1800" b="1" dirty="0" err="1" smtClean="0">
                <a:latin typeface="Courier New" pitchFamily="49" charset="0"/>
              </a:rPr>
              <a:t>dahl</a:t>
            </a:r>
            <a:r>
              <a:rPr lang="en-US" sz="1800" b="1" dirty="0" smtClean="0">
                <a:latin typeface="Courier New" pitchFamily="49" charset="0"/>
              </a:rPr>
              <a:t> = curry.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No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?- likes(Person, </a:t>
            </a:r>
            <a:r>
              <a:rPr lang="en-US" sz="1800" b="1" dirty="0" err="1" smtClean="0">
                <a:latin typeface="Courier New" pitchFamily="49" charset="0"/>
              </a:rPr>
              <a:t>dahl</a:t>
            </a:r>
            <a:r>
              <a:rPr lang="en-US" sz="1800" b="1" dirty="0" smtClean="0">
                <a:latin typeface="Courier New" pitchFamily="49" charset="0"/>
              </a:rPr>
              <a:t>) = likes(</a:t>
            </a:r>
            <a:r>
              <a:rPr lang="en-US" sz="1800" b="1" dirty="0" err="1" smtClean="0">
                <a:latin typeface="Courier New" pitchFamily="49" charset="0"/>
              </a:rPr>
              <a:t>sam</a:t>
            </a:r>
            <a:r>
              <a:rPr lang="en-US" sz="1800" b="1" dirty="0" smtClean="0">
                <a:latin typeface="Courier New" pitchFamily="49" charset="0"/>
              </a:rPr>
              <a:t>, Food).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Person = </a:t>
            </a:r>
            <a:r>
              <a:rPr lang="en-US" sz="1800" dirty="0" err="1" smtClean="0">
                <a:latin typeface="Courier New" pitchFamily="49" charset="0"/>
              </a:rPr>
              <a:t>sam</a:t>
            </a:r>
            <a:endParaRPr lang="en-US" sz="18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Food = </a:t>
            </a:r>
            <a:r>
              <a:rPr lang="en-US" sz="1800" dirty="0" err="1" smtClean="0">
                <a:latin typeface="Courier New" pitchFamily="49" charset="0"/>
              </a:rPr>
              <a:t>dahl</a:t>
            </a:r>
            <a:r>
              <a:rPr lang="en-US" sz="1800" dirty="0" smtClean="0">
                <a:latin typeface="Courier New" pitchFamily="49" charset="0"/>
              </a:rPr>
              <a:t> 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No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?- likes(Person, curry) = likes(</a:t>
            </a:r>
            <a:r>
              <a:rPr lang="en-US" sz="1800" b="1" dirty="0" err="1" smtClean="0">
                <a:latin typeface="Courier New" pitchFamily="49" charset="0"/>
              </a:rPr>
              <a:t>sam</a:t>
            </a:r>
            <a:r>
              <a:rPr lang="en-US" sz="1800" b="1" dirty="0" smtClean="0">
                <a:latin typeface="Courier New" pitchFamily="49" charset="0"/>
              </a:rPr>
              <a:t>, Food).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Person = </a:t>
            </a:r>
            <a:r>
              <a:rPr lang="en-US" sz="1800" dirty="0" err="1" smtClean="0">
                <a:latin typeface="Courier New" pitchFamily="49" charset="0"/>
              </a:rPr>
              <a:t>sam</a:t>
            </a:r>
            <a:endParaRPr lang="en-US" sz="18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Food = curry ;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</a:rPr>
              <a:t>No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Equality</a:t>
            </a:r>
            <a:endParaRPr lang="en-IN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1447800"/>
            <a:ext cx="685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Execution Order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Prolog searches for a resolution sequence that satisfies the goal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In order to satisfy the logical predicate, we can imagine two search strategies:</a:t>
            </a:r>
          </a:p>
          <a:p>
            <a:pPr lvl="1">
              <a:lnSpc>
                <a:spcPct val="80000"/>
              </a:lnSpc>
              <a:defRPr/>
            </a:pPr>
            <a:r>
              <a:rPr lang="en-US" i="1" dirty="0" smtClean="0"/>
              <a:t>Forward chaining</a:t>
            </a:r>
            <a:r>
              <a:rPr lang="en-US" dirty="0" smtClean="0"/>
              <a:t>, derived the goal from the axioms</a:t>
            </a:r>
          </a:p>
          <a:p>
            <a:pPr lvl="1">
              <a:lnSpc>
                <a:spcPct val="80000"/>
              </a:lnSpc>
              <a:defRPr/>
            </a:pPr>
            <a:r>
              <a:rPr lang="en-US" i="1" dirty="0" smtClean="0"/>
              <a:t>Backward chaining</a:t>
            </a:r>
            <a:r>
              <a:rPr lang="en-US" dirty="0" smtClean="0"/>
              <a:t>, start with the goal and attempt to resolve them working backwards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Backward chaining is usually more efficient, so it is the mechanism underlying the execution of Prolog programs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Forward chaining is more efficient when the number of facts is small and the number of rules is very large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Course Outcomes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fundamentals of knowledge representation, and logic based reasoning. 	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knowledge representation and reasoning to analyze and solve real- world problems. 	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Demonstrate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working knowledge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Prolog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order to write simple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Prolog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programs and be able to explore more sophisticated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Prolog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code on their own. 	</a:t>
            </a:r>
          </a:p>
          <a:p>
            <a:pPr algn="just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Demonstrate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working knowledge in Lisp in order to write simple Lisp programs and be able to explore more sophisticated Lisp code on their own. 	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basic rules for an expert system. 	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individually or in teams, simple knowledge-based systems and communicate effectively. </a:t>
            </a:r>
            <a:r>
              <a:rPr lang="en-IN" sz="2000" b="1" dirty="0" smtClean="0"/>
              <a:t>	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Backward Chaining in Prolog</a:t>
            </a: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Development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LOGic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the most widely used logic programming language</a:t>
            </a:r>
          </a:p>
          <a:p>
            <a:pPr algn="just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Kowalski: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late 60’s Logician who showed logical proof can support computation.</a:t>
            </a:r>
          </a:p>
          <a:p>
            <a:pPr algn="just"/>
            <a:r>
              <a:rPr lang="en-US" sz="2800" b="1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Colmerauer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early 70’s Developed early version of Prolog for natural language processing, mainly multiple parses.</a:t>
            </a:r>
          </a:p>
          <a:p>
            <a:pPr algn="just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Warren: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mid 70’s First version of Prolog that was efficient. 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 programming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Programmer defines facts and rules and gives this to the logic program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Ask it what programmer wants to know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 will look and reason, using available facts and rules, and then give an answer (or answers)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 Programming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Axiom are written in a standard form known as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Horn clauses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Horn clause consists of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H) and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 B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, B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,…,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B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  <a:sym typeface="Math1" pitchFamily="2" charset="2"/>
              </a:rPr>
              <a:t>n</a:t>
            </a:r>
            <a:endParaRPr lang="en-US" sz="2800" b="1" baseline="-25000" dirty="0" smtClean="0">
              <a:latin typeface="Times New Roman" pitchFamily="18" charset="0"/>
              <a:cs typeface="Times New Roman" pitchFamily="18" charset="0"/>
              <a:sym typeface="Math1" pitchFamily="2" charset="2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Semantics: when all B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true, we can deduce that H is true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762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ABout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4264"/>
            <a:ext cx="7239000" cy="538893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Prolog is a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declarative language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program is a collection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axioms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which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theorems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be proven.</a:t>
            </a: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Rather than describing how to compute a solution, a program consists of a data base of facts and logical relationships (rules).</a:t>
            </a: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Rather then running a program to obtain a solution, the user asks a question. When asked a question, the run time system searches through the data base of facts and rules to determine (by logical deduction) the answer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ABout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Prolog approximates first-order logic.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program is a set of Horn clauses.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Inference is by resolution.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is by backtracking with unification.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Basic data structure is term or tree.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Variables are unknowns not locations.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Prolog does not distinguish between inputs and outputs. It solves relations/predicates.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Resolution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Horn clauses can capture most logical statements</a:t>
            </a:r>
          </a:p>
          <a:p>
            <a:pPr lvl="1" algn="just"/>
            <a:r>
              <a:rPr lang="en-US" dirty="0" smtClean="0"/>
              <a:t>But not all</a:t>
            </a:r>
          </a:p>
          <a:p>
            <a:pPr algn="just"/>
            <a:r>
              <a:rPr lang="en-US" dirty="0" smtClean="0"/>
              <a:t>The derivation of new statements is known as </a:t>
            </a:r>
            <a:r>
              <a:rPr lang="en-US" b="1" i="1" dirty="0" smtClean="0"/>
              <a:t>resolution</a:t>
            </a:r>
          </a:p>
          <a:p>
            <a:pPr lvl="1" algn="just"/>
            <a:r>
              <a:rPr lang="en-US" dirty="0" smtClean="0"/>
              <a:t>The logic programming system combines existing statements to find new statements</a:t>
            </a:r>
          </a:p>
          <a:p>
            <a:pPr lvl="1"/>
            <a:r>
              <a:rPr lang="en-US" dirty="0" smtClean="0"/>
              <a:t>For instance,	</a:t>
            </a:r>
          </a:p>
          <a:p>
            <a:pPr lvl="1">
              <a:buFontTx/>
              <a:buNone/>
            </a:pPr>
            <a:r>
              <a:rPr lang="en-US" b="1" dirty="0" smtClean="0">
                <a:sym typeface="Math1" pitchFamily="2" charset="2"/>
              </a:rPr>
              <a:t>		C </a:t>
            </a:r>
            <a:r>
              <a:rPr lang="en-US" b="1" dirty="0" smtClean="0">
                <a:sym typeface="Wingdings" pitchFamily="2" charset="2"/>
              </a:rPr>
              <a:t></a:t>
            </a:r>
            <a:r>
              <a:rPr lang="en-US" b="1" dirty="0" smtClean="0">
                <a:sym typeface="Math1" pitchFamily="2" charset="2"/>
              </a:rPr>
              <a:t> A, B</a:t>
            </a:r>
          </a:p>
          <a:p>
            <a:pPr lvl="1">
              <a:buFontTx/>
              <a:buNone/>
            </a:pPr>
            <a:r>
              <a:rPr lang="en-US" b="1" dirty="0" smtClean="0">
                <a:sym typeface="Math1" pitchFamily="2" charset="2"/>
              </a:rPr>
              <a:t>		D </a:t>
            </a:r>
            <a:r>
              <a:rPr lang="en-US" b="1" dirty="0" smtClean="0">
                <a:sym typeface="Wingdings" pitchFamily="2" charset="2"/>
              </a:rPr>
              <a:t></a:t>
            </a:r>
            <a:r>
              <a:rPr lang="en-US" b="1" dirty="0" smtClean="0">
                <a:sym typeface="Math1" pitchFamily="2" charset="2"/>
              </a:rPr>
              <a:t> C</a:t>
            </a:r>
          </a:p>
          <a:p>
            <a:pPr lvl="1">
              <a:buFontTx/>
              <a:buNone/>
            </a:pPr>
            <a:r>
              <a:rPr lang="en-US" b="1" dirty="0" smtClean="0">
                <a:sym typeface="Math1" pitchFamily="2" charset="2"/>
              </a:rPr>
              <a:t>		D </a:t>
            </a:r>
            <a:r>
              <a:rPr lang="en-US" b="1" dirty="0" smtClean="0">
                <a:sym typeface="Wingdings" pitchFamily="2" charset="2"/>
              </a:rPr>
              <a:t></a:t>
            </a:r>
            <a:r>
              <a:rPr lang="en-US" b="1" dirty="0" smtClean="0">
                <a:sym typeface="Math1" pitchFamily="2" charset="2"/>
              </a:rPr>
              <a:t> A, B</a:t>
            </a:r>
          </a:p>
          <a:p>
            <a:endParaRPr lang="en-IN" sz="2000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423989" y="4800605"/>
            <a:ext cx="3644420" cy="400050"/>
            <a:chOff x="981" y="2817"/>
            <a:chExt cx="2711" cy="25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81" y="2826"/>
              <a:ext cx="872" cy="2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221" y="2817"/>
              <a:ext cx="1471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F0E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 and B imply C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682750" y="5540377"/>
            <a:ext cx="6026118" cy="1016000"/>
            <a:chOff x="965" y="3283"/>
            <a:chExt cx="4992" cy="640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65" y="3324"/>
              <a:ext cx="895" cy="21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92" y="3283"/>
              <a:ext cx="4065" cy="6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If we know that A and B imply C, </a:t>
              </a:r>
            </a:p>
            <a:p>
              <a:pPr algn="l"/>
              <a:r>
                <a:rPr lang="en-US" sz="2000" dirty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and that C implies D, </a:t>
              </a:r>
            </a:p>
            <a:p>
              <a:pPr algn="l"/>
              <a:r>
                <a:rPr lang="en-US" sz="2000" dirty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then we can deduce that A and B imply 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858</TotalTime>
  <Words>1283</Words>
  <Application>Microsoft Office PowerPoint</Application>
  <PresentationFormat>On-screen Show (4:3)</PresentationFormat>
  <Paragraphs>211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Opulent</vt:lpstr>
      <vt:lpstr>Artificial Intelligence (CS-793C)</vt:lpstr>
      <vt:lpstr>Course Objectives</vt:lpstr>
      <vt:lpstr>Course Outcomes</vt:lpstr>
      <vt:lpstr>Development</vt:lpstr>
      <vt:lpstr>Logic programming</vt:lpstr>
      <vt:lpstr>Logic Programming (contd.)</vt:lpstr>
      <vt:lpstr>ABout</vt:lpstr>
      <vt:lpstr>ABout</vt:lpstr>
      <vt:lpstr>Resolution</vt:lpstr>
      <vt:lpstr>Example</vt:lpstr>
      <vt:lpstr>Prolog as a declarative language</vt:lpstr>
      <vt:lpstr>Prolog programming model</vt:lpstr>
      <vt:lpstr>Complete Syntax of Terms</vt:lpstr>
      <vt:lpstr>Prolog Clauses</vt:lpstr>
      <vt:lpstr>structures</vt:lpstr>
      <vt:lpstr>Compound Terms</vt:lpstr>
      <vt:lpstr>ATOM</vt:lpstr>
      <vt:lpstr>Prolog program structure</vt:lpstr>
      <vt:lpstr>Example</vt:lpstr>
      <vt:lpstr>example</vt:lpstr>
      <vt:lpstr>Clauses: Facts and Rules</vt:lpstr>
      <vt:lpstr>Body of a (rule) clause contains goals.</vt:lpstr>
      <vt:lpstr>Interpretation of Clauses</vt:lpstr>
      <vt:lpstr>Principle of Resolution</vt:lpstr>
      <vt:lpstr>Another Example</vt:lpstr>
      <vt:lpstr>Unification</vt:lpstr>
      <vt:lpstr>Equality</vt:lpstr>
      <vt:lpstr>Equality</vt:lpstr>
      <vt:lpstr>Execution Order</vt:lpstr>
      <vt:lpstr>Backward Chaining in Prolog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SDe</dc:creator>
  <cp:lastModifiedBy>Exam</cp:lastModifiedBy>
  <cp:revision>70</cp:revision>
  <dcterms:created xsi:type="dcterms:W3CDTF">2006-08-16T00:00:00Z</dcterms:created>
  <dcterms:modified xsi:type="dcterms:W3CDTF">2018-12-03T06:16:49Z</dcterms:modified>
</cp:coreProperties>
</file>