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6" r:id="rId5"/>
    <p:sldId id="258" r:id="rId6"/>
    <p:sldId id="274" r:id="rId7"/>
    <p:sldId id="281" r:id="rId8"/>
    <p:sldId id="276" r:id="rId9"/>
    <p:sldId id="280" r:id="rId10"/>
    <p:sldId id="279" r:id="rId11"/>
    <p:sldId id="272" r:id="rId12"/>
    <p:sldId id="271" r:id="rId13"/>
    <p:sldId id="282" r:id="rId14"/>
    <p:sldId id="283" r:id="rId15"/>
    <p:sldId id="284" r:id="rId16"/>
    <p:sldId id="263" r:id="rId17"/>
    <p:sldId id="285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8BDD-AD24-420B-8005-CB37EAF24FE0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7CFB-9367-4186-8CEF-2F1CAD81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48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8BDD-AD24-420B-8005-CB37EAF24FE0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7CFB-9367-4186-8CEF-2F1CAD81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52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8BDD-AD24-420B-8005-CB37EAF24FE0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7CFB-9367-4186-8CEF-2F1CAD81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25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8BDD-AD24-420B-8005-CB37EAF24FE0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7CFB-9367-4186-8CEF-2F1CAD81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22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8BDD-AD24-420B-8005-CB37EAF24FE0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7CFB-9367-4186-8CEF-2F1CAD81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45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8BDD-AD24-420B-8005-CB37EAF24FE0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7CFB-9367-4186-8CEF-2F1CAD81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93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8BDD-AD24-420B-8005-CB37EAF24FE0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7CFB-9367-4186-8CEF-2F1CAD81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51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8BDD-AD24-420B-8005-CB37EAF24FE0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7CFB-9367-4186-8CEF-2F1CAD81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20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8BDD-AD24-420B-8005-CB37EAF24FE0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7CFB-9367-4186-8CEF-2F1CAD81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76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8BDD-AD24-420B-8005-CB37EAF24FE0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7CFB-9367-4186-8CEF-2F1CAD81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1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8BDD-AD24-420B-8005-CB37EAF24FE0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7CFB-9367-4186-8CEF-2F1CAD81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20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8BDD-AD24-420B-8005-CB37EAF24FE0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C7CFB-9367-4186-8CEF-2F1CAD81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11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23rf.com/photo_13207592_human-insulin-stylized-chemical-structure-.html" TargetMode="External"/><Relationship Id="rId2" Type="http://schemas.openxmlformats.org/officeDocument/2006/relationships/hyperlink" Target="https://www.ncbi.nlm.nih.gov/protein/?term=insulin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vlab.amrita.edu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76551" y="4966439"/>
            <a:ext cx="6397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Project Title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: Development of unsupervised and semi-supervised algorithms for clustering of protein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sequences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  <a:latin typeface="Century Schoolbook" panose="02040604050505020304" pitchFamily="18" charset="0"/>
            </a:endParaRPr>
          </a:p>
          <a:p>
            <a:pPr algn="just"/>
            <a:r>
              <a:rPr lang="en-IN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Organization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: Indian Institute of Technology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Bombay</a:t>
            </a:r>
          </a:p>
          <a:p>
            <a:pPr algn="just"/>
            <a:endParaRPr lang="en-IN" b="1" dirty="0" smtClean="0">
              <a:solidFill>
                <a:srgbClr val="C00000"/>
              </a:solidFill>
              <a:latin typeface="Century Schoolbook" panose="02040604050505020304" pitchFamily="18" charset="0"/>
            </a:endParaRPr>
          </a:p>
          <a:p>
            <a:pPr algn="just"/>
            <a:r>
              <a:rPr lang="en-IN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Internal Guide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: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Prof.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Ruchi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Patel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entury Schoolbook" panose="02040604050505020304" pitchFamily="18" charset="0"/>
            </a:endParaRPr>
          </a:p>
          <a:p>
            <a:pPr algn="just"/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  <a:latin typeface="Century Schoolbook" panose="02040604050505020304" pitchFamily="18" charset="0"/>
            </a:endParaRPr>
          </a:p>
          <a:p>
            <a:endParaRPr lang="en-IN" dirty="0" smtClean="0">
              <a:solidFill>
                <a:srgbClr val="C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5342" y="4791038"/>
            <a:ext cx="2947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entury Schoolbook" panose="02040604050505020304" pitchFamily="18" charset="0"/>
            </a:endParaRPr>
          </a:p>
          <a:p>
            <a:r>
              <a:rPr lang="en-IN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Presentation by</a:t>
            </a:r>
            <a:r>
              <a:rPr lang="en-IN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:</a:t>
            </a: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Shruti Jain</a:t>
            </a: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EN16CS301251</a:t>
            </a: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CSE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idx="4294967295"/>
          </p:nvPr>
        </p:nvSpPr>
        <p:spPr>
          <a:xfrm>
            <a:off x="2299410" y="2603876"/>
            <a:ext cx="7329322" cy="1531395"/>
          </a:xfrm>
        </p:spPr>
        <p:txBody>
          <a:bodyPr>
            <a:normAutofit/>
          </a:bodyPr>
          <a:lstStyle/>
          <a:p>
            <a:pPr algn="ctr"/>
            <a:r>
              <a:rPr lang="en-IN" sz="4000" cap="none" dirty="0" smtClean="0"/>
              <a:t>Project Work - II</a:t>
            </a:r>
            <a:endParaRPr lang="en-IN" sz="4000" cap="none" dirty="0"/>
          </a:p>
        </p:txBody>
      </p:sp>
      <p:sp>
        <p:nvSpPr>
          <p:cNvPr id="18" name="TextBox 17"/>
          <p:cNvSpPr txBox="1"/>
          <p:nvPr/>
        </p:nvSpPr>
        <p:spPr>
          <a:xfrm>
            <a:off x="955342" y="4791038"/>
            <a:ext cx="2947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entury Schoolbook" panose="02040604050505020304" pitchFamily="18" charset="0"/>
            </a:endParaRPr>
          </a:p>
          <a:p>
            <a:r>
              <a:rPr lang="en-IN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Presentation by</a:t>
            </a:r>
            <a:r>
              <a:rPr lang="en-IN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:</a:t>
            </a: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Shruti Jain</a:t>
            </a: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EN16CS301251</a:t>
            </a: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CSE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8" t="14056" r="9556" b="8896"/>
          <a:stretch/>
        </p:blipFill>
        <p:spPr>
          <a:xfrm>
            <a:off x="5029200" y="498209"/>
            <a:ext cx="1869743" cy="13700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75232" y="1868279"/>
            <a:ext cx="625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Georgia" panose="02040502050405020303" pitchFamily="18" charset="0"/>
              </a:rPr>
              <a:t>MEDICAPS UNIVERSITY</a:t>
            </a:r>
            <a:endParaRPr lang="en-IN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6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0"/>
            <a:ext cx="10515600" cy="1325563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Based</a:t>
            </a:r>
            <a:endParaRPr lang="en-IN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11"/>
            <a:ext cx="10289146" cy="2472930"/>
          </a:xfrm>
        </p:spPr>
        <p:txBody>
          <a:bodyPr/>
          <a:lstStyle/>
          <a:p>
            <a:r>
              <a:rPr lang="en-IN" dirty="0" smtClean="0"/>
              <a:t>N-grams are taken as features</a:t>
            </a:r>
          </a:p>
          <a:p>
            <a:r>
              <a:rPr lang="en-IN" dirty="0" smtClean="0"/>
              <a:t>Frequency of a particular n-gram of characters is considered in a sequence</a:t>
            </a:r>
          </a:p>
          <a:p>
            <a:r>
              <a:rPr lang="en-IN" dirty="0" smtClean="0"/>
              <a:t>Used </a:t>
            </a:r>
            <a:r>
              <a:rPr lang="en-IN" dirty="0" err="1" smtClean="0"/>
              <a:t>tf-idf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smtClean="0"/>
              <a:t>Used cosine similarity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991637" y="4803794"/>
            <a:ext cx="7642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Frequency of three letter amino acids for the sequences:</a:t>
            </a:r>
          </a:p>
          <a:p>
            <a:pPr algn="ctr"/>
            <a:r>
              <a:rPr lang="en-IN" sz="1600" dirty="0" smtClean="0"/>
              <a:t>MKVLIFACM; MKLCMKVL; </a:t>
            </a:r>
            <a:r>
              <a:rPr lang="en-IN" sz="1600" dirty="0"/>
              <a:t>ACMKVLIFAC; </a:t>
            </a:r>
            <a:r>
              <a:rPr lang="en-IN" sz="1600" dirty="0" smtClean="0"/>
              <a:t>MKLIFACM; CMKVIFACM.</a:t>
            </a:r>
          </a:p>
          <a:p>
            <a:pPr algn="ctr"/>
            <a:endParaRPr lang="en-IN" sz="1600" dirty="0" smtClean="0"/>
          </a:p>
          <a:p>
            <a:pPr algn="ctr"/>
            <a:endParaRPr lang="en-IN" sz="1600" dirty="0" smtClean="0"/>
          </a:p>
          <a:p>
            <a:r>
              <a:rPr lang="en-IN" sz="1400" i="1" dirty="0" smtClean="0"/>
              <a:t>Source: Muhammad </a:t>
            </a:r>
            <a:r>
              <a:rPr lang="en-IN" sz="1400" i="1" dirty="0" err="1" smtClean="0"/>
              <a:t>Javed</a:t>
            </a:r>
            <a:r>
              <a:rPr lang="en-IN" sz="1400" i="1" dirty="0" smtClean="0"/>
              <a:t> Iqbal et al, “</a:t>
            </a:r>
            <a:r>
              <a:rPr lang="en-US" sz="1400" i="1" dirty="0" smtClean="0"/>
              <a:t>Efficient Feature Selection and Classification of Protein Sequence Data in Bioinformatics”; 2014</a:t>
            </a:r>
          </a:p>
          <a:p>
            <a:r>
              <a:rPr lang="en-IN" sz="1600" dirty="0" smtClean="0"/>
              <a:t> </a:t>
            </a:r>
            <a:endParaRPr lang="en-IN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71542"/>
              </p:ext>
            </p:extLst>
          </p:nvPr>
        </p:nvGraphicFramePr>
        <p:xfrm>
          <a:off x="5422007" y="2810914"/>
          <a:ext cx="6375040" cy="185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880"/>
                <a:gridCol w="796880"/>
                <a:gridCol w="796880"/>
                <a:gridCol w="796880"/>
                <a:gridCol w="796880"/>
                <a:gridCol w="796880"/>
                <a:gridCol w="796880"/>
                <a:gridCol w="796880"/>
              </a:tblGrid>
              <a:tr h="48607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Sequence number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MKV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KVL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VLI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LIF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IFA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MKL</a:t>
                      </a:r>
                      <a:endParaRPr lang="en-IN" sz="1200" dirty="0"/>
                    </a:p>
                  </a:txBody>
                  <a:tcPr/>
                </a:tc>
              </a:tr>
              <a:tr h="196549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0.00</a:t>
                      </a:r>
                      <a:endParaRPr lang="en-IN" sz="1200" dirty="0"/>
                    </a:p>
                  </a:txBody>
                  <a:tcPr/>
                </a:tc>
              </a:tr>
              <a:tr h="196549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0.16</a:t>
                      </a:r>
                      <a:endParaRPr lang="en-IN" sz="1200" dirty="0"/>
                    </a:p>
                  </a:txBody>
                  <a:tcPr/>
                </a:tc>
              </a:tr>
              <a:tr h="196549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0.00</a:t>
                      </a:r>
                      <a:endParaRPr lang="en-IN" sz="1200" dirty="0"/>
                    </a:p>
                  </a:txBody>
                  <a:tcPr/>
                </a:tc>
              </a:tr>
              <a:tr h="196549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0.16</a:t>
                      </a:r>
                      <a:endParaRPr lang="en-IN" sz="1200" dirty="0"/>
                    </a:p>
                  </a:txBody>
                  <a:tcPr/>
                </a:tc>
              </a:tr>
              <a:tr h="196549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0.12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0.00</a:t>
                      </a:r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1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-111392"/>
            <a:ext cx="10515600" cy="1012914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Sequential Data</a:t>
            </a:r>
            <a:endParaRPr lang="en-IN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1521"/>
            <a:ext cx="10515600" cy="2756079"/>
          </a:xfrm>
        </p:spPr>
        <p:txBody>
          <a:bodyPr>
            <a:normAutofit/>
          </a:bodyPr>
          <a:lstStyle/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sequences are seen as sequential data.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the one where each object is represented as a sequence of set of items called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sets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Such sequence is called sequence data.</a:t>
            </a:r>
          </a:p>
          <a:p>
            <a:pPr algn="just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-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groups of data sequences similar to each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between two sequences can be based on sequence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features can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nature and project each data-sequence into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new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whose dimensions are these features.</a:t>
            </a:r>
          </a:p>
        </p:txBody>
      </p:sp>
      <p:pic>
        <p:nvPicPr>
          <p:cNvPr id="1026" name="Picture 2" descr="Image result for protein sequence align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4" b="43621"/>
          <a:stretch/>
        </p:blipFill>
        <p:spPr bwMode="auto">
          <a:xfrm>
            <a:off x="4182566" y="3657600"/>
            <a:ext cx="3646563" cy="217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72617" y="5946640"/>
            <a:ext cx="3463684" cy="36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</a:t>
            </a:r>
            <a:r>
              <a:rPr lang="en-IN" dirty="0" smtClean="0"/>
              <a:t>ig. Protein sequence alignment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43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66670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for Data Stream</a:t>
            </a:r>
            <a:endParaRPr lang="en-IN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671"/>
            <a:ext cx="11023242" cy="561029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sequence of points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must be accessed in order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read only once or a small number of times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inﬂow of data objects which is potentially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inﬁnite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clustering has a variety of algorithms such as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Stream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DenStream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Dstream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FlockStream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Stream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algorithms “transfer” the conventional clustering algorithms to the stream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en-IN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Image result for data stream clus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73" y="3371817"/>
            <a:ext cx="5808371" cy="299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89245" y="5515243"/>
            <a:ext cx="5241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  <a:r>
              <a:rPr lang="en-IN" sz="16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Erini</a:t>
            </a:r>
            <a:r>
              <a:rPr lang="en-IN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Ntotutsi</a:t>
            </a:r>
            <a:r>
              <a:rPr lang="en-IN" sz="16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Yannis</a:t>
            </a:r>
            <a:r>
              <a:rPr lang="en-IN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Theodoridis</a:t>
            </a:r>
            <a:r>
              <a:rPr lang="en-IN" sz="1600" i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IN" sz="1600" i="1" dirty="0">
                <a:latin typeface="Calibri" panose="020F0502020204030204" pitchFamily="34" charset="0"/>
                <a:cs typeface="Calibri" panose="020F0502020204030204" pitchFamily="34" charset="0"/>
              </a:rPr>
              <a:t>`` An Evaluation of data stream clustering algorithms</a:t>
            </a:r>
            <a:r>
              <a:rPr lang="en-IN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’’</a:t>
            </a:r>
          </a:p>
          <a:p>
            <a:r>
              <a:rPr lang="en-IN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[2]</a:t>
            </a:r>
            <a:r>
              <a:rPr lang="en-IN" sz="16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Charu</a:t>
            </a:r>
            <a:r>
              <a:rPr lang="en-IN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C Aggarwal, </a:t>
            </a:r>
            <a:r>
              <a:rPr lang="en-IN" sz="16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Chandan</a:t>
            </a:r>
            <a:r>
              <a:rPr lang="en-IN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K Reddy, ``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Clustering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Algorithms and 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r>
              <a:rPr lang="en-IN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’’, Chapman &amp; Hall/CRC</a:t>
            </a:r>
            <a:endParaRPr lang="en-IN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rgbClr val="C00000"/>
                </a:solidFill>
              </a:rPr>
              <a:t>Data stream clusters formed</a:t>
            </a:r>
            <a:endParaRPr lang="en-IN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5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54"/>
            <a:ext cx="10515600" cy="1325563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clusters</a:t>
            </a:r>
            <a:endParaRPr lang="en-IN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method: It is used to calculated sum of squared distances in clusters. Using inertia measure of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can also be used to determine optimal number of clusters required in clustering.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416" t="18576" r="36408" b="38962"/>
          <a:stretch/>
        </p:blipFill>
        <p:spPr>
          <a:xfrm>
            <a:off x="3065172" y="2790580"/>
            <a:ext cx="5937160" cy="402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6824"/>
            <a:ext cx="10515600" cy="292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Silhoeutte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analysis can be used to study the separation distance between the resulting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clusters.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of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[-1, 1]. Its analysis is as follows −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Near +1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indicates that the sample is far away from its neighboring cluster.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− 0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indicates that the sample is on or very close to the decision boundary separating two neighboring clusters.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− 1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indicates that the samples have been assigned to the wrong clusters.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26" y="3257486"/>
            <a:ext cx="5946522" cy="2525128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3"/>
          <a:srcRect l="53240" t="48074" r="23415" b="36519"/>
          <a:stretch/>
        </p:blipFill>
        <p:spPr>
          <a:xfrm>
            <a:off x="7622574" y="3257486"/>
            <a:ext cx="3749865" cy="139135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7392473" y="4648838"/>
            <a:ext cx="4417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ilhouette score=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s(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- the mean distance between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all other points in its own cluster.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- the distance between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its next nearest cluster centroid.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1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21"/>
            <a:ext cx="10515600" cy="844697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9118"/>
            <a:ext cx="10204938" cy="438057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Studied and analysed various research papers and survey papers 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852" y="1407175"/>
            <a:ext cx="6821658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for k-medians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tate-of-the-art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for stream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sequential data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038794"/>
            <a:ext cx="109645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Studied the advantages and disadvantages of various Data stream clustering algorithms.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K-means clustering for mathematical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and protein 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 alignment algorithms for sequence similarity and used them in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-clustering library using the matrices obtained as similarity matrices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Co-ordinated with bio-sciences team to understand the protein primary structure and protein database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cosine similarity to measure similarity as well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5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1171977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papers and books read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63149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Vincent J. Carey,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-wen Chen, Roberto Romero,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Draghici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“Machine Learning and Its Applications to Biology”, A tutorial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Computational Biology, vol.3, June 2007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Antje Krause, Jens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Stoye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Martin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Vingron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“Large Scale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Hierachical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of protein sequences”, BMC Bioinformatics 2005,6:15. DOI 10.1186/1471-2105-6-15.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Aggarwal,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Clustering,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CRC Press, Taylor and Francis Group, 2014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Sharaf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Eldin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AbdelGaber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Soliman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Kassim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Comparative Study of Protein Sequence Clustering Algorithms”, DOI: 10.1007/978-481-9112-3_63.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Mishra, 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Motwani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O’Callaghan.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data streams. In Proceedings of the 41st Annual Symposium on Foundations of Computer Science. IEEE Computer Society, 2000.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Gusfield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on Strings, Trees and Sequences,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1997.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Alexander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Etz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el, 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become a Bayesian in eight easy steps: An annotated reading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”,A report in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Crossmark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2018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Eirini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Ntoutsi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Nikos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Pelekis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Yannis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Theodoridis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“An evaluation of data stream clustering algorithms”, DOI: 10.1002/sam.11380.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Ahmed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Sharaf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Eldin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Sayed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Abdelgaber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Taysir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Soliman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“A comparative study of Protein Sequence Clustering Algorithms”, January 2009, DOI: 10.1007/978-90-481-9112-3-63.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Kamal Jain, Vijay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Vazirani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“Primal-Dual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Aprroximation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 for Metric Facility Location and k-Median Problems”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Valerie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Guralnik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George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Karypis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“A Scalable Algorithm for Clustering Sequential Data”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3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657" y="1586820"/>
            <a:ext cx="9144000" cy="2387600"/>
          </a:xfrm>
        </p:spPr>
        <p:txBody>
          <a:bodyPr>
            <a:normAutofit/>
          </a:bodyPr>
          <a:lstStyle/>
          <a:p>
            <a:r>
              <a:rPr lang="en-IN" sz="72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THANK YOU</a:t>
            </a:r>
            <a:endParaRPr lang="en-IN" sz="72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82743" y="2371133"/>
            <a:ext cx="9414240" cy="569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Internship Awards 2019-20</a:t>
            </a:r>
          </a:p>
          <a:p>
            <a:pPr algn="ctr">
              <a:lnSpc>
                <a:spcPct val="17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Engineering and Operations Research Department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7655" y="648449"/>
            <a:ext cx="7329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Georgia" panose="02040502050405020303" pitchFamily="18" charset="0"/>
              </a:rPr>
              <a:t>Indian </a:t>
            </a:r>
            <a:r>
              <a:rPr lang="en-IN" sz="3600" smtClean="0">
                <a:latin typeface="Georgia" panose="02040502050405020303" pitchFamily="18" charset="0"/>
              </a:rPr>
              <a:t>Institute of </a:t>
            </a:r>
            <a:r>
              <a:rPr lang="en-IN" sz="3600" dirty="0" smtClean="0">
                <a:latin typeface="Georgia" panose="02040502050405020303" pitchFamily="18" charset="0"/>
              </a:rPr>
              <a:t>Technology</a:t>
            </a:r>
          </a:p>
          <a:p>
            <a:pPr algn="ctr"/>
            <a:r>
              <a:rPr lang="en-IN" sz="3600" dirty="0" smtClean="0">
                <a:latin typeface="Georgia" panose="02040502050405020303" pitchFamily="18" charset="0"/>
              </a:rPr>
              <a:t>Bombay</a:t>
            </a:r>
            <a:endParaRPr lang="en-IN" sz="3600" dirty="0">
              <a:latin typeface="Georgia" panose="02040502050405020303" pitchFamily="18" charset="0"/>
            </a:endParaRPr>
          </a:p>
        </p:txBody>
      </p:sp>
      <p:pic>
        <p:nvPicPr>
          <p:cNvPr id="9" name="Picture 6" descr="Image result for iit bomba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43" y="496743"/>
            <a:ext cx="1476402" cy="150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6517" y="3786389"/>
            <a:ext cx="114493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  <a:p>
            <a:pPr algn="ctr"/>
            <a:endParaRPr lang="en-IN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Development of unsupervised </a:t>
            </a:r>
            <a:r>
              <a:rPr lang="en-I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semi-supervised algorithms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clustering protein sequences</a:t>
            </a:r>
          </a:p>
          <a:p>
            <a:r>
              <a:rPr lang="en-I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Investigator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Prof N.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Hemachandra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7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 of the project</a:t>
            </a:r>
            <a:endParaRPr lang="en-IN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454" y="1690688"/>
            <a:ext cx="10670345" cy="4015845"/>
          </a:xfrm>
          <a:ln>
            <a:noFill/>
          </a:ln>
          <a:effectLst>
            <a:glow rad="127000">
              <a:schemeClr val="accent1"/>
            </a:glo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size of protein database is increasing steadily. This presents a major challenge of assigning function to the sequences.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N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methods for clustering protein sequences.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N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expected to facilitate protein function annotation.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N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will also help to know shared ancestry between proteins.</a:t>
            </a:r>
          </a:p>
          <a:p>
            <a:pPr marL="0" indent="0">
              <a:buNone/>
            </a:pPr>
            <a:endParaRPr lang="en-IN" dirty="0">
              <a:ln>
                <a:solidFill>
                  <a:srgbClr val="FF0000"/>
                </a:solidFill>
              </a:ln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innerShdw blurRad="114300">
                  <a:prstClr val="black"/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981"/>
            <a:ext cx="10515600" cy="2498502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program is said to learn from experience E with respect to some class of tasks T and performance measure P, if its performance at tasks in T, as measured by P, improves with the experience 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 Mitchel</a:t>
            </a:r>
          </a:p>
          <a:p>
            <a:pPr marL="0" indent="0" algn="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is programming computers to optimize a performance criterion using example data or past experience.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IN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085" t="28722" r="15915" b="50047"/>
          <a:stretch/>
        </p:blipFill>
        <p:spPr>
          <a:xfrm>
            <a:off x="2076447" y="4230419"/>
            <a:ext cx="8252412" cy="1641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670" y="6007120"/>
            <a:ext cx="1098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 smtClean="0"/>
              <a:t>[1] </a:t>
            </a:r>
            <a:r>
              <a:rPr lang="en-IN" sz="1600" i="1" dirty="0" err="1" smtClean="0"/>
              <a:t>Ethem</a:t>
            </a:r>
            <a:r>
              <a:rPr lang="en-IN" sz="1600" i="1" dirty="0" smtClean="0"/>
              <a:t> </a:t>
            </a:r>
            <a:r>
              <a:rPr lang="en-IN" sz="1600" i="1" dirty="0" err="1" smtClean="0"/>
              <a:t>Alpaydm</a:t>
            </a:r>
            <a:r>
              <a:rPr lang="en-IN" sz="1600" i="1" dirty="0" smtClean="0"/>
              <a:t>, ``Introduction to Machine Learning’’, The MIT Press</a:t>
            </a:r>
          </a:p>
          <a:p>
            <a:pPr algn="r"/>
            <a:r>
              <a:rPr lang="en-IN" sz="1600" i="1" dirty="0" smtClean="0"/>
              <a:t>Image source: Google Developers Course on Machine Learning 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262881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894"/>
            <a:ext cx="10515600" cy="1325563"/>
          </a:xfrm>
        </p:spPr>
        <p:txBody>
          <a:bodyPr/>
          <a:lstStyle/>
          <a:p>
            <a:r>
              <a:rPr lang="en-IN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Structure of Protein</a:t>
            </a:r>
            <a:endParaRPr lang="en-IN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480457"/>
            <a:ext cx="5188873" cy="516708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rotein molecule is made from a long chain of twenty amino acids, each linked to its neighbour through a covalent peptide bond.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Proteins also known as polypeptides.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type of protein has a unique sequence of amino acids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protein structure ultimately depends on this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sequence. It plays role in determining the function of a protein.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4890" y="2067061"/>
            <a:ext cx="601014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 for insulin(Homo </a:t>
            </a: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Sapien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&gt;AAA59179.1 insulin [Homo sapiens]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MALWMRLLPLLALLALWGPDPAAAFVNQHLCGSHLVEALYLVCGERGFFYTPKTRREAEVGQVELGGGPG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AGSLQPLALEGSLQKRGIVEQCCTSICSLYQLENYCN</a:t>
            </a:r>
          </a:p>
          <a:p>
            <a:endParaRPr lang="en-IN" dirty="0" smtClean="0"/>
          </a:p>
          <a:p>
            <a:endParaRPr lang="en-IN" sz="1600" i="1" dirty="0" smtClean="0"/>
          </a:p>
          <a:p>
            <a:endParaRPr lang="en-IN" sz="1600" i="1" dirty="0"/>
          </a:p>
          <a:p>
            <a:endParaRPr lang="en-IN" sz="1600" i="1" dirty="0" smtClean="0"/>
          </a:p>
          <a:p>
            <a:endParaRPr lang="en-IN" sz="1600" i="1" dirty="0"/>
          </a:p>
          <a:p>
            <a:endParaRPr lang="en-IN" sz="1600" i="1" dirty="0" smtClean="0"/>
          </a:p>
          <a:p>
            <a:endParaRPr lang="en-IN" sz="1600" i="1" dirty="0"/>
          </a:p>
          <a:p>
            <a:endParaRPr lang="en-IN" sz="1600" i="1" dirty="0" smtClean="0"/>
          </a:p>
          <a:p>
            <a:endParaRPr lang="en-IN" sz="1600" i="1" dirty="0"/>
          </a:p>
          <a:p>
            <a:r>
              <a:rPr lang="en-IN" sz="1600" i="1" dirty="0" smtClean="0"/>
              <a:t>Source: </a:t>
            </a:r>
            <a:r>
              <a:rPr lang="en-IN" sz="1600" i="1" dirty="0">
                <a:hlinkClick r:id="rId2"/>
              </a:rPr>
              <a:t>https://www.ncbi.nlm.nih.gov/protein/?</a:t>
            </a:r>
            <a:r>
              <a:rPr lang="en-IN" sz="1600" i="1" dirty="0" smtClean="0">
                <a:hlinkClick r:id="rId2"/>
              </a:rPr>
              <a:t>term=insulin</a:t>
            </a:r>
            <a:endParaRPr lang="en-IN" sz="1600" i="1" dirty="0" smtClean="0"/>
          </a:p>
          <a:p>
            <a:r>
              <a:rPr lang="en-IN" sz="1600" i="1" dirty="0" smtClean="0"/>
              <a:t>Image </a:t>
            </a:r>
            <a:r>
              <a:rPr lang="en-IN" sz="1600" i="1" dirty="0" err="1" smtClean="0"/>
              <a:t>source:</a:t>
            </a:r>
            <a:r>
              <a:rPr lang="en-IN" sz="1600" i="1" dirty="0" err="1">
                <a:hlinkClick r:id="rId3"/>
              </a:rPr>
              <a:t>https</a:t>
            </a:r>
            <a:r>
              <a:rPr lang="en-IN" sz="1600" i="1" dirty="0">
                <a:hlinkClick r:id="rId3"/>
              </a:rPr>
              <a:t>://www.123rf.com/photo_13207592_human-insulin-stylized-chemical-structure-.html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54375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Measures</a:t>
            </a:r>
            <a:endParaRPr lang="en-IN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metric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pair of sequences and returns a real number which denotes the distance between the given sequences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Once all pairwise distances among a set of sequences are found, the similarity information can be encoded in a matrix or in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based similarity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based similarity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based similarity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based similarity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IN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8763" y="5638354"/>
            <a:ext cx="5248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i="1" dirty="0"/>
          </a:p>
          <a:p>
            <a:r>
              <a:rPr lang="en-IN" sz="1600" i="1" dirty="0" smtClean="0"/>
              <a:t>[1]</a:t>
            </a:r>
            <a:r>
              <a:rPr lang="en-IN" sz="1600" i="1" dirty="0" err="1" smtClean="0"/>
              <a:t>Charu</a:t>
            </a:r>
            <a:r>
              <a:rPr lang="en-IN" sz="1600" i="1" dirty="0" smtClean="0"/>
              <a:t> </a:t>
            </a:r>
            <a:r>
              <a:rPr lang="en-IN" sz="1600" i="1" dirty="0"/>
              <a:t>C Aggarwal, </a:t>
            </a:r>
            <a:r>
              <a:rPr lang="en-IN" sz="1600" i="1" dirty="0" err="1"/>
              <a:t>Chandan</a:t>
            </a:r>
            <a:r>
              <a:rPr lang="en-IN" sz="1600" i="1" dirty="0"/>
              <a:t> K Reddy, “</a:t>
            </a:r>
            <a:r>
              <a:rPr lang="en-US" sz="1600" i="1" dirty="0"/>
              <a:t>Data Clustering Algorithms and Applications</a:t>
            </a:r>
            <a:r>
              <a:rPr lang="en-IN" sz="1600" i="1" dirty="0" smtClean="0"/>
              <a:t>”, Chapman &amp; Hall/CRC</a:t>
            </a:r>
            <a:endParaRPr lang="en-IN" sz="1600" i="1" dirty="0"/>
          </a:p>
          <a:p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29910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Aligning sequences</a:t>
            </a:r>
            <a:endParaRPr lang="en-IN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22" y="1838504"/>
            <a:ext cx="4465915" cy="4253203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two strings, S and T, Find their best arrangement (global Alignment) or two largest substrings, s and t, with maximum similarity(local alignment)</a:t>
            </a:r>
          </a:p>
          <a:p>
            <a:pPr marL="0" indent="0" algn="just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Required: A scoring scheme for similarity and alignment algorithm</a:t>
            </a:r>
          </a:p>
          <a:p>
            <a:pPr marL="0" indent="0" algn="just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scoring scheme biological substitution matrices are used which are BLOSUM and PAM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683" t="16510" r="15493" b="10215"/>
          <a:stretch/>
        </p:blipFill>
        <p:spPr>
          <a:xfrm>
            <a:off x="5074276" y="2097668"/>
            <a:ext cx="6922181" cy="408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-56356"/>
            <a:ext cx="10515600" cy="1325563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Alignment</a:t>
            </a:r>
            <a:endParaRPr lang="en-IN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696819"/>
            <a:ext cx="5157787" cy="823912"/>
          </a:xfrm>
        </p:spPr>
        <p:txBody>
          <a:bodyPr/>
          <a:lstStyle/>
          <a:p>
            <a:r>
              <a:rPr lang="en-IN" dirty="0" smtClean="0"/>
              <a:t>Needleman-</a:t>
            </a:r>
            <a:r>
              <a:rPr lang="en-IN" dirty="0" err="1" smtClean="0"/>
              <a:t>Wunsch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51527"/>
            <a:ext cx="5157787" cy="1615787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Global Alignment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step in the algorithm is the trace back for the best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continuing the trace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reach to the 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row, 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column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96819"/>
            <a:ext cx="5183188" cy="823912"/>
          </a:xfrm>
        </p:spPr>
        <p:txBody>
          <a:bodyPr/>
          <a:lstStyle/>
          <a:p>
            <a:r>
              <a:rPr lang="en-IN" dirty="0" smtClean="0"/>
              <a:t>Smith-Waterman Algorithm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51527"/>
            <a:ext cx="5183188" cy="2109273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Local Alignment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step for the appropriate alignment is trace backing, prior to that one needs to find out the maximum score obtained in the entire matrix for the local alignment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scoring it.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788" y="3628571"/>
            <a:ext cx="4907869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=MAX[M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i-1,j-1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+S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-1+W, M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i-1,j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+W]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row and columns.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matrix value of the required cell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score of the required cell (S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 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gap alignment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589485" y="3628571"/>
            <a:ext cx="494052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=MAX[M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i-1,j-1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+S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-1+W, M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i-1,j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+W, 0]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row and columns.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matrix value of the required cell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score of the required cell (S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 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gap alignment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39788" y="5726678"/>
            <a:ext cx="1118908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*Score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calculated using scoring matrices. Some of the scoring matrices used are PAM and BLOSUM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Ref. Valerie </a:t>
            </a:r>
            <a:r>
              <a:rPr lang="en-IN" sz="16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Guralnik</a:t>
            </a:r>
            <a:r>
              <a:rPr lang="en-IN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George </a:t>
            </a:r>
            <a:r>
              <a:rPr lang="en-IN" sz="16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Karypis</a:t>
            </a:r>
            <a:r>
              <a:rPr lang="en-IN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,” A Scalable Algorithm for Clustering Sequential Data”</a:t>
            </a:r>
          </a:p>
          <a:p>
            <a:pPr algn="r"/>
            <a:r>
              <a:rPr lang="en-IN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Ref. </a:t>
            </a:r>
            <a:r>
              <a:rPr lang="en-IN" sz="1600" i="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http://vlab.amrita.edu/</a:t>
            </a:r>
            <a:endParaRPr lang="en-IN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 and cosine similarity</a:t>
            </a:r>
            <a:endParaRPr lang="en-IN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9609"/>
          </a:xfrm>
        </p:spPr>
        <p:txBody>
          <a:bodyPr/>
          <a:lstStyle/>
          <a:p>
            <a:r>
              <a:rPr lang="en-IN" dirty="0" smtClean="0"/>
              <a:t>Alignment of proteins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9735" y="2150772"/>
            <a:ext cx="5585653" cy="449472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 sequence alignment is a way of arranging the sequences of 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proteins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identify regions of similarity that may be a consequence of functional, 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structural,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 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evolutionary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relationships between the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sequences.</a:t>
            </a:r>
          </a:p>
          <a:p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Here we used pairwise alignment</a:t>
            </a:r>
          </a:p>
          <a:p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Example:-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/>
              <a:t>SSSVPSQKTYQGSYGFRLGFLHSGTAKSVTCTYSPALNKMFCQLAKTCPVQL-WVDSTPP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 smtClean="0"/>
              <a:t>P-GTRV-RAMAIYKQSQHMTEVVRRCPHHERCS-D-</a:t>
            </a:r>
            <a:r>
              <a:rPr lang="en-IN" sz="1200" dirty="0"/>
              <a:t>-SDGLAPPQHLIRVEGNLRVEYLD DRNTFRHSVVVPYEPPEVGSDCTTIHYNYMCNSSCMGGMNRRPILTIITLEDSSGNLLGR </a:t>
            </a:r>
            <a:r>
              <a:rPr lang="en-IN" sz="1200" dirty="0" smtClean="0"/>
              <a:t>NSFEVRVCACPGRDRRTEEENL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/>
              <a:t>SCAVPSTDDYAGKYGLQLDFQQNGTAKSVTCTYSPELNKLFCQLAKTCPL-LVRVES-PP </a:t>
            </a:r>
            <a:endParaRPr lang="en-IN" sz="12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 smtClean="0"/>
              <a:t>PRGS-ILRATAVYKKSEHVAEVVKRCPHHER-SVEPGEDA-APPSHLMRVEGNLQAYYME </a:t>
            </a:r>
            <a:r>
              <a:rPr lang="en-IN" sz="1200" dirty="0"/>
              <a:t>DVNSGRHSVCVPYEGPQVGTECTTVLYNYMCNSSCMGGMNRRPILTIITLETPQGLLLGR RCFEVRVCACPGRDRRTEEDNY</a:t>
            </a: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675398"/>
            <a:ext cx="4110375" cy="35328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1263" y="5041228"/>
            <a:ext cx="446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measures the cosine of the angle between two vectors projected in a multi-dimensional </a:t>
            </a:r>
            <a:r>
              <a:rPr lang="en-US" dirty="0" smtClean="0"/>
              <a:t>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Smaller </a:t>
            </a:r>
            <a:r>
              <a:rPr lang="en-US" dirty="0"/>
              <a:t>the angle, higher the similarity.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6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3522</TotalTime>
  <Words>1398</Words>
  <Application>Microsoft Office PowerPoint</Application>
  <PresentationFormat>Widescreen</PresentationFormat>
  <Paragraphs>220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Century Schoolbook</vt:lpstr>
      <vt:lpstr>Georgia</vt:lpstr>
      <vt:lpstr>Times New Roman</vt:lpstr>
      <vt:lpstr>Office Theme</vt:lpstr>
      <vt:lpstr>Project Work - II</vt:lpstr>
      <vt:lpstr>PowerPoint Presentation</vt:lpstr>
      <vt:lpstr>Intent of the project</vt:lpstr>
      <vt:lpstr>Machine Learning</vt:lpstr>
      <vt:lpstr>Primary Structure of Protein</vt:lpstr>
      <vt:lpstr>Similarity Measures</vt:lpstr>
      <vt:lpstr>Aligning sequences</vt:lpstr>
      <vt:lpstr>Sequence Alignment</vt:lpstr>
      <vt:lpstr>Alignment and cosine similarity</vt:lpstr>
      <vt:lpstr>Keyword Based</vt:lpstr>
      <vt:lpstr>Clustering Sequential Data</vt:lpstr>
      <vt:lpstr>Clustering for Data Stream</vt:lpstr>
      <vt:lpstr>Data stream clusters formed</vt:lpstr>
      <vt:lpstr>Evaluation of clusters</vt:lpstr>
      <vt:lpstr>PowerPoint Presentation</vt:lpstr>
      <vt:lpstr>Progress </vt:lpstr>
      <vt:lpstr>List of papers and books read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Jain</dc:creator>
  <cp:lastModifiedBy>Shruti Jain</cp:lastModifiedBy>
  <cp:revision>132</cp:revision>
  <dcterms:created xsi:type="dcterms:W3CDTF">2020-02-29T16:57:31Z</dcterms:created>
  <dcterms:modified xsi:type="dcterms:W3CDTF">2020-06-01T03:42:30Z</dcterms:modified>
</cp:coreProperties>
</file>