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6" r:id="rId2"/>
    <p:sldId id="270" r:id="rId3"/>
    <p:sldId id="273" r:id="rId4"/>
    <p:sldId id="294" r:id="rId5"/>
    <p:sldId id="275" r:id="rId6"/>
    <p:sldId id="277" r:id="rId7"/>
    <p:sldId id="290" r:id="rId8"/>
    <p:sldId id="291" r:id="rId9"/>
    <p:sldId id="274" r:id="rId10"/>
    <p:sldId id="292" r:id="rId11"/>
    <p:sldId id="293" r:id="rId12"/>
    <p:sldId id="295" r:id="rId13"/>
    <p:sldId id="286" r:id="rId14"/>
    <p:sldId id="287" r:id="rId15"/>
    <p:sldId id="284" r:id="rId16"/>
    <p:sldId id="298" r:id="rId17"/>
    <p:sldId id="297" r:id="rId18"/>
    <p:sldId id="296" r:id="rId19"/>
    <p:sldId id="285" r:id="rId20"/>
    <p:sldId id="288" r:id="rId21"/>
    <p:sldId id="289" r:id="rId22"/>
    <p:sldId id="278" r:id="rId23"/>
    <p:sldId id="279" r:id="rId24"/>
    <p:sldId id="299" r:id="rId25"/>
    <p:sldId id="280" r:id="rId26"/>
    <p:sldId id="300" r:id="rId27"/>
    <p:sldId id="281" r:id="rId28"/>
    <p:sldId id="282" r:id="rId29"/>
    <p:sldId id="283" r:id="rId30"/>
    <p:sldId id="266" r:id="rId31"/>
    <p:sldId id="264" r:id="rId32"/>
    <p:sldId id="271" r:id="rId33"/>
    <p:sldId id="272" r:id="rId34"/>
    <p:sldId id="263"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7"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BDED6DE-99B3-4BD7-98C9-90343CC24B6E}" type="datetimeFigureOut">
              <a:rPr lang="en-US" smtClean="0"/>
              <a:pPr/>
              <a:t>5/31/2020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341BBA8-22DF-4DC5-AF82-F18D1C19BD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BDED6DE-99B3-4BD7-98C9-90343CC24B6E}" type="datetimeFigureOut">
              <a:rPr lang="en-US" smtClean="0"/>
              <a:pPr/>
              <a:t>5/31/2020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BDED6DE-99B3-4BD7-98C9-90343CC24B6E}" type="datetimeFigureOut">
              <a:rPr lang="en-US" smtClean="0"/>
              <a:pPr/>
              <a:t>5/31/2020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341BBA8-22DF-4DC5-AF82-F18D1C19BD70}"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BDED6DE-99B3-4BD7-98C9-90343CC24B6E}" type="datetimeFigureOut">
              <a:rPr lang="en-US" smtClean="0"/>
              <a:pPr/>
              <a:t>5/31/2020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5341BBA8-22DF-4DC5-AF82-F18D1C19BD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09492" y="972928"/>
            <a:ext cx="2365513" cy="1941247"/>
          </a:xfrm>
          <a:prstGeom prst="rect">
            <a:avLst/>
          </a:prstGeom>
        </p:spPr>
      </p:pic>
      <p:sp>
        <p:nvSpPr>
          <p:cNvPr id="2" name="Title 1"/>
          <p:cNvSpPr>
            <a:spLocks noGrp="1"/>
          </p:cNvSpPr>
          <p:nvPr>
            <p:ph type="ctrTitle"/>
          </p:nvPr>
        </p:nvSpPr>
        <p:spPr>
          <a:xfrm>
            <a:off x="1803041" y="181202"/>
            <a:ext cx="9144000" cy="1136837"/>
          </a:xfrm>
        </p:spPr>
        <p:txBody>
          <a:bodyPr>
            <a:normAutofit/>
          </a:bodyPr>
          <a:lstStyle/>
          <a:p>
            <a:pPr algn="ct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INDUSTRIAL TRAINING-II PRESENTATION ON WALL OF FAME AND CUSTOMER REVIEW ANALYSIS</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09174" y="2737110"/>
            <a:ext cx="8183797" cy="3777990"/>
          </a:xfrm>
        </p:spPr>
        <p:txBody>
          <a:bodyPr>
            <a:noAutofit/>
          </a:bodyPr>
          <a:lstStyle/>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Presented By:  Shaikh Eajajuddin (EN16CS301241)</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	          Shubham Sharma (EN16CS301256)</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	          Suryansh Singh Tomar (EN16CS301271)</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Class: CS-E    SEM: VIII	Medi-Caps University, Indore</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Internal guide: Prof. Ruchi Patel  and Prof. Sachin Solanki         </a:t>
            </a:r>
          </a:p>
          <a:p>
            <a:pPr algn="l">
              <a:lnSpc>
                <a:spcPct val="150000"/>
              </a:lnSpc>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Company Name Or Internship Provider: IBM (ICE) Pvt. Ltd.</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External guide: Mr. Nitesh Karmakar (ML developer at IBM (ICE))</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Starting Date : 06 January, 2020	End Date : 06 May,2020</a:t>
            </a:r>
          </a:p>
        </p:txBody>
      </p:sp>
    </p:spTree>
    <p:extLst>
      <p:ext uri="{BB962C8B-B14F-4D97-AF65-F5344CB8AC3E}">
        <p14:creationId xmlns="" xmlns:p14="http://schemas.microsoft.com/office/powerpoint/2010/main" val="2190781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57262"/>
          </a:xfrm>
        </p:spPr>
        <p:txBody>
          <a:bodyPr>
            <a:normAutofit/>
          </a:bodyPr>
          <a:lstStyle/>
          <a:p>
            <a:pPr algn="ctr"/>
            <a:r>
              <a:rPr lang="en-US" sz="2800" dirty="0" smtClean="0">
                <a:latin typeface="Times New Roman" pitchFamily="18" charset="0"/>
                <a:cs typeface="Times New Roman" pitchFamily="18" charset="0"/>
              </a:rPr>
              <a:t>Snapshots of Teacher dashboard:</a:t>
            </a:r>
            <a:endParaRPr lang="en-US" sz="2800" dirty="0">
              <a:latin typeface="Times New Roman" pitchFamily="18" charset="0"/>
              <a:cs typeface="Times New Roman" pitchFamily="18" charset="0"/>
            </a:endParaRPr>
          </a:p>
        </p:txBody>
      </p:sp>
      <p:pic>
        <p:nvPicPr>
          <p:cNvPr id="8194" name="Picture 2" descr="F:\analytics vidhya\login_page.PNG"/>
          <p:cNvPicPr>
            <a:picLocks noChangeAspect="1" noChangeArrowheads="1"/>
          </p:cNvPicPr>
          <p:nvPr/>
        </p:nvPicPr>
        <p:blipFill>
          <a:blip r:embed="rId2" cstate="print"/>
          <a:srcRect/>
          <a:stretch>
            <a:fillRect/>
          </a:stretch>
        </p:blipFill>
        <p:spPr bwMode="auto">
          <a:xfrm>
            <a:off x="1968500" y="1270000"/>
            <a:ext cx="8166100" cy="4406900"/>
          </a:xfrm>
          <a:prstGeom prst="rect">
            <a:avLst/>
          </a:prstGeom>
          <a:noFill/>
        </p:spPr>
      </p:pic>
      <p:sp>
        <p:nvSpPr>
          <p:cNvPr id="5" name="TextBox 4"/>
          <p:cNvSpPr txBox="1"/>
          <p:nvPr/>
        </p:nvSpPr>
        <p:spPr>
          <a:xfrm>
            <a:off x="4787900" y="5880100"/>
            <a:ext cx="27051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6 Login page</a:t>
            </a:r>
            <a:endParaRPr lang="en-US" sz="24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57262"/>
          </a:xfrm>
        </p:spPr>
        <p:txBody>
          <a:bodyPr>
            <a:normAutofit/>
          </a:bodyPr>
          <a:lstStyle/>
          <a:p>
            <a:pPr algn="ctr"/>
            <a:r>
              <a:rPr lang="en-US" sz="2800" dirty="0" smtClean="0">
                <a:latin typeface="Times New Roman" pitchFamily="18" charset="0"/>
                <a:cs typeface="Times New Roman" pitchFamily="18" charset="0"/>
              </a:rPr>
              <a:t>Snapshots of Teacher dashboard:</a:t>
            </a:r>
            <a:endParaRPr lang="en-US" sz="2800" dirty="0">
              <a:latin typeface="Times New Roman" pitchFamily="18" charset="0"/>
              <a:cs typeface="Times New Roman" pitchFamily="18" charset="0"/>
            </a:endParaRPr>
          </a:p>
        </p:txBody>
      </p:sp>
      <p:pic>
        <p:nvPicPr>
          <p:cNvPr id="9218" name="Picture 2" descr="F:\analytics vidhya\assignment.PNG"/>
          <p:cNvPicPr>
            <a:picLocks noChangeAspect="1" noChangeArrowheads="1"/>
          </p:cNvPicPr>
          <p:nvPr/>
        </p:nvPicPr>
        <p:blipFill>
          <a:blip r:embed="rId2" cstate="print"/>
          <a:srcRect/>
          <a:stretch>
            <a:fillRect/>
          </a:stretch>
        </p:blipFill>
        <p:spPr bwMode="auto">
          <a:xfrm>
            <a:off x="2324100" y="1168400"/>
            <a:ext cx="7899400" cy="4406900"/>
          </a:xfrm>
          <a:prstGeom prst="rect">
            <a:avLst/>
          </a:prstGeom>
          <a:noFill/>
        </p:spPr>
      </p:pic>
      <p:sp>
        <p:nvSpPr>
          <p:cNvPr id="5" name="TextBox 4"/>
          <p:cNvSpPr txBox="1"/>
          <p:nvPr/>
        </p:nvSpPr>
        <p:spPr>
          <a:xfrm>
            <a:off x="4635500" y="5816600"/>
            <a:ext cx="36068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7 Teacher dashboard</a:t>
            </a:r>
            <a:endParaRPr lang="en-US" sz="24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2586038"/>
            <a:ext cx="10972800" cy="1143000"/>
          </a:xfrm>
        </p:spPr>
        <p:txBody>
          <a:bodyPr/>
          <a:lstStyle/>
          <a:p>
            <a:pPr algn="ctr"/>
            <a:r>
              <a:rPr lang="en-US" dirty="0" smtClean="0"/>
              <a:t>Suryansh Singh Tomar (EN16CS301271)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30262"/>
          </a:xfrm>
        </p:spPr>
        <p:txBody>
          <a:bodyPr>
            <a:normAutofit/>
          </a:bodyPr>
          <a:lstStyle/>
          <a:p>
            <a:pPr algn="ctr"/>
            <a:r>
              <a:rPr lang="en-US" sz="3200" dirty="0" smtClean="0">
                <a:latin typeface="Times New Roman" pitchFamily="18" charset="0"/>
                <a:cs typeface="Times New Roman" pitchFamily="18" charset="0"/>
              </a:rPr>
              <a:t>Face comparison module:</a:t>
            </a:r>
            <a:endParaRPr lang="en-US" sz="3200" dirty="0">
              <a:latin typeface="Times New Roman" pitchFamily="18" charset="0"/>
              <a:cs typeface="Times New Roman" pitchFamily="18" charset="0"/>
            </a:endParaRPr>
          </a:p>
        </p:txBody>
      </p:sp>
      <p:pic>
        <p:nvPicPr>
          <p:cNvPr id="2050" name="Picture 2" descr="F:\analytics vidhya\faceppcomp.PNG"/>
          <p:cNvPicPr>
            <a:picLocks noChangeAspect="1" noChangeArrowheads="1"/>
          </p:cNvPicPr>
          <p:nvPr/>
        </p:nvPicPr>
        <p:blipFill>
          <a:blip r:embed="rId2" cstate="print"/>
          <a:srcRect/>
          <a:stretch>
            <a:fillRect/>
          </a:stretch>
        </p:blipFill>
        <p:spPr bwMode="auto">
          <a:xfrm>
            <a:off x="317500" y="1168400"/>
            <a:ext cx="6502400" cy="4813300"/>
          </a:xfrm>
          <a:prstGeom prst="rect">
            <a:avLst/>
          </a:prstGeom>
          <a:noFill/>
        </p:spPr>
      </p:pic>
      <p:pic>
        <p:nvPicPr>
          <p:cNvPr id="2051" name="Picture 3" descr="F:\analytics vidhya\eajaj.jpg"/>
          <p:cNvPicPr>
            <a:picLocks noChangeAspect="1" noChangeArrowheads="1"/>
          </p:cNvPicPr>
          <p:nvPr/>
        </p:nvPicPr>
        <p:blipFill>
          <a:blip r:embed="rId3" cstate="print"/>
          <a:srcRect/>
          <a:stretch>
            <a:fillRect/>
          </a:stretch>
        </p:blipFill>
        <p:spPr bwMode="auto">
          <a:xfrm>
            <a:off x="7670800" y="1397000"/>
            <a:ext cx="4127500" cy="3352800"/>
          </a:xfrm>
          <a:prstGeom prst="rect">
            <a:avLst/>
          </a:prstGeom>
          <a:noFill/>
        </p:spPr>
      </p:pic>
      <p:sp>
        <p:nvSpPr>
          <p:cNvPr id="7" name="TextBox 6"/>
          <p:cNvSpPr txBox="1"/>
          <p:nvPr/>
        </p:nvSpPr>
        <p:spPr>
          <a:xfrm>
            <a:off x="1079500" y="5854700"/>
            <a:ext cx="53721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8 Facepp code for Face comparison</a:t>
            </a:r>
            <a:endParaRPr lang="en-US" sz="2400" b="1" dirty="0">
              <a:latin typeface="Times New Roman" pitchFamily="18" charset="0"/>
              <a:cs typeface="Times New Roman" pitchFamily="18" charset="0"/>
            </a:endParaRPr>
          </a:p>
        </p:txBody>
      </p:sp>
      <p:sp>
        <p:nvSpPr>
          <p:cNvPr id="8" name="TextBox 7"/>
          <p:cNvSpPr txBox="1"/>
          <p:nvPr/>
        </p:nvSpPr>
        <p:spPr>
          <a:xfrm>
            <a:off x="8648700" y="4902200"/>
            <a:ext cx="2362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9 eajaj.jpg</a:t>
            </a:r>
            <a:endParaRPr lang="en-US" sz="24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42962"/>
          </a:xfrm>
        </p:spPr>
        <p:txBody>
          <a:bodyPr>
            <a:normAutofit/>
          </a:bodyPr>
          <a:lstStyle/>
          <a:p>
            <a:pPr algn="ctr"/>
            <a:r>
              <a:rPr lang="en-US" sz="3200" dirty="0" smtClean="0">
                <a:latin typeface="Times New Roman" pitchFamily="18" charset="0"/>
                <a:cs typeface="Times New Roman" pitchFamily="18" charset="0"/>
              </a:rPr>
              <a:t>Result of Face comparison:</a:t>
            </a:r>
            <a:endParaRPr lang="en-US" sz="3200" dirty="0">
              <a:latin typeface="Times New Roman" pitchFamily="18" charset="0"/>
              <a:cs typeface="Times New Roman" pitchFamily="18" charset="0"/>
            </a:endParaRPr>
          </a:p>
        </p:txBody>
      </p:sp>
      <p:pic>
        <p:nvPicPr>
          <p:cNvPr id="3074" name="Picture 2" descr="F:\analytics vidhya\file11.jpg"/>
          <p:cNvPicPr>
            <a:picLocks noChangeAspect="1" noChangeArrowheads="1"/>
          </p:cNvPicPr>
          <p:nvPr/>
        </p:nvPicPr>
        <p:blipFill>
          <a:blip r:embed="rId2" cstate="print"/>
          <a:srcRect/>
          <a:stretch>
            <a:fillRect/>
          </a:stretch>
        </p:blipFill>
        <p:spPr bwMode="auto">
          <a:xfrm>
            <a:off x="596900" y="1346200"/>
            <a:ext cx="4419600" cy="3454400"/>
          </a:xfrm>
          <a:prstGeom prst="rect">
            <a:avLst/>
          </a:prstGeom>
          <a:noFill/>
        </p:spPr>
      </p:pic>
      <p:sp>
        <p:nvSpPr>
          <p:cNvPr id="5" name="TextBox 4"/>
          <p:cNvSpPr txBox="1"/>
          <p:nvPr/>
        </p:nvSpPr>
        <p:spPr>
          <a:xfrm>
            <a:off x="1524000" y="4965700"/>
            <a:ext cx="2654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10 file11.jpg</a:t>
            </a:r>
            <a:endParaRPr lang="en-US" sz="2400" b="1" dirty="0">
              <a:latin typeface="Times New Roman" pitchFamily="18" charset="0"/>
              <a:cs typeface="Times New Roman" pitchFamily="18" charset="0"/>
            </a:endParaRPr>
          </a:p>
        </p:txBody>
      </p:sp>
      <p:pic>
        <p:nvPicPr>
          <p:cNvPr id="3075" name="Picture 3" descr="F:\analytics vidhya\eajajfile11.PNG"/>
          <p:cNvPicPr>
            <a:picLocks noChangeAspect="1" noChangeArrowheads="1"/>
          </p:cNvPicPr>
          <p:nvPr/>
        </p:nvPicPr>
        <p:blipFill>
          <a:blip r:embed="rId3" cstate="print"/>
          <a:srcRect/>
          <a:stretch>
            <a:fillRect/>
          </a:stretch>
        </p:blipFill>
        <p:spPr bwMode="auto">
          <a:xfrm>
            <a:off x="6172200" y="1511300"/>
            <a:ext cx="5346700" cy="3175000"/>
          </a:xfrm>
          <a:prstGeom prst="rect">
            <a:avLst/>
          </a:prstGeom>
          <a:noFill/>
        </p:spPr>
      </p:pic>
      <p:sp>
        <p:nvSpPr>
          <p:cNvPr id="7" name="TextBox 6"/>
          <p:cNvSpPr txBox="1"/>
          <p:nvPr/>
        </p:nvSpPr>
        <p:spPr>
          <a:xfrm>
            <a:off x="7696200" y="4483100"/>
            <a:ext cx="1955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11 Result</a:t>
            </a:r>
            <a:endParaRPr lang="en-US" sz="24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30262"/>
          </a:xfrm>
        </p:spPr>
        <p:txBody>
          <a:bodyPr>
            <a:normAutofit/>
          </a:bodyPr>
          <a:lstStyle/>
          <a:p>
            <a:pPr algn="ctr"/>
            <a:r>
              <a:rPr lang="en-US" sz="2800" dirty="0" smtClean="0">
                <a:latin typeface="Times New Roman" pitchFamily="18" charset="0"/>
                <a:cs typeface="Times New Roman" pitchFamily="18" charset="0"/>
              </a:rPr>
              <a:t>Screenshots of Options Technika:</a:t>
            </a:r>
            <a:endParaRPr lang="en-US" sz="2800" dirty="0">
              <a:latin typeface="Times New Roman" pitchFamily="18" charset="0"/>
              <a:cs typeface="Times New Roman" pitchFamily="18" charset="0"/>
            </a:endParaRPr>
          </a:p>
        </p:txBody>
      </p:sp>
      <p:pic>
        <p:nvPicPr>
          <p:cNvPr id="2050" name="Picture 2" descr="F:\analytics vidhya\fff.PNG"/>
          <p:cNvPicPr>
            <a:picLocks noChangeAspect="1" noChangeArrowheads="1"/>
          </p:cNvPicPr>
          <p:nvPr/>
        </p:nvPicPr>
        <p:blipFill>
          <a:blip r:embed="rId2" cstate="print"/>
          <a:srcRect/>
          <a:stretch>
            <a:fillRect/>
          </a:stretch>
        </p:blipFill>
        <p:spPr bwMode="auto">
          <a:xfrm>
            <a:off x="876300" y="1282700"/>
            <a:ext cx="10147300" cy="4749800"/>
          </a:xfrm>
          <a:prstGeom prst="rect">
            <a:avLst/>
          </a:prstGeom>
          <a:noFill/>
        </p:spPr>
      </p:pic>
      <p:sp>
        <p:nvSpPr>
          <p:cNvPr id="4" name="TextBox 3"/>
          <p:cNvSpPr txBox="1"/>
          <p:nvPr/>
        </p:nvSpPr>
        <p:spPr>
          <a:xfrm>
            <a:off x="4165600" y="6121400"/>
            <a:ext cx="5410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12 Front page of Options Technika</a:t>
            </a:r>
            <a:endParaRPr lang="en-US" sz="24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11138"/>
            <a:ext cx="10972800" cy="830262"/>
          </a:xfrm>
        </p:spPr>
        <p:txBody>
          <a:bodyPr>
            <a:normAutofit/>
          </a:bodyPr>
          <a:lstStyle/>
          <a:p>
            <a:pPr algn="ctr"/>
            <a:r>
              <a:rPr lang="en-US" sz="2800" dirty="0" smtClean="0">
                <a:latin typeface="Times New Roman" pitchFamily="18" charset="0"/>
                <a:cs typeface="Times New Roman" pitchFamily="18" charset="0"/>
              </a:rPr>
              <a:t>Screenshots of Options Technika:</a:t>
            </a:r>
            <a:endParaRPr lang="en-US" sz="2800" dirty="0">
              <a:latin typeface="Times New Roman" pitchFamily="18" charset="0"/>
              <a:cs typeface="Times New Roman" pitchFamily="18" charset="0"/>
            </a:endParaRPr>
          </a:p>
        </p:txBody>
      </p:sp>
      <p:pic>
        <p:nvPicPr>
          <p:cNvPr id="2051" name="Picture 3" descr="F:\analytics vidhya\ggg.PNG"/>
          <p:cNvPicPr>
            <a:picLocks noChangeAspect="1" noChangeArrowheads="1"/>
          </p:cNvPicPr>
          <p:nvPr/>
        </p:nvPicPr>
        <p:blipFill>
          <a:blip r:embed="rId2" cstate="print"/>
          <a:srcRect/>
          <a:stretch>
            <a:fillRect/>
          </a:stretch>
        </p:blipFill>
        <p:spPr bwMode="auto">
          <a:xfrm>
            <a:off x="1485900" y="1077913"/>
            <a:ext cx="9682163" cy="4446587"/>
          </a:xfrm>
          <a:prstGeom prst="rect">
            <a:avLst/>
          </a:prstGeom>
          <a:noFill/>
        </p:spPr>
      </p:pic>
      <p:sp>
        <p:nvSpPr>
          <p:cNvPr id="4" name="TextBox 3"/>
          <p:cNvSpPr txBox="1"/>
          <p:nvPr/>
        </p:nvSpPr>
        <p:spPr>
          <a:xfrm>
            <a:off x="3098800" y="5676900"/>
            <a:ext cx="70739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13 Collaborations of groups in Options Technika</a:t>
            </a:r>
            <a:endParaRPr lang="en-US" sz="24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85738"/>
            <a:ext cx="10972800" cy="830262"/>
          </a:xfrm>
        </p:spPr>
        <p:txBody>
          <a:bodyPr>
            <a:normAutofit/>
          </a:bodyPr>
          <a:lstStyle/>
          <a:p>
            <a:pPr algn="ctr"/>
            <a:r>
              <a:rPr lang="en-US" sz="3200" dirty="0" smtClean="0">
                <a:latin typeface="Times New Roman" pitchFamily="18" charset="0"/>
                <a:cs typeface="Times New Roman" pitchFamily="18" charset="0"/>
              </a:rPr>
              <a:t>Screenshots of Options Technika:</a:t>
            </a:r>
            <a:endParaRPr lang="en-US" sz="3200" dirty="0"/>
          </a:p>
        </p:txBody>
      </p:sp>
      <p:pic>
        <p:nvPicPr>
          <p:cNvPr id="1026" name="Picture 2" descr="F:\analytics vidhya\footer.PNG"/>
          <p:cNvPicPr>
            <a:picLocks noChangeAspect="1" noChangeArrowheads="1"/>
          </p:cNvPicPr>
          <p:nvPr/>
        </p:nvPicPr>
        <p:blipFill>
          <a:blip r:embed="rId2" cstate="print"/>
          <a:srcRect/>
          <a:stretch>
            <a:fillRect/>
          </a:stretch>
        </p:blipFill>
        <p:spPr bwMode="auto">
          <a:xfrm>
            <a:off x="1765299" y="1066800"/>
            <a:ext cx="9042401" cy="4691063"/>
          </a:xfrm>
          <a:prstGeom prst="rect">
            <a:avLst/>
          </a:prstGeom>
          <a:noFill/>
        </p:spPr>
      </p:pic>
      <p:sp>
        <p:nvSpPr>
          <p:cNvPr id="4" name="TextBox 3"/>
          <p:cNvSpPr txBox="1"/>
          <p:nvPr/>
        </p:nvSpPr>
        <p:spPr>
          <a:xfrm>
            <a:off x="3352800" y="5930900"/>
            <a:ext cx="6248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14 Footer of Options Technika Website</a:t>
            </a:r>
            <a:endParaRPr lang="en-US" sz="24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763838"/>
            <a:ext cx="10972800" cy="1143000"/>
          </a:xfrm>
        </p:spPr>
        <p:txBody>
          <a:bodyPr/>
          <a:lstStyle/>
          <a:p>
            <a:pPr algn="ctr"/>
            <a:r>
              <a:rPr lang="en-US" dirty="0" smtClean="0"/>
              <a:t>Shaikh </a:t>
            </a:r>
            <a:r>
              <a:rPr lang="en-US" dirty="0" err="1" smtClean="0"/>
              <a:t>Eajajuddin</a:t>
            </a:r>
            <a:r>
              <a:rPr lang="en-US" dirty="0" smtClean="0"/>
              <a:t>(EN16CS301241)</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792162"/>
          </a:xfrm>
        </p:spPr>
        <p:txBody>
          <a:bodyPr>
            <a:normAutofit/>
          </a:bodyPr>
          <a:lstStyle/>
          <a:p>
            <a:pPr algn="ctr"/>
            <a:r>
              <a:rPr lang="en-US" sz="3200" dirty="0" smtClean="0">
                <a:latin typeface="Times New Roman" pitchFamily="18" charset="0"/>
                <a:cs typeface="Times New Roman" pitchFamily="18" charset="0"/>
              </a:rPr>
              <a:t>Camera module:</a:t>
            </a:r>
            <a:endParaRPr lang="en-US" sz="3200" dirty="0">
              <a:latin typeface="Times New Roman" pitchFamily="18" charset="0"/>
              <a:cs typeface="Times New Roman" pitchFamily="18" charset="0"/>
            </a:endParaRPr>
          </a:p>
        </p:txBody>
      </p:sp>
      <p:pic>
        <p:nvPicPr>
          <p:cNvPr id="1026" name="Picture 2" descr="F:\analytics vidhya\cameramodule.PNG"/>
          <p:cNvPicPr>
            <a:picLocks noChangeAspect="1" noChangeArrowheads="1"/>
          </p:cNvPicPr>
          <p:nvPr/>
        </p:nvPicPr>
        <p:blipFill>
          <a:blip r:embed="rId2" cstate="print"/>
          <a:srcRect/>
          <a:stretch>
            <a:fillRect/>
          </a:stretch>
        </p:blipFill>
        <p:spPr bwMode="auto">
          <a:xfrm>
            <a:off x="431800" y="1363663"/>
            <a:ext cx="5460999" cy="4071937"/>
          </a:xfrm>
          <a:prstGeom prst="rect">
            <a:avLst/>
          </a:prstGeom>
          <a:noFill/>
        </p:spPr>
      </p:pic>
      <p:pic>
        <p:nvPicPr>
          <p:cNvPr id="1027" name="Picture 3" descr="F:\analytics vidhya\cameracapture.PNG"/>
          <p:cNvPicPr>
            <a:picLocks noChangeAspect="1" noChangeArrowheads="1"/>
          </p:cNvPicPr>
          <p:nvPr/>
        </p:nvPicPr>
        <p:blipFill>
          <a:blip r:embed="rId3" cstate="print"/>
          <a:srcRect/>
          <a:stretch>
            <a:fillRect/>
          </a:stretch>
        </p:blipFill>
        <p:spPr bwMode="auto">
          <a:xfrm>
            <a:off x="6227763" y="1346201"/>
            <a:ext cx="5087937" cy="3505200"/>
          </a:xfrm>
          <a:prstGeom prst="rect">
            <a:avLst/>
          </a:prstGeom>
          <a:noFill/>
        </p:spPr>
      </p:pic>
      <p:sp>
        <p:nvSpPr>
          <p:cNvPr id="7" name="TextBox 6"/>
          <p:cNvSpPr txBox="1"/>
          <p:nvPr/>
        </p:nvSpPr>
        <p:spPr>
          <a:xfrm>
            <a:off x="825500" y="5473700"/>
            <a:ext cx="41783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15 Opencv code to open camera and capture image</a:t>
            </a:r>
            <a:endParaRPr lang="en-US" sz="2400" b="1" dirty="0">
              <a:latin typeface="Times New Roman" pitchFamily="18" charset="0"/>
              <a:cs typeface="Times New Roman" pitchFamily="18" charset="0"/>
            </a:endParaRPr>
          </a:p>
        </p:txBody>
      </p:sp>
      <p:sp>
        <p:nvSpPr>
          <p:cNvPr id="8" name="TextBox 7"/>
          <p:cNvSpPr txBox="1"/>
          <p:nvPr/>
        </p:nvSpPr>
        <p:spPr>
          <a:xfrm>
            <a:off x="7264400" y="5105400"/>
            <a:ext cx="35687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16 Camera interface</a:t>
            </a:r>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974" y="168966"/>
            <a:ext cx="10363200" cy="948493"/>
          </a:xfrm>
        </p:spPr>
        <p:txBody>
          <a:bodyPr>
            <a:normAutofit/>
          </a:bodyPr>
          <a:lstStyle/>
          <a:p>
            <a:pPr algn="ctr"/>
            <a:r>
              <a:rPr lang="en-US" sz="3600" dirty="0" smtClean="0">
                <a:solidFill>
                  <a:schemeClr val="accent4">
                    <a:lumMod val="50000"/>
                  </a:schemeClr>
                </a:solidFill>
                <a:latin typeface="Times New Roman" pitchFamily="18" charset="0"/>
                <a:cs typeface="Times New Roman" pitchFamily="18" charset="0"/>
              </a:rPr>
              <a:t>Technologies used in Projects:</a:t>
            </a:r>
            <a:endParaRPr lang="en-US" sz="3600" dirty="0">
              <a:solidFill>
                <a:schemeClr val="accent4">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939800" y="1636643"/>
            <a:ext cx="10363200" cy="2732157"/>
          </a:xfrm>
        </p:spPr>
        <p:txBody>
          <a:bodyPr>
            <a:noAutofit/>
          </a:bodyPr>
          <a:lstStyle/>
          <a:p>
            <a:pPr algn="l"/>
            <a:r>
              <a:rPr lang="en-US" sz="2000" b="1" dirty="0" smtClean="0">
                <a:solidFill>
                  <a:schemeClr val="tx1"/>
                </a:solidFill>
                <a:latin typeface="Times New Roman" pitchFamily="18" charset="0"/>
                <a:cs typeface="Times New Roman" pitchFamily="18" charset="0"/>
              </a:rPr>
              <a:t>FRONTEND :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Programming Language: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Libraries:	</a:t>
            </a:r>
          </a:p>
          <a:p>
            <a:pPr algn="l"/>
            <a:r>
              <a:rPr lang="en-US" sz="2000" b="1" dirty="0" smtClean="0">
                <a:solidFill>
                  <a:schemeClr val="tx1"/>
                </a:solidFill>
                <a:latin typeface="Times New Roman" pitchFamily="18" charset="0"/>
                <a:cs typeface="Times New Roman" pitchFamily="18" charset="0"/>
              </a:rPr>
              <a:t>TKINTER (PYTHON)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PYTHON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DJANGO</a:t>
            </a:r>
          </a:p>
          <a:p>
            <a:pPr algn="l"/>
            <a:r>
              <a:rPr lang="en-US" sz="2000" b="1" dirty="0" smtClean="0">
                <a:solidFill>
                  <a:schemeClr val="tx1"/>
                </a:solidFill>
                <a:latin typeface="Times New Roman" pitchFamily="18" charset="0"/>
                <a:cs typeface="Times New Roman" pitchFamily="18" charset="0"/>
              </a:rPr>
              <a:t>HTML</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PYGAME</a:t>
            </a:r>
          </a:p>
          <a:p>
            <a:pPr algn="l"/>
            <a:r>
              <a:rPr lang="en-US" sz="2000" b="1" dirty="0" smtClean="0">
                <a:solidFill>
                  <a:schemeClr val="tx1"/>
                </a:solidFill>
                <a:latin typeface="Times New Roman" pitchFamily="18" charset="0"/>
                <a:cs typeface="Times New Roman" pitchFamily="18" charset="0"/>
              </a:rPr>
              <a:t>CSS</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NUMPY</a:t>
            </a:r>
          </a:p>
          <a:p>
            <a:pPr algn="l"/>
            <a:r>
              <a:rPr lang="en-US" sz="2000" b="1" dirty="0" smtClean="0">
                <a:solidFill>
                  <a:schemeClr val="tx1"/>
                </a:solidFill>
                <a:latin typeface="Times New Roman" pitchFamily="18" charset="0"/>
                <a:cs typeface="Times New Roman" pitchFamily="18" charset="0"/>
              </a:rPr>
              <a:t>JAVASCRIPT</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DATABASE :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OPENCV</a:t>
            </a:r>
          </a:p>
          <a:p>
            <a:pPr algn="l"/>
            <a:r>
              <a:rPr lang="en-US" sz="2000" b="1" dirty="0" smtClean="0">
                <a:solidFill>
                  <a:schemeClr val="tx1"/>
                </a:solidFill>
                <a:latin typeface="Times New Roman" pitchFamily="18" charset="0"/>
                <a:cs typeface="Times New Roman" pitchFamily="18" charset="0"/>
              </a:rPr>
              <a:t>PYGAME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MYSQL</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FACEPPLIB etc.</a:t>
            </a:r>
          </a:p>
          <a:p>
            <a:pPr algn="l"/>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SQLITE</a:t>
            </a:r>
          </a:p>
          <a:p>
            <a:pPr algn="l"/>
            <a:endParaRPr lang="en-US" sz="1500" b="1"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9100" y="274638"/>
            <a:ext cx="11328400" cy="779462"/>
          </a:xfrm>
        </p:spPr>
        <p:txBody>
          <a:bodyPr>
            <a:normAutofit/>
          </a:bodyPr>
          <a:lstStyle/>
          <a:p>
            <a:pPr algn="ctr"/>
            <a:r>
              <a:rPr lang="en-US" sz="2600" dirty="0" smtClean="0">
                <a:latin typeface="Times New Roman" pitchFamily="18" charset="0"/>
                <a:cs typeface="Times New Roman" pitchFamily="18" charset="0"/>
              </a:rPr>
              <a:t>Integrated code of Camera module, Face comparison module  and database</a:t>
            </a:r>
            <a:endParaRPr lang="en-US" sz="2600" dirty="0">
              <a:latin typeface="Times New Roman" pitchFamily="18" charset="0"/>
              <a:cs typeface="Times New Roman" pitchFamily="18" charset="0"/>
            </a:endParaRPr>
          </a:p>
        </p:txBody>
      </p:sp>
      <p:pic>
        <p:nvPicPr>
          <p:cNvPr id="4098" name="Picture 2" descr="F:\analytics vidhya\integrated1.PNG"/>
          <p:cNvPicPr>
            <a:picLocks noChangeAspect="1" noChangeArrowheads="1"/>
          </p:cNvPicPr>
          <p:nvPr/>
        </p:nvPicPr>
        <p:blipFill>
          <a:blip r:embed="rId2" cstate="print"/>
          <a:srcRect/>
          <a:stretch>
            <a:fillRect/>
          </a:stretch>
        </p:blipFill>
        <p:spPr bwMode="auto">
          <a:xfrm>
            <a:off x="546100" y="1041400"/>
            <a:ext cx="8991600" cy="5651500"/>
          </a:xfrm>
          <a:prstGeom prst="rect">
            <a:avLst/>
          </a:prstGeom>
          <a:noFill/>
        </p:spPr>
      </p:pic>
      <p:sp>
        <p:nvSpPr>
          <p:cNvPr id="4" name="TextBox 3"/>
          <p:cNvSpPr txBox="1"/>
          <p:nvPr/>
        </p:nvSpPr>
        <p:spPr>
          <a:xfrm>
            <a:off x="9893300" y="4775200"/>
            <a:ext cx="1727200" cy="156966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17 Integration of all modules</a:t>
            </a:r>
            <a:endParaRPr lang="en-US" sz="24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792162"/>
          </a:xfrm>
        </p:spPr>
        <p:txBody>
          <a:bodyPr>
            <a:normAutofit/>
          </a:bodyPr>
          <a:lstStyle/>
          <a:p>
            <a:pPr algn="ctr"/>
            <a:r>
              <a:rPr lang="en-US" sz="2600" dirty="0" smtClean="0">
                <a:latin typeface="Times New Roman" pitchFamily="18" charset="0"/>
                <a:cs typeface="Times New Roman" pitchFamily="18" charset="0"/>
              </a:rPr>
              <a:t>Integrated code of Camera module, Face comparison module  and database</a:t>
            </a:r>
            <a:endParaRPr lang="en-US" sz="2600" dirty="0"/>
          </a:p>
        </p:txBody>
      </p:sp>
      <p:pic>
        <p:nvPicPr>
          <p:cNvPr id="5122" name="Picture 2" descr="F:\analytics vidhya\integrated2.PNG"/>
          <p:cNvPicPr>
            <a:picLocks noChangeAspect="1" noChangeArrowheads="1"/>
          </p:cNvPicPr>
          <p:nvPr/>
        </p:nvPicPr>
        <p:blipFill>
          <a:blip r:embed="rId2" cstate="print"/>
          <a:srcRect/>
          <a:stretch>
            <a:fillRect/>
          </a:stretch>
        </p:blipFill>
        <p:spPr bwMode="auto">
          <a:xfrm>
            <a:off x="1092200" y="1308100"/>
            <a:ext cx="9675813" cy="4470400"/>
          </a:xfrm>
          <a:prstGeom prst="rect">
            <a:avLst/>
          </a:prstGeom>
          <a:noFill/>
        </p:spPr>
      </p:pic>
      <p:sp>
        <p:nvSpPr>
          <p:cNvPr id="4" name="TextBox 3"/>
          <p:cNvSpPr txBox="1"/>
          <p:nvPr/>
        </p:nvSpPr>
        <p:spPr>
          <a:xfrm>
            <a:off x="5715000" y="5994400"/>
            <a:ext cx="46101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18 Integration of all modules</a:t>
            </a:r>
            <a:endParaRPr lang="en-US" sz="24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29"/>
            <a:ext cx="10972800" cy="4386071"/>
          </a:xfrm>
        </p:spPr>
        <p:txBody>
          <a:bodyPr>
            <a:normAutofit/>
          </a:bodyPr>
          <a:lstStyle/>
          <a:p>
            <a:r>
              <a:rPr lang="en-US" sz="2400" dirty="0" smtClean="0">
                <a:latin typeface="Times New Roman" pitchFamily="18" charset="0"/>
                <a:cs typeface="Times New Roman" pitchFamily="18" charset="0"/>
              </a:rPr>
              <a:t>Customer review analysis is based on the sentimental analysis of customer reviews. Through customer review analysis companies get knowledge about what do customers think about their products and services and then companies can improve their services and products.</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sentiment analysis is based </a:t>
            </a:r>
            <a:r>
              <a:rPr lang="en-US" sz="2400" dirty="0" smtClean="0">
                <a:latin typeface="Times New Roman" pitchFamily="18" charset="0"/>
                <a:cs typeface="Times New Roman" pitchFamily="18" charset="0"/>
              </a:rPr>
              <a:t>on simple artificial </a:t>
            </a:r>
            <a:r>
              <a:rPr lang="en-US" sz="2400" dirty="0" smtClean="0">
                <a:latin typeface="Times New Roman" pitchFamily="18" charset="0"/>
                <a:cs typeface="Times New Roman" pitchFamily="18" charset="0"/>
              </a:rPr>
              <a:t>neural </a:t>
            </a:r>
            <a:r>
              <a:rPr lang="en-US" sz="2400" dirty="0" smtClean="0">
                <a:latin typeface="Times New Roman" pitchFamily="18" charset="0"/>
                <a:cs typeface="Times New Roman" pitchFamily="18" charset="0"/>
              </a:rPr>
              <a:t>network </a:t>
            </a:r>
            <a:r>
              <a:rPr lang="en-US" sz="2400" dirty="0" smtClean="0">
                <a:latin typeface="Times New Roman" pitchFamily="18" charset="0"/>
                <a:cs typeface="Times New Roman" pitchFamily="18" charset="0"/>
              </a:rPr>
              <a:t>hence by storing results of neural network we can automate the customer review analysis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 have made this project using </a:t>
            </a:r>
            <a:r>
              <a:rPr lang="en-US" sz="24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umpy array only. I didn’t used any framework like Tensorflow, keras etc.</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Customer review analysis: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44562"/>
          </a:xfrm>
        </p:spPr>
        <p:txBody>
          <a:bodyPr>
            <a:normAutofit/>
          </a:bodyPr>
          <a:lstStyle/>
          <a:p>
            <a:pPr algn="ctr"/>
            <a:r>
              <a:rPr lang="en-US" sz="3200" dirty="0" smtClean="0">
                <a:latin typeface="Times New Roman" pitchFamily="18" charset="0"/>
                <a:cs typeface="Times New Roman" pitchFamily="18" charset="0"/>
              </a:rPr>
              <a:t>Neural network for Customer review analysis:</a:t>
            </a:r>
            <a:endParaRPr lang="en-US" sz="3200" dirty="0">
              <a:latin typeface="Times New Roman" pitchFamily="18" charset="0"/>
              <a:cs typeface="Times New Roman" pitchFamily="18" charset="0"/>
            </a:endParaRPr>
          </a:p>
        </p:txBody>
      </p:sp>
      <p:pic>
        <p:nvPicPr>
          <p:cNvPr id="4" name="Picture 3" descr="C:\Users\DELL\Desktop\wof\image.PNG"/>
          <p:cNvPicPr/>
          <p:nvPr/>
        </p:nvPicPr>
        <p:blipFill>
          <a:blip r:embed="rId2" cstate="print"/>
          <a:srcRect/>
          <a:stretch>
            <a:fillRect/>
          </a:stretch>
        </p:blipFill>
        <p:spPr bwMode="auto">
          <a:xfrm>
            <a:off x="2857500" y="1508124"/>
            <a:ext cx="6731000" cy="3025775"/>
          </a:xfrm>
          <a:prstGeom prst="rect">
            <a:avLst/>
          </a:prstGeom>
          <a:noFill/>
          <a:ln w="9525">
            <a:noFill/>
            <a:miter lim="800000"/>
            <a:headEnd/>
            <a:tailEnd/>
          </a:ln>
        </p:spPr>
      </p:pic>
      <p:sp>
        <p:nvSpPr>
          <p:cNvPr id="5" name="TextBox 4"/>
          <p:cNvSpPr txBox="1"/>
          <p:nvPr/>
        </p:nvSpPr>
        <p:spPr>
          <a:xfrm>
            <a:off x="3416300" y="4724400"/>
            <a:ext cx="6337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19 Neural network for Sentiment analysis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73038"/>
            <a:ext cx="10972800" cy="855662"/>
          </a:xfrm>
        </p:spPr>
        <p:txBody>
          <a:bodyPr>
            <a:normAutofit/>
          </a:bodyPr>
          <a:lstStyle/>
          <a:p>
            <a:pPr algn="ctr"/>
            <a:r>
              <a:rPr lang="en-US" sz="2800" dirty="0" smtClean="0">
                <a:latin typeface="Times New Roman" pitchFamily="18" charset="0"/>
                <a:cs typeface="Times New Roman" pitchFamily="18" charset="0"/>
              </a:rPr>
              <a:t>Description of Neural network:</a:t>
            </a:r>
            <a:endParaRPr lang="en-US" sz="2800" dirty="0">
              <a:latin typeface="Times New Roman" pitchFamily="18" charset="0"/>
              <a:cs typeface="Times New Roman" pitchFamily="18" charset="0"/>
            </a:endParaRPr>
          </a:p>
        </p:txBody>
      </p:sp>
      <p:sp>
        <p:nvSpPr>
          <p:cNvPr id="9" name="TextBox 8"/>
          <p:cNvSpPr txBox="1"/>
          <p:nvPr/>
        </p:nvSpPr>
        <p:spPr>
          <a:xfrm>
            <a:off x="939800" y="1168400"/>
            <a:ext cx="10147300" cy="3046988"/>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Neural network contains 3 layers:</a:t>
            </a:r>
          </a:p>
          <a:p>
            <a:r>
              <a:rPr lang="en-US" sz="2400" dirty="0" smtClean="0">
                <a:latin typeface="Times New Roman" pitchFamily="18" charset="0"/>
                <a:cs typeface="Times New Roman" pitchFamily="18" charset="0"/>
              </a:rPr>
              <a:t>One input layer     : contains 74074 nodes</a:t>
            </a:r>
          </a:p>
          <a:p>
            <a:r>
              <a:rPr lang="en-US" sz="2400" dirty="0" smtClean="0">
                <a:latin typeface="Times New Roman" pitchFamily="18" charset="0"/>
                <a:cs typeface="Times New Roman" pitchFamily="18" charset="0"/>
              </a:rPr>
              <a:t>One hidden layer  : contains 10 nodes</a:t>
            </a:r>
          </a:p>
          <a:p>
            <a:r>
              <a:rPr lang="en-US" sz="2400" dirty="0" smtClean="0">
                <a:latin typeface="Times New Roman" pitchFamily="18" charset="0"/>
                <a:cs typeface="Times New Roman" pitchFamily="18" charset="0"/>
              </a:rPr>
              <a:t>One output layer   : contain 1 node to decide review is positive or negative</a:t>
            </a:r>
          </a:p>
          <a:p>
            <a:r>
              <a:rPr lang="en-US" sz="2400" dirty="0" smtClean="0">
                <a:latin typeface="Times New Roman" pitchFamily="18" charset="0"/>
                <a:cs typeface="Times New Roman" pitchFamily="18" charset="0"/>
              </a:rPr>
              <a:t>Learning rate        :  0.1</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Total number of reviews on which we are working is 25000 reviews which in-turn contains 74074 unique words. That’s why size of input layer </a:t>
            </a:r>
            <a:r>
              <a:rPr lang="en-US" sz="2400" dirty="0" smtClean="0">
                <a:latin typeface="Times New Roman" pitchFamily="18" charset="0"/>
                <a:cs typeface="Times New Roman" pitchFamily="18" charset="0"/>
              </a:rPr>
              <a:t>contains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74074 nodes.</a:t>
            </a:r>
            <a:endParaRPr lang="en-US" sz="2400" dirty="0">
              <a:latin typeface="Times New Roman" pitchFamily="18" charset="0"/>
              <a:cs typeface="Times New Roman" pitchFamily="18" charset="0"/>
            </a:endParaRPr>
          </a:p>
        </p:txBody>
      </p:sp>
      <p:pic>
        <p:nvPicPr>
          <p:cNvPr id="1026" name="Picture 2" descr="F:\analytics vidhya\len_review.PNG"/>
          <p:cNvPicPr>
            <a:picLocks noChangeAspect="1" noChangeArrowheads="1"/>
          </p:cNvPicPr>
          <p:nvPr/>
        </p:nvPicPr>
        <p:blipFill>
          <a:blip r:embed="rId2" cstate="print"/>
          <a:srcRect/>
          <a:stretch>
            <a:fillRect/>
          </a:stretch>
        </p:blipFill>
        <p:spPr bwMode="auto">
          <a:xfrm>
            <a:off x="1689100" y="4205288"/>
            <a:ext cx="2324100" cy="1344612"/>
          </a:xfrm>
          <a:prstGeom prst="rect">
            <a:avLst/>
          </a:prstGeom>
          <a:noFill/>
        </p:spPr>
      </p:pic>
      <p:pic>
        <p:nvPicPr>
          <p:cNvPr id="1027" name="Picture 3" descr="F:\analytics vidhya\sizevocab.PNG"/>
          <p:cNvPicPr>
            <a:picLocks noChangeAspect="1" noChangeArrowheads="1"/>
          </p:cNvPicPr>
          <p:nvPr/>
        </p:nvPicPr>
        <p:blipFill>
          <a:blip r:embed="rId3" cstate="print"/>
          <a:srcRect/>
          <a:stretch>
            <a:fillRect/>
          </a:stretch>
        </p:blipFill>
        <p:spPr bwMode="auto">
          <a:xfrm>
            <a:off x="5575300" y="4117974"/>
            <a:ext cx="4838700" cy="1774825"/>
          </a:xfrm>
          <a:prstGeom prst="rect">
            <a:avLst/>
          </a:prstGeom>
          <a:noFill/>
        </p:spPr>
      </p:pic>
      <p:sp>
        <p:nvSpPr>
          <p:cNvPr id="10" name="TextBox 9"/>
          <p:cNvSpPr txBox="1"/>
          <p:nvPr/>
        </p:nvSpPr>
        <p:spPr>
          <a:xfrm>
            <a:off x="1092200" y="5575300"/>
            <a:ext cx="37719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22 Number of reviews</a:t>
            </a:r>
            <a:endParaRPr lang="en-US" sz="2400" b="1" dirty="0">
              <a:latin typeface="Times New Roman" pitchFamily="18" charset="0"/>
              <a:cs typeface="Times New Roman" pitchFamily="18" charset="0"/>
            </a:endParaRPr>
          </a:p>
        </p:txBody>
      </p:sp>
      <p:sp>
        <p:nvSpPr>
          <p:cNvPr id="11" name="TextBox 10"/>
          <p:cNvSpPr txBox="1"/>
          <p:nvPr/>
        </p:nvSpPr>
        <p:spPr>
          <a:xfrm>
            <a:off x="5295900" y="5969000"/>
            <a:ext cx="62611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23 Number of unique words or vocab size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19162"/>
          </a:xfrm>
        </p:spPr>
        <p:txBody>
          <a:bodyPr>
            <a:normAutofit/>
          </a:bodyPr>
          <a:lstStyle/>
          <a:p>
            <a:pPr algn="ctr"/>
            <a:r>
              <a:rPr lang="en-US" sz="2800" dirty="0" smtClean="0">
                <a:latin typeface="Times New Roman" pitchFamily="18" charset="0"/>
                <a:cs typeface="Times New Roman" pitchFamily="18" charset="0"/>
              </a:rPr>
              <a:t>Customer reviews:</a:t>
            </a:r>
            <a:endParaRPr lang="en-US" sz="2800" dirty="0">
              <a:latin typeface="Times New Roman" pitchFamily="18" charset="0"/>
              <a:cs typeface="Times New Roman" pitchFamily="18" charset="0"/>
            </a:endParaRPr>
          </a:p>
        </p:txBody>
      </p:sp>
      <p:pic>
        <p:nvPicPr>
          <p:cNvPr id="4" name="Picture 3" descr="C:\Users\DELL\Desktop\wof\review1.PNG"/>
          <p:cNvPicPr/>
          <p:nvPr/>
        </p:nvPicPr>
        <p:blipFill>
          <a:blip r:embed="rId2" cstate="print"/>
          <a:srcRect/>
          <a:stretch>
            <a:fillRect/>
          </a:stretch>
        </p:blipFill>
        <p:spPr bwMode="auto">
          <a:xfrm>
            <a:off x="673100" y="2082800"/>
            <a:ext cx="5803900" cy="1612899"/>
          </a:xfrm>
          <a:prstGeom prst="rect">
            <a:avLst/>
          </a:prstGeom>
          <a:noFill/>
          <a:ln w="9525">
            <a:noFill/>
            <a:miter lim="800000"/>
            <a:headEnd/>
            <a:tailEnd/>
          </a:ln>
        </p:spPr>
      </p:pic>
      <p:pic>
        <p:nvPicPr>
          <p:cNvPr id="5" name="Picture 4" descr="C:\Users\DELL\Desktop\wof\label.PNG"/>
          <p:cNvPicPr/>
          <p:nvPr/>
        </p:nvPicPr>
        <p:blipFill>
          <a:blip r:embed="rId3" cstate="print"/>
          <a:srcRect/>
          <a:stretch>
            <a:fillRect/>
          </a:stretch>
        </p:blipFill>
        <p:spPr bwMode="auto">
          <a:xfrm>
            <a:off x="7683500" y="2288362"/>
            <a:ext cx="1816100" cy="1051738"/>
          </a:xfrm>
          <a:prstGeom prst="rect">
            <a:avLst/>
          </a:prstGeom>
          <a:noFill/>
          <a:ln w="9525">
            <a:noFill/>
            <a:miter lim="800000"/>
            <a:headEnd/>
            <a:tailEnd/>
          </a:ln>
        </p:spPr>
      </p:pic>
      <p:sp>
        <p:nvSpPr>
          <p:cNvPr id="7" name="TextBox 6"/>
          <p:cNvSpPr txBox="1"/>
          <p:nvPr/>
        </p:nvSpPr>
        <p:spPr>
          <a:xfrm>
            <a:off x="2260600" y="3937000"/>
            <a:ext cx="3505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20 Customer review</a:t>
            </a:r>
            <a:endParaRPr lang="en-US" sz="2400" b="1" dirty="0">
              <a:latin typeface="Times New Roman" pitchFamily="18" charset="0"/>
              <a:cs typeface="Times New Roman" pitchFamily="18" charset="0"/>
            </a:endParaRPr>
          </a:p>
        </p:txBody>
      </p:sp>
      <p:sp>
        <p:nvSpPr>
          <p:cNvPr id="8" name="TextBox 7"/>
          <p:cNvSpPr txBox="1"/>
          <p:nvPr/>
        </p:nvSpPr>
        <p:spPr>
          <a:xfrm>
            <a:off x="6959600" y="3949700"/>
            <a:ext cx="3225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21 Label of review</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44562"/>
          </a:xfrm>
        </p:spPr>
        <p:txBody>
          <a:bodyPr>
            <a:normAutofit/>
          </a:bodyPr>
          <a:lstStyle/>
          <a:p>
            <a:pPr algn="ctr"/>
            <a:r>
              <a:rPr lang="en-US" sz="3200" dirty="0" smtClean="0">
                <a:latin typeface="Times New Roman" pitchFamily="18" charset="0"/>
                <a:cs typeface="Times New Roman" pitchFamily="18" charset="0"/>
              </a:rPr>
              <a:t>Neural network for Customer review analysis:</a:t>
            </a:r>
            <a:endParaRPr lang="en-US" sz="3200" dirty="0">
              <a:latin typeface="Times New Roman" pitchFamily="18" charset="0"/>
              <a:cs typeface="Times New Roman" pitchFamily="18" charset="0"/>
            </a:endParaRPr>
          </a:p>
        </p:txBody>
      </p:sp>
      <p:pic>
        <p:nvPicPr>
          <p:cNvPr id="4" name="Picture 3" descr="C:\Users\DELL\Desktop\wof\image.PNG"/>
          <p:cNvPicPr/>
          <p:nvPr/>
        </p:nvPicPr>
        <p:blipFill>
          <a:blip r:embed="rId2" cstate="print"/>
          <a:srcRect/>
          <a:stretch>
            <a:fillRect/>
          </a:stretch>
        </p:blipFill>
        <p:spPr bwMode="auto">
          <a:xfrm>
            <a:off x="2857500" y="1508124"/>
            <a:ext cx="6731000" cy="3025775"/>
          </a:xfrm>
          <a:prstGeom prst="rect">
            <a:avLst/>
          </a:prstGeom>
          <a:noFill/>
          <a:ln w="9525">
            <a:noFill/>
            <a:miter lim="800000"/>
            <a:headEnd/>
            <a:tailEnd/>
          </a:ln>
        </p:spPr>
      </p:pic>
      <p:sp>
        <p:nvSpPr>
          <p:cNvPr id="5" name="TextBox 4"/>
          <p:cNvSpPr txBox="1"/>
          <p:nvPr/>
        </p:nvSpPr>
        <p:spPr>
          <a:xfrm>
            <a:off x="3416300" y="4724400"/>
            <a:ext cx="6337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24 Neural network for Sentiment analysis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93762"/>
          </a:xfrm>
        </p:spPr>
        <p:txBody>
          <a:bodyPr>
            <a:normAutofit/>
          </a:bodyPr>
          <a:lstStyle/>
          <a:p>
            <a:pPr algn="ctr"/>
            <a:r>
              <a:rPr lang="en-US" sz="2800" dirty="0" smtClean="0">
                <a:latin typeface="Times New Roman" pitchFamily="18" charset="0"/>
                <a:cs typeface="Times New Roman" pitchFamily="18" charset="0"/>
              </a:rPr>
              <a:t>Training, Testing and reviews:</a:t>
            </a:r>
            <a:endParaRPr lang="en-US" sz="2800" dirty="0">
              <a:latin typeface="Times New Roman" pitchFamily="18" charset="0"/>
              <a:cs typeface="Times New Roman" pitchFamily="18" charset="0"/>
            </a:endParaRPr>
          </a:p>
        </p:txBody>
      </p:sp>
      <p:pic>
        <p:nvPicPr>
          <p:cNvPr id="4" name="Picture 3" descr="C:\Users\DELL\Desktop\wof\training_accuracy.PNG"/>
          <p:cNvPicPr/>
          <p:nvPr/>
        </p:nvPicPr>
        <p:blipFill>
          <a:blip r:embed="rId2" cstate="print"/>
          <a:srcRect/>
          <a:stretch>
            <a:fillRect/>
          </a:stretch>
        </p:blipFill>
        <p:spPr bwMode="auto">
          <a:xfrm>
            <a:off x="1155700" y="1234740"/>
            <a:ext cx="9867900" cy="4759659"/>
          </a:xfrm>
          <a:prstGeom prst="rect">
            <a:avLst/>
          </a:prstGeom>
          <a:noFill/>
          <a:ln w="9525">
            <a:noFill/>
            <a:miter lim="800000"/>
            <a:headEnd/>
            <a:tailEnd/>
          </a:ln>
        </p:spPr>
      </p:pic>
      <p:sp>
        <p:nvSpPr>
          <p:cNvPr id="5" name="TextBox 4"/>
          <p:cNvSpPr txBox="1"/>
          <p:nvPr/>
        </p:nvSpPr>
        <p:spPr>
          <a:xfrm>
            <a:off x="3111500" y="6007100"/>
            <a:ext cx="867410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25 Accuracy during training after </a:t>
            </a:r>
            <a:r>
              <a:rPr lang="en-US" sz="2400" b="1" dirty="0" smtClean="0">
                <a:latin typeface="Times New Roman" pitchFamily="18" charset="0"/>
                <a:cs typeface="Times New Roman" pitchFamily="18" charset="0"/>
              </a:rPr>
              <a:t>first iteration is 83.7% </a:t>
            </a:r>
            <a:r>
              <a:rPr lang="en-US" sz="2400" b="1"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   second iteration is 90.3%</a:t>
            </a:r>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93762"/>
          </a:xfrm>
        </p:spPr>
        <p:txBody>
          <a:bodyPr>
            <a:normAutofit/>
          </a:bodyPr>
          <a:lstStyle/>
          <a:p>
            <a:pPr algn="ctr"/>
            <a:r>
              <a:rPr lang="en-US" sz="2800" dirty="0" smtClean="0">
                <a:latin typeface="Times New Roman" pitchFamily="18" charset="0"/>
                <a:cs typeface="Times New Roman" pitchFamily="18" charset="0"/>
              </a:rPr>
              <a:t>Training, Testing and reviews:</a:t>
            </a:r>
            <a:endParaRPr lang="en-US" sz="2800" dirty="0">
              <a:latin typeface="Times New Roman" pitchFamily="18" charset="0"/>
              <a:cs typeface="Times New Roman" pitchFamily="18" charset="0"/>
            </a:endParaRPr>
          </a:p>
        </p:txBody>
      </p:sp>
      <p:sp>
        <p:nvSpPr>
          <p:cNvPr id="5" name="TextBox 4"/>
          <p:cNvSpPr txBox="1"/>
          <p:nvPr/>
        </p:nvSpPr>
        <p:spPr>
          <a:xfrm>
            <a:off x="2438400" y="4965700"/>
            <a:ext cx="72136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26 Accuracy during training after third </a:t>
            </a:r>
            <a:r>
              <a:rPr lang="en-US" sz="2400" b="1" dirty="0" smtClean="0">
                <a:latin typeface="Times New Roman" pitchFamily="18" charset="0"/>
                <a:cs typeface="Times New Roman" pitchFamily="18" charset="0"/>
              </a:rPr>
              <a:t>iteration is 92.8%</a:t>
            </a:r>
            <a:endParaRPr lang="en-US" sz="2400" dirty="0">
              <a:latin typeface="Times New Roman" pitchFamily="18" charset="0"/>
              <a:cs typeface="Times New Roman" pitchFamily="18" charset="0"/>
            </a:endParaRPr>
          </a:p>
        </p:txBody>
      </p:sp>
      <p:pic>
        <p:nvPicPr>
          <p:cNvPr id="6" name="Picture 5" descr="C:\Users\DELL\Desktop\wof\third.PNG"/>
          <p:cNvPicPr/>
          <p:nvPr/>
        </p:nvPicPr>
        <p:blipFill>
          <a:blip r:embed="rId2" cstate="print"/>
          <a:srcRect/>
          <a:stretch>
            <a:fillRect/>
          </a:stretch>
        </p:blipFill>
        <p:spPr bwMode="auto">
          <a:xfrm>
            <a:off x="2032000" y="1727200"/>
            <a:ext cx="7975600" cy="3124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0400" y="160338"/>
            <a:ext cx="10972800" cy="652462"/>
          </a:xfrm>
        </p:spPr>
        <p:txBody>
          <a:bodyPr>
            <a:normAutofit/>
          </a:bodyPr>
          <a:lstStyle/>
          <a:p>
            <a:pPr algn="ctr"/>
            <a:r>
              <a:rPr lang="en-US" sz="2800" dirty="0" smtClean="0">
                <a:latin typeface="Times New Roman" pitchFamily="18" charset="0"/>
                <a:cs typeface="Times New Roman" pitchFamily="18" charset="0"/>
              </a:rPr>
              <a:t>Training, Testing and reviews:</a:t>
            </a:r>
            <a:endParaRPr lang="en-US" sz="2800" dirty="0">
              <a:latin typeface="Times New Roman" pitchFamily="18" charset="0"/>
              <a:cs typeface="Times New Roman" pitchFamily="18" charset="0"/>
            </a:endParaRPr>
          </a:p>
        </p:txBody>
      </p:sp>
      <p:sp>
        <p:nvSpPr>
          <p:cNvPr id="5" name="TextBox 4"/>
          <p:cNvSpPr txBox="1"/>
          <p:nvPr/>
        </p:nvSpPr>
        <p:spPr>
          <a:xfrm>
            <a:off x="1524000" y="2108200"/>
            <a:ext cx="8915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27 Validation accuracy after first iteration of training</a:t>
            </a:r>
            <a:endParaRPr lang="en-US" sz="2400" dirty="0">
              <a:latin typeface="Times New Roman" pitchFamily="18" charset="0"/>
              <a:cs typeface="Times New Roman" pitchFamily="18" charset="0"/>
            </a:endParaRPr>
          </a:p>
        </p:txBody>
      </p:sp>
      <p:pic>
        <p:nvPicPr>
          <p:cNvPr id="7" name="Picture 6" descr="C:\Users\DELL\Desktop\wof\firstt.PNG"/>
          <p:cNvPicPr/>
          <p:nvPr/>
        </p:nvPicPr>
        <p:blipFill>
          <a:blip r:embed="rId2" cstate="print"/>
          <a:srcRect/>
          <a:stretch>
            <a:fillRect/>
          </a:stretch>
        </p:blipFill>
        <p:spPr bwMode="auto">
          <a:xfrm>
            <a:off x="1511300" y="893866"/>
            <a:ext cx="9080500" cy="1087334"/>
          </a:xfrm>
          <a:prstGeom prst="rect">
            <a:avLst/>
          </a:prstGeom>
          <a:noFill/>
          <a:ln w="9525">
            <a:noFill/>
            <a:miter lim="800000"/>
            <a:headEnd/>
            <a:tailEnd/>
          </a:ln>
        </p:spPr>
      </p:pic>
      <p:pic>
        <p:nvPicPr>
          <p:cNvPr id="8" name="Picture 7" descr="C:\Users\DELL\Desktop\wof\testing_accuracy.PNG"/>
          <p:cNvPicPr/>
          <p:nvPr/>
        </p:nvPicPr>
        <p:blipFill>
          <a:blip r:embed="rId3" cstate="print"/>
          <a:srcRect/>
          <a:stretch>
            <a:fillRect/>
          </a:stretch>
        </p:blipFill>
        <p:spPr bwMode="auto">
          <a:xfrm>
            <a:off x="1511300" y="2806700"/>
            <a:ext cx="9055100" cy="1041400"/>
          </a:xfrm>
          <a:prstGeom prst="rect">
            <a:avLst/>
          </a:prstGeom>
          <a:noFill/>
          <a:ln w="9525">
            <a:noFill/>
            <a:miter lim="800000"/>
            <a:headEnd/>
            <a:tailEnd/>
          </a:ln>
        </p:spPr>
      </p:pic>
      <p:pic>
        <p:nvPicPr>
          <p:cNvPr id="9" name="Picture 8" descr="C:\Users\DELL\Desktop\wof\firstt.PNG"/>
          <p:cNvPicPr/>
          <p:nvPr/>
        </p:nvPicPr>
        <p:blipFill>
          <a:blip r:embed="rId2" cstate="print"/>
          <a:srcRect/>
          <a:stretch>
            <a:fillRect/>
          </a:stretch>
        </p:blipFill>
        <p:spPr bwMode="auto">
          <a:xfrm>
            <a:off x="1485900" y="4614966"/>
            <a:ext cx="9017000" cy="960334"/>
          </a:xfrm>
          <a:prstGeom prst="rect">
            <a:avLst/>
          </a:prstGeom>
          <a:noFill/>
          <a:ln w="9525">
            <a:noFill/>
            <a:miter lim="800000"/>
            <a:headEnd/>
            <a:tailEnd/>
          </a:ln>
        </p:spPr>
      </p:pic>
      <p:sp>
        <p:nvSpPr>
          <p:cNvPr id="10" name="TextBox 9"/>
          <p:cNvSpPr txBox="1"/>
          <p:nvPr/>
        </p:nvSpPr>
        <p:spPr>
          <a:xfrm>
            <a:off x="1612900" y="3873501"/>
            <a:ext cx="8356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28 Validation accuracy after second iteration of training</a:t>
            </a:r>
          </a:p>
        </p:txBody>
      </p:sp>
      <p:sp>
        <p:nvSpPr>
          <p:cNvPr id="11" name="TextBox 10"/>
          <p:cNvSpPr txBox="1"/>
          <p:nvPr/>
        </p:nvSpPr>
        <p:spPr>
          <a:xfrm>
            <a:off x="1587500" y="5657671"/>
            <a:ext cx="81915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29 Validation accuracy after third iteration of training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33729"/>
            <a:ext cx="10972800" cy="4538471"/>
          </a:xfrm>
        </p:spPr>
        <p:txBody>
          <a:bodyPr>
            <a:normAutofit/>
          </a:bodyPr>
          <a:lstStyle/>
          <a:p>
            <a:r>
              <a:rPr lang="en-US" sz="2400" dirty="0" smtClean="0">
                <a:latin typeface="Times New Roman" pitchFamily="18" charset="0"/>
                <a:cs typeface="Times New Roman" pitchFamily="18" charset="0"/>
              </a:rPr>
              <a:t>Wall of Fame and Customer review analysis are two separate modules. Wall of Fame is based on Facial recognition and Customer review analysis is sentiment analysis of customer reviews using neural network (Deep learning).</a:t>
            </a:r>
          </a:p>
          <a:p>
            <a:r>
              <a:rPr lang="en-US" sz="2400" dirty="0" smtClean="0">
                <a:latin typeface="Times New Roman" pitchFamily="18" charset="0"/>
                <a:cs typeface="Times New Roman" pitchFamily="18" charset="0"/>
              </a:rPr>
              <a:t>These modules are not connected with each other but these are the parts of Options Technika.</a:t>
            </a:r>
          </a:p>
          <a:p>
            <a:r>
              <a:rPr lang="en-US" sz="2400" dirty="0" smtClean="0">
                <a:latin typeface="Times New Roman" pitchFamily="18" charset="0"/>
                <a:cs typeface="Times New Roman" pitchFamily="18" charset="0"/>
              </a:rPr>
              <a:t>We have worked on these two modules of Options Technika.</a:t>
            </a:r>
          </a:p>
          <a:p>
            <a:r>
              <a:rPr lang="en-US" sz="2400" dirty="0" smtClean="0">
                <a:latin typeface="Times New Roman" pitchFamily="18" charset="0"/>
                <a:cs typeface="Times New Roman" pitchFamily="18" charset="0"/>
              </a:rPr>
              <a:t>So, basically we will discuss three things in our presentation:</a:t>
            </a:r>
          </a:p>
          <a:p>
            <a:r>
              <a:rPr lang="en-US" sz="2400" dirty="0" smtClean="0">
                <a:latin typeface="Times New Roman" pitchFamily="18" charset="0"/>
                <a:cs typeface="Times New Roman" pitchFamily="18" charset="0"/>
              </a:rPr>
              <a:t>Wall of Fame</a:t>
            </a:r>
          </a:p>
          <a:p>
            <a:r>
              <a:rPr lang="en-US" sz="2400" dirty="0" smtClean="0">
                <a:latin typeface="Times New Roman" pitchFamily="18" charset="0"/>
                <a:cs typeface="Times New Roman" pitchFamily="18" charset="0"/>
              </a:rPr>
              <a:t>Options Technika</a:t>
            </a:r>
          </a:p>
          <a:p>
            <a:r>
              <a:rPr lang="en-US" sz="2400" dirty="0" smtClean="0">
                <a:latin typeface="Times New Roman" pitchFamily="18" charset="0"/>
                <a:cs typeface="Times New Roman" pitchFamily="18" charset="0"/>
              </a:rPr>
              <a:t>Customer review analysis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Introduction of Wall of Fame and Customer review analysis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4187" y="95709"/>
            <a:ext cx="7052807" cy="723275"/>
          </a:xfrm>
          <a:prstGeom prst="rect">
            <a:avLst/>
          </a:prstGeom>
          <a:noFill/>
        </p:spPr>
        <p:txBody>
          <a:bodyPr wrap="square" rtlCol="0">
            <a:spAutoFit/>
          </a:bodyPr>
          <a:lstStyle/>
          <a:p>
            <a:r>
              <a:rPr lang="en-IN" sz="4100" b="1" dirty="0" smtClean="0">
                <a:effectLst>
                  <a:outerShdw blurRad="38100" dist="38100" dir="2700000" algn="tl">
                    <a:srgbClr val="000000">
                      <a:alpha val="43137"/>
                    </a:srgbClr>
                  </a:outerShdw>
                </a:effectLst>
                <a:latin typeface="Times New Roman" pitchFamily="18" charset="0"/>
                <a:cs typeface="Times New Roman" pitchFamily="18" charset="0"/>
              </a:rPr>
              <a:t>Screen-Shots of other projects</a:t>
            </a:r>
            <a:endParaRPr lang="en-IN" sz="41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1381539" y="4393095"/>
            <a:ext cx="3498574" cy="461665"/>
          </a:xfrm>
          <a:prstGeom prst="rect">
            <a:avLst/>
          </a:prstGeom>
          <a:noFill/>
        </p:spPr>
        <p:txBody>
          <a:bodyPr wrap="square" rtlCol="0">
            <a:spAutoFit/>
          </a:bodyPr>
          <a:lstStyle/>
          <a:p>
            <a:r>
              <a:rPr lang="en-US" sz="2400" b="1" dirty="0" smtClean="0">
                <a:solidFill>
                  <a:schemeClr val="bg2">
                    <a:lumMod val="10000"/>
                  </a:schemeClr>
                </a:solidFill>
                <a:latin typeface="Times New Roman" pitchFamily="18" charset="0"/>
                <a:cs typeface="Times New Roman" pitchFamily="18" charset="0"/>
              </a:rPr>
              <a:t>Login Window</a:t>
            </a:r>
            <a:endParaRPr lang="en-US" sz="2400" b="1" dirty="0">
              <a:solidFill>
                <a:schemeClr val="bg2">
                  <a:lumMod val="10000"/>
                </a:schemeClr>
              </a:solidFill>
              <a:latin typeface="Times New Roman" pitchFamily="18" charset="0"/>
              <a:cs typeface="Times New Roman" pitchFamily="18" charset="0"/>
            </a:endParaRPr>
          </a:p>
        </p:txBody>
      </p:sp>
      <p:sp>
        <p:nvSpPr>
          <p:cNvPr id="9" name="TextBox 8"/>
          <p:cNvSpPr txBox="1"/>
          <p:nvPr/>
        </p:nvSpPr>
        <p:spPr>
          <a:xfrm>
            <a:off x="3886199" y="974035"/>
            <a:ext cx="5080001"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Library Management using Tkinter</a:t>
            </a:r>
            <a:endParaRPr lang="en-US" sz="2400" b="1" dirty="0">
              <a:latin typeface="Times New Roman" pitchFamily="18" charset="0"/>
              <a:cs typeface="Times New Roman" pitchFamily="18" charset="0"/>
            </a:endParaRPr>
          </a:p>
        </p:txBody>
      </p:sp>
      <p:pic>
        <p:nvPicPr>
          <p:cNvPr id="1026" name="Picture 2" descr="C:\Users\DELL\Desktop\WhatsApp Image 2020-02-26 at 04.32.46.jpeg"/>
          <p:cNvPicPr>
            <a:picLocks noChangeAspect="1" noChangeArrowheads="1"/>
          </p:cNvPicPr>
          <p:nvPr/>
        </p:nvPicPr>
        <p:blipFill>
          <a:blip r:embed="rId2" cstate="print"/>
          <a:srcRect/>
          <a:stretch>
            <a:fillRect/>
          </a:stretch>
        </p:blipFill>
        <p:spPr bwMode="auto">
          <a:xfrm>
            <a:off x="1341783" y="1689652"/>
            <a:ext cx="3478695" cy="2584174"/>
          </a:xfrm>
          <a:prstGeom prst="rect">
            <a:avLst/>
          </a:prstGeom>
          <a:noFill/>
        </p:spPr>
      </p:pic>
      <p:pic>
        <p:nvPicPr>
          <p:cNvPr id="1027" name="Picture 3" descr="C:\Users\DELL\Desktop\WhatsApp Image 2020-02-26 at 04.32.45 (4).jpeg"/>
          <p:cNvPicPr>
            <a:picLocks noChangeAspect="1" noChangeArrowheads="1"/>
          </p:cNvPicPr>
          <p:nvPr/>
        </p:nvPicPr>
        <p:blipFill>
          <a:blip r:embed="rId3" cstate="print"/>
          <a:srcRect/>
          <a:stretch>
            <a:fillRect/>
          </a:stretch>
        </p:blipFill>
        <p:spPr bwMode="auto">
          <a:xfrm>
            <a:off x="5953539" y="1544706"/>
            <a:ext cx="5436704" cy="3613702"/>
          </a:xfrm>
          <a:prstGeom prst="rect">
            <a:avLst/>
          </a:prstGeom>
          <a:noFill/>
        </p:spPr>
      </p:pic>
      <p:sp>
        <p:nvSpPr>
          <p:cNvPr id="10" name="TextBox 9"/>
          <p:cNvSpPr txBox="1"/>
          <p:nvPr/>
        </p:nvSpPr>
        <p:spPr>
          <a:xfrm>
            <a:off x="7573616" y="5297557"/>
            <a:ext cx="2560983"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Sign-up Window</a:t>
            </a:r>
            <a:endParaRPr 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541992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87882" y="2494723"/>
            <a:ext cx="1977887"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Menu Window</a:t>
            </a:r>
            <a:endParaRPr lang="en-US" sz="2400" b="1" dirty="0">
              <a:latin typeface="Times New Roman" pitchFamily="18" charset="0"/>
              <a:cs typeface="Times New Roman" pitchFamily="18" charset="0"/>
            </a:endParaRPr>
          </a:p>
        </p:txBody>
      </p:sp>
      <p:sp>
        <p:nvSpPr>
          <p:cNvPr id="11" name="TextBox 10"/>
          <p:cNvSpPr txBox="1"/>
          <p:nvPr/>
        </p:nvSpPr>
        <p:spPr>
          <a:xfrm>
            <a:off x="6459882" y="2478710"/>
            <a:ext cx="274761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Add Book Window</a:t>
            </a:r>
            <a:endParaRPr lang="en-US" sz="2400" b="1" dirty="0">
              <a:latin typeface="Times New Roman" pitchFamily="18" charset="0"/>
              <a:cs typeface="Times New Roman" pitchFamily="18" charset="0"/>
            </a:endParaRPr>
          </a:p>
        </p:txBody>
      </p:sp>
      <p:sp>
        <p:nvSpPr>
          <p:cNvPr id="13" name="TextBox 12"/>
          <p:cNvSpPr txBox="1"/>
          <p:nvPr/>
        </p:nvSpPr>
        <p:spPr>
          <a:xfrm>
            <a:off x="4350579" y="6071152"/>
            <a:ext cx="265374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Issued Book List</a:t>
            </a:r>
            <a:endParaRPr lang="en-US" sz="2400" b="1" dirty="0">
              <a:latin typeface="Times New Roman" pitchFamily="18" charset="0"/>
              <a:cs typeface="Times New Roman" pitchFamily="18" charset="0"/>
            </a:endParaRPr>
          </a:p>
        </p:txBody>
      </p:sp>
      <p:pic>
        <p:nvPicPr>
          <p:cNvPr id="2050" name="Picture 2" descr="C:\Users\DELL\Desktop\WhatsApp Image 2020-02-26 at 04.32.45 (3).jpeg"/>
          <p:cNvPicPr>
            <a:picLocks noChangeAspect="1" noChangeArrowheads="1"/>
          </p:cNvPicPr>
          <p:nvPr/>
        </p:nvPicPr>
        <p:blipFill>
          <a:blip r:embed="rId2" cstate="print"/>
          <a:srcRect/>
          <a:stretch>
            <a:fillRect/>
          </a:stretch>
        </p:blipFill>
        <p:spPr bwMode="auto">
          <a:xfrm>
            <a:off x="1679714" y="223010"/>
            <a:ext cx="2276059" cy="2202137"/>
          </a:xfrm>
          <a:prstGeom prst="rect">
            <a:avLst/>
          </a:prstGeom>
          <a:noFill/>
        </p:spPr>
      </p:pic>
      <p:pic>
        <p:nvPicPr>
          <p:cNvPr id="2051" name="Picture 3" descr="C:\Users\DELL\Desktop\WhatsApp Image 2020-02-26 at 04.32.45.jpeg"/>
          <p:cNvPicPr>
            <a:picLocks noChangeAspect="1" noChangeArrowheads="1"/>
          </p:cNvPicPr>
          <p:nvPr/>
        </p:nvPicPr>
        <p:blipFill>
          <a:blip r:embed="rId3" cstate="print"/>
          <a:srcRect/>
          <a:stretch>
            <a:fillRect/>
          </a:stretch>
        </p:blipFill>
        <p:spPr bwMode="auto">
          <a:xfrm>
            <a:off x="6357179" y="221424"/>
            <a:ext cx="3041374" cy="2155997"/>
          </a:xfrm>
          <a:prstGeom prst="rect">
            <a:avLst/>
          </a:prstGeom>
          <a:noFill/>
        </p:spPr>
      </p:pic>
      <p:pic>
        <p:nvPicPr>
          <p:cNvPr id="2052" name="Picture 4" descr="C:\Users\DELL\Desktop\WhatsApp Image 2020-02-26 at 04.32.45 (1).jpeg"/>
          <p:cNvPicPr>
            <a:picLocks noChangeAspect="1" noChangeArrowheads="1"/>
          </p:cNvPicPr>
          <p:nvPr/>
        </p:nvPicPr>
        <p:blipFill>
          <a:blip r:embed="rId4" cstate="print"/>
          <a:srcRect/>
          <a:stretch>
            <a:fillRect/>
          </a:stretch>
        </p:blipFill>
        <p:spPr bwMode="auto">
          <a:xfrm>
            <a:off x="4256157" y="3146839"/>
            <a:ext cx="3230217" cy="2743199"/>
          </a:xfrm>
          <a:prstGeom prst="rect">
            <a:avLst/>
          </a:prstGeom>
          <a:noFill/>
        </p:spPr>
      </p:pic>
    </p:spTree>
    <p:extLst>
      <p:ext uri="{BB962C8B-B14F-4D97-AF65-F5344CB8AC3E}">
        <p14:creationId xmlns="" xmlns:p14="http://schemas.microsoft.com/office/powerpoint/2010/main" val="3037170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7887" y="278296"/>
            <a:ext cx="5834270" cy="369332"/>
          </a:xfrm>
          <a:prstGeom prst="rect">
            <a:avLst/>
          </a:prstGeom>
          <a:noFill/>
        </p:spPr>
        <p:txBody>
          <a:bodyPr wrap="square" rtlCol="0">
            <a:spAutoFit/>
          </a:bodyPr>
          <a:lstStyle/>
          <a:p>
            <a:r>
              <a:rPr lang="en-US" dirty="0" smtClean="0"/>
              <a:t>Python Game (Ball and Slider) using Pygame</a:t>
            </a:r>
            <a:endParaRPr lang="en-US" dirty="0"/>
          </a:p>
        </p:txBody>
      </p:sp>
      <p:pic>
        <p:nvPicPr>
          <p:cNvPr id="3074" name="Picture 2" descr="C:\Users\DELL\Desktop\WhatsApp Image 2020-02-26 at 04.32.47.jpeg"/>
          <p:cNvPicPr>
            <a:picLocks noChangeAspect="1" noChangeArrowheads="1"/>
          </p:cNvPicPr>
          <p:nvPr/>
        </p:nvPicPr>
        <p:blipFill>
          <a:blip r:embed="rId2" cstate="print"/>
          <a:srcRect/>
          <a:stretch>
            <a:fillRect/>
          </a:stretch>
        </p:blipFill>
        <p:spPr bwMode="auto">
          <a:xfrm>
            <a:off x="1520687" y="755374"/>
            <a:ext cx="4412974" cy="4601816"/>
          </a:xfrm>
          <a:prstGeom prst="rect">
            <a:avLst/>
          </a:prstGeom>
          <a:noFill/>
        </p:spPr>
      </p:pic>
      <p:pic>
        <p:nvPicPr>
          <p:cNvPr id="3075" name="Picture 3" descr="C:\Users\DELL\Desktop\WhatsApp Image 2020-02-26 at 04.32.48.jpeg"/>
          <p:cNvPicPr>
            <a:picLocks noChangeAspect="1" noChangeArrowheads="1"/>
          </p:cNvPicPr>
          <p:nvPr/>
        </p:nvPicPr>
        <p:blipFill>
          <a:blip r:embed="rId3" cstate="print"/>
          <a:srcRect/>
          <a:stretch>
            <a:fillRect/>
          </a:stretch>
        </p:blipFill>
        <p:spPr bwMode="auto">
          <a:xfrm>
            <a:off x="6818243" y="745435"/>
            <a:ext cx="3965713" cy="466145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2530" y="327991"/>
            <a:ext cx="4641574" cy="646331"/>
          </a:xfrm>
          <a:prstGeom prst="rect">
            <a:avLst/>
          </a:prstGeom>
          <a:noFill/>
        </p:spPr>
        <p:txBody>
          <a:bodyPr wrap="square" rtlCol="0">
            <a:spAutoFit/>
          </a:bodyPr>
          <a:lstStyle/>
          <a:p>
            <a:r>
              <a:rPr lang="en-US" dirty="0" smtClean="0"/>
              <a:t>Invoice or Bill (PDF) generation using Python</a:t>
            </a:r>
            <a:endParaRPr lang="en-US" dirty="0"/>
          </a:p>
        </p:txBody>
      </p:sp>
      <p:pic>
        <p:nvPicPr>
          <p:cNvPr id="4098" name="Picture 2" descr="C:\Users\DELL\Desktop\Capture1.PNG"/>
          <p:cNvPicPr>
            <a:picLocks noChangeAspect="1" noChangeArrowheads="1"/>
          </p:cNvPicPr>
          <p:nvPr/>
        </p:nvPicPr>
        <p:blipFill>
          <a:blip r:embed="rId2" cstate="print"/>
          <a:srcRect/>
          <a:stretch>
            <a:fillRect/>
          </a:stretch>
        </p:blipFill>
        <p:spPr bwMode="auto">
          <a:xfrm>
            <a:off x="362641" y="1089164"/>
            <a:ext cx="3950942" cy="2558498"/>
          </a:xfrm>
          <a:prstGeom prst="rect">
            <a:avLst/>
          </a:prstGeom>
          <a:noFill/>
        </p:spPr>
      </p:pic>
      <p:sp>
        <p:nvSpPr>
          <p:cNvPr id="7" name="TextBox 6"/>
          <p:cNvSpPr txBox="1"/>
          <p:nvPr/>
        </p:nvSpPr>
        <p:spPr>
          <a:xfrm>
            <a:off x="691322" y="3828774"/>
            <a:ext cx="310597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Enter details Window</a:t>
            </a:r>
            <a:endParaRPr lang="en-US" sz="2400" b="1" dirty="0">
              <a:latin typeface="Times New Roman" pitchFamily="18" charset="0"/>
              <a:cs typeface="Times New Roman" pitchFamily="18" charset="0"/>
            </a:endParaRPr>
          </a:p>
        </p:txBody>
      </p:sp>
      <p:pic>
        <p:nvPicPr>
          <p:cNvPr id="4099" name="Picture 3" descr="C:\Users\DELL\Desktop\Capture22.PNG"/>
          <p:cNvPicPr>
            <a:picLocks noChangeAspect="1" noChangeArrowheads="1"/>
          </p:cNvPicPr>
          <p:nvPr/>
        </p:nvPicPr>
        <p:blipFill>
          <a:blip r:embed="rId3" cstate="print"/>
          <a:srcRect/>
          <a:stretch>
            <a:fillRect/>
          </a:stretch>
        </p:blipFill>
        <p:spPr bwMode="auto">
          <a:xfrm>
            <a:off x="5731358" y="857457"/>
            <a:ext cx="3114675" cy="3095625"/>
          </a:xfrm>
          <a:prstGeom prst="rect">
            <a:avLst/>
          </a:prstGeom>
          <a:noFill/>
        </p:spPr>
      </p:pic>
      <p:sp>
        <p:nvSpPr>
          <p:cNvPr id="9" name="TextBox 8"/>
          <p:cNvSpPr txBox="1"/>
          <p:nvPr/>
        </p:nvSpPr>
        <p:spPr>
          <a:xfrm>
            <a:off x="5923722" y="4224130"/>
            <a:ext cx="333457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Bill or pdf generated</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180562"/>
            <a:ext cx="10756900" cy="5677437"/>
          </a:xfrm>
        </p:spPr>
        <p:txBody>
          <a:bodyPr>
            <a:noAutofit/>
          </a:bodyPr>
          <a:lstStyle/>
          <a:p>
            <a:pPr algn="just">
              <a:lnSpc>
                <a:spcPct val="150000"/>
              </a:lnSpc>
              <a:buNone/>
            </a:pPr>
            <a:r>
              <a:rPr lang="en-US" sz="1700" b="1" dirty="0" smtClean="0">
                <a:latin typeface="Times New Roman" panose="02020603050405020304" pitchFamily="18" charset="0"/>
                <a:cs typeface="Times New Roman" panose="02020603050405020304" pitchFamily="18" charset="0"/>
              </a:rPr>
              <a:t>Wall of Fame: </a:t>
            </a:r>
          </a:p>
          <a:p>
            <a:pPr algn="just">
              <a:lnSpc>
                <a:spcPct val="150000"/>
              </a:lnSpc>
            </a:pPr>
            <a:r>
              <a:rPr lang="en-US" sz="1700" b="1" dirty="0" smtClean="0">
                <a:latin typeface="Times New Roman" panose="02020603050405020304" pitchFamily="18" charset="0"/>
                <a:cs typeface="Times New Roman" panose="02020603050405020304" pitchFamily="18" charset="0"/>
              </a:rPr>
              <a:t>Integration of Camera module, Face comparison module, database to create whole system, Testing of Face comparison module is done by Shaikh Eajajuddin (EN16CS301241)</a:t>
            </a:r>
          </a:p>
          <a:p>
            <a:pPr algn="just">
              <a:lnSpc>
                <a:spcPct val="150000"/>
              </a:lnSpc>
            </a:pPr>
            <a:r>
              <a:rPr lang="en-US" sz="1700" b="1" dirty="0" smtClean="0">
                <a:latin typeface="Times New Roman" panose="02020603050405020304" pitchFamily="18" charset="0"/>
                <a:cs typeface="Times New Roman" panose="02020603050405020304" pitchFamily="18" charset="0"/>
              </a:rPr>
              <a:t>Frontend  development, Admin dashboard and database management is done by Shubham sharma (EN16CS301256)</a:t>
            </a:r>
          </a:p>
          <a:p>
            <a:pPr algn="just">
              <a:lnSpc>
                <a:spcPct val="150000"/>
              </a:lnSpc>
            </a:pPr>
            <a:r>
              <a:rPr lang="en-US" sz="1700" b="1" dirty="0" smtClean="0">
                <a:latin typeface="Times New Roman" panose="02020603050405020304" pitchFamily="18" charset="0"/>
                <a:cs typeface="Times New Roman" panose="02020603050405020304" pitchFamily="18" charset="0"/>
              </a:rPr>
              <a:t>Work on Camera module is done by Suryansh Singh Tomar (EN16CS301271)</a:t>
            </a:r>
          </a:p>
          <a:p>
            <a:pPr algn="just">
              <a:lnSpc>
                <a:spcPct val="150000"/>
              </a:lnSpc>
              <a:buNone/>
            </a:pPr>
            <a:r>
              <a:rPr lang="en-US" sz="1700" b="1" dirty="0" smtClean="0">
                <a:latin typeface="Times New Roman" panose="02020603050405020304" pitchFamily="18" charset="0"/>
                <a:cs typeface="Times New Roman" panose="02020603050405020304" pitchFamily="18" charset="0"/>
              </a:rPr>
              <a:t>Options Technika:</a:t>
            </a:r>
          </a:p>
          <a:p>
            <a:pPr algn="just">
              <a:lnSpc>
                <a:spcPct val="150000"/>
              </a:lnSpc>
            </a:pPr>
            <a:r>
              <a:rPr lang="en-US" sz="1700" b="1" dirty="0" smtClean="0">
                <a:latin typeface="Times New Roman" panose="02020603050405020304" pitchFamily="18" charset="0"/>
                <a:cs typeface="Times New Roman" panose="02020603050405020304" pitchFamily="18" charset="0"/>
              </a:rPr>
              <a:t>Frontend  development, Teacher and Counsellor dashboard development is done by Shubham sharma (EN16CS301256)</a:t>
            </a:r>
          </a:p>
          <a:p>
            <a:pPr algn="just">
              <a:lnSpc>
                <a:spcPct val="150000"/>
              </a:lnSpc>
            </a:pPr>
            <a:r>
              <a:rPr lang="en-US" sz="1700" b="1" dirty="0" smtClean="0">
                <a:latin typeface="Times New Roman" panose="02020603050405020304" pitchFamily="18" charset="0"/>
                <a:cs typeface="Times New Roman" panose="02020603050405020304" pitchFamily="18" charset="0"/>
              </a:rPr>
              <a:t>Real time data insertion, Frontend development is done by Suryansh Singh Tomar (EN16CS301271)</a:t>
            </a:r>
          </a:p>
          <a:p>
            <a:pPr algn="just">
              <a:lnSpc>
                <a:spcPct val="150000"/>
              </a:lnSpc>
              <a:buNone/>
            </a:pPr>
            <a:r>
              <a:rPr lang="en-US" sz="1700" b="1" dirty="0" smtClean="0">
                <a:latin typeface="Times New Roman" panose="02020603050405020304" pitchFamily="18" charset="0"/>
                <a:cs typeface="Times New Roman" panose="02020603050405020304" pitchFamily="18" charset="0"/>
              </a:rPr>
              <a:t>Customer review Analysis:</a:t>
            </a:r>
          </a:p>
          <a:p>
            <a:pPr algn="just">
              <a:lnSpc>
                <a:spcPct val="150000"/>
              </a:lnSpc>
            </a:pPr>
            <a:r>
              <a:rPr lang="en-US" sz="1700" b="1" dirty="0" smtClean="0">
                <a:latin typeface="Times New Roman" panose="02020603050405020304" pitchFamily="18" charset="0"/>
                <a:cs typeface="Times New Roman" panose="02020603050405020304" pitchFamily="18" charset="0"/>
              </a:rPr>
              <a:t>All the work is done by Shaikh Eajajuddin (EN16CS301241)</a:t>
            </a:r>
          </a:p>
        </p:txBody>
      </p:sp>
      <p:sp>
        <p:nvSpPr>
          <p:cNvPr id="2" name="Title 1"/>
          <p:cNvSpPr>
            <a:spLocks noGrp="1"/>
          </p:cNvSpPr>
          <p:nvPr>
            <p:ph type="title"/>
          </p:nvPr>
        </p:nvSpPr>
        <p:spPr>
          <a:xfrm>
            <a:off x="1872647" y="165100"/>
            <a:ext cx="8911687" cy="990600"/>
          </a:xfrm>
        </p:spPr>
        <p:txBody>
          <a:bodyPr>
            <a:normAutofit/>
          </a:bodyPr>
          <a:lstStyle/>
          <a:p>
            <a:pPr algn="ctr"/>
            <a:r>
              <a:rPr lang="en-US" sz="3200" dirty="0" smtClean="0">
                <a:latin typeface="Times New Roman" pitchFamily="18" charset="0"/>
                <a:cs typeface="Times New Roman" pitchFamily="18" charset="0"/>
              </a:rPr>
              <a:t>Description of our roles in the project:</a:t>
            </a:r>
            <a:endParaRPr lang="en-US"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42862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802" y="2865035"/>
            <a:ext cx="8911687" cy="1280890"/>
          </a:xfrm>
        </p:spPr>
        <p:txBody>
          <a:bodyPr/>
          <a:lstStyle/>
          <a:p>
            <a:pPr algn="ctr"/>
            <a:r>
              <a:rPr lang="en-US" dirty="0" smtClean="0"/>
              <a:t>Thank you</a:t>
            </a:r>
            <a:endParaRPr lang="en-US" dirty="0"/>
          </a:p>
        </p:txBody>
      </p:sp>
    </p:spTree>
    <p:extLst>
      <p:ext uri="{BB962C8B-B14F-4D97-AF65-F5344CB8AC3E}">
        <p14:creationId xmlns="" xmlns:p14="http://schemas.microsoft.com/office/powerpoint/2010/main" val="4090083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2484438"/>
            <a:ext cx="10972800" cy="1143000"/>
          </a:xfrm>
        </p:spPr>
        <p:txBody>
          <a:bodyPr/>
          <a:lstStyle/>
          <a:p>
            <a:pPr algn="ctr"/>
            <a:r>
              <a:rPr lang="en-US" dirty="0" smtClean="0"/>
              <a:t>Shubham Sharma (EN16CS301256)</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latin typeface="Times New Roman" pitchFamily="18" charset="0"/>
                <a:cs typeface="Times New Roman" pitchFamily="18" charset="0"/>
              </a:rPr>
              <a:t>“Wall of Fame” is an online platform in which a person can get details of employee of the company by capturing image of that employee. This system only gives information of those people who works in the company or organization otherwise it shows an error message.</a:t>
            </a:r>
          </a:p>
          <a:p>
            <a:r>
              <a:rPr lang="en-US" sz="2600" dirty="0" smtClean="0">
                <a:latin typeface="Times New Roman" pitchFamily="18" charset="0"/>
                <a:cs typeface="Times New Roman" pitchFamily="18" charset="0"/>
              </a:rPr>
              <a:t>This system stores images and information of employee. User captures image of an employee using camera and then he get the details of that employee or an error message. This system compares captured image with stored image in database and then bring results. </a:t>
            </a:r>
          </a:p>
          <a:p>
            <a:endParaRPr lang="en-US" dirty="0"/>
          </a:p>
        </p:txBody>
      </p:sp>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What is Wall of Fame?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t>Screenshots of Wall of Fame:</a:t>
            </a:r>
            <a:endParaRPr lang="en-US" sz="3200" dirty="0"/>
          </a:p>
        </p:txBody>
      </p:sp>
      <p:pic>
        <p:nvPicPr>
          <p:cNvPr id="4" name="Picture 3" descr="F:\analytics vidhya\WhatsApp Image 2020-05-17 at 10.19.18.jpeg"/>
          <p:cNvPicPr/>
          <p:nvPr/>
        </p:nvPicPr>
        <p:blipFill>
          <a:blip r:embed="rId2" cstate="print"/>
          <a:srcRect/>
          <a:stretch>
            <a:fillRect/>
          </a:stretch>
        </p:blipFill>
        <p:spPr bwMode="auto">
          <a:xfrm>
            <a:off x="330200" y="1709595"/>
            <a:ext cx="5359400" cy="3421205"/>
          </a:xfrm>
          <a:prstGeom prst="rect">
            <a:avLst/>
          </a:prstGeom>
          <a:noFill/>
          <a:ln w="9525">
            <a:noFill/>
            <a:miter lim="800000"/>
            <a:headEnd/>
            <a:tailEnd/>
          </a:ln>
        </p:spPr>
      </p:pic>
      <p:sp>
        <p:nvSpPr>
          <p:cNvPr id="6" name="TextBox 5"/>
          <p:cNvSpPr txBox="1"/>
          <p:nvPr/>
        </p:nvSpPr>
        <p:spPr>
          <a:xfrm>
            <a:off x="711200" y="5283200"/>
            <a:ext cx="4826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 Front page of Wall of Fame</a:t>
            </a:r>
            <a:endParaRPr lang="en-US" sz="2400" b="1" dirty="0">
              <a:latin typeface="Times New Roman" pitchFamily="18" charset="0"/>
              <a:cs typeface="Times New Roman" pitchFamily="18" charset="0"/>
            </a:endParaRPr>
          </a:p>
        </p:txBody>
      </p:sp>
      <p:sp>
        <p:nvSpPr>
          <p:cNvPr id="7" name="TextBox 6"/>
          <p:cNvSpPr txBox="1"/>
          <p:nvPr/>
        </p:nvSpPr>
        <p:spPr>
          <a:xfrm>
            <a:off x="7734300" y="5918200"/>
            <a:ext cx="2908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 Profile Page</a:t>
            </a:r>
            <a:endParaRPr lang="en-US" sz="2400" b="1" dirty="0">
              <a:latin typeface="Times New Roman" pitchFamily="18" charset="0"/>
              <a:cs typeface="Times New Roman" pitchFamily="18" charset="0"/>
            </a:endParaRPr>
          </a:p>
        </p:txBody>
      </p:sp>
      <p:pic>
        <p:nvPicPr>
          <p:cNvPr id="1026" name="Picture 2" descr="C:\Users\DELL\Downloads\WhatsApp Image 2020-05-17 at 10.15.24.jpeg"/>
          <p:cNvPicPr>
            <a:picLocks noChangeAspect="1" noChangeArrowheads="1"/>
          </p:cNvPicPr>
          <p:nvPr/>
        </p:nvPicPr>
        <p:blipFill>
          <a:blip r:embed="rId3" cstate="print"/>
          <a:srcRect/>
          <a:stretch>
            <a:fillRect/>
          </a:stretch>
        </p:blipFill>
        <p:spPr bwMode="auto">
          <a:xfrm>
            <a:off x="7556499" y="1308099"/>
            <a:ext cx="3187701" cy="45339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57262"/>
          </a:xfrm>
        </p:spPr>
        <p:txBody>
          <a:bodyPr>
            <a:normAutofit/>
          </a:bodyPr>
          <a:lstStyle/>
          <a:p>
            <a:pPr algn="ctr"/>
            <a:r>
              <a:rPr lang="en-US" sz="3200" dirty="0" smtClean="0">
                <a:latin typeface="Times New Roman" pitchFamily="18" charset="0"/>
                <a:cs typeface="Times New Roman" pitchFamily="18" charset="0"/>
              </a:rPr>
              <a:t>Database of Wall of Fame:</a:t>
            </a:r>
            <a:endParaRPr lang="en-US" sz="3200" dirty="0">
              <a:latin typeface="Times New Roman" pitchFamily="18" charset="0"/>
              <a:cs typeface="Times New Roman" pitchFamily="18" charset="0"/>
            </a:endParaRPr>
          </a:p>
        </p:txBody>
      </p:sp>
      <p:pic>
        <p:nvPicPr>
          <p:cNvPr id="6146" name="Picture 2" descr="F:\analytics vidhya\databasewof.PNG"/>
          <p:cNvPicPr>
            <a:picLocks noChangeAspect="1" noChangeArrowheads="1"/>
          </p:cNvPicPr>
          <p:nvPr/>
        </p:nvPicPr>
        <p:blipFill>
          <a:blip r:embed="rId2" cstate="print"/>
          <a:srcRect/>
          <a:stretch>
            <a:fillRect/>
          </a:stretch>
        </p:blipFill>
        <p:spPr bwMode="auto">
          <a:xfrm>
            <a:off x="228600" y="1485900"/>
            <a:ext cx="11722100" cy="2857500"/>
          </a:xfrm>
          <a:prstGeom prst="rect">
            <a:avLst/>
          </a:prstGeom>
          <a:noFill/>
        </p:spPr>
      </p:pic>
      <p:sp>
        <p:nvSpPr>
          <p:cNvPr id="4" name="TextBox 3"/>
          <p:cNvSpPr txBox="1"/>
          <p:nvPr/>
        </p:nvSpPr>
        <p:spPr>
          <a:xfrm>
            <a:off x="3543300" y="4533900"/>
            <a:ext cx="5181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3 Database table of Wall of Fame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766762"/>
          </a:xfrm>
        </p:spPr>
        <p:txBody>
          <a:bodyPr>
            <a:normAutofit/>
          </a:bodyPr>
          <a:lstStyle/>
          <a:p>
            <a:pPr algn="ctr"/>
            <a:r>
              <a:rPr lang="en-US" sz="2800" dirty="0" smtClean="0">
                <a:latin typeface="Times New Roman" pitchFamily="18" charset="0"/>
                <a:cs typeface="Times New Roman" pitchFamily="18" charset="0"/>
              </a:rPr>
              <a:t>Database creation in Django:</a:t>
            </a:r>
            <a:endParaRPr lang="en-US" sz="2800" dirty="0">
              <a:latin typeface="Times New Roman" pitchFamily="18" charset="0"/>
              <a:cs typeface="Times New Roman" pitchFamily="18" charset="0"/>
            </a:endParaRPr>
          </a:p>
        </p:txBody>
      </p:sp>
      <p:pic>
        <p:nvPicPr>
          <p:cNvPr id="7170" name="Picture 2" descr="F:\analytics vidhya\models_py.PNG"/>
          <p:cNvPicPr>
            <a:picLocks noChangeAspect="1" noChangeArrowheads="1"/>
          </p:cNvPicPr>
          <p:nvPr/>
        </p:nvPicPr>
        <p:blipFill>
          <a:blip r:embed="rId2" cstate="print"/>
          <a:srcRect/>
          <a:stretch>
            <a:fillRect/>
          </a:stretch>
        </p:blipFill>
        <p:spPr bwMode="auto">
          <a:xfrm>
            <a:off x="546100" y="1447800"/>
            <a:ext cx="5321300" cy="2641599"/>
          </a:xfrm>
          <a:prstGeom prst="rect">
            <a:avLst/>
          </a:prstGeom>
          <a:noFill/>
        </p:spPr>
      </p:pic>
      <p:pic>
        <p:nvPicPr>
          <p:cNvPr id="7171" name="Picture 3" descr="F:\analytics vidhya\admin_py.PNG"/>
          <p:cNvPicPr>
            <a:picLocks noChangeAspect="1" noChangeArrowheads="1"/>
          </p:cNvPicPr>
          <p:nvPr/>
        </p:nvPicPr>
        <p:blipFill>
          <a:blip r:embed="rId3" cstate="print"/>
          <a:srcRect/>
          <a:stretch>
            <a:fillRect/>
          </a:stretch>
        </p:blipFill>
        <p:spPr bwMode="auto">
          <a:xfrm>
            <a:off x="6311900" y="1549400"/>
            <a:ext cx="5308599" cy="1600200"/>
          </a:xfrm>
          <a:prstGeom prst="rect">
            <a:avLst/>
          </a:prstGeom>
          <a:noFill/>
        </p:spPr>
      </p:pic>
      <p:sp>
        <p:nvSpPr>
          <p:cNvPr id="6" name="TextBox 5"/>
          <p:cNvSpPr txBox="1"/>
          <p:nvPr/>
        </p:nvSpPr>
        <p:spPr>
          <a:xfrm>
            <a:off x="1498600" y="4292600"/>
            <a:ext cx="33020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4 Code in model.py</a:t>
            </a:r>
            <a:endParaRPr lang="en-US" sz="2400" b="1" dirty="0">
              <a:latin typeface="Times New Roman" pitchFamily="18" charset="0"/>
              <a:cs typeface="Times New Roman" pitchFamily="18" charset="0"/>
            </a:endParaRPr>
          </a:p>
        </p:txBody>
      </p:sp>
      <p:sp>
        <p:nvSpPr>
          <p:cNvPr id="7" name="TextBox 6"/>
          <p:cNvSpPr txBox="1"/>
          <p:nvPr/>
        </p:nvSpPr>
        <p:spPr>
          <a:xfrm>
            <a:off x="7035800" y="3314700"/>
            <a:ext cx="35306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5 Code in admin.py</a:t>
            </a:r>
            <a:endParaRPr lang="en-US" sz="24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29"/>
            <a:ext cx="10972800" cy="3738371"/>
          </a:xfrm>
        </p:spPr>
        <p:txBody>
          <a:bodyPr>
            <a:normAutofit/>
          </a:bodyPr>
          <a:lstStyle/>
          <a:p>
            <a:r>
              <a:rPr lang="en-US" dirty="0" smtClean="0">
                <a:latin typeface="Times New Roman" pitchFamily="18" charset="0"/>
                <a:cs typeface="Times New Roman" pitchFamily="18" charset="0"/>
              </a:rPr>
              <a:t>Options Technika is a combined platform of MAAC (Maya Academy of Advanced Cinematic), Aptech Solutions, Aptech Aviation and etc. Basically Options Technika provides software solutions, education and other services in India. Through Wall of Fame, Options Technika can track their employees. Through Customer review analysis, Options Technika can improve their services.</a:t>
            </a: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Options Technika?</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6451</TotalTime>
  <Words>965</Words>
  <Application>Microsoft Office PowerPoint</Application>
  <PresentationFormat>Custom</PresentationFormat>
  <Paragraphs>117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INDUSTRIAL TRAINING-II PRESENTATION ON WALL OF FAME AND CUSTOMER REVIEW ANALYSIS</vt:lpstr>
      <vt:lpstr>Technologies used in Projects:</vt:lpstr>
      <vt:lpstr>Introduction of Wall of Fame and Customer review analysis</vt:lpstr>
      <vt:lpstr>Shubham Sharma (EN16CS301256)</vt:lpstr>
      <vt:lpstr>What is Wall of Fame?</vt:lpstr>
      <vt:lpstr>Screenshots of Wall of Fame:</vt:lpstr>
      <vt:lpstr>Database of Wall of Fame:</vt:lpstr>
      <vt:lpstr>Database creation in Django:</vt:lpstr>
      <vt:lpstr>What is Options Technika?</vt:lpstr>
      <vt:lpstr>Snapshots of Teacher dashboard:</vt:lpstr>
      <vt:lpstr>Snapshots of Teacher dashboard:</vt:lpstr>
      <vt:lpstr>Suryansh Singh Tomar (EN16CS301271)</vt:lpstr>
      <vt:lpstr>Face comparison module:</vt:lpstr>
      <vt:lpstr>Result of Face comparison:</vt:lpstr>
      <vt:lpstr>Screenshots of Options Technika:</vt:lpstr>
      <vt:lpstr>Screenshots of Options Technika:</vt:lpstr>
      <vt:lpstr>Screenshots of Options Technika:</vt:lpstr>
      <vt:lpstr>Shaikh Eajajuddin(EN16CS301241)</vt:lpstr>
      <vt:lpstr>Camera module:</vt:lpstr>
      <vt:lpstr>Integrated code of Camera module, Face comparison module  and database</vt:lpstr>
      <vt:lpstr>Integrated code of Camera module, Face comparison module  and database</vt:lpstr>
      <vt:lpstr>Customer review analysis:</vt:lpstr>
      <vt:lpstr>Neural network for Customer review analysis:</vt:lpstr>
      <vt:lpstr>Description of Neural network:</vt:lpstr>
      <vt:lpstr>Customer reviews:</vt:lpstr>
      <vt:lpstr>Neural network for Customer review analysis:</vt:lpstr>
      <vt:lpstr>Training, Testing and reviews:</vt:lpstr>
      <vt:lpstr>Training, Testing and reviews:</vt:lpstr>
      <vt:lpstr>Training, Testing and reviews:</vt:lpstr>
      <vt:lpstr>Slide 30</vt:lpstr>
      <vt:lpstr>Slide 31</vt:lpstr>
      <vt:lpstr>Slide 32</vt:lpstr>
      <vt:lpstr>Slide 33</vt:lpstr>
      <vt:lpstr>Description of our roles in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dc:title>
  <dc:creator>Varun Gokhale</dc:creator>
  <cp:lastModifiedBy>DELL</cp:lastModifiedBy>
  <cp:revision>256</cp:revision>
  <dcterms:created xsi:type="dcterms:W3CDTF">2019-10-20T17:32:17Z</dcterms:created>
  <dcterms:modified xsi:type="dcterms:W3CDTF">2020-06-01T00:14:19Z</dcterms:modified>
</cp:coreProperties>
</file>