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85" r:id="rId4"/>
    <p:sldId id="258" r:id="rId5"/>
    <p:sldId id="259" r:id="rId6"/>
    <p:sldId id="260" r:id="rId7"/>
    <p:sldId id="279" r:id="rId8"/>
    <p:sldId id="262" r:id="rId9"/>
    <p:sldId id="261" r:id="rId10"/>
    <p:sldId id="263" r:id="rId11"/>
    <p:sldId id="264" r:id="rId12"/>
    <p:sldId id="267" r:id="rId13"/>
    <p:sldId id="280" r:id="rId14"/>
    <p:sldId id="281" r:id="rId15"/>
    <p:sldId id="282" r:id="rId16"/>
    <p:sldId id="286" r:id="rId17"/>
    <p:sldId id="268" r:id="rId18"/>
    <p:sldId id="269" r:id="rId19"/>
    <p:sldId id="270" r:id="rId20"/>
    <p:sldId id="271" r:id="rId21"/>
    <p:sldId id="273" r:id="rId22"/>
    <p:sldId id="274" r:id="rId23"/>
    <p:sldId id="275" r:id="rId24"/>
    <p:sldId id="276" r:id="rId25"/>
    <p:sldId id="291" r:id="rId26"/>
    <p:sldId id="298" r:id="rId27"/>
    <p:sldId id="297" r:id="rId28"/>
  </p:sldIdLst>
  <p:sldSz cx="9144000" cy="5143500" type="screen16x9"/>
  <p:notesSz cx="6858000" cy="9144000"/>
  <p:embeddedFontLst>
    <p:embeddedFont>
      <p:font typeface="La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ilion" initials="P" lastIdx="4" clrIdx="0">
    <p:extLst>
      <p:ext uri="{19B8F6BF-5375-455C-9EA6-DF929625EA0E}">
        <p15:presenceInfo xmlns:p15="http://schemas.microsoft.com/office/powerpoint/2012/main" userId="Pavil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6" d="100"/>
          <a:sy n="96" d="100"/>
        </p:scale>
        <p:origin x="63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fe5b566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fe5b566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fe5b566d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fe5b566d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4fd735ee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4fd735ee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4fd735e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4fd735e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53591350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5359135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6dbc5d67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6dbc5d67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46e25d84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46e25d84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46e25d84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46e25d84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46e25d8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46e25d8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46e25d84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46e25d84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4fd735e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4fd735e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3f02ce6e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3f02ce6e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3f02ce6e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3f02ce6e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53591350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5359135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46e25d84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46e25d84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445dfa4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445dfa4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46e25d8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46e25d8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Internship Presentation</a:t>
            </a:r>
            <a:endParaRPr dirty="0"/>
          </a:p>
        </p:txBody>
      </p:sp>
      <p:sp>
        <p:nvSpPr>
          <p:cNvPr id="87" name="Google Shape;87;p13"/>
          <p:cNvSpPr txBox="1">
            <a:spLocks noGrp="1"/>
          </p:cNvSpPr>
          <p:nvPr>
            <p:ph type="subTitle" idx="1"/>
          </p:nvPr>
        </p:nvSpPr>
        <p:spPr>
          <a:xfrm>
            <a:off x="729625" y="3172900"/>
            <a:ext cx="7688100" cy="11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Promact Infotech Pvt </a:t>
            </a:r>
            <a:r>
              <a:rPr lang="en" dirty="0"/>
              <a:t>ltd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Submitted to :   </a:t>
            </a:r>
            <a:r>
              <a:rPr lang="en-IN" dirty="0"/>
              <a:t>Ruchi Patel </a:t>
            </a:r>
            <a:r>
              <a:rPr lang="en" dirty="0"/>
              <a:t>Ma’am</a:t>
            </a:r>
            <a:endParaRPr dirty="0"/>
          </a:p>
          <a:p>
            <a:pPr marL="0" lvl="0" indent="0" algn="l" rtl="0">
              <a:spcBef>
                <a:spcPts val="0"/>
              </a:spcBef>
              <a:spcAft>
                <a:spcPts val="0"/>
              </a:spcAft>
              <a:buNone/>
            </a:pPr>
            <a:r>
              <a:rPr lang="en" dirty="0"/>
              <a:t>Submitted By :  </a:t>
            </a:r>
            <a:r>
              <a:rPr lang="en-IN" dirty="0"/>
              <a:t>Shubhi Miradwal</a:t>
            </a:r>
            <a:r>
              <a:rPr lang="en" dirty="0"/>
              <a:t>(EN16CS301259)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5" name="Picture 4">
            <a:extLst>
              <a:ext uri="{FF2B5EF4-FFF2-40B4-BE49-F238E27FC236}">
                <a16:creationId xmlns:a16="http://schemas.microsoft.com/office/drawing/2014/main" id="{3890D829-D7BF-4CA3-ACF0-1EF204CC41D7}"/>
              </a:ext>
            </a:extLst>
          </p:cNvPr>
          <p:cNvPicPr>
            <a:picLocks noChangeAspect="1"/>
          </p:cNvPicPr>
          <p:nvPr/>
        </p:nvPicPr>
        <p:blipFill>
          <a:blip r:embed="rId3"/>
          <a:stretch>
            <a:fillRect/>
          </a:stretch>
        </p:blipFill>
        <p:spPr>
          <a:xfrm>
            <a:off x="5861877" y="563634"/>
            <a:ext cx="2957924" cy="4486542"/>
          </a:xfrm>
          <a:prstGeom prst="rect">
            <a:avLst/>
          </a:prstGeom>
        </p:spPr>
      </p:pic>
      <p:sp>
        <p:nvSpPr>
          <p:cNvPr id="7" name="TextBox 6">
            <a:extLst>
              <a:ext uri="{FF2B5EF4-FFF2-40B4-BE49-F238E27FC236}">
                <a16:creationId xmlns:a16="http://schemas.microsoft.com/office/drawing/2014/main" id="{BD369C51-5E1D-4DAB-A287-34C1227E04BA}"/>
              </a:ext>
            </a:extLst>
          </p:cNvPr>
          <p:cNvSpPr txBox="1"/>
          <p:nvPr/>
        </p:nvSpPr>
        <p:spPr>
          <a:xfrm>
            <a:off x="974220" y="1683521"/>
            <a:ext cx="3802879" cy="2246769"/>
          </a:xfrm>
          <a:prstGeom prst="rect">
            <a:avLst/>
          </a:prstGeom>
          <a:noFill/>
        </p:spPr>
        <p:txBody>
          <a:bodyPr wrap="square" rtlCol="0">
            <a:spAutoFit/>
          </a:bodyPr>
          <a:lstStyle/>
          <a:p>
            <a:r>
              <a:rPr lang="en-IN" dirty="0">
                <a:solidFill>
                  <a:schemeClr val="bg2">
                    <a:lumMod val="90000"/>
                    <a:lumOff val="10000"/>
                  </a:schemeClr>
                </a:solidFill>
              </a:rPr>
              <a:t>Components:</a:t>
            </a:r>
          </a:p>
          <a:p>
            <a:pPr marL="285750" indent="-285750">
              <a:buFont typeface="Arial" panose="020B0604020202020204" pitchFamily="34" charset="0"/>
              <a:buChar char="•"/>
            </a:pPr>
            <a:r>
              <a:rPr lang="en-IN" dirty="0">
                <a:solidFill>
                  <a:schemeClr val="bg2">
                    <a:lumMod val="90000"/>
                    <a:lumOff val="10000"/>
                  </a:schemeClr>
                </a:solidFill>
              </a:rPr>
              <a:t>Admin-Dashboard</a:t>
            </a:r>
          </a:p>
          <a:p>
            <a:pPr marL="285750" indent="-285750">
              <a:buFont typeface="Arial" panose="020B0604020202020204" pitchFamily="34" charset="0"/>
              <a:buChar char="•"/>
            </a:pPr>
            <a:r>
              <a:rPr lang="en-IN" dirty="0">
                <a:solidFill>
                  <a:schemeClr val="bg2">
                    <a:lumMod val="90000"/>
                    <a:lumOff val="10000"/>
                  </a:schemeClr>
                </a:solidFill>
              </a:rPr>
              <a:t>Empleave</a:t>
            </a:r>
          </a:p>
          <a:p>
            <a:pPr marL="285750" indent="-285750">
              <a:buFont typeface="Arial" panose="020B0604020202020204" pitchFamily="34" charset="0"/>
              <a:buChar char="•"/>
            </a:pPr>
            <a:r>
              <a:rPr lang="en-IN" dirty="0">
                <a:solidFill>
                  <a:schemeClr val="bg2">
                    <a:lumMod val="90000"/>
                    <a:lumOff val="10000"/>
                  </a:schemeClr>
                </a:solidFill>
              </a:rPr>
              <a:t>Employee</a:t>
            </a:r>
          </a:p>
          <a:p>
            <a:pPr marL="285750" indent="-285750">
              <a:buFont typeface="Arial" panose="020B0604020202020204" pitchFamily="34" charset="0"/>
              <a:buChar char="•"/>
            </a:pPr>
            <a:r>
              <a:rPr lang="en-IN" dirty="0">
                <a:solidFill>
                  <a:schemeClr val="bg2">
                    <a:lumMod val="90000"/>
                    <a:lumOff val="10000"/>
                  </a:schemeClr>
                </a:solidFill>
              </a:rPr>
              <a:t>Employee-Dashboard</a:t>
            </a:r>
          </a:p>
          <a:p>
            <a:pPr marL="285750" indent="-285750">
              <a:buFont typeface="Arial" panose="020B0604020202020204" pitchFamily="34" charset="0"/>
              <a:buChar char="•"/>
            </a:pPr>
            <a:r>
              <a:rPr lang="en-IN" dirty="0">
                <a:solidFill>
                  <a:schemeClr val="bg2">
                    <a:lumMod val="90000"/>
                    <a:lumOff val="10000"/>
                  </a:schemeClr>
                </a:solidFill>
              </a:rPr>
              <a:t>Employee-Profile</a:t>
            </a:r>
          </a:p>
          <a:p>
            <a:pPr marL="285750" indent="-285750">
              <a:buFont typeface="Arial" panose="020B0604020202020204" pitchFamily="34" charset="0"/>
              <a:buChar char="•"/>
            </a:pPr>
            <a:r>
              <a:rPr lang="en-IN" dirty="0">
                <a:solidFill>
                  <a:schemeClr val="bg2">
                    <a:lumMod val="90000"/>
                    <a:lumOff val="10000"/>
                  </a:schemeClr>
                </a:solidFill>
              </a:rPr>
              <a:t>Leave</a:t>
            </a:r>
          </a:p>
          <a:p>
            <a:pPr marL="285750" indent="-285750">
              <a:buFont typeface="Arial" panose="020B0604020202020204" pitchFamily="34" charset="0"/>
              <a:buChar char="•"/>
            </a:pPr>
            <a:r>
              <a:rPr lang="en-IN" dirty="0">
                <a:solidFill>
                  <a:schemeClr val="bg2">
                    <a:lumMod val="90000"/>
                    <a:lumOff val="10000"/>
                  </a:schemeClr>
                </a:solidFill>
              </a:rPr>
              <a:t>Login</a:t>
            </a:r>
          </a:p>
          <a:p>
            <a:pPr marL="285750" indent="-285750">
              <a:buFont typeface="Arial" panose="020B0604020202020204" pitchFamily="34" charset="0"/>
              <a:buChar char="•"/>
            </a:pPr>
            <a:r>
              <a:rPr lang="en-IN" dirty="0">
                <a:solidFill>
                  <a:schemeClr val="bg2">
                    <a:lumMod val="90000"/>
                    <a:lumOff val="10000"/>
                  </a:schemeClr>
                </a:solidFill>
              </a:rPr>
              <a:t>Take-leave</a:t>
            </a:r>
          </a:p>
          <a:p>
            <a:pPr marL="285750" indent="-285750">
              <a:buFont typeface="Arial" panose="020B0604020202020204" pitchFamily="34" charset="0"/>
              <a:buChar char="•"/>
            </a:pPr>
            <a:r>
              <a:rPr lang="en-IN" dirty="0">
                <a:solidFill>
                  <a:schemeClr val="bg2">
                    <a:lumMod val="90000"/>
                    <a:lumOff val="10000"/>
                  </a:schemeClr>
                </a:solidFill>
              </a:rPr>
              <a:t>Welcome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17964" y="1318650"/>
            <a:ext cx="7600185"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Controllers:</a:t>
            </a:r>
            <a:endParaRPr dirty="0"/>
          </a:p>
        </p:txBody>
      </p:sp>
      <p:sp>
        <p:nvSpPr>
          <p:cNvPr id="3" name="Text Placeholder 2">
            <a:extLst>
              <a:ext uri="{FF2B5EF4-FFF2-40B4-BE49-F238E27FC236}">
                <a16:creationId xmlns:a16="http://schemas.microsoft.com/office/drawing/2014/main" id="{6C8CAED9-9170-43CD-A877-274FAC25F00D}"/>
              </a:ext>
            </a:extLst>
          </p:cNvPr>
          <p:cNvSpPr>
            <a:spLocks noGrp="1" noChangeArrowheads="1"/>
          </p:cNvSpPr>
          <p:nvPr>
            <p:ph type="body" idx="1"/>
          </p:nvPr>
        </p:nvSpPr>
        <p:spPr bwMode="auto">
          <a:xfrm>
            <a:off x="817965" y="2058487"/>
            <a:ext cx="388222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bg2">
                    <a:lumMod val="90000"/>
                    <a:lumOff val="10000"/>
                  </a:schemeClr>
                </a:solidFill>
                <a:effectLst/>
                <a:latin typeface="+mj-lt"/>
              </a:rPr>
              <a:t>The Controller in MVC architecture handles any incoming URL request. Controller is a class, derived from the base class System.Web.Mvc.Controller. Controller class contains public methods called Action methods. Controller and its action method handles incoming browser requests, retrieves necessary model data and returns appropriate responses. </a:t>
            </a:r>
          </a:p>
        </p:txBody>
      </p:sp>
      <p:pic>
        <p:nvPicPr>
          <p:cNvPr id="7" name="Picture 6">
            <a:extLst>
              <a:ext uri="{FF2B5EF4-FFF2-40B4-BE49-F238E27FC236}">
                <a16:creationId xmlns:a16="http://schemas.microsoft.com/office/drawing/2014/main" id="{87C134CD-4263-4713-A63B-686ADB3B8079}"/>
              </a:ext>
            </a:extLst>
          </p:cNvPr>
          <p:cNvPicPr>
            <a:picLocks noChangeAspect="1"/>
          </p:cNvPicPr>
          <p:nvPr/>
        </p:nvPicPr>
        <p:blipFill>
          <a:blip r:embed="rId3"/>
          <a:stretch>
            <a:fillRect/>
          </a:stretch>
        </p:blipFill>
        <p:spPr>
          <a:xfrm>
            <a:off x="5732116" y="1510591"/>
            <a:ext cx="2788178" cy="1095791"/>
          </a:xfrm>
          <a:prstGeom prst="rect">
            <a:avLst/>
          </a:prstGeom>
        </p:spPr>
      </p:pic>
      <p:pic>
        <p:nvPicPr>
          <p:cNvPr id="5" name="Picture 2" descr="Action method in ASP.NET MVC">
            <a:extLst>
              <a:ext uri="{FF2B5EF4-FFF2-40B4-BE49-F238E27FC236}">
                <a16:creationId xmlns:a16="http://schemas.microsoft.com/office/drawing/2014/main" id="{639E774D-A78D-4422-B0BA-50476A217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7854" y="2985650"/>
            <a:ext cx="3424888" cy="1546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t>
            </a:r>
            <a:r>
              <a:rPr lang="en-IN" dirty="0"/>
              <a:t>Microsoft Entity Framework</a:t>
            </a:r>
            <a:endParaRPr dirty="0"/>
          </a:p>
        </p:txBody>
      </p:sp>
      <p:sp>
        <p:nvSpPr>
          <p:cNvPr id="154" name="Google Shape;154;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indent="0">
              <a:buNone/>
            </a:pPr>
            <a:r>
              <a:rPr lang="en-IN" dirty="0"/>
              <a:t>Entity Framework was first released in 2008, Microsoft's primary means of interacting between .NET applications and relational databases. Entity Framework (EF) is an object-relational mapper that enables .NET developers to work with relational data using domain-specific objects. It eliminates the need for most of the data-access code that developers usually need to write. The Entity Framework provides three approaches to create an entity model</a:t>
            </a:r>
          </a:p>
          <a:p>
            <a:r>
              <a:rPr lang="en-IN" dirty="0"/>
              <a:t>Code First</a:t>
            </a:r>
          </a:p>
          <a:p>
            <a:r>
              <a:rPr lang="en-IN" dirty="0"/>
              <a:t>Database First</a:t>
            </a:r>
          </a:p>
          <a:p>
            <a:r>
              <a:rPr lang="en-IN" dirty="0"/>
              <a:t>Model First</a:t>
            </a:r>
          </a:p>
          <a:p>
            <a:pPr marL="0" lvl="0" indent="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ity Framework - Code First Approach - Tutorialspoint">
            <a:extLst>
              <a:ext uri="{FF2B5EF4-FFF2-40B4-BE49-F238E27FC236}">
                <a16:creationId xmlns:a16="http://schemas.microsoft.com/office/drawing/2014/main" id="{AADD8E26-1D20-46FC-A1E7-DC762BF1B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37" y="1272209"/>
            <a:ext cx="7236326" cy="38712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74FDDA-C069-4804-A2D7-0CC002EE9BAF}"/>
              </a:ext>
            </a:extLst>
          </p:cNvPr>
          <p:cNvSpPr txBox="1"/>
          <p:nvPr/>
        </p:nvSpPr>
        <p:spPr>
          <a:xfrm>
            <a:off x="1023411" y="586408"/>
            <a:ext cx="7236326" cy="400110"/>
          </a:xfrm>
          <a:prstGeom prst="rect">
            <a:avLst/>
          </a:prstGeom>
          <a:noFill/>
        </p:spPr>
        <p:txBody>
          <a:bodyPr wrap="square" rtlCol="0">
            <a:spAutoFit/>
          </a:bodyPr>
          <a:lstStyle/>
          <a:p>
            <a:pPr algn="ctr"/>
            <a:r>
              <a:rPr lang="en-IN" sz="2000" dirty="0">
                <a:solidFill>
                  <a:schemeClr val="bg2">
                    <a:lumMod val="90000"/>
                    <a:lumOff val="10000"/>
                  </a:schemeClr>
                </a:solidFill>
              </a:rPr>
              <a:t>Working of Microsoft Entity Framework(Code First Approach</a:t>
            </a:r>
            <a:r>
              <a:rPr lang="en-IN" dirty="0"/>
              <a:t>)</a:t>
            </a:r>
          </a:p>
        </p:txBody>
      </p:sp>
    </p:spTree>
    <p:extLst>
      <p:ext uri="{BB962C8B-B14F-4D97-AF65-F5344CB8AC3E}">
        <p14:creationId xmlns:p14="http://schemas.microsoft.com/office/powerpoint/2010/main" val="409795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001A43-8BAE-41FB-BB76-C43AEDFB5EAB}"/>
              </a:ext>
            </a:extLst>
          </p:cNvPr>
          <p:cNvSpPr txBox="1"/>
          <p:nvPr/>
        </p:nvSpPr>
        <p:spPr>
          <a:xfrm>
            <a:off x="623844" y="957739"/>
            <a:ext cx="6452567" cy="4185761"/>
          </a:xfrm>
          <a:prstGeom prst="rect">
            <a:avLst/>
          </a:prstGeom>
          <a:noFill/>
        </p:spPr>
        <p:txBody>
          <a:bodyPr wrap="square" rtlCol="0">
            <a:spAutoFit/>
          </a:bodyPr>
          <a:lstStyle/>
          <a:p>
            <a:r>
              <a:rPr lang="en-IN" b="1" u="sng" dirty="0">
                <a:solidFill>
                  <a:schemeClr val="bg2">
                    <a:lumMod val="90000"/>
                    <a:lumOff val="10000"/>
                  </a:schemeClr>
                </a:solidFill>
              </a:rPr>
              <a:t>Table1: Employee: </a:t>
            </a:r>
          </a:p>
          <a:p>
            <a:pPr lvl="0" fontAlgn="base"/>
            <a:r>
              <a:rPr lang="en-IN" dirty="0"/>
              <a:t>1. Id </a:t>
            </a:r>
          </a:p>
          <a:p>
            <a:pPr lvl="0" fontAlgn="base"/>
            <a:r>
              <a:rPr lang="en-IN" dirty="0"/>
              <a:t>2. Name </a:t>
            </a:r>
          </a:p>
          <a:p>
            <a:pPr lvl="0" fontAlgn="base"/>
            <a:r>
              <a:rPr lang="en-IN" dirty="0"/>
              <a:t>3. DOB </a:t>
            </a:r>
          </a:p>
          <a:p>
            <a:pPr lvl="0" fontAlgn="base"/>
            <a:r>
              <a:rPr lang="en-IN" dirty="0"/>
              <a:t>4. DOJ </a:t>
            </a:r>
          </a:p>
          <a:p>
            <a:pPr lvl="0" fontAlgn="base"/>
            <a:r>
              <a:rPr lang="en-IN" dirty="0"/>
              <a:t>5. Salary</a:t>
            </a:r>
          </a:p>
          <a:p>
            <a:pPr lvl="0" fontAlgn="base"/>
            <a:endParaRPr lang="en-IN" dirty="0"/>
          </a:p>
          <a:p>
            <a:r>
              <a:rPr lang="en-IN" b="1" u="sng" dirty="0">
                <a:solidFill>
                  <a:schemeClr val="bg2">
                    <a:lumMod val="90000"/>
                    <a:lumOff val="10000"/>
                  </a:schemeClr>
                </a:solidFill>
              </a:rPr>
              <a:t>Table 2: Emp Leave: </a:t>
            </a:r>
          </a:p>
          <a:p>
            <a:pPr lvl="0" fontAlgn="base"/>
            <a:r>
              <a:rPr lang="en-IN" dirty="0"/>
              <a:t>1. Id </a:t>
            </a:r>
          </a:p>
          <a:p>
            <a:pPr lvl="0" fontAlgn="base"/>
            <a:r>
              <a:rPr lang="en-IN" dirty="0"/>
              <a:t>2. Name </a:t>
            </a:r>
          </a:p>
          <a:p>
            <a:pPr lvl="0" fontAlgn="base"/>
            <a:r>
              <a:rPr lang="en-IN" dirty="0"/>
              <a:t>3. MaximumLeavesAllowed</a:t>
            </a:r>
          </a:p>
          <a:p>
            <a:pPr lvl="0" fontAlgn="base"/>
            <a:r>
              <a:rPr lang="en-IN" dirty="0"/>
              <a:t> </a:t>
            </a:r>
          </a:p>
          <a:p>
            <a:r>
              <a:rPr lang="en-IN" b="1" u="sng" dirty="0">
                <a:solidFill>
                  <a:schemeClr val="bg2">
                    <a:lumMod val="90000"/>
                    <a:lumOff val="10000"/>
                  </a:schemeClr>
                </a:solidFill>
              </a:rPr>
              <a:t>Table 3:EmployeeLeaveMapping</a:t>
            </a:r>
            <a:r>
              <a:rPr lang="en-IN" dirty="0"/>
              <a:t>: </a:t>
            </a:r>
          </a:p>
          <a:p>
            <a:pPr lvl="0" fontAlgn="base"/>
            <a:r>
              <a:rPr lang="en-IN" dirty="0"/>
              <a:t>1. Id </a:t>
            </a:r>
          </a:p>
          <a:p>
            <a:pPr lvl="0" fontAlgn="base"/>
            <a:r>
              <a:rPr lang="en-IN" dirty="0"/>
              <a:t>2. EmployeeId </a:t>
            </a:r>
          </a:p>
          <a:p>
            <a:pPr lvl="0" fontAlgn="base"/>
            <a:r>
              <a:rPr lang="en-IN" dirty="0"/>
              <a:t>3. LeaveId </a:t>
            </a:r>
          </a:p>
          <a:p>
            <a:pPr lvl="0" fontAlgn="base"/>
            <a:r>
              <a:rPr lang="en-IN" dirty="0"/>
              <a:t>4. LeaveStartDate </a:t>
            </a:r>
          </a:p>
          <a:p>
            <a:pPr lvl="0" fontAlgn="base"/>
            <a:r>
              <a:rPr lang="en-IN" dirty="0"/>
              <a:t>5. LeaveEndDate </a:t>
            </a:r>
          </a:p>
          <a:p>
            <a:pPr lvl="0" fontAlgn="base"/>
            <a:r>
              <a:rPr lang="en-IN" dirty="0"/>
              <a:t>6. Status.</a:t>
            </a:r>
          </a:p>
        </p:txBody>
      </p:sp>
      <p:sp>
        <p:nvSpPr>
          <p:cNvPr id="6" name="TextBox 5">
            <a:extLst>
              <a:ext uri="{FF2B5EF4-FFF2-40B4-BE49-F238E27FC236}">
                <a16:creationId xmlns:a16="http://schemas.microsoft.com/office/drawing/2014/main" id="{49339F33-ED35-4129-B25E-56DEF998FABD}"/>
              </a:ext>
            </a:extLst>
          </p:cNvPr>
          <p:cNvSpPr txBox="1"/>
          <p:nvPr/>
        </p:nvSpPr>
        <p:spPr>
          <a:xfrm>
            <a:off x="1845892" y="145889"/>
            <a:ext cx="3187581" cy="523220"/>
          </a:xfrm>
          <a:prstGeom prst="rect">
            <a:avLst/>
          </a:prstGeom>
          <a:noFill/>
        </p:spPr>
        <p:txBody>
          <a:bodyPr wrap="square" rtlCol="0">
            <a:spAutoFit/>
          </a:bodyPr>
          <a:lstStyle/>
          <a:p>
            <a:r>
              <a:rPr lang="en-IN" b="1" dirty="0"/>
              <a:t>	</a:t>
            </a:r>
            <a:r>
              <a:rPr lang="en-IN" sz="2800" b="1" dirty="0"/>
              <a:t>Database</a:t>
            </a:r>
            <a:endParaRPr lang="en-IN" b="1" dirty="0"/>
          </a:p>
        </p:txBody>
      </p:sp>
    </p:spTree>
    <p:extLst>
      <p:ext uri="{BB962C8B-B14F-4D97-AF65-F5344CB8AC3E}">
        <p14:creationId xmlns:p14="http://schemas.microsoft.com/office/powerpoint/2010/main" val="63424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04D5D5-829E-4561-B34C-71ED69561430}"/>
              </a:ext>
            </a:extLst>
          </p:cNvPr>
          <p:cNvPicPr>
            <a:picLocks noChangeAspect="1"/>
          </p:cNvPicPr>
          <p:nvPr/>
        </p:nvPicPr>
        <p:blipFill>
          <a:blip r:embed="rId2"/>
          <a:stretch>
            <a:fillRect/>
          </a:stretch>
        </p:blipFill>
        <p:spPr>
          <a:xfrm>
            <a:off x="4152740" y="1156071"/>
            <a:ext cx="4259955" cy="2985106"/>
          </a:xfrm>
          <a:prstGeom prst="rect">
            <a:avLst/>
          </a:prstGeom>
        </p:spPr>
      </p:pic>
      <p:sp>
        <p:nvSpPr>
          <p:cNvPr id="10" name="TextBox 9">
            <a:extLst>
              <a:ext uri="{FF2B5EF4-FFF2-40B4-BE49-F238E27FC236}">
                <a16:creationId xmlns:a16="http://schemas.microsoft.com/office/drawing/2014/main" id="{19C15D31-5911-44AB-AC7B-EAA953D49D56}"/>
              </a:ext>
            </a:extLst>
          </p:cNvPr>
          <p:cNvSpPr txBox="1"/>
          <p:nvPr/>
        </p:nvSpPr>
        <p:spPr>
          <a:xfrm>
            <a:off x="5037992" y="4510453"/>
            <a:ext cx="2004646" cy="307777"/>
          </a:xfrm>
          <a:prstGeom prst="rect">
            <a:avLst/>
          </a:prstGeom>
          <a:noFill/>
        </p:spPr>
        <p:txBody>
          <a:bodyPr wrap="square" rtlCol="0">
            <a:spAutoFit/>
          </a:bodyPr>
          <a:lstStyle/>
          <a:p>
            <a:r>
              <a:rPr lang="en-IN" dirty="0"/>
              <a:t>Context Class</a:t>
            </a:r>
          </a:p>
        </p:txBody>
      </p:sp>
      <p:pic>
        <p:nvPicPr>
          <p:cNvPr id="12" name="Picture 11">
            <a:extLst>
              <a:ext uri="{FF2B5EF4-FFF2-40B4-BE49-F238E27FC236}">
                <a16:creationId xmlns:a16="http://schemas.microsoft.com/office/drawing/2014/main" id="{9524EF4E-BADF-4619-A1F1-7AF30387DCE9}"/>
              </a:ext>
            </a:extLst>
          </p:cNvPr>
          <p:cNvPicPr>
            <a:picLocks noChangeAspect="1"/>
          </p:cNvPicPr>
          <p:nvPr/>
        </p:nvPicPr>
        <p:blipFill>
          <a:blip r:embed="rId3"/>
          <a:stretch>
            <a:fillRect/>
          </a:stretch>
        </p:blipFill>
        <p:spPr>
          <a:xfrm>
            <a:off x="269121" y="1079197"/>
            <a:ext cx="3578470" cy="2985106"/>
          </a:xfrm>
          <a:prstGeom prst="rect">
            <a:avLst/>
          </a:prstGeom>
        </p:spPr>
      </p:pic>
      <p:sp>
        <p:nvSpPr>
          <p:cNvPr id="16" name="TextBox 15">
            <a:extLst>
              <a:ext uri="{FF2B5EF4-FFF2-40B4-BE49-F238E27FC236}">
                <a16:creationId xmlns:a16="http://schemas.microsoft.com/office/drawing/2014/main" id="{E4EA075D-A863-4E80-9987-1F0801E73F43}"/>
              </a:ext>
            </a:extLst>
          </p:cNvPr>
          <p:cNvSpPr txBox="1"/>
          <p:nvPr/>
        </p:nvSpPr>
        <p:spPr>
          <a:xfrm>
            <a:off x="643920" y="4542249"/>
            <a:ext cx="1872762" cy="307777"/>
          </a:xfrm>
          <a:prstGeom prst="rect">
            <a:avLst/>
          </a:prstGeom>
          <a:noFill/>
        </p:spPr>
        <p:txBody>
          <a:bodyPr wrap="square" rtlCol="0">
            <a:spAutoFit/>
          </a:bodyPr>
          <a:lstStyle/>
          <a:p>
            <a:r>
              <a:rPr lang="en-IN" dirty="0"/>
              <a:t>Model/Domain Class</a:t>
            </a:r>
          </a:p>
        </p:txBody>
      </p:sp>
    </p:spTree>
    <p:extLst>
      <p:ext uri="{BB962C8B-B14F-4D97-AF65-F5344CB8AC3E}">
        <p14:creationId xmlns:p14="http://schemas.microsoft.com/office/powerpoint/2010/main" val="198377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8;p15">
            <a:extLst>
              <a:ext uri="{FF2B5EF4-FFF2-40B4-BE49-F238E27FC236}">
                <a16:creationId xmlns:a16="http://schemas.microsoft.com/office/drawing/2014/main" id="{0D9545F5-060A-485F-9DB2-8ACC9EAAE172}"/>
              </a:ext>
            </a:extLst>
          </p:cNvPr>
          <p:cNvSpPr txBox="1">
            <a:spLocks/>
          </p:cNvSpPr>
          <p:nvPr/>
        </p:nvSpPr>
        <p:spPr>
          <a:xfrm>
            <a:off x="430348" y="2085173"/>
            <a:ext cx="7688100" cy="1397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gn="ctr"/>
            <a:r>
              <a:rPr lang="en-IN" sz="4000" dirty="0"/>
              <a:t>LAYOUT OF THE PAGES</a:t>
            </a:r>
          </a:p>
        </p:txBody>
      </p:sp>
    </p:spTree>
    <p:extLst>
      <p:ext uri="{BB962C8B-B14F-4D97-AF65-F5344CB8AC3E}">
        <p14:creationId xmlns:p14="http://schemas.microsoft.com/office/powerpoint/2010/main" val="412408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4" name="Picture 3">
            <a:extLst>
              <a:ext uri="{FF2B5EF4-FFF2-40B4-BE49-F238E27FC236}">
                <a16:creationId xmlns:a16="http://schemas.microsoft.com/office/drawing/2014/main" id="{91F23E42-E993-473A-9D5D-28F9B09C40B0}"/>
              </a:ext>
            </a:extLst>
          </p:cNvPr>
          <p:cNvPicPr/>
          <p:nvPr/>
        </p:nvPicPr>
        <p:blipFill>
          <a:blip r:embed="rId3"/>
          <a:stretch>
            <a:fillRect/>
          </a:stretch>
        </p:blipFill>
        <p:spPr>
          <a:xfrm>
            <a:off x="250480" y="1565030"/>
            <a:ext cx="3961035" cy="2980592"/>
          </a:xfrm>
          <a:prstGeom prst="rect">
            <a:avLst/>
          </a:prstGeom>
        </p:spPr>
      </p:pic>
      <p:pic>
        <p:nvPicPr>
          <p:cNvPr id="5" name="Picture 4">
            <a:extLst>
              <a:ext uri="{FF2B5EF4-FFF2-40B4-BE49-F238E27FC236}">
                <a16:creationId xmlns:a16="http://schemas.microsoft.com/office/drawing/2014/main" id="{C0F16F13-5D56-4870-903A-22480BF5CFB1}"/>
              </a:ext>
            </a:extLst>
          </p:cNvPr>
          <p:cNvPicPr/>
          <p:nvPr/>
        </p:nvPicPr>
        <p:blipFill>
          <a:blip r:embed="rId4"/>
          <a:stretch>
            <a:fillRect/>
          </a:stretch>
        </p:blipFill>
        <p:spPr>
          <a:xfrm>
            <a:off x="4796307" y="1565030"/>
            <a:ext cx="3837739" cy="2980592"/>
          </a:xfrm>
          <a:prstGeom prst="rect">
            <a:avLst/>
          </a:prstGeom>
        </p:spPr>
      </p:pic>
      <p:sp>
        <p:nvSpPr>
          <p:cNvPr id="2" name="TextBox 1">
            <a:extLst>
              <a:ext uri="{FF2B5EF4-FFF2-40B4-BE49-F238E27FC236}">
                <a16:creationId xmlns:a16="http://schemas.microsoft.com/office/drawing/2014/main" id="{8CA77F17-5ED6-419B-831F-2DDEF104ADF1}"/>
              </a:ext>
            </a:extLst>
          </p:cNvPr>
          <p:cNvSpPr txBox="1"/>
          <p:nvPr/>
        </p:nvSpPr>
        <p:spPr>
          <a:xfrm>
            <a:off x="1266092" y="703385"/>
            <a:ext cx="2145323" cy="369332"/>
          </a:xfrm>
          <a:prstGeom prst="rect">
            <a:avLst/>
          </a:prstGeom>
          <a:noFill/>
        </p:spPr>
        <p:txBody>
          <a:bodyPr wrap="square" rtlCol="0">
            <a:spAutoFit/>
          </a:bodyPr>
          <a:lstStyle/>
          <a:p>
            <a:r>
              <a:rPr lang="en-IN" sz="1800" b="1" dirty="0"/>
              <a:t>ADD EMPLOYEE</a:t>
            </a:r>
          </a:p>
        </p:txBody>
      </p:sp>
      <p:sp>
        <p:nvSpPr>
          <p:cNvPr id="3" name="TextBox 2">
            <a:extLst>
              <a:ext uri="{FF2B5EF4-FFF2-40B4-BE49-F238E27FC236}">
                <a16:creationId xmlns:a16="http://schemas.microsoft.com/office/drawing/2014/main" id="{EF744BB0-0D06-45BE-8572-CA47416E2BED}"/>
              </a:ext>
            </a:extLst>
          </p:cNvPr>
          <p:cNvSpPr txBox="1"/>
          <p:nvPr/>
        </p:nvSpPr>
        <p:spPr>
          <a:xfrm>
            <a:off x="5574324" y="703384"/>
            <a:ext cx="2145323" cy="369332"/>
          </a:xfrm>
          <a:prstGeom prst="rect">
            <a:avLst/>
          </a:prstGeom>
          <a:noFill/>
        </p:spPr>
        <p:txBody>
          <a:bodyPr wrap="square" rtlCol="0">
            <a:spAutoFit/>
          </a:bodyPr>
          <a:lstStyle/>
          <a:p>
            <a:r>
              <a:rPr lang="en-IN" sz="1800" b="1" dirty="0"/>
              <a:t>EMPLOYEE LIST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4" name="Picture 3">
            <a:extLst>
              <a:ext uri="{FF2B5EF4-FFF2-40B4-BE49-F238E27FC236}">
                <a16:creationId xmlns:a16="http://schemas.microsoft.com/office/drawing/2014/main" id="{8AA2D172-61EF-4D1A-895C-76BCB4AC87C1}"/>
              </a:ext>
            </a:extLst>
          </p:cNvPr>
          <p:cNvPicPr/>
          <p:nvPr/>
        </p:nvPicPr>
        <p:blipFill>
          <a:blip r:embed="rId3"/>
          <a:stretch>
            <a:fillRect/>
          </a:stretch>
        </p:blipFill>
        <p:spPr>
          <a:xfrm>
            <a:off x="230737" y="1413959"/>
            <a:ext cx="3890947" cy="3252045"/>
          </a:xfrm>
          <a:prstGeom prst="rect">
            <a:avLst/>
          </a:prstGeom>
        </p:spPr>
      </p:pic>
      <p:pic>
        <p:nvPicPr>
          <p:cNvPr id="6" name="Picture 5">
            <a:extLst>
              <a:ext uri="{FF2B5EF4-FFF2-40B4-BE49-F238E27FC236}">
                <a16:creationId xmlns:a16="http://schemas.microsoft.com/office/drawing/2014/main" id="{1BB2FA2E-303B-4B3D-8A1F-A418C1CFFE3C}"/>
              </a:ext>
            </a:extLst>
          </p:cNvPr>
          <p:cNvPicPr/>
          <p:nvPr/>
        </p:nvPicPr>
        <p:blipFill>
          <a:blip r:embed="rId4"/>
          <a:stretch>
            <a:fillRect/>
          </a:stretch>
        </p:blipFill>
        <p:spPr>
          <a:xfrm>
            <a:off x="4572000" y="1413959"/>
            <a:ext cx="4230169" cy="3252045"/>
          </a:xfrm>
          <a:prstGeom prst="rect">
            <a:avLst/>
          </a:prstGeom>
        </p:spPr>
      </p:pic>
      <p:sp>
        <p:nvSpPr>
          <p:cNvPr id="2" name="TextBox 1">
            <a:extLst>
              <a:ext uri="{FF2B5EF4-FFF2-40B4-BE49-F238E27FC236}">
                <a16:creationId xmlns:a16="http://schemas.microsoft.com/office/drawing/2014/main" id="{89E753BE-DA45-44DA-B0A2-D96107987F52}"/>
              </a:ext>
            </a:extLst>
          </p:cNvPr>
          <p:cNvSpPr txBox="1"/>
          <p:nvPr/>
        </p:nvSpPr>
        <p:spPr>
          <a:xfrm>
            <a:off x="1512607" y="646074"/>
            <a:ext cx="2033899" cy="338554"/>
          </a:xfrm>
          <a:prstGeom prst="rect">
            <a:avLst/>
          </a:prstGeom>
          <a:noFill/>
        </p:spPr>
        <p:txBody>
          <a:bodyPr wrap="square" rtlCol="0">
            <a:spAutoFit/>
          </a:bodyPr>
          <a:lstStyle/>
          <a:p>
            <a:r>
              <a:rPr lang="en-IN" sz="1600" b="1" dirty="0"/>
              <a:t>LEAVE ADD</a:t>
            </a:r>
          </a:p>
        </p:txBody>
      </p:sp>
      <p:sp>
        <p:nvSpPr>
          <p:cNvPr id="3" name="TextBox 2">
            <a:extLst>
              <a:ext uri="{FF2B5EF4-FFF2-40B4-BE49-F238E27FC236}">
                <a16:creationId xmlns:a16="http://schemas.microsoft.com/office/drawing/2014/main" id="{74C2CF1C-6838-42E8-A6D6-335C49AB198F}"/>
              </a:ext>
            </a:extLst>
          </p:cNvPr>
          <p:cNvSpPr txBox="1"/>
          <p:nvPr/>
        </p:nvSpPr>
        <p:spPr>
          <a:xfrm>
            <a:off x="5768410" y="615297"/>
            <a:ext cx="1777525" cy="338554"/>
          </a:xfrm>
          <a:prstGeom prst="rect">
            <a:avLst/>
          </a:prstGeom>
          <a:noFill/>
        </p:spPr>
        <p:txBody>
          <a:bodyPr wrap="square" rtlCol="0">
            <a:spAutoFit/>
          </a:bodyPr>
          <a:lstStyle/>
          <a:p>
            <a:r>
              <a:rPr lang="en-IN" sz="1600" b="1" dirty="0"/>
              <a:t>LEAVE LIST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7" name="Picture 6">
            <a:extLst>
              <a:ext uri="{FF2B5EF4-FFF2-40B4-BE49-F238E27FC236}">
                <a16:creationId xmlns:a16="http://schemas.microsoft.com/office/drawing/2014/main" id="{AAE41822-7D53-4834-8A61-E760F005298E}"/>
              </a:ext>
            </a:extLst>
          </p:cNvPr>
          <p:cNvPicPr/>
          <p:nvPr/>
        </p:nvPicPr>
        <p:blipFill>
          <a:blip r:embed="rId3"/>
          <a:stretch>
            <a:fillRect/>
          </a:stretch>
        </p:blipFill>
        <p:spPr>
          <a:xfrm>
            <a:off x="279399" y="1027653"/>
            <a:ext cx="3950769" cy="3561437"/>
          </a:xfrm>
          <a:prstGeom prst="rect">
            <a:avLst/>
          </a:prstGeom>
        </p:spPr>
      </p:pic>
      <p:pic>
        <p:nvPicPr>
          <p:cNvPr id="8" name="Picture 7">
            <a:extLst>
              <a:ext uri="{FF2B5EF4-FFF2-40B4-BE49-F238E27FC236}">
                <a16:creationId xmlns:a16="http://schemas.microsoft.com/office/drawing/2014/main" id="{58F91C12-4ADC-4500-B27C-A0517C06367E}"/>
              </a:ext>
            </a:extLst>
          </p:cNvPr>
          <p:cNvPicPr/>
          <p:nvPr/>
        </p:nvPicPr>
        <p:blipFill>
          <a:blip r:embed="rId4"/>
          <a:stretch>
            <a:fillRect/>
          </a:stretch>
        </p:blipFill>
        <p:spPr>
          <a:xfrm>
            <a:off x="4785645" y="1027653"/>
            <a:ext cx="4213079" cy="3561437"/>
          </a:xfrm>
          <a:prstGeom prst="rect">
            <a:avLst/>
          </a:prstGeom>
        </p:spPr>
      </p:pic>
      <p:sp>
        <p:nvSpPr>
          <p:cNvPr id="4" name="TextBox 3">
            <a:extLst>
              <a:ext uri="{FF2B5EF4-FFF2-40B4-BE49-F238E27FC236}">
                <a16:creationId xmlns:a16="http://schemas.microsoft.com/office/drawing/2014/main" id="{840D032E-B976-45C0-BBC6-A4E7A81A639E}"/>
              </a:ext>
            </a:extLst>
          </p:cNvPr>
          <p:cNvSpPr txBox="1"/>
          <p:nvPr/>
        </p:nvSpPr>
        <p:spPr>
          <a:xfrm>
            <a:off x="1247684" y="554409"/>
            <a:ext cx="1965535" cy="338554"/>
          </a:xfrm>
          <a:prstGeom prst="rect">
            <a:avLst/>
          </a:prstGeom>
          <a:noFill/>
        </p:spPr>
        <p:txBody>
          <a:bodyPr wrap="square" rtlCol="0">
            <a:spAutoFit/>
          </a:bodyPr>
          <a:lstStyle/>
          <a:p>
            <a:r>
              <a:rPr lang="en-IN" sz="1600" b="1" dirty="0"/>
              <a:t>MY PROFILE </a:t>
            </a:r>
          </a:p>
        </p:txBody>
      </p:sp>
      <p:sp>
        <p:nvSpPr>
          <p:cNvPr id="10" name="TextBox 9">
            <a:extLst>
              <a:ext uri="{FF2B5EF4-FFF2-40B4-BE49-F238E27FC236}">
                <a16:creationId xmlns:a16="http://schemas.microsoft.com/office/drawing/2014/main" id="{09810C5F-5413-46F5-805C-D465439E6B04}"/>
              </a:ext>
            </a:extLst>
          </p:cNvPr>
          <p:cNvSpPr txBox="1"/>
          <p:nvPr/>
        </p:nvSpPr>
        <p:spPr>
          <a:xfrm>
            <a:off x="5930781" y="554409"/>
            <a:ext cx="1965535" cy="338554"/>
          </a:xfrm>
          <a:prstGeom prst="rect">
            <a:avLst/>
          </a:prstGeom>
          <a:noFill/>
        </p:spPr>
        <p:txBody>
          <a:bodyPr wrap="square" rtlCol="0">
            <a:spAutoFit/>
          </a:bodyPr>
          <a:lstStyle/>
          <a:p>
            <a:r>
              <a:rPr lang="en-IN" sz="1600" b="1" dirty="0"/>
              <a:t>APPLY LEAVE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a:t>
            </a:r>
            <a:r>
              <a:rPr lang="en-IN" dirty="0"/>
              <a:t>Promact Infotech Pvt Ltd </a:t>
            </a:r>
            <a:endParaRPr dirty="0"/>
          </a:p>
        </p:txBody>
      </p:sp>
      <p:sp>
        <p:nvSpPr>
          <p:cNvPr id="93" name="Google Shape;93;p14"/>
          <p:cNvSpPr txBox="1">
            <a:spLocks noGrp="1"/>
          </p:cNvSpPr>
          <p:nvPr>
            <p:ph type="body" idx="1"/>
          </p:nvPr>
        </p:nvSpPr>
        <p:spPr>
          <a:xfrm>
            <a:off x="729450" y="2017643"/>
            <a:ext cx="7688699" cy="2322332"/>
          </a:xfrm>
          <a:prstGeom prst="rect">
            <a:avLst/>
          </a:prstGeom>
        </p:spPr>
        <p:txBody>
          <a:bodyPr spcFirstLastPara="1" wrap="square" lIns="91425" tIns="91425" rIns="91425" bIns="91425" anchor="t" anchorCtr="0">
            <a:noAutofit/>
          </a:bodyPr>
          <a:lstStyle/>
          <a:p>
            <a:r>
              <a:rPr lang="en-IN" sz="1400" dirty="0"/>
              <a:t>Promact is a core IT company with 16 years of experience </a:t>
            </a:r>
          </a:p>
          <a:p>
            <a:r>
              <a:rPr lang="en-IN" sz="1400" dirty="0"/>
              <a:t>Till date company has delivered near about 700+ software to the clients having 500+ clients worldwide</a:t>
            </a:r>
          </a:p>
          <a:p>
            <a:pPr marL="146050" indent="0">
              <a:buNone/>
            </a:pPr>
            <a:r>
              <a:rPr lang="en-IN" sz="1400" dirty="0"/>
              <a:t>Provide services in the below fields</a:t>
            </a:r>
          </a:p>
          <a:p>
            <a:r>
              <a:rPr lang="en-IN" sz="1400" dirty="0"/>
              <a:t>Product Engineering</a:t>
            </a:r>
          </a:p>
          <a:p>
            <a:r>
              <a:rPr lang="en-IN" sz="1400" dirty="0"/>
              <a:t>Mobile development</a:t>
            </a:r>
          </a:p>
          <a:p>
            <a:r>
              <a:rPr lang="en-IN" sz="1400" dirty="0"/>
              <a:t>DevOps</a:t>
            </a:r>
          </a:p>
          <a:p>
            <a:r>
              <a:rPr lang="en-IN" sz="1400" dirty="0"/>
              <a:t>Artificial Intelligence</a:t>
            </a:r>
          </a:p>
          <a:p>
            <a:r>
              <a:rPr lang="en-IN" sz="1400" dirty="0"/>
              <a:t>Blockchain Technology</a:t>
            </a:r>
          </a:p>
          <a:p>
            <a:pPr marL="0" lvl="0" indent="0" algn="l" rtl="0">
              <a:spcBef>
                <a:spcPts val="0"/>
              </a:spcBef>
              <a:spcAft>
                <a:spcPts val="1600"/>
              </a:spcAft>
              <a:buNone/>
            </a:pP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9" name="Picture 8">
            <a:extLst>
              <a:ext uri="{FF2B5EF4-FFF2-40B4-BE49-F238E27FC236}">
                <a16:creationId xmlns:a16="http://schemas.microsoft.com/office/drawing/2014/main" id="{9BAEFD2C-FA0D-42A6-A76E-CD1B4BBBFD5A}"/>
              </a:ext>
            </a:extLst>
          </p:cNvPr>
          <p:cNvPicPr/>
          <p:nvPr/>
        </p:nvPicPr>
        <p:blipFill>
          <a:blip r:embed="rId3"/>
          <a:stretch>
            <a:fillRect/>
          </a:stretch>
        </p:blipFill>
        <p:spPr>
          <a:xfrm>
            <a:off x="1660020" y="1344418"/>
            <a:ext cx="5586813" cy="3518139"/>
          </a:xfrm>
          <a:prstGeom prst="rect">
            <a:avLst/>
          </a:prstGeom>
        </p:spPr>
      </p:pic>
      <p:sp>
        <p:nvSpPr>
          <p:cNvPr id="6" name="TextBox 5">
            <a:extLst>
              <a:ext uri="{FF2B5EF4-FFF2-40B4-BE49-F238E27FC236}">
                <a16:creationId xmlns:a16="http://schemas.microsoft.com/office/drawing/2014/main" id="{F59B4845-1F17-43AB-9DC3-AF0E978A01CA}"/>
              </a:ext>
            </a:extLst>
          </p:cNvPr>
          <p:cNvSpPr txBox="1"/>
          <p:nvPr/>
        </p:nvSpPr>
        <p:spPr>
          <a:xfrm>
            <a:off x="3247402" y="658027"/>
            <a:ext cx="2333002" cy="338554"/>
          </a:xfrm>
          <a:prstGeom prst="rect">
            <a:avLst/>
          </a:prstGeom>
          <a:noFill/>
        </p:spPr>
        <p:txBody>
          <a:bodyPr wrap="square" rtlCol="0">
            <a:spAutoFit/>
          </a:bodyPr>
          <a:lstStyle/>
          <a:p>
            <a:pPr algn="ctr"/>
            <a:r>
              <a:rPr lang="en-IN" sz="1600" b="1" dirty="0"/>
              <a:t>MY LEAVES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ctrTitle"/>
          </p:nvPr>
        </p:nvSpPr>
        <p:spPr>
          <a:xfrm>
            <a:off x="727950" y="1136591"/>
            <a:ext cx="7688100" cy="12476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IN" dirty="0"/>
            </a:br>
            <a:r>
              <a:rPr lang="en-IN" dirty="0"/>
              <a:t>Project – II</a:t>
            </a:r>
            <a:br>
              <a:rPr lang="en-IN" dirty="0"/>
            </a:br>
            <a:r>
              <a:rPr lang="en-IN" dirty="0"/>
              <a:t>Covid-19 Dashboard</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908910" y="1421199"/>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a:t>
            </a:r>
            <a:endParaRPr dirty="0"/>
          </a:p>
        </p:txBody>
      </p:sp>
      <p:sp>
        <p:nvSpPr>
          <p:cNvPr id="199" name="Google Shape;199;p31"/>
          <p:cNvSpPr txBox="1">
            <a:spLocks noGrp="1"/>
          </p:cNvSpPr>
          <p:nvPr>
            <p:ph type="body" idx="1"/>
          </p:nvPr>
        </p:nvSpPr>
        <p:spPr>
          <a:xfrm>
            <a:off x="729450" y="2087218"/>
            <a:ext cx="7688700" cy="2252756"/>
          </a:xfrm>
          <a:prstGeom prst="rect">
            <a:avLst/>
          </a:prstGeom>
        </p:spPr>
        <p:txBody>
          <a:bodyPr spcFirstLastPara="1" wrap="square" lIns="91425" tIns="91425" rIns="91425" bIns="91425" anchor="t" anchorCtr="0">
            <a:noAutofit/>
          </a:bodyPr>
          <a:lstStyle/>
          <a:p>
            <a:r>
              <a:rPr lang="en-IN" sz="1800" dirty="0"/>
              <a:t>The objective of this project is to develop a dashboard which give live tracking of the infectious Coronavirus Disease.</a:t>
            </a:r>
          </a:p>
          <a:p>
            <a:r>
              <a:rPr lang="en-IN" sz="1800" dirty="0"/>
              <a:t>It gives state wise update of the cases and well as overall status of the country.</a:t>
            </a:r>
          </a:p>
          <a:p>
            <a:r>
              <a:rPr lang="en-IN" sz="1800" dirty="0"/>
              <a:t>It shows Graphical representation of the monthly increase in the number of cases in country.</a:t>
            </a:r>
          </a:p>
          <a:p>
            <a:pPr marL="146050" indent="0">
              <a:buNone/>
            </a:pPr>
            <a:endParaRPr lang="en-IN" sz="1400" dirty="0"/>
          </a:p>
          <a:p>
            <a:endParaRPr lang="en-IN" sz="1400" dirty="0"/>
          </a:p>
          <a:p>
            <a:endParaRPr lang="en-IN"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bg2">
                    <a:lumMod val="90000"/>
                    <a:lumOff val="10000"/>
                  </a:schemeClr>
                </a:solidFill>
              </a:rPr>
              <a:t>Tools and Tech</a:t>
            </a:r>
            <a:r>
              <a:rPr lang="en-IN" sz="4000" dirty="0">
                <a:solidFill>
                  <a:schemeClr val="bg2">
                    <a:lumMod val="90000"/>
                    <a:lumOff val="10000"/>
                  </a:schemeClr>
                </a:solidFill>
              </a:rPr>
              <a:t>nologies Used</a:t>
            </a:r>
            <a:endParaRPr sz="4000" dirty="0">
              <a:solidFill>
                <a:schemeClr val="bg2">
                  <a:lumMod val="90000"/>
                  <a:lumOff val="10000"/>
                </a:schemeClr>
              </a:solidFill>
            </a:endParaRPr>
          </a:p>
        </p:txBody>
      </p:sp>
      <p:sp>
        <p:nvSpPr>
          <p:cNvPr id="3" name="Text Placeholder 2">
            <a:extLst>
              <a:ext uri="{FF2B5EF4-FFF2-40B4-BE49-F238E27FC236}">
                <a16:creationId xmlns:a16="http://schemas.microsoft.com/office/drawing/2014/main" id="{15A0A4B9-6EB0-4256-9268-BCAF33C31EB0}"/>
              </a:ext>
            </a:extLst>
          </p:cNvPr>
          <p:cNvSpPr>
            <a:spLocks noGrp="1"/>
          </p:cNvSpPr>
          <p:nvPr>
            <p:ph type="body" idx="1"/>
          </p:nvPr>
        </p:nvSpPr>
        <p:spPr>
          <a:xfrm>
            <a:off x="1170774" y="2571749"/>
            <a:ext cx="6289705" cy="1768225"/>
          </a:xfrm>
        </p:spPr>
        <p:txBody>
          <a:bodyPr/>
          <a:lstStyle/>
          <a:p>
            <a:pPr marL="146050" indent="0">
              <a:buNone/>
            </a:pPr>
            <a:r>
              <a:rPr lang="en-IN" sz="3200" dirty="0"/>
              <a:t>	Code Editor:  Sublime text</a:t>
            </a:r>
          </a:p>
          <a:p>
            <a:pPr marL="146050" indent="0">
              <a:buNone/>
            </a:pPr>
            <a:r>
              <a:rPr lang="en-IN" sz="3200" dirty="0"/>
              <a:t>	Framework:   Angular</a:t>
            </a:r>
          </a:p>
          <a:p>
            <a:pPr marL="146050" indent="0">
              <a:buNone/>
            </a:pPr>
            <a:endParaRPr lang="en-IN"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727650" y="539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ANGULAR MODULES USED</a:t>
            </a:r>
            <a:endParaRPr dirty="0"/>
          </a:p>
        </p:txBody>
      </p:sp>
      <p:sp>
        <p:nvSpPr>
          <p:cNvPr id="211" name="Google Shape;211;p33"/>
          <p:cNvSpPr txBox="1">
            <a:spLocks noGrp="1"/>
          </p:cNvSpPr>
          <p:nvPr>
            <p:ph type="body" idx="1"/>
          </p:nvPr>
        </p:nvSpPr>
        <p:spPr>
          <a:xfrm>
            <a:off x="727650" y="1662150"/>
            <a:ext cx="7688700" cy="30885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1600"/>
              </a:spcAft>
              <a:buNone/>
            </a:pPr>
            <a:endParaRPr dirty="0"/>
          </a:p>
        </p:txBody>
      </p:sp>
      <p:sp>
        <p:nvSpPr>
          <p:cNvPr id="2" name="TextBox 1">
            <a:extLst>
              <a:ext uri="{FF2B5EF4-FFF2-40B4-BE49-F238E27FC236}">
                <a16:creationId xmlns:a16="http://schemas.microsoft.com/office/drawing/2014/main" id="{E9E4C92F-E7F7-4DF8-8FBA-EA2F87DD026D}"/>
              </a:ext>
            </a:extLst>
          </p:cNvPr>
          <p:cNvSpPr txBox="1"/>
          <p:nvPr/>
        </p:nvSpPr>
        <p:spPr>
          <a:xfrm>
            <a:off x="727650" y="1422740"/>
            <a:ext cx="7211393" cy="2893100"/>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chemeClr val="bg2">
                    <a:lumMod val="90000"/>
                    <a:lumOff val="10000"/>
                  </a:schemeClr>
                </a:solidFill>
              </a:rPr>
              <a:t>HttpClientModule</a:t>
            </a:r>
          </a:p>
          <a:p>
            <a:r>
              <a:rPr lang="en-IN" sz="1600" dirty="0">
                <a:solidFill>
                  <a:schemeClr val="bg2">
                    <a:lumMod val="90000"/>
                    <a:lumOff val="10000"/>
                  </a:schemeClr>
                </a:solidFill>
              </a:rPr>
              <a:t>HTTP Client helps us to fetch external data, post to it, etc. We need to import the http module to make use of the http service. </a:t>
            </a:r>
          </a:p>
          <a:p>
            <a:pPr marL="285750" indent="-285750">
              <a:buFont typeface="Arial" panose="020B0604020202020204" pitchFamily="34" charset="0"/>
              <a:buChar char="•"/>
            </a:pPr>
            <a:r>
              <a:rPr lang="en-IN" sz="1800" b="1" dirty="0">
                <a:solidFill>
                  <a:schemeClr val="bg2">
                    <a:lumMod val="90000"/>
                    <a:lumOff val="10000"/>
                  </a:schemeClr>
                </a:solidFill>
              </a:rPr>
              <a:t>NgxChartsModule</a:t>
            </a:r>
          </a:p>
          <a:p>
            <a:r>
              <a:rPr lang="en-IN" sz="1600" dirty="0">
                <a:solidFill>
                  <a:schemeClr val="bg2">
                    <a:lumMod val="90000"/>
                    <a:lumOff val="10000"/>
                  </a:schemeClr>
                </a:solidFill>
              </a:rPr>
              <a:t>NGX-Chart is a charting framework for Angular which wraps JavaScript library and uses Angular to render and animate SVG</a:t>
            </a:r>
            <a:r>
              <a:rPr lang="en-IN" sz="1600" dirty="0"/>
              <a:t> </a:t>
            </a:r>
            <a:r>
              <a:rPr lang="en-IN" sz="1600" dirty="0">
                <a:solidFill>
                  <a:schemeClr val="bg2">
                    <a:lumMod val="90000"/>
                    <a:lumOff val="10000"/>
                  </a:schemeClr>
                </a:solidFill>
              </a:rPr>
              <a:t>elements. This module helps to make UI more interactive and it is one of the most popular frameworks for Angular application</a:t>
            </a:r>
          </a:p>
          <a:p>
            <a:pPr marL="285750" indent="-285750">
              <a:buFont typeface="Arial" panose="020B0604020202020204" pitchFamily="34" charset="0"/>
              <a:buChar char="•"/>
            </a:pPr>
            <a:r>
              <a:rPr lang="en-IN" sz="1800" b="1" dirty="0">
                <a:solidFill>
                  <a:schemeClr val="bg2">
                    <a:lumMod val="90000"/>
                    <a:lumOff val="10000"/>
                  </a:schemeClr>
                </a:solidFill>
              </a:rPr>
              <a:t>AppRoutingModule</a:t>
            </a:r>
          </a:p>
          <a:p>
            <a:r>
              <a:rPr lang="en-IN" sz="1600" dirty="0">
                <a:solidFill>
                  <a:schemeClr val="bg2">
                    <a:lumMod val="90000"/>
                    <a:lumOff val="10000"/>
                  </a:schemeClr>
                </a:solidFill>
              </a:rPr>
              <a:t>The router module is imported from @angular/router and is used for routing RouterLink, forRoot, and forChild.</a:t>
            </a:r>
            <a:endParaRPr lang="en-IN" sz="1600" b="1" dirty="0">
              <a:solidFill>
                <a:schemeClr val="bg2">
                  <a:lumMod val="90000"/>
                  <a:lumOff val="1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F63316-2C6E-45C7-AC4A-32E8A9B88A3B}"/>
              </a:ext>
            </a:extLst>
          </p:cNvPr>
          <p:cNvSpPr>
            <a:spLocks noGrp="1"/>
          </p:cNvSpPr>
          <p:nvPr>
            <p:ph type="body" idx="1"/>
          </p:nvPr>
        </p:nvSpPr>
        <p:spPr>
          <a:xfrm>
            <a:off x="745581" y="1520687"/>
            <a:ext cx="7652837" cy="2878923"/>
          </a:xfrm>
        </p:spPr>
        <p:txBody>
          <a:bodyPr/>
          <a:lstStyle/>
          <a:p>
            <a:pPr marL="285750" indent="-285750"/>
            <a:r>
              <a:rPr lang="en-IN" sz="2000" b="1" dirty="0">
                <a:solidFill>
                  <a:schemeClr val="bg2">
                    <a:lumMod val="90000"/>
                    <a:lumOff val="10000"/>
                  </a:schemeClr>
                </a:solidFill>
              </a:rPr>
              <a:t>RXJS Library</a:t>
            </a:r>
          </a:p>
          <a:p>
            <a:pPr marL="0" indent="0">
              <a:buNone/>
            </a:pPr>
            <a:r>
              <a:rPr lang="en-IN" sz="1600" dirty="0">
                <a:solidFill>
                  <a:schemeClr val="bg2">
                    <a:lumMod val="90000"/>
                    <a:lumOff val="10000"/>
                  </a:schemeClr>
                </a:solidFill>
              </a:rPr>
              <a:t>RXJS (Reactive Extensions for JavaScript) is a library for reactive programming using observables that makes it easier to compose asynchronous or call-back-based code</a:t>
            </a:r>
          </a:p>
          <a:p>
            <a:pPr marL="285750" indent="-285750"/>
            <a:r>
              <a:rPr lang="en-IN" sz="2000" b="1" dirty="0">
                <a:solidFill>
                  <a:schemeClr val="bg2">
                    <a:lumMod val="90000"/>
                    <a:lumOff val="10000"/>
                  </a:schemeClr>
                </a:solidFill>
              </a:rPr>
              <a:t>Browser Module</a:t>
            </a:r>
          </a:p>
          <a:p>
            <a:pPr marL="0" indent="0">
              <a:buNone/>
            </a:pPr>
            <a:r>
              <a:rPr lang="en-IN" sz="1600" dirty="0">
                <a:solidFill>
                  <a:schemeClr val="bg2">
                    <a:lumMod val="90000"/>
                    <a:lumOff val="10000"/>
                  </a:schemeClr>
                </a:solidFill>
              </a:rPr>
              <a:t>The browser module is imported from @angular/platform-browser and it is used when you want to run your application in a browser.</a:t>
            </a:r>
          </a:p>
        </p:txBody>
      </p:sp>
    </p:spTree>
    <p:extLst>
      <p:ext uri="{BB962C8B-B14F-4D97-AF65-F5344CB8AC3E}">
        <p14:creationId xmlns:p14="http://schemas.microsoft.com/office/powerpoint/2010/main" val="42881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E9B8E5-8726-4A77-B388-597FEC5124A5}"/>
              </a:ext>
            </a:extLst>
          </p:cNvPr>
          <p:cNvSpPr/>
          <p:nvPr/>
        </p:nvSpPr>
        <p:spPr>
          <a:xfrm>
            <a:off x="636105" y="2092187"/>
            <a:ext cx="1789043" cy="6534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lumMod val="90000"/>
                    <a:lumOff val="10000"/>
                  </a:schemeClr>
                </a:solidFill>
              </a:rPr>
              <a:t>Fetching data by hitting an API</a:t>
            </a:r>
          </a:p>
        </p:txBody>
      </p:sp>
      <p:sp>
        <p:nvSpPr>
          <p:cNvPr id="5" name="Rectangle 4">
            <a:extLst>
              <a:ext uri="{FF2B5EF4-FFF2-40B4-BE49-F238E27FC236}">
                <a16:creationId xmlns:a16="http://schemas.microsoft.com/office/drawing/2014/main" id="{22C12590-B6C0-4B0D-8A36-B3B7A5581486}"/>
              </a:ext>
            </a:extLst>
          </p:cNvPr>
          <p:cNvSpPr/>
          <p:nvPr/>
        </p:nvSpPr>
        <p:spPr>
          <a:xfrm>
            <a:off x="3180521" y="2092187"/>
            <a:ext cx="1789043" cy="6534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lumMod val="90000"/>
                    <a:lumOff val="10000"/>
                  </a:schemeClr>
                </a:solidFill>
              </a:rPr>
              <a:t>Convert Data in Object</a:t>
            </a:r>
          </a:p>
        </p:txBody>
      </p:sp>
      <p:cxnSp>
        <p:nvCxnSpPr>
          <p:cNvPr id="9" name="Straight Arrow Connector 8">
            <a:extLst>
              <a:ext uri="{FF2B5EF4-FFF2-40B4-BE49-F238E27FC236}">
                <a16:creationId xmlns:a16="http://schemas.microsoft.com/office/drawing/2014/main" id="{333BFDE3-E26D-4C0F-9298-086008B1795A}"/>
              </a:ext>
            </a:extLst>
          </p:cNvPr>
          <p:cNvCxnSpPr>
            <a:cxnSpLocks/>
            <a:stCxn id="4" idx="3"/>
            <a:endCxn id="5" idx="1"/>
          </p:cNvCxnSpPr>
          <p:nvPr/>
        </p:nvCxnSpPr>
        <p:spPr>
          <a:xfrm>
            <a:off x="2425148" y="2418937"/>
            <a:ext cx="7553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0EC04E-E449-4364-A5FD-0C830660A409}"/>
              </a:ext>
            </a:extLst>
          </p:cNvPr>
          <p:cNvCxnSpPr>
            <a:cxnSpLocks/>
            <a:stCxn id="5" idx="3"/>
          </p:cNvCxnSpPr>
          <p:nvPr/>
        </p:nvCxnSpPr>
        <p:spPr>
          <a:xfrm flipV="1">
            <a:off x="4969564" y="2392225"/>
            <a:ext cx="765310" cy="26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EC77CF0-1110-40A3-AFB3-D410F5E20B2C}"/>
              </a:ext>
            </a:extLst>
          </p:cNvPr>
          <p:cNvSpPr/>
          <p:nvPr/>
        </p:nvSpPr>
        <p:spPr>
          <a:xfrm>
            <a:off x="5724937" y="460307"/>
            <a:ext cx="1888436" cy="1073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lumMod val="90000"/>
                    <a:lumOff val="10000"/>
                  </a:schemeClr>
                </a:solidFill>
              </a:rPr>
              <a:t>Created Graphs using the data and Angular NGXChartModule</a:t>
            </a:r>
          </a:p>
        </p:txBody>
      </p:sp>
      <p:cxnSp>
        <p:nvCxnSpPr>
          <p:cNvPr id="38" name="Connector: Elbow 37">
            <a:extLst>
              <a:ext uri="{FF2B5EF4-FFF2-40B4-BE49-F238E27FC236}">
                <a16:creationId xmlns:a16="http://schemas.microsoft.com/office/drawing/2014/main" id="{0E2A0C5B-85AB-4C78-A701-B907F2069BEB}"/>
              </a:ext>
            </a:extLst>
          </p:cNvPr>
          <p:cNvCxnSpPr>
            <a:stCxn id="5" idx="2"/>
          </p:cNvCxnSpPr>
          <p:nvPr/>
        </p:nvCxnSpPr>
        <p:spPr>
          <a:xfrm rot="16200000" flipH="1">
            <a:off x="4324763" y="2495966"/>
            <a:ext cx="1150454" cy="16498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4CFAA88-F753-40CB-8672-07B4D67DECA5}"/>
              </a:ext>
            </a:extLst>
          </p:cNvPr>
          <p:cNvSpPr/>
          <p:nvPr/>
        </p:nvSpPr>
        <p:spPr>
          <a:xfrm>
            <a:off x="5724937" y="3446397"/>
            <a:ext cx="1888436" cy="1073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lumMod val="90000"/>
                    <a:lumOff val="10000"/>
                  </a:schemeClr>
                </a:solidFill>
              </a:rPr>
              <a:t>Created Pie charts showing the affected regions using the data and Angular NGXChartModule</a:t>
            </a:r>
          </a:p>
        </p:txBody>
      </p:sp>
      <p:cxnSp>
        <p:nvCxnSpPr>
          <p:cNvPr id="43" name="Connector: Elbow 42">
            <a:extLst>
              <a:ext uri="{FF2B5EF4-FFF2-40B4-BE49-F238E27FC236}">
                <a16:creationId xmlns:a16="http://schemas.microsoft.com/office/drawing/2014/main" id="{9BDBB3C5-A14A-4167-9211-4DA31C33E949}"/>
              </a:ext>
            </a:extLst>
          </p:cNvPr>
          <p:cNvCxnSpPr>
            <a:stCxn id="5" idx="0"/>
            <a:endCxn id="12" idx="1"/>
          </p:cNvCxnSpPr>
          <p:nvPr/>
        </p:nvCxnSpPr>
        <p:spPr>
          <a:xfrm rot="5400000" flipH="1" flipV="1">
            <a:off x="4352407" y="719657"/>
            <a:ext cx="1095167" cy="16498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DB4673D-A010-41F6-96CB-2AE1B3EC66AE}"/>
              </a:ext>
            </a:extLst>
          </p:cNvPr>
          <p:cNvSpPr/>
          <p:nvPr/>
        </p:nvSpPr>
        <p:spPr>
          <a:xfrm>
            <a:off x="5734874" y="1953352"/>
            <a:ext cx="1888436" cy="1073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lumMod val="90000"/>
                    <a:lumOff val="10000"/>
                  </a:schemeClr>
                </a:solidFill>
              </a:rPr>
              <a:t>Created Desired UI using Angular NGXCharstModule representing data</a:t>
            </a:r>
          </a:p>
        </p:txBody>
      </p:sp>
    </p:spTree>
    <p:extLst>
      <p:ext uri="{BB962C8B-B14F-4D97-AF65-F5344CB8AC3E}">
        <p14:creationId xmlns:p14="http://schemas.microsoft.com/office/powerpoint/2010/main" val="3050249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21F046B5-7441-45F8-9745-3EFB9C629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034" y="1520687"/>
            <a:ext cx="4108767" cy="3091070"/>
          </a:xfrm>
          <a:prstGeom prst="rect">
            <a:avLst/>
          </a:prstGeom>
          <a:noFill/>
          <a:ln>
            <a:noFill/>
          </a:ln>
        </p:spPr>
      </p:pic>
    </p:spTree>
    <p:extLst>
      <p:ext uri="{BB962C8B-B14F-4D97-AF65-F5344CB8AC3E}">
        <p14:creationId xmlns:p14="http://schemas.microsoft.com/office/powerpoint/2010/main" val="5528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9A43-FE43-419B-BF0C-2D4B8546DE43}"/>
              </a:ext>
            </a:extLst>
          </p:cNvPr>
          <p:cNvSpPr>
            <a:spLocks noGrp="1"/>
          </p:cNvSpPr>
          <p:nvPr>
            <p:ph type="title"/>
          </p:nvPr>
        </p:nvSpPr>
        <p:spPr>
          <a:xfrm>
            <a:off x="727650" y="546931"/>
            <a:ext cx="7688700" cy="683663"/>
          </a:xfrm>
        </p:spPr>
        <p:txBody>
          <a:bodyPr/>
          <a:lstStyle/>
          <a:p>
            <a:r>
              <a:rPr lang="en-IN" dirty="0"/>
              <a:t>Tools and Technologies Learned:</a:t>
            </a:r>
          </a:p>
        </p:txBody>
      </p:sp>
      <p:sp>
        <p:nvSpPr>
          <p:cNvPr id="3" name="Text Placeholder 2">
            <a:extLst>
              <a:ext uri="{FF2B5EF4-FFF2-40B4-BE49-F238E27FC236}">
                <a16:creationId xmlns:a16="http://schemas.microsoft.com/office/drawing/2014/main" id="{49B23B44-20C8-4769-B58C-4F57574576F3}"/>
              </a:ext>
            </a:extLst>
          </p:cNvPr>
          <p:cNvSpPr>
            <a:spLocks noGrp="1"/>
          </p:cNvSpPr>
          <p:nvPr>
            <p:ph type="body" idx="1"/>
          </p:nvPr>
        </p:nvSpPr>
        <p:spPr>
          <a:xfrm>
            <a:off x="727650" y="1350236"/>
            <a:ext cx="6434983" cy="3461046"/>
          </a:xfrm>
        </p:spPr>
        <p:txBody>
          <a:bodyPr/>
          <a:lstStyle/>
          <a:p>
            <a:pPr marL="146050" indent="0">
              <a:buNone/>
            </a:pPr>
            <a:r>
              <a:rPr lang="en-IN" sz="1600" b="1" dirty="0"/>
              <a:t>Tools:</a:t>
            </a:r>
          </a:p>
          <a:p>
            <a:r>
              <a:rPr lang="en-IN" sz="1400" dirty="0"/>
              <a:t>GIT</a:t>
            </a:r>
          </a:p>
          <a:p>
            <a:pPr marL="146050" indent="0">
              <a:buNone/>
            </a:pPr>
            <a:r>
              <a:rPr lang="en-IN" sz="1600" b="1" dirty="0"/>
              <a:t>Framework:</a:t>
            </a:r>
          </a:p>
          <a:p>
            <a:r>
              <a:rPr lang="en-IN" sz="1400"/>
              <a:t>ANGULAR </a:t>
            </a:r>
            <a:endParaRPr lang="en-IN" sz="1400" dirty="0"/>
          </a:p>
          <a:p>
            <a:r>
              <a:rPr lang="en-IN" sz="1400" dirty="0"/>
              <a:t>ASP.NET </a:t>
            </a:r>
          </a:p>
          <a:p>
            <a:pPr marL="146050" indent="0">
              <a:buNone/>
            </a:pPr>
            <a:r>
              <a:rPr lang="en-IN" sz="1600" b="1" dirty="0"/>
              <a:t>Language:</a:t>
            </a:r>
          </a:p>
          <a:p>
            <a:r>
              <a:rPr lang="en-IN" sz="1400" dirty="0"/>
              <a:t>TYPESCRIPT</a:t>
            </a:r>
          </a:p>
          <a:p>
            <a:r>
              <a:rPr lang="en-IN" sz="1400" dirty="0"/>
              <a:t>JAVASCRIPT</a:t>
            </a:r>
          </a:p>
          <a:p>
            <a:r>
              <a:rPr lang="en-IN" sz="1400" dirty="0"/>
              <a:t>C#</a:t>
            </a:r>
          </a:p>
          <a:p>
            <a:pPr marL="146050" indent="0">
              <a:buNone/>
            </a:pPr>
            <a:r>
              <a:rPr lang="en-IN" sz="1600" b="1" dirty="0"/>
              <a:t>Agile Software Development Methodologies:</a:t>
            </a:r>
          </a:p>
          <a:p>
            <a:r>
              <a:rPr lang="en-IN" sz="1400" dirty="0"/>
              <a:t>SCRUM FUNDAMENTAL</a:t>
            </a:r>
          </a:p>
          <a:p>
            <a:pPr marL="146050" indent="0">
              <a:buNone/>
            </a:pPr>
            <a:r>
              <a:rPr lang="en-IN" sz="1400" b="1" dirty="0"/>
              <a:t>SOFTWARE TESTING </a:t>
            </a:r>
          </a:p>
          <a:p>
            <a:pPr marL="146050" indent="0">
              <a:buNone/>
            </a:pPr>
            <a:endParaRPr lang="en-IN" sz="1400" dirty="0"/>
          </a:p>
          <a:p>
            <a:endParaRPr lang="en-IN" dirty="0"/>
          </a:p>
        </p:txBody>
      </p:sp>
    </p:spTree>
    <p:extLst>
      <p:ext uri="{BB962C8B-B14F-4D97-AF65-F5344CB8AC3E}">
        <p14:creationId xmlns:p14="http://schemas.microsoft.com/office/powerpoint/2010/main" val="251992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Project- I</a:t>
            </a:r>
            <a:br>
              <a:rPr lang="en-IN" dirty="0"/>
            </a:br>
            <a:r>
              <a:rPr lang="en-IN" dirty="0"/>
              <a:t>Leave Management System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999858" y="1318650"/>
            <a:ext cx="7418292"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lvl="0" indent="-317500">
              <a:buSzPts val="1400"/>
              <a:buFont typeface="Arial"/>
              <a:buChar char="●"/>
            </a:pPr>
            <a:r>
              <a:rPr lang="en-IN" sz="1400" dirty="0">
                <a:solidFill>
                  <a:schemeClr val="bg2">
                    <a:lumMod val="90000"/>
                    <a:lumOff val="10000"/>
                  </a:schemeClr>
                </a:solidFill>
                <a:highlight>
                  <a:srgbClr val="FFFFFF"/>
                </a:highlight>
                <a:latin typeface="+mj-lt"/>
              </a:rPr>
              <a:t>Leave Management is one of the simplest yet crucial HR activities that often consumes a significant portion of the HR team’s time.</a:t>
            </a:r>
          </a:p>
          <a:p>
            <a:pPr lvl="0" indent="-317500">
              <a:buSzPts val="1400"/>
              <a:buFont typeface="Arial"/>
              <a:buChar char="●"/>
            </a:pPr>
            <a:r>
              <a:rPr lang="en-IN" sz="1400" dirty="0">
                <a:solidFill>
                  <a:schemeClr val="bg2">
                    <a:lumMod val="90000"/>
                    <a:lumOff val="10000"/>
                  </a:schemeClr>
                </a:solidFill>
                <a:highlight>
                  <a:srgbClr val="FFFFFF"/>
                </a:highlight>
                <a:latin typeface="+mj-lt"/>
              </a:rPr>
              <a:t>Manual Leave Management is very tedious task as I require excessive paper work, Legal Compliance, as very leave tracking.</a:t>
            </a:r>
          </a:p>
          <a:p>
            <a:pPr lvl="0" indent="-317500">
              <a:buSzPts val="1400"/>
              <a:buFont typeface="Arial"/>
              <a:buChar char="●"/>
            </a:pPr>
            <a:r>
              <a:rPr lang="en-IN" sz="1400" dirty="0">
                <a:solidFill>
                  <a:schemeClr val="bg2">
                    <a:lumMod val="90000"/>
                    <a:lumOff val="10000"/>
                  </a:schemeClr>
                </a:solidFill>
                <a:latin typeface="+mj-lt"/>
              </a:rPr>
              <a:t>Automating the leave management process can help facilitate a hassle free and more positive employee-employer work relationship, while also ensuring business productivity is not compromised. </a:t>
            </a:r>
            <a:endParaRPr lang="en-IN" sz="1400" dirty="0">
              <a:solidFill>
                <a:schemeClr val="bg2">
                  <a:lumMod val="90000"/>
                  <a:lumOff val="10000"/>
                </a:schemeClr>
              </a:solidFill>
              <a:highlight>
                <a:srgbClr val="FFFFFF"/>
              </a:highlight>
              <a:latin typeface="+mj-lt"/>
            </a:endParaRPr>
          </a:p>
          <a:p>
            <a:pPr marL="0" lvl="0" indent="0" algn="l" rtl="0">
              <a:spcBef>
                <a:spcPts val="1600"/>
              </a:spcBef>
              <a:spcAft>
                <a:spcPts val="1600"/>
              </a:spcAft>
              <a:buNone/>
            </a:pPr>
            <a:endParaRPr sz="1200" dirty="0">
              <a:solidFill>
                <a:srgbClr val="24292E"/>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905854" y="1318650"/>
            <a:ext cx="7512296"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the project does?</a:t>
            </a:r>
            <a:endParaRPr dirty="0"/>
          </a:p>
        </p:txBody>
      </p:sp>
      <p:sp>
        <p:nvSpPr>
          <p:cNvPr id="110" name="Google Shape;110;p17"/>
          <p:cNvSpPr txBox="1">
            <a:spLocks noGrp="1"/>
          </p:cNvSpPr>
          <p:nvPr>
            <p:ph type="body" idx="1"/>
          </p:nvPr>
        </p:nvSpPr>
        <p:spPr>
          <a:xfrm>
            <a:off x="729450" y="1984871"/>
            <a:ext cx="7688700" cy="2706769"/>
          </a:xfrm>
          <a:prstGeom prst="rect">
            <a:avLst/>
          </a:prstGeom>
        </p:spPr>
        <p:txBody>
          <a:bodyPr spcFirstLastPara="1" wrap="square" lIns="91425" tIns="91425" rIns="91425" bIns="91425" anchor="t" anchorCtr="0">
            <a:noAutofit/>
          </a:bodyPr>
          <a:lstStyle/>
          <a:p>
            <a:pPr marL="285750" indent="-285750"/>
            <a:r>
              <a:rPr lang="en-IN" sz="1400" dirty="0">
                <a:solidFill>
                  <a:schemeClr val="bg2">
                    <a:lumMod val="90000"/>
                    <a:lumOff val="10000"/>
                  </a:schemeClr>
                </a:solidFill>
                <a:latin typeface="+mj-lt"/>
              </a:rPr>
              <a:t>It basically automate the manual Leave Management System  </a:t>
            </a:r>
          </a:p>
          <a:p>
            <a:pPr marL="285750" indent="-285750">
              <a:spcBef>
                <a:spcPts val="1600"/>
              </a:spcBef>
            </a:pPr>
            <a:r>
              <a:rPr lang="en-IN" sz="1400" dirty="0">
                <a:solidFill>
                  <a:schemeClr val="bg2">
                    <a:lumMod val="90000"/>
                    <a:lumOff val="10000"/>
                  </a:schemeClr>
                </a:solidFill>
                <a:latin typeface="+mj-lt"/>
              </a:rPr>
              <a:t>Employee can apply for new leaves, track there previously applied leaves , edit their profile and the applied leaves can be rejected or approved by the admin</a:t>
            </a:r>
          </a:p>
          <a:p>
            <a:pPr marL="285750" indent="-285750">
              <a:spcBef>
                <a:spcPts val="1600"/>
              </a:spcBef>
            </a:pPr>
            <a:r>
              <a:rPr lang="en-IN" sz="1400" dirty="0">
                <a:solidFill>
                  <a:schemeClr val="bg2">
                    <a:lumMod val="90000"/>
                    <a:lumOff val="10000"/>
                  </a:schemeClr>
                </a:solidFill>
                <a:latin typeface="+mj-lt"/>
              </a:rPr>
              <a:t>Admin can add, update and delete employee </a:t>
            </a:r>
          </a:p>
          <a:p>
            <a:pPr marL="285750" indent="-285750">
              <a:spcBef>
                <a:spcPts val="1600"/>
              </a:spcBef>
            </a:pPr>
            <a:r>
              <a:rPr lang="en-IN" sz="1400" dirty="0">
                <a:solidFill>
                  <a:schemeClr val="bg2">
                    <a:lumMod val="90000"/>
                    <a:lumOff val="10000"/>
                  </a:schemeClr>
                </a:solidFill>
                <a:latin typeface="+mj-lt"/>
              </a:rPr>
              <a:t>Admin can create type of leaves, for example Casual Leave, Sick Leave and Restricted Leave etc. Each leave type must have a name and there will be a maximum number of days allowed per leave type. For example, if maximum number of days allowed for Casual Leave is 14 days then any employee cannot avail more than 14 casual leaves in a year.  </a:t>
            </a:r>
          </a:p>
          <a:p>
            <a:pPr marL="0" lvl="0" indent="0" algn="l" rtl="0">
              <a:spcBef>
                <a:spcPts val="1600"/>
              </a:spcBef>
              <a:spcAft>
                <a:spcPts val="1600"/>
              </a:spcAft>
              <a:buNone/>
            </a:pPr>
            <a:r>
              <a:rPr lang="en-I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B5EC-DC6B-43F6-A4E1-E8A4CB255953}"/>
              </a:ext>
            </a:extLst>
          </p:cNvPr>
          <p:cNvSpPr>
            <a:spLocks noGrp="1"/>
          </p:cNvSpPr>
          <p:nvPr>
            <p:ph type="title"/>
          </p:nvPr>
        </p:nvSpPr>
        <p:spPr>
          <a:xfrm>
            <a:off x="991312" y="1318650"/>
            <a:ext cx="7426838" cy="535200"/>
          </a:xfrm>
        </p:spPr>
        <p:txBody>
          <a:bodyPr/>
          <a:lstStyle/>
          <a:p>
            <a:r>
              <a:rPr lang="en-IN" dirty="0"/>
              <a:t>Tools and Technologies Used</a:t>
            </a:r>
          </a:p>
        </p:txBody>
      </p:sp>
      <p:sp>
        <p:nvSpPr>
          <p:cNvPr id="3" name="Text Placeholder 2">
            <a:extLst>
              <a:ext uri="{FF2B5EF4-FFF2-40B4-BE49-F238E27FC236}">
                <a16:creationId xmlns:a16="http://schemas.microsoft.com/office/drawing/2014/main" id="{0BDEA2DE-4439-4182-9272-58F95A3D7DA7}"/>
              </a:ext>
            </a:extLst>
          </p:cNvPr>
          <p:cNvSpPr>
            <a:spLocks noGrp="1"/>
          </p:cNvSpPr>
          <p:nvPr>
            <p:ph type="body" idx="1"/>
          </p:nvPr>
        </p:nvSpPr>
        <p:spPr>
          <a:xfrm>
            <a:off x="1059678" y="2238997"/>
            <a:ext cx="7358471" cy="2100977"/>
          </a:xfrm>
        </p:spPr>
        <p:txBody>
          <a:bodyPr/>
          <a:lstStyle/>
          <a:p>
            <a:r>
              <a:rPr lang="en-IN" dirty="0"/>
              <a:t>Front End : Angular</a:t>
            </a:r>
          </a:p>
          <a:p>
            <a:r>
              <a:rPr lang="en-IN" dirty="0"/>
              <a:t>Back End:  ASP.NET</a:t>
            </a:r>
          </a:p>
          <a:p>
            <a:r>
              <a:rPr lang="en-IN" dirty="0"/>
              <a:t>Database: Microsoft entity framework</a:t>
            </a:r>
          </a:p>
          <a:p>
            <a:r>
              <a:rPr lang="en-IN" dirty="0"/>
              <a:t>Code Editor: Visual Studio</a:t>
            </a:r>
          </a:p>
          <a:p>
            <a:pPr marL="146050" indent="0">
              <a:buNone/>
            </a:pPr>
            <a:endParaRPr lang="en-IN" dirty="0"/>
          </a:p>
        </p:txBody>
      </p:sp>
    </p:spTree>
    <p:extLst>
      <p:ext uri="{BB962C8B-B14F-4D97-AF65-F5344CB8AC3E}">
        <p14:creationId xmlns:p14="http://schemas.microsoft.com/office/powerpoint/2010/main" val="337853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745" y="647773"/>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the project does?</a:t>
            </a:r>
            <a:endParaRPr dirty="0"/>
          </a:p>
        </p:txBody>
      </p:sp>
      <p:pic>
        <p:nvPicPr>
          <p:cNvPr id="4" name="Picture 3">
            <a:extLst>
              <a:ext uri="{FF2B5EF4-FFF2-40B4-BE49-F238E27FC236}">
                <a16:creationId xmlns:a16="http://schemas.microsoft.com/office/drawing/2014/main" id="{A8DB4BDB-3BB7-490B-8E15-B43E8D060F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50048" y="1897166"/>
            <a:ext cx="5417324" cy="28201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924339" y="535925"/>
            <a:ext cx="7274678"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Angular</a:t>
            </a:r>
            <a:endParaRPr dirty="0"/>
          </a:p>
        </p:txBody>
      </p:sp>
      <p:sp>
        <p:nvSpPr>
          <p:cNvPr id="5" name="Text Placeholder 2">
            <a:extLst>
              <a:ext uri="{FF2B5EF4-FFF2-40B4-BE49-F238E27FC236}">
                <a16:creationId xmlns:a16="http://schemas.microsoft.com/office/drawing/2014/main" id="{641AAB39-1A12-4273-AD6B-F028AA7662AE}"/>
              </a:ext>
            </a:extLst>
          </p:cNvPr>
          <p:cNvSpPr>
            <a:spLocks noGrp="1"/>
          </p:cNvSpPr>
          <p:nvPr>
            <p:ph type="body" idx="1"/>
          </p:nvPr>
        </p:nvSpPr>
        <p:spPr>
          <a:xfrm>
            <a:off x="727650" y="1699591"/>
            <a:ext cx="7688700" cy="2514599"/>
          </a:xfrm>
        </p:spPr>
        <p:txBody>
          <a:bodyPr/>
          <a:lstStyle/>
          <a:p>
            <a:pPr marL="146050" indent="0">
              <a:buNone/>
            </a:pPr>
            <a:r>
              <a:rPr lang="en-IN" sz="1600" dirty="0"/>
              <a:t>Angular is a JavaScript framework written in a language called typescript (a compiled, typed and super language of JavaScript), used to create user interfaces or frontend apps</a:t>
            </a:r>
          </a:p>
          <a:p>
            <a:pPr marL="146050" indent="0">
              <a:buNone/>
            </a:pPr>
            <a:r>
              <a:rPr lang="en-IN" sz="1600" b="1" dirty="0"/>
              <a:t>Advantages of Angular:</a:t>
            </a:r>
          </a:p>
          <a:p>
            <a:r>
              <a:rPr lang="en-IN" sz="1600" dirty="0"/>
              <a:t>Component Based Architecture</a:t>
            </a:r>
          </a:p>
          <a:p>
            <a:r>
              <a:rPr lang="en-IN" sz="1600" dirty="0"/>
              <a:t>Command Line Interface</a:t>
            </a:r>
          </a:p>
          <a:p>
            <a:r>
              <a:rPr lang="en-IN" sz="1600" dirty="0"/>
              <a:t>MVC Architecture Implementation</a:t>
            </a:r>
          </a:p>
          <a:p>
            <a:r>
              <a:rPr lang="en-IN" sz="1600" dirty="0"/>
              <a:t>Services and Dependency Injection</a:t>
            </a:r>
          </a:p>
          <a:p>
            <a:pPr marL="146050" indent="0">
              <a:buNone/>
            </a:pPr>
            <a:endParaRPr lang="en-IN" sz="1600" b="1" dirty="0"/>
          </a:p>
          <a:p>
            <a:pPr marL="146050" indent="0">
              <a:buNone/>
            </a:pPr>
            <a:endParaRPr lang="en-IN"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3731</TotalTime>
  <Words>889</Words>
  <Application>Microsoft Office PowerPoint</Application>
  <PresentationFormat>On-screen Show (16:9)</PresentationFormat>
  <Paragraphs>125</Paragraphs>
  <Slides>27</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Raleway</vt:lpstr>
      <vt:lpstr>Times New Roman</vt:lpstr>
      <vt:lpstr>Lato</vt:lpstr>
      <vt:lpstr>Arial</vt:lpstr>
      <vt:lpstr>Streamline</vt:lpstr>
      <vt:lpstr>Internship Presentation</vt:lpstr>
      <vt:lpstr>About Promact Infotech Pvt Ltd </vt:lpstr>
      <vt:lpstr>Tools and Technologies Learned:</vt:lpstr>
      <vt:lpstr>Project- I Leave Management System</vt:lpstr>
      <vt:lpstr>Introduction</vt:lpstr>
      <vt:lpstr>What the project does?</vt:lpstr>
      <vt:lpstr>Tools and Technologies Used</vt:lpstr>
      <vt:lpstr>What the project does?</vt:lpstr>
      <vt:lpstr>Angular</vt:lpstr>
      <vt:lpstr>PowerPoint Presentation</vt:lpstr>
      <vt:lpstr>Controllers:</vt:lpstr>
      <vt:lpstr>What is Microsoft Entity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Project – II Covid-19 Dashboard</vt:lpstr>
      <vt:lpstr>Overview</vt:lpstr>
      <vt:lpstr>Tools and Technologies Used</vt:lpstr>
      <vt:lpstr>ANGULAR MODULES USED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dc:title>
  <cp:lastModifiedBy>Pavilion</cp:lastModifiedBy>
  <cp:revision>176</cp:revision>
  <dcterms:modified xsi:type="dcterms:W3CDTF">2020-06-06T14:13:29Z</dcterms:modified>
</cp:coreProperties>
</file>