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8" r:id="rId3"/>
    <p:sldId id="260" r:id="rId4"/>
    <p:sldId id="261" r:id="rId5"/>
    <p:sldId id="280" r:id="rId6"/>
    <p:sldId id="279" r:id="rId7"/>
    <p:sldId id="262" r:id="rId8"/>
    <p:sldId id="278" r:id="rId9"/>
    <p:sldId id="263" r:id="rId10"/>
    <p:sldId id="264" r:id="rId11"/>
    <p:sldId id="276" r:id="rId12"/>
    <p:sldId id="265" r:id="rId13"/>
    <p:sldId id="266" r:id="rId14"/>
    <p:sldId id="267" r:id="rId15"/>
    <p:sldId id="272" r:id="rId16"/>
    <p:sldId id="273" r:id="rId17"/>
    <p:sldId id="277" r:id="rId18"/>
    <p:sldId id="28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8052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21771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330467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86891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2246843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07412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814126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9248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5688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12592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01-Jun-20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01219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25789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59324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90214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01-Jun-20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76033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01-Jun-20</a:t>
            </a:fld>
            <a:endParaRPr lang="en-US" dirty="0">
              <a:solidFill>
                <a:prstClr val="black">
                  <a:tint val="75000"/>
                </a:prstClr>
              </a:solidFill>
            </a:endParaRPr>
          </a:p>
        </p:txBody>
      </p:sp>
    </p:spTree>
    <p:extLst>
      <p:ext uri="{BB962C8B-B14F-4D97-AF65-F5344CB8AC3E}">
        <p14:creationId xmlns:p14="http://schemas.microsoft.com/office/powerpoint/2010/main" val="74385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black">
                    <a:tint val="75000"/>
                  </a:prstClr>
                </a:solidFill>
              </a:rPr>
              <a:pPr defTabSz="457200"/>
              <a:t>01-Jun-20</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5FCBEF"/>
                </a:solidFill>
              </a:rPr>
              <a:pPr defTabSz="457200"/>
              <a:t>‹#›</a:t>
            </a:fld>
            <a:endParaRPr lang="en-US" dirty="0">
              <a:solidFill>
                <a:srgbClr val="5FCBEF"/>
              </a:solidFill>
            </a:endParaRPr>
          </a:p>
        </p:txBody>
      </p:sp>
    </p:spTree>
    <p:extLst>
      <p:ext uri="{BB962C8B-B14F-4D97-AF65-F5344CB8AC3E}">
        <p14:creationId xmlns:p14="http://schemas.microsoft.com/office/powerpoint/2010/main" val="81841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757" y="2341548"/>
            <a:ext cx="8344908" cy="784488"/>
          </a:xfrm>
        </p:spPr>
        <p:txBody>
          <a:bodyPr/>
          <a:lstStyle/>
          <a:p>
            <a:pPr algn="ctr"/>
            <a:r>
              <a:rPr lang="en-US" sz="4400" dirty="0" smtClean="0">
                <a:solidFill>
                  <a:schemeClr val="tx1"/>
                </a:solidFill>
              </a:rPr>
              <a:t>Project Work-II (Emailer)</a:t>
            </a:r>
            <a:endParaRPr lang="en-US" sz="4400" dirty="0">
              <a:solidFill>
                <a:schemeClr val="tx1"/>
              </a:solidFill>
            </a:endParaRPr>
          </a:p>
        </p:txBody>
      </p:sp>
      <p:sp>
        <p:nvSpPr>
          <p:cNvPr id="3" name="Subtitle 2"/>
          <p:cNvSpPr>
            <a:spLocks noGrp="1"/>
          </p:cNvSpPr>
          <p:nvPr>
            <p:ph type="subTitle" idx="1"/>
          </p:nvPr>
        </p:nvSpPr>
        <p:spPr>
          <a:xfrm>
            <a:off x="955757" y="3870679"/>
            <a:ext cx="8702561" cy="1923691"/>
          </a:xfrm>
        </p:spPr>
        <p:txBody>
          <a:bodyPr>
            <a:normAutofit fontScale="92500" lnSpcReduction="10000"/>
          </a:bodyPr>
          <a:lstStyle/>
          <a:p>
            <a:pPr algn="l"/>
            <a:r>
              <a:rPr lang="en-US" sz="2000" dirty="0" smtClean="0">
                <a:solidFill>
                  <a:schemeClr val="tx1"/>
                </a:solidFill>
              </a:rPr>
              <a:t>Internal Guide:									Presented By:</a:t>
            </a:r>
          </a:p>
          <a:p>
            <a:pPr algn="l"/>
            <a:r>
              <a:rPr lang="en-US" sz="2000" dirty="0">
                <a:solidFill>
                  <a:schemeClr val="tx1"/>
                </a:solidFill>
              </a:rPr>
              <a:t>P</a:t>
            </a:r>
            <a:r>
              <a:rPr lang="en-US" sz="2000" dirty="0" smtClean="0">
                <a:solidFill>
                  <a:schemeClr val="tx1"/>
                </a:solidFill>
              </a:rPr>
              <a:t>rof.(Dr.) </a:t>
            </a:r>
            <a:r>
              <a:rPr lang="en-US" sz="2000" dirty="0" err="1" smtClean="0">
                <a:solidFill>
                  <a:schemeClr val="tx1"/>
                </a:solidFill>
              </a:rPr>
              <a:t>Ruchi</a:t>
            </a:r>
            <a:r>
              <a:rPr lang="en-US" sz="2000" dirty="0" smtClean="0">
                <a:solidFill>
                  <a:schemeClr val="tx1"/>
                </a:solidFill>
              </a:rPr>
              <a:t> Patel							      Somya Salgia</a:t>
            </a:r>
          </a:p>
          <a:p>
            <a:pPr algn="l"/>
            <a:r>
              <a:rPr lang="en-US" sz="2000" dirty="0" smtClean="0">
                <a:solidFill>
                  <a:schemeClr val="tx1"/>
                </a:solidFill>
              </a:rPr>
              <a:t>External Guide:                                                    (EN16CS301265)</a:t>
            </a:r>
          </a:p>
          <a:p>
            <a:pPr algn="l"/>
            <a:r>
              <a:rPr lang="en-US" sz="2000" dirty="0" smtClean="0">
                <a:solidFill>
                  <a:schemeClr val="tx1"/>
                </a:solidFill>
              </a:rPr>
              <a:t>Mr. </a:t>
            </a:r>
            <a:r>
              <a:rPr lang="en-US" sz="2000" dirty="0" err="1" smtClean="0">
                <a:solidFill>
                  <a:schemeClr val="tx1"/>
                </a:solidFill>
              </a:rPr>
              <a:t>Neelesh</a:t>
            </a:r>
            <a:r>
              <a:rPr lang="en-US" sz="2000" dirty="0" smtClean="0">
                <a:solidFill>
                  <a:schemeClr val="tx1"/>
                </a:solidFill>
              </a:rPr>
              <a:t> Jain								</a:t>
            </a:r>
          </a:p>
          <a:p>
            <a:pPr algn="l"/>
            <a:r>
              <a:rPr lang="en-US" sz="2000" dirty="0" smtClean="0">
                <a:solidFill>
                  <a:schemeClr val="tx1"/>
                </a:solidFill>
              </a:rPr>
              <a:t>					</a:t>
            </a:r>
          </a:p>
        </p:txBody>
      </p:sp>
      <p:pic>
        <p:nvPicPr>
          <p:cNvPr id="4" name="Picture 3" descr="logo.jpg"/>
          <p:cNvPicPr>
            <a:picLocks noChangeAspect="1"/>
          </p:cNvPicPr>
          <p:nvPr/>
        </p:nvPicPr>
        <p:blipFill>
          <a:blip r:embed="rId2"/>
          <a:stretch>
            <a:fillRect/>
          </a:stretch>
        </p:blipFill>
        <p:spPr>
          <a:xfrm>
            <a:off x="2503801" y="739655"/>
            <a:ext cx="4505325" cy="857250"/>
          </a:xfrm>
          <a:prstGeom prst="rect">
            <a:avLst/>
          </a:prstGeom>
        </p:spPr>
      </p:pic>
    </p:spTree>
    <p:extLst>
      <p:ext uri="{BB962C8B-B14F-4D97-AF65-F5344CB8AC3E}">
        <p14:creationId xmlns:p14="http://schemas.microsoft.com/office/powerpoint/2010/main" val="4068327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6" name="Content Placeholder 5" descr="C:\Users\admin\Pictures\Screenshots\Screenshot (275).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29259" y="1731194"/>
            <a:ext cx="7542663" cy="3883393"/>
          </a:xfrm>
          <a:prstGeom prst="rect">
            <a:avLst/>
          </a:prstGeom>
          <a:noFill/>
          <a:ln>
            <a:noFill/>
          </a:ln>
        </p:spPr>
      </p:pic>
    </p:spTree>
    <p:extLst>
      <p:ext uri="{BB962C8B-B14F-4D97-AF65-F5344CB8AC3E}">
        <p14:creationId xmlns:p14="http://schemas.microsoft.com/office/powerpoint/2010/main" val="1675018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5" name="Content Placeholder 4" descr="C:\Users\admin\Pictures\Screenshots\Screenshot (25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68723" y="1707661"/>
            <a:ext cx="8234651" cy="3881437"/>
          </a:xfrm>
          <a:prstGeom prst="rect">
            <a:avLst/>
          </a:prstGeom>
          <a:noFill/>
          <a:ln>
            <a:noFill/>
          </a:ln>
        </p:spPr>
      </p:pic>
    </p:spTree>
    <p:extLst>
      <p:ext uri="{BB962C8B-B14F-4D97-AF65-F5344CB8AC3E}">
        <p14:creationId xmlns:p14="http://schemas.microsoft.com/office/powerpoint/2010/main" val="1413189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5233" y="1485471"/>
            <a:ext cx="8190715" cy="4607277"/>
          </a:xfrm>
        </p:spPr>
      </p:pic>
    </p:spTree>
    <p:extLst>
      <p:ext uri="{BB962C8B-B14F-4D97-AF65-F5344CB8AC3E}">
        <p14:creationId xmlns:p14="http://schemas.microsoft.com/office/powerpoint/2010/main" val="3578291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4055" y="1468379"/>
            <a:ext cx="8273072" cy="4653603"/>
          </a:xfrm>
        </p:spPr>
      </p:pic>
    </p:spTree>
    <p:extLst>
      <p:ext uri="{BB962C8B-B14F-4D97-AF65-F5344CB8AC3E}">
        <p14:creationId xmlns:p14="http://schemas.microsoft.com/office/powerpoint/2010/main" val="1998118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99237" y="1476924"/>
            <a:ext cx="8002708" cy="4501524"/>
          </a:xfrm>
        </p:spPr>
      </p:pic>
    </p:spTree>
    <p:extLst>
      <p:ext uri="{BB962C8B-B14F-4D97-AF65-F5344CB8AC3E}">
        <p14:creationId xmlns:p14="http://schemas.microsoft.com/office/powerpoint/2010/main" val="1169276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1430" y="1519653"/>
            <a:ext cx="8176242" cy="4599136"/>
          </a:xfrm>
        </p:spPr>
      </p:pic>
    </p:spTree>
    <p:extLst>
      <p:ext uri="{BB962C8B-B14F-4D97-AF65-F5344CB8AC3E}">
        <p14:creationId xmlns:p14="http://schemas.microsoft.com/office/powerpoint/2010/main" val="2617083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0960" y="1434195"/>
            <a:ext cx="8199261" cy="4612085"/>
          </a:xfrm>
        </p:spPr>
      </p:pic>
    </p:spTree>
    <p:extLst>
      <p:ext uri="{BB962C8B-B14F-4D97-AF65-F5344CB8AC3E}">
        <p14:creationId xmlns:p14="http://schemas.microsoft.com/office/powerpoint/2010/main" val="8272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5" name="Content Placeholder 4" descr="C:\Users\admin\Pictures\Screenshots\Screenshot (295).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15779" y="1731893"/>
            <a:ext cx="7976049" cy="4301438"/>
          </a:xfrm>
          <a:prstGeom prst="rect">
            <a:avLst/>
          </a:prstGeom>
          <a:noFill/>
          <a:ln>
            <a:noFill/>
          </a:ln>
        </p:spPr>
      </p:pic>
    </p:spTree>
    <p:extLst>
      <p:ext uri="{BB962C8B-B14F-4D97-AF65-F5344CB8AC3E}">
        <p14:creationId xmlns:p14="http://schemas.microsoft.com/office/powerpoint/2010/main" val="2112142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Future Scope</a:t>
            </a:r>
            <a:endParaRPr lang="en-US" dirty="0">
              <a:solidFill>
                <a:schemeClr val="tx1"/>
              </a:solidFill>
            </a:endParaRPr>
          </a:p>
        </p:txBody>
      </p:sp>
      <p:sp>
        <p:nvSpPr>
          <p:cNvPr id="3" name="Content Placeholder 2"/>
          <p:cNvSpPr>
            <a:spLocks noGrp="1"/>
          </p:cNvSpPr>
          <p:nvPr>
            <p:ph idx="1"/>
          </p:nvPr>
        </p:nvSpPr>
        <p:spPr/>
        <p:txBody>
          <a:bodyPr/>
          <a:lstStyle/>
          <a:p>
            <a:r>
              <a:rPr lang="en-US" sz="2000" dirty="0">
                <a:solidFill>
                  <a:schemeClr val="tx1"/>
                </a:solidFill>
              </a:rPr>
              <a:t>Payment Options: Add different payment options such as PayPal, Cash</a:t>
            </a:r>
            <a:r>
              <a:rPr lang="en-US" sz="2000" dirty="0" smtClean="0">
                <a:solidFill>
                  <a:schemeClr val="tx1"/>
                </a:solidFill>
              </a:rPr>
              <a:t>,. </a:t>
            </a:r>
            <a:r>
              <a:rPr lang="en-US" sz="2000" dirty="0">
                <a:solidFill>
                  <a:schemeClr val="tx1"/>
                </a:solidFill>
              </a:rPr>
              <a:t>Allow to </a:t>
            </a:r>
            <a:r>
              <a:rPr lang="en-US" sz="2000" dirty="0" smtClean="0">
                <a:solidFill>
                  <a:schemeClr val="tx1"/>
                </a:solidFill>
              </a:rPr>
              <a:t>save </a:t>
            </a:r>
            <a:r>
              <a:rPr lang="en-US" sz="2000" dirty="0">
                <a:solidFill>
                  <a:schemeClr val="tx1"/>
                </a:solidFill>
              </a:rPr>
              <a:t>payment details for future use</a:t>
            </a:r>
            <a:r>
              <a:rPr lang="en-US" sz="2000" dirty="0" smtClean="0">
                <a:solidFill>
                  <a:schemeClr val="tx1"/>
                </a:solidFill>
              </a:rPr>
              <a:t>.</a:t>
            </a:r>
          </a:p>
          <a:p>
            <a:pPr marL="0" indent="0">
              <a:buNone/>
            </a:pPr>
            <a:endParaRPr lang="en-US" dirty="0" smtClean="0">
              <a:solidFill>
                <a:schemeClr val="tx1"/>
              </a:solidFill>
            </a:endParaRPr>
          </a:p>
          <a:p>
            <a:r>
              <a:rPr lang="en-US" sz="2000" dirty="0" err="1" smtClean="0">
                <a:solidFill>
                  <a:schemeClr val="tx1"/>
                </a:solidFill>
              </a:rPr>
              <a:t>Sms</a:t>
            </a:r>
            <a:r>
              <a:rPr lang="en-US" sz="2000" dirty="0" smtClean="0">
                <a:solidFill>
                  <a:schemeClr val="tx1"/>
                </a:solidFill>
              </a:rPr>
              <a:t> Credit section through which users can view </a:t>
            </a:r>
            <a:r>
              <a:rPr lang="en-US" sz="2000" dirty="0" err="1" smtClean="0">
                <a:solidFill>
                  <a:schemeClr val="tx1"/>
                </a:solidFill>
              </a:rPr>
              <a:t>sms</a:t>
            </a:r>
            <a:r>
              <a:rPr lang="en-US" sz="2000" dirty="0" smtClean="0">
                <a:solidFill>
                  <a:schemeClr val="tx1"/>
                </a:solidFill>
              </a:rPr>
              <a:t> credits.</a:t>
            </a:r>
          </a:p>
          <a:p>
            <a:pPr marL="0" indent="0">
              <a:buNone/>
            </a:pPr>
            <a:endParaRPr lang="en-US" sz="2000" dirty="0" smtClean="0">
              <a:solidFill>
                <a:schemeClr val="tx1"/>
              </a:solidFill>
            </a:endParaRPr>
          </a:p>
          <a:p>
            <a:r>
              <a:rPr lang="en-US" sz="2000" dirty="0" smtClean="0">
                <a:solidFill>
                  <a:schemeClr val="tx1"/>
                </a:solidFill>
              </a:rPr>
              <a:t>Adding Multiple Attachment options to template.</a:t>
            </a:r>
            <a:endParaRPr lang="en-US" sz="2000" dirty="0">
              <a:solidFill>
                <a:schemeClr val="tx1"/>
              </a:solidFill>
            </a:endParaRPr>
          </a:p>
        </p:txBody>
      </p:sp>
    </p:spTree>
    <p:extLst>
      <p:ext uri="{BB962C8B-B14F-4D97-AF65-F5344CB8AC3E}">
        <p14:creationId xmlns:p14="http://schemas.microsoft.com/office/powerpoint/2010/main" val="362382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254" y="2699046"/>
            <a:ext cx="8596668" cy="1138016"/>
          </a:xfrm>
        </p:spPr>
        <p:txBody>
          <a:bodyPr>
            <a:normAutofit fontScale="90000"/>
          </a:bodyPr>
          <a:lstStyle/>
          <a:p>
            <a:pPr algn="ctr"/>
            <a:r>
              <a:rPr lang="en-US" sz="7300" dirty="0" smtClean="0">
                <a:solidFill>
                  <a:schemeClr val="tx1"/>
                </a:solidFill>
              </a:rPr>
              <a:t>Thank You</a:t>
            </a:r>
            <a:endParaRPr lang="en-US" dirty="0">
              <a:solidFill>
                <a:schemeClr val="tx1"/>
              </a:solidFill>
            </a:endParaRPr>
          </a:p>
        </p:txBody>
      </p:sp>
    </p:spTree>
    <p:extLst>
      <p:ext uri="{BB962C8B-B14F-4D97-AF65-F5344CB8AC3E}">
        <p14:creationId xmlns:p14="http://schemas.microsoft.com/office/powerpoint/2010/main" val="3806429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44" y="1024510"/>
            <a:ext cx="8596668" cy="684362"/>
          </a:xfrm>
        </p:spPr>
        <p:txBody>
          <a:bodyPr/>
          <a:lstStyle/>
          <a:p>
            <a:pPr algn="ctr"/>
            <a:r>
              <a:rPr lang="en-US" dirty="0">
                <a:solidFill>
                  <a:schemeClr val="tx1"/>
                </a:solidFill>
              </a:rPr>
              <a:t>Details about the Internship</a:t>
            </a:r>
          </a:p>
        </p:txBody>
      </p:sp>
      <p:sp>
        <p:nvSpPr>
          <p:cNvPr id="3" name="Content Placeholder 2"/>
          <p:cNvSpPr>
            <a:spLocks noGrp="1"/>
          </p:cNvSpPr>
          <p:nvPr>
            <p:ph idx="1"/>
          </p:nvPr>
        </p:nvSpPr>
        <p:spPr>
          <a:xfrm>
            <a:off x="1039643" y="3597412"/>
            <a:ext cx="8596668" cy="2623928"/>
          </a:xfrm>
        </p:spPr>
        <p:txBody>
          <a:bodyPr/>
          <a:lstStyle/>
          <a:p>
            <a:pPr>
              <a:buClrTx/>
            </a:pPr>
            <a:r>
              <a:rPr lang="en-US" sz="2000" dirty="0" smtClean="0">
                <a:solidFill>
                  <a:schemeClr val="tx1"/>
                </a:solidFill>
              </a:rPr>
              <a:t>Organization – </a:t>
            </a:r>
            <a:r>
              <a:rPr lang="en-US" sz="2000" dirty="0" err="1" smtClean="0">
                <a:solidFill>
                  <a:schemeClr val="tx1"/>
                </a:solidFill>
              </a:rPr>
              <a:t>Hvantage</a:t>
            </a:r>
            <a:r>
              <a:rPr lang="en-US" sz="2000" dirty="0" smtClean="0">
                <a:solidFill>
                  <a:schemeClr val="tx1"/>
                </a:solidFill>
              </a:rPr>
              <a:t> Technologies Inc., Indore</a:t>
            </a:r>
          </a:p>
          <a:p>
            <a:pPr>
              <a:buClrTx/>
            </a:pPr>
            <a:r>
              <a:rPr lang="en-US" sz="2000" dirty="0" smtClean="0">
                <a:solidFill>
                  <a:schemeClr val="tx1"/>
                </a:solidFill>
              </a:rPr>
              <a:t>Industrial Training Duration – 5 Months</a:t>
            </a:r>
          </a:p>
          <a:p>
            <a:pPr>
              <a:buClrTx/>
            </a:pPr>
            <a:r>
              <a:rPr lang="en-US" sz="2000" dirty="0" smtClean="0">
                <a:solidFill>
                  <a:schemeClr val="tx1"/>
                </a:solidFill>
              </a:rPr>
              <a:t>Start </a:t>
            </a:r>
            <a:r>
              <a:rPr lang="en-US" sz="2000" dirty="0">
                <a:solidFill>
                  <a:schemeClr val="tx1"/>
                </a:solidFill>
              </a:rPr>
              <a:t>Date </a:t>
            </a:r>
            <a:r>
              <a:rPr lang="en-US" sz="2000" dirty="0" smtClean="0">
                <a:solidFill>
                  <a:schemeClr val="tx1"/>
                </a:solidFill>
              </a:rPr>
              <a:t>– January 1, </a:t>
            </a:r>
            <a:r>
              <a:rPr lang="en-US" sz="2000" smtClean="0">
                <a:solidFill>
                  <a:schemeClr val="tx1"/>
                </a:solidFill>
              </a:rPr>
              <a:t>2020 – May 31, </a:t>
            </a:r>
            <a:r>
              <a:rPr lang="en-US" sz="2000" dirty="0" smtClean="0">
                <a:solidFill>
                  <a:schemeClr val="tx1"/>
                </a:solidFill>
              </a:rPr>
              <a:t>2020</a:t>
            </a:r>
          </a:p>
          <a:p>
            <a:pPr>
              <a:buClrTx/>
            </a:pPr>
            <a:r>
              <a:rPr lang="en-US" sz="2000" dirty="0" smtClean="0">
                <a:solidFill>
                  <a:schemeClr val="tx1"/>
                </a:solidFill>
              </a:rPr>
              <a:t>Role – Java Application Development Intern</a:t>
            </a:r>
            <a:endParaRPr lang="en-US" dirty="0" smtClean="0">
              <a:solidFill>
                <a:schemeClr val="tx1"/>
              </a:solidFill>
            </a:endParaRPr>
          </a:p>
        </p:txBody>
      </p:sp>
      <p:pic>
        <p:nvPicPr>
          <p:cNvPr id="4" name="Picture 2" descr="Image result for hvantage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067" y="1140596"/>
            <a:ext cx="2850023" cy="2850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800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82360"/>
            <a:ext cx="8596668" cy="658483"/>
          </a:xfrm>
        </p:spPr>
        <p:txBody>
          <a:bodyPr/>
          <a:lstStyle/>
          <a:p>
            <a:pPr algn="ctr"/>
            <a:r>
              <a:rPr lang="en-US" dirty="0" smtClean="0">
                <a:solidFill>
                  <a:schemeClr val="tx1"/>
                </a:solidFill>
              </a:rPr>
              <a:t>Roles and Responsibilities</a:t>
            </a:r>
            <a:endParaRPr lang="en-US" dirty="0">
              <a:solidFill>
                <a:schemeClr val="tx1"/>
              </a:solidFill>
            </a:endParaRPr>
          </a:p>
        </p:txBody>
      </p:sp>
      <p:sp>
        <p:nvSpPr>
          <p:cNvPr id="3" name="Content Placeholder 2"/>
          <p:cNvSpPr>
            <a:spLocks noGrp="1"/>
          </p:cNvSpPr>
          <p:nvPr>
            <p:ph idx="1"/>
          </p:nvPr>
        </p:nvSpPr>
        <p:spPr>
          <a:xfrm>
            <a:off x="677334" y="2193806"/>
            <a:ext cx="8596668" cy="3335324"/>
          </a:xfrm>
        </p:spPr>
        <p:txBody>
          <a:bodyPr>
            <a:normAutofit lnSpcReduction="10000"/>
          </a:bodyPr>
          <a:lstStyle/>
          <a:p>
            <a:pPr algn="just">
              <a:buClrTx/>
              <a:buFont typeface="Arial" panose="020B0604020202020204" pitchFamily="34" charset="0"/>
              <a:buChar char="•"/>
            </a:pPr>
            <a:r>
              <a:rPr lang="en-US" sz="2000" dirty="0" smtClean="0">
                <a:solidFill>
                  <a:schemeClr val="tx1"/>
                </a:solidFill>
              </a:rPr>
              <a:t>Web Application Development-</a:t>
            </a:r>
          </a:p>
          <a:p>
            <a:pPr lvl="1" algn="just">
              <a:buClrTx/>
              <a:buFont typeface="Arial" panose="020B0604020202020204" pitchFamily="34" charset="0"/>
              <a:buChar char="•"/>
            </a:pPr>
            <a:r>
              <a:rPr lang="en-US" sz="1800" dirty="0" smtClean="0">
                <a:solidFill>
                  <a:schemeClr val="tx1"/>
                </a:solidFill>
              </a:rPr>
              <a:t>Frontend Part – Designing web pages for the application.</a:t>
            </a:r>
          </a:p>
          <a:p>
            <a:pPr lvl="1" algn="just">
              <a:buClrTx/>
              <a:buFont typeface="Arial" panose="020B0604020202020204" pitchFamily="34" charset="0"/>
              <a:buChar char="•"/>
            </a:pPr>
            <a:r>
              <a:rPr lang="en-US" sz="1800" dirty="0" smtClean="0">
                <a:solidFill>
                  <a:schemeClr val="tx1"/>
                </a:solidFill>
              </a:rPr>
              <a:t>Backend Part – Handling the functionality behind the application including 				connectivity between pages and API handling.</a:t>
            </a:r>
          </a:p>
          <a:p>
            <a:pPr lvl="1" algn="just">
              <a:buClrTx/>
              <a:buFont typeface="Arial" panose="020B0604020202020204" pitchFamily="34" charset="0"/>
              <a:buChar char="•"/>
            </a:pPr>
            <a:r>
              <a:rPr lang="en-US" sz="1800" dirty="0" smtClean="0">
                <a:solidFill>
                  <a:schemeClr val="tx1"/>
                </a:solidFill>
              </a:rPr>
              <a:t>Database Management</a:t>
            </a:r>
          </a:p>
          <a:p>
            <a:pPr algn="just">
              <a:buClrTx/>
              <a:buFont typeface="Arial" panose="020B0604020202020204" pitchFamily="34" charset="0"/>
              <a:buChar char="•"/>
            </a:pPr>
            <a:r>
              <a:rPr lang="en-US" sz="2000" dirty="0" smtClean="0">
                <a:solidFill>
                  <a:schemeClr val="tx1"/>
                </a:solidFill>
              </a:rPr>
              <a:t>Google Spreadsheet Automation – </a:t>
            </a:r>
          </a:p>
          <a:p>
            <a:pPr lvl="1" algn="just">
              <a:buClrTx/>
              <a:buFont typeface="Arial" panose="020B0604020202020204" pitchFamily="34" charset="0"/>
              <a:buChar char="•"/>
            </a:pPr>
            <a:r>
              <a:rPr lang="en-US" sz="1800" dirty="0" smtClean="0">
                <a:solidFill>
                  <a:schemeClr val="tx1"/>
                </a:solidFill>
              </a:rPr>
              <a:t>Automate Google spreadsheet by adding functionalities which work on triggers when certain conditions meet.</a:t>
            </a:r>
          </a:p>
          <a:p>
            <a:pPr algn="just">
              <a:buClrTx/>
              <a:buFont typeface="Arial" panose="020B0604020202020204" pitchFamily="34" charset="0"/>
              <a:buChar char="•"/>
            </a:pPr>
            <a:r>
              <a:rPr lang="en-US" sz="2000" dirty="0" smtClean="0">
                <a:solidFill>
                  <a:schemeClr val="tx1"/>
                </a:solidFill>
              </a:rPr>
              <a:t>Data Flow Documentation</a:t>
            </a:r>
          </a:p>
        </p:txBody>
      </p:sp>
    </p:spTree>
    <p:extLst>
      <p:ext uri="{BB962C8B-B14F-4D97-AF65-F5344CB8AC3E}">
        <p14:creationId xmlns:p14="http://schemas.microsoft.com/office/powerpoint/2010/main" val="3590104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832"/>
            <a:ext cx="8596668" cy="658483"/>
          </a:xfrm>
        </p:spPr>
        <p:txBody>
          <a:bodyPr/>
          <a:lstStyle/>
          <a:p>
            <a:pPr algn="ctr"/>
            <a:r>
              <a:rPr lang="en-US" dirty="0" smtClean="0">
                <a:solidFill>
                  <a:schemeClr val="tx1"/>
                </a:solidFill>
              </a:rPr>
              <a:t>Projects Handled</a:t>
            </a:r>
            <a:endParaRPr lang="en-US" dirty="0">
              <a:solidFill>
                <a:schemeClr val="tx1"/>
              </a:solidFill>
            </a:endParaRPr>
          </a:p>
        </p:txBody>
      </p:sp>
      <p:sp>
        <p:nvSpPr>
          <p:cNvPr id="3" name="Content Placeholder 2"/>
          <p:cNvSpPr>
            <a:spLocks noGrp="1"/>
          </p:cNvSpPr>
          <p:nvPr>
            <p:ph idx="1"/>
          </p:nvPr>
        </p:nvSpPr>
        <p:spPr>
          <a:xfrm>
            <a:off x="677334" y="1933080"/>
            <a:ext cx="8596668" cy="4924920"/>
          </a:xfrm>
        </p:spPr>
        <p:txBody>
          <a:bodyPr>
            <a:normAutofit/>
          </a:bodyPr>
          <a:lstStyle/>
          <a:p>
            <a:pPr>
              <a:buClrTx/>
              <a:buFont typeface="Wingdings" panose="05000000000000000000" pitchFamily="2" charset="2"/>
              <a:buChar char="q"/>
            </a:pPr>
            <a:r>
              <a:rPr lang="en-US" sz="2200" dirty="0" smtClean="0">
                <a:solidFill>
                  <a:schemeClr val="tx1"/>
                </a:solidFill>
              </a:rPr>
              <a:t>Emailer – Problem Domain</a:t>
            </a:r>
          </a:p>
          <a:p>
            <a:pPr lvl="0" fontAlgn="auto">
              <a:buClrTx/>
              <a:buFont typeface="Arial" panose="020B0604020202020204" pitchFamily="34" charset="0"/>
              <a:buChar char="•"/>
            </a:pPr>
            <a:r>
              <a:rPr lang="en-US" dirty="0"/>
              <a:t>Previously when different companies have to Email marketing or digital marketing it’s a very tedious process because one has Select the list of customer and then design the content of email of email manually. </a:t>
            </a:r>
            <a:endParaRPr lang="en-IN" dirty="0"/>
          </a:p>
          <a:p>
            <a:pPr lvl="0" fontAlgn="auto">
              <a:buClrTx/>
              <a:buFont typeface="Arial" panose="020B0604020202020204" pitchFamily="34" charset="0"/>
              <a:buChar char="•"/>
            </a:pPr>
            <a:r>
              <a:rPr lang="en-US" dirty="0"/>
              <a:t>Also, he or she has to attach the template which is to be send by first designing or downloading it from other sources and then send it by attaching it one by one manually to all the other user or customer which is a very tedious process.</a:t>
            </a:r>
            <a:endParaRPr lang="en-IN" dirty="0"/>
          </a:p>
          <a:p>
            <a:pPr>
              <a:buClrTx/>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687405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832"/>
            <a:ext cx="8596668" cy="658483"/>
          </a:xfrm>
        </p:spPr>
        <p:txBody>
          <a:bodyPr/>
          <a:lstStyle/>
          <a:p>
            <a:pPr algn="ctr"/>
            <a:r>
              <a:rPr lang="en-US" dirty="0" smtClean="0">
                <a:solidFill>
                  <a:schemeClr val="tx1"/>
                </a:solidFill>
              </a:rPr>
              <a:t>Projects Handled</a:t>
            </a:r>
            <a:endParaRPr lang="en-US" dirty="0">
              <a:solidFill>
                <a:schemeClr val="tx1"/>
              </a:solidFill>
            </a:endParaRPr>
          </a:p>
        </p:txBody>
      </p:sp>
      <p:sp>
        <p:nvSpPr>
          <p:cNvPr id="3" name="Content Placeholder 2"/>
          <p:cNvSpPr>
            <a:spLocks noGrp="1"/>
          </p:cNvSpPr>
          <p:nvPr>
            <p:ph idx="1"/>
          </p:nvPr>
        </p:nvSpPr>
        <p:spPr>
          <a:xfrm>
            <a:off x="677334" y="1437425"/>
            <a:ext cx="8596668" cy="4924920"/>
          </a:xfrm>
        </p:spPr>
        <p:txBody>
          <a:bodyPr>
            <a:normAutofit/>
          </a:bodyPr>
          <a:lstStyle/>
          <a:p>
            <a:pPr>
              <a:buClrTx/>
              <a:buFont typeface="Wingdings" panose="05000000000000000000" pitchFamily="2" charset="2"/>
              <a:buChar char="q"/>
            </a:pPr>
            <a:r>
              <a:rPr lang="en-US" sz="2200" dirty="0" smtClean="0">
                <a:solidFill>
                  <a:schemeClr val="tx1"/>
                </a:solidFill>
              </a:rPr>
              <a:t>Emailer – Solution Domain</a:t>
            </a:r>
          </a:p>
          <a:p>
            <a:pPr>
              <a:buClrTx/>
              <a:buFont typeface="Arial" panose="020B0604020202020204" pitchFamily="34" charset="0"/>
              <a:buChar char="•"/>
            </a:pPr>
            <a:r>
              <a:rPr lang="en-US" dirty="0"/>
              <a:t>Emailer is tool where the user can design his or her template on the same platform and can send it to the attached customer list simultaneously.</a:t>
            </a:r>
            <a:endParaRPr lang="en-IN" dirty="0"/>
          </a:p>
          <a:p>
            <a:pPr>
              <a:buClrTx/>
              <a:buFont typeface="Arial" panose="020B0604020202020204" pitchFamily="34" charset="0"/>
              <a:buChar char="•"/>
            </a:pPr>
            <a:r>
              <a:rPr lang="en-US" dirty="0"/>
              <a:t>User can not only send his or template but also store it in our database for further uses. Also he/she can also edit these templates according to him.</a:t>
            </a:r>
            <a:endParaRPr lang="en-IN" dirty="0"/>
          </a:p>
          <a:p>
            <a:pPr>
              <a:buClrTx/>
              <a:buFont typeface="Arial" panose="020B0604020202020204" pitchFamily="34" charset="0"/>
              <a:buChar char="•"/>
            </a:pPr>
            <a:r>
              <a:rPr lang="en-US" dirty="0"/>
              <a:t>User can manage Google Spreadsheet by importing it can export the template present in our system or application to the spreadsheet.</a:t>
            </a:r>
            <a:endParaRPr lang="en-IN" dirty="0"/>
          </a:p>
          <a:p>
            <a:pPr>
              <a:buClrTx/>
              <a:buFont typeface="Arial" panose="020B0604020202020204" pitchFamily="34" charset="0"/>
              <a:buChar char="•"/>
            </a:pPr>
            <a:r>
              <a:rPr lang="en-US" dirty="0"/>
              <a:t>User can design Google forms for Surveying and can also export any customer list in CSV format.</a:t>
            </a:r>
            <a:endParaRPr lang="en-IN" dirty="0"/>
          </a:p>
          <a:p>
            <a:pPr>
              <a:buClrTx/>
              <a:buFont typeface="Arial" panose="020B0604020202020204" pitchFamily="34" charset="0"/>
              <a:buChar char="•"/>
            </a:pPr>
            <a:r>
              <a:rPr lang="en-US" dirty="0"/>
              <a:t>User can also send SMS using SMS API to various customer present in customer list.</a:t>
            </a:r>
            <a:endParaRPr lang="en-IN" dirty="0"/>
          </a:p>
          <a:p>
            <a:pPr>
              <a:buClrTx/>
              <a:buFont typeface="Arial" panose="020B0604020202020204" pitchFamily="34" charset="0"/>
              <a:buChar char="•"/>
            </a:pPr>
            <a:r>
              <a:rPr lang="en-US" dirty="0"/>
              <a:t>User can also import Google contacts present in his or her Google Gmail id and can prepare customer list.</a:t>
            </a:r>
            <a:endParaRPr lang="en-IN" dirty="0"/>
          </a:p>
          <a:p>
            <a:pPr>
              <a:buClrTx/>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4266903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832"/>
            <a:ext cx="8596668" cy="658483"/>
          </a:xfrm>
        </p:spPr>
        <p:txBody>
          <a:bodyPr/>
          <a:lstStyle/>
          <a:p>
            <a:pPr algn="ctr"/>
            <a:r>
              <a:rPr lang="en-US" dirty="0" smtClean="0">
                <a:solidFill>
                  <a:schemeClr val="tx1"/>
                </a:solidFill>
              </a:rPr>
              <a:t>Projects Handled</a:t>
            </a:r>
            <a:endParaRPr lang="en-US" dirty="0">
              <a:solidFill>
                <a:schemeClr val="tx1"/>
              </a:solidFill>
            </a:endParaRPr>
          </a:p>
        </p:txBody>
      </p:sp>
      <p:sp>
        <p:nvSpPr>
          <p:cNvPr id="3" name="Content Placeholder 2"/>
          <p:cNvSpPr>
            <a:spLocks noGrp="1"/>
          </p:cNvSpPr>
          <p:nvPr>
            <p:ph idx="1"/>
          </p:nvPr>
        </p:nvSpPr>
        <p:spPr>
          <a:xfrm>
            <a:off x="677334" y="1467334"/>
            <a:ext cx="8596668" cy="4924920"/>
          </a:xfrm>
        </p:spPr>
        <p:txBody>
          <a:bodyPr>
            <a:normAutofit/>
          </a:bodyPr>
          <a:lstStyle/>
          <a:p>
            <a:pPr>
              <a:buClrTx/>
              <a:buFont typeface="Wingdings" panose="05000000000000000000" pitchFamily="2" charset="2"/>
              <a:buChar char="q"/>
            </a:pPr>
            <a:r>
              <a:rPr lang="en-US" sz="2200" dirty="0" smtClean="0">
                <a:solidFill>
                  <a:schemeClr val="tx1"/>
                </a:solidFill>
              </a:rPr>
              <a:t>Emailer - Description</a:t>
            </a:r>
          </a:p>
          <a:p>
            <a:pPr>
              <a:buClrTx/>
              <a:buFont typeface="Arial" panose="020B0604020202020204" pitchFamily="34" charset="0"/>
              <a:buChar char="•"/>
            </a:pPr>
            <a:r>
              <a:rPr lang="en-US" sz="1600" dirty="0" smtClean="0">
                <a:solidFill>
                  <a:schemeClr val="tx1"/>
                </a:solidFill>
              </a:rPr>
              <a:t>This </a:t>
            </a:r>
            <a:r>
              <a:rPr lang="en-US" sz="1600" dirty="0">
                <a:solidFill>
                  <a:schemeClr val="tx1"/>
                </a:solidFill>
              </a:rPr>
              <a:t>project is an implementation to solving the problem statement regarding Email Marketing Campaign </a:t>
            </a:r>
            <a:r>
              <a:rPr lang="en-US" sz="1600" dirty="0" smtClean="0">
                <a:solidFill>
                  <a:schemeClr val="tx1"/>
                </a:solidFill>
              </a:rPr>
              <a:t>issues.</a:t>
            </a:r>
          </a:p>
          <a:p>
            <a:pPr>
              <a:buClrTx/>
              <a:buFont typeface="Arial" panose="020B0604020202020204" pitchFamily="34" charset="0"/>
              <a:buChar char="•"/>
            </a:pPr>
            <a:r>
              <a:rPr lang="en-US" sz="1600" dirty="0" smtClean="0">
                <a:solidFill>
                  <a:schemeClr val="tx1"/>
                </a:solidFill>
              </a:rPr>
              <a:t>This project is an application which has four type of user access to it including Super Admin, Business Admin Template Sender and Template Creator.</a:t>
            </a:r>
          </a:p>
          <a:p>
            <a:pPr>
              <a:buClrTx/>
              <a:buFont typeface="Arial" panose="020B0604020202020204" pitchFamily="34" charset="0"/>
              <a:buChar char="•"/>
            </a:pPr>
            <a:r>
              <a:rPr lang="en-US" sz="1600" dirty="0" smtClean="0">
                <a:solidFill>
                  <a:schemeClr val="tx1"/>
                </a:solidFill>
              </a:rPr>
              <a:t>Here</a:t>
            </a:r>
            <a:r>
              <a:rPr lang="en-US" sz="1600" dirty="0">
                <a:solidFill>
                  <a:schemeClr val="tx1"/>
                </a:solidFill>
              </a:rPr>
              <a:t>, there are various functionalities including Template Management where user can create </a:t>
            </a:r>
            <a:r>
              <a:rPr lang="en-US" sz="1600" dirty="0" err="1" smtClean="0">
                <a:solidFill>
                  <a:schemeClr val="tx1"/>
                </a:solidFill>
              </a:rPr>
              <a:t>template,Similarly</a:t>
            </a:r>
            <a:r>
              <a:rPr lang="en-US" sz="1600" dirty="0" smtClean="0">
                <a:solidFill>
                  <a:schemeClr val="tx1"/>
                </a:solidFill>
              </a:rPr>
              <a:t> for Template Creator</a:t>
            </a:r>
          </a:p>
          <a:p>
            <a:pPr>
              <a:buClrTx/>
              <a:buFont typeface="Arial" panose="020B0604020202020204" pitchFamily="34" charset="0"/>
              <a:buChar char="•"/>
            </a:pPr>
            <a:r>
              <a:rPr lang="en-US" sz="1600" dirty="0" smtClean="0">
                <a:solidFill>
                  <a:schemeClr val="tx1"/>
                </a:solidFill>
              </a:rPr>
              <a:t>The application has Google Log-in capabilities for which we have used Google API’s and Google </a:t>
            </a:r>
            <a:r>
              <a:rPr lang="en-US" sz="1600" dirty="0" err="1" smtClean="0">
                <a:solidFill>
                  <a:schemeClr val="tx1"/>
                </a:solidFill>
              </a:rPr>
              <a:t>Auth</a:t>
            </a:r>
            <a:r>
              <a:rPr lang="en-US" sz="1600" dirty="0" smtClean="0">
                <a:solidFill>
                  <a:schemeClr val="tx1"/>
                </a:solidFill>
              </a:rPr>
              <a:t> 2.0. </a:t>
            </a:r>
          </a:p>
          <a:p>
            <a:pPr>
              <a:buClrTx/>
              <a:buFont typeface="Arial" panose="020B0604020202020204" pitchFamily="34" charset="0"/>
              <a:buChar char="•"/>
            </a:pPr>
            <a:r>
              <a:rPr lang="en-US" sz="1600" dirty="0" smtClean="0">
                <a:solidFill>
                  <a:schemeClr val="tx1"/>
                </a:solidFill>
              </a:rPr>
              <a:t>There </a:t>
            </a:r>
            <a:r>
              <a:rPr lang="en-US" sz="1600" dirty="0">
                <a:solidFill>
                  <a:schemeClr val="tx1"/>
                </a:solidFill>
              </a:rPr>
              <a:t>are functionalities to make several business accounts to which specific users can be mapped to and those business accounts are able to handle all business admins.</a:t>
            </a:r>
          </a:p>
          <a:p>
            <a:pPr>
              <a:buClrTx/>
              <a:buFont typeface="Arial" panose="020B0604020202020204" pitchFamily="34" charset="0"/>
              <a:buChar char="•"/>
            </a:pPr>
            <a:r>
              <a:rPr lang="en-US" sz="1600" dirty="0" smtClean="0">
                <a:solidFill>
                  <a:schemeClr val="tx1"/>
                </a:solidFill>
              </a:rPr>
              <a:t>We have added </a:t>
            </a:r>
            <a:r>
              <a:rPr lang="en-US" sz="1600" dirty="0">
                <a:solidFill>
                  <a:schemeClr val="tx1"/>
                </a:solidFill>
              </a:rPr>
              <a:t>SMS Management functionalities where the users can also do SMS Marketing along with Email Marketing</a:t>
            </a:r>
            <a:r>
              <a:rPr lang="en-US" sz="1600" dirty="0" smtClean="0">
                <a:solidFill>
                  <a:schemeClr val="tx1"/>
                </a:solidFill>
              </a:rPr>
              <a:t>.</a:t>
            </a:r>
            <a:endParaRPr lang="en-US" sz="1600" dirty="0" smtClean="0">
              <a:solidFill>
                <a:schemeClr val="tx1"/>
              </a:solidFill>
            </a:endParaRPr>
          </a:p>
        </p:txBody>
      </p:sp>
    </p:spTree>
    <p:extLst>
      <p:ext uri="{BB962C8B-B14F-4D97-AF65-F5344CB8AC3E}">
        <p14:creationId xmlns:p14="http://schemas.microsoft.com/office/powerpoint/2010/main" val="6098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18890"/>
            <a:ext cx="8596668" cy="710242"/>
          </a:xfrm>
        </p:spPr>
        <p:txBody>
          <a:bodyPr/>
          <a:lstStyle/>
          <a:p>
            <a:pPr algn="ctr"/>
            <a:r>
              <a:rPr lang="en-US" dirty="0" smtClean="0">
                <a:solidFill>
                  <a:schemeClr val="tx1"/>
                </a:solidFill>
              </a:rPr>
              <a:t>Technologies Used</a:t>
            </a:r>
            <a:endParaRPr lang="en-US" dirty="0">
              <a:solidFill>
                <a:schemeClr val="tx1"/>
              </a:solidFill>
            </a:endParaRPr>
          </a:p>
        </p:txBody>
      </p:sp>
      <p:sp>
        <p:nvSpPr>
          <p:cNvPr id="3" name="Content Placeholder 2"/>
          <p:cNvSpPr>
            <a:spLocks noGrp="1"/>
          </p:cNvSpPr>
          <p:nvPr>
            <p:ph idx="1"/>
          </p:nvPr>
        </p:nvSpPr>
        <p:spPr>
          <a:xfrm>
            <a:off x="677334" y="2721305"/>
            <a:ext cx="8596668" cy="2402785"/>
          </a:xfrm>
        </p:spPr>
        <p:txBody>
          <a:bodyPr/>
          <a:lstStyle/>
          <a:p>
            <a:pPr>
              <a:buClrTx/>
            </a:pPr>
            <a:r>
              <a:rPr lang="en-US" dirty="0" smtClean="0">
                <a:solidFill>
                  <a:schemeClr val="tx1"/>
                </a:solidFill>
              </a:rPr>
              <a:t>Front-end – HTML, CSS, Bootstrap, JavaScript, jQuery</a:t>
            </a:r>
          </a:p>
          <a:p>
            <a:pPr>
              <a:buClrTx/>
            </a:pPr>
            <a:r>
              <a:rPr lang="en-US" dirty="0" smtClean="0">
                <a:solidFill>
                  <a:schemeClr val="tx1"/>
                </a:solidFill>
              </a:rPr>
              <a:t>Back-end – Java, JSP</a:t>
            </a:r>
          </a:p>
          <a:p>
            <a:pPr>
              <a:buClrTx/>
            </a:pPr>
            <a:r>
              <a:rPr lang="en-US" dirty="0" smtClean="0">
                <a:solidFill>
                  <a:schemeClr val="tx1"/>
                </a:solidFill>
              </a:rPr>
              <a:t>Database – MySQL</a:t>
            </a:r>
          </a:p>
          <a:p>
            <a:pPr>
              <a:buClrTx/>
            </a:pPr>
            <a:r>
              <a:rPr lang="en-US" dirty="0" smtClean="0">
                <a:solidFill>
                  <a:schemeClr val="tx1"/>
                </a:solidFill>
              </a:rPr>
              <a:t>Framework – Maven Framework</a:t>
            </a:r>
          </a:p>
          <a:p>
            <a:pPr>
              <a:buClrTx/>
            </a:pPr>
            <a:r>
              <a:rPr lang="en-US" dirty="0" smtClean="0">
                <a:solidFill>
                  <a:schemeClr val="tx1"/>
                </a:solidFill>
              </a:rPr>
              <a:t>Server – Apache Tomcat 9</a:t>
            </a:r>
          </a:p>
          <a:p>
            <a:pPr>
              <a:buClrTx/>
            </a:pPr>
            <a:r>
              <a:rPr lang="en-US" dirty="0" smtClean="0">
                <a:solidFill>
                  <a:schemeClr val="tx1"/>
                </a:solidFill>
              </a:rPr>
              <a:t>Tools used – </a:t>
            </a:r>
            <a:r>
              <a:rPr lang="en-US" dirty="0" err="1" smtClean="0">
                <a:solidFill>
                  <a:schemeClr val="tx1"/>
                </a:solidFill>
              </a:rPr>
              <a:t>NetBeans</a:t>
            </a:r>
            <a:r>
              <a:rPr lang="en-US" dirty="0" smtClean="0">
                <a:solidFill>
                  <a:schemeClr val="tx1"/>
                </a:solidFill>
              </a:rPr>
              <a:t> IDE, MySQL Workbench</a:t>
            </a:r>
          </a:p>
        </p:txBody>
      </p:sp>
    </p:spTree>
    <p:extLst>
      <p:ext uri="{BB962C8B-B14F-4D97-AF65-F5344CB8AC3E}">
        <p14:creationId xmlns:p14="http://schemas.microsoft.com/office/powerpoint/2010/main" val="3637170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82360"/>
            <a:ext cx="8596668" cy="658483"/>
          </a:xfrm>
        </p:spPr>
        <p:txBody>
          <a:bodyPr/>
          <a:lstStyle/>
          <a:p>
            <a:pPr algn="ctr"/>
            <a:r>
              <a:rPr lang="en-US" dirty="0" smtClean="0">
                <a:solidFill>
                  <a:schemeClr val="tx1"/>
                </a:solidFill>
              </a:rPr>
              <a:t>Google Apps Script</a:t>
            </a:r>
            <a:endParaRPr lang="en-US" dirty="0">
              <a:solidFill>
                <a:schemeClr val="tx1"/>
              </a:solidFill>
            </a:endParaRPr>
          </a:p>
        </p:txBody>
      </p:sp>
      <p:sp>
        <p:nvSpPr>
          <p:cNvPr id="3" name="Content Placeholder 2"/>
          <p:cNvSpPr>
            <a:spLocks noGrp="1"/>
          </p:cNvSpPr>
          <p:nvPr>
            <p:ph idx="1"/>
          </p:nvPr>
        </p:nvSpPr>
        <p:spPr>
          <a:xfrm>
            <a:off x="677334" y="2193806"/>
            <a:ext cx="8596668" cy="3335324"/>
          </a:xfrm>
        </p:spPr>
        <p:txBody>
          <a:bodyPr>
            <a:normAutofit fontScale="92500" lnSpcReduction="20000"/>
          </a:bodyPr>
          <a:lstStyle/>
          <a:p>
            <a:pPr marL="0" indent="0" algn="just">
              <a:buClrTx/>
              <a:buNone/>
            </a:pPr>
            <a:r>
              <a:rPr lang="en-US" sz="2100" dirty="0">
                <a:solidFill>
                  <a:schemeClr val="tx1"/>
                </a:solidFill>
              </a:rPr>
              <a:t>Apps Script is a scripting platform developed by Google for light-weight application development in the G Suite platform. Google Apps Script was initially developed by Mike Harm as a side project whilst working as a developer on Google Sheets. Google Apps Script was first publicly announced in May 2009 when a beta testing program was announced by Jonathan Rochelle, then Product Manager, Google Docs. In August 2009 Google Apps Script was subsequently made available to all Google Apps Premier and Education Edition customers. It is based on JavaScript 1.6, but also includes some portions of 1.7 and 1.8 and a subset of the </a:t>
            </a:r>
            <a:r>
              <a:rPr lang="en-US" sz="2100" dirty="0" err="1">
                <a:solidFill>
                  <a:schemeClr val="tx1"/>
                </a:solidFill>
              </a:rPr>
              <a:t>ECMAScript</a:t>
            </a:r>
            <a:r>
              <a:rPr lang="en-US" sz="2100" dirty="0">
                <a:solidFill>
                  <a:schemeClr val="tx1"/>
                </a:solidFill>
              </a:rPr>
              <a:t> 5 API. Apps Script projects run server-side on </a:t>
            </a:r>
            <a:r>
              <a:rPr lang="en-US" sz="2100" dirty="0" smtClean="0">
                <a:solidFill>
                  <a:schemeClr val="tx1"/>
                </a:solidFill>
              </a:rPr>
              <a:t>Google's </a:t>
            </a:r>
            <a:r>
              <a:rPr lang="en-US" sz="2100" dirty="0">
                <a:solidFill>
                  <a:schemeClr val="tx1"/>
                </a:solidFill>
              </a:rPr>
              <a:t>infrastructure. According to Google, Apps Script "provides easy ways to automate tasks across Google products and third party services." Apps Script is also the tool that powers the add-ons </a:t>
            </a:r>
            <a:r>
              <a:rPr lang="en-US" sz="2100" dirty="0" smtClean="0">
                <a:solidFill>
                  <a:schemeClr val="tx1"/>
                </a:solidFill>
              </a:rPr>
              <a:t>for Google Docs, Slides, Sheets etc.</a:t>
            </a:r>
            <a:endParaRPr lang="en-IN" sz="2100" dirty="0">
              <a:solidFill>
                <a:schemeClr val="tx1"/>
              </a:solidFill>
            </a:endParaRPr>
          </a:p>
          <a:p>
            <a:pPr marL="0" indent="0" algn="just">
              <a:buClrTx/>
              <a:buNone/>
            </a:pPr>
            <a:endParaRPr lang="en-US" sz="2000" dirty="0" smtClean="0">
              <a:solidFill>
                <a:schemeClr val="tx1"/>
              </a:solidFill>
            </a:endParaRPr>
          </a:p>
        </p:txBody>
      </p:sp>
    </p:spTree>
    <p:extLst>
      <p:ext uri="{BB962C8B-B14F-4D97-AF65-F5344CB8AC3E}">
        <p14:creationId xmlns:p14="http://schemas.microsoft.com/office/powerpoint/2010/main" val="2730322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57" y="489959"/>
            <a:ext cx="8596668" cy="658483"/>
          </a:xfrm>
        </p:spPr>
        <p:txBody>
          <a:bodyPr/>
          <a:lstStyle/>
          <a:p>
            <a:pPr algn="ctr"/>
            <a:r>
              <a:rPr lang="en-US" dirty="0" smtClean="0">
                <a:solidFill>
                  <a:schemeClr val="tx1"/>
                </a:solidFill>
              </a:rPr>
              <a:t>Screenshots</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807" y="1599606"/>
            <a:ext cx="8018285" cy="4126076"/>
          </a:xfrm>
          <a:prstGeom prst="rect">
            <a:avLst/>
          </a:prstGeom>
        </p:spPr>
      </p:pic>
    </p:spTree>
    <p:extLst>
      <p:ext uri="{BB962C8B-B14F-4D97-AF65-F5344CB8AC3E}">
        <p14:creationId xmlns:p14="http://schemas.microsoft.com/office/powerpoint/2010/main" val="676492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183</TotalTime>
  <Words>523</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Project Work-II (Emailer)</vt:lpstr>
      <vt:lpstr>Details about the Internship</vt:lpstr>
      <vt:lpstr>Roles and Responsibilities</vt:lpstr>
      <vt:lpstr>Projects Handled</vt:lpstr>
      <vt:lpstr>Projects Handled</vt:lpstr>
      <vt:lpstr>Projects Handled</vt:lpstr>
      <vt:lpstr>Technologies Used</vt:lpstr>
      <vt:lpstr>Google Apps Script</vt:lpstr>
      <vt:lpstr>Screenshots</vt:lpstr>
      <vt:lpstr>Screenshots</vt:lpstr>
      <vt:lpstr>Screenshots</vt:lpstr>
      <vt:lpstr>Screenshots</vt:lpstr>
      <vt:lpstr>Screenshots</vt:lpstr>
      <vt:lpstr>Screenshots</vt:lpstr>
      <vt:lpstr>Screenshots</vt:lpstr>
      <vt:lpstr>Screenshots</vt:lpstr>
      <vt:lpstr>Screenshots</vt:lpstr>
      <vt:lpstr>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Work-II (External)</dc:title>
  <dc:creator>mihiroopal0710@gmail.com</dc:creator>
  <cp:lastModifiedBy>Somya Salgia</cp:lastModifiedBy>
  <cp:revision>14</cp:revision>
  <dcterms:created xsi:type="dcterms:W3CDTF">2020-04-21T14:17:01Z</dcterms:created>
  <dcterms:modified xsi:type="dcterms:W3CDTF">2020-06-01T14:33:23Z</dcterms:modified>
</cp:coreProperties>
</file>