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1.jpeg" ContentType="image/jpeg"/>
  <Override PartName="/ppt/media/image9.jpeg" ContentType="image/jpe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21.png" ContentType="image/png"/>
  <Override PartName="/ppt/media/image6.jpeg" ContentType="image/jpeg"/>
  <Override PartName="/ppt/media/image7.jpeg" ContentType="image/jpeg"/>
  <Override PartName="/ppt/media/image8.jpeg" ContentType="image/jpeg"/>
  <Override PartName="/ppt/media/image10.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2.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9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2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2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2"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4"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3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3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4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4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7"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51"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3"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5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5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59"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1"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62"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63"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64"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65"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66"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0"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2"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7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8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8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5"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8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89"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1"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92"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97"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9"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00"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01"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02"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03"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04"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164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53" name="PlaceHolder 2"/>
          <p:cNvSpPr>
            <a:spLocks noGrp="1"/>
          </p:cNvSpPr>
          <p:nvPr>
            <p:ph type="body"/>
          </p:nvPr>
        </p:nvSpPr>
        <p:spPr>
          <a:xfrm>
            <a:off x="50400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54" name="PlaceHolder 3"/>
          <p:cNvSpPr>
            <a:spLocks noGrp="1"/>
          </p:cNvSpPr>
          <p:nvPr>
            <p:ph type="body"/>
          </p:nvPr>
        </p:nvSpPr>
        <p:spPr>
          <a:xfrm>
            <a:off x="5152680" y="1326600"/>
            <a:ext cx="442656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6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7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en.wikipedia.org/wiki/Graphical_user_interface" TargetMode="External"/><Relationship Id="rId2" Type="http://schemas.openxmlformats.org/officeDocument/2006/relationships/hyperlink" Target="https://en.wikipedia.org/wiki/Atom_(text_editor)" TargetMode="External"/><Relationship Id="rId3" Type="http://schemas.openxmlformats.org/officeDocument/2006/relationships/hyperlink" Target="https://en.wikipedia.org/wiki/Light_Table_(software)" TargetMode="External"/><Relationship Id="rId4" Type="http://schemas.openxmlformats.org/officeDocument/2006/relationships/hyperlink" Target="https://en.wikipedia.org/wiki/Visual_Studio_Code" TargetMode="External"/><Relationship Id="rId5" Type="http://schemas.openxmlformats.org/officeDocument/2006/relationships/slideLayout" Target="../slideLayouts/slideLayout8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8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Picture 3" descr=""/>
          <p:cNvPicPr/>
          <p:nvPr/>
        </p:nvPicPr>
        <p:blipFill>
          <a:blip r:embed="rId1"/>
          <a:stretch/>
        </p:blipFill>
        <p:spPr>
          <a:xfrm>
            <a:off x="3351600" y="230760"/>
            <a:ext cx="2964600" cy="1774440"/>
          </a:xfrm>
          <a:prstGeom prst="rect">
            <a:avLst/>
          </a:prstGeom>
          <a:ln>
            <a:noFill/>
          </a:ln>
        </p:spPr>
      </p:pic>
      <p:sp>
        <p:nvSpPr>
          <p:cNvPr id="306" name="CustomShape 1"/>
          <p:cNvSpPr/>
          <p:nvPr/>
        </p:nvSpPr>
        <p:spPr>
          <a:xfrm>
            <a:off x="2806920" y="2054880"/>
            <a:ext cx="4053600" cy="471240"/>
          </a:xfrm>
          <a:prstGeom prst="rect">
            <a:avLst/>
          </a:prstGeom>
          <a:noFill/>
          <a:ln>
            <a:noFill/>
          </a:ln>
        </p:spPr>
        <p:style>
          <a:lnRef idx="0"/>
          <a:fillRef idx="0"/>
          <a:effectRef idx="0"/>
          <a:fontRef idx="minor"/>
        </p:style>
        <p:txBody>
          <a:bodyPr lIns="75600" rIns="75600" tIns="37800" bIns="37800">
            <a:spAutoFit/>
          </a:bodyPr>
          <a:p>
            <a:pPr>
              <a:lnSpc>
                <a:spcPct val="100000"/>
              </a:lnSpc>
            </a:pPr>
            <a:r>
              <a:rPr b="0" lang="en-US" sz="2600" spc="-1" strike="noStrike">
                <a:solidFill>
                  <a:srgbClr val="000000"/>
                </a:solidFill>
                <a:latin typeface="Times New Roman"/>
                <a:ea typeface="DejaVu Sans"/>
              </a:rPr>
              <a:t>MEDICAPS UNIVERSITY</a:t>
            </a:r>
            <a:endParaRPr b="0" lang="en-US" sz="2600" spc="-1" strike="noStrike">
              <a:latin typeface="Arial"/>
            </a:endParaRPr>
          </a:p>
        </p:txBody>
      </p:sp>
      <p:sp>
        <p:nvSpPr>
          <p:cNvPr id="307" name="CustomShape 2"/>
          <p:cNvSpPr/>
          <p:nvPr/>
        </p:nvSpPr>
        <p:spPr>
          <a:xfrm>
            <a:off x="1912680" y="3013560"/>
            <a:ext cx="6000120" cy="425520"/>
          </a:xfrm>
          <a:prstGeom prst="rect">
            <a:avLst/>
          </a:prstGeom>
          <a:noFill/>
          <a:ln>
            <a:noFill/>
          </a:ln>
        </p:spPr>
        <p:style>
          <a:lnRef idx="0"/>
          <a:fillRef idx="0"/>
          <a:effectRef idx="0"/>
          <a:fontRef idx="minor"/>
        </p:style>
        <p:txBody>
          <a:bodyPr lIns="75600" rIns="75600" tIns="37800" bIns="37800">
            <a:spAutoFit/>
          </a:bodyPr>
          <a:p>
            <a:pPr algn="ctr">
              <a:lnSpc>
                <a:spcPct val="100000"/>
              </a:lnSpc>
            </a:pPr>
            <a:r>
              <a:rPr b="0" lang="en-US" sz="2300" spc="-1" strike="noStrike">
                <a:solidFill>
                  <a:srgbClr val="000000"/>
                </a:solidFill>
                <a:latin typeface="Times New Roman"/>
                <a:ea typeface="DejaVu Sans"/>
              </a:rPr>
              <a:t>Internship at Free Wings Power and Infra Ltd.</a:t>
            </a:r>
            <a:endParaRPr b="0" lang="en-US" sz="2300" spc="-1" strike="noStrike">
              <a:latin typeface="Arial"/>
            </a:endParaRPr>
          </a:p>
        </p:txBody>
      </p:sp>
      <p:sp>
        <p:nvSpPr>
          <p:cNvPr id="308" name="CustomShape 3"/>
          <p:cNvSpPr/>
          <p:nvPr/>
        </p:nvSpPr>
        <p:spPr>
          <a:xfrm>
            <a:off x="365760" y="4297680"/>
            <a:ext cx="3348360" cy="898200"/>
          </a:xfrm>
          <a:prstGeom prst="rect">
            <a:avLst/>
          </a:prstGeom>
          <a:noFill/>
          <a:ln>
            <a:noFill/>
          </a:ln>
        </p:spPr>
        <p:style>
          <a:lnRef idx="0"/>
          <a:fillRef idx="0"/>
          <a:effectRef idx="0"/>
          <a:fontRef idx="minor"/>
        </p:style>
        <p:txBody>
          <a:bodyPr lIns="75600" rIns="75600" tIns="37800" bIns="37800">
            <a:spAutoFit/>
          </a:bodyPr>
          <a:p>
            <a:pPr>
              <a:lnSpc>
                <a:spcPct val="100000"/>
              </a:lnSpc>
            </a:pPr>
            <a:r>
              <a:rPr b="0" lang="en-US" sz="1800" spc="-1" strike="noStrike">
                <a:solidFill>
                  <a:srgbClr val="000000"/>
                </a:solidFill>
                <a:latin typeface="Arial"/>
                <a:ea typeface="DejaVu Sans"/>
              </a:rPr>
              <a:t>Submitted By:</a:t>
            </a:r>
            <a:endParaRPr b="0" lang="en-US" sz="1800" spc="-1" strike="noStrike">
              <a:latin typeface="Arial"/>
            </a:endParaRPr>
          </a:p>
          <a:p>
            <a:pPr>
              <a:lnSpc>
                <a:spcPct val="100000"/>
              </a:lnSpc>
            </a:pPr>
            <a:r>
              <a:rPr b="0" lang="en-US" sz="1800" spc="-1" strike="noStrike">
                <a:solidFill>
                  <a:srgbClr val="000000"/>
                </a:solidFill>
                <a:latin typeface="Arial"/>
                <a:ea typeface="DejaVu Sans"/>
              </a:rPr>
              <a:t>Tanisha Jain(EN16CS2301275)</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309" name="CustomShape 4"/>
          <p:cNvSpPr/>
          <p:nvPr/>
        </p:nvSpPr>
        <p:spPr>
          <a:xfrm>
            <a:off x="5852160" y="4023360"/>
            <a:ext cx="3967560" cy="1721160"/>
          </a:xfrm>
          <a:prstGeom prst="rect">
            <a:avLst/>
          </a:prstGeom>
          <a:noFill/>
          <a:ln>
            <a:noFill/>
          </a:ln>
        </p:spPr>
        <p:style>
          <a:lnRef idx="0"/>
          <a:fillRef idx="0"/>
          <a:effectRef idx="0"/>
          <a:fontRef idx="minor"/>
        </p:style>
        <p:txBody>
          <a:bodyPr lIns="75600" rIns="75600" tIns="37800" bIns="37800">
            <a:spAutoFit/>
          </a:bodyPr>
          <a:p>
            <a:pPr>
              <a:lnSpc>
                <a:spcPct val="100000"/>
              </a:lnSpc>
            </a:pPr>
            <a:r>
              <a:rPr b="0" lang="en-US" sz="1800" spc="-1" strike="noStrike">
                <a:solidFill>
                  <a:srgbClr val="000000"/>
                </a:solidFill>
                <a:latin typeface="Arial"/>
                <a:ea typeface="DejaVu Sans"/>
              </a:rPr>
              <a:t>External Guide/Incharge</a:t>
            </a:r>
            <a:endParaRPr b="0" lang="en-US" sz="1800" spc="-1" strike="noStrike">
              <a:latin typeface="Arial"/>
            </a:endParaRPr>
          </a:p>
          <a:p>
            <a:pPr>
              <a:lnSpc>
                <a:spcPct val="100000"/>
              </a:lnSpc>
            </a:pPr>
            <a:r>
              <a:rPr b="0" lang="en-US" sz="1800" spc="-1" strike="noStrike">
                <a:solidFill>
                  <a:srgbClr val="000000"/>
                </a:solidFill>
                <a:latin typeface="Arial"/>
                <a:ea typeface="DejaVu Sans"/>
              </a:rPr>
              <a:t>Ajay Porwal</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Internal Guide:</a:t>
            </a:r>
            <a:endParaRPr b="0" lang="en-US" sz="1800" spc="-1" strike="noStrike">
              <a:latin typeface="Arial"/>
            </a:endParaRPr>
          </a:p>
          <a:p>
            <a:pPr>
              <a:lnSpc>
                <a:spcPct val="100000"/>
              </a:lnSpc>
            </a:pPr>
            <a:r>
              <a:rPr b="0" lang="en-US" sz="1800" spc="-1" strike="noStrike">
                <a:solidFill>
                  <a:srgbClr val="000000"/>
                </a:solidFill>
                <a:latin typeface="Arial"/>
                <a:ea typeface="DejaVu Sans"/>
              </a:rPr>
              <a:t>Ms. Ruchi Patel &amp; Mr.Sachin Solanki</a:t>
            </a:r>
            <a:endParaRPr b="0" lang="en-US" sz="1800" spc="-1" strike="noStrike">
              <a:latin typeface="Arial"/>
            </a:endParaRPr>
          </a:p>
          <a:p>
            <a:pPr>
              <a:lnSpc>
                <a:spcPct val="100000"/>
              </a:lnSpc>
            </a:pPr>
            <a:r>
              <a:rPr b="0" lang="en-US" sz="1800" spc="-1" strike="noStrike">
                <a:solidFill>
                  <a:srgbClr val="000000"/>
                </a:solidFill>
                <a:latin typeface="Arial"/>
                <a:ea typeface="DejaVu Sans"/>
              </a:rPr>
              <a:t>(Asst. professor CS Department)</a:t>
            </a:r>
            <a:endParaRPr b="0" lang="en-US" sz="1800" spc="-1" strike="noStrike">
              <a:latin typeface="Arial"/>
            </a:endParaRPr>
          </a:p>
        </p:txBody>
      </p:sp>
      <p:sp>
        <p:nvSpPr>
          <p:cNvPr id="310" name="CustomShape 5"/>
          <p:cNvSpPr/>
          <p:nvPr/>
        </p:nvSpPr>
        <p:spPr>
          <a:xfrm>
            <a:off x="4273920" y="2631960"/>
            <a:ext cx="1277640" cy="380160"/>
          </a:xfrm>
          <a:prstGeom prst="rect">
            <a:avLst/>
          </a:prstGeom>
          <a:noFill/>
          <a:ln>
            <a:noFill/>
          </a:ln>
        </p:spPr>
        <p:style>
          <a:lnRef idx="0"/>
          <a:fillRef idx="0"/>
          <a:effectRef idx="0"/>
          <a:fontRef idx="minor"/>
        </p:style>
        <p:txBody>
          <a:bodyPr lIns="75600" rIns="75600" tIns="37800" bIns="37800">
            <a:spAutoFit/>
          </a:bodyPr>
          <a:p>
            <a:pPr>
              <a:lnSpc>
                <a:spcPct val="100000"/>
              </a:lnSpc>
            </a:pPr>
            <a:r>
              <a:rPr b="0" lang="en-US" sz="2000" spc="-1" strike="noStrike">
                <a:solidFill>
                  <a:srgbClr val="000000"/>
                </a:solidFill>
                <a:latin typeface="Times New Roman"/>
                <a:ea typeface="DejaVu Sans"/>
              </a:rPr>
              <a:t>2019-2020</a:t>
            </a:r>
            <a:endParaRPr b="0" lang="en-US" sz="2000" spc="-1" strike="noStrike">
              <a:latin typeface="Arial"/>
            </a:endParaRPr>
          </a:p>
        </p:txBody>
      </p:sp>
      <p:sp>
        <p:nvSpPr>
          <p:cNvPr id="311" name="CustomShape 6"/>
          <p:cNvSpPr/>
          <p:nvPr/>
        </p:nvSpPr>
        <p:spPr>
          <a:xfrm>
            <a:off x="1912680" y="3460680"/>
            <a:ext cx="6133320" cy="653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200" spc="-1" strike="noStrike">
                <a:solidFill>
                  <a:srgbClr val="000000"/>
                </a:solidFill>
                <a:latin typeface="Times New Roman"/>
                <a:ea typeface="DejaVu Sans"/>
              </a:rPr>
              <a:t>Project title: Prediction of solar and wind generation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c7243a"/>
                </a:solidFill>
                <a:latin typeface="Arial"/>
                <a:ea typeface="DejaVu Sans"/>
              </a:rPr>
              <a:t>MATPLOTLIB</a:t>
            </a:r>
            <a:endParaRPr b="0" lang="en-US" sz="3200" spc="-1" strike="noStrike">
              <a:latin typeface="Arial"/>
            </a:endParaRPr>
          </a:p>
        </p:txBody>
      </p:sp>
      <p:sp>
        <p:nvSpPr>
          <p:cNvPr id="330"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31000"/>
          </a:bodyPr>
          <a:p>
            <a:pPr marL="432000" indent="-320040">
              <a:lnSpc>
                <a:spcPct val="100000"/>
              </a:lnSpc>
              <a:spcAft>
                <a:spcPts val="1412"/>
              </a:spcAft>
              <a:buClr>
                <a:srgbClr val="000000"/>
              </a:buClr>
              <a:buFont typeface="StarSymbol"/>
              <a:buAutoNum type="arabicParenR"/>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Matplotlib is the most popular python plotting library. It is a low-level library with a Matlab like interface which offers lots of freedom at the cost of having to write more code.</a:t>
            </a:r>
            <a:endParaRPr b="0" lang="en-US" sz="3200" spc="-1" strike="noStrike">
              <a:latin typeface="Arial"/>
            </a:endParaRPr>
          </a:p>
          <a:p>
            <a:pPr marL="432000" indent="-320040">
              <a:lnSpc>
                <a:spcPct val="100000"/>
              </a:lnSpc>
              <a:spcAft>
                <a:spcPts val="1412"/>
              </a:spcAft>
              <a:buClr>
                <a:srgbClr val="000000"/>
              </a:buClr>
              <a:buFont typeface="StarSymbol"/>
              <a:buAutoNum type="arabicParenR"/>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To install Matplotlib, pip and conda can be used</a:t>
            </a:r>
            <a:endParaRPr b="0" lang="en-US" sz="3200" spc="-1" strike="noStrike">
              <a:latin typeface="Arial"/>
            </a:endParaRPr>
          </a:p>
          <a:p>
            <a:pPr marL="216000" indent="-212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pip install matplotlib or</a:t>
            </a:r>
            <a:endParaRPr b="0" lang="en-US" sz="3200" spc="-1" strike="noStrike">
              <a:latin typeface="Arial"/>
            </a:endParaRPr>
          </a:p>
          <a:p>
            <a:pPr marL="216000" indent="-212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conda install matplotlib</a:t>
            </a:r>
            <a:endParaRPr b="0" lang="en-US" sz="3200" spc="-1" strike="noStrike">
              <a:latin typeface="Arial"/>
            </a:endParaRPr>
          </a:p>
          <a:p>
            <a:pPr marL="432000" indent="-320040">
              <a:lnSpc>
                <a:spcPct val="100000"/>
              </a:lnSpc>
              <a:spcAft>
                <a:spcPts val="1412"/>
              </a:spcAft>
              <a:buClr>
                <a:srgbClr val="000000"/>
              </a:buClr>
              <a:buFont typeface="StarSymbol"/>
              <a:buAutoNum type="arabicParenR"/>
            </a:pPr>
            <a:r>
              <a:rPr b="0" i="1" lang="en-US" sz="3200" spc="-1" strike="noStrike">
                <a:solidFill>
                  <a:srgbClr val="000000"/>
                </a:solidFill>
                <a:latin typeface="Arial"/>
                <a:ea typeface="DejaVu Sans"/>
              </a:rPr>
              <a:t>Matplotlib is specifically good for creating basic graphs like line charts, bar charts, histograms and many more. It can be imported by typing:</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import matplotlib.pyplot as plt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91440" y="457200"/>
            <a:ext cx="9480240" cy="819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  </a:t>
            </a:r>
            <a:r>
              <a:rPr b="0" lang="en-US" sz="3600" spc="-1" strike="noStrike">
                <a:solidFill>
                  <a:srgbClr val="c7243a"/>
                </a:solidFill>
                <a:latin typeface="Arial"/>
                <a:ea typeface="DejaVu Sans"/>
              </a:rPr>
              <a:t>1.Scatter Plot </a:t>
            </a:r>
            <a:endParaRPr b="0" lang="en-US" sz="3600" spc="-1" strike="noStrike">
              <a:latin typeface="Arial"/>
            </a:endParaRPr>
          </a:p>
        </p:txBody>
      </p:sp>
      <p:sp>
        <p:nvSpPr>
          <p:cNvPr id="332" name="CustomShape 2"/>
          <p:cNvSpPr/>
          <p:nvPr/>
        </p:nvSpPr>
        <p:spPr>
          <a:xfrm>
            <a:off x="274320" y="1371600"/>
            <a:ext cx="9597240" cy="3836520"/>
          </a:xfrm>
          <a:prstGeom prst="rect">
            <a:avLst/>
          </a:prstGeom>
          <a:noFill/>
          <a:ln>
            <a:noFill/>
          </a:ln>
        </p:spPr>
        <p:style>
          <a:lnRef idx="0"/>
          <a:fillRef idx="0"/>
          <a:effectRef idx="0"/>
          <a:fontRef idx="minor"/>
        </p:style>
        <p:txBody>
          <a:bodyPr lIns="0" rIns="0" tIns="0" bIns="0">
            <a:normAutofit fontScale="31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To create a scatter plot in Matplotlib we can use the scatter method. We will also create a figure and an axis using plt.subplots so we can give our plot a title and labels.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fig, ax = plt.subplots()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 scatter the sepal_length against the sepal_width</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ax.scatter(iris['sepal_length'], iris['sepal_width'])</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 set a title and labels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ax.set_title('Iris Dataset')</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ax.set_xlabel('sepal_length')</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ax.set_ylabel('sepal_width')</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We can give the graph more meaning by coloring in each data-point by its class. This can be done by creating a dictionary which maps from class to color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504000" y="565560"/>
            <a:ext cx="9067680" cy="942480"/>
          </a:xfrm>
          <a:prstGeom prst="rect">
            <a:avLst/>
          </a:prstGeom>
          <a:noFill/>
          <a:ln>
            <a:noFill/>
          </a:ln>
        </p:spPr>
        <p:style>
          <a:lnRef idx="0"/>
          <a:fillRef idx="0"/>
          <a:effectRef idx="0"/>
          <a:fontRef idx="minor"/>
        </p:style>
      </p:sp>
      <p:pic>
        <p:nvPicPr>
          <p:cNvPr id="334" name="Picture 100" descr=""/>
          <p:cNvPicPr/>
          <p:nvPr/>
        </p:nvPicPr>
        <p:blipFill>
          <a:blip r:embed="rId1"/>
          <a:stretch/>
        </p:blipFill>
        <p:spPr>
          <a:xfrm>
            <a:off x="5556600" y="1645920"/>
            <a:ext cx="4132080" cy="2954880"/>
          </a:xfrm>
          <a:prstGeom prst="rect">
            <a:avLst/>
          </a:prstGeom>
          <a:ln>
            <a:noFill/>
          </a:ln>
        </p:spPr>
      </p:pic>
      <p:sp>
        <p:nvSpPr>
          <p:cNvPr id="335" name="CustomShape 2"/>
          <p:cNvSpPr/>
          <p:nvPr/>
        </p:nvSpPr>
        <p:spPr>
          <a:xfrm>
            <a:off x="5212080" y="1430280"/>
            <a:ext cx="4422960" cy="2954880"/>
          </a:xfrm>
          <a:prstGeom prst="rect">
            <a:avLst/>
          </a:prstGeom>
          <a:noFill/>
          <a:ln>
            <a:noFill/>
          </a:ln>
        </p:spPr>
        <p:style>
          <a:lnRef idx="0"/>
          <a:fillRef idx="0"/>
          <a:effectRef idx="0"/>
          <a:fontRef idx="minor"/>
        </p:style>
        <p:txBody>
          <a:bodyPr lIns="0" rIns="0" tIns="0" bIns="0">
            <a:normAutofit/>
          </a:bodyPr>
          <a:p>
            <a:pPr marL="432000" indent="-320040">
              <a:lnSpc>
                <a:spcPct val="100000"/>
              </a:lnSpc>
              <a:spcAft>
                <a:spcPts val="1412"/>
              </a:spcAft>
              <a:buClr>
                <a:srgbClr val="000000"/>
              </a:buClr>
              <a:buSzPct val="45000"/>
              <a:buFont typeface="Wingdings" charset="2"/>
              <a:buChar char=""/>
            </a:pPr>
            <a:r>
              <a:rPr b="0" i="1" lang="en-US" sz="1600" spc="-1" strike="noStrike">
                <a:solidFill>
                  <a:srgbClr val="000000"/>
                </a:solidFill>
                <a:latin typeface="Arial"/>
                <a:ea typeface="DejaVu Sans"/>
              </a:rPr>
              <a:t>Matplotlib scatter plot</a:t>
            </a:r>
            <a:endParaRPr b="0" lang="en-US" sz="1600" spc="-1" strike="noStrike">
              <a:latin typeface="Arial"/>
            </a:endParaRPr>
          </a:p>
        </p:txBody>
      </p:sp>
      <p:pic>
        <p:nvPicPr>
          <p:cNvPr id="336" name="Picture 102" descr=""/>
          <p:cNvPicPr/>
          <p:nvPr/>
        </p:nvPicPr>
        <p:blipFill>
          <a:blip r:embed="rId2"/>
          <a:stretch/>
        </p:blipFill>
        <p:spPr>
          <a:xfrm>
            <a:off x="640080" y="1645920"/>
            <a:ext cx="4132080" cy="2873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503640" y="17100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2.LINE CHART</a:t>
            </a:r>
            <a:endParaRPr b="0" lang="en-US" sz="3600" spc="-1" strike="noStrike">
              <a:latin typeface="Arial"/>
            </a:endParaRPr>
          </a:p>
        </p:txBody>
      </p:sp>
      <p:sp>
        <p:nvSpPr>
          <p:cNvPr id="338" name="CustomShape 2"/>
          <p:cNvSpPr/>
          <p:nvPr/>
        </p:nvSpPr>
        <p:spPr>
          <a:xfrm>
            <a:off x="503640" y="1107000"/>
            <a:ext cx="9356760" cy="4118760"/>
          </a:xfrm>
          <a:prstGeom prst="rect">
            <a:avLst/>
          </a:prstGeom>
          <a:noFill/>
          <a:ln>
            <a:noFill/>
          </a:ln>
        </p:spPr>
        <p:style>
          <a:lnRef idx="0"/>
          <a:fillRef idx="0"/>
          <a:effectRef idx="0"/>
          <a:fontRef idx="minor"/>
        </p:style>
        <p:txBody>
          <a:bodyPr lIns="0" rIns="0" tIns="0" bIns="0">
            <a:normAutofit fontScale="6000"/>
          </a:bodyPr>
          <a:p>
            <a:pPr marL="432000" indent="-320040">
              <a:lnSpc>
                <a:spcPct val="100000"/>
              </a:lnSpc>
              <a:spcAft>
                <a:spcPts val="1412"/>
              </a:spcAft>
              <a:buClr>
                <a:srgbClr val="000000"/>
              </a:buClr>
              <a:buSzPct val="45000"/>
              <a:buFont typeface="Wingdings" charset="2"/>
              <a:buChar char=""/>
            </a:pPr>
            <a:r>
              <a:rPr b="0" i="1" lang="en-US" sz="6400" spc="-1" strike="noStrike">
                <a:solidFill>
                  <a:srgbClr val="000000"/>
                </a:solidFill>
                <a:latin typeface="Arial"/>
                <a:ea typeface="DejaVu Sans"/>
              </a:rPr>
              <a:t>In Matplotlib we can create a line chart by calling the plot method. We can also plot multiple columns in one graph, by looping through the columns we want and plotting each column on the same axis.</a:t>
            </a:r>
            <a:endParaRPr b="0" lang="en-US" sz="64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columns = iris.columns.drop(['class'])</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 create x data</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x_data = range(0, iris.shape[0])</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 </a:t>
            </a:r>
            <a:r>
              <a:rPr b="0" i="1" lang="en-US" sz="6000" spc="-1" strike="noStrike">
                <a:solidFill>
                  <a:srgbClr val="000000"/>
                </a:solidFill>
                <a:latin typeface="Arial"/>
                <a:ea typeface="DejaVu Sans"/>
              </a:rPr>
              <a:t>#create figure and axis</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fig, ax = plt.subplots()</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 plot each column</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for column in columns:</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ax.plot(x_data, iris[column], label=column)</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 set title and legend</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ax.set_title('Iris Dataset')</a:t>
            </a:r>
            <a:endParaRPr b="0" lang="en-US" sz="6000" spc="-1" strike="noStrike">
              <a:latin typeface="Arial"/>
            </a:endParaRPr>
          </a:p>
          <a:p>
            <a:pPr marL="432000" indent="-320040">
              <a:lnSpc>
                <a:spcPct val="120000"/>
              </a:lnSpc>
              <a:spcAft>
                <a:spcPts val="601"/>
              </a:spcAft>
              <a:buClr>
                <a:srgbClr val="000000"/>
              </a:buClr>
              <a:buSzPct val="45000"/>
              <a:buFont typeface="Wingdings" charset="2"/>
              <a:buChar char=""/>
            </a:pPr>
            <a:r>
              <a:rPr b="0" i="1" lang="en-US" sz="6000" spc="-1" strike="noStrike">
                <a:solidFill>
                  <a:srgbClr val="000000"/>
                </a:solidFill>
                <a:latin typeface="Arial"/>
                <a:ea typeface="DejaVu Sans"/>
              </a:rPr>
              <a:t>ax.legend()</a:t>
            </a:r>
            <a:endParaRPr b="0" lang="en-US" sz="6000" spc="-1" strike="noStrike">
              <a:latin typeface="Arial"/>
            </a:endParaRPr>
          </a:p>
          <a:p>
            <a:pPr>
              <a:lnSpc>
                <a:spcPct val="100000"/>
              </a:lnSpc>
              <a:spcAft>
                <a:spcPts val="1414"/>
              </a:spcAft>
            </a:pPr>
            <a:endParaRPr b="0" lang="en-US" sz="6000" spc="-1" strike="noStrike">
              <a:latin typeface="Arial"/>
            </a:endParaRPr>
          </a:p>
          <a:p>
            <a:pPr>
              <a:lnSpc>
                <a:spcPct val="100000"/>
              </a:lnSpc>
              <a:spcAft>
                <a:spcPts val="1412"/>
              </a:spcAft>
            </a:pPr>
            <a:endParaRPr b="0" lang="en-US" sz="6000" spc="-1" strike="noStrike">
              <a:latin typeface="Arial"/>
            </a:endParaRPr>
          </a:p>
          <a:p>
            <a:pPr>
              <a:lnSpc>
                <a:spcPct val="100000"/>
              </a:lnSpc>
              <a:spcAft>
                <a:spcPts val="1412"/>
              </a:spcAft>
            </a:pP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3.HISTOGRAMS </a:t>
            </a:r>
            <a:endParaRPr b="0" lang="en-US" sz="3600" spc="-1" strike="noStrike">
              <a:latin typeface="Arial"/>
            </a:endParaRPr>
          </a:p>
        </p:txBody>
      </p:sp>
      <p:sp>
        <p:nvSpPr>
          <p:cNvPr id="340" name="CustomShape 2"/>
          <p:cNvSpPr/>
          <p:nvPr/>
        </p:nvSpPr>
        <p:spPr>
          <a:xfrm>
            <a:off x="504000" y="1656000"/>
            <a:ext cx="9067680" cy="3369240"/>
          </a:xfrm>
          <a:prstGeom prst="rect">
            <a:avLst/>
          </a:prstGeom>
          <a:noFill/>
          <a:ln>
            <a:noFill/>
          </a:ln>
        </p:spPr>
        <p:style>
          <a:lnRef idx="0"/>
          <a:fillRef idx="0"/>
          <a:effectRef idx="0"/>
          <a:fontRef idx="minor"/>
        </p:style>
        <p:txBody>
          <a:bodyPr lIns="0" rIns="0" tIns="0" bIns="0">
            <a:normAutofit fontScale="73000"/>
          </a:bodyPr>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In Matplotlib we can create a Histogram using the hist method. If we pass it categorical data like the points column from the wine-review dataset it will automatically calculate how often each class occurs.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fig, ax = plt.subplots()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ax.hist(wine_reviews['points'])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ax.set_title('Wine Review Scores')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ax.set_xlabel('Points')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ax.set_ylabel('Frequency')</a:t>
            </a:r>
            <a:endParaRPr b="0" lang="en-US" sz="2400" spc="-1" strike="noStrike">
              <a:latin typeface="Arial"/>
            </a:endParaRPr>
          </a:p>
          <a:p>
            <a:pPr>
              <a:lnSpc>
                <a:spcPct val="100000"/>
              </a:lnSpc>
              <a:spcAft>
                <a:spcPts val="1412"/>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4.BAR CHART</a:t>
            </a:r>
            <a:endParaRPr b="0" lang="en-US" sz="3600" spc="-1" strike="noStrike">
              <a:latin typeface="Arial"/>
            </a:endParaRPr>
          </a:p>
        </p:txBody>
      </p:sp>
      <p:sp>
        <p:nvSpPr>
          <p:cNvPr id="342" name="CustomShape 2"/>
          <p:cNvSpPr/>
          <p:nvPr/>
        </p:nvSpPr>
        <p:spPr>
          <a:xfrm>
            <a:off x="346680" y="1512000"/>
            <a:ext cx="9067680" cy="3643560"/>
          </a:xfrm>
          <a:prstGeom prst="rect">
            <a:avLst/>
          </a:prstGeom>
          <a:noFill/>
          <a:ln>
            <a:noFill/>
          </a:ln>
        </p:spPr>
        <p:style>
          <a:lnRef idx="0"/>
          <a:fillRef idx="0"/>
          <a:effectRef idx="0"/>
          <a:fontRef idx="minor"/>
        </p:style>
        <p:txBody>
          <a:bodyPr lIns="0" rIns="0" tIns="0" bIns="0">
            <a:normAutofit fontScale="31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 bar chart can be created using the bar method. The bar-chart isn’t automatically calculating the frequency of a category so we are going to use pandas value_counts function to do this. The bar-chart is useful for categorical data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fig, ax = plt.subplots()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data = wine_reviews['points'].value_counts()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points = data.index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frequency = data.values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ax.bar(points, frequency)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ax.set_title('Wine Review Scores')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ax.set_xlabel('Points')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ax.set_ylabel('Frequency')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Seaborn</a:t>
            </a:r>
            <a:endParaRPr b="0" lang="en-US" sz="3600" spc="-1" strike="noStrike">
              <a:latin typeface="Arial"/>
            </a:endParaRPr>
          </a:p>
        </p:txBody>
      </p:sp>
      <p:sp>
        <p:nvSpPr>
          <p:cNvPr id="344"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45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Seaborn is a Python data visualization library based on Matplotlib. It provides a high-level interface for creating attractive graphs.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Seaborn has a lot to offer. You can create graphs in one line that would take you multiple tens of lines in Matplotlib. Its standard designs are awesome and it also has a nice interface for working with pandas dataframes.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We can import seaborn as : import seaborn as sns.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1.Scatter plot</a:t>
            </a:r>
            <a:endParaRPr b="0" lang="en-US" sz="3600" spc="-1" strike="noStrike">
              <a:latin typeface="Arial"/>
            </a:endParaRPr>
          </a:p>
        </p:txBody>
      </p:sp>
      <p:sp>
        <p:nvSpPr>
          <p:cNvPr id="346"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45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We can use the .scatterplot method for creating a scatterplot, and just as in Pandas we need to pass it the column names of the x and y data, but now we also need to pass the data as an additional argument</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sns.scatterplot(x='sepal_length', y='sepal_width', data=iris)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We can also highlight the points by class using the hue argument, which is a lot easier than in Matplotlib.</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2.Line chart</a:t>
            </a:r>
            <a:endParaRPr b="0" lang="en-US" sz="3600" spc="-1" strike="noStrike">
              <a:latin typeface="Arial"/>
            </a:endParaRPr>
          </a:p>
        </p:txBody>
      </p:sp>
      <p:sp>
        <p:nvSpPr>
          <p:cNvPr id="348"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a:bodyPr>
          <a:p>
            <a:pPr>
              <a:lnSpc>
                <a:spcPct val="100000"/>
              </a:lnSpc>
              <a:spcAft>
                <a:spcPts val="1412"/>
              </a:spcAft>
            </a:pPr>
            <a:endParaRPr b="0" lang="en-US" sz="18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To create a line-chart the sns.lineplot method can be used. The only required argument is the data, which in our case are the four numeric columns from the Iris dataset.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Exploratory data analysis</a:t>
            </a:r>
            <a:endParaRPr b="0" lang="en-US" sz="4400" spc="-1" strike="noStrike">
              <a:latin typeface="Arial"/>
            </a:endParaRPr>
          </a:p>
        </p:txBody>
      </p:sp>
      <p:sp>
        <p:nvSpPr>
          <p:cNvPr id="350"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42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Exploratory Data Analysis or (EDA) is understanding the data sets by summarizing their main characteristics often plotting them visually. Plotting in EDA consists of Histograms, Box plot, Scatter plot and many more. It often takes much time to explore the data. Through the process of EDA, we can ask to define the problem statement or definition on our data set which is very important.</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Assignment: Apply EDA on the given Car Dataset.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0" y="648000"/>
            <a:ext cx="9067680" cy="1359720"/>
          </a:xfrm>
          <a:prstGeom prst="rect">
            <a:avLst/>
          </a:prstGeom>
          <a:solidFill>
            <a:srgbClr val="c7243a"/>
          </a:solidFill>
          <a:ln>
            <a:noFill/>
          </a:ln>
        </p:spPr>
        <p:style>
          <a:lnRef idx="0"/>
          <a:fillRef idx="0"/>
          <a:effectRef idx="0"/>
          <a:fontRef idx="minor"/>
        </p:style>
        <p:txBody>
          <a:bodyPr lIns="72000" rIns="0" tIns="0" bIns="0" anchor="ctr">
            <a:noAutofit/>
          </a:bodyPr>
          <a:p>
            <a:pPr>
              <a:lnSpc>
                <a:spcPct val="100000"/>
              </a:lnSpc>
            </a:pPr>
            <a:r>
              <a:rPr b="0" lang="en-US" sz="4400" spc="-1" strike="noStrike">
                <a:solidFill>
                  <a:srgbClr val="ffffff"/>
                </a:solidFill>
                <a:latin typeface="Arial"/>
                <a:ea typeface="DejaVu Sans"/>
              </a:rPr>
              <a:t>  </a:t>
            </a:r>
            <a:r>
              <a:rPr b="0" lang="en-US" sz="4400" spc="-1" strike="noStrike">
                <a:solidFill>
                  <a:srgbClr val="ffffff"/>
                </a:solidFill>
                <a:latin typeface="Arial"/>
                <a:ea typeface="DejaVu Sans"/>
              </a:rPr>
              <a:t>INDEX</a:t>
            </a:r>
            <a:endParaRPr b="0" lang="en-US" sz="4400" spc="-1" strike="noStrike">
              <a:latin typeface="Arial"/>
            </a:endParaRPr>
          </a:p>
        </p:txBody>
      </p:sp>
      <p:sp>
        <p:nvSpPr>
          <p:cNvPr id="313" name="CustomShape 2"/>
          <p:cNvSpPr/>
          <p:nvPr/>
        </p:nvSpPr>
        <p:spPr>
          <a:xfrm>
            <a:off x="230760" y="2286000"/>
            <a:ext cx="5983560" cy="1642320"/>
          </a:xfrm>
          <a:prstGeom prst="rect">
            <a:avLst/>
          </a:prstGeom>
          <a:noFill/>
          <a:ln>
            <a:noFill/>
          </a:ln>
        </p:spPr>
        <p:style>
          <a:lnRef idx="0"/>
          <a:fillRef idx="0"/>
          <a:effectRef idx="0"/>
          <a:fontRef idx="minor"/>
        </p:style>
        <p:txBody>
          <a:bodyPr lIns="0" rIns="0" tIns="0" bIns="0">
            <a:normAutofit fontScale="79000"/>
          </a:bodyPr>
          <a:p>
            <a:pPr marL="432000" indent="-320040">
              <a:lnSpc>
                <a:spcPct val="100000"/>
              </a:lnSpc>
              <a:spcAft>
                <a:spcPts val="1063"/>
              </a:spcAft>
              <a:buClr>
                <a:srgbClr val="000000"/>
              </a:buClr>
              <a:buSzPct val="45000"/>
              <a:buFont typeface="Wingdings" charset="2"/>
              <a:buChar char=""/>
            </a:pPr>
            <a:r>
              <a:rPr b="0" lang="en-US" sz="2400" spc="-1" strike="noStrike">
                <a:solidFill>
                  <a:srgbClr val="494c4f"/>
                </a:solidFill>
                <a:latin typeface="Arial"/>
                <a:ea typeface="DejaVu Sans"/>
              </a:rPr>
              <a:t>ABOUT THE COMPANY</a:t>
            </a:r>
            <a:endParaRPr b="0" lang="en-US" sz="2400" spc="-1" strike="noStrike">
              <a:latin typeface="Arial"/>
            </a:endParaRPr>
          </a:p>
          <a:p>
            <a:pPr marL="432000" indent="-320040">
              <a:lnSpc>
                <a:spcPct val="100000"/>
              </a:lnSpc>
              <a:spcAft>
                <a:spcPts val="1063"/>
              </a:spcAft>
              <a:buClr>
                <a:srgbClr val="000000"/>
              </a:buClr>
              <a:buSzPct val="45000"/>
              <a:buFont typeface="Wingdings" charset="2"/>
              <a:buChar char=""/>
            </a:pPr>
            <a:r>
              <a:rPr b="0" lang="en-US" sz="2400" spc="-1" strike="noStrike">
                <a:solidFill>
                  <a:srgbClr val="494c4f"/>
                </a:solidFill>
                <a:latin typeface="Arial"/>
                <a:ea typeface="DejaVu Sans"/>
              </a:rPr>
              <a:t>DATA VISUALIZATION</a:t>
            </a:r>
            <a:endParaRPr b="0" lang="en-US" sz="2400" spc="-1" strike="noStrike">
              <a:latin typeface="Arial"/>
            </a:endParaRPr>
          </a:p>
          <a:p>
            <a:pPr marL="432000" indent="-320040">
              <a:lnSpc>
                <a:spcPct val="100000"/>
              </a:lnSpc>
              <a:spcAft>
                <a:spcPts val="1063"/>
              </a:spcAft>
              <a:buClr>
                <a:srgbClr val="000000"/>
              </a:buClr>
              <a:buSzPct val="45000"/>
              <a:buFont typeface="Wingdings" charset="2"/>
              <a:buChar char=""/>
            </a:pPr>
            <a:r>
              <a:rPr b="0" lang="en-US" sz="2400" spc="-1" strike="noStrike">
                <a:solidFill>
                  <a:srgbClr val="494c4f"/>
                </a:solidFill>
                <a:latin typeface="Arial"/>
                <a:ea typeface="DejaVu Sans"/>
              </a:rPr>
              <a:t>EXPLORATORY DATA  ANALYSIS </a:t>
            </a:r>
            <a:endParaRPr b="0" lang="en-US" sz="2400" spc="-1" strike="noStrike">
              <a:latin typeface="Arial"/>
            </a:endParaRPr>
          </a:p>
          <a:p>
            <a:pPr marL="432000" indent="-320040">
              <a:lnSpc>
                <a:spcPct val="100000"/>
              </a:lnSpc>
              <a:spcAft>
                <a:spcPts val="1063"/>
              </a:spcAft>
              <a:buClr>
                <a:srgbClr val="000000"/>
              </a:buClr>
              <a:buSzPct val="45000"/>
              <a:buFont typeface="Wingdings" charset="2"/>
              <a:buChar char=""/>
            </a:pPr>
            <a:r>
              <a:rPr b="0" lang="en-US" sz="2400" spc="-1" strike="noStrike">
                <a:solidFill>
                  <a:srgbClr val="494c4f"/>
                </a:solidFill>
                <a:latin typeface="Arial"/>
                <a:ea typeface="DejaVu Sans"/>
              </a:rPr>
              <a:t>MY PROJECT</a:t>
            </a:r>
            <a:endParaRPr b="0" lang="en-US" sz="2400" spc="-1" strike="noStrike">
              <a:latin typeface="Arial"/>
            </a:endParaRPr>
          </a:p>
          <a:p>
            <a:pPr>
              <a:lnSpc>
                <a:spcPct val="100000"/>
              </a:lnSpc>
              <a:spcAft>
                <a:spcPts val="1063"/>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Steps taken to explore the data</a:t>
            </a:r>
            <a:endParaRPr b="0" lang="en-US" sz="3600" spc="-1" strike="noStrike">
              <a:latin typeface="Arial"/>
            </a:endParaRPr>
          </a:p>
        </p:txBody>
      </p:sp>
      <p:sp>
        <p:nvSpPr>
          <p:cNvPr id="352" name="CustomShape 2"/>
          <p:cNvSpPr/>
          <p:nvPr/>
        </p:nvSpPr>
        <p:spPr>
          <a:xfrm>
            <a:off x="504000" y="1656000"/>
            <a:ext cx="9067680" cy="3186360"/>
          </a:xfrm>
          <a:prstGeom prst="rect">
            <a:avLst/>
          </a:prstGeom>
          <a:noFill/>
          <a:ln>
            <a:noFill/>
          </a:ln>
        </p:spPr>
        <p:style>
          <a:lnRef idx="0"/>
          <a:fillRef idx="0"/>
          <a:effectRef idx="0"/>
          <a:fontRef idx="minor"/>
        </p:style>
        <p:txBody>
          <a:bodyPr lIns="0" rIns="0" tIns="0" bIns="0">
            <a:normAutofit fontScale="63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c9211e"/>
                </a:solidFill>
                <a:latin typeface="Arial"/>
                <a:ea typeface="DejaVu Sans"/>
              </a:rPr>
              <a:t>1. Importing the required libraries for EDA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import pandas as pd</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import numpy as np</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import seaborn as sns #visualisation</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import matplotlib.pyplot as plt #visualisation</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%matplotlib inline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sns.set(color_codes=True)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621000" y="60804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 </a:t>
            </a:r>
            <a:r>
              <a:rPr b="0" lang="en-US" sz="2600" spc="-1" strike="noStrike">
                <a:solidFill>
                  <a:srgbClr val="c7243a"/>
                </a:solidFill>
                <a:latin typeface="Arial"/>
                <a:ea typeface="DejaVu Sans"/>
              </a:rPr>
              <a:t>2. Loading the data into the data frame.</a:t>
            </a:r>
            <a:endParaRPr b="0" lang="en-US" sz="2600" spc="-1" strike="noStrike">
              <a:latin typeface="Arial"/>
            </a:endParaRPr>
          </a:p>
        </p:txBody>
      </p:sp>
      <p:sp>
        <p:nvSpPr>
          <p:cNvPr id="354" name="CustomShape 2"/>
          <p:cNvSpPr/>
          <p:nvPr/>
        </p:nvSpPr>
        <p:spPr>
          <a:xfrm>
            <a:off x="504000" y="1463040"/>
            <a:ext cx="9067680" cy="3147840"/>
          </a:xfrm>
          <a:prstGeom prst="rect">
            <a:avLst/>
          </a:prstGeom>
          <a:noFill/>
          <a:ln>
            <a:noFill/>
          </a:ln>
        </p:spPr>
        <p:style>
          <a:lnRef idx="0"/>
          <a:fillRef idx="0"/>
          <a:effectRef idx="0"/>
          <a:fontRef idx="minor"/>
        </p:style>
        <p:txBody>
          <a:bodyPr lIns="0" rIns="0" tIns="0" bIns="0">
            <a:normAutofit fontScale="55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As we can see that the value from the data set is comma-separated.</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c9211e"/>
                </a:solidFill>
                <a:latin typeface="Arial"/>
                <a:ea typeface="DejaVu Sans"/>
              </a:rPr>
              <a:t>3. Checking the types of data.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highlight>
                  <a:srgbClr val="ffffff"/>
                </a:highlight>
                <a:latin typeface="Arial"/>
                <a:ea typeface="DejaVu Sans"/>
              </a:rPr>
              <a:t>Here we check for the datatypes because sometimes  we have to convert that string to the integer data only then we can plot the data via a graph. Here, in this case, the data is already in integer format so nothing to worry.</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highlight>
                  <a:srgbClr val="ffffff"/>
                </a:highlight>
                <a:latin typeface="Arial"/>
                <a:ea typeface="DejaVu Sans"/>
              </a:rPr>
              <a:t>df.dtypes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504000" y="565560"/>
            <a:ext cx="9067680" cy="942480"/>
          </a:xfrm>
          <a:prstGeom prst="rect">
            <a:avLst/>
          </a:prstGeom>
          <a:noFill/>
          <a:ln>
            <a:noFill/>
          </a:ln>
        </p:spPr>
        <p:style>
          <a:lnRef idx="0"/>
          <a:fillRef idx="0"/>
          <a:effectRef idx="0"/>
          <a:fontRef idx="minor"/>
        </p:style>
      </p:sp>
      <p:sp>
        <p:nvSpPr>
          <p:cNvPr id="356"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50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bf0041"/>
                </a:solidFill>
                <a:latin typeface="Arial"/>
                <a:ea typeface="DejaVu Sans"/>
              </a:rPr>
              <a:t>4. Dropping irrelevant columns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In this case, the columns such as Engine Fuel Type, Market Category, Vehicle style, Popularity, Number of doors, Vehicle Size doesn't make any sense to me so I just dropped for this instance.</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bf0041"/>
                </a:solidFill>
                <a:latin typeface="Arial"/>
                <a:ea typeface="DejaVu Sans"/>
              </a:rPr>
              <a:t>5. Renaming the columns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This is a good approach it improves the readability of the data set.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182880" y="516600"/>
            <a:ext cx="9067680" cy="942480"/>
          </a:xfrm>
          <a:prstGeom prst="rect">
            <a:avLst/>
          </a:prstGeom>
          <a:noFill/>
          <a:ln>
            <a:noFill/>
          </a:ln>
        </p:spPr>
        <p:style>
          <a:lnRef idx="0"/>
          <a:fillRef idx="0"/>
          <a:effectRef idx="0"/>
          <a:fontRef idx="minor"/>
        </p:style>
      </p:sp>
      <p:sp>
        <p:nvSpPr>
          <p:cNvPr id="358" name="CustomShape 2"/>
          <p:cNvSpPr/>
          <p:nvPr/>
        </p:nvSpPr>
        <p:spPr>
          <a:xfrm>
            <a:off x="503640" y="747000"/>
            <a:ext cx="9067680" cy="3147840"/>
          </a:xfrm>
          <a:prstGeom prst="rect">
            <a:avLst/>
          </a:prstGeom>
          <a:noFill/>
          <a:ln>
            <a:noFill/>
          </a:ln>
        </p:spPr>
        <p:style>
          <a:lnRef idx="0"/>
          <a:fillRef idx="0"/>
          <a:effectRef idx="0"/>
          <a:fontRef idx="minor"/>
        </p:style>
        <p:txBody>
          <a:bodyPr lIns="0" rIns="0" tIns="0" bIns="0">
            <a:normAutofit fontScale="55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c7243a"/>
                </a:solidFill>
                <a:latin typeface="Arial"/>
                <a:ea typeface="DejaVu Sans"/>
              </a:rPr>
              <a:t>6. Dropping the duplicate rows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c9211e"/>
                </a:solidFill>
                <a:latin typeface="Arial"/>
                <a:ea typeface="DejaVu Sans"/>
              </a:rPr>
              <a:t>7. Dropping the missing or null values.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c9211e"/>
                </a:solidFill>
                <a:latin typeface="Arial"/>
                <a:ea typeface="DejaVu Sans"/>
              </a:rPr>
              <a:t>8. Detecting Outliers</a:t>
            </a:r>
            <a:endParaRPr b="0" lang="en-US" sz="3200" spc="-1" strike="noStrike">
              <a:latin typeface="Arial"/>
            </a:endParaRPr>
          </a:p>
          <a:p>
            <a:pPr marL="432000" indent="-320040">
              <a:lnSpc>
                <a:spcPct val="100000"/>
              </a:lnSpc>
              <a:spcAft>
                <a:spcPts val="1412"/>
              </a:spcAft>
            </a:pPr>
            <a:r>
              <a:rPr b="0" i="1" lang="en-US" sz="3200" spc="-1" strike="noStrike">
                <a:solidFill>
                  <a:srgbClr val="000000"/>
                </a:solidFill>
                <a:latin typeface="Arial"/>
                <a:ea typeface="DejaVu Sans"/>
              </a:rPr>
              <a:t>    </a:t>
            </a:r>
            <a:r>
              <a:rPr b="0" i="1" lang="en-US" sz="3200" spc="-1" strike="noStrike">
                <a:solidFill>
                  <a:srgbClr val="000000"/>
                </a:solidFill>
                <a:latin typeface="Arial"/>
                <a:ea typeface="DejaVu Sans"/>
              </a:rPr>
              <a:t>An outlier is a point or set of points that are different from other points. Sometimes they can be very high or very low. It’s often a good idea to detect and remove the outliers. Because outliers are one of the primary reasons for resulting in a less accurate model.</a:t>
            </a:r>
            <a:endParaRPr b="0" lang="en-US" sz="3200" spc="-1" strike="noStrike">
              <a:latin typeface="Arial"/>
            </a:endParaRPr>
          </a:p>
        </p:txBody>
      </p:sp>
      <p:sp>
        <p:nvSpPr>
          <p:cNvPr id="359" name="CustomShape 3"/>
          <p:cNvSpPr/>
          <p:nvPr/>
        </p:nvSpPr>
        <p:spPr>
          <a:xfrm>
            <a:off x="6217920" y="659160"/>
            <a:ext cx="3256920" cy="34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6. Dropping the duplicate rows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i="1" lang="en-US" sz="3200" spc="-1" strike="noStrike">
                <a:solidFill>
                  <a:srgbClr val="c9211e"/>
                </a:solidFill>
                <a:latin typeface="Arial"/>
                <a:ea typeface="DejaVu Sans"/>
              </a:rPr>
              <a:t>9. Plot different features against one another (scatter), against frequency (histogram)</a:t>
            </a:r>
            <a:endParaRPr b="0" lang="en-US" sz="3200" spc="-1" strike="noStrike">
              <a:latin typeface="Arial"/>
            </a:endParaRPr>
          </a:p>
        </p:txBody>
      </p:sp>
      <p:sp>
        <p:nvSpPr>
          <p:cNvPr id="361" name="CustomShape 2"/>
          <p:cNvSpPr/>
          <p:nvPr/>
        </p:nvSpPr>
        <p:spPr>
          <a:xfrm>
            <a:off x="457200" y="1704600"/>
            <a:ext cx="9067680" cy="2954880"/>
          </a:xfrm>
          <a:prstGeom prst="rect">
            <a:avLst/>
          </a:prstGeom>
          <a:noFill/>
          <a:ln>
            <a:noFill/>
          </a:ln>
        </p:spPr>
        <p:style>
          <a:lnRef idx="0"/>
          <a:fillRef idx="0"/>
          <a:effectRef idx="0"/>
          <a:fontRef idx="minor"/>
        </p:style>
        <p:txBody>
          <a:bodyPr lIns="0" rIns="0" tIns="0" bIns="0">
            <a:normAutofit/>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Histogram </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Heat map</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scatterplot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c7243a"/>
                </a:solidFill>
                <a:latin typeface="Arial"/>
                <a:ea typeface="DejaVu Sans"/>
              </a:rPr>
              <a:t>                  </a:t>
            </a:r>
            <a:r>
              <a:rPr b="0" lang="en-US" sz="4400" spc="-1" strike="noStrike">
                <a:solidFill>
                  <a:srgbClr val="c7243a"/>
                </a:solidFill>
                <a:latin typeface="Arial"/>
                <a:ea typeface="DejaVu Sans"/>
              </a:rPr>
              <a:t>MY PROJECT</a:t>
            </a:r>
            <a:endParaRPr b="0" lang="en-US" sz="4400" spc="-1" strike="noStrike">
              <a:latin typeface="Arial"/>
            </a:endParaRPr>
          </a:p>
        </p:txBody>
      </p:sp>
      <p:sp>
        <p:nvSpPr>
          <p:cNvPr id="363"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39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Predicting wind generation through weather data.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Predicting solar generation through weather data.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Applying linear regression model.</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Performance measurement using cross validation.</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Use open weather map api to get forecast data</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Build a desktop application in electronJS that gives generation for 5 days.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63800" y="342720"/>
            <a:ext cx="9067680" cy="166500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7243a"/>
                </a:solidFill>
                <a:latin typeface="Arial"/>
                <a:ea typeface="DejaVu Sans"/>
              </a:rPr>
              <a:t>Predicting wind and solar generation from weather data using Machine Learning.</a:t>
            </a:r>
            <a:endParaRPr b="0" lang="en-US" sz="3600" spc="-1" strike="noStrike">
              <a:latin typeface="Arial"/>
            </a:endParaRPr>
          </a:p>
        </p:txBody>
      </p:sp>
      <p:sp>
        <p:nvSpPr>
          <p:cNvPr id="365" name="CustomShape 2"/>
          <p:cNvSpPr/>
          <p:nvPr/>
        </p:nvSpPr>
        <p:spPr>
          <a:xfrm>
            <a:off x="91440" y="1887480"/>
            <a:ext cx="9067680" cy="3229200"/>
          </a:xfrm>
          <a:prstGeom prst="rect">
            <a:avLst/>
          </a:prstGeom>
          <a:noFill/>
          <a:ln>
            <a:noFill/>
          </a:ln>
        </p:spPr>
        <p:style>
          <a:lnRef idx="0"/>
          <a:fillRef idx="0"/>
          <a:effectRef idx="0"/>
          <a:fontRef idx="minor"/>
        </p:style>
        <p:txBody>
          <a:bodyPr lIns="0" rIns="0" tIns="0" bIns="0">
            <a:normAutofit/>
          </a:bodyPr>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Using linear regression algorithm and a dataset containing energy production and weather information.</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This project allowed me to deal with time series in a real-world context, as the data for the wind and solar generation and weather comes in hourly resolution.</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It’s always an important lesson that some problems, even if they seem complicated, can be solved using simple techniques, in this case linear regression.</a:t>
            </a:r>
            <a:endParaRPr b="0" lang="en-US" sz="2400" spc="-1" strike="noStrike">
              <a:latin typeface="Arial"/>
            </a:endParaRPr>
          </a:p>
        </p:txBody>
      </p:sp>
      <p:sp>
        <p:nvSpPr>
          <p:cNvPr id="366" name="CustomShape 3"/>
          <p:cNvSpPr/>
          <p:nvPr/>
        </p:nvSpPr>
        <p:spPr>
          <a:xfrm>
            <a:off x="8138160" y="2651760"/>
            <a:ext cx="1889640" cy="34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Devoid data set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367" name="CustomShape 1"/>
          <p:cNvSpPr/>
          <p:nvPr/>
        </p:nvSpPr>
        <p:spPr>
          <a:xfrm>
            <a:off x="504000" y="565560"/>
            <a:ext cx="9067680" cy="942480"/>
          </a:xfrm>
          <a:prstGeom prst="rect">
            <a:avLst/>
          </a:prstGeom>
          <a:noFill/>
          <a:ln>
            <a:noFill/>
          </a:ln>
        </p:spPr>
        <p:style>
          <a:lnRef idx="0"/>
          <a:fillRef idx="0"/>
          <a:effectRef idx="0"/>
          <a:fontRef idx="minor"/>
        </p:style>
      </p:sp>
      <p:sp>
        <p:nvSpPr>
          <p:cNvPr id="368" name="CustomShape 2"/>
          <p:cNvSpPr/>
          <p:nvPr/>
        </p:nvSpPr>
        <p:spPr>
          <a:xfrm>
            <a:off x="504000" y="1656000"/>
            <a:ext cx="9067680" cy="2954880"/>
          </a:xfrm>
          <a:prstGeom prst="rect">
            <a:avLst/>
          </a:prstGeom>
          <a:noFill/>
          <a:ln>
            <a:noFill/>
          </a:ln>
        </p:spPr>
        <p:style>
          <a:lnRef idx="0"/>
          <a:fillRef idx="0"/>
          <a:effectRef idx="0"/>
          <a:fontRef idx="minor"/>
        </p:style>
      </p:sp>
      <p:sp>
        <p:nvSpPr>
          <p:cNvPr id="369" name="CustomShape 3"/>
          <p:cNvSpPr/>
          <p:nvPr/>
        </p:nvSpPr>
        <p:spPr>
          <a:xfrm>
            <a:off x="575640" y="531000"/>
            <a:ext cx="9067680" cy="621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9211e"/>
                </a:solidFill>
                <a:latin typeface="Calibri"/>
                <a:ea typeface="DejaVu Sans"/>
              </a:rPr>
              <a:t>Read the dataset and Exploratory Data Analysis</a:t>
            </a:r>
            <a:endParaRPr b="0" lang="en-US" sz="3600" spc="-1" strike="noStrike">
              <a:latin typeface="Arial"/>
            </a:endParaRPr>
          </a:p>
        </p:txBody>
      </p:sp>
      <p:sp>
        <p:nvSpPr>
          <p:cNvPr id="370" name="CustomShape 4"/>
          <p:cNvSpPr/>
          <p:nvPr/>
        </p:nvSpPr>
        <p:spPr>
          <a:xfrm>
            <a:off x="631080" y="1099080"/>
            <a:ext cx="8421120" cy="3930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252627"/>
                </a:solidFill>
                <a:latin typeface="Calibri"/>
                <a:ea typeface="DejaVu Sans"/>
              </a:rPr>
              <a:t>Wind and solar generation</a:t>
            </a:r>
            <a:endParaRPr b="0" lang="en-US" sz="1800" spc="-1" strike="noStrike">
              <a:latin typeface="Arial"/>
            </a:endParaRPr>
          </a:p>
          <a:p>
            <a:pPr>
              <a:lnSpc>
                <a:spcPct val="100000"/>
              </a:lnSpc>
            </a:pPr>
            <a:r>
              <a:rPr b="0" lang="en-US" sz="1800" spc="-1" strike="noStrike">
                <a:solidFill>
                  <a:srgbClr val="252627"/>
                </a:solidFill>
                <a:latin typeface="Arial"/>
                <a:ea typeface="DejaVu Sans"/>
              </a:rPr>
              <a:t>First, we start with the CSV file with the time series for the 37 regions from 2006 and 2017, but read only the data of ‘DE’ region as specified by mentor:</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Wingdings" charset="2"/>
              <a:buChar char=""/>
            </a:pPr>
            <a:r>
              <a:rPr b="0" lang="en-US" sz="1800" spc="-1" strike="noStrike">
                <a:solidFill>
                  <a:srgbClr val="252627"/>
                </a:solidFill>
                <a:latin typeface="Arial"/>
                <a:ea typeface="DejaVu Sans"/>
              </a:rPr>
              <a:t>production = pd.read_csv("data/time_series_60min_singleindex.csv",</a:t>
            </a:r>
            <a:b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usecols=(lambda s: s.startswith('utc') | </a:t>
            </a:r>
            <a:b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s.startswith('DE')),</a:t>
            </a:r>
            <a:b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	</a:t>
            </a:r>
            <a:r>
              <a:rPr b="0" lang="en-US" sz="1800" spc="-1" strike="noStrike">
                <a:solidFill>
                  <a:srgbClr val="252627"/>
                </a:solidFill>
                <a:latin typeface="Arial"/>
                <a:ea typeface="DejaVu Sans"/>
              </a:rPr>
              <a:t>parse_dates=[0], index_col=0)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52627"/>
                </a:solidFill>
                <a:latin typeface="Arial"/>
                <a:ea typeface="DejaVu Sans"/>
              </a:rPr>
              <a:t> </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Arial"/>
              <a:buChar char="•"/>
            </a:pPr>
            <a:r>
              <a:rPr b="0" lang="en-US" sz="1800" spc="-1" strike="noStrike">
                <a:solidFill>
                  <a:srgbClr val="252627"/>
                </a:solidFill>
                <a:latin typeface="Arial"/>
                <a:ea typeface="DejaVu Sans"/>
              </a:rPr>
              <a:t>‘</a:t>
            </a:r>
            <a:r>
              <a:rPr b="0" lang="en-US" sz="1800" spc="-1" strike="noStrike">
                <a:solidFill>
                  <a:srgbClr val="252627"/>
                </a:solidFill>
                <a:latin typeface="Arial"/>
                <a:ea typeface="DejaVu Sans"/>
              </a:rPr>
              <a:t>DE_solar_generation_actual’, with the actual solar generation in MW;</a:t>
            </a:r>
            <a:endParaRPr b="0" lang="en-US" sz="1800" spc="-1" strike="noStrike">
              <a:latin typeface="Arial"/>
            </a:endParaRPr>
          </a:p>
          <a:p>
            <a:pPr marL="216000" indent="-212400">
              <a:lnSpc>
                <a:spcPct val="100000"/>
              </a:lnSpc>
              <a:buClr>
                <a:srgbClr val="252627"/>
              </a:buClr>
              <a:buFont typeface="Arial"/>
              <a:buChar char="•"/>
            </a:pPr>
            <a:r>
              <a:rPr b="0" lang="en-US" sz="1800" spc="-1" strike="noStrike">
                <a:solidFill>
                  <a:srgbClr val="252627"/>
                </a:solidFill>
                <a:latin typeface="Arial"/>
                <a:ea typeface="DejaVu Sans"/>
              </a:rPr>
              <a:t>‘</a:t>
            </a:r>
            <a:r>
              <a:rPr b="0" lang="en-US" sz="1800" spc="-1" strike="noStrike">
                <a:solidFill>
                  <a:srgbClr val="252627"/>
                </a:solidFill>
                <a:latin typeface="Arial"/>
                <a:ea typeface="DejaVu Sans"/>
              </a:rPr>
              <a:t>DE_wind_generation_actual’, with the actual wind generation in MW.</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494c4f"/>
                </a:solidFill>
                <a:latin typeface="Calibri"/>
                <a:ea typeface="DejaVu Sans"/>
              </a:rPr>
              <a:t>Plots to have an idea about the data.</a:t>
            </a:r>
            <a:endParaRPr b="0" lang="en-US" sz="3600" spc="-1" strike="noStrike">
              <a:latin typeface="Arial"/>
            </a:endParaRPr>
          </a:p>
        </p:txBody>
      </p:sp>
      <p:pic>
        <p:nvPicPr>
          <p:cNvPr id="372" name="Picture 3" descr=""/>
          <p:cNvPicPr/>
          <p:nvPr/>
        </p:nvPicPr>
        <p:blipFill>
          <a:blip r:embed="rId1"/>
          <a:stretch/>
        </p:blipFill>
        <p:spPr>
          <a:xfrm>
            <a:off x="648000" y="1251000"/>
            <a:ext cx="4434120" cy="2954880"/>
          </a:xfrm>
          <a:prstGeom prst="rect">
            <a:avLst/>
          </a:prstGeom>
          <a:ln>
            <a:noFill/>
          </a:ln>
        </p:spPr>
      </p:pic>
      <p:pic>
        <p:nvPicPr>
          <p:cNvPr id="373" name="Picture 4" descr=""/>
          <p:cNvPicPr/>
          <p:nvPr/>
        </p:nvPicPr>
        <p:blipFill>
          <a:blip r:embed="rId2"/>
          <a:stretch/>
        </p:blipFill>
        <p:spPr>
          <a:xfrm>
            <a:off x="5328360" y="1251000"/>
            <a:ext cx="4434120" cy="2880360"/>
          </a:xfrm>
          <a:prstGeom prst="rect">
            <a:avLst/>
          </a:prstGeom>
          <a:ln>
            <a:noFill/>
          </a:ln>
        </p:spPr>
      </p:pic>
      <p:sp>
        <p:nvSpPr>
          <p:cNvPr id="374" name="CustomShape 2"/>
          <p:cNvSpPr/>
          <p:nvPr/>
        </p:nvSpPr>
        <p:spPr>
          <a:xfrm>
            <a:off x="5688360" y="4131360"/>
            <a:ext cx="3956400" cy="1004040"/>
          </a:xfrm>
          <a:prstGeom prst="rect">
            <a:avLst/>
          </a:prstGeom>
          <a:noFill/>
          <a:ln>
            <a:noFill/>
          </a:ln>
        </p:spPr>
        <p:style>
          <a:lnRef idx="0"/>
          <a:fillRef idx="0"/>
          <a:effectRef idx="0"/>
          <a:fontRef idx="minor"/>
        </p:style>
        <p:txBody>
          <a:bodyPr lIns="0" rIns="0" tIns="0" bIns="0" anchor="ctr">
            <a:normAutofit fontScale="4000"/>
          </a:bodyPr>
          <a:p>
            <a:pPr algn="ctr">
              <a:lnSpc>
                <a:spcPct val="100000"/>
              </a:lnSpc>
            </a:pPr>
            <a:r>
              <a:rPr b="0" lang="en-US" sz="4600" spc="-1" strike="noStrike">
                <a:solidFill>
                  <a:srgbClr val="494c4f"/>
                </a:solidFill>
                <a:latin typeface="Calibri"/>
                <a:ea typeface="DejaVu Sans"/>
              </a:rPr>
              <a:t>As we would naively expect, there is no clear pattern for the wind generation across the year, even though we can see slightly larger production roughly in February, November and December.</a:t>
            </a:r>
            <a:endParaRPr b="0" lang="en-US" sz="4600" spc="-1" strike="noStrike">
              <a:latin typeface="Arial"/>
            </a:endParaRPr>
          </a:p>
        </p:txBody>
      </p:sp>
      <p:sp>
        <p:nvSpPr>
          <p:cNvPr id="375" name="CustomShape 3"/>
          <p:cNvSpPr/>
          <p:nvPr/>
        </p:nvSpPr>
        <p:spPr>
          <a:xfrm>
            <a:off x="864000" y="4131360"/>
            <a:ext cx="3956400" cy="1004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1600" spc="-1" strike="noStrike">
                <a:solidFill>
                  <a:srgbClr val="494c4f"/>
                </a:solidFill>
                <a:latin typeface="Calibri"/>
                <a:ea typeface="DejaVu Sans"/>
              </a:rPr>
              <a:t>As for the solar generation, as expected, it was significantly larger in the middle months of the year.</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504000" y="565560"/>
            <a:ext cx="9067680" cy="942480"/>
          </a:xfrm>
          <a:prstGeom prst="rect">
            <a:avLst/>
          </a:prstGeom>
          <a:noFill/>
          <a:ln>
            <a:noFill/>
          </a:ln>
        </p:spPr>
        <p:style>
          <a:lnRef idx="0"/>
          <a:fillRef idx="0"/>
          <a:effectRef idx="0"/>
          <a:fontRef idx="minor"/>
        </p:style>
      </p:sp>
      <p:sp>
        <p:nvSpPr>
          <p:cNvPr id="377" name="CustomShape 2"/>
          <p:cNvSpPr/>
          <p:nvPr/>
        </p:nvSpPr>
        <p:spPr>
          <a:xfrm>
            <a:off x="359640" y="3627360"/>
            <a:ext cx="9297360" cy="1724400"/>
          </a:xfrm>
          <a:prstGeom prst="rect">
            <a:avLst/>
          </a:prstGeom>
          <a:noFill/>
          <a:ln>
            <a:noFill/>
          </a:ln>
        </p:spPr>
        <p:style>
          <a:lnRef idx="0"/>
          <a:fillRef idx="0"/>
          <a:effectRef idx="0"/>
          <a:fontRef idx="minor"/>
        </p:style>
        <p:txBody>
          <a:bodyPr lIns="0" rIns="0" tIns="0" bIns="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378" name="CustomShape 3"/>
          <p:cNvSpPr/>
          <p:nvPr/>
        </p:nvSpPr>
        <p:spPr>
          <a:xfrm>
            <a:off x="575640" y="531000"/>
            <a:ext cx="9067680" cy="6213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9211e"/>
                </a:solidFill>
                <a:latin typeface="Calibri"/>
                <a:ea typeface="DejaVu Sans"/>
              </a:rPr>
              <a:t>Weather Data</a:t>
            </a:r>
            <a:endParaRPr b="0" lang="en-US" sz="3600" spc="-1" strike="noStrike">
              <a:latin typeface="Arial"/>
            </a:endParaRPr>
          </a:p>
        </p:txBody>
      </p:sp>
      <p:sp>
        <p:nvSpPr>
          <p:cNvPr id="379" name="CustomShape 4"/>
          <p:cNvSpPr/>
          <p:nvPr/>
        </p:nvSpPr>
        <p:spPr>
          <a:xfrm>
            <a:off x="245160" y="1044360"/>
            <a:ext cx="8349840" cy="4753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52627"/>
                </a:solidFill>
                <a:latin typeface="Calibri"/>
                <a:ea typeface="DejaVu Sans"/>
              </a:rPr>
              <a:t>Now, we read the CSV file containing the weather data.</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Wingdings" charset="2"/>
              <a:buChar char=""/>
            </a:pPr>
            <a:r>
              <a:rPr b="0" lang="en-US" sz="1800" spc="-1" strike="noStrike">
                <a:solidFill>
                  <a:srgbClr val="252627"/>
                </a:solidFill>
                <a:latin typeface="Calibri"/>
                <a:ea typeface="DejaVu Sans"/>
              </a:rPr>
              <a:t>weather = pd.read_csv("data/weather_data_GER_2016.csv",</a:t>
            </a:r>
            <a:br/>
            <a:r>
              <a:rPr b="0" lang="en-US" sz="1800" spc="-1" strike="noStrike">
                <a:solidFill>
                  <a:srgbClr val="252627"/>
                </a:solidFill>
                <a:latin typeface="Calibri"/>
                <a:ea typeface="DejaVu Sans"/>
              </a:rPr>
              <a:t>parse_dates=[0], index_col=0)</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252627"/>
                </a:solidFill>
                <a:latin typeface="Times New Roman"/>
                <a:ea typeface="DejaVu Sans"/>
              </a:rPr>
              <a:t>After filtering for the rows for 2016, we end up with a DataFrame with 8784 and 48 columns, each relative to a different quantity such as solar radiation, wind velocity, etc</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Wingdings" charset="2"/>
              <a:buChar char=""/>
            </a:pPr>
            <a:r>
              <a:rPr b="0" i="1" lang="en-US" sz="1800" spc="-1" strike="noStrike">
                <a:solidFill>
                  <a:srgbClr val="252627"/>
                </a:solidFill>
                <a:latin typeface="Calibri"/>
                <a:ea typeface="DejaVu Sans"/>
              </a:rPr>
              <a:t>Wind parameters:</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v1: velocity [m/s] at height h1 (2 meters above displacement height);</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v2: velocity [m/s] at height h2 (10 meters above displacement height);</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v_50m: velocity [m/s] at 50 meters above ground;</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h1: height above ground [m] (h1 = displacement height +2m);</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h2: height above ground [m] (h2 = displacement height +10m);</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z0: roughness length [m];</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c9211e"/>
                </a:solidFill>
                <a:latin typeface="Calibri"/>
                <a:ea typeface="DejaVu Sans"/>
              </a:rPr>
              <a:t>ABOUT THE COMPANY </a:t>
            </a:r>
            <a:endParaRPr b="0" lang="en-US" sz="3200" spc="-1" strike="noStrike">
              <a:latin typeface="Arial"/>
            </a:endParaRPr>
          </a:p>
        </p:txBody>
      </p:sp>
      <p:sp>
        <p:nvSpPr>
          <p:cNvPr id="315"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0" lang="en-US" sz="2800" spc="-1" strike="noStrike">
                <a:solidFill>
                  <a:srgbClr val="494c4f"/>
                </a:solidFill>
                <a:latin typeface="Calibri"/>
                <a:ea typeface="DejaVu Sans"/>
              </a:rPr>
              <a:t>FREEWINGS POWER &amp; INFRA LIMITED  is a 28.11 Years old, PublicUnListed Indian Non-Government Company. As per MCA and other Industry classification records, the main line of business is Electricity; Gas; Steam And HOT Water Supply.</a:t>
            </a:r>
            <a:endParaRPr b="0" lang="en-US" sz="2800" spc="-1" strike="noStrike">
              <a:latin typeface="Arial"/>
            </a:endParaRPr>
          </a:p>
          <a:p>
            <a:pPr marL="432000" indent="-320400">
              <a:lnSpc>
                <a:spcPct val="100000"/>
              </a:lnSpc>
              <a:spcBef>
                <a:spcPts val="1417"/>
              </a:spcBef>
              <a:buClr>
                <a:srgbClr val="000000"/>
              </a:buClr>
              <a:buSzPct val="45000"/>
              <a:buFont typeface="Wingdings" charset="2"/>
              <a:buChar char=""/>
            </a:pPr>
            <a:r>
              <a:rPr b="0" lang="en-US" sz="2800" spc="-1" strike="noStrike">
                <a:solidFill>
                  <a:srgbClr val="494c4f"/>
                </a:solidFill>
                <a:latin typeface="Calibri"/>
                <a:ea typeface="DejaVu Sans"/>
              </a:rPr>
              <a:t>It is involved in Production , collection and distribution of electricity.</a:t>
            </a:r>
            <a:endParaRPr b="0" lang="en-US" sz="2800" spc="-1" strike="noStrike">
              <a:latin typeface="Arial"/>
            </a:endParaRPr>
          </a:p>
          <a:p>
            <a:pPr marL="432000" indent="-320400">
              <a:lnSpc>
                <a:spcPct val="100000"/>
              </a:lnSpc>
              <a:spcBef>
                <a:spcPts val="1417"/>
              </a:spcBef>
              <a:buClr>
                <a:srgbClr val="000000"/>
              </a:buClr>
              <a:buSzPct val="45000"/>
              <a:buFont typeface="Wingdings" charset="2"/>
              <a:buChar char=""/>
            </a:pPr>
            <a:r>
              <a:rPr b="0" lang="en-US" sz="2800" spc="-1" strike="noStrike">
                <a:solidFill>
                  <a:srgbClr val="494c4f"/>
                </a:solidFill>
                <a:latin typeface="Calibri"/>
                <a:ea typeface="DejaVu Sans"/>
              </a:rPr>
              <a:t>It sells the electricity to the government.</a:t>
            </a:r>
            <a:endParaRPr b="0" lang="en-US" sz="2800" spc="-1" strike="noStrike">
              <a:latin typeface="Arial"/>
            </a:endParaRPr>
          </a:p>
          <a:p>
            <a:pPr>
              <a:lnSpc>
                <a:spcPct val="100000"/>
              </a:lnSpc>
              <a:spcBef>
                <a:spcPts val="1417"/>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9211e"/>
                </a:solidFill>
                <a:latin typeface="Calibri"/>
                <a:ea typeface="DejaVu Sans"/>
              </a:rPr>
              <a:t>Parameters Contd</a:t>
            </a:r>
            <a:r>
              <a:rPr b="0" lang="en-US" sz="3600" spc="-1" strike="noStrike">
                <a:solidFill>
                  <a:srgbClr val="494c4f"/>
                </a:solidFill>
                <a:latin typeface="Calibri"/>
                <a:ea typeface="DejaVu Sans"/>
              </a:rPr>
              <a:t>.</a:t>
            </a:r>
            <a:endParaRPr b="0" lang="en-US" sz="3600" spc="-1" strike="noStrike">
              <a:latin typeface="Arial"/>
            </a:endParaRPr>
          </a:p>
        </p:txBody>
      </p:sp>
      <p:sp>
        <p:nvSpPr>
          <p:cNvPr id="381" name="CustomShape 2"/>
          <p:cNvSpPr/>
          <p:nvPr/>
        </p:nvSpPr>
        <p:spPr>
          <a:xfrm>
            <a:off x="503640" y="1467000"/>
            <a:ext cx="8781120" cy="3107160"/>
          </a:xfrm>
          <a:prstGeom prst="rect">
            <a:avLst/>
          </a:prstGeom>
          <a:noFill/>
          <a:ln>
            <a:noFill/>
          </a:ln>
        </p:spPr>
        <p:style>
          <a:lnRef idx="0"/>
          <a:fillRef idx="0"/>
          <a:effectRef idx="0"/>
          <a:fontRef idx="minor"/>
        </p:style>
        <p:txBody>
          <a:bodyPr lIns="90000" rIns="90000" tIns="45000" bIns="45000">
            <a:spAutoFit/>
          </a:bodyPr>
          <a:p>
            <a:pPr marL="216000" indent="-212400">
              <a:lnSpc>
                <a:spcPct val="100000"/>
              </a:lnSpc>
              <a:buClr>
                <a:srgbClr val="252627"/>
              </a:buClr>
              <a:buFont typeface="Arial"/>
              <a:buChar char="•"/>
            </a:pPr>
            <a:r>
              <a:rPr b="0" i="1" lang="en-US" sz="1800" spc="-1" strike="noStrike">
                <a:solidFill>
                  <a:srgbClr val="252627"/>
                </a:solidFill>
                <a:latin typeface="Calibri"/>
                <a:ea typeface="DejaVu Sans"/>
              </a:rPr>
              <a:t> </a:t>
            </a:r>
            <a:r>
              <a:rPr b="0" i="1" lang="en-US" sz="1800" spc="-1" strike="noStrike">
                <a:solidFill>
                  <a:srgbClr val="252627"/>
                </a:solidFill>
                <a:latin typeface="Calibri"/>
                <a:ea typeface="DejaVu Sans"/>
              </a:rPr>
              <a:t>Solar parameters:</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SWTDN: total top-of-the-atmosphere horizontal radiation [W/m²];</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SWGDN: total ground horizontal radiation [W/m²];</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Arial"/>
              <a:buChar char="•"/>
            </a:pPr>
            <a:r>
              <a:rPr b="0" i="1" lang="en-US" sz="1800" spc="-1" strike="noStrike">
                <a:solidFill>
                  <a:srgbClr val="252627"/>
                </a:solidFill>
                <a:latin typeface="Calibri"/>
                <a:ea typeface="DejaVu Sans"/>
              </a:rPr>
              <a:t> </a:t>
            </a:r>
            <a:r>
              <a:rPr b="0" i="1" lang="en-US" sz="1800" spc="-1" strike="noStrike">
                <a:solidFill>
                  <a:srgbClr val="252627"/>
                </a:solidFill>
                <a:latin typeface="Calibri"/>
                <a:ea typeface="DejaVu Sans"/>
              </a:rPr>
              <a:t>Temperature data:</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T: Temperature [K] at 2 meters above displacement height (see h1);</a:t>
            </a:r>
            <a:endParaRPr b="0" lang="en-US" sz="1800" spc="-1" strike="noStrike">
              <a:latin typeface="Arial"/>
            </a:endParaRPr>
          </a:p>
          <a:p>
            <a:pPr>
              <a:lnSpc>
                <a:spcPct val="100000"/>
              </a:lnSpc>
            </a:pPr>
            <a:endParaRPr b="0" lang="en-US" sz="1800" spc="-1" strike="noStrike">
              <a:latin typeface="Arial"/>
            </a:endParaRPr>
          </a:p>
          <a:p>
            <a:pPr marL="216000" indent="-212400">
              <a:lnSpc>
                <a:spcPct val="100000"/>
              </a:lnSpc>
              <a:buClr>
                <a:srgbClr val="252627"/>
              </a:buClr>
              <a:buFont typeface="Arial"/>
              <a:buChar char="•"/>
            </a:pPr>
            <a:r>
              <a:rPr b="0" i="1" lang="en-US" sz="1800" spc="-1" strike="noStrike">
                <a:solidFill>
                  <a:srgbClr val="252627"/>
                </a:solidFill>
                <a:latin typeface="Calibri"/>
                <a:ea typeface="DejaVu Sans"/>
              </a:rPr>
              <a:t> </a:t>
            </a:r>
            <a:r>
              <a:rPr b="0" i="1" lang="en-US" sz="1800" spc="-1" strike="noStrike">
                <a:solidFill>
                  <a:srgbClr val="252627"/>
                </a:solidFill>
                <a:latin typeface="Calibri"/>
                <a:ea typeface="DejaVu Sans"/>
              </a:rPr>
              <a:t>Air data:</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Rho: air density [kg/m³] at surface;</a:t>
            </a:r>
            <a:endParaRPr b="0" lang="en-US" sz="1800" spc="-1" strike="noStrike">
              <a:latin typeface="Arial"/>
            </a:endParaRPr>
          </a:p>
          <a:p>
            <a:pPr>
              <a:lnSpc>
                <a:spcPct val="100000"/>
              </a:lnSpc>
            </a:pPr>
            <a:r>
              <a:rPr b="0" lang="en-US" sz="1800" spc="-1" strike="noStrike">
                <a:solidFill>
                  <a:srgbClr val="252627"/>
                </a:solidFill>
                <a:latin typeface="Calibri"/>
                <a:ea typeface="DejaVu Sans"/>
              </a:rPr>
              <a:t>p: air pressure [Pa] at surface.</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504000" y="1656000"/>
            <a:ext cx="9067680" cy="2954880"/>
          </a:xfrm>
          <a:prstGeom prst="rect">
            <a:avLst/>
          </a:prstGeom>
          <a:noFill/>
          <a:ln>
            <a:noFill/>
          </a:ln>
        </p:spPr>
        <p:style>
          <a:lnRef idx="0"/>
          <a:fillRef idx="0"/>
          <a:effectRef idx="0"/>
          <a:fontRef idx="minor"/>
        </p:style>
      </p:sp>
      <p:sp>
        <p:nvSpPr>
          <p:cNvPr id="383" name="CustomShape 2"/>
          <p:cNvSpPr/>
          <p:nvPr/>
        </p:nvSpPr>
        <p:spPr>
          <a:xfrm>
            <a:off x="431640" y="0"/>
            <a:ext cx="9067680" cy="942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494c4f"/>
                </a:solidFill>
                <a:latin typeface="Calibri"/>
                <a:ea typeface="DejaVu Sans"/>
              </a:rPr>
              <a:t>Plots to have an idea about weather data.</a:t>
            </a:r>
            <a:endParaRPr b="0" lang="en-US" sz="3600" spc="-1" strike="noStrike">
              <a:latin typeface="Arial"/>
            </a:endParaRPr>
          </a:p>
        </p:txBody>
      </p:sp>
      <p:pic>
        <p:nvPicPr>
          <p:cNvPr id="384" name="Picture 4" descr=""/>
          <p:cNvPicPr/>
          <p:nvPr/>
        </p:nvPicPr>
        <p:blipFill>
          <a:blip r:embed="rId1"/>
          <a:stretch/>
        </p:blipFill>
        <p:spPr>
          <a:xfrm>
            <a:off x="359640" y="891000"/>
            <a:ext cx="4074480" cy="2666880"/>
          </a:xfrm>
          <a:prstGeom prst="rect">
            <a:avLst/>
          </a:prstGeom>
          <a:ln>
            <a:noFill/>
          </a:ln>
        </p:spPr>
      </p:pic>
      <p:pic>
        <p:nvPicPr>
          <p:cNvPr id="385" name="Picture 5" descr=""/>
          <p:cNvPicPr/>
          <p:nvPr/>
        </p:nvPicPr>
        <p:blipFill>
          <a:blip r:embed="rId2"/>
          <a:stretch/>
        </p:blipFill>
        <p:spPr>
          <a:xfrm>
            <a:off x="5976360" y="891000"/>
            <a:ext cx="3740400" cy="2666880"/>
          </a:xfrm>
          <a:prstGeom prst="rect">
            <a:avLst/>
          </a:prstGeom>
          <a:ln>
            <a:noFill/>
          </a:ln>
        </p:spPr>
      </p:pic>
      <p:pic>
        <p:nvPicPr>
          <p:cNvPr id="386" name="Picture 6" descr=""/>
          <p:cNvPicPr/>
          <p:nvPr/>
        </p:nvPicPr>
        <p:blipFill>
          <a:blip r:embed="rId3"/>
          <a:stretch/>
        </p:blipFill>
        <p:spPr>
          <a:xfrm>
            <a:off x="3312000" y="3411360"/>
            <a:ext cx="3524400" cy="22554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565560"/>
            <a:ext cx="9067680" cy="942480"/>
          </a:xfrm>
          <a:prstGeom prst="rect">
            <a:avLst/>
          </a:prstGeom>
          <a:noFill/>
          <a:ln>
            <a:noFill/>
          </a:ln>
        </p:spPr>
        <p:style>
          <a:lnRef idx="0"/>
          <a:fillRef idx="0"/>
          <a:effectRef idx="0"/>
          <a:fontRef idx="minor"/>
        </p:style>
      </p:sp>
      <p:sp>
        <p:nvSpPr>
          <p:cNvPr id="388"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74000"/>
          </a:bodyPr>
          <a:p>
            <a:pPr>
              <a:lnSpc>
                <a:spcPct val="100000"/>
              </a:lnSpc>
            </a:pPr>
            <a:r>
              <a:rPr b="0" lang="en-US" sz="2800" spc="-1" strike="noStrike">
                <a:solidFill>
                  <a:srgbClr val="252627"/>
                </a:solidFill>
                <a:latin typeface="Arial"/>
                <a:ea typeface="DejaVu Sans"/>
              </a:rPr>
              <a:t>As suggested by the plots from both datasets (and by common sense), there seems to be some correlation between the wind and solar generation and some of the measured weather quantities. Further evidence for this claim can be obtained from the following plots, in which the wind and solar generation is shown as a function of the several weather quantities.</a:t>
            </a:r>
            <a:endParaRPr b="0" lang="en-US" sz="2800" spc="-1" strike="noStrike">
              <a:latin typeface="Arial"/>
            </a:endParaRPr>
          </a:p>
          <a:p>
            <a:pPr>
              <a:lnSpc>
                <a:spcPct val="100000"/>
              </a:lnSpc>
            </a:pPr>
            <a:br/>
            <a:endParaRPr b="0" lang="en-US" sz="2800" spc="-1" strike="noStrike">
              <a:latin typeface="Arial"/>
            </a:endParaRPr>
          </a:p>
        </p:txBody>
      </p:sp>
      <p:sp>
        <p:nvSpPr>
          <p:cNvPr id="389" name="CustomShape 3"/>
          <p:cNvSpPr/>
          <p:nvPr/>
        </p:nvSpPr>
        <p:spPr>
          <a:xfrm>
            <a:off x="503640" y="31500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494c4f"/>
                </a:solidFill>
                <a:latin typeface="Calibri"/>
                <a:ea typeface="DejaVu Sans"/>
              </a:rPr>
              <a:t>Analysis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539640" y="171000"/>
            <a:ext cx="9067680" cy="1076040"/>
          </a:xfrm>
          <a:prstGeom prst="rect">
            <a:avLst/>
          </a:prstGeom>
          <a:noFill/>
          <a:ln>
            <a:noFill/>
          </a:ln>
        </p:spPr>
        <p:style>
          <a:lnRef idx="0"/>
          <a:fillRef idx="0"/>
          <a:effectRef idx="0"/>
          <a:fontRef idx="minor"/>
        </p:style>
        <p:txBody>
          <a:bodyPr lIns="0" rIns="0" tIns="0" bIns="0" anchor="ctr">
            <a:noAutofit/>
          </a:bodyPr>
          <a:p>
            <a:pPr>
              <a:lnSpc>
                <a:spcPct val="100000"/>
              </a:lnSpc>
            </a:pPr>
            <a:br/>
            <a:br/>
            <a:r>
              <a:rPr b="0" lang="en-US" sz="2200" spc="-1" strike="noStrike">
                <a:solidFill>
                  <a:srgbClr val="c7243a"/>
                </a:solidFill>
                <a:latin typeface="Arial"/>
                <a:ea typeface="DejaVu Sans"/>
              </a:rPr>
              <a:t>There seems to be a linear relation between the wind generation and the wind velocities v1, v2 and v_50m, but not the other quantities.</a:t>
            </a:r>
            <a:endParaRPr b="0" lang="en-US" sz="2200" spc="-1" strike="noStrike">
              <a:latin typeface="Arial"/>
            </a:endParaRPr>
          </a:p>
        </p:txBody>
      </p:sp>
      <p:pic>
        <p:nvPicPr>
          <p:cNvPr id="391" name="Picture 156" descr=""/>
          <p:cNvPicPr/>
          <p:nvPr/>
        </p:nvPicPr>
        <p:blipFill>
          <a:blip r:embed="rId1"/>
          <a:stretch/>
        </p:blipFill>
        <p:spPr>
          <a:xfrm>
            <a:off x="1191600" y="1920240"/>
            <a:ext cx="7692120" cy="301356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200" spc="-1" strike="noStrike">
                <a:solidFill>
                  <a:srgbClr val="c7243a"/>
                </a:solidFill>
                <a:latin typeface="Arial"/>
                <a:ea typeface="DejaVu Sans"/>
              </a:rPr>
              <a:t>Similarly, there seems to be a linear relation between the solar generation and the top-of-the-atmosphere and ground radiation.</a:t>
            </a:r>
            <a:endParaRPr b="0" lang="en-US" sz="2200" spc="-1" strike="noStrike">
              <a:latin typeface="Arial"/>
            </a:endParaRPr>
          </a:p>
        </p:txBody>
      </p:sp>
      <p:pic>
        <p:nvPicPr>
          <p:cNvPr id="393" name="Picture 158" descr=""/>
          <p:cNvPicPr/>
          <p:nvPr/>
        </p:nvPicPr>
        <p:blipFill>
          <a:blip r:embed="rId1"/>
          <a:stretch/>
        </p:blipFill>
        <p:spPr>
          <a:xfrm>
            <a:off x="1191600" y="1655640"/>
            <a:ext cx="7692120" cy="295488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2800" spc="-1" strike="noStrike">
                <a:solidFill>
                  <a:srgbClr val="c7243a"/>
                </a:solidFill>
                <a:latin typeface="Arial"/>
                <a:ea typeface="DejaVu Sans"/>
              </a:rPr>
              <a:t>Predicting the wind and solar generation using linear regression</a:t>
            </a:r>
            <a:endParaRPr b="0" lang="en-US" sz="2800" spc="-1" strike="noStrike">
              <a:latin typeface="Arial"/>
            </a:endParaRPr>
          </a:p>
        </p:txBody>
      </p:sp>
      <p:sp>
        <p:nvSpPr>
          <p:cNvPr id="395" name="CustomShape 2"/>
          <p:cNvSpPr/>
          <p:nvPr/>
        </p:nvSpPr>
        <p:spPr>
          <a:xfrm>
            <a:off x="365760" y="1521720"/>
            <a:ext cx="9067680" cy="3503520"/>
          </a:xfrm>
          <a:prstGeom prst="rect">
            <a:avLst/>
          </a:prstGeom>
          <a:noFill/>
          <a:ln>
            <a:noFill/>
          </a:ln>
        </p:spPr>
        <p:style>
          <a:lnRef idx="0"/>
          <a:fillRef idx="0"/>
          <a:effectRef idx="0"/>
          <a:fontRef idx="minor"/>
        </p:style>
        <p:txBody>
          <a:bodyPr lIns="0" rIns="0" tIns="0" bIns="0">
            <a:normAutofit fontScale="56000"/>
          </a:bodyPr>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The output of a linear regression algorithm is a linear function of the input:</a:t>
            </a:r>
            <a:endParaRPr b="0" lang="en-US" sz="3200" spc="-1" strike="noStrike">
              <a:latin typeface="Arial"/>
            </a:endParaRPr>
          </a:p>
          <a:p>
            <a:pPr>
              <a:lnSpc>
                <a:spcPct val="100000"/>
              </a:lnSpc>
              <a:spcAft>
                <a:spcPts val="1412"/>
              </a:spcAft>
            </a:pPr>
            <a:endParaRPr b="0" lang="en-US" sz="3200" spc="-1" strike="noStrike">
              <a:latin typeface="Arial"/>
            </a:endParaRPr>
          </a:p>
          <a:p>
            <a:pPr>
              <a:lnSpc>
                <a:spcPct val="100000"/>
              </a:lnSpc>
              <a:spcAft>
                <a:spcPts val="1412"/>
              </a:spcAft>
            </a:pP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where beta is a vector of parameters.</a:t>
            </a:r>
            <a:endParaRPr b="0" lang="en-US" sz="32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3200" spc="-1" strike="noStrike">
                <a:solidFill>
                  <a:srgbClr val="000000"/>
                </a:solidFill>
                <a:latin typeface="Arial"/>
                <a:ea typeface="DejaVu Sans"/>
              </a:rPr>
              <a:t>The objective is to find the parameters which minimize the mean squared error:</a:t>
            </a:r>
            <a:endParaRPr b="0" lang="en-US" sz="3200" spc="-1" strike="noStrike">
              <a:latin typeface="Arial"/>
            </a:endParaRPr>
          </a:p>
          <a:p>
            <a:pPr>
              <a:lnSpc>
                <a:spcPct val="100000"/>
              </a:lnSpc>
            </a:pPr>
            <a:r>
              <a:rPr b="0" i="1" lang="en-US" sz="3200" spc="-1" strike="noStrike">
                <a:solidFill>
                  <a:srgbClr val="000000"/>
                </a:solidFill>
                <a:latin typeface="Arial"/>
                <a:ea typeface="DejaVu Sans"/>
              </a:rPr>
              <a:t>This can be achieved usingLinearRegression from the scikit-learn library.</a:t>
            </a:r>
            <a:endParaRPr b="0" lang="en-US" sz="3200" spc="-1" strike="noStrike">
              <a:latin typeface="Arial"/>
            </a:endParaRPr>
          </a:p>
        </p:txBody>
      </p:sp>
      <p:pic>
        <p:nvPicPr>
          <p:cNvPr id="396" name="Picture 161" descr=""/>
          <p:cNvPicPr/>
          <p:nvPr/>
        </p:nvPicPr>
        <p:blipFill>
          <a:blip r:embed="rId1"/>
          <a:stretch/>
        </p:blipFill>
        <p:spPr>
          <a:xfrm>
            <a:off x="3240000" y="2187360"/>
            <a:ext cx="3710520" cy="30996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04000" y="565560"/>
            <a:ext cx="9067680" cy="942480"/>
          </a:xfrm>
          <a:prstGeom prst="rect">
            <a:avLst/>
          </a:prstGeom>
          <a:noFill/>
          <a:ln>
            <a:noFill/>
          </a:ln>
        </p:spPr>
        <p:style>
          <a:lnRef idx="0"/>
          <a:fillRef idx="0"/>
          <a:effectRef idx="0"/>
          <a:fontRef idx="minor"/>
        </p:style>
      </p:sp>
      <p:sp>
        <p:nvSpPr>
          <p:cNvPr id="398" name="CustomShape 2"/>
          <p:cNvSpPr/>
          <p:nvPr/>
        </p:nvSpPr>
        <p:spPr>
          <a:xfrm>
            <a:off x="182880" y="1512000"/>
            <a:ext cx="9388800" cy="3604680"/>
          </a:xfrm>
          <a:prstGeom prst="rect">
            <a:avLst/>
          </a:prstGeom>
          <a:noFill/>
          <a:ln>
            <a:noFill/>
          </a:ln>
        </p:spPr>
        <p:style>
          <a:lnRef idx="0"/>
          <a:fillRef idx="0"/>
          <a:effectRef idx="0"/>
          <a:fontRef idx="minor"/>
        </p:style>
        <p:txBody>
          <a:bodyPr lIns="0" rIns="0" tIns="0" bIns="0">
            <a:normAutofit/>
          </a:bodyPr>
          <a:p>
            <a:pPr>
              <a:lnSpc>
                <a:spcPts val="816"/>
              </a:lnSpc>
              <a:spcAft>
                <a:spcPts val="1412"/>
              </a:spcAft>
            </a:pPr>
            <a:r>
              <a:rPr b="0" i="1" lang="en-US" sz="1600" spc="-1" strike="noStrike">
                <a:solidFill>
                  <a:srgbClr val="000000"/>
                </a:solidFill>
                <a:latin typeface="Arial"/>
                <a:ea typeface="DejaVu Sans"/>
              </a:rPr>
              <a:t>#import necessary modules</a:t>
            </a:r>
            <a:endParaRPr b="0" lang="en-US" sz="1600" spc="-1" strike="noStrike">
              <a:latin typeface="Arial"/>
            </a:endParaRPr>
          </a:p>
          <a:p>
            <a:pPr>
              <a:lnSpc>
                <a:spcPts val="816"/>
              </a:lnSpc>
              <a:spcAft>
                <a:spcPts val="1412"/>
              </a:spcAft>
            </a:pPr>
            <a:r>
              <a:rPr b="0" i="1" lang="en-US" sz="1600" spc="-1" strike="noStrike">
                <a:solidFill>
                  <a:srgbClr val="000000"/>
                </a:solidFill>
                <a:latin typeface="Arial"/>
                <a:ea typeface="DejaVu Sans"/>
              </a:rPr>
              <a:t>from sklearn.linear_model import LinearRegression</a:t>
            </a:r>
            <a:endParaRPr b="0" lang="en-US" sz="1600" spc="-1" strike="noStrike">
              <a:latin typeface="Arial"/>
            </a:endParaRPr>
          </a:p>
          <a:p>
            <a:pPr>
              <a:lnSpc>
                <a:spcPts val="816"/>
              </a:lnSpc>
              <a:spcAft>
                <a:spcPts val="1412"/>
              </a:spcAft>
            </a:pPr>
            <a:r>
              <a:rPr b="0" i="1" lang="en-US" sz="1600" spc="-1" strike="noStrike">
                <a:solidFill>
                  <a:srgbClr val="000000"/>
                </a:solidFill>
                <a:latin typeface="Arial"/>
                <a:ea typeface="DejaVu Sans"/>
              </a:rPr>
              <a:t>from sklearn.model_selection import cross_val_score</a:t>
            </a:r>
            <a:endParaRPr b="0" lang="en-US" sz="1600" spc="-1" strike="noStrike">
              <a:latin typeface="Arial"/>
            </a:endParaRPr>
          </a:p>
          <a:p>
            <a:pPr>
              <a:lnSpc>
                <a:spcPts val="816"/>
              </a:lnSpc>
              <a:spcAft>
                <a:spcPts val="1412"/>
              </a:spcAft>
            </a:pPr>
            <a:r>
              <a:rPr b="0" i="1" lang="en-US" sz="1600" spc="-1" strike="noStrike">
                <a:solidFill>
                  <a:srgbClr val="000000"/>
                </a:solidFill>
                <a:latin typeface="Arial"/>
                <a:ea typeface="DejaVu Sans"/>
              </a:rPr>
              <a:t># instantiate LinearRegression</a:t>
            </a:r>
            <a:endParaRPr b="0" lang="en-US" sz="1600" spc="-1" strike="noStrike">
              <a:latin typeface="Arial"/>
            </a:endParaRPr>
          </a:p>
          <a:p>
            <a:pPr>
              <a:lnSpc>
                <a:spcPts val="816"/>
              </a:lnSpc>
              <a:spcAft>
                <a:spcPts val="1412"/>
              </a:spcAft>
            </a:pPr>
            <a:r>
              <a:rPr b="0" i="1" lang="en-US" sz="1600" spc="-1" strike="noStrike">
                <a:solidFill>
                  <a:srgbClr val="000000"/>
                </a:solidFill>
                <a:latin typeface="Arial"/>
                <a:ea typeface="DejaVu Sans"/>
              </a:rPr>
              <a:t>lr = LinearRegression()</a:t>
            </a:r>
            <a:endParaRPr b="0" lang="en-US" sz="1600" spc="-1" strike="noStrike">
              <a:latin typeface="Arial"/>
            </a:endParaRPr>
          </a:p>
          <a:p>
            <a:pPr>
              <a:lnSpc>
                <a:spcPct val="100000"/>
              </a:lnSpc>
              <a:spcAft>
                <a:spcPts val="1412"/>
              </a:spcAft>
            </a:pPr>
            <a:r>
              <a:rPr b="0" i="1" lang="en-US" sz="2200" spc="-1" strike="noStrike">
                <a:solidFill>
                  <a:srgbClr val="000000"/>
                </a:solidFill>
                <a:latin typeface="Arial"/>
                <a:ea typeface="DejaVu Sans"/>
              </a:rPr>
              <a:t>In order to evaluate the performance of the algorithm, we divide the data using a procedure called cross-validation (CV for short). For the k-fold CV, the dataset is split into k smaller sets or ‘folds’, the model is trained in k-1 of those folds, and the resulting model is validated on the remaining part of the data. The performance measure provided by the CV is then the average of the performance measure computed in each experiment.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437760" y="262080"/>
            <a:ext cx="90702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c9211e"/>
                </a:solidFill>
                <a:latin typeface="Arial"/>
                <a:ea typeface="DejaVu Sans"/>
              </a:rPr>
              <a:t>Electron js </a:t>
            </a:r>
            <a:endParaRPr b="0" lang="en-US" sz="4400" spc="-1" strike="noStrike">
              <a:latin typeface="Arial"/>
            </a:endParaRPr>
          </a:p>
        </p:txBody>
      </p:sp>
      <p:sp>
        <p:nvSpPr>
          <p:cNvPr id="400" name="CustomShape 2"/>
          <p:cNvSpPr/>
          <p:nvPr/>
        </p:nvSpPr>
        <p:spPr>
          <a:xfrm>
            <a:off x="365760" y="1371600"/>
            <a:ext cx="9070200" cy="3286800"/>
          </a:xfrm>
          <a:prstGeom prst="rect">
            <a:avLst/>
          </a:prstGeom>
          <a:noFill/>
          <a:ln>
            <a:noFill/>
          </a:ln>
        </p:spPr>
        <p:style>
          <a:lnRef idx="0"/>
          <a:fillRef idx="0"/>
          <a:effectRef idx="0"/>
          <a:fontRef idx="minor"/>
        </p:style>
        <p:txBody>
          <a:bodyPr lIns="0" rIns="0" tIns="0" bIns="0">
            <a:normAutofit/>
          </a:bodyPr>
          <a:p>
            <a:pPr>
              <a:lnSpc>
                <a:spcPct val="158000"/>
              </a:lnSpc>
              <a:spcAft>
                <a:spcPts val="1236"/>
              </a:spcAft>
            </a:pPr>
            <a:r>
              <a:rPr b="0" lang="en-US" sz="2200" spc="-1" strike="noStrike">
                <a:solidFill>
                  <a:srgbClr val="202122"/>
                </a:solidFill>
                <a:latin typeface="Times New Roman"/>
                <a:ea typeface="DejaVu Sans"/>
              </a:rPr>
              <a:t>Electron(formerly known as Atom Shell) is an open-source framework developed and maintained by</a:t>
            </a:r>
            <a:r>
              <a:rPr b="0" lang="en-US" sz="2200" spc="-1" strike="noStrike">
                <a:solidFill>
                  <a:srgbClr val="0b0080"/>
                </a:solidFill>
                <a:latin typeface="Times New Roman"/>
                <a:ea typeface="DejaVu Sans"/>
              </a:rPr>
              <a:t> GitHub </a:t>
            </a:r>
            <a:r>
              <a:rPr b="0" lang="en-US" sz="2200" spc="-1" strike="noStrike">
                <a:solidFill>
                  <a:srgbClr val="202122"/>
                </a:solidFill>
                <a:latin typeface="Times New Roman"/>
                <a:ea typeface="DejaVu Sans"/>
              </a:rPr>
              <a:t>Electron allows for the development of desktop GUI applications using web technologies: It combines the Chromium rendering engine and the  runtime. Electron is the main </a:t>
            </a:r>
            <a:r>
              <a:rPr b="0" lang="en-US" sz="2200" spc="-1" strike="noStrike" u="sng">
                <a:solidFill>
                  <a:srgbClr val="4fc1e9"/>
                </a:solidFill>
                <a:uFillTx/>
                <a:latin typeface="Times New Roman"/>
                <a:ea typeface="DejaVu Sans"/>
                <a:hlinkClick r:id="rId1"/>
              </a:rPr>
              <a:t>GUI</a:t>
            </a:r>
            <a:r>
              <a:rPr b="0" lang="en-US" sz="2200" spc="-1" strike="noStrike">
                <a:solidFill>
                  <a:srgbClr val="202122"/>
                </a:solidFill>
                <a:latin typeface="Times New Roman"/>
                <a:ea typeface="DejaVu Sans"/>
              </a:rPr>
              <a:t> framework behind several notable open-source projects including </a:t>
            </a:r>
            <a:endParaRPr b="0" lang="en-US" sz="2200" spc="-1" strike="noStrike">
              <a:latin typeface="Arial"/>
            </a:endParaRPr>
          </a:p>
          <a:p>
            <a:pPr>
              <a:lnSpc>
                <a:spcPct val="158000"/>
              </a:lnSpc>
              <a:spcAft>
                <a:spcPts val="1236"/>
              </a:spcAft>
            </a:pPr>
            <a:r>
              <a:rPr b="0" lang="en-US" sz="2200" spc="-1" strike="noStrike" u="sng">
                <a:solidFill>
                  <a:srgbClr val="4fc1e9"/>
                </a:solidFill>
                <a:uFillTx/>
                <a:latin typeface="Times New Roman"/>
                <a:ea typeface="DejaVu Sans"/>
                <a:hlinkClick r:id="rId2"/>
              </a:rPr>
              <a:t>Atom</a:t>
            </a:r>
            <a:r>
              <a:rPr b="0" lang="en-US" sz="2200" spc="-1" strike="noStrike">
                <a:solidFill>
                  <a:srgbClr val="202122"/>
                </a:solidFill>
                <a:latin typeface="Times New Roman"/>
                <a:ea typeface="DejaVu Sans"/>
              </a:rPr>
              <a:t>,Github,</a:t>
            </a:r>
            <a:r>
              <a:rPr b="0" lang="en-US" sz="2200" spc="-1" strike="noStrike">
                <a:solidFill>
                  <a:srgbClr val="0b0080"/>
                </a:solidFill>
                <a:latin typeface="Times New Roman"/>
                <a:ea typeface="DejaVu Sans"/>
              </a:rPr>
              <a:t> </a:t>
            </a:r>
            <a:r>
              <a:rPr b="0" lang="en-US" sz="2200" spc="-1" strike="noStrike" u="sng">
                <a:solidFill>
                  <a:srgbClr val="4fc1e9"/>
                </a:solidFill>
                <a:uFillTx/>
                <a:latin typeface="Times New Roman"/>
                <a:ea typeface="DejaVu Sans"/>
                <a:hlinkClick r:id="rId3"/>
              </a:rPr>
              <a:t>Light Table</a:t>
            </a:r>
            <a:r>
              <a:rPr b="0" lang="en-US" sz="2200" spc="-1" strike="noStrike">
                <a:solidFill>
                  <a:srgbClr val="202122"/>
                </a:solidFill>
                <a:latin typeface="Times New Roman"/>
                <a:ea typeface="DejaVu Sans"/>
              </a:rPr>
              <a:t>, </a:t>
            </a:r>
            <a:r>
              <a:rPr b="0" lang="en-US" sz="2200" spc="-1" strike="noStrike" u="sng">
                <a:solidFill>
                  <a:srgbClr val="4fc1e9"/>
                </a:solidFill>
                <a:uFillTx/>
                <a:latin typeface="Times New Roman"/>
                <a:ea typeface="DejaVu Sans"/>
                <a:hlinkClick r:id="rId4"/>
              </a:rPr>
              <a:t>Visual Studio Code</a:t>
            </a:r>
            <a:r>
              <a:rPr b="0" lang="en-US" sz="2200" spc="-1" strike="noStrike">
                <a:solidFill>
                  <a:srgbClr val="0b0080"/>
                </a:solidFill>
                <a:latin typeface="Times New Roman"/>
                <a:ea typeface="DejaVu Sans"/>
              </a:rPr>
              <a:t> </a:t>
            </a:r>
            <a:r>
              <a:rPr b="0" lang="en-US" sz="2200" spc="-1" strike="noStrike">
                <a:solidFill>
                  <a:srgbClr val="202122"/>
                </a:solidFill>
                <a:latin typeface="Times New Roman"/>
                <a:ea typeface="DejaVu Sans"/>
              </a:rPr>
              <a:t>and WordPress Desktop.</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504000" y="226080"/>
            <a:ext cx="90702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c9211e"/>
                </a:solidFill>
                <a:latin typeface="Arial"/>
                <a:ea typeface="DejaVu Sans"/>
              </a:rPr>
              <a:t>Python Shell</a:t>
            </a:r>
            <a:endParaRPr b="0" lang="en-US" sz="4400" spc="-1" strike="noStrike">
              <a:latin typeface="Arial"/>
            </a:endParaRPr>
          </a:p>
        </p:txBody>
      </p:sp>
      <p:sp>
        <p:nvSpPr>
          <p:cNvPr id="402" name="CustomShape 2"/>
          <p:cNvSpPr/>
          <p:nvPr/>
        </p:nvSpPr>
        <p:spPr>
          <a:xfrm>
            <a:off x="365760" y="1097280"/>
            <a:ext cx="9507960" cy="4204440"/>
          </a:xfrm>
          <a:prstGeom prst="rect">
            <a:avLst/>
          </a:prstGeom>
          <a:noFill/>
          <a:ln>
            <a:noFill/>
          </a:ln>
        </p:spPr>
        <p:style>
          <a:lnRef idx="0"/>
          <a:fillRef idx="0"/>
          <a:effectRef idx="0"/>
          <a:fontRef idx="minor"/>
        </p:style>
        <p:txBody>
          <a:bodyPr lIns="0" rIns="0" tIns="0" bIns="0">
            <a:normAutofit fontScale="94000"/>
          </a:bodyPr>
          <a:p>
            <a:pPr>
              <a:lnSpc>
                <a:spcPct val="158000"/>
              </a:lnSpc>
              <a:spcAft>
                <a:spcPts val="1236"/>
              </a:spcAft>
            </a:pPr>
            <a:r>
              <a:rPr b="0" lang="en-US" sz="2200" spc="-1" strike="noStrike">
                <a:solidFill>
                  <a:srgbClr val="333333"/>
                </a:solidFill>
                <a:latin typeface="Times New Roman"/>
                <a:ea typeface="DejaVu Sans"/>
              </a:rPr>
              <a:t>A simple way to run Python scripts from Node.js with basic but efficient inter-process communication and better error handling. </a:t>
            </a:r>
            <a:endParaRPr b="0" lang="en-US" sz="2200" spc="-1" strike="noStrike">
              <a:latin typeface="Arial"/>
            </a:endParaRPr>
          </a:p>
          <a:p>
            <a:pPr lvl="1" marL="432000" indent="-214200">
              <a:lnSpc>
                <a:spcPct val="158000"/>
              </a:lnSpc>
              <a:spcAft>
                <a:spcPts val="700"/>
              </a:spcAft>
              <a:buClr>
                <a:srgbClr val="000000"/>
              </a:buClr>
              <a:buSzPct val="45000"/>
              <a:buFont typeface="Wingdings" charset="2"/>
              <a:buChar char=""/>
            </a:pPr>
            <a:r>
              <a:rPr b="1" lang="en-US" sz="2200" spc="-1" strike="noStrike">
                <a:solidFill>
                  <a:srgbClr val="111111"/>
                </a:solidFill>
                <a:latin typeface="Times New Roman"/>
                <a:ea typeface="DejaVu Sans"/>
              </a:rPr>
              <a:t>Features</a:t>
            </a:r>
            <a:endParaRPr b="0" lang="en-US" sz="2200" spc="-1" strike="noStrike">
              <a:latin typeface="Arial"/>
            </a:endParaRPr>
          </a:p>
          <a:p>
            <a:pPr marL="448920" indent="-214560">
              <a:lnSpc>
                <a:spcPct val="130000"/>
              </a:lnSpc>
              <a:spcAft>
                <a:spcPts val="451"/>
              </a:spcAft>
              <a:buClr>
                <a:srgbClr val="000000"/>
              </a:buClr>
              <a:buSzPct val="45000"/>
              <a:buFont typeface="Wingdings" charset="2"/>
              <a:buChar char=""/>
            </a:pPr>
            <a:r>
              <a:rPr b="0" lang="en-US" sz="2200" spc="-1" strike="noStrike">
                <a:solidFill>
                  <a:srgbClr val="333333"/>
                </a:solidFill>
                <a:latin typeface="Times New Roman"/>
                <a:ea typeface="DejaVu Sans"/>
              </a:rPr>
              <a:t>Reliably spawn Python scripts in a child process</a:t>
            </a:r>
            <a:endParaRPr b="0" lang="en-US" sz="2200" spc="-1" strike="noStrike">
              <a:latin typeface="Arial"/>
            </a:endParaRPr>
          </a:p>
          <a:p>
            <a:pPr marL="448920" indent="-214560">
              <a:lnSpc>
                <a:spcPct val="130000"/>
              </a:lnSpc>
              <a:spcAft>
                <a:spcPts val="451"/>
              </a:spcAft>
              <a:buClr>
                <a:srgbClr val="000000"/>
              </a:buClr>
              <a:buSzPct val="45000"/>
              <a:buFont typeface="Wingdings" charset="2"/>
              <a:buChar char=""/>
            </a:pPr>
            <a:r>
              <a:rPr b="0" lang="en-US" sz="2200" spc="-1" strike="noStrike">
                <a:solidFill>
                  <a:srgbClr val="333333"/>
                </a:solidFill>
                <a:latin typeface="Times New Roman"/>
                <a:ea typeface="DejaVu Sans"/>
              </a:rPr>
              <a:t>Built-in text, JSON and binary modes</a:t>
            </a:r>
            <a:endParaRPr b="0" lang="en-US" sz="2200" spc="-1" strike="noStrike">
              <a:latin typeface="Arial"/>
            </a:endParaRPr>
          </a:p>
          <a:p>
            <a:pPr marL="448920" indent="-214560">
              <a:lnSpc>
                <a:spcPct val="130000"/>
              </a:lnSpc>
              <a:spcAft>
                <a:spcPts val="451"/>
              </a:spcAft>
              <a:buClr>
                <a:srgbClr val="000000"/>
              </a:buClr>
              <a:buSzPct val="45000"/>
              <a:buFont typeface="Wingdings" charset="2"/>
              <a:buChar char=""/>
            </a:pPr>
            <a:r>
              <a:rPr b="0" lang="en-US" sz="2200" spc="-1" strike="noStrike">
                <a:solidFill>
                  <a:srgbClr val="333333"/>
                </a:solidFill>
                <a:latin typeface="Times New Roman"/>
                <a:ea typeface="DejaVu Sans"/>
              </a:rPr>
              <a:t>Custom parsers and formatters</a:t>
            </a:r>
            <a:endParaRPr b="0" lang="en-US" sz="2200" spc="-1" strike="noStrike">
              <a:latin typeface="Arial"/>
            </a:endParaRPr>
          </a:p>
          <a:p>
            <a:pPr marL="448920" indent="-214560">
              <a:lnSpc>
                <a:spcPct val="130000"/>
              </a:lnSpc>
              <a:spcAft>
                <a:spcPts val="451"/>
              </a:spcAft>
              <a:buClr>
                <a:srgbClr val="000000"/>
              </a:buClr>
              <a:buSzPct val="45000"/>
              <a:buFont typeface="Wingdings" charset="2"/>
              <a:buChar char=""/>
            </a:pPr>
            <a:r>
              <a:rPr b="0" lang="en-US" sz="2200" spc="-1" strike="noStrike">
                <a:solidFill>
                  <a:srgbClr val="333333"/>
                </a:solidFill>
                <a:latin typeface="Times New Roman"/>
                <a:ea typeface="DejaVu Sans"/>
              </a:rPr>
              <a:t>Simple and efficient data transfers through stdin and stdout streams</a:t>
            </a:r>
            <a:endParaRPr b="0" lang="en-US" sz="2200" spc="-1" strike="noStrike">
              <a:latin typeface="Arial"/>
            </a:endParaRPr>
          </a:p>
          <a:p>
            <a:pPr marL="448920" indent="-214560">
              <a:lnSpc>
                <a:spcPct val="130000"/>
              </a:lnSpc>
              <a:spcAft>
                <a:spcPts val="451"/>
              </a:spcAft>
              <a:buClr>
                <a:srgbClr val="000000"/>
              </a:buClr>
              <a:buSzPct val="45000"/>
              <a:buFont typeface="Wingdings" charset="2"/>
              <a:buChar char=""/>
            </a:pPr>
            <a:r>
              <a:rPr b="0" lang="en-US" sz="2200" spc="-1" strike="noStrike">
                <a:solidFill>
                  <a:srgbClr val="333333"/>
                </a:solidFill>
                <a:latin typeface="Times New Roman"/>
                <a:ea typeface="DejaVu Sans"/>
              </a:rPr>
              <a:t>Extended stack traces when an error is thrown </a:t>
            </a:r>
            <a:r>
              <a:rPr b="0" lang="en-US" sz="2200" spc="-1" strike="noStrike">
                <a:solidFill>
                  <a:srgbClr val="111111"/>
                </a:solidFill>
                <a:latin typeface="Times New Roman"/>
                <a:ea typeface="DejaVu Sans"/>
              </a:rPr>
              <a:t>Installation</a:t>
            </a:r>
            <a:endParaRPr b="0" lang="en-US" sz="2200" spc="-1" strike="noStrike">
              <a:latin typeface="Arial"/>
            </a:endParaRPr>
          </a:p>
          <a:p>
            <a:pPr marL="216000" indent="-214200">
              <a:lnSpc>
                <a:spcPct val="100000"/>
              </a:lnSpc>
              <a:spcAft>
                <a:spcPts val="1800"/>
              </a:spcAft>
              <a:buClr>
                <a:srgbClr val="000000"/>
              </a:buClr>
              <a:buSzPct val="45000"/>
              <a:buFont typeface="Wingdings" charset="2"/>
              <a:buChar char=""/>
            </a:pP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npm install python-shell</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504000" y="226080"/>
            <a:ext cx="90702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c9211e"/>
                </a:solidFill>
                <a:latin typeface="Arial"/>
                <a:ea typeface="DejaVu Sans"/>
              </a:rPr>
              <a:t>Weather API</a:t>
            </a:r>
            <a:endParaRPr b="0" lang="en-US" sz="4400" spc="-1" strike="noStrike">
              <a:latin typeface="Arial"/>
            </a:endParaRPr>
          </a:p>
        </p:txBody>
      </p:sp>
      <p:sp>
        <p:nvSpPr>
          <p:cNvPr id="404" name="CustomShape 2"/>
          <p:cNvSpPr/>
          <p:nvPr/>
        </p:nvSpPr>
        <p:spPr>
          <a:xfrm>
            <a:off x="504000" y="1326600"/>
            <a:ext cx="9070200" cy="328680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Dark Sky API </a:t>
            </a:r>
            <a:endParaRPr b="0" lang="en-US" sz="32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Open weather API.</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04000" y="226080"/>
            <a:ext cx="9069480" cy="94392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c9211e"/>
                </a:solidFill>
                <a:latin typeface="Arial"/>
                <a:ea typeface="DejaVu Sans"/>
              </a:rPr>
              <a:t>ABOUT MY PROJECT</a:t>
            </a:r>
            <a:endParaRPr b="0" lang="en-US" sz="3200" spc="-1" strike="noStrike">
              <a:latin typeface="Arial"/>
            </a:endParaRPr>
          </a:p>
        </p:txBody>
      </p:sp>
      <p:sp>
        <p:nvSpPr>
          <p:cNvPr id="317" name="CustomShape 2"/>
          <p:cNvSpPr/>
          <p:nvPr/>
        </p:nvSpPr>
        <p:spPr>
          <a:xfrm>
            <a:off x="274320" y="1326600"/>
            <a:ext cx="9069480" cy="28771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endParaRPr b="0" lang="en-US" sz="1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111111"/>
                </a:solidFill>
                <a:latin typeface="Arial"/>
                <a:ea typeface="DejaVu Sans"/>
              </a:rPr>
              <a:t>I was given two datasets containing time series weather data and the energy generation values of past few years.</a:t>
            </a:r>
            <a:endParaRPr b="0" lang="en-US" sz="28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800" spc="-1" strike="noStrike">
                <a:solidFill>
                  <a:srgbClr val="111111"/>
                </a:solidFill>
                <a:latin typeface="Arial"/>
                <a:ea typeface="DejaVu Sans"/>
              </a:rPr>
              <a:t>I was asked to predict wind and solar generation using Machine Learning from the forecast weather data.</a:t>
            </a:r>
            <a:endParaRPr b="0" lang="en-US" sz="2800" spc="-1" strike="noStrike">
              <a:latin typeface="Arial"/>
            </a:endParaRPr>
          </a:p>
          <a:p>
            <a:pPr>
              <a:lnSpc>
                <a:spcPct val="100000"/>
              </a:lnSpc>
              <a:spcBef>
                <a:spcPts val="1417"/>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504000" y="226080"/>
            <a:ext cx="90702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Screenshots</a:t>
            </a:r>
            <a:endParaRPr b="0" lang="en-US" sz="4400" spc="-1" strike="noStrike">
              <a:latin typeface="Arial"/>
            </a:endParaRPr>
          </a:p>
        </p:txBody>
      </p:sp>
      <p:pic>
        <p:nvPicPr>
          <p:cNvPr id="406" name="" descr=""/>
          <p:cNvPicPr/>
          <p:nvPr/>
        </p:nvPicPr>
        <p:blipFill>
          <a:blip r:embed="rId1"/>
          <a:stretch/>
        </p:blipFill>
        <p:spPr>
          <a:xfrm>
            <a:off x="0" y="1554480"/>
            <a:ext cx="5068080" cy="2741760"/>
          </a:xfrm>
          <a:prstGeom prst="rect">
            <a:avLst/>
          </a:prstGeom>
          <a:ln>
            <a:noFill/>
          </a:ln>
        </p:spPr>
      </p:pic>
      <p:pic>
        <p:nvPicPr>
          <p:cNvPr id="407" name="" descr=""/>
          <p:cNvPicPr/>
          <p:nvPr/>
        </p:nvPicPr>
        <p:blipFill>
          <a:blip r:embed="rId2"/>
          <a:stretch/>
        </p:blipFill>
        <p:spPr>
          <a:xfrm>
            <a:off x="5354640" y="1561680"/>
            <a:ext cx="4702320" cy="264312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504000" y="565560"/>
            <a:ext cx="9067680" cy="942480"/>
          </a:xfrm>
          <a:prstGeom prst="rect">
            <a:avLst/>
          </a:prstGeom>
          <a:noFill/>
          <a:ln>
            <a:noFill/>
          </a:ln>
        </p:spPr>
        <p:style>
          <a:lnRef idx="0"/>
          <a:fillRef idx="0"/>
          <a:effectRef idx="0"/>
          <a:fontRef idx="minor"/>
        </p:style>
      </p:sp>
      <p:sp>
        <p:nvSpPr>
          <p:cNvPr id="409" name="CustomShape 2"/>
          <p:cNvSpPr/>
          <p:nvPr/>
        </p:nvSpPr>
        <p:spPr>
          <a:xfrm>
            <a:off x="503640" y="31500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494c4f"/>
                </a:solidFill>
                <a:latin typeface="Calibri"/>
                <a:ea typeface="DejaVu Sans"/>
              </a:rPr>
              <a:t>Thank you!</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822960" y="59400"/>
            <a:ext cx="9069480" cy="943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c9211e"/>
                </a:solidFill>
                <a:latin typeface="Arial"/>
                <a:ea typeface="DejaVu Sans"/>
              </a:rPr>
              <a:t>Purpose of the project </a:t>
            </a:r>
            <a:endParaRPr b="0" lang="en-US" sz="4400" spc="-1" strike="noStrike">
              <a:latin typeface="Arial"/>
            </a:endParaRPr>
          </a:p>
        </p:txBody>
      </p:sp>
      <p:sp>
        <p:nvSpPr>
          <p:cNvPr id="319" name="CustomShape 2"/>
          <p:cNvSpPr/>
          <p:nvPr/>
        </p:nvSpPr>
        <p:spPr>
          <a:xfrm>
            <a:off x="182880" y="1188720"/>
            <a:ext cx="9781560" cy="4295160"/>
          </a:xfrm>
          <a:prstGeom prst="rect">
            <a:avLst/>
          </a:prstGeom>
          <a:noFill/>
          <a:ln>
            <a:noFill/>
          </a:ln>
        </p:spPr>
        <p:style>
          <a:lnRef idx="0"/>
          <a:fillRef idx="0"/>
          <a:effectRef idx="0"/>
          <a:fontRef idx="minor"/>
        </p:style>
        <p:txBody>
          <a:bodyPr lIns="0" rIns="0" tIns="0" bIns="0">
            <a:normAutofit fontScale="87000"/>
          </a:bodyPr>
          <a:p>
            <a:pPr algn="just">
              <a:lnSpc>
                <a:spcPct val="150000"/>
              </a:lnSpc>
            </a:pPr>
            <a:r>
              <a:rPr b="0" lang="en-US" sz="2000" spc="-1" strike="noStrike">
                <a:solidFill>
                  <a:srgbClr val="333333"/>
                </a:solidFill>
                <a:latin typeface="Arial"/>
                <a:ea typeface="DejaVu Sans"/>
              </a:rPr>
              <a:t>One challenge with integrating renewable into the grid is that their power generation is intermittent and uncontrollable. Thus, predicting future renewable generation is important. In this project, “Predicting yearly wind and solar generation” I used linear regression and some other algorithms to predict renewable energy production from the given weather data and then compared the results. The aim to predict production on the basis of whether are as follows : </a:t>
            </a:r>
            <a:endParaRPr b="0" lang="en-US" sz="2000" spc="-1" strike="noStrike">
              <a:latin typeface="Arial"/>
            </a:endParaRPr>
          </a:p>
          <a:p>
            <a:pPr algn="just">
              <a:lnSpc>
                <a:spcPct val="150000"/>
              </a:lnSpc>
            </a:pPr>
            <a:r>
              <a:rPr b="0" lang="en-US" sz="2000" spc="-1" strike="noStrike">
                <a:solidFill>
                  <a:srgbClr val="333333"/>
                </a:solidFill>
                <a:latin typeface="Arial"/>
                <a:ea typeface="DejaVu Sans"/>
              </a:rPr>
              <a:t>1. Know about the efficiency and profitability of the plant.</a:t>
            </a:r>
            <a:endParaRPr b="0" lang="en-US" sz="2000" spc="-1" strike="noStrike">
              <a:latin typeface="Arial"/>
            </a:endParaRPr>
          </a:p>
          <a:p>
            <a:pPr algn="just">
              <a:lnSpc>
                <a:spcPct val="150000"/>
              </a:lnSpc>
            </a:pPr>
            <a:r>
              <a:rPr b="0" lang="en-US" sz="2000" spc="-1" strike="noStrike">
                <a:solidFill>
                  <a:srgbClr val="333333"/>
                </a:solidFill>
                <a:latin typeface="Arial"/>
                <a:ea typeface="DejaVu Sans"/>
              </a:rPr>
              <a:t>2. To predict the generation capability of a location which could be a possible new, project location.</a:t>
            </a:r>
            <a:endParaRPr b="0" lang="en-US" sz="2000" spc="-1" strike="noStrike">
              <a:latin typeface="Arial"/>
            </a:endParaRPr>
          </a:p>
          <a:p>
            <a:pPr algn="just">
              <a:lnSpc>
                <a:spcPct val="150000"/>
              </a:lnSpc>
            </a:pPr>
            <a:r>
              <a:rPr b="0" lang="en-US" sz="2000" spc="-1" strike="noStrike">
                <a:solidFill>
                  <a:srgbClr val="333333"/>
                </a:solidFill>
                <a:latin typeface="Arial"/>
                <a:ea typeface="DejaVu Sans"/>
              </a:rPr>
              <a:t>3. To make changes in the design and use of the types of panels</a:t>
            </a:r>
            <a:endParaRPr b="0" lang="en-US" sz="2000" spc="-1" strike="noStrike">
              <a:latin typeface="Arial"/>
            </a:endParaRPr>
          </a:p>
          <a:p>
            <a:pPr algn="just">
              <a:lnSpc>
                <a:spcPct val="150000"/>
              </a:lnSpc>
            </a:pPr>
            <a:r>
              <a:rPr b="0" lang="en-US" sz="2000" spc="-1" strike="noStrike">
                <a:solidFill>
                  <a:srgbClr val="333333"/>
                </a:solidFill>
                <a:latin typeface="Arial"/>
                <a:ea typeface="DejaVu Sans"/>
              </a:rPr>
              <a:t> </a:t>
            </a:r>
            <a:endParaRPr b="0" lang="en-US" sz="2000" spc="-1" strike="noStrike">
              <a:latin typeface="Arial"/>
            </a:endParaRPr>
          </a:p>
          <a:p>
            <a:pPr algn="just">
              <a:lnSpc>
                <a:spcPct val="15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504000" y="226080"/>
            <a:ext cx="9069480" cy="943920"/>
          </a:xfrm>
          <a:prstGeom prst="rect">
            <a:avLst/>
          </a:prstGeom>
          <a:noFill/>
          <a:ln>
            <a:noFill/>
          </a:ln>
        </p:spPr>
        <p:style>
          <a:lnRef idx="0"/>
          <a:fillRef idx="0"/>
          <a:effectRef idx="0"/>
          <a:fontRef idx="minor"/>
        </p:style>
      </p:sp>
      <p:sp>
        <p:nvSpPr>
          <p:cNvPr id="321"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ormAutofit/>
          </a:bodyPr>
          <a:p>
            <a:pPr marL="432000" indent="-321480" algn="just">
              <a:lnSpc>
                <a:spcPct val="150000"/>
              </a:lnSpc>
              <a:buClr>
                <a:srgbClr val="000000"/>
              </a:buClr>
              <a:buSzPct val="45000"/>
              <a:buFont typeface="Wingdings" charset="2"/>
              <a:buChar char=""/>
            </a:pPr>
            <a:r>
              <a:rPr b="0" lang="en-US" sz="2200" spc="-1" strike="noStrike">
                <a:solidFill>
                  <a:srgbClr val="333333"/>
                </a:solidFill>
                <a:latin typeface="Arial"/>
                <a:ea typeface="DejaVu Sans"/>
              </a:rPr>
              <a:t>These are the main goals to be accomplished by this project but there could be more uses to analyze the output.</a:t>
            </a:r>
            <a:endParaRPr b="0" lang="en-US" sz="2200" spc="-1" strike="noStrike">
              <a:latin typeface="Arial"/>
            </a:endParaRPr>
          </a:p>
          <a:p>
            <a:pPr marL="432000" indent="-321480">
              <a:lnSpc>
                <a:spcPct val="100000"/>
              </a:lnSpc>
              <a:spcBef>
                <a:spcPts val="1417"/>
              </a:spcBef>
              <a:buClr>
                <a:srgbClr val="000000"/>
              </a:buClr>
              <a:buSzPct val="45000"/>
              <a:buFont typeface="Wingdings" charset="2"/>
              <a:buChar char=""/>
            </a:pPr>
            <a:r>
              <a:rPr b="0" lang="en-US" sz="2200" spc="-1" strike="noStrike">
                <a:solidFill>
                  <a:srgbClr val="333333"/>
                </a:solidFill>
                <a:latin typeface="Arial"/>
                <a:ea typeface="DejaVu Sans"/>
              </a:rPr>
              <a:t>Before this project I was give some Data Science related topics and concepts to understand and then implement as well</a:t>
            </a:r>
            <a:r>
              <a:rPr b="0" lang="en-US" sz="2200" spc="-1" strike="noStrike">
                <a:solidFill>
                  <a:srgbClr val="333333"/>
                </a:solidFill>
                <a:latin typeface="Andalus"/>
                <a:ea typeface="DejaVu Sans"/>
              </a:rPr>
              <a:t>.</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0" y="648000"/>
            <a:ext cx="9067680" cy="811080"/>
          </a:xfrm>
          <a:prstGeom prst="rect">
            <a:avLst/>
          </a:prstGeom>
          <a:solidFill>
            <a:srgbClr val="c7243a"/>
          </a:solidFill>
          <a:ln>
            <a:noFill/>
          </a:ln>
        </p:spPr>
        <p:style>
          <a:lnRef idx="0"/>
          <a:fillRef idx="0"/>
          <a:effectRef idx="0"/>
          <a:fontRef idx="minor"/>
        </p:style>
        <p:txBody>
          <a:bodyPr lIns="72000" rIns="0" tIns="0" bIns="0" anchor="ctr">
            <a:noAutofit/>
          </a:bodyPr>
          <a:p>
            <a:pPr>
              <a:lnSpc>
                <a:spcPct val="100000"/>
              </a:lnSpc>
            </a:pPr>
            <a:r>
              <a:rPr b="0" lang="en-US" sz="4400" spc="-1" strike="noStrike">
                <a:solidFill>
                  <a:srgbClr val="ffffff"/>
                </a:solidFill>
                <a:latin typeface="Arial"/>
                <a:ea typeface="DejaVu Sans"/>
              </a:rPr>
              <a:t> </a:t>
            </a:r>
            <a:r>
              <a:rPr b="0" lang="en-US" sz="4800" spc="-1" strike="noStrike" baseline="33000">
                <a:solidFill>
                  <a:srgbClr val="ffffff"/>
                </a:solidFill>
                <a:latin typeface="Arial"/>
                <a:ea typeface="DejaVu Sans"/>
              </a:rPr>
              <a:t> </a:t>
            </a:r>
            <a:r>
              <a:rPr b="0" lang="en-US" sz="4800" spc="-1" strike="noStrike" baseline="33000">
                <a:solidFill>
                  <a:srgbClr val="ffffff"/>
                </a:solidFill>
                <a:latin typeface="Arial"/>
                <a:ea typeface="DejaVu Sans"/>
              </a:rPr>
              <a:t>DATA VISUALIZATION</a:t>
            </a:r>
            <a:endParaRPr b="0" lang="en-US" sz="4800" spc="-1" strike="noStrike">
              <a:latin typeface="Arial"/>
            </a:endParaRPr>
          </a:p>
        </p:txBody>
      </p:sp>
      <p:sp>
        <p:nvSpPr>
          <p:cNvPr id="323" name="CustomShape 2"/>
          <p:cNvSpPr/>
          <p:nvPr/>
        </p:nvSpPr>
        <p:spPr>
          <a:xfrm>
            <a:off x="1005840" y="2011680"/>
            <a:ext cx="7219800" cy="1733400"/>
          </a:xfrm>
          <a:prstGeom prst="rect">
            <a:avLst/>
          </a:prstGeom>
          <a:noFill/>
          <a:ln>
            <a:noFill/>
          </a:ln>
        </p:spPr>
        <p:style>
          <a:lnRef idx="0"/>
          <a:fillRef idx="0"/>
          <a:effectRef idx="0"/>
          <a:fontRef idx="minor"/>
        </p:style>
        <p:txBody>
          <a:bodyPr lIns="0" rIns="0" tIns="0" bIns="0">
            <a:normAutofit fontScale="39000"/>
          </a:bodyPr>
          <a:p>
            <a:pPr>
              <a:lnSpc>
                <a:spcPct val="100000"/>
              </a:lnSpc>
            </a:pPr>
            <a:r>
              <a:rPr b="0" lang="en-US" sz="2800" spc="-1" strike="noStrike">
                <a:solidFill>
                  <a:srgbClr val="494c4f"/>
                </a:solidFill>
                <a:latin typeface="Arial"/>
                <a:ea typeface="DejaVu Sans"/>
              </a:rPr>
              <a:t>Data visualization is the discipline of trying to understand data by placing it in a visual context so that patterns, trends and correlations that might not otherwise be detected can be exposed.</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494c4f"/>
                </a:solidFill>
                <a:latin typeface="Arial"/>
                <a:ea typeface="DejaVu Sans"/>
              </a:rPr>
              <a:t>Assignment: To apply Data Visualization on Iris Dataset.</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504000" y="565560"/>
            <a:ext cx="9067680" cy="9424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600" spc="-1" strike="noStrike">
                <a:solidFill>
                  <a:srgbClr val="c9211e"/>
                </a:solidFill>
                <a:latin typeface="Arial"/>
                <a:ea typeface="DejaVu Sans"/>
              </a:rPr>
              <a:t>DATA VISUALIZATION IN PYTHON</a:t>
            </a:r>
            <a:endParaRPr b="0" lang="en-US" sz="3600" spc="-1" strike="noStrike">
              <a:latin typeface="Arial"/>
            </a:endParaRPr>
          </a:p>
        </p:txBody>
      </p:sp>
      <p:sp>
        <p:nvSpPr>
          <p:cNvPr id="325" name="CustomShape 2"/>
          <p:cNvSpPr/>
          <p:nvPr/>
        </p:nvSpPr>
        <p:spPr>
          <a:xfrm>
            <a:off x="504000" y="1656000"/>
            <a:ext cx="8852760" cy="2954880"/>
          </a:xfrm>
          <a:prstGeom prst="rect">
            <a:avLst/>
          </a:prstGeom>
          <a:noFill/>
          <a:ln>
            <a:noFill/>
          </a:ln>
        </p:spPr>
        <p:style>
          <a:lnRef idx="0"/>
          <a:fillRef idx="0"/>
          <a:effectRef idx="0"/>
          <a:fontRef idx="minor"/>
        </p:style>
        <p:txBody>
          <a:bodyPr lIns="0" rIns="0" tIns="0" bIns="0">
            <a:normAutofit fontScale="63000"/>
          </a:bodyPr>
          <a:p>
            <a:pPr>
              <a:lnSpc>
                <a:spcPct val="100000"/>
              </a:lnSpc>
            </a:pPr>
            <a:r>
              <a:rPr b="0" i="1" lang="en-US" sz="2400" spc="-1" strike="noStrike">
                <a:solidFill>
                  <a:srgbClr val="000000"/>
                </a:solidFill>
                <a:latin typeface="Arial"/>
                <a:ea typeface="DejaVu Sans"/>
              </a:rPr>
              <a:t>Python offers multiple great graphing libraries that come packed with lots of different features, to create interactive, live or highly customized plots. Few popular plotting libraries are:</a:t>
            </a:r>
            <a:endParaRPr b="0" lang="en-US" sz="2400" spc="-1" strike="noStrike">
              <a:latin typeface="Arial"/>
            </a:endParaRPr>
          </a:p>
          <a:p>
            <a:pPr>
              <a:lnSpc>
                <a:spcPct val="100000"/>
              </a:lnSpc>
            </a:pPr>
            <a:endParaRPr b="0" lang="en-US" sz="2400" spc="-1" strike="noStrike">
              <a:latin typeface="Arial"/>
            </a:endParaRPr>
          </a:p>
          <a:p>
            <a:pPr marL="565200" indent="-453240">
              <a:lnSpc>
                <a:spcPct val="100000"/>
              </a:lnSpc>
              <a:spcAft>
                <a:spcPts val="1412"/>
              </a:spcAft>
              <a:buClr>
                <a:srgbClr val="000000"/>
              </a:buClr>
              <a:buSzPct val="45000"/>
              <a:buFont typeface="Calibri"/>
              <a:buAutoNum type="arabicPeriod"/>
            </a:pPr>
            <a:r>
              <a:rPr b="0" i="1" lang="en-US" sz="2400" spc="-1" strike="noStrike">
                <a:solidFill>
                  <a:srgbClr val="000000"/>
                </a:solidFill>
                <a:latin typeface="Arial"/>
                <a:ea typeface="DejaVu Sans"/>
              </a:rPr>
              <a:t>Matplotlib.</a:t>
            </a:r>
            <a:endParaRPr b="0" lang="en-US" sz="2400" spc="-1" strike="noStrike">
              <a:latin typeface="Arial"/>
            </a:endParaRPr>
          </a:p>
          <a:p>
            <a:pPr marL="565200" indent="-453240">
              <a:lnSpc>
                <a:spcPct val="100000"/>
              </a:lnSpc>
              <a:spcAft>
                <a:spcPts val="1412"/>
              </a:spcAft>
              <a:buClr>
                <a:srgbClr val="000000"/>
              </a:buClr>
              <a:buSzPct val="45000"/>
              <a:buFont typeface="Calibri"/>
              <a:buAutoNum type="arabicPeriod"/>
            </a:pPr>
            <a:r>
              <a:rPr b="0" i="1" lang="en-US" sz="2400" spc="-1" strike="noStrike">
                <a:solidFill>
                  <a:srgbClr val="000000"/>
                </a:solidFill>
                <a:latin typeface="Arial"/>
                <a:ea typeface="DejaVu Sans"/>
              </a:rPr>
              <a:t>Pandas Visualizations.</a:t>
            </a:r>
            <a:endParaRPr b="0" lang="en-US" sz="2400" spc="-1" strike="noStrike">
              <a:latin typeface="Arial"/>
            </a:endParaRPr>
          </a:p>
          <a:p>
            <a:pPr marL="565200" indent="-453240">
              <a:lnSpc>
                <a:spcPct val="100000"/>
              </a:lnSpc>
              <a:spcAft>
                <a:spcPts val="1412"/>
              </a:spcAft>
              <a:buClr>
                <a:srgbClr val="000000"/>
              </a:buClr>
              <a:buSzPct val="45000"/>
              <a:buFont typeface="Calibri"/>
              <a:buAutoNum type="arabicPeriod"/>
            </a:pPr>
            <a:r>
              <a:rPr b="0" i="1" lang="en-US" sz="2400" spc="-1" strike="noStrike">
                <a:solidFill>
                  <a:srgbClr val="000000"/>
                </a:solidFill>
                <a:latin typeface="Arial"/>
                <a:ea typeface="DejaVu Sans"/>
              </a:rPr>
              <a:t>Seaborn.</a:t>
            </a:r>
            <a:endParaRPr b="0" lang="en-US" sz="2400" spc="-1" strike="noStrike">
              <a:latin typeface="Arial"/>
            </a:endParaRPr>
          </a:p>
          <a:p>
            <a:pPr marL="565200" indent="-453240">
              <a:lnSpc>
                <a:spcPct val="100000"/>
              </a:lnSpc>
              <a:spcAft>
                <a:spcPts val="1412"/>
              </a:spcAft>
              <a:buClr>
                <a:srgbClr val="000000"/>
              </a:buClr>
              <a:buSzPct val="45000"/>
              <a:buFont typeface="Calibri"/>
              <a:buAutoNum type="arabicPeriod"/>
            </a:pPr>
            <a:r>
              <a:rPr b="0" i="1" lang="en-US" sz="2400" spc="-1" strike="noStrike">
                <a:solidFill>
                  <a:srgbClr val="000000"/>
                </a:solidFill>
                <a:latin typeface="Arial"/>
                <a:ea typeface="DejaVu Sans"/>
              </a:rPr>
              <a:t>Ggplot.</a:t>
            </a:r>
            <a:endParaRPr b="0" lang="en-US" sz="2400" spc="-1" strike="noStrike">
              <a:latin typeface="Arial"/>
            </a:endParaRPr>
          </a:p>
          <a:p>
            <a:pPr marL="565200" indent="-453240">
              <a:lnSpc>
                <a:spcPct val="100000"/>
              </a:lnSpc>
              <a:spcAft>
                <a:spcPts val="1412"/>
              </a:spcAft>
              <a:buClr>
                <a:srgbClr val="000000"/>
              </a:buClr>
              <a:buSzPct val="45000"/>
              <a:buFont typeface="Calibri"/>
              <a:buAutoNum type="arabicPeriod"/>
            </a:pPr>
            <a:r>
              <a:rPr b="0" i="1" lang="en-US" sz="2400" spc="-1" strike="noStrike">
                <a:solidFill>
                  <a:srgbClr val="000000"/>
                </a:solidFill>
                <a:latin typeface="Arial"/>
                <a:ea typeface="DejaVu Sans"/>
              </a:rPr>
              <a:t>Plotly.</a:t>
            </a:r>
            <a:endParaRPr b="0" lang="en-US" sz="2400" spc="-1" strike="noStrike">
              <a:latin typeface="Arial"/>
            </a:endParaRPr>
          </a:p>
          <a:p>
            <a:pPr>
              <a:lnSpc>
                <a:spcPct val="100000"/>
              </a:lnSpc>
            </a:pPr>
            <a:endParaRPr b="0" lang="en-US" sz="2400" spc="-1" strike="noStrike">
              <a:latin typeface="Arial"/>
            </a:endParaRPr>
          </a:p>
        </p:txBody>
      </p:sp>
      <p:sp>
        <p:nvSpPr>
          <p:cNvPr id="326" name="CustomShape 3"/>
          <p:cNvSpPr/>
          <p:nvPr/>
        </p:nvSpPr>
        <p:spPr>
          <a:xfrm>
            <a:off x="5152680" y="1656000"/>
            <a:ext cx="4422960" cy="2954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504000" y="526680"/>
            <a:ext cx="9067680" cy="102024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3200" spc="-1" strike="noStrike">
                <a:solidFill>
                  <a:srgbClr val="c7243a"/>
                </a:solidFill>
                <a:latin typeface="Calibri"/>
                <a:ea typeface="DejaVu Sans"/>
              </a:rPr>
              <a:t>How to create basic plots using Matplotlib and Seaborn</a:t>
            </a:r>
            <a:endParaRPr b="0" lang="en-US" sz="3200" spc="-1" strike="noStrike">
              <a:latin typeface="Arial"/>
            </a:endParaRPr>
          </a:p>
        </p:txBody>
      </p:sp>
      <p:sp>
        <p:nvSpPr>
          <p:cNvPr id="328" name="CustomShape 2"/>
          <p:cNvSpPr/>
          <p:nvPr/>
        </p:nvSpPr>
        <p:spPr>
          <a:xfrm>
            <a:off x="504000" y="1656000"/>
            <a:ext cx="9067680" cy="2954880"/>
          </a:xfrm>
          <a:prstGeom prst="rect">
            <a:avLst/>
          </a:prstGeom>
          <a:noFill/>
          <a:ln>
            <a:noFill/>
          </a:ln>
        </p:spPr>
        <p:style>
          <a:lnRef idx="0"/>
          <a:fillRef idx="0"/>
          <a:effectRef idx="0"/>
          <a:fontRef idx="minor"/>
        </p:style>
        <p:txBody>
          <a:bodyPr lIns="0" rIns="0" tIns="0" bIns="0">
            <a:normAutofit fontScale="73000"/>
          </a:bodyPr>
          <a:p>
            <a:pPr marL="432000" indent="-320040">
              <a:lnSpc>
                <a:spcPct val="100000"/>
              </a:lnSpc>
              <a:spcAft>
                <a:spcPts val="1412"/>
              </a:spcAft>
            </a:pPr>
            <a:r>
              <a:rPr b="1" i="1" lang="en-US" sz="2400" spc="-1" strike="noStrike">
                <a:solidFill>
                  <a:srgbClr val="000000"/>
                </a:solidFill>
                <a:latin typeface="Arial"/>
                <a:ea typeface="DejaVu Sans"/>
              </a:rPr>
              <a:t>Importing Datasets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import pandas as pd</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iris = pd.read_csv('iris.csv', names=['sepal_length', 'sepal_width', 'petal_length', 'petal_width', 'class'])</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print(iris.head())</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wine_reviews = pd.read_csv('winemag-data-130k-v2.csv', index_col=0)</a:t>
            </a:r>
            <a:endParaRPr b="0" lang="en-US" sz="2400" spc="-1" strike="noStrike">
              <a:latin typeface="Arial"/>
            </a:endParaRPr>
          </a:p>
          <a:p>
            <a:pPr marL="432000" indent="-320040">
              <a:lnSpc>
                <a:spcPct val="100000"/>
              </a:lnSpc>
              <a:spcAft>
                <a:spcPts val="1412"/>
              </a:spcAft>
              <a:buClr>
                <a:srgbClr val="000000"/>
              </a:buClr>
              <a:buSzPct val="45000"/>
              <a:buFont typeface="Wingdings" charset="2"/>
              <a:buChar char=""/>
            </a:pPr>
            <a:r>
              <a:rPr b="0" i="1" lang="en-US" sz="2400" spc="-1" strike="noStrike">
                <a:solidFill>
                  <a:srgbClr val="000000"/>
                </a:solidFill>
                <a:latin typeface="Arial"/>
                <a:ea typeface="DejaVu Sans"/>
              </a:rPr>
              <a:t>wine_reviews.head()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2198</TotalTime>
  <Application>LibreOffice/6.3.4.2$Windows_X86_64 LibreOffice_project/60da17e045e08f1793c57c00ba83cdfce946d0aa</Application>
  <Words>1809</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2020-03-13T01:29:26Z</dcterms:created>
  <dc:creator>user</dc:creator>
  <dc:description/>
  <dc:language>en-GB</dc:language>
  <cp:lastModifiedBy/>
  <dcterms:modified xsi:type="dcterms:W3CDTF">2020-06-03T01:08:39Z</dcterms:modified>
  <cp:revision>50</cp:revision>
  <dc:subject/>
  <dc:title>Classy Red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