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3"/>
  </p:sldMasterIdLst>
  <p:notesMasterIdLst>
    <p:notesMasterId r:id="rId20"/>
  </p:notesMasterIdLst>
  <p:sldIdLst>
    <p:sldId id="258" r:id="rId4"/>
    <p:sldId id="259" r:id="rId5"/>
    <p:sldId id="261" r:id="rId6"/>
    <p:sldId id="262" r:id="rId7"/>
    <p:sldId id="266" r:id="rId8"/>
    <p:sldId id="267" r:id="rId9"/>
    <p:sldId id="342" r:id="rId10"/>
    <p:sldId id="341" r:id="rId11"/>
    <p:sldId id="343" r:id="rId12"/>
    <p:sldId id="344" r:id="rId13"/>
    <p:sldId id="268" r:id="rId14"/>
    <p:sldId id="345" r:id="rId15"/>
    <p:sldId id="347" r:id="rId16"/>
    <p:sldId id="348" r:id="rId17"/>
    <p:sldId id="349" r:id="rId18"/>
    <p:sldId id="363" r:id="rId19"/>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elliet" initials="" lastIdx="27" clrIdx="0"/>
  <p:cmAuthor id="1" name="Lindsay Latimore (Wes Rataushk &amp; Assc Inc)" initials="" lastIdx="2" clrIdx="1"/>
  <p:cmAuthor id="2" name="Olwen Palm" initials="" lastIdx="2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719" autoAdjust="0"/>
  </p:normalViewPr>
  <p:slideViewPr>
    <p:cSldViewPr snapToGrid="0">
      <p:cViewPr varScale="1">
        <p:scale>
          <a:sx n="83" d="100"/>
          <a:sy n="83" d="100"/>
        </p:scale>
        <p:origin x="-1435" y="-77"/>
      </p:cViewPr>
      <p:guideLst>
        <p:guide orient="horz" pos="2160"/>
        <p:guide pos="2880"/>
      </p:guideLst>
    </p:cSldViewPr>
  </p:slideViewPr>
  <p:notesTextViewPr>
    <p:cViewPr>
      <p:scale>
        <a:sx n="100" d="100"/>
        <a:sy n="100" d="100"/>
      </p:scale>
      <p:origin x="0" y="0"/>
    </p:cViewPr>
  </p:notesTextViewPr>
  <p:notesViewPr>
    <p:cSldViewPr snapToGrid="0">
      <p:cViewPr varScale="1">
        <p:scale>
          <a:sx n="56" d="100"/>
          <a:sy n="56" d="100"/>
        </p:scale>
        <p:origin x="-249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6FAE9-C044-4E9E-9F50-72D2B01EC36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771C956C-2DD1-4124-94B8-A47F83C96680}">
      <dgm:prSet phldrT="[Tex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IN" sz="2000" dirty="0" smtClean="0"/>
            <a:t>Data Provider</a:t>
          </a:r>
          <a:endParaRPr lang="en-IN" sz="2000" dirty="0"/>
        </a:p>
      </dgm:t>
    </dgm:pt>
    <dgm:pt modelId="{B47C063F-CB2B-4554-8CFE-989ADFB6DF2F}" type="parTrans" cxnId="{37399F66-0470-4273-BF5B-E30BDBFC0BAE}">
      <dgm:prSet/>
      <dgm:spPr/>
      <dgm:t>
        <a:bodyPr/>
        <a:lstStyle/>
        <a:p>
          <a:endParaRPr lang="en-IN"/>
        </a:p>
      </dgm:t>
    </dgm:pt>
    <dgm:pt modelId="{19C11162-E397-4B47-A5D7-E647E5D007D5}" type="sibTrans" cxnId="{37399F66-0470-4273-BF5B-E30BDBFC0BAE}">
      <dgm:prSet/>
      <dgm:spPr/>
      <dgm:t>
        <a:bodyPr/>
        <a:lstStyle/>
        <a:p>
          <a:endParaRPr lang="en-IN"/>
        </a:p>
      </dgm:t>
    </dgm:pt>
    <dgm:pt modelId="{76C1011D-9340-46A7-83CA-376803FF974D}">
      <dgm:prSet phldrT="[Text]" custT="1">
        <dgm:style>
          <a:lnRef idx="2">
            <a:schemeClr val="accent6"/>
          </a:lnRef>
          <a:fillRef idx="1">
            <a:schemeClr val="lt1"/>
          </a:fillRef>
          <a:effectRef idx="0">
            <a:schemeClr val="accent6"/>
          </a:effectRef>
          <a:fontRef idx="minor">
            <a:schemeClr val="dk1"/>
          </a:fontRef>
        </dgm:style>
      </dgm:prSet>
      <dgm:spPr/>
      <dgm:t>
        <a:bodyPr/>
        <a:lstStyle/>
        <a:p>
          <a:r>
            <a:rPr lang="en-IN" sz="2000" dirty="0" smtClean="0"/>
            <a:t>One who provides the data.</a:t>
          </a:r>
          <a:endParaRPr lang="en-IN" sz="2000" dirty="0"/>
        </a:p>
      </dgm:t>
    </dgm:pt>
    <dgm:pt modelId="{1FEF87ED-709A-44AA-A1AB-688487E06714}" type="parTrans" cxnId="{58F3AB4B-8BC0-4E2C-B1A3-28F0C5D930EB}">
      <dgm:prSet/>
      <dgm:spPr/>
      <dgm:t>
        <a:bodyPr/>
        <a:lstStyle/>
        <a:p>
          <a:endParaRPr lang="en-IN"/>
        </a:p>
      </dgm:t>
    </dgm:pt>
    <dgm:pt modelId="{B5896A88-F81E-40BE-8CC6-7968AFF1E7A6}" type="sibTrans" cxnId="{58F3AB4B-8BC0-4E2C-B1A3-28F0C5D930EB}">
      <dgm:prSet/>
      <dgm:spPr/>
      <dgm:t>
        <a:bodyPr/>
        <a:lstStyle/>
        <a:p>
          <a:endParaRPr lang="en-IN"/>
        </a:p>
      </dgm:t>
    </dgm:pt>
    <dgm:pt modelId="{1CC2048F-1BF5-412D-8EBE-150387120FC9}">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IN" sz="2000" dirty="0" smtClean="0"/>
            <a:t>Data collector</a:t>
          </a:r>
          <a:endParaRPr lang="en-IN" sz="2000" dirty="0"/>
        </a:p>
      </dgm:t>
    </dgm:pt>
    <dgm:pt modelId="{C5995011-13FB-4886-BE43-837DC019D500}" type="parTrans" cxnId="{BA3AA7B6-D10C-49BA-B35C-2493C4404ED4}">
      <dgm:prSet/>
      <dgm:spPr/>
      <dgm:t>
        <a:bodyPr/>
        <a:lstStyle/>
        <a:p>
          <a:endParaRPr lang="en-IN"/>
        </a:p>
      </dgm:t>
    </dgm:pt>
    <dgm:pt modelId="{4B0B9112-0B55-49AD-AC0B-AAF42A194CE2}" type="sibTrans" cxnId="{BA3AA7B6-D10C-49BA-B35C-2493C4404ED4}">
      <dgm:prSet/>
      <dgm:spPr/>
      <dgm:t>
        <a:bodyPr/>
        <a:lstStyle/>
        <a:p>
          <a:endParaRPr lang="en-IN"/>
        </a:p>
      </dgm:t>
    </dgm:pt>
    <dgm:pt modelId="{2318EA32-C1A4-44C1-9A60-0F76E7B95AD6}">
      <dgm:prSet phldrT="[Text]" custT="1">
        <dgm:style>
          <a:lnRef idx="2">
            <a:schemeClr val="accent6"/>
          </a:lnRef>
          <a:fillRef idx="1">
            <a:schemeClr val="lt1"/>
          </a:fillRef>
          <a:effectRef idx="0">
            <a:schemeClr val="accent6"/>
          </a:effectRef>
          <a:fontRef idx="minor">
            <a:schemeClr val="dk1"/>
          </a:fontRef>
        </dgm:style>
      </dgm:prSet>
      <dgm:spPr/>
      <dgm:t>
        <a:bodyPr/>
        <a:lstStyle/>
        <a:p>
          <a:r>
            <a:rPr lang="en-IN" sz="2000" dirty="0" smtClean="0"/>
            <a:t>User who collects data from provider and publish it to data miner</a:t>
          </a:r>
          <a:endParaRPr lang="en-IN" sz="2000" dirty="0"/>
        </a:p>
      </dgm:t>
    </dgm:pt>
    <dgm:pt modelId="{5E915C80-3203-49B5-8097-A6A18377FF4E}" type="parTrans" cxnId="{CB2DED7F-E929-4E18-8531-4873DE6352E0}">
      <dgm:prSet/>
      <dgm:spPr/>
      <dgm:t>
        <a:bodyPr/>
        <a:lstStyle/>
        <a:p>
          <a:endParaRPr lang="en-IN"/>
        </a:p>
      </dgm:t>
    </dgm:pt>
    <dgm:pt modelId="{BE856278-F889-40C7-8C10-7E4C2909B978}" type="sibTrans" cxnId="{CB2DED7F-E929-4E18-8531-4873DE6352E0}">
      <dgm:prSet/>
      <dgm:spPr/>
      <dgm:t>
        <a:bodyPr/>
        <a:lstStyle/>
        <a:p>
          <a:endParaRPr lang="en-IN"/>
        </a:p>
      </dgm:t>
    </dgm:pt>
    <dgm:pt modelId="{F9F8E920-CDE4-4D89-BFC9-91D856B8C11F}">
      <dgm:prSet phldrT="[Tex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IN" sz="2000" dirty="0" smtClean="0"/>
            <a:t>Data Miner</a:t>
          </a:r>
          <a:endParaRPr lang="en-IN" sz="2000" dirty="0"/>
        </a:p>
      </dgm:t>
    </dgm:pt>
    <dgm:pt modelId="{6493EF86-CC5E-4BF8-9FA2-60BF457C88DB}" type="parTrans" cxnId="{13A72BF3-6971-4DAA-8592-AC8CCA4B8091}">
      <dgm:prSet/>
      <dgm:spPr/>
      <dgm:t>
        <a:bodyPr/>
        <a:lstStyle/>
        <a:p>
          <a:endParaRPr lang="en-IN"/>
        </a:p>
      </dgm:t>
    </dgm:pt>
    <dgm:pt modelId="{0414BFA4-5B0F-4D32-99D8-4881E07DC62E}" type="sibTrans" cxnId="{13A72BF3-6971-4DAA-8592-AC8CCA4B8091}">
      <dgm:prSet/>
      <dgm:spPr/>
      <dgm:t>
        <a:bodyPr/>
        <a:lstStyle/>
        <a:p>
          <a:endParaRPr lang="en-IN"/>
        </a:p>
      </dgm:t>
    </dgm:pt>
    <dgm:pt modelId="{3D2DFECC-461F-4217-90E7-09DDA543D5CC}">
      <dgm:prSet phldrT="[Text]" custT="1">
        <dgm:style>
          <a:lnRef idx="2">
            <a:schemeClr val="accent6"/>
          </a:lnRef>
          <a:fillRef idx="1">
            <a:schemeClr val="lt1"/>
          </a:fillRef>
          <a:effectRef idx="0">
            <a:schemeClr val="accent6"/>
          </a:effectRef>
          <a:fontRef idx="minor">
            <a:schemeClr val="dk1"/>
          </a:fontRef>
        </dgm:style>
      </dgm:prSet>
      <dgm:spPr/>
      <dgm:t>
        <a:bodyPr/>
        <a:lstStyle/>
        <a:p>
          <a:r>
            <a:rPr lang="en-IN" sz="2000" dirty="0" smtClean="0"/>
            <a:t>User who performs data mining tasks on data.</a:t>
          </a:r>
          <a:endParaRPr lang="en-IN" sz="2000" dirty="0"/>
        </a:p>
      </dgm:t>
    </dgm:pt>
    <dgm:pt modelId="{2E3CEE68-AD61-4BE4-B67F-0A31A2CDFF2D}" type="parTrans" cxnId="{DE985E18-60CD-4C2C-B944-121FB6E4781B}">
      <dgm:prSet/>
      <dgm:spPr/>
      <dgm:t>
        <a:bodyPr/>
        <a:lstStyle/>
        <a:p>
          <a:endParaRPr lang="en-IN"/>
        </a:p>
      </dgm:t>
    </dgm:pt>
    <dgm:pt modelId="{2408E469-04B2-4F47-9458-882753E5FF4E}" type="sibTrans" cxnId="{DE985E18-60CD-4C2C-B944-121FB6E4781B}">
      <dgm:prSet/>
      <dgm:spPr/>
      <dgm:t>
        <a:bodyPr/>
        <a:lstStyle/>
        <a:p>
          <a:endParaRPr lang="en-IN"/>
        </a:p>
      </dgm:t>
    </dgm:pt>
    <dgm:pt modelId="{7CB4DDB7-9818-41C5-B4D3-7A2821F4C68E}" type="pres">
      <dgm:prSet presAssocID="{E716FAE9-C044-4E9E-9F50-72D2B01EC36B}" presName="Name0" presStyleCnt="0">
        <dgm:presLayoutVars>
          <dgm:dir/>
          <dgm:animLvl val="lvl"/>
          <dgm:resizeHandles val="exact"/>
        </dgm:presLayoutVars>
      </dgm:prSet>
      <dgm:spPr/>
      <dgm:t>
        <a:bodyPr/>
        <a:lstStyle/>
        <a:p>
          <a:endParaRPr lang="en-IN"/>
        </a:p>
      </dgm:t>
    </dgm:pt>
    <dgm:pt modelId="{12C4119F-5618-41B7-B84B-9E72715D0F0F}" type="pres">
      <dgm:prSet presAssocID="{771C956C-2DD1-4124-94B8-A47F83C96680}" presName="linNode" presStyleCnt="0"/>
      <dgm:spPr/>
    </dgm:pt>
    <dgm:pt modelId="{693793CB-A6E8-417A-97BF-93C4DC6DCCE5}" type="pres">
      <dgm:prSet presAssocID="{771C956C-2DD1-4124-94B8-A47F83C96680}" presName="parentText" presStyleLbl="node1" presStyleIdx="0" presStyleCnt="3">
        <dgm:presLayoutVars>
          <dgm:chMax val="1"/>
          <dgm:bulletEnabled val="1"/>
        </dgm:presLayoutVars>
      </dgm:prSet>
      <dgm:spPr/>
      <dgm:t>
        <a:bodyPr/>
        <a:lstStyle/>
        <a:p>
          <a:endParaRPr lang="en-IN"/>
        </a:p>
      </dgm:t>
    </dgm:pt>
    <dgm:pt modelId="{77863A48-490F-44B7-85E5-A3921911249C}" type="pres">
      <dgm:prSet presAssocID="{771C956C-2DD1-4124-94B8-A47F83C96680}" presName="descendantText" presStyleLbl="alignAccFollowNode1" presStyleIdx="0" presStyleCnt="3">
        <dgm:presLayoutVars>
          <dgm:bulletEnabled val="1"/>
        </dgm:presLayoutVars>
      </dgm:prSet>
      <dgm:spPr/>
      <dgm:t>
        <a:bodyPr/>
        <a:lstStyle/>
        <a:p>
          <a:endParaRPr lang="en-IN"/>
        </a:p>
      </dgm:t>
    </dgm:pt>
    <dgm:pt modelId="{D8BF5F9B-1604-41A0-B786-9C70B6279918}" type="pres">
      <dgm:prSet presAssocID="{19C11162-E397-4B47-A5D7-E647E5D007D5}" presName="sp" presStyleCnt="0"/>
      <dgm:spPr/>
    </dgm:pt>
    <dgm:pt modelId="{EB0E3960-813E-44FA-BB89-F071FE25B60C}" type="pres">
      <dgm:prSet presAssocID="{1CC2048F-1BF5-412D-8EBE-150387120FC9}" presName="linNode" presStyleCnt="0"/>
      <dgm:spPr/>
    </dgm:pt>
    <dgm:pt modelId="{3C722192-9634-47AB-903C-F16ED55FDE0C}" type="pres">
      <dgm:prSet presAssocID="{1CC2048F-1BF5-412D-8EBE-150387120FC9}" presName="parentText" presStyleLbl="node1" presStyleIdx="1" presStyleCnt="3">
        <dgm:presLayoutVars>
          <dgm:chMax val="1"/>
          <dgm:bulletEnabled val="1"/>
        </dgm:presLayoutVars>
      </dgm:prSet>
      <dgm:spPr/>
      <dgm:t>
        <a:bodyPr/>
        <a:lstStyle/>
        <a:p>
          <a:endParaRPr lang="en-IN"/>
        </a:p>
      </dgm:t>
    </dgm:pt>
    <dgm:pt modelId="{8E7B3E48-44B4-4C66-AAB7-04F490913A3B}" type="pres">
      <dgm:prSet presAssocID="{1CC2048F-1BF5-412D-8EBE-150387120FC9}" presName="descendantText" presStyleLbl="alignAccFollowNode1" presStyleIdx="1" presStyleCnt="3" custScaleY="125278">
        <dgm:presLayoutVars>
          <dgm:bulletEnabled val="1"/>
        </dgm:presLayoutVars>
      </dgm:prSet>
      <dgm:spPr/>
      <dgm:t>
        <a:bodyPr/>
        <a:lstStyle/>
        <a:p>
          <a:endParaRPr lang="en-IN"/>
        </a:p>
      </dgm:t>
    </dgm:pt>
    <dgm:pt modelId="{3FAA8916-1A9E-409E-9CFD-5AE1E650D25D}" type="pres">
      <dgm:prSet presAssocID="{4B0B9112-0B55-49AD-AC0B-AAF42A194CE2}" presName="sp" presStyleCnt="0"/>
      <dgm:spPr/>
    </dgm:pt>
    <dgm:pt modelId="{6F85B973-E952-415C-9759-09801EE53DB7}" type="pres">
      <dgm:prSet presAssocID="{F9F8E920-CDE4-4D89-BFC9-91D856B8C11F}" presName="linNode" presStyleCnt="0"/>
      <dgm:spPr/>
    </dgm:pt>
    <dgm:pt modelId="{C2258375-C7CC-4053-AE86-B31A7CFC0980}" type="pres">
      <dgm:prSet presAssocID="{F9F8E920-CDE4-4D89-BFC9-91D856B8C11F}" presName="parentText" presStyleLbl="node1" presStyleIdx="2" presStyleCnt="3">
        <dgm:presLayoutVars>
          <dgm:chMax val="1"/>
          <dgm:bulletEnabled val="1"/>
        </dgm:presLayoutVars>
      </dgm:prSet>
      <dgm:spPr/>
      <dgm:t>
        <a:bodyPr/>
        <a:lstStyle/>
        <a:p>
          <a:endParaRPr lang="en-IN"/>
        </a:p>
      </dgm:t>
    </dgm:pt>
    <dgm:pt modelId="{5D425375-907A-4ADE-B09E-C0BFCFD358A3}" type="pres">
      <dgm:prSet presAssocID="{F9F8E920-CDE4-4D89-BFC9-91D856B8C11F}" presName="descendantText" presStyleLbl="alignAccFollowNode1" presStyleIdx="2" presStyleCnt="3">
        <dgm:presLayoutVars>
          <dgm:bulletEnabled val="1"/>
        </dgm:presLayoutVars>
      </dgm:prSet>
      <dgm:spPr/>
      <dgm:t>
        <a:bodyPr/>
        <a:lstStyle/>
        <a:p>
          <a:endParaRPr lang="en-IN"/>
        </a:p>
      </dgm:t>
    </dgm:pt>
  </dgm:ptLst>
  <dgm:cxnLst>
    <dgm:cxn modelId="{58F3AB4B-8BC0-4E2C-B1A3-28F0C5D930EB}" srcId="{771C956C-2DD1-4124-94B8-A47F83C96680}" destId="{76C1011D-9340-46A7-83CA-376803FF974D}" srcOrd="0" destOrd="0" parTransId="{1FEF87ED-709A-44AA-A1AB-688487E06714}" sibTransId="{B5896A88-F81E-40BE-8CC6-7968AFF1E7A6}"/>
    <dgm:cxn modelId="{DE985E18-60CD-4C2C-B944-121FB6E4781B}" srcId="{F9F8E920-CDE4-4D89-BFC9-91D856B8C11F}" destId="{3D2DFECC-461F-4217-90E7-09DDA543D5CC}" srcOrd="0" destOrd="0" parTransId="{2E3CEE68-AD61-4BE4-B67F-0A31A2CDFF2D}" sibTransId="{2408E469-04B2-4F47-9458-882753E5FF4E}"/>
    <dgm:cxn modelId="{37399F66-0470-4273-BF5B-E30BDBFC0BAE}" srcId="{E716FAE9-C044-4E9E-9F50-72D2B01EC36B}" destId="{771C956C-2DD1-4124-94B8-A47F83C96680}" srcOrd="0" destOrd="0" parTransId="{B47C063F-CB2B-4554-8CFE-989ADFB6DF2F}" sibTransId="{19C11162-E397-4B47-A5D7-E647E5D007D5}"/>
    <dgm:cxn modelId="{037F177D-7A06-41B6-AC5A-5C841A5E3C73}" type="presOf" srcId="{F9F8E920-CDE4-4D89-BFC9-91D856B8C11F}" destId="{C2258375-C7CC-4053-AE86-B31A7CFC0980}" srcOrd="0" destOrd="0" presId="urn:microsoft.com/office/officeart/2005/8/layout/vList5"/>
    <dgm:cxn modelId="{BA3AA7B6-D10C-49BA-B35C-2493C4404ED4}" srcId="{E716FAE9-C044-4E9E-9F50-72D2B01EC36B}" destId="{1CC2048F-1BF5-412D-8EBE-150387120FC9}" srcOrd="1" destOrd="0" parTransId="{C5995011-13FB-4886-BE43-837DC019D500}" sibTransId="{4B0B9112-0B55-49AD-AC0B-AAF42A194CE2}"/>
    <dgm:cxn modelId="{CB2DED7F-E929-4E18-8531-4873DE6352E0}" srcId="{1CC2048F-1BF5-412D-8EBE-150387120FC9}" destId="{2318EA32-C1A4-44C1-9A60-0F76E7B95AD6}" srcOrd="0" destOrd="0" parTransId="{5E915C80-3203-49B5-8097-A6A18377FF4E}" sibTransId="{BE856278-F889-40C7-8C10-7E4C2909B978}"/>
    <dgm:cxn modelId="{53A2DBAC-97A9-48DC-AC2D-780C9760401A}" type="presOf" srcId="{771C956C-2DD1-4124-94B8-A47F83C96680}" destId="{693793CB-A6E8-417A-97BF-93C4DC6DCCE5}" srcOrd="0" destOrd="0" presId="urn:microsoft.com/office/officeart/2005/8/layout/vList5"/>
    <dgm:cxn modelId="{222B2A50-A189-4760-A3C6-630811C8C4F1}" type="presOf" srcId="{76C1011D-9340-46A7-83CA-376803FF974D}" destId="{77863A48-490F-44B7-85E5-A3921911249C}" srcOrd="0" destOrd="0" presId="urn:microsoft.com/office/officeart/2005/8/layout/vList5"/>
    <dgm:cxn modelId="{13A72BF3-6971-4DAA-8592-AC8CCA4B8091}" srcId="{E716FAE9-C044-4E9E-9F50-72D2B01EC36B}" destId="{F9F8E920-CDE4-4D89-BFC9-91D856B8C11F}" srcOrd="2" destOrd="0" parTransId="{6493EF86-CC5E-4BF8-9FA2-60BF457C88DB}" sibTransId="{0414BFA4-5B0F-4D32-99D8-4881E07DC62E}"/>
    <dgm:cxn modelId="{A8BD32F7-2334-413E-83BC-58D5329C55C8}" type="presOf" srcId="{3D2DFECC-461F-4217-90E7-09DDA543D5CC}" destId="{5D425375-907A-4ADE-B09E-C0BFCFD358A3}" srcOrd="0" destOrd="0" presId="urn:microsoft.com/office/officeart/2005/8/layout/vList5"/>
    <dgm:cxn modelId="{A7B212DF-D886-484D-97BF-2C4A133BFE3B}" type="presOf" srcId="{1CC2048F-1BF5-412D-8EBE-150387120FC9}" destId="{3C722192-9634-47AB-903C-F16ED55FDE0C}" srcOrd="0" destOrd="0" presId="urn:microsoft.com/office/officeart/2005/8/layout/vList5"/>
    <dgm:cxn modelId="{DCAFA2AF-B227-4839-84AA-4C57BC46771B}" type="presOf" srcId="{2318EA32-C1A4-44C1-9A60-0F76E7B95AD6}" destId="{8E7B3E48-44B4-4C66-AAB7-04F490913A3B}" srcOrd="0" destOrd="0" presId="urn:microsoft.com/office/officeart/2005/8/layout/vList5"/>
    <dgm:cxn modelId="{48D50A28-189E-45D1-A181-2956FEA87865}" type="presOf" srcId="{E716FAE9-C044-4E9E-9F50-72D2B01EC36B}" destId="{7CB4DDB7-9818-41C5-B4D3-7A2821F4C68E}" srcOrd="0" destOrd="0" presId="urn:microsoft.com/office/officeart/2005/8/layout/vList5"/>
    <dgm:cxn modelId="{6750B336-DF69-4C12-A0A5-8925E925BA2E}" type="presParOf" srcId="{7CB4DDB7-9818-41C5-B4D3-7A2821F4C68E}" destId="{12C4119F-5618-41B7-B84B-9E72715D0F0F}" srcOrd="0" destOrd="0" presId="urn:microsoft.com/office/officeart/2005/8/layout/vList5"/>
    <dgm:cxn modelId="{629AE28F-6D86-49AD-8422-523D5F550E56}" type="presParOf" srcId="{12C4119F-5618-41B7-B84B-9E72715D0F0F}" destId="{693793CB-A6E8-417A-97BF-93C4DC6DCCE5}" srcOrd="0" destOrd="0" presId="urn:microsoft.com/office/officeart/2005/8/layout/vList5"/>
    <dgm:cxn modelId="{F860F995-3976-47F5-8CD0-359D0ABFF40F}" type="presParOf" srcId="{12C4119F-5618-41B7-B84B-9E72715D0F0F}" destId="{77863A48-490F-44B7-85E5-A3921911249C}" srcOrd="1" destOrd="0" presId="urn:microsoft.com/office/officeart/2005/8/layout/vList5"/>
    <dgm:cxn modelId="{DDE987DF-36EE-48F7-A66A-7AE99FC77DCD}" type="presParOf" srcId="{7CB4DDB7-9818-41C5-B4D3-7A2821F4C68E}" destId="{D8BF5F9B-1604-41A0-B786-9C70B6279918}" srcOrd="1" destOrd="0" presId="urn:microsoft.com/office/officeart/2005/8/layout/vList5"/>
    <dgm:cxn modelId="{FD863F11-ED18-43A0-B1F3-6A8FCA11CFB3}" type="presParOf" srcId="{7CB4DDB7-9818-41C5-B4D3-7A2821F4C68E}" destId="{EB0E3960-813E-44FA-BB89-F071FE25B60C}" srcOrd="2" destOrd="0" presId="urn:microsoft.com/office/officeart/2005/8/layout/vList5"/>
    <dgm:cxn modelId="{1D0FF4A0-F23C-4DFD-A77F-5C15B0329E8B}" type="presParOf" srcId="{EB0E3960-813E-44FA-BB89-F071FE25B60C}" destId="{3C722192-9634-47AB-903C-F16ED55FDE0C}" srcOrd="0" destOrd="0" presId="urn:microsoft.com/office/officeart/2005/8/layout/vList5"/>
    <dgm:cxn modelId="{2DD21133-5BD0-43C1-B5EE-BE1B5276F0BD}" type="presParOf" srcId="{EB0E3960-813E-44FA-BB89-F071FE25B60C}" destId="{8E7B3E48-44B4-4C66-AAB7-04F490913A3B}" srcOrd="1" destOrd="0" presId="urn:microsoft.com/office/officeart/2005/8/layout/vList5"/>
    <dgm:cxn modelId="{2393AB49-6E70-4C35-AD82-FBB02C88A7C5}" type="presParOf" srcId="{7CB4DDB7-9818-41C5-B4D3-7A2821F4C68E}" destId="{3FAA8916-1A9E-409E-9CFD-5AE1E650D25D}" srcOrd="3" destOrd="0" presId="urn:microsoft.com/office/officeart/2005/8/layout/vList5"/>
    <dgm:cxn modelId="{103AB48F-86C3-45B1-B390-D540436C458F}" type="presParOf" srcId="{7CB4DDB7-9818-41C5-B4D3-7A2821F4C68E}" destId="{6F85B973-E952-415C-9759-09801EE53DB7}" srcOrd="4" destOrd="0" presId="urn:microsoft.com/office/officeart/2005/8/layout/vList5"/>
    <dgm:cxn modelId="{FAE50427-E8C7-4CC1-9842-CADAE774344A}" type="presParOf" srcId="{6F85B973-E952-415C-9759-09801EE53DB7}" destId="{C2258375-C7CC-4053-AE86-B31A7CFC0980}" srcOrd="0" destOrd="0" presId="urn:microsoft.com/office/officeart/2005/8/layout/vList5"/>
    <dgm:cxn modelId="{F2396F34-6582-420A-B3EC-555B46F8923B}" type="presParOf" srcId="{6F85B973-E952-415C-9759-09801EE53DB7}" destId="{5D425375-907A-4ADE-B09E-C0BFCFD358A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3993BD-CEAA-42E8-B6C2-4FDA41286240}" type="doc">
      <dgm:prSet loTypeId="urn:microsoft.com/office/officeart/2005/8/layout/process1" loCatId="process" qsTypeId="urn:microsoft.com/office/officeart/2005/8/quickstyle/simple1" qsCatId="simple" csTypeId="urn:microsoft.com/office/officeart/2005/8/colors/accent1_2" csCatId="accent1" phldr="1"/>
      <dgm:spPr/>
    </dgm:pt>
    <dgm:pt modelId="{9C605C01-BC07-4005-923E-F39B93AAD311}">
      <dgm:prSet phldrT="[Text]" custT="1"/>
      <dgm:spPr/>
      <dgm:t>
        <a:bodyPr/>
        <a:lstStyle/>
        <a:p>
          <a:r>
            <a:rPr lang="en-IN" sz="2000" dirty="0" smtClean="0"/>
            <a:t>Refuse to provide the data</a:t>
          </a:r>
          <a:endParaRPr lang="en-IN" sz="2000" dirty="0"/>
        </a:p>
      </dgm:t>
    </dgm:pt>
    <dgm:pt modelId="{EDBCA4B5-88B6-474D-9C3E-7F7A837828E5}" type="parTrans" cxnId="{A5F44CD9-040A-49A8-9672-BE791064732A}">
      <dgm:prSet/>
      <dgm:spPr/>
      <dgm:t>
        <a:bodyPr/>
        <a:lstStyle/>
        <a:p>
          <a:endParaRPr lang="en-IN"/>
        </a:p>
      </dgm:t>
    </dgm:pt>
    <dgm:pt modelId="{56D9EFE1-3828-4CB9-AA31-14A8C80CBCB8}" type="sibTrans" cxnId="{A5F44CD9-040A-49A8-9672-BE791064732A}">
      <dgm:prSet/>
      <dgm:spPr/>
      <dgm:t>
        <a:bodyPr/>
        <a:lstStyle/>
        <a:p>
          <a:endParaRPr lang="en-IN"/>
        </a:p>
      </dgm:t>
    </dgm:pt>
    <dgm:pt modelId="{EE990554-0E03-447F-952F-1AF3AB9CDF6A}">
      <dgm:prSet phldrT="[Text]" custT="1"/>
      <dgm:spPr/>
      <dgm:t>
        <a:bodyPr/>
        <a:lstStyle/>
        <a:p>
          <a:r>
            <a:rPr lang="en-IN" sz="2000" dirty="0" smtClean="0"/>
            <a:t>Negotiate with data collector</a:t>
          </a:r>
          <a:endParaRPr lang="en-IN" sz="2000" dirty="0"/>
        </a:p>
      </dgm:t>
    </dgm:pt>
    <dgm:pt modelId="{CE0A055B-8EA5-4769-8A19-EDE6773489B9}" type="parTrans" cxnId="{EFE77606-7E67-4DE2-A439-43D8DF084C70}">
      <dgm:prSet/>
      <dgm:spPr/>
      <dgm:t>
        <a:bodyPr/>
        <a:lstStyle/>
        <a:p>
          <a:endParaRPr lang="en-IN"/>
        </a:p>
      </dgm:t>
    </dgm:pt>
    <dgm:pt modelId="{9B4A8DD4-6FCD-48C1-AF84-DB8901C43115}" type="sibTrans" cxnId="{EFE77606-7E67-4DE2-A439-43D8DF084C70}">
      <dgm:prSet/>
      <dgm:spPr/>
      <dgm:t>
        <a:bodyPr/>
        <a:lstStyle/>
        <a:p>
          <a:endParaRPr lang="en-IN"/>
        </a:p>
      </dgm:t>
    </dgm:pt>
    <dgm:pt modelId="{EF98611F-BCDC-431F-85BE-AD1ADFDD2607}">
      <dgm:prSet phldrT="[Text]" custT="1"/>
      <dgm:spPr/>
      <dgm:t>
        <a:bodyPr/>
        <a:lstStyle/>
        <a:p>
          <a:r>
            <a:rPr lang="en-IN" sz="2000" dirty="0" smtClean="0"/>
            <a:t>Limit the access</a:t>
          </a:r>
          <a:endParaRPr lang="en-IN" sz="2000" dirty="0"/>
        </a:p>
      </dgm:t>
    </dgm:pt>
    <dgm:pt modelId="{691BD9C7-0435-41E7-A971-D6020AA580EC}" type="parTrans" cxnId="{A88B77EB-F13B-494B-877D-DCBA80744AA8}">
      <dgm:prSet/>
      <dgm:spPr/>
      <dgm:t>
        <a:bodyPr/>
        <a:lstStyle/>
        <a:p>
          <a:endParaRPr lang="en-IN"/>
        </a:p>
      </dgm:t>
    </dgm:pt>
    <dgm:pt modelId="{28281A7D-B41B-4821-AA65-C150128F2ECC}" type="sibTrans" cxnId="{A88B77EB-F13B-494B-877D-DCBA80744AA8}">
      <dgm:prSet/>
      <dgm:spPr/>
      <dgm:t>
        <a:bodyPr/>
        <a:lstStyle/>
        <a:p>
          <a:endParaRPr lang="en-IN"/>
        </a:p>
      </dgm:t>
    </dgm:pt>
    <dgm:pt modelId="{A2B5BF17-B2C0-4408-A97A-DEDDA807C1AA}" type="pres">
      <dgm:prSet presAssocID="{923993BD-CEAA-42E8-B6C2-4FDA41286240}" presName="Name0" presStyleCnt="0">
        <dgm:presLayoutVars>
          <dgm:dir/>
          <dgm:resizeHandles val="exact"/>
        </dgm:presLayoutVars>
      </dgm:prSet>
      <dgm:spPr/>
    </dgm:pt>
    <dgm:pt modelId="{6E4E7484-E598-4CA9-B398-EED4095AD57C}" type="pres">
      <dgm:prSet presAssocID="{9C605C01-BC07-4005-923E-F39B93AAD311}" presName="node" presStyleLbl="node1" presStyleIdx="0" presStyleCnt="3">
        <dgm:presLayoutVars>
          <dgm:bulletEnabled val="1"/>
        </dgm:presLayoutVars>
      </dgm:prSet>
      <dgm:spPr/>
      <dgm:t>
        <a:bodyPr/>
        <a:lstStyle/>
        <a:p>
          <a:endParaRPr lang="en-IN"/>
        </a:p>
      </dgm:t>
    </dgm:pt>
    <dgm:pt modelId="{F3B09094-9D73-4BE6-998E-E5427DED98C9}" type="pres">
      <dgm:prSet presAssocID="{56D9EFE1-3828-4CB9-AA31-14A8C80CBCB8}" presName="sibTrans" presStyleLbl="sibTrans2D1" presStyleIdx="0" presStyleCnt="2"/>
      <dgm:spPr/>
      <dgm:t>
        <a:bodyPr/>
        <a:lstStyle/>
        <a:p>
          <a:endParaRPr lang="en-IN"/>
        </a:p>
      </dgm:t>
    </dgm:pt>
    <dgm:pt modelId="{E1C92283-BA4E-4015-9274-D8A2DC401CB9}" type="pres">
      <dgm:prSet presAssocID="{56D9EFE1-3828-4CB9-AA31-14A8C80CBCB8}" presName="connectorText" presStyleLbl="sibTrans2D1" presStyleIdx="0" presStyleCnt="2"/>
      <dgm:spPr/>
      <dgm:t>
        <a:bodyPr/>
        <a:lstStyle/>
        <a:p>
          <a:endParaRPr lang="en-IN"/>
        </a:p>
      </dgm:t>
    </dgm:pt>
    <dgm:pt modelId="{A533AFD6-B447-46C7-8FBB-2E312AA06BDD}" type="pres">
      <dgm:prSet presAssocID="{EE990554-0E03-447F-952F-1AF3AB9CDF6A}" presName="node" presStyleLbl="node1" presStyleIdx="1" presStyleCnt="3">
        <dgm:presLayoutVars>
          <dgm:bulletEnabled val="1"/>
        </dgm:presLayoutVars>
      </dgm:prSet>
      <dgm:spPr/>
      <dgm:t>
        <a:bodyPr/>
        <a:lstStyle/>
        <a:p>
          <a:endParaRPr lang="en-IN"/>
        </a:p>
      </dgm:t>
    </dgm:pt>
    <dgm:pt modelId="{E8986780-C87C-44A4-BEE6-C16031742949}" type="pres">
      <dgm:prSet presAssocID="{9B4A8DD4-6FCD-48C1-AF84-DB8901C43115}" presName="sibTrans" presStyleLbl="sibTrans2D1" presStyleIdx="1" presStyleCnt="2"/>
      <dgm:spPr/>
      <dgm:t>
        <a:bodyPr/>
        <a:lstStyle/>
        <a:p>
          <a:endParaRPr lang="en-IN"/>
        </a:p>
      </dgm:t>
    </dgm:pt>
    <dgm:pt modelId="{530131DB-899F-4C9D-A618-45804D169E60}" type="pres">
      <dgm:prSet presAssocID="{9B4A8DD4-6FCD-48C1-AF84-DB8901C43115}" presName="connectorText" presStyleLbl="sibTrans2D1" presStyleIdx="1" presStyleCnt="2"/>
      <dgm:spPr/>
      <dgm:t>
        <a:bodyPr/>
        <a:lstStyle/>
        <a:p>
          <a:endParaRPr lang="en-IN"/>
        </a:p>
      </dgm:t>
    </dgm:pt>
    <dgm:pt modelId="{B5C168B0-FBF4-45EB-AEB1-66FB4CBA78F4}" type="pres">
      <dgm:prSet presAssocID="{EF98611F-BCDC-431F-85BE-AD1ADFDD2607}" presName="node" presStyleLbl="node1" presStyleIdx="2" presStyleCnt="3">
        <dgm:presLayoutVars>
          <dgm:bulletEnabled val="1"/>
        </dgm:presLayoutVars>
      </dgm:prSet>
      <dgm:spPr/>
      <dgm:t>
        <a:bodyPr/>
        <a:lstStyle/>
        <a:p>
          <a:endParaRPr lang="en-IN"/>
        </a:p>
      </dgm:t>
    </dgm:pt>
  </dgm:ptLst>
  <dgm:cxnLst>
    <dgm:cxn modelId="{9721C926-E0B8-4CF4-86D7-D571665A0330}" type="presOf" srcId="{923993BD-CEAA-42E8-B6C2-4FDA41286240}" destId="{A2B5BF17-B2C0-4408-A97A-DEDDA807C1AA}" srcOrd="0" destOrd="0" presId="urn:microsoft.com/office/officeart/2005/8/layout/process1"/>
    <dgm:cxn modelId="{748380F3-9E28-44E6-A1F1-330F7213D697}" type="presOf" srcId="{56D9EFE1-3828-4CB9-AA31-14A8C80CBCB8}" destId="{E1C92283-BA4E-4015-9274-D8A2DC401CB9}" srcOrd="1" destOrd="0" presId="urn:microsoft.com/office/officeart/2005/8/layout/process1"/>
    <dgm:cxn modelId="{A88B77EB-F13B-494B-877D-DCBA80744AA8}" srcId="{923993BD-CEAA-42E8-B6C2-4FDA41286240}" destId="{EF98611F-BCDC-431F-85BE-AD1ADFDD2607}" srcOrd="2" destOrd="0" parTransId="{691BD9C7-0435-41E7-A971-D6020AA580EC}" sibTransId="{28281A7D-B41B-4821-AA65-C150128F2ECC}"/>
    <dgm:cxn modelId="{3C1CECDA-84F0-4322-A704-D5D0A1361DF2}" type="presOf" srcId="{9B4A8DD4-6FCD-48C1-AF84-DB8901C43115}" destId="{E8986780-C87C-44A4-BEE6-C16031742949}" srcOrd="0" destOrd="0" presId="urn:microsoft.com/office/officeart/2005/8/layout/process1"/>
    <dgm:cxn modelId="{A5F44CD9-040A-49A8-9672-BE791064732A}" srcId="{923993BD-CEAA-42E8-B6C2-4FDA41286240}" destId="{9C605C01-BC07-4005-923E-F39B93AAD311}" srcOrd="0" destOrd="0" parTransId="{EDBCA4B5-88B6-474D-9C3E-7F7A837828E5}" sibTransId="{56D9EFE1-3828-4CB9-AA31-14A8C80CBCB8}"/>
    <dgm:cxn modelId="{5487B7E3-4BC0-4999-99B5-40ED57D18015}" type="presOf" srcId="{9C605C01-BC07-4005-923E-F39B93AAD311}" destId="{6E4E7484-E598-4CA9-B398-EED4095AD57C}" srcOrd="0" destOrd="0" presId="urn:microsoft.com/office/officeart/2005/8/layout/process1"/>
    <dgm:cxn modelId="{6F1E8148-8D7E-4A99-9C8B-7FCA66C3DD97}" type="presOf" srcId="{EF98611F-BCDC-431F-85BE-AD1ADFDD2607}" destId="{B5C168B0-FBF4-45EB-AEB1-66FB4CBA78F4}" srcOrd="0" destOrd="0" presId="urn:microsoft.com/office/officeart/2005/8/layout/process1"/>
    <dgm:cxn modelId="{8E800D13-91F8-462B-89BA-B5DBD3A4EFE0}" type="presOf" srcId="{EE990554-0E03-447F-952F-1AF3AB9CDF6A}" destId="{A533AFD6-B447-46C7-8FBB-2E312AA06BDD}" srcOrd="0" destOrd="0" presId="urn:microsoft.com/office/officeart/2005/8/layout/process1"/>
    <dgm:cxn modelId="{65A382E7-C972-4E50-8FDB-DE9CC51BA37D}" type="presOf" srcId="{56D9EFE1-3828-4CB9-AA31-14A8C80CBCB8}" destId="{F3B09094-9D73-4BE6-998E-E5427DED98C9}" srcOrd="0" destOrd="0" presId="urn:microsoft.com/office/officeart/2005/8/layout/process1"/>
    <dgm:cxn modelId="{EFE77606-7E67-4DE2-A439-43D8DF084C70}" srcId="{923993BD-CEAA-42E8-B6C2-4FDA41286240}" destId="{EE990554-0E03-447F-952F-1AF3AB9CDF6A}" srcOrd="1" destOrd="0" parTransId="{CE0A055B-8EA5-4769-8A19-EDE6773489B9}" sibTransId="{9B4A8DD4-6FCD-48C1-AF84-DB8901C43115}"/>
    <dgm:cxn modelId="{0D6753D9-EB8A-420F-882C-C7046CD26751}" type="presOf" srcId="{9B4A8DD4-6FCD-48C1-AF84-DB8901C43115}" destId="{530131DB-899F-4C9D-A618-45804D169E60}" srcOrd="1" destOrd="0" presId="urn:microsoft.com/office/officeart/2005/8/layout/process1"/>
    <dgm:cxn modelId="{CCD22D3A-0742-4052-8D50-8D3CE09DB0D0}" type="presParOf" srcId="{A2B5BF17-B2C0-4408-A97A-DEDDA807C1AA}" destId="{6E4E7484-E598-4CA9-B398-EED4095AD57C}" srcOrd="0" destOrd="0" presId="urn:microsoft.com/office/officeart/2005/8/layout/process1"/>
    <dgm:cxn modelId="{83EC405F-3F0A-4DC4-AD4A-4B3874CD442C}" type="presParOf" srcId="{A2B5BF17-B2C0-4408-A97A-DEDDA807C1AA}" destId="{F3B09094-9D73-4BE6-998E-E5427DED98C9}" srcOrd="1" destOrd="0" presId="urn:microsoft.com/office/officeart/2005/8/layout/process1"/>
    <dgm:cxn modelId="{D2244BB6-0DFA-4D55-996C-EBC13CBE4899}" type="presParOf" srcId="{F3B09094-9D73-4BE6-998E-E5427DED98C9}" destId="{E1C92283-BA4E-4015-9274-D8A2DC401CB9}" srcOrd="0" destOrd="0" presId="urn:microsoft.com/office/officeart/2005/8/layout/process1"/>
    <dgm:cxn modelId="{61BE73C9-69EB-4E00-AEF6-4131758A758E}" type="presParOf" srcId="{A2B5BF17-B2C0-4408-A97A-DEDDA807C1AA}" destId="{A533AFD6-B447-46C7-8FBB-2E312AA06BDD}" srcOrd="2" destOrd="0" presId="urn:microsoft.com/office/officeart/2005/8/layout/process1"/>
    <dgm:cxn modelId="{4217B165-7492-47AD-A7E5-5C54FA7A1BA2}" type="presParOf" srcId="{A2B5BF17-B2C0-4408-A97A-DEDDA807C1AA}" destId="{E8986780-C87C-44A4-BEE6-C16031742949}" srcOrd="3" destOrd="0" presId="urn:microsoft.com/office/officeart/2005/8/layout/process1"/>
    <dgm:cxn modelId="{177C7964-D6B3-4107-8A84-FA67BFA6CB94}" type="presParOf" srcId="{E8986780-C87C-44A4-BEE6-C16031742949}" destId="{530131DB-899F-4C9D-A618-45804D169E60}" srcOrd="0" destOrd="0" presId="urn:microsoft.com/office/officeart/2005/8/layout/process1"/>
    <dgm:cxn modelId="{F979CCB5-508A-4A30-B199-4438360C1831}" type="presParOf" srcId="{A2B5BF17-B2C0-4408-A97A-DEDDA807C1AA}" destId="{B5C168B0-FBF4-45EB-AEB1-66FB4CBA78F4}"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63A48-490F-44B7-85E5-A3921911249C}">
      <dsp:nvSpPr>
        <dsp:cNvPr id="0" name=""/>
        <dsp:cNvSpPr/>
      </dsp:nvSpPr>
      <dsp:spPr>
        <a:xfrm rot="5400000">
          <a:off x="2965724" y="-1046075"/>
          <a:ext cx="895826" cy="3212835"/>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IN" sz="2000" kern="1200" dirty="0" smtClean="0"/>
            <a:t>One who provides the data.</a:t>
          </a:r>
          <a:endParaRPr lang="en-IN" sz="2000" kern="1200" dirty="0"/>
        </a:p>
      </dsp:txBody>
      <dsp:txXfrm rot="-5400000">
        <a:off x="1807220" y="156160"/>
        <a:ext cx="3169104" cy="808364"/>
      </dsp:txXfrm>
    </dsp:sp>
    <dsp:sp modelId="{693793CB-A6E8-417A-97BF-93C4DC6DCCE5}">
      <dsp:nvSpPr>
        <dsp:cNvPr id="0" name=""/>
        <dsp:cNvSpPr/>
      </dsp:nvSpPr>
      <dsp:spPr>
        <a:xfrm>
          <a:off x="0" y="451"/>
          <a:ext cx="1807220" cy="1119782"/>
        </a:xfrm>
        <a:prstGeom prst="roundRect">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IN" sz="2000" kern="1200" dirty="0" smtClean="0"/>
            <a:t>Data Provider</a:t>
          </a:r>
          <a:endParaRPr lang="en-IN" sz="2000" kern="1200" dirty="0"/>
        </a:p>
      </dsp:txBody>
      <dsp:txXfrm>
        <a:off x="54663" y="55114"/>
        <a:ext cx="1697894" cy="1010456"/>
      </dsp:txXfrm>
    </dsp:sp>
    <dsp:sp modelId="{8E7B3E48-44B4-4C66-AAB7-04F490913A3B}">
      <dsp:nvSpPr>
        <dsp:cNvPr id="0" name=""/>
        <dsp:cNvSpPr/>
      </dsp:nvSpPr>
      <dsp:spPr>
        <a:xfrm rot="5400000">
          <a:off x="2849167" y="132510"/>
          <a:ext cx="1122273" cy="3209698"/>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IN" sz="2000" kern="1200" dirty="0" smtClean="0"/>
            <a:t>User who collects data from provider and publish it to data miner</a:t>
          </a:r>
          <a:endParaRPr lang="en-IN" sz="2000" kern="1200" dirty="0"/>
        </a:p>
      </dsp:txBody>
      <dsp:txXfrm rot="-5400000">
        <a:off x="1805455" y="1231008"/>
        <a:ext cx="3154913" cy="1012703"/>
      </dsp:txXfrm>
    </dsp:sp>
    <dsp:sp modelId="{3C722192-9634-47AB-903C-F16ED55FDE0C}">
      <dsp:nvSpPr>
        <dsp:cNvPr id="0" name=""/>
        <dsp:cNvSpPr/>
      </dsp:nvSpPr>
      <dsp:spPr>
        <a:xfrm>
          <a:off x="0" y="1177468"/>
          <a:ext cx="1805455" cy="1119782"/>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IN" sz="2000" kern="1200" dirty="0" smtClean="0"/>
            <a:t>Data collector</a:t>
          </a:r>
          <a:endParaRPr lang="en-IN" sz="2000" kern="1200" dirty="0"/>
        </a:p>
      </dsp:txBody>
      <dsp:txXfrm>
        <a:off x="54663" y="1232131"/>
        <a:ext cx="1696129" cy="1010456"/>
      </dsp:txXfrm>
    </dsp:sp>
    <dsp:sp modelId="{5D425375-907A-4ADE-B09E-C0BFCFD358A3}">
      <dsp:nvSpPr>
        <dsp:cNvPr id="0" name=""/>
        <dsp:cNvSpPr/>
      </dsp:nvSpPr>
      <dsp:spPr>
        <a:xfrm rot="5400000">
          <a:off x="2965724" y="1307959"/>
          <a:ext cx="895826" cy="3212835"/>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IN" sz="2000" kern="1200" dirty="0" smtClean="0"/>
            <a:t>User who performs data mining tasks on data.</a:t>
          </a:r>
          <a:endParaRPr lang="en-IN" sz="2000" kern="1200" dirty="0"/>
        </a:p>
      </dsp:txBody>
      <dsp:txXfrm rot="-5400000">
        <a:off x="1807220" y="2510195"/>
        <a:ext cx="3169104" cy="808364"/>
      </dsp:txXfrm>
    </dsp:sp>
    <dsp:sp modelId="{C2258375-C7CC-4053-AE86-B31A7CFC0980}">
      <dsp:nvSpPr>
        <dsp:cNvPr id="0" name=""/>
        <dsp:cNvSpPr/>
      </dsp:nvSpPr>
      <dsp:spPr>
        <a:xfrm>
          <a:off x="0" y="2354485"/>
          <a:ext cx="1807220" cy="1119782"/>
        </a:xfrm>
        <a:prstGeom prst="roundRect">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IN" sz="2000" kern="1200" dirty="0" smtClean="0"/>
            <a:t>Data Miner</a:t>
          </a:r>
          <a:endParaRPr lang="en-IN" sz="2000" kern="1200" dirty="0"/>
        </a:p>
      </dsp:txBody>
      <dsp:txXfrm>
        <a:off x="54663" y="2409148"/>
        <a:ext cx="1697894" cy="10104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I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I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I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495B319-9B16-4916-8EAE-D6862024271E}" type="slidenum">
              <a:rPr lang="en-IN"/>
              <a:pPr/>
              <a:t>‹#›</a:t>
            </a:fld>
            <a:endParaRPr lang="en-IN"/>
          </a:p>
        </p:txBody>
      </p:sp>
    </p:spTree>
    <p:extLst>
      <p:ext uri="{BB962C8B-B14F-4D97-AF65-F5344CB8AC3E}">
        <p14:creationId xmlns:p14="http://schemas.microsoft.com/office/powerpoint/2010/main" val="24574939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8853D2-287C-4B9B-844A-493F791A8904}" type="slidenum">
              <a:rPr lang="en-IN"/>
              <a:pPr/>
              <a:t>1</a:t>
            </a:fld>
            <a:endParaRPr lang="en-IN"/>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pPr marL="119063" indent="-119063"/>
            <a:r>
              <a:rPr lang="en-IN"/>
              <a:t>[</a:t>
            </a:r>
            <a:r>
              <a:rPr lang="en-IN" b="1"/>
              <a:t>Notes to trainer:</a:t>
            </a:r>
            <a:r>
              <a:rPr lang="en-IN"/>
              <a:t> </a:t>
            </a:r>
          </a:p>
          <a:p>
            <a:pPr marL="119063" indent="-119063">
              <a:buFontTx/>
              <a:buChar char="•"/>
            </a:pPr>
            <a:r>
              <a:rPr lang="en-IN"/>
              <a:t>For detailed help in customizing this template, see the very last slide. Also, look for additional lesson text in the notes pane of some slides.</a:t>
            </a:r>
          </a:p>
          <a:p>
            <a:pPr marL="119063" indent="-119063">
              <a:buFontTx/>
              <a:buChar char="•"/>
            </a:pPr>
            <a:r>
              <a:rPr lang="en-IN" b="1"/>
              <a:t>Adobe Flash animations</a:t>
            </a:r>
            <a:r>
              <a:rPr lang="en-IN"/>
              <a:t>: This template contains Flash animations. These will play in PowerPoint 2000 and later. However: If you want to save this template in PowerPoint 2007, save it in the earlier PowerPoint file format: </a:t>
            </a:r>
            <a:r>
              <a:rPr lang="en-IN" b="1"/>
              <a:t>PowerPoint 97-2003 Presentation (*.ppt) </a:t>
            </a:r>
            <a:r>
              <a:rPr lang="en-IN"/>
              <a:t>or </a:t>
            </a:r>
            <a:r>
              <a:rPr lang="en-IN" b="1"/>
              <a:t>PowerPoint 97-2003 Template (*.pot) </a:t>
            </a:r>
            <a:r>
              <a:rPr lang="en-IN"/>
              <a:t>(you’ll see the file types in the </a:t>
            </a:r>
            <a:r>
              <a:rPr lang="en-IN" b="1"/>
              <a:t>Save As</a:t>
            </a:r>
            <a:r>
              <a:rPr lang="en-IN"/>
              <a:t> dialog box, next to</a:t>
            </a:r>
            <a:r>
              <a:rPr lang="en-IN" b="1"/>
              <a:t> Save as type)</a:t>
            </a:r>
            <a:r>
              <a:rPr lang="en-IN"/>
              <a:t>. </a:t>
            </a:r>
            <a:br>
              <a:rPr lang="en-IN"/>
            </a:br>
            <a:r>
              <a:rPr lang="en-IN" b="1"/>
              <a:t>Warning:</a:t>
            </a:r>
            <a:r>
              <a:rPr lang="en-IN"/>
              <a:t> If you save it in a PowerPoint 2007 file format, such as </a:t>
            </a:r>
            <a:r>
              <a:rPr lang="en-IN" b="1"/>
              <a:t>PowerPoint Presentation (*.pptx)</a:t>
            </a:r>
            <a:r>
              <a:rPr lang="en-IN"/>
              <a:t> or </a:t>
            </a:r>
            <a:r>
              <a:rPr lang="en-IN" b="1"/>
              <a:t>PowerPoint Template (*.potx)</a:t>
            </a:r>
            <a:r>
              <a:rPr lang="en-IN"/>
              <a:t>, the animations won’t be retained in the saved file.</a:t>
            </a:r>
            <a:endParaRPr lang="en-IN" b="1"/>
          </a:p>
          <a:p>
            <a:pPr marL="119063" indent="-119063">
              <a:buFontTx/>
              <a:buChar char="•"/>
            </a:pPr>
            <a:r>
              <a:rPr lang="en-IN" b="1"/>
              <a:t>Also</a:t>
            </a:r>
            <a:r>
              <a:rPr lang="en-IN"/>
              <a:t>: Because this presentation contains Flash animations, saving the template may cause a warning message to appear regarding personal information. Unless you add information to the properties of the Flash file itself, this warning does not apply to this presentation. Click </a:t>
            </a:r>
            <a:r>
              <a:rPr lang="en-IN" b="1"/>
              <a:t>OK</a:t>
            </a:r>
            <a:r>
              <a:rPr lang="en-IN"/>
              <a:t> on the message.] </a:t>
            </a:r>
          </a:p>
          <a:p>
            <a:pPr marL="119063" indent="-119063"/>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AD1DAA-4305-407E-8EFB-46545102CD36}" type="slidenum">
              <a:rPr lang="en-IN"/>
              <a:pPr/>
              <a:t>10</a:t>
            </a:fld>
            <a:endParaRPr lang="en-I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pPr>
              <a:spcBef>
                <a:spcPct val="20000"/>
              </a:spcBef>
              <a:spcAft>
                <a:spcPct val="45000"/>
              </a:spcAft>
            </a:pPr>
            <a:r>
              <a:rPr lang="en-IN" b="1"/>
              <a:t>New Worksheet</a:t>
            </a:r>
            <a:r>
              <a:rPr lang="en-IN"/>
              <a:t> is also selected for you as the place where the report will be placed. Click </a:t>
            </a:r>
            <a:r>
              <a:rPr lang="en-IN" b="1"/>
              <a:t>Existing Worksheet</a:t>
            </a:r>
            <a:r>
              <a:rPr lang="en-IN"/>
              <a:t> if you want the report placed in the same worksheet as the data.</a:t>
            </a:r>
          </a:p>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68A5B6-41DD-43E9-B2F6-9C8169F763A4}" type="slidenum">
              <a:rPr lang="en-IN"/>
              <a:pPr/>
              <a:t>11</a:t>
            </a:fld>
            <a:endParaRPr lang="en-I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0F51C-1B71-4A87-BB62-7376CB2D5AD7}" type="slidenum">
              <a:rPr lang="en-IN"/>
              <a:pPr/>
              <a:t>12</a:t>
            </a:fld>
            <a:endParaRPr lang="en-I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pPr marL="119063" indent="-119063">
              <a:spcAft>
                <a:spcPct val="75000"/>
              </a:spcAft>
            </a:pPr>
            <a:r>
              <a:rPr lang="en-IN" b="1"/>
              <a:t>Tips:</a:t>
            </a:r>
          </a:p>
          <a:p>
            <a:pPr marL="119063" indent="-119063">
              <a:spcAft>
                <a:spcPct val="75000"/>
              </a:spcAft>
              <a:buFontTx/>
              <a:buChar char="•"/>
            </a:pPr>
            <a:r>
              <a:rPr lang="en-IN"/>
              <a:t>If you’ve worked with PivotTable reports before, you may wonder if you can still drag fields to build a report. You can, and you’ll see how at the end of the lesson.</a:t>
            </a:r>
          </a:p>
          <a:p>
            <a:pPr marL="119063" indent="-119063">
              <a:spcAft>
                <a:spcPct val="75000"/>
              </a:spcAft>
              <a:buFontTx/>
              <a:buChar char="•"/>
            </a:pPr>
            <a:r>
              <a:rPr lang="en-IN"/>
              <a:t>If you click outside the layout area of a PivotTable report, the </a:t>
            </a:r>
            <a:r>
              <a:rPr lang="en-IN" b="1"/>
              <a:t>PivotTable Field List</a:t>
            </a:r>
            <a:r>
              <a:rPr lang="en-IN"/>
              <a:t> goes away. To get the field list back, click inside the PivotTable layout area or report.</a:t>
            </a:r>
          </a:p>
          <a:p>
            <a:pPr marL="119063" indent="-119063"/>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F465E-D264-45C6-B5F7-2FA9171A9D99}" type="slidenum">
              <a:rPr lang="en-IN"/>
              <a:pPr/>
              <a:t>13</a:t>
            </a:fld>
            <a:endParaRPr lang="en-I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pPr rtl="0" eaLnBrk="1" fontAlgn="t" latinLnBrk="0" hangingPunct="1"/>
            <a:r>
              <a:rPr lang="en-US" sz="1200" b="1" i="0" u="none" strike="noStrike" kern="1200" dirty="0" smtClean="0">
                <a:solidFill>
                  <a:schemeClr val="tx1"/>
                </a:solidFill>
                <a:effectLst/>
                <a:latin typeface="Arial" charset="0"/>
                <a:ea typeface="+mn-ea"/>
                <a:cs typeface="+mn-cs"/>
              </a:rPr>
              <a:t>Dataset Size </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Encryption memory </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Decryption memory </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100</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16727</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15253</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300</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16625</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15277</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500</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16829</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15529</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800</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17836</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15376</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1000</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17242</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15927</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1500</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17489</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16183</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2000</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17352</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16252</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Dataset Size </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Encryption memory </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Decryption memory </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100</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16727</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15253</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300</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16625</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15277</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500</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16829</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15529</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800</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17836</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15376</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1000</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17242</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15927</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1500</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17489</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16183</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1" i="0" u="none" strike="noStrike" kern="1200" dirty="0" smtClean="0">
                <a:solidFill>
                  <a:schemeClr val="tx1"/>
                </a:solidFill>
                <a:effectLst/>
                <a:latin typeface="Arial" charset="0"/>
                <a:ea typeface="+mn-ea"/>
                <a:cs typeface="+mn-cs"/>
              </a:rPr>
              <a:t>2000</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17352</a:t>
            </a:r>
            <a:endParaRPr lang="en-IN" sz="1200" b="0" i="0" u="none" strike="noStrike" kern="1200" dirty="0" smtClean="0">
              <a:solidFill>
                <a:schemeClr val="tx1"/>
              </a:solidFill>
              <a:effectLst/>
              <a:latin typeface="Arial" charset="0"/>
              <a:ea typeface="+mn-ea"/>
              <a:cs typeface="+mn-cs"/>
            </a:endParaRPr>
          </a:p>
          <a:p>
            <a:pPr rtl="0" eaLnBrk="1" fontAlgn="t" latinLnBrk="0" hangingPunct="1"/>
            <a:r>
              <a:rPr lang="en-US" sz="1200" b="0" i="0" u="none" strike="noStrike" kern="1200" dirty="0" smtClean="0">
                <a:solidFill>
                  <a:schemeClr val="tx1"/>
                </a:solidFill>
                <a:effectLst/>
                <a:latin typeface="Arial" charset="0"/>
                <a:ea typeface="+mn-ea"/>
                <a:cs typeface="+mn-cs"/>
              </a:rPr>
              <a:t>16252</a:t>
            </a:r>
            <a:endParaRPr lang="en-IN" sz="1200" b="0" i="0" u="none" strike="noStrike" kern="1200" dirty="0" smtClean="0">
              <a:solidFill>
                <a:schemeClr val="tx1"/>
              </a:solidFill>
              <a:effectLst/>
              <a:latin typeface="Arial" charset="0"/>
              <a:ea typeface="+mn-ea"/>
              <a:cs typeface="+mn-cs"/>
            </a:endParaRPr>
          </a:p>
          <a:p>
            <a:pPr marL="119063" indent="-119063">
              <a:buFontTx/>
              <a:buChar char="•"/>
            </a:pPr>
            <a:r>
              <a:rPr lang="en-IN" dirty="0" smtClean="0"/>
              <a:t>You </a:t>
            </a:r>
            <a:r>
              <a:rPr lang="en-IN" dirty="0"/>
              <a:t>don’t have to use all the fields on the field list to build a report. </a:t>
            </a:r>
          </a:p>
          <a:p>
            <a:pPr marL="119063" indent="-119063">
              <a:buFontTx/>
              <a:buChar char="•"/>
            </a:pPr>
            <a:r>
              <a:rPr lang="en-IN" dirty="0"/>
              <a:t>Although Excel places each field in a default area of the layout, you can move a field to another area if you want to—for example, if you want a field to be in the column area instead of the row area. </a:t>
            </a:r>
          </a:p>
          <a:p>
            <a:pPr marL="119063" indent="-119063"/>
            <a:r>
              <a:rPr lang="en-IN" dirty="0"/>
              <a:t>[</a:t>
            </a:r>
            <a:r>
              <a:rPr lang="en-IN" b="1" dirty="0"/>
              <a:t>Note to trainer: </a:t>
            </a:r>
            <a:r>
              <a:rPr lang="en-IN" dirty="0"/>
              <a:t>This slide is nearly identical to the preceding slide except that it has static art instead of an animation. Use this slide if you have problems viewing the animation. Delete either the current slide or the preceding slide before showing the presentation.]</a:t>
            </a:r>
            <a:endParaRPr lang="en-IN" b="1" dirty="0"/>
          </a:p>
          <a:p>
            <a:pPr marL="119063" indent="-119063"/>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69AD3F-250C-4C62-BD93-1C1B87406472}" type="slidenum">
              <a:rPr lang="en-IN"/>
              <a:pPr/>
              <a:t>14</a:t>
            </a:fld>
            <a:endParaRPr lang="en-I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IN"/>
              <a:t>How about the column headings? The heading over the salesperson data will say “Row Labels” above the field. The heading over the order amounts will say “Sum of Order Amount. (The “Sum of” part of the heading will be there because Excel uses the Sum function to add up fields with numbers.)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F070B9-9196-484A-8136-8B966F2D3AF6}" type="slidenum">
              <a:rPr lang="en-IN"/>
              <a:pPr/>
              <a:t>15</a:t>
            </a:fld>
            <a:endParaRPr lang="en-I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514D5B8-1877-467E-BEC5-EEA9627666F6}" type="slidenum">
              <a:rPr lang="en-IN"/>
              <a:pPr/>
              <a:t>16</a:t>
            </a:fld>
            <a:endParaRPr lang="en-IN"/>
          </a:p>
        </p:txBody>
      </p:sp>
      <p:sp>
        <p:nvSpPr>
          <p:cNvPr id="220162" name="Rectangle 2"/>
          <p:cNvSpPr>
            <a:spLocks noGrp="1" noChangeArrowheads="1"/>
          </p:cNvSpPr>
          <p:nvPr>
            <p:ph type="body" idx="1"/>
          </p:nvPr>
        </p:nvSpPr>
        <p:spPr>
          <a:xfrm>
            <a:off x="685800" y="457200"/>
            <a:ext cx="5486400" cy="7929563"/>
          </a:xfrm>
        </p:spPr>
        <p:txBody>
          <a:bodyPr/>
          <a:lstStyle/>
          <a:p>
            <a:r>
              <a:rPr lang="en-IN" b="1"/>
              <a:t>Using This Template</a:t>
            </a:r>
          </a:p>
          <a:p>
            <a:r>
              <a:rPr lang="en-IN"/>
              <a:t>This Microsoft Office PowerPoint</a:t>
            </a:r>
            <a:r>
              <a:rPr lang="en-IN" sz="800" baseline="30000">
                <a:cs typeface="Arial" charset="0"/>
              </a:rPr>
              <a:t>®</a:t>
            </a:r>
            <a:r>
              <a:rPr lang="en-IN"/>
              <a:t> template has training content about creating and using PivotTable reports to maximize your view of data in Microsoft Office Excel 2007. It’s geared for you to present to a group and customize as necessary. </a:t>
            </a:r>
          </a:p>
          <a:p>
            <a:r>
              <a:rPr lang="en-IN"/>
              <a:t>This template’s content is adapted from the Microsoft Office Online Training course called “PivotTable I: Get started with PivotTable reports in Excel 2007.”</a:t>
            </a:r>
            <a:endParaRPr lang="en-IN" b="1"/>
          </a:p>
          <a:p>
            <a:r>
              <a:rPr lang="en-IN" b="1"/>
              <a:t>Features of the template</a:t>
            </a:r>
          </a:p>
          <a:p>
            <a:r>
              <a:rPr lang="en-IN" b="1"/>
              <a:t>Title slide:</a:t>
            </a:r>
            <a:r>
              <a:rPr lang="en-IN"/>
              <a:t> On the very first slide, there is placeholder text over which you should type the name of your company. Or you can delete the text box altogether if you don’t want this text.</a:t>
            </a:r>
            <a:endParaRPr lang="en-IN" b="1"/>
          </a:p>
          <a:p>
            <a:r>
              <a:rPr lang="en-IN" b="1"/>
              <a:t>Animations:</a:t>
            </a:r>
            <a:r>
              <a:rPr lang="en-IN"/>
              <a:t> Custom animation effects are applied throughout the presentation. These effects include </a:t>
            </a:r>
            <a:r>
              <a:rPr lang="en-IN" b="1"/>
              <a:t>Peek</a:t>
            </a:r>
            <a:r>
              <a:rPr lang="en-IN"/>
              <a:t>, </a:t>
            </a:r>
            <a:r>
              <a:rPr lang="en-IN" b="1"/>
              <a:t>Stretch</a:t>
            </a:r>
            <a:r>
              <a:rPr lang="en-IN"/>
              <a:t>, </a:t>
            </a:r>
            <a:r>
              <a:rPr lang="en-IN" b="1"/>
              <a:t>Dissolve, </a:t>
            </a:r>
            <a:r>
              <a:rPr lang="en-IN"/>
              <a:t>and</a:t>
            </a:r>
            <a:r>
              <a:rPr lang="en-IN" b="1"/>
              <a:t> Checkerboard</a:t>
            </a:r>
            <a:r>
              <a:rPr lang="en-IN"/>
              <a:t>. All effects play in previous versions back to Microsoft PowerPoint 2000. To alter animation effects, go to the </a:t>
            </a:r>
            <a:r>
              <a:rPr lang="en-IN" b="1"/>
              <a:t>Slide Show</a:t>
            </a:r>
            <a:r>
              <a:rPr lang="en-IN"/>
              <a:t> menu, click </a:t>
            </a:r>
            <a:r>
              <a:rPr lang="en-IN" b="1"/>
              <a:t>Custom Animation</a:t>
            </a:r>
            <a:r>
              <a:rPr lang="en-IN"/>
              <a:t>, and work with the options that appear.</a:t>
            </a:r>
          </a:p>
          <a:p>
            <a:r>
              <a:rPr lang="en-IN" b="1"/>
              <a:t>If this presentation contains an</a:t>
            </a:r>
            <a:r>
              <a:rPr lang="en-IN"/>
              <a:t> </a:t>
            </a:r>
            <a:r>
              <a:rPr lang="en-IN" b="1"/>
              <a:t>Adobe Flash animation:</a:t>
            </a:r>
            <a:r>
              <a:rPr lang="en-IN"/>
              <a:t> To play the Flash file, you must register a Microsoft ActiveX® control, called Shockwave Flash Object, on your computer. To do this, download the latest version of the Adobe Flash Player from the Adobe Web site. </a:t>
            </a:r>
            <a:endParaRPr lang="en-IN" b="1"/>
          </a:p>
          <a:p>
            <a:r>
              <a:rPr lang="en-IN" b="1"/>
              <a:t>Warning</a:t>
            </a:r>
            <a:r>
              <a:rPr lang="en-IN"/>
              <a:t> about saving the Flash animations: The Flash animations will play in PowerPoint 2000 and later. However: If you want to save this template in PowerPoint 2007, save it in the earlier PowerPoint file format: </a:t>
            </a:r>
            <a:r>
              <a:rPr lang="en-IN" b="1"/>
              <a:t>PowerPoint 97-2003 Presentation (*.ppt)  </a:t>
            </a:r>
            <a:r>
              <a:rPr lang="en-IN"/>
              <a:t>or </a:t>
            </a:r>
            <a:r>
              <a:rPr lang="en-IN" b="1"/>
              <a:t>PowerPoint 97-2003 Template (*.pot)  </a:t>
            </a:r>
            <a:r>
              <a:rPr lang="en-IN"/>
              <a:t>(you’ll see the file types in the </a:t>
            </a:r>
            <a:r>
              <a:rPr lang="en-IN" b="1"/>
              <a:t>Save As</a:t>
            </a:r>
            <a:r>
              <a:rPr lang="en-IN"/>
              <a:t> dialog box, next to</a:t>
            </a:r>
            <a:r>
              <a:rPr lang="en-IN" b="1"/>
              <a:t> Save as type)</a:t>
            </a:r>
            <a:r>
              <a:rPr lang="en-IN"/>
              <a:t>. If you save it in a PowerPoint 2007 file format, such as </a:t>
            </a:r>
            <a:r>
              <a:rPr lang="en-IN" b="1"/>
              <a:t>PowerPoint Presentation (*.pptx) </a:t>
            </a:r>
            <a:r>
              <a:rPr lang="en-IN"/>
              <a:t>or </a:t>
            </a:r>
            <a:r>
              <a:rPr lang="en-IN" b="1"/>
              <a:t>PowerPoint Template (*.potx)</a:t>
            </a:r>
            <a:r>
              <a:rPr lang="en-IN"/>
              <a:t>, the animations won’t be retained in the saved file. </a:t>
            </a:r>
          </a:p>
          <a:p>
            <a:r>
              <a:rPr lang="en-IN" b="1"/>
              <a:t>Hyperlinks to online course:</a:t>
            </a:r>
            <a:r>
              <a:rPr lang="en-IN"/>
              <a:t> The template contains links to the online version of this training course. The links take you to the hands-on practice session for the lesson and to the Quick Reference Card that is published for this course. </a:t>
            </a:r>
            <a:r>
              <a:rPr lang="en-IN" b="1"/>
              <a:t>Please take note:</a:t>
            </a:r>
            <a:r>
              <a:rPr lang="en-IN"/>
              <a:t> You must have Excel 2007 installed to view the hands-on practice session. If you don’t have Excel 2007, you won’t be able to access the practice instructions. </a:t>
            </a:r>
          </a:p>
          <a:p>
            <a:r>
              <a:rPr lang="en-IN" b="1"/>
              <a:t>Headers and footers:</a:t>
            </a:r>
            <a:r>
              <a:rPr lang="en-IN"/>
              <a:t> The template contains a footer that has the course title. You can change or remove the footers in the </a:t>
            </a:r>
            <a:r>
              <a:rPr lang="en-IN" b="1"/>
              <a:t>Header and Footer</a:t>
            </a:r>
            <a:r>
              <a:rPr lang="en-IN"/>
              <a:t> dialog box (which opens from the </a:t>
            </a:r>
            <a:r>
              <a:rPr lang="en-IN" b="1"/>
              <a:t>View</a:t>
            </a:r>
            <a:r>
              <a:rPr lang="en-IN"/>
              <a:t> menu).</a:t>
            </a:r>
          </a:p>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731750-F57E-4F10-9E12-65A67273D587}" type="slidenum">
              <a:rPr lang="en-IN"/>
              <a:pPr/>
              <a:t>2</a:t>
            </a:fld>
            <a:endParaRPr lang="en-IN"/>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A87615-303D-446E-9D0C-B6278E6D7839}" type="slidenum">
              <a:rPr lang="en-IN"/>
              <a:pPr/>
              <a:t>3</a:t>
            </a:fld>
            <a:endParaRPr lang="en-IN"/>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pPr>
              <a:spcAft>
                <a:spcPct val="75000"/>
              </a:spcAft>
            </a:pPr>
            <a:r>
              <a:rPr lang="en-IN"/>
              <a:t>With PivotTable reports, you can see who sold the most and where; which quarters were the most profitable; and which product sold best—in just a few mouse clicks.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C1CFF8-2804-4C60-9C21-2F5FBF836AD3}" type="slidenum">
              <a:rPr lang="en-IN"/>
              <a:pPr/>
              <a:t>4</a:t>
            </a:fld>
            <a:endParaRPr lang="en-IN"/>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C87DCD-A90A-4796-A493-12A12218BEC6}" type="slidenum">
              <a:rPr lang="en-IN"/>
              <a:pPr/>
              <a:t>5</a:t>
            </a:fld>
            <a:endParaRPr lang="en-I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en-IN" dirty="0"/>
              <a:t>Put another way, PivotTable reports can turn a mob of data into a marching band. For example, who sold the most overall? Who sold the most per quarter or per year? Which country has the most sales? You can get answers to all these questions with PivotTable reports.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6136E-E662-49CD-9D5D-DEAD2D7FF59F}" type="slidenum">
              <a:rPr lang="en-IN"/>
              <a:pPr/>
              <a:t>6</a:t>
            </a:fld>
            <a:endParaRPr lang="en-I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B4C9FF-78CC-4526-AB2C-20A2BAB6FBBE}" type="slidenum">
              <a:rPr lang="en-IN"/>
              <a:pPr/>
              <a:t>7</a:t>
            </a:fld>
            <a:endParaRPr lang="en-IN"/>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r>
              <a:rPr lang="en-IN" b="1"/>
              <a:t>Note:</a:t>
            </a:r>
            <a:r>
              <a:rPr lang="en-IN"/>
              <a:t> You can also use data from external sources, which is not covered in this course. More information about data sources is in the Quick Reference Card that’s linked to at the end of this course.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DDF986-31E0-4272-A55B-D6D31D3EEAB9}" type="slidenum">
              <a:rPr lang="en-IN"/>
              <a:pPr/>
              <a:t>8</a:t>
            </a:fld>
            <a:endParaRPr lang="en-I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en-IN"/>
              <a:t>In the picture here, the column titles Country, Salesperson, Order Amount, Order Date, and OrderID will become field names. When you create a report, you’ll know, for example, that the Salesperson field represents the Salesperson data from the worksheet.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34C8C0-E570-4AAF-AF0B-1BE498F86EEB}" type="slidenum">
              <a:rPr lang="en-IN"/>
              <a:pPr/>
              <a:t>9</a:t>
            </a:fld>
            <a:endParaRPr lang="en-IN"/>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r>
              <a:rPr lang="en-IN" b="1"/>
              <a:t>Note on step 1:</a:t>
            </a:r>
            <a:r>
              <a:rPr lang="en-IN"/>
              <a:t> Clicking anywhere in the data will include all the worksheet data in the report. If you only want to include part of your worksheet data in the report, just select the data you want to use.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a:lstStyle>
            <a:lvl1pPr algn="ctr">
              <a:defRPr sz="4400">
                <a:solidFill>
                  <a:schemeClr val="tx1"/>
                </a:solidFill>
              </a:defRPr>
            </a:lvl1pPr>
          </a:lstStyle>
          <a:p>
            <a:pPr lvl="0"/>
            <a:r>
              <a:rPr lang="en-US" noProof="0" smtClean="0"/>
              <a:t>Click to edit Master title style</a:t>
            </a:r>
            <a:endParaRPr lang="en-IN" noProof="0" smtClean="0"/>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defRPr sz="3200">
                <a:solidFill>
                  <a:srgbClr val="FF9900"/>
                </a:solidFill>
              </a:defRPr>
            </a:lvl1pPr>
          </a:lstStyle>
          <a:p>
            <a:pPr lvl="0"/>
            <a:r>
              <a:rPr lang="en-US" noProof="0" smtClean="0"/>
              <a:t>Click to edit Master subtitle style</a:t>
            </a:r>
            <a:endParaRPr lang="en-IN" noProof="0" smtClean="0"/>
          </a:p>
        </p:txBody>
      </p:sp>
      <p:sp>
        <p:nvSpPr>
          <p:cNvPr id="4100" name="Rectangle 4"/>
          <p:cNvSpPr>
            <a:spLocks noGrp="1" noChangeArrowheads="1"/>
          </p:cNvSpPr>
          <p:nvPr>
            <p:ph type="dt" sz="half" idx="2"/>
          </p:nvPr>
        </p:nvSpPr>
        <p:spPr>
          <a:xfrm>
            <a:off x="457200" y="6245225"/>
            <a:ext cx="2133600" cy="476250"/>
          </a:xfrm>
        </p:spPr>
        <p:txBody>
          <a:bodyPr/>
          <a:lstStyle>
            <a:lvl1pPr>
              <a:defRPr sz="1800"/>
            </a:lvl1pPr>
          </a:lstStyle>
          <a:p>
            <a:endParaRPr lang="en-IN"/>
          </a:p>
        </p:txBody>
      </p:sp>
      <p:sp>
        <p:nvSpPr>
          <p:cNvPr id="4101" name="Rectangle 5"/>
          <p:cNvSpPr>
            <a:spLocks noGrp="1" noChangeArrowheads="1"/>
          </p:cNvSpPr>
          <p:nvPr>
            <p:ph type="ftr" sz="quarter" idx="3"/>
          </p:nvPr>
        </p:nvSpPr>
        <p:spPr>
          <a:xfrm>
            <a:off x="3124200" y="6200775"/>
            <a:ext cx="2895600" cy="476250"/>
          </a:xfrm>
        </p:spPr>
        <p:txBody>
          <a:bodyPr/>
          <a:lstStyle>
            <a:lvl1pPr>
              <a:defRPr sz="1800"/>
            </a:lvl1pPr>
          </a:lstStyle>
          <a:p>
            <a:r>
              <a:rPr lang="en-IN"/>
              <a:t>Get started with PivotTable reports</a:t>
            </a:r>
          </a:p>
        </p:txBody>
      </p:sp>
      <p:sp>
        <p:nvSpPr>
          <p:cNvPr id="4102" name="Rectangle 6"/>
          <p:cNvSpPr>
            <a:spLocks noGrp="1" noChangeArrowheads="1"/>
          </p:cNvSpPr>
          <p:nvPr>
            <p:ph type="sldNum" sz="quarter" idx="4"/>
          </p:nvPr>
        </p:nvSpPr>
        <p:spPr>
          <a:xfrm>
            <a:off x="6553200" y="6245225"/>
            <a:ext cx="2133600" cy="476250"/>
          </a:xfrm>
        </p:spPr>
        <p:txBody>
          <a:bodyPr/>
          <a:lstStyle>
            <a:lvl1pPr>
              <a:defRPr sz="1800"/>
            </a:lvl1pPr>
          </a:lstStyle>
          <a:p>
            <a:fld id="{8D3B343A-7970-4A8F-B811-768DA6937FCE}" type="slidenum">
              <a:rPr lang="en-IN"/>
              <a:pPr/>
              <a:t>‹#›</a:t>
            </a:fld>
            <a:endParaRPr lang="en-IN"/>
          </a:p>
        </p:txBody>
      </p:sp>
    </p:spTree>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r>
              <a:rPr lang="en-IN"/>
              <a:t>Get started with PivotTable reports</a:t>
            </a:r>
          </a:p>
        </p:txBody>
      </p:sp>
      <p:sp>
        <p:nvSpPr>
          <p:cNvPr id="6" name="Slide Number Placeholder 5"/>
          <p:cNvSpPr>
            <a:spLocks noGrp="1"/>
          </p:cNvSpPr>
          <p:nvPr>
            <p:ph type="sldNum" sz="quarter" idx="12"/>
          </p:nvPr>
        </p:nvSpPr>
        <p:spPr/>
        <p:txBody>
          <a:bodyPr/>
          <a:lstStyle>
            <a:lvl1pPr>
              <a:defRPr/>
            </a:lvl1pPr>
          </a:lstStyle>
          <a:p>
            <a:fld id="{31239DAE-515D-406A-8E5F-A0A6941E70A5}" type="slidenum">
              <a:rPr lang="en-IN"/>
              <a:pPr/>
              <a:t>‹#›</a:t>
            </a:fld>
            <a:endParaRPr lang="en-IN"/>
          </a:p>
        </p:txBody>
      </p:sp>
    </p:spTree>
    <p:extLst>
      <p:ext uri="{BB962C8B-B14F-4D97-AF65-F5344CB8AC3E}">
        <p14:creationId xmlns:p14="http://schemas.microsoft.com/office/powerpoint/2010/main" val="3623828953"/>
      </p:ext>
    </p:extLst>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73025"/>
            <a:ext cx="2141537" cy="587057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14313" y="73025"/>
            <a:ext cx="6273800"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r>
              <a:rPr lang="en-IN"/>
              <a:t>Get started with PivotTable reports</a:t>
            </a:r>
          </a:p>
        </p:txBody>
      </p:sp>
      <p:sp>
        <p:nvSpPr>
          <p:cNvPr id="6" name="Slide Number Placeholder 5"/>
          <p:cNvSpPr>
            <a:spLocks noGrp="1"/>
          </p:cNvSpPr>
          <p:nvPr>
            <p:ph type="sldNum" sz="quarter" idx="12"/>
          </p:nvPr>
        </p:nvSpPr>
        <p:spPr/>
        <p:txBody>
          <a:bodyPr/>
          <a:lstStyle>
            <a:lvl1pPr>
              <a:defRPr/>
            </a:lvl1pPr>
          </a:lstStyle>
          <a:p>
            <a:fld id="{7FEBB65C-6BD6-4940-8B92-03B97D2D619C}" type="slidenum">
              <a:rPr lang="en-IN"/>
              <a:pPr/>
              <a:t>‹#›</a:t>
            </a:fld>
            <a:endParaRPr lang="en-IN"/>
          </a:p>
        </p:txBody>
      </p:sp>
    </p:spTree>
    <p:extLst>
      <p:ext uri="{BB962C8B-B14F-4D97-AF65-F5344CB8AC3E}">
        <p14:creationId xmlns:p14="http://schemas.microsoft.com/office/powerpoint/2010/main" val="4171104941"/>
      </p:ext>
    </p:extLst>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14313" y="73025"/>
            <a:ext cx="8229600" cy="60960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50838" y="914400"/>
            <a:ext cx="4138612"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641850" y="914400"/>
            <a:ext cx="41402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00775"/>
            <a:ext cx="2133600" cy="476250"/>
          </a:xfrm>
        </p:spPr>
        <p:txBody>
          <a:bodyPr/>
          <a:lstStyle>
            <a:lvl1pPr>
              <a:defRPr/>
            </a:lvl1pPr>
          </a:lstStyle>
          <a:p>
            <a:endParaRPr lang="en-IN"/>
          </a:p>
        </p:txBody>
      </p:sp>
      <p:sp>
        <p:nvSpPr>
          <p:cNvPr id="6" name="Footer Placeholder 5"/>
          <p:cNvSpPr>
            <a:spLocks noGrp="1"/>
          </p:cNvSpPr>
          <p:nvPr>
            <p:ph type="ftr" sz="quarter" idx="11"/>
          </p:nvPr>
        </p:nvSpPr>
        <p:spPr>
          <a:xfrm>
            <a:off x="2717800" y="6200775"/>
            <a:ext cx="3708400" cy="476250"/>
          </a:xfrm>
        </p:spPr>
        <p:txBody>
          <a:bodyPr/>
          <a:lstStyle>
            <a:lvl1pPr>
              <a:defRPr/>
            </a:lvl1pPr>
          </a:lstStyle>
          <a:p>
            <a:r>
              <a:rPr lang="en-IN"/>
              <a:t>Get started with PivotTable reports</a:t>
            </a:r>
          </a:p>
        </p:txBody>
      </p:sp>
      <p:sp>
        <p:nvSpPr>
          <p:cNvPr id="7" name="Slide Number Placeholder 6"/>
          <p:cNvSpPr>
            <a:spLocks noGrp="1"/>
          </p:cNvSpPr>
          <p:nvPr>
            <p:ph type="sldNum" sz="quarter" idx="12"/>
          </p:nvPr>
        </p:nvSpPr>
        <p:spPr>
          <a:xfrm>
            <a:off x="6553200" y="6200775"/>
            <a:ext cx="2133600" cy="476250"/>
          </a:xfrm>
        </p:spPr>
        <p:txBody>
          <a:bodyPr/>
          <a:lstStyle>
            <a:lvl1pPr>
              <a:defRPr/>
            </a:lvl1pPr>
          </a:lstStyle>
          <a:p>
            <a:fld id="{B05E9349-D00D-46B4-B849-E2FFCBC05EAE}" type="slidenum">
              <a:rPr lang="en-IN"/>
              <a:pPr/>
              <a:t>‹#›</a:t>
            </a:fld>
            <a:endParaRPr lang="en-IN"/>
          </a:p>
        </p:txBody>
      </p:sp>
    </p:spTree>
    <p:extLst>
      <p:ext uri="{BB962C8B-B14F-4D97-AF65-F5344CB8AC3E}">
        <p14:creationId xmlns:p14="http://schemas.microsoft.com/office/powerpoint/2010/main" val="3294799928"/>
      </p:ext>
    </p:extLst>
  </p:cSld>
  <p:clrMapOvr>
    <a:masterClrMapping/>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313" y="73025"/>
            <a:ext cx="8229600" cy="6096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50838" y="914400"/>
            <a:ext cx="4138612"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1850" y="914400"/>
            <a:ext cx="41402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00775"/>
            <a:ext cx="2133600" cy="476250"/>
          </a:xfrm>
        </p:spPr>
        <p:txBody>
          <a:bodyPr/>
          <a:lstStyle>
            <a:lvl1pPr>
              <a:defRPr/>
            </a:lvl1pPr>
          </a:lstStyle>
          <a:p>
            <a:endParaRPr lang="en-IN"/>
          </a:p>
        </p:txBody>
      </p:sp>
      <p:sp>
        <p:nvSpPr>
          <p:cNvPr id="6" name="Footer Placeholder 5"/>
          <p:cNvSpPr>
            <a:spLocks noGrp="1"/>
          </p:cNvSpPr>
          <p:nvPr>
            <p:ph type="ftr" sz="quarter" idx="11"/>
          </p:nvPr>
        </p:nvSpPr>
        <p:spPr>
          <a:xfrm>
            <a:off x="2717800" y="6200775"/>
            <a:ext cx="3708400" cy="476250"/>
          </a:xfrm>
        </p:spPr>
        <p:txBody>
          <a:bodyPr/>
          <a:lstStyle>
            <a:lvl1pPr>
              <a:defRPr/>
            </a:lvl1pPr>
          </a:lstStyle>
          <a:p>
            <a:r>
              <a:rPr lang="en-IN"/>
              <a:t>Get started with PivotTable reports</a:t>
            </a:r>
          </a:p>
        </p:txBody>
      </p:sp>
      <p:sp>
        <p:nvSpPr>
          <p:cNvPr id="7" name="Slide Number Placeholder 6"/>
          <p:cNvSpPr>
            <a:spLocks noGrp="1"/>
          </p:cNvSpPr>
          <p:nvPr>
            <p:ph type="sldNum" sz="quarter" idx="12"/>
          </p:nvPr>
        </p:nvSpPr>
        <p:spPr>
          <a:xfrm>
            <a:off x="6553200" y="6200775"/>
            <a:ext cx="2133600" cy="476250"/>
          </a:xfrm>
        </p:spPr>
        <p:txBody>
          <a:bodyPr/>
          <a:lstStyle>
            <a:lvl1pPr>
              <a:defRPr/>
            </a:lvl1pPr>
          </a:lstStyle>
          <a:p>
            <a:fld id="{7EA7DC18-5444-4BE2-8D6B-56EB53844ED7}" type="slidenum">
              <a:rPr lang="en-IN"/>
              <a:pPr/>
              <a:t>‹#›</a:t>
            </a:fld>
            <a:endParaRPr lang="en-IN"/>
          </a:p>
        </p:txBody>
      </p:sp>
    </p:spTree>
    <p:extLst>
      <p:ext uri="{BB962C8B-B14F-4D97-AF65-F5344CB8AC3E}">
        <p14:creationId xmlns:p14="http://schemas.microsoft.com/office/powerpoint/2010/main" val="1409613264"/>
      </p:ext>
    </p:extLst>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r>
              <a:rPr lang="en-IN"/>
              <a:t>Get started with PivotTable reports</a:t>
            </a:r>
          </a:p>
        </p:txBody>
      </p:sp>
      <p:sp>
        <p:nvSpPr>
          <p:cNvPr id="6" name="Slide Number Placeholder 5"/>
          <p:cNvSpPr>
            <a:spLocks noGrp="1"/>
          </p:cNvSpPr>
          <p:nvPr>
            <p:ph type="sldNum" sz="quarter" idx="12"/>
          </p:nvPr>
        </p:nvSpPr>
        <p:spPr/>
        <p:txBody>
          <a:bodyPr/>
          <a:lstStyle>
            <a:lvl1pPr>
              <a:defRPr/>
            </a:lvl1pPr>
          </a:lstStyle>
          <a:p>
            <a:fld id="{06C665D7-F0D6-4BA5-A65A-20ED97CEFC03}" type="slidenum">
              <a:rPr lang="en-IN"/>
              <a:pPr/>
              <a:t>‹#›</a:t>
            </a:fld>
            <a:endParaRPr lang="en-IN"/>
          </a:p>
        </p:txBody>
      </p:sp>
    </p:spTree>
    <p:extLst>
      <p:ext uri="{BB962C8B-B14F-4D97-AF65-F5344CB8AC3E}">
        <p14:creationId xmlns:p14="http://schemas.microsoft.com/office/powerpoint/2010/main" val="1444761494"/>
      </p:ext>
    </p:extLst>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IN"/>
          </a:p>
        </p:txBody>
      </p:sp>
      <p:sp>
        <p:nvSpPr>
          <p:cNvPr id="5" name="Footer Placeholder 4"/>
          <p:cNvSpPr>
            <a:spLocks noGrp="1"/>
          </p:cNvSpPr>
          <p:nvPr>
            <p:ph type="ftr" sz="quarter" idx="11"/>
          </p:nvPr>
        </p:nvSpPr>
        <p:spPr/>
        <p:txBody>
          <a:bodyPr/>
          <a:lstStyle>
            <a:lvl1pPr>
              <a:defRPr/>
            </a:lvl1pPr>
          </a:lstStyle>
          <a:p>
            <a:r>
              <a:rPr lang="en-IN"/>
              <a:t>Get started with PivotTable reports</a:t>
            </a:r>
          </a:p>
        </p:txBody>
      </p:sp>
      <p:sp>
        <p:nvSpPr>
          <p:cNvPr id="6" name="Slide Number Placeholder 5"/>
          <p:cNvSpPr>
            <a:spLocks noGrp="1"/>
          </p:cNvSpPr>
          <p:nvPr>
            <p:ph type="sldNum" sz="quarter" idx="12"/>
          </p:nvPr>
        </p:nvSpPr>
        <p:spPr/>
        <p:txBody>
          <a:bodyPr/>
          <a:lstStyle>
            <a:lvl1pPr>
              <a:defRPr/>
            </a:lvl1pPr>
          </a:lstStyle>
          <a:p>
            <a:fld id="{D2614E72-9504-48AC-B1C8-374FB357FAA6}" type="slidenum">
              <a:rPr lang="en-IN"/>
              <a:pPr/>
              <a:t>‹#›</a:t>
            </a:fld>
            <a:endParaRPr lang="en-IN"/>
          </a:p>
        </p:txBody>
      </p:sp>
    </p:spTree>
    <p:extLst>
      <p:ext uri="{BB962C8B-B14F-4D97-AF65-F5344CB8AC3E}">
        <p14:creationId xmlns:p14="http://schemas.microsoft.com/office/powerpoint/2010/main" val="3133913989"/>
      </p:ext>
    </p:extLst>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0838" y="914400"/>
            <a:ext cx="41386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1850" y="914400"/>
            <a:ext cx="4140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IN"/>
          </a:p>
        </p:txBody>
      </p:sp>
      <p:sp>
        <p:nvSpPr>
          <p:cNvPr id="6" name="Footer Placeholder 5"/>
          <p:cNvSpPr>
            <a:spLocks noGrp="1"/>
          </p:cNvSpPr>
          <p:nvPr>
            <p:ph type="ftr" sz="quarter" idx="11"/>
          </p:nvPr>
        </p:nvSpPr>
        <p:spPr/>
        <p:txBody>
          <a:bodyPr/>
          <a:lstStyle>
            <a:lvl1pPr>
              <a:defRPr/>
            </a:lvl1pPr>
          </a:lstStyle>
          <a:p>
            <a:r>
              <a:rPr lang="en-IN"/>
              <a:t>Get started with PivotTable reports</a:t>
            </a:r>
          </a:p>
        </p:txBody>
      </p:sp>
      <p:sp>
        <p:nvSpPr>
          <p:cNvPr id="7" name="Slide Number Placeholder 6"/>
          <p:cNvSpPr>
            <a:spLocks noGrp="1"/>
          </p:cNvSpPr>
          <p:nvPr>
            <p:ph type="sldNum" sz="quarter" idx="12"/>
          </p:nvPr>
        </p:nvSpPr>
        <p:spPr/>
        <p:txBody>
          <a:bodyPr/>
          <a:lstStyle>
            <a:lvl1pPr>
              <a:defRPr/>
            </a:lvl1pPr>
          </a:lstStyle>
          <a:p>
            <a:fld id="{9FC1DAB2-95C4-45F6-BA9B-47F7612D33BE}" type="slidenum">
              <a:rPr lang="en-IN"/>
              <a:pPr/>
              <a:t>‹#›</a:t>
            </a:fld>
            <a:endParaRPr lang="en-IN"/>
          </a:p>
        </p:txBody>
      </p:sp>
    </p:spTree>
    <p:extLst>
      <p:ext uri="{BB962C8B-B14F-4D97-AF65-F5344CB8AC3E}">
        <p14:creationId xmlns:p14="http://schemas.microsoft.com/office/powerpoint/2010/main" val="458123632"/>
      </p:ext>
    </p:extLst>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IN"/>
          </a:p>
        </p:txBody>
      </p:sp>
      <p:sp>
        <p:nvSpPr>
          <p:cNvPr id="8" name="Footer Placeholder 7"/>
          <p:cNvSpPr>
            <a:spLocks noGrp="1"/>
          </p:cNvSpPr>
          <p:nvPr>
            <p:ph type="ftr" sz="quarter" idx="11"/>
          </p:nvPr>
        </p:nvSpPr>
        <p:spPr/>
        <p:txBody>
          <a:bodyPr/>
          <a:lstStyle>
            <a:lvl1pPr>
              <a:defRPr/>
            </a:lvl1pPr>
          </a:lstStyle>
          <a:p>
            <a:r>
              <a:rPr lang="en-IN"/>
              <a:t>Get started with PivotTable reports</a:t>
            </a:r>
          </a:p>
        </p:txBody>
      </p:sp>
      <p:sp>
        <p:nvSpPr>
          <p:cNvPr id="9" name="Slide Number Placeholder 8"/>
          <p:cNvSpPr>
            <a:spLocks noGrp="1"/>
          </p:cNvSpPr>
          <p:nvPr>
            <p:ph type="sldNum" sz="quarter" idx="12"/>
          </p:nvPr>
        </p:nvSpPr>
        <p:spPr/>
        <p:txBody>
          <a:bodyPr/>
          <a:lstStyle>
            <a:lvl1pPr>
              <a:defRPr/>
            </a:lvl1pPr>
          </a:lstStyle>
          <a:p>
            <a:fld id="{E1218403-F084-4A9D-B04B-92423F159726}" type="slidenum">
              <a:rPr lang="en-IN"/>
              <a:pPr/>
              <a:t>‹#›</a:t>
            </a:fld>
            <a:endParaRPr lang="en-IN"/>
          </a:p>
        </p:txBody>
      </p:sp>
    </p:spTree>
    <p:extLst>
      <p:ext uri="{BB962C8B-B14F-4D97-AF65-F5344CB8AC3E}">
        <p14:creationId xmlns:p14="http://schemas.microsoft.com/office/powerpoint/2010/main" val="4179664247"/>
      </p:ext>
    </p:extLst>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IN"/>
          </a:p>
        </p:txBody>
      </p:sp>
      <p:sp>
        <p:nvSpPr>
          <p:cNvPr id="4" name="Footer Placeholder 3"/>
          <p:cNvSpPr>
            <a:spLocks noGrp="1"/>
          </p:cNvSpPr>
          <p:nvPr>
            <p:ph type="ftr" sz="quarter" idx="11"/>
          </p:nvPr>
        </p:nvSpPr>
        <p:spPr/>
        <p:txBody>
          <a:bodyPr/>
          <a:lstStyle>
            <a:lvl1pPr>
              <a:defRPr/>
            </a:lvl1pPr>
          </a:lstStyle>
          <a:p>
            <a:r>
              <a:rPr lang="en-IN"/>
              <a:t>Get started with PivotTable reports</a:t>
            </a:r>
          </a:p>
        </p:txBody>
      </p:sp>
      <p:sp>
        <p:nvSpPr>
          <p:cNvPr id="5" name="Slide Number Placeholder 4"/>
          <p:cNvSpPr>
            <a:spLocks noGrp="1"/>
          </p:cNvSpPr>
          <p:nvPr>
            <p:ph type="sldNum" sz="quarter" idx="12"/>
          </p:nvPr>
        </p:nvSpPr>
        <p:spPr/>
        <p:txBody>
          <a:bodyPr/>
          <a:lstStyle>
            <a:lvl1pPr>
              <a:defRPr/>
            </a:lvl1pPr>
          </a:lstStyle>
          <a:p>
            <a:fld id="{764DA383-4317-4FDB-8A68-947450CF85FF}" type="slidenum">
              <a:rPr lang="en-IN"/>
              <a:pPr/>
              <a:t>‹#›</a:t>
            </a:fld>
            <a:endParaRPr lang="en-IN"/>
          </a:p>
        </p:txBody>
      </p:sp>
    </p:spTree>
    <p:extLst>
      <p:ext uri="{BB962C8B-B14F-4D97-AF65-F5344CB8AC3E}">
        <p14:creationId xmlns:p14="http://schemas.microsoft.com/office/powerpoint/2010/main" val="3403511392"/>
      </p:ext>
    </p:extLst>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IN"/>
          </a:p>
        </p:txBody>
      </p:sp>
      <p:sp>
        <p:nvSpPr>
          <p:cNvPr id="3" name="Footer Placeholder 2"/>
          <p:cNvSpPr>
            <a:spLocks noGrp="1"/>
          </p:cNvSpPr>
          <p:nvPr>
            <p:ph type="ftr" sz="quarter" idx="11"/>
          </p:nvPr>
        </p:nvSpPr>
        <p:spPr/>
        <p:txBody>
          <a:bodyPr/>
          <a:lstStyle>
            <a:lvl1pPr>
              <a:defRPr/>
            </a:lvl1pPr>
          </a:lstStyle>
          <a:p>
            <a:r>
              <a:rPr lang="en-IN"/>
              <a:t>Get started with PivotTable reports</a:t>
            </a:r>
          </a:p>
        </p:txBody>
      </p:sp>
      <p:sp>
        <p:nvSpPr>
          <p:cNvPr id="4" name="Slide Number Placeholder 3"/>
          <p:cNvSpPr>
            <a:spLocks noGrp="1"/>
          </p:cNvSpPr>
          <p:nvPr>
            <p:ph type="sldNum" sz="quarter" idx="12"/>
          </p:nvPr>
        </p:nvSpPr>
        <p:spPr/>
        <p:txBody>
          <a:bodyPr/>
          <a:lstStyle>
            <a:lvl1pPr>
              <a:defRPr/>
            </a:lvl1pPr>
          </a:lstStyle>
          <a:p>
            <a:fld id="{FAB882DC-FBB5-489D-962C-5D51E3835D8A}" type="slidenum">
              <a:rPr lang="en-IN"/>
              <a:pPr/>
              <a:t>‹#›</a:t>
            </a:fld>
            <a:endParaRPr lang="en-IN"/>
          </a:p>
        </p:txBody>
      </p:sp>
    </p:spTree>
    <p:extLst>
      <p:ext uri="{BB962C8B-B14F-4D97-AF65-F5344CB8AC3E}">
        <p14:creationId xmlns:p14="http://schemas.microsoft.com/office/powerpoint/2010/main" val="3642072124"/>
      </p:ext>
    </p:extLst>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IN"/>
          </a:p>
        </p:txBody>
      </p:sp>
      <p:sp>
        <p:nvSpPr>
          <p:cNvPr id="6" name="Footer Placeholder 5"/>
          <p:cNvSpPr>
            <a:spLocks noGrp="1"/>
          </p:cNvSpPr>
          <p:nvPr>
            <p:ph type="ftr" sz="quarter" idx="11"/>
          </p:nvPr>
        </p:nvSpPr>
        <p:spPr/>
        <p:txBody>
          <a:bodyPr/>
          <a:lstStyle>
            <a:lvl1pPr>
              <a:defRPr/>
            </a:lvl1pPr>
          </a:lstStyle>
          <a:p>
            <a:r>
              <a:rPr lang="en-IN"/>
              <a:t>Get started with PivotTable reports</a:t>
            </a:r>
          </a:p>
        </p:txBody>
      </p:sp>
      <p:sp>
        <p:nvSpPr>
          <p:cNvPr id="7" name="Slide Number Placeholder 6"/>
          <p:cNvSpPr>
            <a:spLocks noGrp="1"/>
          </p:cNvSpPr>
          <p:nvPr>
            <p:ph type="sldNum" sz="quarter" idx="12"/>
          </p:nvPr>
        </p:nvSpPr>
        <p:spPr/>
        <p:txBody>
          <a:bodyPr/>
          <a:lstStyle>
            <a:lvl1pPr>
              <a:defRPr/>
            </a:lvl1pPr>
          </a:lstStyle>
          <a:p>
            <a:fld id="{0FDFD3A7-E1EC-4040-8F36-8AE432D75E66}" type="slidenum">
              <a:rPr lang="en-IN"/>
              <a:pPr/>
              <a:t>‹#›</a:t>
            </a:fld>
            <a:endParaRPr lang="en-IN"/>
          </a:p>
        </p:txBody>
      </p:sp>
    </p:spTree>
    <p:extLst>
      <p:ext uri="{BB962C8B-B14F-4D97-AF65-F5344CB8AC3E}">
        <p14:creationId xmlns:p14="http://schemas.microsoft.com/office/powerpoint/2010/main" val="3223260281"/>
      </p:ext>
    </p:extLst>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IN"/>
          </a:p>
        </p:txBody>
      </p:sp>
      <p:sp>
        <p:nvSpPr>
          <p:cNvPr id="6" name="Footer Placeholder 5"/>
          <p:cNvSpPr>
            <a:spLocks noGrp="1"/>
          </p:cNvSpPr>
          <p:nvPr>
            <p:ph type="ftr" sz="quarter" idx="11"/>
          </p:nvPr>
        </p:nvSpPr>
        <p:spPr/>
        <p:txBody>
          <a:bodyPr/>
          <a:lstStyle>
            <a:lvl1pPr>
              <a:defRPr/>
            </a:lvl1pPr>
          </a:lstStyle>
          <a:p>
            <a:r>
              <a:rPr lang="en-IN"/>
              <a:t>Get started with PivotTable reports</a:t>
            </a:r>
          </a:p>
        </p:txBody>
      </p:sp>
      <p:sp>
        <p:nvSpPr>
          <p:cNvPr id="7" name="Slide Number Placeholder 6"/>
          <p:cNvSpPr>
            <a:spLocks noGrp="1"/>
          </p:cNvSpPr>
          <p:nvPr>
            <p:ph type="sldNum" sz="quarter" idx="12"/>
          </p:nvPr>
        </p:nvSpPr>
        <p:spPr/>
        <p:txBody>
          <a:bodyPr/>
          <a:lstStyle>
            <a:lvl1pPr>
              <a:defRPr/>
            </a:lvl1pPr>
          </a:lstStyle>
          <a:p>
            <a:fld id="{1E77B778-FDA5-4F8C-8705-8E46D3C79A3E}" type="slidenum">
              <a:rPr lang="en-IN"/>
              <a:pPr/>
              <a:t>‹#›</a:t>
            </a:fld>
            <a:endParaRPr lang="en-IN"/>
          </a:p>
        </p:txBody>
      </p:sp>
    </p:spTree>
    <p:extLst>
      <p:ext uri="{BB962C8B-B14F-4D97-AF65-F5344CB8AC3E}">
        <p14:creationId xmlns:p14="http://schemas.microsoft.com/office/powerpoint/2010/main" val="2064832122"/>
      </p:ext>
    </p:extLst>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5"/>
          <a:srcRect/>
          <a:stretch>
            <a:fillRect r="-16866"/>
          </a:stretch>
        </a:blip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657225"/>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spcAft>
                <a:spcPct val="75000"/>
              </a:spcAft>
            </a:pPr>
            <a:endParaRPr lang="en-US" sz="2400">
              <a:solidFill>
                <a:schemeClr val="tx2"/>
              </a:solidFill>
            </a:endParaRPr>
          </a:p>
        </p:txBody>
      </p:sp>
      <p:sp>
        <p:nvSpPr>
          <p:cNvPr id="3075" name="Rectangle 3"/>
          <p:cNvSpPr>
            <a:spLocks noChangeArrowheads="1"/>
          </p:cNvSpPr>
          <p:nvPr/>
        </p:nvSpPr>
        <p:spPr bwMode="auto">
          <a:xfrm>
            <a:off x="0" y="6200775"/>
            <a:ext cx="9144000" cy="657225"/>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spcAft>
                <a:spcPct val="75000"/>
              </a:spcAft>
            </a:pPr>
            <a:endParaRPr lang="en-US" sz="2400">
              <a:solidFill>
                <a:schemeClr val="tx2"/>
              </a:solidFill>
            </a:endParaRPr>
          </a:p>
        </p:txBody>
      </p:sp>
      <p:sp>
        <p:nvSpPr>
          <p:cNvPr id="3076" name="Rectangle 4"/>
          <p:cNvSpPr>
            <a:spLocks noGrp="1" noChangeArrowheads="1"/>
          </p:cNvSpPr>
          <p:nvPr>
            <p:ph type="body" idx="1"/>
          </p:nvPr>
        </p:nvSpPr>
        <p:spPr bwMode="auto">
          <a:xfrm>
            <a:off x="350838" y="914400"/>
            <a:ext cx="8431212"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3077" name="Rectangle 5"/>
          <p:cNvSpPr>
            <a:spLocks noGrp="1" noChangeArrowheads="1"/>
          </p:cNvSpPr>
          <p:nvPr>
            <p:ph type="title"/>
          </p:nvPr>
        </p:nvSpPr>
        <p:spPr bwMode="auto">
          <a:xfrm>
            <a:off x="214313" y="73025"/>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3078" name="Rectangle 6"/>
          <p:cNvSpPr>
            <a:spLocks noGrp="1" noChangeArrowheads="1"/>
          </p:cNvSpPr>
          <p:nvPr>
            <p:ph type="dt" sz="half" idx="2"/>
          </p:nvPr>
        </p:nvSpPr>
        <p:spPr bwMode="auto">
          <a:xfrm>
            <a:off x="457200" y="62007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defRPr sz="1600">
                <a:solidFill>
                  <a:srgbClr val="005AB4"/>
                </a:solidFill>
              </a:defRPr>
            </a:lvl1pPr>
          </a:lstStyle>
          <a:p>
            <a:endParaRPr lang="en-IN"/>
          </a:p>
        </p:txBody>
      </p:sp>
      <p:sp>
        <p:nvSpPr>
          <p:cNvPr id="3079" name="Rectangle 7"/>
          <p:cNvSpPr>
            <a:spLocks noGrp="1" noChangeArrowheads="1"/>
          </p:cNvSpPr>
          <p:nvPr>
            <p:ph type="ftr" sz="quarter" idx="3"/>
          </p:nvPr>
        </p:nvSpPr>
        <p:spPr bwMode="auto">
          <a:xfrm>
            <a:off x="2717800" y="6200775"/>
            <a:ext cx="370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lgn="ctr">
              <a:defRPr sz="1600">
                <a:solidFill>
                  <a:srgbClr val="005AB4"/>
                </a:solidFill>
              </a:defRPr>
            </a:lvl1pPr>
          </a:lstStyle>
          <a:p>
            <a:r>
              <a:rPr lang="en-IN"/>
              <a:t>Get started with PivotTable reports</a:t>
            </a:r>
          </a:p>
        </p:txBody>
      </p:sp>
      <p:sp>
        <p:nvSpPr>
          <p:cNvPr id="3080" name="Rectangle 8"/>
          <p:cNvSpPr>
            <a:spLocks noGrp="1" noChangeArrowheads="1"/>
          </p:cNvSpPr>
          <p:nvPr>
            <p:ph type="sldNum" sz="quarter" idx="4"/>
          </p:nvPr>
        </p:nvSpPr>
        <p:spPr bwMode="auto">
          <a:xfrm>
            <a:off x="6553200" y="62007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lgn="r">
              <a:defRPr sz="1600">
                <a:solidFill>
                  <a:srgbClr val="005AB4"/>
                </a:solidFill>
              </a:defRPr>
            </a:lvl1pPr>
          </a:lstStyle>
          <a:p>
            <a:fld id="{68041542-203A-4759-A3A0-43D2D6EFE696}" type="slidenum">
              <a:rPr lang="en-IN"/>
              <a:pPr/>
              <a:t>‹#›</a:t>
            </a:fld>
            <a:endParaRPr lang="en-IN"/>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med">
    <p:wipe dir="d"/>
  </p:transition>
  <p:hf sldNum="0" hdr="0" dt="0"/>
  <p:txStyles>
    <p:titleStyle>
      <a:lvl1pPr algn="l" rtl="0" eaLnBrk="1" fontAlgn="base" hangingPunct="1">
        <a:spcBef>
          <a:spcPct val="0"/>
        </a:spcBef>
        <a:spcAft>
          <a:spcPct val="0"/>
        </a:spcAft>
        <a:defRPr sz="3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p:titleStyle>
    <p:body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defRPr>
      </a:lvl2pPr>
      <a:lvl3pPr marL="1143000"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sz="1600">
          <a:solidFill>
            <a:schemeClr val="tx1"/>
          </a:solidFill>
          <a:latin typeface="+mn-lt"/>
        </a:defRPr>
      </a:lvl4pPr>
      <a:lvl5pPr marL="2057400" indent="-228600" algn="l" rtl="0" eaLnBrk="1" fontAlgn="base" hangingPunct="1">
        <a:spcBef>
          <a:spcPct val="20000"/>
        </a:spcBef>
        <a:spcAft>
          <a:spcPct val="0"/>
        </a:spcAft>
        <a:defRPr sz="1400">
          <a:solidFill>
            <a:schemeClr val="tx1"/>
          </a:solidFill>
          <a:latin typeface="+mn-lt"/>
        </a:defRPr>
      </a:lvl5pPr>
      <a:lvl6pPr marL="2514600" indent="-228600" algn="l" rtl="0" eaLnBrk="1" fontAlgn="base" hangingPunct="1">
        <a:spcBef>
          <a:spcPct val="20000"/>
        </a:spcBef>
        <a:spcAft>
          <a:spcPct val="0"/>
        </a:spcAft>
        <a:defRPr sz="1400">
          <a:solidFill>
            <a:schemeClr val="tx1"/>
          </a:solidFill>
          <a:latin typeface="+mn-lt"/>
        </a:defRPr>
      </a:lvl6pPr>
      <a:lvl7pPr marL="2971800" indent="-228600" algn="l" rtl="0" eaLnBrk="1" fontAlgn="base" hangingPunct="1">
        <a:spcBef>
          <a:spcPct val="20000"/>
        </a:spcBef>
        <a:spcAft>
          <a:spcPct val="0"/>
        </a:spcAft>
        <a:defRPr sz="1400">
          <a:solidFill>
            <a:schemeClr val="tx1"/>
          </a:solidFill>
          <a:latin typeface="+mn-lt"/>
        </a:defRPr>
      </a:lvl7pPr>
      <a:lvl8pPr marL="3429000" indent="-228600" algn="l" rtl="0" eaLnBrk="1" fontAlgn="base" hangingPunct="1">
        <a:spcBef>
          <a:spcPct val="20000"/>
        </a:spcBef>
        <a:spcAft>
          <a:spcPct val="0"/>
        </a:spcAft>
        <a:defRPr sz="1400">
          <a:solidFill>
            <a:schemeClr val="tx1"/>
          </a:solidFill>
          <a:latin typeface="+mn-lt"/>
        </a:defRPr>
      </a:lvl8pPr>
      <a:lvl9pPr marL="3886200" indent="-228600" algn="l" rtl="0" eaLnBrk="1" fontAlgn="base" hangingPunct="1">
        <a:spcBef>
          <a:spcPct val="20000"/>
        </a:spcBef>
        <a:spcAft>
          <a:spcPct val="0"/>
        </a:spcAft>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112044" y="2767965"/>
            <a:ext cx="6919912" cy="1470025"/>
          </a:xfrm>
        </p:spPr>
        <p:txBody>
          <a:bodyPr/>
          <a:lstStyle/>
          <a:p>
            <a:r>
              <a:rPr lang="en-IN" dirty="0" smtClean="0"/>
              <a:t>Privacy Preserving Data Mining</a:t>
            </a:r>
            <a:endParaRPr lang="en-IN" dirty="0">
              <a:cs typeface="Tahoma" pitchFamily="34" charset="0"/>
            </a:endParaRPr>
          </a:p>
        </p:txBody>
      </p:sp>
      <p:sp>
        <p:nvSpPr>
          <p:cNvPr id="8195" name="Rectangle 3"/>
          <p:cNvSpPr>
            <a:spLocks noGrp="1" noChangeArrowheads="1"/>
          </p:cNvSpPr>
          <p:nvPr>
            <p:ph type="subTitle" idx="1"/>
          </p:nvPr>
        </p:nvSpPr>
        <p:spPr>
          <a:xfrm>
            <a:off x="240076" y="4373309"/>
            <a:ext cx="5170488" cy="1030287"/>
          </a:xfrm>
        </p:spPr>
        <p:txBody>
          <a:bodyPr/>
          <a:lstStyle/>
          <a:p>
            <a:r>
              <a:rPr lang="en-IN" sz="2400" b="1" dirty="0" smtClean="0"/>
              <a:t>Submitted by:</a:t>
            </a:r>
          </a:p>
          <a:p>
            <a:r>
              <a:rPr lang="en-IN" sz="2400" b="1" dirty="0" err="1" smtClean="0"/>
              <a:t>Bhanu</a:t>
            </a:r>
            <a:r>
              <a:rPr lang="en-IN" sz="2400" b="1" dirty="0" smtClean="0"/>
              <a:t> </a:t>
            </a:r>
            <a:r>
              <a:rPr lang="en-IN" sz="2400" b="1" dirty="0"/>
              <a:t>S</a:t>
            </a:r>
            <a:r>
              <a:rPr lang="en-IN" sz="2400" b="1" dirty="0" smtClean="0"/>
              <a:t>ingh </a:t>
            </a:r>
            <a:r>
              <a:rPr lang="en-IN" sz="2400" b="1" dirty="0" err="1"/>
              <a:t>C</a:t>
            </a:r>
            <a:r>
              <a:rPr lang="en-IN" sz="2400" b="1" dirty="0" err="1" smtClean="0"/>
              <a:t>hauhan</a:t>
            </a:r>
            <a:endParaRPr lang="en-IN" sz="2400" b="1" dirty="0" smtClean="0"/>
          </a:p>
          <a:p>
            <a:r>
              <a:rPr lang="en-IN" sz="2400" b="1" dirty="0" err="1" smtClean="0"/>
              <a:t>Divyanshu</a:t>
            </a:r>
            <a:r>
              <a:rPr lang="en-IN" sz="2400" b="1" dirty="0" smtClean="0"/>
              <a:t> Sharma</a:t>
            </a:r>
          </a:p>
          <a:p>
            <a:r>
              <a:rPr lang="en-IN" sz="2400" b="1" dirty="0" err="1" smtClean="0"/>
              <a:t>Vasudha</a:t>
            </a:r>
            <a:r>
              <a:rPr lang="en-IN" sz="2400" b="1" dirty="0" smtClean="0"/>
              <a:t> </a:t>
            </a:r>
            <a:r>
              <a:rPr lang="en-IN" sz="2400" b="1" dirty="0" err="1" smtClean="0"/>
              <a:t>Yadav</a:t>
            </a:r>
            <a:endParaRPr lang="en-IN" sz="2400" b="1" dirty="0"/>
          </a:p>
        </p:txBody>
      </p:sp>
      <p:pic>
        <p:nvPicPr>
          <p:cNvPr id="5" name="Picture 2" descr="Image result for medicaps university logo"/>
          <p:cNvPicPr>
            <a:picLocks noChangeAspect="1" noChangeArrowheads="1"/>
          </p:cNvPicPr>
          <p:nvPr/>
        </p:nvPicPr>
        <p:blipFill>
          <a:blip r:embed="rId3"/>
          <a:srcRect/>
          <a:stretch>
            <a:fillRect/>
          </a:stretch>
        </p:blipFill>
        <p:spPr bwMode="auto">
          <a:xfrm>
            <a:off x="3203848" y="438196"/>
            <a:ext cx="2553072" cy="1905000"/>
          </a:xfrm>
          <a:prstGeom prst="rect">
            <a:avLst/>
          </a:prstGeom>
          <a:noFill/>
        </p:spPr>
      </p:pic>
      <p:sp>
        <p:nvSpPr>
          <p:cNvPr id="9" name="Rectangle 3"/>
          <p:cNvSpPr txBox="1">
            <a:spLocks noChangeArrowheads="1"/>
          </p:cNvSpPr>
          <p:nvPr/>
        </p:nvSpPr>
        <p:spPr bwMode="auto">
          <a:xfrm>
            <a:off x="4397548" y="4378834"/>
            <a:ext cx="5170488"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defRPr sz="3200">
                <a:solidFill>
                  <a:srgbClr val="FF9900"/>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defRPr>
            </a:lvl2pPr>
            <a:lvl3pPr marL="1143000"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sz="1600">
                <a:solidFill>
                  <a:schemeClr val="tx1"/>
                </a:solidFill>
                <a:latin typeface="+mn-lt"/>
              </a:defRPr>
            </a:lvl4pPr>
            <a:lvl5pPr marL="2057400" indent="-228600" algn="l" rtl="0" eaLnBrk="1" fontAlgn="base" hangingPunct="1">
              <a:spcBef>
                <a:spcPct val="20000"/>
              </a:spcBef>
              <a:spcAft>
                <a:spcPct val="0"/>
              </a:spcAft>
              <a:defRPr sz="1400">
                <a:solidFill>
                  <a:schemeClr val="tx1"/>
                </a:solidFill>
                <a:latin typeface="+mn-lt"/>
              </a:defRPr>
            </a:lvl5pPr>
            <a:lvl6pPr marL="2514600" indent="-228600" algn="l" rtl="0" eaLnBrk="1" fontAlgn="base" hangingPunct="1">
              <a:spcBef>
                <a:spcPct val="20000"/>
              </a:spcBef>
              <a:spcAft>
                <a:spcPct val="0"/>
              </a:spcAft>
              <a:defRPr sz="1400">
                <a:solidFill>
                  <a:schemeClr val="tx1"/>
                </a:solidFill>
                <a:latin typeface="+mn-lt"/>
              </a:defRPr>
            </a:lvl6pPr>
            <a:lvl7pPr marL="2971800" indent="-228600" algn="l" rtl="0" eaLnBrk="1" fontAlgn="base" hangingPunct="1">
              <a:spcBef>
                <a:spcPct val="20000"/>
              </a:spcBef>
              <a:spcAft>
                <a:spcPct val="0"/>
              </a:spcAft>
              <a:defRPr sz="1400">
                <a:solidFill>
                  <a:schemeClr val="tx1"/>
                </a:solidFill>
                <a:latin typeface="+mn-lt"/>
              </a:defRPr>
            </a:lvl7pPr>
            <a:lvl8pPr marL="3429000" indent="-228600" algn="l" rtl="0" eaLnBrk="1" fontAlgn="base" hangingPunct="1">
              <a:spcBef>
                <a:spcPct val="20000"/>
              </a:spcBef>
              <a:spcAft>
                <a:spcPct val="0"/>
              </a:spcAft>
              <a:defRPr sz="1400">
                <a:solidFill>
                  <a:schemeClr val="tx1"/>
                </a:solidFill>
                <a:latin typeface="+mn-lt"/>
              </a:defRPr>
            </a:lvl8pPr>
            <a:lvl9pPr marL="3886200" indent="-228600" algn="l" rtl="0" eaLnBrk="1" fontAlgn="base" hangingPunct="1">
              <a:spcBef>
                <a:spcPct val="20000"/>
              </a:spcBef>
              <a:spcAft>
                <a:spcPct val="0"/>
              </a:spcAft>
              <a:defRPr sz="1400">
                <a:solidFill>
                  <a:schemeClr val="tx1"/>
                </a:solidFill>
                <a:latin typeface="+mn-lt"/>
              </a:defRPr>
            </a:lvl9pPr>
          </a:lstStyle>
          <a:p>
            <a:r>
              <a:rPr lang="en-IN" sz="2400" b="1" dirty="0" smtClean="0"/>
              <a:t>Guided by:</a:t>
            </a:r>
          </a:p>
          <a:p>
            <a:r>
              <a:rPr lang="en-IN" sz="2400" b="1" dirty="0" smtClean="0"/>
              <a:t>Mr Hitesh Kag</a:t>
            </a:r>
          </a:p>
          <a:p>
            <a:r>
              <a:rPr lang="en-IN" sz="2400" b="1" dirty="0" smtClean="0"/>
              <a:t>(</a:t>
            </a:r>
            <a:r>
              <a:rPr lang="en-IN" sz="2400" b="1" smtClean="0"/>
              <a:t>Assistant </a:t>
            </a:r>
            <a:r>
              <a:rPr lang="en-IN" sz="2400" b="1" smtClean="0"/>
              <a:t>Professor</a:t>
            </a:r>
            <a:r>
              <a:rPr lang="en-IN" sz="2400" b="1" dirty="0" smtClean="0"/>
              <a:t>)</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1" fill="hold" grpId="0" nodeType="afterEffect">
                                  <p:stCondLst>
                                    <p:cond delay="1000"/>
                                  </p:stCondLst>
                                  <p:childTnLst>
                                    <p:set>
                                      <p:cBhvr>
                                        <p:cTn id="6" dur="1" fill="hold">
                                          <p:stCondLst>
                                            <p:cond delay="0"/>
                                          </p:stCondLst>
                                        </p:cTn>
                                        <p:tgtEl>
                                          <p:spTgt spid="8194"/>
                                        </p:tgtEl>
                                        <p:attrNameLst>
                                          <p:attrName>style.visibility</p:attrName>
                                        </p:attrNameLst>
                                      </p:cBhvr>
                                      <p:to>
                                        <p:strVal val="visible"/>
                                      </p:to>
                                    </p:set>
                                    <p:animEffect transition="in" filter="slide(fromTop)">
                                      <p:cBhvr>
                                        <p:cTn id="7" dur="500"/>
                                        <p:tgtEl>
                                          <p:spTgt spid="8194"/>
                                        </p:tgtEl>
                                      </p:cBhvr>
                                    </p:animEffect>
                                  </p:childTnLst>
                                </p:cTn>
                              </p:par>
                            </p:childTnLst>
                          </p:cTn>
                        </p:par>
                        <p:par>
                          <p:cTn id="8" fill="hold" nodeType="afterGroup">
                            <p:stCondLst>
                              <p:cond delay="1500"/>
                            </p:stCondLst>
                            <p:childTnLst>
                              <p:par>
                                <p:cTn id="9" presetID="12" presetClass="entr" presetSubtype="4" fill="hold" grpId="0" nodeType="afterEffect">
                                  <p:stCondLst>
                                    <p:cond delay="1000"/>
                                  </p:stCondLst>
                                  <p:childTnLst>
                                    <p:set>
                                      <p:cBhvr>
                                        <p:cTn id="10" dur="1" fill="hold">
                                          <p:stCondLst>
                                            <p:cond delay="0"/>
                                          </p:stCondLst>
                                        </p:cTn>
                                        <p:tgtEl>
                                          <p:spTgt spid="8195">
                                            <p:txEl>
                                              <p:pRg st="0" end="0"/>
                                            </p:txEl>
                                          </p:spTgt>
                                        </p:tgtEl>
                                        <p:attrNameLst>
                                          <p:attrName>style.visibility</p:attrName>
                                        </p:attrNameLst>
                                      </p:cBhvr>
                                      <p:to>
                                        <p:strVal val="visible"/>
                                      </p:to>
                                    </p:set>
                                    <p:animEffect transition="in" filter="slide(fromBottom)">
                                      <p:cBhvr>
                                        <p:cTn id="11" dur="500"/>
                                        <p:tgtEl>
                                          <p:spTgt spid="8195">
                                            <p:txEl>
                                              <p:pRg st="0" end="0"/>
                                            </p:txEl>
                                          </p:spTgt>
                                        </p:tgtEl>
                                      </p:cBhvr>
                                    </p:animEffect>
                                  </p:childTnLst>
                                </p:cTn>
                              </p:par>
                            </p:childTnLst>
                          </p:cTn>
                        </p:par>
                        <p:par>
                          <p:cTn id="12" fill="hold">
                            <p:stCondLst>
                              <p:cond delay="3000"/>
                            </p:stCondLst>
                            <p:childTnLst>
                              <p:par>
                                <p:cTn id="13" presetID="12" presetClass="entr" presetSubtype="4" fill="hold" grpId="0" nodeType="afterEffect">
                                  <p:stCondLst>
                                    <p:cond delay="2000"/>
                                  </p:stCondLst>
                                  <p:childTnLst>
                                    <p:set>
                                      <p:cBhvr>
                                        <p:cTn id="14" dur="1" fill="hold">
                                          <p:stCondLst>
                                            <p:cond delay="0"/>
                                          </p:stCondLst>
                                        </p:cTn>
                                        <p:tgtEl>
                                          <p:spTgt spid="8195">
                                            <p:txEl>
                                              <p:pRg st="1" end="1"/>
                                            </p:txEl>
                                          </p:spTgt>
                                        </p:tgtEl>
                                        <p:attrNameLst>
                                          <p:attrName>style.visibility</p:attrName>
                                        </p:attrNameLst>
                                      </p:cBhvr>
                                      <p:to>
                                        <p:strVal val="visible"/>
                                      </p:to>
                                    </p:set>
                                    <p:animEffect transition="in" filter="slide(fromBottom)">
                                      <p:cBhvr>
                                        <p:cTn id="15" dur="500"/>
                                        <p:tgtEl>
                                          <p:spTgt spid="8195">
                                            <p:txEl>
                                              <p:pRg st="1" end="1"/>
                                            </p:txEl>
                                          </p:spTgt>
                                        </p:tgtEl>
                                      </p:cBhvr>
                                    </p:animEffect>
                                  </p:childTnLst>
                                </p:cTn>
                              </p:par>
                            </p:childTnLst>
                          </p:cTn>
                        </p:par>
                        <p:par>
                          <p:cTn id="16" fill="hold">
                            <p:stCondLst>
                              <p:cond delay="5500"/>
                            </p:stCondLst>
                            <p:childTnLst>
                              <p:par>
                                <p:cTn id="17" presetID="12" presetClass="entr" presetSubtype="4" fill="hold" grpId="0" nodeType="afterEffect">
                                  <p:stCondLst>
                                    <p:cond delay="300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slide(fromBottom)">
                                      <p:cBhvr>
                                        <p:cTn id="19" dur="500"/>
                                        <p:tgtEl>
                                          <p:spTgt spid="8195">
                                            <p:txEl>
                                              <p:pRg st="2" end="2"/>
                                            </p:txEl>
                                          </p:spTgt>
                                        </p:tgtEl>
                                      </p:cBhvr>
                                    </p:animEffect>
                                  </p:childTnLst>
                                </p:cTn>
                              </p:par>
                            </p:childTnLst>
                          </p:cTn>
                        </p:par>
                        <p:par>
                          <p:cTn id="20" fill="hold">
                            <p:stCondLst>
                              <p:cond delay="9000"/>
                            </p:stCondLst>
                            <p:childTnLst>
                              <p:par>
                                <p:cTn id="21" presetID="12" presetClass="entr" presetSubtype="4" fill="hold" grpId="0" nodeType="afterEffect">
                                  <p:stCondLst>
                                    <p:cond delay="4000"/>
                                  </p:stCondLst>
                                  <p:childTnLst>
                                    <p:set>
                                      <p:cBhvr>
                                        <p:cTn id="22" dur="1" fill="hold">
                                          <p:stCondLst>
                                            <p:cond delay="0"/>
                                          </p:stCondLst>
                                        </p:cTn>
                                        <p:tgtEl>
                                          <p:spTgt spid="8195">
                                            <p:txEl>
                                              <p:pRg st="3" end="3"/>
                                            </p:txEl>
                                          </p:spTgt>
                                        </p:tgtEl>
                                        <p:attrNameLst>
                                          <p:attrName>style.visibility</p:attrName>
                                        </p:attrNameLst>
                                      </p:cBhvr>
                                      <p:to>
                                        <p:strVal val="visible"/>
                                      </p:to>
                                    </p:set>
                                    <p:animEffect transition="in" filter="slide(fromBottom)">
                                      <p:cBhvr>
                                        <p:cTn id="23" dur="500"/>
                                        <p:tgtEl>
                                          <p:spTgt spid="8195">
                                            <p:txEl>
                                              <p:pRg st="3" end="3"/>
                                            </p:txEl>
                                          </p:spTgt>
                                        </p:tgtEl>
                                      </p:cBhvr>
                                    </p:animEffect>
                                  </p:childTnLst>
                                </p:cTn>
                              </p:par>
                            </p:childTnLst>
                          </p:cTn>
                        </p:par>
                        <p:par>
                          <p:cTn id="24" fill="hold">
                            <p:stCondLst>
                              <p:cond delay="13500"/>
                            </p:stCondLst>
                            <p:childTnLst>
                              <p:par>
                                <p:cTn id="25" presetID="12" presetClass="entr" presetSubtype="4" fill="hold" grpId="0" nodeType="afterEffect">
                                  <p:stCondLst>
                                    <p:cond delay="100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slide(fromBottom)">
                                      <p:cBhvr>
                                        <p:cTn id="27" dur="500"/>
                                        <p:tgtEl>
                                          <p:spTgt spid="9">
                                            <p:txEl>
                                              <p:pRg st="0" end="0"/>
                                            </p:txEl>
                                          </p:spTgt>
                                        </p:tgtEl>
                                      </p:cBhvr>
                                    </p:animEffect>
                                  </p:childTnLst>
                                </p:cTn>
                              </p:par>
                            </p:childTnLst>
                          </p:cTn>
                        </p:par>
                        <p:par>
                          <p:cTn id="28" fill="hold">
                            <p:stCondLst>
                              <p:cond delay="15000"/>
                            </p:stCondLst>
                            <p:childTnLst>
                              <p:par>
                                <p:cTn id="29" presetID="12" presetClass="entr" presetSubtype="4" fill="hold" grpId="0" nodeType="afterEffect">
                                  <p:stCondLst>
                                    <p:cond delay="200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slide(fromBottom)">
                                      <p:cBhvr>
                                        <p:cTn id="31" dur="500"/>
                                        <p:tgtEl>
                                          <p:spTgt spid="9">
                                            <p:txEl>
                                              <p:pRg st="1" end="1"/>
                                            </p:txEl>
                                          </p:spTgt>
                                        </p:tgtEl>
                                      </p:cBhvr>
                                    </p:animEffect>
                                  </p:childTnLst>
                                </p:cTn>
                              </p:par>
                            </p:childTnLst>
                          </p:cTn>
                        </p:par>
                        <p:par>
                          <p:cTn id="32" fill="hold">
                            <p:stCondLst>
                              <p:cond delay="17500"/>
                            </p:stCondLst>
                            <p:childTnLst>
                              <p:par>
                                <p:cTn id="33" presetID="12" presetClass="entr" presetSubtype="4" fill="hold" grpId="0" nodeType="afterEffect">
                                  <p:stCondLst>
                                    <p:cond delay="300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slide(fromBottom)">
                                      <p:cBhvr>
                                        <p:cTn id="3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build="p" autoUpdateAnimBg="0" advAuto="1000"/>
      <p:bldP spid="9" grpId="0" build="p" autoUpdateAnimBg="0" advAuto="100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Footer Placeholder 5"/>
          <p:cNvSpPr>
            <a:spLocks noGrp="1"/>
          </p:cNvSpPr>
          <p:nvPr>
            <p:ph type="ftr" sz="quarter" idx="11"/>
          </p:nvPr>
        </p:nvSpPr>
        <p:spPr/>
        <p:txBody>
          <a:bodyPr/>
          <a:lstStyle/>
          <a:p>
            <a:r>
              <a:rPr lang="en-IN" dirty="0" smtClean="0"/>
              <a:t>9</a:t>
            </a:r>
            <a:endParaRPr lang="en-IN" dirty="0"/>
          </a:p>
        </p:txBody>
      </p:sp>
      <p:sp>
        <p:nvSpPr>
          <p:cNvPr id="180226" name="Rectangle 2"/>
          <p:cNvSpPr>
            <a:spLocks noGrp="1" noChangeArrowheads="1"/>
          </p:cNvSpPr>
          <p:nvPr>
            <p:ph type="title"/>
          </p:nvPr>
        </p:nvSpPr>
        <p:spPr>
          <a:xfrm>
            <a:off x="239713" y="63500"/>
            <a:ext cx="8904287" cy="614363"/>
          </a:xfrm>
        </p:spPr>
        <p:txBody>
          <a:bodyPr/>
          <a:lstStyle/>
          <a:p>
            <a:r>
              <a:rPr lang="en-IN" dirty="0" smtClean="0"/>
              <a:t>Data miner</a:t>
            </a:r>
            <a:endParaRPr lang="en-IN" dirty="0"/>
          </a:p>
        </p:txBody>
      </p:sp>
      <p:sp>
        <p:nvSpPr>
          <p:cNvPr id="180227" name="Rectangle 3"/>
          <p:cNvSpPr>
            <a:spLocks noChangeArrowheads="1"/>
          </p:cNvSpPr>
          <p:nvPr/>
        </p:nvSpPr>
        <p:spPr bwMode="auto">
          <a:xfrm>
            <a:off x="493777" y="854075"/>
            <a:ext cx="8370824" cy="27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75000"/>
              </a:spcAft>
            </a:pPr>
            <a:endParaRPr lang="en-IN" sz="2000" dirty="0"/>
          </a:p>
        </p:txBody>
      </p:sp>
      <p:sp>
        <p:nvSpPr>
          <p:cNvPr id="180228" name="Line 4"/>
          <p:cNvSpPr>
            <a:spLocks noChangeShapeType="1"/>
          </p:cNvSpPr>
          <p:nvPr/>
        </p:nvSpPr>
        <p:spPr bwMode="auto">
          <a:xfrm>
            <a:off x="257429" y="3402648"/>
            <a:ext cx="84137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0229" name="Rectangle 5"/>
          <p:cNvSpPr>
            <a:spLocks noChangeArrowheads="1"/>
          </p:cNvSpPr>
          <p:nvPr/>
        </p:nvSpPr>
        <p:spPr bwMode="auto">
          <a:xfrm>
            <a:off x="643573" y="3601657"/>
            <a:ext cx="8027606" cy="2294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spcAft>
                <a:spcPct val="45000"/>
              </a:spcAft>
            </a:pPr>
            <a:r>
              <a:rPr lang="en-IN" dirty="0" smtClean="0">
                <a:solidFill>
                  <a:srgbClr val="FFCC00"/>
                </a:solidFill>
              </a:rPr>
              <a:t>Here we have used vertical partitioning of data set </a:t>
            </a:r>
            <a:r>
              <a:rPr lang="en-IN" dirty="0">
                <a:solidFill>
                  <a:srgbClr val="FFCC00"/>
                </a:solidFill>
              </a:rPr>
              <a:t> </a:t>
            </a:r>
          </a:p>
          <a:p>
            <a:pPr>
              <a:spcBef>
                <a:spcPct val="20000"/>
              </a:spcBef>
              <a:spcAft>
                <a:spcPct val="45000"/>
              </a:spcAft>
            </a:pPr>
            <a:r>
              <a:rPr lang="en-IN" dirty="0" smtClean="0">
                <a:solidFill>
                  <a:srgbClr val="FFCC00"/>
                </a:solidFill>
              </a:rPr>
              <a:t>It is a method in which each site holds a subset of attributes.</a:t>
            </a:r>
          </a:p>
          <a:p>
            <a:pPr>
              <a:spcBef>
                <a:spcPct val="20000"/>
              </a:spcBef>
              <a:spcAft>
                <a:spcPct val="45000"/>
              </a:spcAft>
            </a:pPr>
            <a:r>
              <a:rPr lang="en-US" dirty="0">
                <a:solidFill>
                  <a:srgbClr val="FFCC00"/>
                </a:solidFill>
              </a:rPr>
              <a:t>Aggregated data is passed on the C4.5 decision tree for generating “IF-THEN-ELSE” rules. After generating the decision rules using the C4.5 algorithm the entire rules are distributed to all the concerning parties.</a:t>
            </a:r>
          </a:p>
          <a:p>
            <a:pPr>
              <a:spcBef>
                <a:spcPct val="20000"/>
              </a:spcBef>
              <a:spcAft>
                <a:spcPct val="45000"/>
              </a:spcAft>
            </a:pPr>
            <a:endParaRPr lang="en-IN" dirty="0" smtClean="0">
              <a:solidFill>
                <a:srgbClr val="FFCC00"/>
              </a:solidFill>
            </a:endParaRPr>
          </a:p>
        </p:txBody>
      </p:sp>
      <p:sp>
        <p:nvSpPr>
          <p:cNvPr id="3" name="TextBox 2"/>
          <p:cNvSpPr txBox="1"/>
          <p:nvPr/>
        </p:nvSpPr>
        <p:spPr>
          <a:xfrm>
            <a:off x="566928" y="766021"/>
            <a:ext cx="7726680" cy="3477875"/>
          </a:xfrm>
          <a:prstGeom prst="rect">
            <a:avLst/>
          </a:prstGeom>
          <a:noFill/>
        </p:spPr>
        <p:txBody>
          <a:bodyPr wrap="square" rtlCol="0">
            <a:spAutoFit/>
          </a:bodyPr>
          <a:lstStyle/>
          <a:p>
            <a:pPr marL="342900" indent="-342900">
              <a:buFont typeface="Arial" pitchFamily="34" charset="0"/>
              <a:buChar char="•"/>
            </a:pPr>
            <a:r>
              <a:rPr lang="en-IN" sz="2000" dirty="0" smtClean="0"/>
              <a:t>AES algorithm processes the data and it is sent to the server for data mining.</a:t>
            </a:r>
          </a:p>
          <a:p>
            <a:pPr marL="342900" indent="-342900">
              <a:buFont typeface="Arial" pitchFamily="34" charset="0"/>
              <a:buChar char="•"/>
            </a:pPr>
            <a:endParaRPr lang="en-IN" sz="2000" dirty="0"/>
          </a:p>
          <a:p>
            <a:pPr marL="342900" indent="-342900">
              <a:buFont typeface="Arial" pitchFamily="34" charset="0"/>
              <a:buChar char="•"/>
            </a:pPr>
            <a:r>
              <a:rPr lang="en-IN" sz="2000" dirty="0" smtClean="0"/>
              <a:t>Server identifies the sensitive objects  and does the partitioning of data.</a:t>
            </a:r>
          </a:p>
          <a:p>
            <a:pPr marL="342900" indent="-342900">
              <a:buFont typeface="Arial" pitchFamily="34" charset="0"/>
              <a:buChar char="•"/>
            </a:pPr>
            <a:endParaRPr lang="en-IN" sz="2000" dirty="0"/>
          </a:p>
          <a:p>
            <a:pPr marL="342900" indent="-342900">
              <a:buFont typeface="Arial" pitchFamily="34" charset="0"/>
              <a:buChar char="•"/>
            </a:pPr>
            <a:r>
              <a:rPr lang="en-IN" sz="2000" dirty="0" smtClean="0"/>
              <a:t>It also identifies where the data is stored in database after encryption.</a:t>
            </a:r>
          </a:p>
          <a:p>
            <a:pPr marL="342900" indent="-342900">
              <a:buFont typeface="Arial" pitchFamily="34" charset="0"/>
              <a:buChar char="•"/>
            </a:pPr>
            <a:endParaRPr lang="en-IN" sz="2000" dirty="0"/>
          </a:p>
          <a:p>
            <a:endParaRPr lang="en-IN" sz="2000" dirty="0" smtClean="0"/>
          </a:p>
          <a:p>
            <a:endParaRPr lang="en-IN" sz="20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80229">
                                            <p:txEl>
                                              <p:pRg st="0" end="0"/>
                                            </p:txEl>
                                          </p:spTgt>
                                        </p:tgtEl>
                                        <p:attrNameLst>
                                          <p:attrName>style.visibility</p:attrName>
                                        </p:attrNameLst>
                                      </p:cBhvr>
                                      <p:to>
                                        <p:strVal val="visible"/>
                                      </p:to>
                                    </p:set>
                                    <p:animEffect transition="in" filter="checkerboard(across)">
                                      <p:cBhvr>
                                        <p:cTn id="7" dur="500"/>
                                        <p:tgtEl>
                                          <p:spTgt spid="180229">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80229">
                                            <p:txEl>
                                              <p:pRg st="1" end="1"/>
                                            </p:txEl>
                                          </p:spTgt>
                                        </p:tgtEl>
                                        <p:attrNameLst>
                                          <p:attrName>style.visibility</p:attrName>
                                        </p:attrNameLst>
                                      </p:cBhvr>
                                      <p:to>
                                        <p:strVal val="visible"/>
                                      </p:to>
                                    </p:set>
                                    <p:animEffect transition="in" filter="checkerboard(across)">
                                      <p:cBhvr>
                                        <p:cTn id="11" dur="500"/>
                                        <p:tgtEl>
                                          <p:spTgt spid="180229">
                                            <p:txEl>
                                              <p:pRg st="1" end="1"/>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80229">
                                            <p:txEl>
                                              <p:pRg st="2" end="2"/>
                                            </p:txEl>
                                          </p:spTgt>
                                        </p:tgtEl>
                                        <p:attrNameLst>
                                          <p:attrName>style.visibility</p:attrName>
                                        </p:attrNameLst>
                                      </p:cBhvr>
                                      <p:to>
                                        <p:strVal val="visible"/>
                                      </p:to>
                                    </p:set>
                                    <p:animEffect transition="in" filter="checkerboard(across)">
                                      <p:cBhvr>
                                        <p:cTn id="15" dur="500"/>
                                        <p:tgtEl>
                                          <p:spTgt spid="1802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9" grpId="0" build="p"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Footer Placeholder 5"/>
          <p:cNvSpPr>
            <a:spLocks noGrp="1"/>
          </p:cNvSpPr>
          <p:nvPr>
            <p:ph type="ftr" sz="quarter" idx="11"/>
          </p:nvPr>
        </p:nvSpPr>
        <p:spPr>
          <a:xfrm>
            <a:off x="2680093" y="6295043"/>
            <a:ext cx="3708400" cy="476250"/>
          </a:xfrm>
        </p:spPr>
        <p:txBody>
          <a:bodyPr/>
          <a:lstStyle/>
          <a:p>
            <a:r>
              <a:rPr lang="en-IN" dirty="0" smtClean="0"/>
              <a:t>10</a:t>
            </a:r>
            <a:endParaRPr lang="en-IN" dirty="0"/>
          </a:p>
        </p:txBody>
      </p:sp>
      <p:sp>
        <p:nvSpPr>
          <p:cNvPr id="27650" name="Rectangle 2"/>
          <p:cNvSpPr>
            <a:spLocks noGrp="1" noChangeArrowheads="1"/>
          </p:cNvSpPr>
          <p:nvPr>
            <p:ph type="title"/>
          </p:nvPr>
        </p:nvSpPr>
        <p:spPr>
          <a:xfrm>
            <a:off x="239713" y="63500"/>
            <a:ext cx="8904287" cy="614363"/>
          </a:xfrm>
        </p:spPr>
        <p:txBody>
          <a:bodyPr/>
          <a:lstStyle/>
          <a:p>
            <a:r>
              <a:rPr lang="en-IN" dirty="0" smtClean="0"/>
              <a:t>Flowchart </a:t>
            </a:r>
            <a:endParaRPr lang="en-IN" dirty="0"/>
          </a:p>
        </p:txBody>
      </p:sp>
      <p:sp>
        <p:nvSpPr>
          <p:cNvPr id="3" name="Oval 2"/>
          <p:cNvSpPr/>
          <p:nvPr/>
        </p:nvSpPr>
        <p:spPr>
          <a:xfrm>
            <a:off x="3639312" y="722376"/>
            <a:ext cx="1014984" cy="429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start</a:t>
            </a:r>
            <a:endParaRPr lang="en-IN" dirty="0"/>
          </a:p>
        </p:txBody>
      </p:sp>
      <p:sp>
        <p:nvSpPr>
          <p:cNvPr id="6" name="Down Arrow 5"/>
          <p:cNvSpPr/>
          <p:nvPr/>
        </p:nvSpPr>
        <p:spPr>
          <a:xfrm>
            <a:off x="4112514" y="1161288"/>
            <a:ext cx="114300" cy="3108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843784" y="1472184"/>
            <a:ext cx="2926080" cy="576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Client requests server for accessing the objects</a:t>
            </a:r>
            <a:endParaRPr lang="en-IN" dirty="0"/>
          </a:p>
        </p:txBody>
      </p:sp>
      <p:sp>
        <p:nvSpPr>
          <p:cNvPr id="16" name="Down Arrow 15"/>
          <p:cNvSpPr/>
          <p:nvPr/>
        </p:nvSpPr>
        <p:spPr>
          <a:xfrm>
            <a:off x="4100322" y="2048256"/>
            <a:ext cx="114300" cy="3108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Decision 7"/>
          <p:cNvSpPr/>
          <p:nvPr/>
        </p:nvSpPr>
        <p:spPr>
          <a:xfrm>
            <a:off x="3054096" y="2359152"/>
            <a:ext cx="2231136" cy="8686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Sensitive object</a:t>
            </a:r>
            <a:endParaRPr lang="en-IN" dirty="0"/>
          </a:p>
        </p:txBody>
      </p:sp>
      <p:sp>
        <p:nvSpPr>
          <p:cNvPr id="18" name="Down Arrow 17"/>
          <p:cNvSpPr/>
          <p:nvPr/>
        </p:nvSpPr>
        <p:spPr>
          <a:xfrm>
            <a:off x="4114800" y="3227832"/>
            <a:ext cx="114300" cy="3108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306824" y="3169396"/>
            <a:ext cx="978408" cy="369332"/>
          </a:xfrm>
          <a:prstGeom prst="rect">
            <a:avLst/>
          </a:prstGeom>
          <a:noFill/>
        </p:spPr>
        <p:txBody>
          <a:bodyPr wrap="square" rtlCol="0">
            <a:spAutoFit/>
          </a:bodyPr>
          <a:lstStyle/>
          <a:p>
            <a:r>
              <a:rPr lang="en-IN" dirty="0" smtClean="0"/>
              <a:t>yes</a:t>
            </a:r>
            <a:endParaRPr lang="en-IN" dirty="0"/>
          </a:p>
        </p:txBody>
      </p:sp>
      <p:sp>
        <p:nvSpPr>
          <p:cNvPr id="11" name="Flowchart: Process 10"/>
          <p:cNvSpPr/>
          <p:nvPr/>
        </p:nvSpPr>
        <p:spPr>
          <a:xfrm>
            <a:off x="2943606" y="3538728"/>
            <a:ext cx="2826258" cy="5029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Client has permission to access</a:t>
            </a:r>
            <a:endParaRPr lang="en-IN" dirty="0"/>
          </a:p>
        </p:txBody>
      </p:sp>
      <p:sp>
        <p:nvSpPr>
          <p:cNvPr id="21" name="Down Arrow 20"/>
          <p:cNvSpPr/>
          <p:nvPr/>
        </p:nvSpPr>
        <p:spPr>
          <a:xfrm>
            <a:off x="4133088" y="4041648"/>
            <a:ext cx="114300" cy="3108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4356735" y="4012430"/>
            <a:ext cx="978408" cy="369332"/>
          </a:xfrm>
          <a:prstGeom prst="rect">
            <a:avLst/>
          </a:prstGeom>
          <a:noFill/>
        </p:spPr>
        <p:txBody>
          <a:bodyPr wrap="square" rtlCol="0">
            <a:spAutoFit/>
          </a:bodyPr>
          <a:lstStyle/>
          <a:p>
            <a:r>
              <a:rPr lang="en-IN" dirty="0" smtClean="0"/>
              <a:t>yes</a:t>
            </a:r>
            <a:endParaRPr lang="en-IN" dirty="0"/>
          </a:p>
        </p:txBody>
      </p:sp>
      <p:sp>
        <p:nvSpPr>
          <p:cNvPr id="12" name="Flowchart: Process 11"/>
          <p:cNvSpPr/>
          <p:nvPr/>
        </p:nvSpPr>
        <p:spPr>
          <a:xfrm>
            <a:off x="3241595" y="4381762"/>
            <a:ext cx="2130458" cy="47803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Rules given</a:t>
            </a:r>
            <a:endParaRPr lang="en-IN" dirty="0"/>
          </a:p>
        </p:txBody>
      </p:sp>
      <p:sp>
        <p:nvSpPr>
          <p:cNvPr id="25" name="Flowchart: Process 24"/>
          <p:cNvSpPr/>
          <p:nvPr/>
        </p:nvSpPr>
        <p:spPr>
          <a:xfrm>
            <a:off x="3204685" y="5146904"/>
            <a:ext cx="2130458" cy="47803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Access denied</a:t>
            </a:r>
            <a:endParaRPr lang="en-IN" dirty="0"/>
          </a:p>
        </p:txBody>
      </p:sp>
      <p:sp>
        <p:nvSpPr>
          <p:cNvPr id="26" name="Down Arrow 25"/>
          <p:cNvSpPr/>
          <p:nvPr/>
        </p:nvSpPr>
        <p:spPr>
          <a:xfrm>
            <a:off x="4166129" y="5632662"/>
            <a:ext cx="114300" cy="3108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p:cNvSpPr/>
          <p:nvPr/>
        </p:nvSpPr>
        <p:spPr>
          <a:xfrm>
            <a:off x="3764680" y="5943557"/>
            <a:ext cx="899883" cy="287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stop</a:t>
            </a:r>
            <a:endParaRPr lang="en-IN" dirty="0"/>
          </a:p>
        </p:txBody>
      </p:sp>
      <p:sp>
        <p:nvSpPr>
          <p:cNvPr id="14" name="Curved Right Arrow 13"/>
          <p:cNvSpPr/>
          <p:nvPr/>
        </p:nvSpPr>
        <p:spPr>
          <a:xfrm>
            <a:off x="2139885" y="2793492"/>
            <a:ext cx="914210" cy="1929337"/>
          </a:xfrm>
          <a:prstGeom prst="curvedRightArrow">
            <a:avLst>
              <a:gd name="adj1" fmla="val 4320"/>
              <a:gd name="adj2" fmla="val 13682"/>
              <a:gd name="adj3" fmla="val 25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TextBox 30"/>
          <p:cNvSpPr txBox="1"/>
          <p:nvPr/>
        </p:nvSpPr>
        <p:spPr>
          <a:xfrm>
            <a:off x="2354580" y="2424160"/>
            <a:ext cx="489204" cy="369332"/>
          </a:xfrm>
          <a:prstGeom prst="rect">
            <a:avLst/>
          </a:prstGeom>
          <a:noFill/>
        </p:spPr>
        <p:txBody>
          <a:bodyPr wrap="square" rtlCol="0">
            <a:spAutoFit/>
          </a:bodyPr>
          <a:lstStyle/>
          <a:p>
            <a:r>
              <a:rPr lang="en-IN" dirty="0" smtClean="0"/>
              <a:t>no</a:t>
            </a:r>
            <a:endParaRPr lang="en-IN" dirty="0"/>
          </a:p>
        </p:txBody>
      </p:sp>
      <p:sp>
        <p:nvSpPr>
          <p:cNvPr id="15" name="Curved Left Arrow 14"/>
          <p:cNvSpPr/>
          <p:nvPr/>
        </p:nvSpPr>
        <p:spPr>
          <a:xfrm>
            <a:off x="5769864" y="3735795"/>
            <a:ext cx="649790" cy="1842474"/>
          </a:xfrm>
          <a:prstGeom prst="curvedLeftArrow">
            <a:avLst>
              <a:gd name="adj1" fmla="val 9743"/>
              <a:gd name="adj2" fmla="val 4016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TextBox 32"/>
          <p:cNvSpPr txBox="1"/>
          <p:nvPr/>
        </p:nvSpPr>
        <p:spPr>
          <a:xfrm>
            <a:off x="5850157" y="4346275"/>
            <a:ext cx="489204" cy="369332"/>
          </a:xfrm>
          <a:prstGeom prst="rect">
            <a:avLst/>
          </a:prstGeom>
          <a:noFill/>
        </p:spPr>
        <p:txBody>
          <a:bodyPr wrap="square" rtlCol="0">
            <a:spAutoFit/>
          </a:bodyPr>
          <a:lstStyle/>
          <a:p>
            <a:r>
              <a:rPr lang="en-IN" dirty="0" smtClean="0"/>
              <a:t>no</a:t>
            </a:r>
            <a:endParaRPr lang="en-IN" dirty="0"/>
          </a:p>
        </p:txBody>
      </p:sp>
      <p:sp>
        <p:nvSpPr>
          <p:cNvPr id="34" name="Curved Right Arrow 33"/>
          <p:cNvSpPr/>
          <p:nvPr/>
        </p:nvSpPr>
        <p:spPr>
          <a:xfrm>
            <a:off x="2843784" y="4859795"/>
            <a:ext cx="667416" cy="1327054"/>
          </a:xfrm>
          <a:prstGeom prst="curvedRightArrow">
            <a:avLst>
              <a:gd name="adj1" fmla="val 4320"/>
              <a:gd name="adj2" fmla="val 13682"/>
              <a:gd name="adj3" fmla="val 25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a:xfrm>
            <a:off x="215452" y="64007"/>
            <a:ext cx="8229600" cy="609600"/>
          </a:xfrm>
        </p:spPr>
        <p:txBody>
          <a:bodyPr/>
          <a:lstStyle/>
          <a:p>
            <a:r>
              <a:rPr lang="en-IN" dirty="0" smtClean="0"/>
              <a:t>Result analysis</a:t>
            </a:r>
            <a:endParaRPr lang="en-IN" dirty="0"/>
          </a:p>
        </p:txBody>
      </p:sp>
      <p:sp>
        <p:nvSpPr>
          <p:cNvPr id="6" name="TextBox 5"/>
          <p:cNvSpPr txBox="1"/>
          <p:nvPr/>
        </p:nvSpPr>
        <p:spPr>
          <a:xfrm>
            <a:off x="3017520" y="832102"/>
            <a:ext cx="2459736" cy="461665"/>
          </a:xfrm>
          <a:prstGeom prst="rect">
            <a:avLst/>
          </a:prstGeom>
          <a:noFill/>
        </p:spPr>
        <p:txBody>
          <a:bodyPr wrap="square" rtlCol="0">
            <a:spAutoFit/>
          </a:bodyPr>
          <a:lstStyle/>
          <a:p>
            <a:r>
              <a:rPr lang="en-IN" sz="2400" dirty="0" smtClean="0"/>
              <a:t>Time complexity</a:t>
            </a:r>
            <a:endParaRPr lang="en-IN" sz="2400" dirty="0"/>
          </a:p>
        </p:txBody>
      </p:sp>
      <p:sp>
        <p:nvSpPr>
          <p:cNvPr id="13" name="Rectangle 3"/>
          <p:cNvSpPr/>
          <p:nvPr/>
        </p:nvSpPr>
        <p:spPr>
          <a:xfrm>
            <a:off x="530352" y="1378737"/>
            <a:ext cx="8385048" cy="1015663"/>
          </a:xfrm>
          <a:prstGeom prst="rect">
            <a:avLst/>
          </a:prstGeom>
        </p:spPr>
        <p:txBody>
          <a:bodyPr wrap="square">
            <a:spAutoFit/>
          </a:bodyPr>
          <a:lstStyle/>
          <a:p>
            <a:r>
              <a:rPr lang="en-US" sz="2000" dirty="0"/>
              <a:t>The time consumption of an algorithm is also known as time complexity</a:t>
            </a:r>
            <a:r>
              <a:rPr lang="en-US" sz="2000" dirty="0" smtClean="0"/>
              <a:t>.</a:t>
            </a:r>
          </a:p>
          <a:p>
            <a:r>
              <a:rPr lang="en-US" sz="2000" dirty="0"/>
              <a:t> </a:t>
            </a:r>
            <a:r>
              <a:rPr lang="en-US" sz="2000" dirty="0" smtClean="0"/>
              <a:t>              </a:t>
            </a:r>
          </a:p>
          <a:p>
            <a:r>
              <a:rPr lang="en-US" sz="2000" dirty="0"/>
              <a:t> </a:t>
            </a:r>
            <a:r>
              <a:rPr lang="en-US" sz="2000" dirty="0" smtClean="0"/>
              <a:t>               </a:t>
            </a:r>
            <a:r>
              <a:rPr lang="en-US" sz="2000" b="1" dirty="0" smtClean="0">
                <a:solidFill>
                  <a:srgbClr val="002060"/>
                </a:solidFill>
              </a:rPr>
              <a:t>time complexity= algorithm end time – start time </a:t>
            </a:r>
            <a:endParaRPr lang="en-US" sz="2000" b="1" dirty="0">
              <a:solidFill>
                <a:srgbClr val="002060"/>
              </a:solidFill>
            </a:endParaRPr>
          </a:p>
        </p:txBody>
      </p:sp>
      <p:pic>
        <p:nvPicPr>
          <p:cNvPr id="2140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208" y="2781935"/>
            <a:ext cx="3603180" cy="3097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5"/>
          <p:cNvSpPr>
            <a:spLocks noGrp="1"/>
          </p:cNvSpPr>
          <p:nvPr>
            <p:ph type="ftr" sz="quarter" idx="11"/>
          </p:nvPr>
        </p:nvSpPr>
        <p:spPr>
          <a:xfrm>
            <a:off x="2680093" y="6295043"/>
            <a:ext cx="3708400" cy="476250"/>
          </a:xfrm>
        </p:spPr>
        <p:txBody>
          <a:bodyPr/>
          <a:lstStyle/>
          <a:p>
            <a:r>
              <a:rPr lang="en-IN" dirty="0" smtClean="0"/>
              <a:t>11</a:t>
            </a:r>
            <a:endParaRPr lang="en-IN" dirty="0"/>
          </a:p>
        </p:txBody>
      </p:sp>
      <p:pic>
        <p:nvPicPr>
          <p:cNvPr id="2150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441" y="3200210"/>
            <a:ext cx="3889375" cy="2524125"/>
          </a:xfrm>
          <a:prstGeom prst="rect">
            <a:avLst/>
          </a:prstGeom>
          <a:ln/>
        </p:spPr>
        <p:style>
          <a:lnRef idx="2">
            <a:schemeClr val="dk1"/>
          </a:lnRef>
          <a:fillRef idx="1">
            <a:schemeClr val="lt1"/>
          </a:fillRef>
          <a:effectRef idx="0">
            <a:schemeClr val="dk1"/>
          </a:effectRef>
          <a:fontRef idx="minor">
            <a:schemeClr val="dk1"/>
          </a:fontRef>
        </p:style>
      </p:pic>
    </p:spTree>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analysis</a:t>
            </a:r>
            <a:endParaRPr lang="en-IN" dirty="0"/>
          </a:p>
        </p:txBody>
      </p:sp>
      <p:sp>
        <p:nvSpPr>
          <p:cNvPr id="13" name="TextBox 12"/>
          <p:cNvSpPr txBox="1"/>
          <p:nvPr/>
        </p:nvSpPr>
        <p:spPr>
          <a:xfrm>
            <a:off x="2834640" y="832103"/>
            <a:ext cx="2971800" cy="461665"/>
          </a:xfrm>
          <a:prstGeom prst="rect">
            <a:avLst/>
          </a:prstGeom>
          <a:noFill/>
        </p:spPr>
        <p:txBody>
          <a:bodyPr wrap="square" rtlCol="0">
            <a:spAutoFit/>
          </a:bodyPr>
          <a:lstStyle/>
          <a:p>
            <a:r>
              <a:rPr lang="en-IN" sz="2400" dirty="0" smtClean="0"/>
              <a:t>  Space complexity</a:t>
            </a:r>
            <a:endParaRPr lang="en-IN" sz="2400" dirty="0"/>
          </a:p>
        </p:txBody>
      </p:sp>
      <p:sp>
        <p:nvSpPr>
          <p:cNvPr id="16" name="Content Placeholder 2"/>
          <p:cNvSpPr>
            <a:spLocks noGrp="1"/>
          </p:cNvSpPr>
          <p:nvPr>
            <p:ph idx="1"/>
          </p:nvPr>
        </p:nvSpPr>
        <p:spPr>
          <a:xfrm>
            <a:off x="632136" y="1293768"/>
            <a:ext cx="8229600" cy="1473752"/>
          </a:xfrm>
        </p:spPr>
        <p:txBody>
          <a:bodyPr>
            <a:normAutofit/>
          </a:bodyPr>
          <a:lstStyle/>
          <a:p>
            <a:r>
              <a:rPr lang="en-US" dirty="0"/>
              <a:t>Memory usages or consumption is also known as the space complexity of the </a:t>
            </a:r>
            <a:r>
              <a:rPr lang="en-US" dirty="0" smtClean="0"/>
              <a:t>algorithm</a:t>
            </a:r>
          </a:p>
          <a:p>
            <a:r>
              <a:rPr lang="en-US" b="1" dirty="0" smtClean="0">
                <a:solidFill>
                  <a:srgbClr val="002060"/>
                </a:solidFill>
              </a:rPr>
              <a:t>                  Memory usage =total assigned – total free</a:t>
            </a:r>
          </a:p>
          <a:p>
            <a:pPr marL="0" indent="0">
              <a:buNone/>
            </a:pPr>
            <a:r>
              <a:rPr lang="en-US" b="1" dirty="0" smtClean="0">
                <a:solidFill>
                  <a:srgbClr val="002060"/>
                </a:solidFill>
              </a:rPr>
              <a:t> </a:t>
            </a:r>
            <a:endParaRPr lang="en-IN" b="1" dirty="0">
              <a:solidFill>
                <a:srgbClr val="002060"/>
              </a:solidFill>
            </a:endParaRPr>
          </a:p>
        </p:txBody>
      </p:sp>
      <p:pic>
        <p:nvPicPr>
          <p:cNvPr id="2150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772" y="2651760"/>
            <a:ext cx="3456876" cy="3081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5"/>
          <p:cNvSpPr>
            <a:spLocks noGrp="1"/>
          </p:cNvSpPr>
          <p:nvPr>
            <p:ph type="ftr" sz="quarter" idx="11"/>
          </p:nvPr>
        </p:nvSpPr>
        <p:spPr>
          <a:xfrm>
            <a:off x="2680093" y="6295043"/>
            <a:ext cx="3708400" cy="476250"/>
          </a:xfrm>
        </p:spPr>
        <p:txBody>
          <a:bodyPr/>
          <a:lstStyle/>
          <a:p>
            <a:r>
              <a:rPr lang="en-IN" dirty="0" smtClean="0"/>
              <a:t>12</a:t>
            </a:r>
            <a:endParaRPr lang="en-IN" dirty="0"/>
          </a:p>
        </p:txBody>
      </p:sp>
      <p:pic>
        <p:nvPicPr>
          <p:cNvPr id="2160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7009" y="2905855"/>
            <a:ext cx="3432175" cy="2573337"/>
          </a:xfrm>
          <a:prstGeom prst="rect">
            <a:avLst/>
          </a:prstGeom>
          <a:ln/>
        </p:spPr>
        <p:style>
          <a:lnRef idx="2">
            <a:schemeClr val="accent1"/>
          </a:lnRef>
          <a:fillRef idx="1">
            <a:schemeClr val="lt1"/>
          </a:fillRef>
          <a:effectRef idx="0">
            <a:schemeClr val="accent1"/>
          </a:effectRef>
          <a:fontRef idx="minor">
            <a:schemeClr val="dk1"/>
          </a:fontRef>
        </p:style>
      </p:pic>
    </p:spTree>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en-IN" dirty="0" smtClean="0"/>
              <a:t>13</a:t>
            </a:r>
            <a:endParaRPr lang="en-IN" dirty="0"/>
          </a:p>
        </p:txBody>
      </p:sp>
      <p:sp>
        <p:nvSpPr>
          <p:cNvPr id="188418" name="Rectangle 2"/>
          <p:cNvSpPr>
            <a:spLocks noGrp="1" noChangeArrowheads="1"/>
          </p:cNvSpPr>
          <p:nvPr>
            <p:ph type="title"/>
          </p:nvPr>
        </p:nvSpPr>
        <p:spPr>
          <a:xfrm>
            <a:off x="249238" y="73025"/>
            <a:ext cx="8229600" cy="609600"/>
          </a:xfrm>
        </p:spPr>
        <p:txBody>
          <a:bodyPr/>
          <a:lstStyle/>
          <a:p>
            <a:r>
              <a:rPr lang="en-IN" dirty="0" smtClean="0"/>
              <a:t>Result analysis</a:t>
            </a:r>
            <a:endParaRPr lang="en-IN" dirty="0"/>
          </a:p>
        </p:txBody>
      </p:sp>
      <p:sp>
        <p:nvSpPr>
          <p:cNvPr id="188423" name="Rectangle 7"/>
          <p:cNvSpPr>
            <a:spLocks noChangeArrowheads="1"/>
          </p:cNvSpPr>
          <p:nvPr/>
        </p:nvSpPr>
        <p:spPr bwMode="auto">
          <a:xfrm>
            <a:off x="2787841" y="862584"/>
            <a:ext cx="4527359"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75000"/>
              </a:spcAft>
            </a:pPr>
            <a:r>
              <a:rPr lang="en-IN" sz="2400" dirty="0" smtClean="0"/>
              <a:t>Performance of decision tree </a:t>
            </a:r>
            <a:endParaRPr lang="en-IN" sz="2400" dirty="0"/>
          </a:p>
        </p:txBody>
      </p:sp>
      <p:sp>
        <p:nvSpPr>
          <p:cNvPr id="11" name="Rectangle 3"/>
          <p:cNvSpPr/>
          <p:nvPr/>
        </p:nvSpPr>
        <p:spPr>
          <a:xfrm>
            <a:off x="530352" y="1378737"/>
            <a:ext cx="8385048" cy="1015663"/>
          </a:xfrm>
          <a:prstGeom prst="rect">
            <a:avLst/>
          </a:prstGeom>
        </p:spPr>
        <p:txBody>
          <a:bodyPr wrap="square">
            <a:spAutoFit/>
          </a:bodyPr>
          <a:lstStyle/>
          <a:p>
            <a:r>
              <a:rPr lang="en-US" sz="2000" dirty="0" smtClean="0"/>
              <a:t>Performance of decision tree before and after encryption of data</a:t>
            </a:r>
          </a:p>
          <a:p>
            <a:r>
              <a:rPr lang="en-US" sz="2000" dirty="0"/>
              <a:t> </a:t>
            </a:r>
            <a:r>
              <a:rPr lang="en-US" sz="2000" dirty="0" smtClean="0"/>
              <a:t>              </a:t>
            </a:r>
          </a:p>
          <a:p>
            <a:r>
              <a:rPr lang="en-US" sz="2000" dirty="0"/>
              <a:t> </a:t>
            </a:r>
            <a:r>
              <a:rPr lang="en-US" sz="2000" dirty="0" smtClean="0"/>
              <a:t>               </a:t>
            </a:r>
            <a:r>
              <a:rPr lang="en-US" sz="2000" b="1" dirty="0" smtClean="0">
                <a:solidFill>
                  <a:srgbClr val="002060"/>
                </a:solidFill>
              </a:rPr>
              <a:t> </a:t>
            </a:r>
            <a:endParaRPr lang="en-US" sz="2000" b="1" dirty="0">
              <a:solidFill>
                <a:srgbClr val="002060"/>
              </a:solidFill>
            </a:endParaRPr>
          </a:p>
        </p:txBody>
      </p:sp>
      <p:pic>
        <p:nvPicPr>
          <p:cNvPr id="2140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007" y="1886568"/>
            <a:ext cx="4926013"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2809494"/>
            <a:ext cx="3663950" cy="262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6320" y="2809494"/>
            <a:ext cx="3480181" cy="2822575"/>
          </a:xfrm>
          <a:prstGeom prst="rect">
            <a:avLst/>
          </a:prstGeom>
          <a:ln/>
        </p:spPr>
        <p:style>
          <a:lnRef idx="2">
            <a:schemeClr val="dk1"/>
          </a:lnRef>
          <a:fillRef idx="1">
            <a:schemeClr val="lt1"/>
          </a:fillRef>
          <a:effectRef idx="0">
            <a:schemeClr val="dk1"/>
          </a:effectRef>
          <a:fontRef idx="minor">
            <a:schemeClr val="dk1"/>
          </a:fontRef>
        </p:style>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88423">
                                            <p:txEl>
                                              <p:pRg st="0" end="0"/>
                                            </p:txEl>
                                          </p:spTgt>
                                        </p:tgtEl>
                                        <p:attrNameLst>
                                          <p:attrName>style.visibility</p:attrName>
                                        </p:attrNameLst>
                                      </p:cBhvr>
                                      <p:to>
                                        <p:strVal val="visible"/>
                                      </p:to>
                                    </p:set>
                                    <p:animEffect transition="in" filter="slide(fromTop)">
                                      <p:cBhvr>
                                        <p:cTn id="7" dur="500"/>
                                        <p:tgtEl>
                                          <p:spTgt spid="1884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IN" dirty="0" smtClean="0"/>
              <a:t>14</a:t>
            </a:r>
            <a:endParaRPr lang="en-IN" dirty="0"/>
          </a:p>
        </p:txBody>
      </p:sp>
      <p:sp>
        <p:nvSpPr>
          <p:cNvPr id="190466" name="Rectangle 2"/>
          <p:cNvSpPr>
            <a:spLocks noGrp="1" noChangeArrowheads="1"/>
          </p:cNvSpPr>
          <p:nvPr>
            <p:ph type="title"/>
          </p:nvPr>
        </p:nvSpPr>
        <p:spPr>
          <a:xfrm>
            <a:off x="249238" y="73025"/>
            <a:ext cx="8229600" cy="609600"/>
          </a:xfrm>
        </p:spPr>
        <p:txBody>
          <a:bodyPr/>
          <a:lstStyle/>
          <a:p>
            <a:r>
              <a:rPr lang="en-IN" dirty="0" smtClean="0"/>
              <a:t>Conclusion and future work</a:t>
            </a:r>
            <a:endParaRPr lang="en-IN" dirty="0"/>
          </a:p>
        </p:txBody>
      </p:sp>
      <p:sp>
        <p:nvSpPr>
          <p:cNvPr id="190467" name="Rectangle 3"/>
          <p:cNvSpPr>
            <a:spLocks noChangeArrowheads="1"/>
          </p:cNvSpPr>
          <p:nvPr/>
        </p:nvSpPr>
        <p:spPr bwMode="auto">
          <a:xfrm>
            <a:off x="339725" y="854075"/>
            <a:ext cx="8524875"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b="1" dirty="0">
                <a:solidFill>
                  <a:srgbClr val="002060"/>
                </a:solidFill>
              </a:rPr>
              <a:t>On the basis of design observations and obtained outcomes of the experiments, the following facts are concluded.</a:t>
            </a:r>
            <a:endParaRPr lang="en-IN" sz="2000" b="1" dirty="0">
              <a:solidFill>
                <a:srgbClr val="002060"/>
              </a:solidFill>
            </a:endParaRPr>
          </a:p>
          <a:p>
            <a:pPr marL="514350" lvl="0" indent="-514350">
              <a:buAutoNum type="alphaUcParenR"/>
            </a:pPr>
            <a:r>
              <a:rPr lang="en-US" dirty="0"/>
              <a:t>The encryption of data can impact on the performance of the supervised classifiers</a:t>
            </a:r>
          </a:p>
          <a:p>
            <a:pPr marL="0" lvl="0" indent="0">
              <a:buNone/>
            </a:pPr>
            <a:endParaRPr lang="en-IN" dirty="0"/>
          </a:p>
          <a:p>
            <a:pPr marL="0" lvl="0" indent="0">
              <a:buNone/>
            </a:pPr>
            <a:r>
              <a:rPr lang="en-US" dirty="0"/>
              <a:t>B) </a:t>
            </a:r>
            <a:r>
              <a:rPr lang="en-US" dirty="0" smtClean="0"/>
              <a:t>  The </a:t>
            </a:r>
            <a:r>
              <a:rPr lang="en-US" dirty="0"/>
              <a:t>decryption of data requires less amount of time and memory to process the data </a:t>
            </a:r>
          </a:p>
          <a:p>
            <a:pPr marL="0" lvl="0" indent="0">
              <a:buNone/>
            </a:pPr>
            <a:endParaRPr lang="en-IN" dirty="0"/>
          </a:p>
          <a:p>
            <a:pPr marL="0" lvl="0" indent="0">
              <a:buNone/>
            </a:pPr>
            <a:r>
              <a:rPr lang="en-US" dirty="0"/>
              <a:t>C</a:t>
            </a:r>
            <a:r>
              <a:rPr lang="en-US" dirty="0" smtClean="0"/>
              <a:t>)   </a:t>
            </a:r>
            <a:r>
              <a:rPr lang="en-US" dirty="0"/>
              <a:t>Accuracy of the decision tree also depends on other data owner’s part of the information </a:t>
            </a:r>
          </a:p>
          <a:p>
            <a:pPr>
              <a:spcBef>
                <a:spcPct val="20000"/>
              </a:spcBef>
              <a:spcAft>
                <a:spcPct val="75000"/>
              </a:spcAft>
            </a:pPr>
            <a:endParaRPr lang="en-IN" sz="2000" dirty="0"/>
          </a:p>
        </p:txBody>
      </p:sp>
      <p:sp>
        <p:nvSpPr>
          <p:cNvPr id="190468" name="Line 4"/>
          <p:cNvSpPr>
            <a:spLocks noChangeShapeType="1"/>
          </p:cNvSpPr>
          <p:nvPr/>
        </p:nvSpPr>
        <p:spPr bwMode="auto">
          <a:xfrm>
            <a:off x="339725" y="3841750"/>
            <a:ext cx="84137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0469" name="Rectangle 5"/>
          <p:cNvSpPr>
            <a:spLocks noChangeArrowheads="1"/>
          </p:cNvSpPr>
          <p:nvPr/>
        </p:nvSpPr>
        <p:spPr bwMode="auto">
          <a:xfrm>
            <a:off x="277813" y="3973513"/>
            <a:ext cx="8399843"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b="1" dirty="0"/>
              <a:t>By these concluding facts, the proposed model is extended for the following task.</a:t>
            </a:r>
            <a:endParaRPr lang="en-IN" b="1" dirty="0"/>
          </a:p>
          <a:p>
            <a:pPr marL="514350" lvl="0" indent="-514350">
              <a:buAutoNum type="alphaUcParenR"/>
            </a:pPr>
            <a:r>
              <a:rPr lang="en-US" dirty="0"/>
              <a:t>Improve the data model to manage the actual data utility of the different party inputs </a:t>
            </a:r>
          </a:p>
          <a:p>
            <a:pPr marL="0" lvl="0" indent="0">
              <a:buNone/>
            </a:pPr>
            <a:endParaRPr lang="en-IN" dirty="0"/>
          </a:p>
          <a:p>
            <a:pPr marL="0" lvl="0" indent="0">
              <a:buNone/>
            </a:pPr>
            <a:r>
              <a:rPr lang="en-US" dirty="0"/>
              <a:t>B</a:t>
            </a:r>
            <a:r>
              <a:rPr lang="en-US" dirty="0" smtClean="0"/>
              <a:t>)     </a:t>
            </a:r>
            <a:r>
              <a:rPr lang="en-US" dirty="0"/>
              <a:t>Need to reduce the cryptographic time and memory consumption using some other alternative techniques  </a:t>
            </a:r>
            <a:endParaRPr lang="en-IN" dirty="0"/>
          </a:p>
          <a:p>
            <a:pPr>
              <a:spcBef>
                <a:spcPct val="20000"/>
              </a:spcBef>
              <a:spcAft>
                <a:spcPct val="75000"/>
              </a:spcAft>
            </a:pPr>
            <a:endParaRPr lang="en-IN" dirty="0">
              <a:solidFill>
                <a:srgbClr val="FFCC00"/>
              </a:solidFil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slide(fromTop)">
                                      <p:cBhvr>
                                        <p:cTn id="7" dur="500"/>
                                        <p:tgtEl>
                                          <p:spTgt spid="190467">
                                            <p:txEl>
                                              <p:pRg st="0" end="0"/>
                                            </p:txEl>
                                          </p:spTgt>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90467">
                                            <p:txEl>
                                              <p:pRg st="1" end="1"/>
                                            </p:txEl>
                                          </p:spTgt>
                                        </p:tgtEl>
                                        <p:attrNameLst>
                                          <p:attrName>style.visibility</p:attrName>
                                        </p:attrNameLst>
                                      </p:cBhvr>
                                      <p:to>
                                        <p:strVal val="visible"/>
                                      </p:to>
                                    </p:set>
                                    <p:animEffect transition="in" filter="slide(fromTop)">
                                      <p:cBhvr>
                                        <p:cTn id="11" dur="500"/>
                                        <p:tgtEl>
                                          <p:spTgt spid="190467">
                                            <p:txEl>
                                              <p:pRg st="1" end="1"/>
                                            </p:txEl>
                                          </p:spTgt>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190467">
                                            <p:txEl>
                                              <p:pRg st="3" end="3"/>
                                            </p:txEl>
                                          </p:spTgt>
                                        </p:tgtEl>
                                        <p:attrNameLst>
                                          <p:attrName>style.visibility</p:attrName>
                                        </p:attrNameLst>
                                      </p:cBhvr>
                                      <p:to>
                                        <p:strVal val="visible"/>
                                      </p:to>
                                    </p:set>
                                    <p:animEffect transition="in" filter="slide(fromTop)">
                                      <p:cBhvr>
                                        <p:cTn id="15" dur="500"/>
                                        <p:tgtEl>
                                          <p:spTgt spid="190467">
                                            <p:txEl>
                                              <p:pRg st="3" end="3"/>
                                            </p:txEl>
                                          </p:spTgt>
                                        </p:tgtEl>
                                      </p:cBhvr>
                                    </p:animEffect>
                                  </p:childTnLst>
                                </p:cTn>
                              </p:par>
                            </p:childTnLst>
                          </p:cTn>
                        </p:par>
                        <p:par>
                          <p:cTn id="16" fill="hold">
                            <p:stCondLst>
                              <p:cond delay="1500"/>
                            </p:stCondLst>
                            <p:childTnLst>
                              <p:par>
                                <p:cTn id="17" presetID="12" presetClass="entr" presetSubtype="1" fill="hold" grpId="0" nodeType="afterEffect">
                                  <p:stCondLst>
                                    <p:cond delay="0"/>
                                  </p:stCondLst>
                                  <p:childTnLst>
                                    <p:set>
                                      <p:cBhvr>
                                        <p:cTn id="18" dur="1" fill="hold">
                                          <p:stCondLst>
                                            <p:cond delay="0"/>
                                          </p:stCondLst>
                                        </p:cTn>
                                        <p:tgtEl>
                                          <p:spTgt spid="190467">
                                            <p:txEl>
                                              <p:pRg st="5" end="5"/>
                                            </p:txEl>
                                          </p:spTgt>
                                        </p:tgtEl>
                                        <p:attrNameLst>
                                          <p:attrName>style.visibility</p:attrName>
                                        </p:attrNameLst>
                                      </p:cBhvr>
                                      <p:to>
                                        <p:strVal val="visible"/>
                                      </p:to>
                                    </p:set>
                                    <p:animEffect transition="in" filter="slide(fromTop)">
                                      <p:cBhvr>
                                        <p:cTn id="19" dur="500"/>
                                        <p:tgtEl>
                                          <p:spTgt spid="190467">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190469">
                                            <p:txEl>
                                              <p:pRg st="0" end="0"/>
                                            </p:txEl>
                                          </p:spTgt>
                                        </p:tgtEl>
                                        <p:attrNameLst>
                                          <p:attrName>style.visibility</p:attrName>
                                        </p:attrNameLst>
                                      </p:cBhvr>
                                      <p:to>
                                        <p:strVal val="visible"/>
                                      </p:to>
                                    </p:set>
                                    <p:animEffect transition="in" filter="slide(fromLeft)">
                                      <p:cBhvr>
                                        <p:cTn id="24" dur="500"/>
                                        <p:tgtEl>
                                          <p:spTgt spid="19046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190469">
                                            <p:txEl>
                                              <p:pRg st="1" end="1"/>
                                            </p:txEl>
                                          </p:spTgt>
                                        </p:tgtEl>
                                        <p:attrNameLst>
                                          <p:attrName>style.visibility</p:attrName>
                                        </p:attrNameLst>
                                      </p:cBhvr>
                                      <p:to>
                                        <p:strVal val="visible"/>
                                      </p:to>
                                    </p:set>
                                    <p:animEffect transition="in" filter="slide(fromLeft)">
                                      <p:cBhvr>
                                        <p:cTn id="29" dur="500"/>
                                        <p:tgtEl>
                                          <p:spTgt spid="190469">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190469">
                                            <p:txEl>
                                              <p:pRg st="3" end="3"/>
                                            </p:txEl>
                                          </p:spTgt>
                                        </p:tgtEl>
                                        <p:attrNameLst>
                                          <p:attrName>style.visibility</p:attrName>
                                        </p:attrNameLst>
                                      </p:cBhvr>
                                      <p:to>
                                        <p:strVal val="visible"/>
                                      </p:to>
                                    </p:set>
                                    <p:animEffect transition="in" filter="slide(fromLeft)">
                                      <p:cBhvr>
                                        <p:cTn id="34" dur="500"/>
                                        <p:tgtEl>
                                          <p:spTgt spid="1904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advAuto="0"/>
      <p:bldP spid="19046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9138" name="Rectangle 2"/>
          <p:cNvSpPr>
            <a:spLocks noGrp="1" noChangeArrowheads="1"/>
          </p:cNvSpPr>
          <p:nvPr>
            <p:ph type="ctrTitle"/>
          </p:nvPr>
        </p:nvSpPr>
        <p:spPr/>
        <p:txBody>
          <a:bodyPr/>
          <a:lstStyle/>
          <a:p>
            <a:r>
              <a:rPr lang="en-IN" dirty="0" smtClean="0"/>
              <a:t>Thank you </a:t>
            </a:r>
            <a:endParaRPr lang="en-IN" dirty="0"/>
          </a:p>
        </p:txBody>
      </p:sp>
    </p:spTree>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IN" dirty="0" smtClean="0"/>
              <a:t>1</a:t>
            </a:r>
            <a:endParaRPr lang="en-IN" dirty="0"/>
          </a:p>
        </p:txBody>
      </p:sp>
      <p:sp>
        <p:nvSpPr>
          <p:cNvPr id="10242" name="Rectangle 2"/>
          <p:cNvSpPr>
            <a:spLocks noGrp="1" noChangeArrowheads="1"/>
          </p:cNvSpPr>
          <p:nvPr>
            <p:ph type="title"/>
          </p:nvPr>
        </p:nvSpPr>
        <p:spPr/>
        <p:txBody>
          <a:bodyPr/>
          <a:lstStyle/>
          <a:p>
            <a:r>
              <a:rPr lang="en-IN" dirty="0"/>
              <a:t>C</a:t>
            </a:r>
            <a:r>
              <a:rPr lang="en-IN" dirty="0" smtClean="0"/>
              <a:t>ontents</a:t>
            </a:r>
            <a:endParaRPr lang="en-IN" dirty="0"/>
          </a:p>
        </p:txBody>
      </p:sp>
      <p:sp>
        <p:nvSpPr>
          <p:cNvPr id="10243" name="Rectangle 3"/>
          <p:cNvSpPr>
            <a:spLocks noGrp="1" noChangeArrowheads="1"/>
          </p:cNvSpPr>
          <p:nvPr>
            <p:ph type="body" idx="1"/>
          </p:nvPr>
        </p:nvSpPr>
        <p:spPr>
          <a:xfrm>
            <a:off x="228600" y="645795"/>
            <a:ext cx="8431213" cy="3443288"/>
          </a:xfrm>
          <a:noFill/>
        </p:spPr>
        <p:txBody>
          <a:bodyPr/>
          <a:lstStyle/>
          <a:p>
            <a:pPr marL="276225" indent="-276225">
              <a:spcAft>
                <a:spcPct val="75000"/>
              </a:spcAft>
              <a:buClr>
                <a:srgbClr val="FF9900"/>
              </a:buClr>
              <a:buFontTx/>
              <a:buChar char="•"/>
            </a:pPr>
            <a:r>
              <a:rPr lang="en-IN" sz="2800" dirty="0" smtClean="0"/>
              <a:t>Abstract</a:t>
            </a:r>
          </a:p>
          <a:p>
            <a:pPr marL="276225" indent="-276225">
              <a:spcAft>
                <a:spcPct val="75000"/>
              </a:spcAft>
              <a:buClr>
                <a:srgbClr val="FF9900"/>
              </a:buClr>
              <a:buFontTx/>
              <a:buChar char="•"/>
            </a:pPr>
            <a:r>
              <a:rPr lang="en-IN" sz="2800" dirty="0" smtClean="0"/>
              <a:t>Introduction</a:t>
            </a:r>
          </a:p>
          <a:p>
            <a:pPr marL="276225" indent="-276225">
              <a:spcAft>
                <a:spcPct val="75000"/>
              </a:spcAft>
              <a:buClr>
                <a:srgbClr val="FF9900"/>
              </a:buClr>
              <a:buFontTx/>
              <a:buChar char="•"/>
            </a:pPr>
            <a:r>
              <a:rPr lang="en-IN" sz="2800" dirty="0" smtClean="0"/>
              <a:t>Motivation</a:t>
            </a:r>
          </a:p>
          <a:p>
            <a:pPr marL="276225" indent="-276225">
              <a:spcAft>
                <a:spcPct val="75000"/>
              </a:spcAft>
              <a:buClr>
                <a:srgbClr val="FF9900"/>
              </a:buClr>
              <a:buFontTx/>
              <a:buChar char="•"/>
            </a:pPr>
            <a:r>
              <a:rPr lang="en-IN" sz="2800" dirty="0"/>
              <a:t>Literature </a:t>
            </a:r>
            <a:r>
              <a:rPr lang="en-IN" sz="2800" dirty="0" smtClean="0"/>
              <a:t>review</a:t>
            </a:r>
          </a:p>
          <a:p>
            <a:pPr marL="276225" indent="-276225">
              <a:spcAft>
                <a:spcPct val="75000"/>
              </a:spcAft>
              <a:buClr>
                <a:srgbClr val="FF9900"/>
              </a:buClr>
              <a:buFontTx/>
              <a:buChar char="•"/>
            </a:pPr>
            <a:r>
              <a:rPr lang="en-IN" sz="2800" dirty="0" smtClean="0"/>
              <a:t>Proposed work</a:t>
            </a:r>
          </a:p>
          <a:p>
            <a:pPr marL="276225" indent="-276225">
              <a:spcAft>
                <a:spcPct val="75000"/>
              </a:spcAft>
              <a:buClr>
                <a:srgbClr val="FF9900"/>
              </a:buClr>
              <a:buFontTx/>
              <a:buChar char="•"/>
            </a:pPr>
            <a:r>
              <a:rPr lang="en-IN" sz="2800" dirty="0" smtClean="0"/>
              <a:t>Result analysis</a:t>
            </a:r>
          </a:p>
          <a:p>
            <a:pPr marL="276225" indent="-276225">
              <a:spcAft>
                <a:spcPct val="75000"/>
              </a:spcAft>
              <a:buClr>
                <a:srgbClr val="FF9900"/>
              </a:buClr>
              <a:buFontTx/>
              <a:buChar char="•"/>
            </a:pPr>
            <a:r>
              <a:rPr lang="en-IN" sz="2800" dirty="0" smtClean="0"/>
              <a:t>Conclusion and future work</a:t>
            </a:r>
            <a:endParaRPr lang="en-IN" sz="2800" dirty="0"/>
          </a:p>
          <a:p>
            <a:pPr marL="276225" indent="-276225">
              <a:spcAft>
                <a:spcPct val="75000"/>
              </a:spcAft>
              <a:buClr>
                <a:srgbClr val="FF9900"/>
              </a:buClr>
              <a:buFontTx/>
              <a:buChar char="•"/>
            </a:pPr>
            <a:endParaRPr lang="en-IN" sz="28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slide(fromTop)">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slide(fromTop)">
                                      <p:cBhvr>
                                        <p:cTn id="32" dur="500"/>
                                        <p:tgtEl>
                                          <p:spTgt spid="102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slide(fromTop)">
                                      <p:cBhvr>
                                        <p:cTn id="37"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r>
              <a:rPr lang="en-IN" dirty="0" smtClean="0"/>
              <a:t>2</a:t>
            </a:r>
            <a:endParaRPr lang="en-IN" dirty="0"/>
          </a:p>
        </p:txBody>
      </p:sp>
      <p:sp>
        <p:nvSpPr>
          <p:cNvPr id="14339" name="Rectangle 3"/>
          <p:cNvSpPr>
            <a:spLocks noGrp="1" noChangeArrowheads="1"/>
          </p:cNvSpPr>
          <p:nvPr>
            <p:ph type="title"/>
          </p:nvPr>
        </p:nvSpPr>
        <p:spPr/>
        <p:txBody>
          <a:bodyPr/>
          <a:lstStyle/>
          <a:p>
            <a:r>
              <a:rPr lang="en-IN" dirty="0" smtClean="0"/>
              <a:t>Abstract</a:t>
            </a:r>
            <a:endParaRPr lang="en-IN" dirty="0"/>
          </a:p>
        </p:txBody>
      </p:sp>
      <p:sp>
        <p:nvSpPr>
          <p:cNvPr id="14340" name="Rectangle 4"/>
          <p:cNvSpPr>
            <a:spLocks noChangeArrowheads="1"/>
          </p:cNvSpPr>
          <p:nvPr/>
        </p:nvSpPr>
        <p:spPr bwMode="auto">
          <a:xfrm>
            <a:off x="1852613" y="881063"/>
            <a:ext cx="5462587"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75000"/>
              </a:spcAft>
            </a:pPr>
            <a:endParaRPr lang="en-IN" sz="2400" dirty="0"/>
          </a:p>
        </p:txBody>
      </p:sp>
      <p:sp>
        <p:nvSpPr>
          <p:cNvPr id="8" name="Rectangle 3"/>
          <p:cNvSpPr>
            <a:spLocks noGrp="1" noChangeArrowheads="1"/>
          </p:cNvSpPr>
          <p:nvPr>
            <p:ph type="body" idx="1"/>
          </p:nvPr>
        </p:nvSpPr>
        <p:spPr>
          <a:xfrm>
            <a:off x="228600" y="828675"/>
            <a:ext cx="8431213" cy="3443288"/>
          </a:xfrm>
          <a:noFill/>
        </p:spPr>
        <p:txBody>
          <a:bodyPr/>
          <a:lstStyle/>
          <a:p>
            <a:pPr marL="276225" indent="-276225">
              <a:spcAft>
                <a:spcPct val="75000"/>
              </a:spcAft>
              <a:buClr>
                <a:srgbClr val="FF9900"/>
              </a:buClr>
              <a:buFontTx/>
              <a:buChar char="•"/>
            </a:pPr>
            <a:r>
              <a:rPr lang="en-IN" sz="2800" dirty="0" smtClean="0"/>
              <a:t>What are we making ?</a:t>
            </a:r>
          </a:p>
          <a:p>
            <a:pPr marL="0" indent="0">
              <a:spcAft>
                <a:spcPct val="75000"/>
              </a:spcAft>
              <a:buClr>
                <a:srgbClr val="FF9900"/>
              </a:buClr>
            </a:pPr>
            <a:r>
              <a:rPr lang="en-IN" sz="2800" dirty="0" smtClean="0"/>
              <a:t>A  Cryptographic approach for privacy preserving data mining for business purposes.</a:t>
            </a:r>
          </a:p>
          <a:p>
            <a:pPr marL="457200" indent="-457200">
              <a:spcAft>
                <a:spcPct val="75000"/>
              </a:spcAft>
              <a:buClr>
                <a:srgbClr val="FF9900"/>
              </a:buClr>
              <a:buFont typeface="Arial" pitchFamily="34" charset="0"/>
              <a:buChar char="•"/>
            </a:pPr>
            <a:r>
              <a:rPr lang="en-IN" sz="2800" dirty="0" smtClean="0"/>
              <a:t>How it is made?</a:t>
            </a:r>
          </a:p>
          <a:p>
            <a:pPr marL="0" indent="0">
              <a:spcAft>
                <a:spcPct val="75000"/>
              </a:spcAft>
              <a:buClr>
                <a:srgbClr val="FF9900"/>
              </a:buClr>
            </a:pPr>
            <a:r>
              <a:rPr lang="en-US" sz="2800" dirty="0" smtClean="0"/>
              <a:t>The implementation of the proposed secure data mining model is carried out using the JAVA and WEKA technology. </a:t>
            </a:r>
            <a:endParaRPr lang="en-IN" sz="28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marL="0" indent="0">
              <a:spcAft>
                <a:spcPct val="75000"/>
              </a:spcAft>
              <a:buClr>
                <a:srgbClr val="FF9900"/>
              </a:buClr>
            </a:pPr>
            <a:endParaRPr lang="en-IN" sz="28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slide(fromTop)">
                                      <p:cBhvr>
                                        <p:cTn id="7" dur="5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slide(fromTop)">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slide(fromTop)">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slide(fromTop)">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slide(fromTop)">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autoUpdateAnimBg="0"/>
      <p:bldP spid="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dirty="0" smtClean="0"/>
              <a:t>3</a:t>
            </a:r>
            <a:endParaRPr lang="en-IN" dirty="0"/>
          </a:p>
        </p:txBody>
      </p:sp>
      <p:sp>
        <p:nvSpPr>
          <p:cNvPr id="16386" name="Rectangle 2"/>
          <p:cNvSpPr>
            <a:spLocks noGrp="1" noChangeArrowheads="1"/>
          </p:cNvSpPr>
          <p:nvPr>
            <p:ph type="title"/>
          </p:nvPr>
        </p:nvSpPr>
        <p:spPr/>
        <p:txBody>
          <a:bodyPr/>
          <a:lstStyle/>
          <a:p>
            <a:r>
              <a:rPr lang="en-IN" dirty="0" smtClean="0"/>
              <a:t>Abstract</a:t>
            </a:r>
            <a:r>
              <a:rPr lang="en-IN" dirty="0"/>
              <a:t>			</a:t>
            </a:r>
          </a:p>
        </p:txBody>
      </p:sp>
      <p:sp>
        <p:nvSpPr>
          <p:cNvPr id="16387" name="Rectangle 3"/>
          <p:cNvSpPr>
            <a:spLocks noGrp="1" noChangeArrowheads="1"/>
          </p:cNvSpPr>
          <p:nvPr>
            <p:ph type="body" idx="1"/>
          </p:nvPr>
        </p:nvSpPr>
        <p:spPr>
          <a:xfrm>
            <a:off x="219456" y="685800"/>
            <a:ext cx="8431213" cy="5084064"/>
          </a:xfrm>
        </p:spPr>
        <p:txBody>
          <a:bodyPr/>
          <a:lstStyle/>
          <a:p>
            <a:pPr marL="233363" indent="-233363">
              <a:spcAft>
                <a:spcPct val="75000"/>
              </a:spcAft>
              <a:buClr>
                <a:srgbClr val="FF9900"/>
              </a:buClr>
              <a:buFontTx/>
              <a:buChar char="•"/>
            </a:pPr>
            <a:r>
              <a:rPr lang="en-IN" sz="2400" dirty="0" smtClean="0"/>
              <a:t>Why needed?</a:t>
            </a:r>
          </a:p>
          <a:p>
            <a:pPr marL="0" indent="0">
              <a:spcAft>
                <a:spcPct val="75000"/>
              </a:spcAft>
              <a:buClr>
                <a:srgbClr val="FF9900"/>
              </a:buClr>
            </a:pPr>
            <a:r>
              <a:rPr lang="en-US" dirty="0" smtClean="0"/>
              <a:t>In a number of business scenarios the data collaboration and analysis is essential for making critical decisions. </a:t>
            </a:r>
          </a:p>
          <a:p>
            <a:pPr marL="0" indent="0">
              <a:spcAft>
                <a:spcPct val="75000"/>
              </a:spcAft>
              <a:buClr>
                <a:srgbClr val="FF9900"/>
              </a:buClr>
            </a:pPr>
            <a:r>
              <a:rPr lang="en-US" dirty="0" smtClean="0"/>
              <a:t>But all the business owners are worried about end client privacy and data security.</a:t>
            </a:r>
          </a:p>
          <a:p>
            <a:pPr marL="0" indent="0">
              <a:spcAft>
                <a:spcPct val="75000"/>
              </a:spcAft>
              <a:buClr>
                <a:srgbClr val="FF9900"/>
              </a:buClr>
            </a:pPr>
            <a:r>
              <a:rPr lang="en-US" dirty="0" smtClean="0"/>
              <a:t> Therefore the proposed work addresses this issue and proposed to design a privacy-preserving data model. </a:t>
            </a:r>
          </a:p>
          <a:p>
            <a:pPr>
              <a:spcAft>
                <a:spcPct val="75000"/>
              </a:spcAft>
              <a:buClr>
                <a:srgbClr val="FF9900"/>
              </a:buClr>
              <a:buFont typeface="Arial" pitchFamily="34" charset="0"/>
              <a:buChar char="•"/>
            </a:pPr>
            <a:r>
              <a:rPr lang="en-IN" sz="2400" dirty="0" smtClean="0"/>
              <a:t>Results</a:t>
            </a:r>
          </a:p>
          <a:p>
            <a:pPr marL="0" indent="0">
              <a:spcAft>
                <a:spcPct val="75000"/>
              </a:spcAft>
              <a:buClr>
                <a:srgbClr val="FF9900"/>
              </a:buClr>
            </a:pPr>
            <a:r>
              <a:rPr lang="en-US" dirty="0" smtClean="0"/>
              <a:t>The experimental results demonstrate the proposed technique outperforms in terms of Accuracy, memory and time complexities. </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slide(fromTop)">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slide(fromTop)">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slide(fromTop)">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slide(fromTop)">
                                      <p:cBhvr>
                                        <p:cTn id="22" dur="500"/>
                                        <p:tgtEl>
                                          <p:spTgt spid="163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Effect transition="in" filter="slide(fromTop)">
                                      <p:cBhvr>
                                        <p:cTn id="27" dur="500"/>
                                        <p:tgtEl>
                                          <p:spTgt spid="163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6387">
                                            <p:txEl>
                                              <p:pRg st="5" end="5"/>
                                            </p:txEl>
                                          </p:spTgt>
                                        </p:tgtEl>
                                        <p:attrNameLst>
                                          <p:attrName>style.visibility</p:attrName>
                                        </p:attrNameLst>
                                      </p:cBhvr>
                                      <p:to>
                                        <p:strVal val="visible"/>
                                      </p:to>
                                    </p:set>
                                    <p:animEffect transition="in" filter="slide(fromTop)">
                                      <p:cBhvr>
                                        <p:cTn id="32"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5"/>
          <p:cNvSpPr>
            <a:spLocks noGrp="1"/>
          </p:cNvSpPr>
          <p:nvPr>
            <p:ph type="ftr" sz="quarter" idx="11"/>
          </p:nvPr>
        </p:nvSpPr>
        <p:spPr/>
        <p:txBody>
          <a:bodyPr/>
          <a:lstStyle/>
          <a:p>
            <a:r>
              <a:rPr lang="en-IN" dirty="0" smtClean="0"/>
              <a:t>4</a:t>
            </a:r>
            <a:endParaRPr lang="en-IN" dirty="0"/>
          </a:p>
        </p:txBody>
      </p:sp>
      <p:sp>
        <p:nvSpPr>
          <p:cNvPr id="23554" name="Rectangle 2"/>
          <p:cNvSpPr>
            <a:spLocks noGrp="1" noChangeArrowheads="1"/>
          </p:cNvSpPr>
          <p:nvPr>
            <p:ph type="title"/>
          </p:nvPr>
        </p:nvSpPr>
        <p:spPr>
          <a:xfrm>
            <a:off x="211138" y="73025"/>
            <a:ext cx="8027987" cy="614363"/>
          </a:xfrm>
        </p:spPr>
        <p:txBody>
          <a:bodyPr/>
          <a:lstStyle/>
          <a:p>
            <a:r>
              <a:rPr lang="en-IN" dirty="0" smtClean="0"/>
              <a:t>Introduction </a:t>
            </a:r>
            <a:endParaRPr lang="en-IN" dirty="0"/>
          </a:p>
        </p:txBody>
      </p:sp>
      <p:sp>
        <p:nvSpPr>
          <p:cNvPr id="23557" name="Rectangle 5"/>
          <p:cNvSpPr>
            <a:spLocks noChangeArrowheads="1"/>
          </p:cNvSpPr>
          <p:nvPr/>
        </p:nvSpPr>
        <p:spPr bwMode="auto">
          <a:xfrm>
            <a:off x="339725" y="3321938"/>
            <a:ext cx="8413750" cy="2502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55000"/>
              </a:spcAft>
            </a:pPr>
            <a:r>
              <a:rPr lang="en-IN" sz="2000" dirty="0" smtClean="0">
                <a:solidFill>
                  <a:srgbClr val="FFCC00"/>
                </a:solidFill>
              </a:rPr>
              <a:t>The main objective is to develop algorithm for modifying the original data in some way, so that the private data and knowledge remain private even after the mining process.</a:t>
            </a:r>
          </a:p>
          <a:p>
            <a:pPr>
              <a:spcBef>
                <a:spcPct val="20000"/>
              </a:spcBef>
              <a:spcAft>
                <a:spcPct val="55000"/>
              </a:spcAft>
            </a:pPr>
            <a:r>
              <a:rPr lang="en-US" sz="2000" dirty="0" smtClean="0">
                <a:solidFill>
                  <a:srgbClr val="FFCC00"/>
                </a:solidFill>
              </a:rPr>
              <a:t>It can be of two types either supervised or unsupervised. However, supervised learning techniques are much efficient and accurate as compared to unsupervised learning techniques. </a:t>
            </a:r>
          </a:p>
          <a:p>
            <a:pPr>
              <a:spcBef>
                <a:spcPct val="20000"/>
              </a:spcBef>
              <a:spcAft>
                <a:spcPct val="55000"/>
              </a:spcAft>
            </a:pPr>
            <a:endParaRPr lang="en-IN" dirty="0">
              <a:solidFill>
                <a:srgbClr val="FFCC00"/>
              </a:solidFill>
            </a:endParaRPr>
          </a:p>
        </p:txBody>
      </p:sp>
      <p:sp>
        <p:nvSpPr>
          <p:cNvPr id="23558" name="Line 6"/>
          <p:cNvSpPr>
            <a:spLocks noChangeShapeType="1"/>
          </p:cNvSpPr>
          <p:nvPr/>
        </p:nvSpPr>
        <p:spPr bwMode="auto">
          <a:xfrm>
            <a:off x="339725" y="3066344"/>
            <a:ext cx="84137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 name="Rectangle 2"/>
          <p:cNvSpPr/>
          <p:nvPr/>
        </p:nvSpPr>
        <p:spPr>
          <a:xfrm>
            <a:off x="420624" y="836783"/>
            <a:ext cx="8183880" cy="2246769"/>
          </a:xfrm>
          <a:prstGeom prst="rect">
            <a:avLst/>
          </a:prstGeom>
        </p:spPr>
        <p:txBody>
          <a:bodyPr wrap="square">
            <a:spAutoFit/>
          </a:bodyPr>
          <a:lstStyle/>
          <a:p>
            <a:r>
              <a:rPr lang="en-US" sz="2000" dirty="0" smtClean="0"/>
              <a:t>Data mining is an essential technique of extracting the application based target patterns from raw and huge data.</a:t>
            </a:r>
          </a:p>
          <a:p>
            <a:endParaRPr lang="en-US" sz="2000" dirty="0"/>
          </a:p>
          <a:p>
            <a:r>
              <a:rPr lang="en-US" sz="2000" dirty="0" smtClean="0"/>
              <a:t>Whereas privacy preservation in data mining aims to preserve these data against disclosure or loss.</a:t>
            </a:r>
          </a:p>
          <a:p>
            <a:endParaRPr lang="en-US" sz="2000" dirty="0"/>
          </a:p>
          <a:p>
            <a:endParaRPr lang="en-IN" sz="20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animEffect transition="in" filter="slide(fromLeft)">
                                      <p:cBhvr>
                                        <p:cTn id="7" dur="500"/>
                                        <p:tgtEl>
                                          <p:spTgt spid="235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3557">
                                            <p:txEl>
                                              <p:pRg st="1" end="1"/>
                                            </p:txEl>
                                          </p:spTgt>
                                        </p:tgtEl>
                                        <p:attrNameLst>
                                          <p:attrName>style.visibility</p:attrName>
                                        </p:attrNameLst>
                                      </p:cBhvr>
                                      <p:to>
                                        <p:strVal val="visible"/>
                                      </p:to>
                                    </p:set>
                                    <p:animEffect transition="in" filter="slide(fromLeft)">
                                      <p:cBhvr>
                                        <p:cTn id="12" dur="500"/>
                                        <p:tgtEl>
                                          <p:spTgt spid="235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5"/>
          <p:cNvSpPr>
            <a:spLocks noGrp="1"/>
          </p:cNvSpPr>
          <p:nvPr>
            <p:ph type="ftr" sz="quarter" idx="11"/>
          </p:nvPr>
        </p:nvSpPr>
        <p:spPr/>
        <p:txBody>
          <a:bodyPr/>
          <a:lstStyle/>
          <a:p>
            <a:r>
              <a:rPr lang="en-IN" dirty="0" smtClean="0"/>
              <a:t>5</a:t>
            </a:r>
            <a:endParaRPr lang="en-IN" dirty="0"/>
          </a:p>
        </p:txBody>
      </p:sp>
      <p:sp>
        <p:nvSpPr>
          <p:cNvPr id="25602" name="Rectangle 2"/>
          <p:cNvSpPr>
            <a:spLocks noGrp="1" noChangeArrowheads="1"/>
          </p:cNvSpPr>
          <p:nvPr>
            <p:ph type="title"/>
          </p:nvPr>
        </p:nvSpPr>
        <p:spPr>
          <a:xfrm>
            <a:off x="211138" y="73025"/>
            <a:ext cx="8027987" cy="614363"/>
          </a:xfrm>
        </p:spPr>
        <p:txBody>
          <a:bodyPr/>
          <a:lstStyle/>
          <a:p>
            <a:r>
              <a:rPr lang="en-IN" dirty="0" smtClean="0"/>
              <a:t>Motivation </a:t>
            </a:r>
            <a:endParaRPr lang="en-IN" dirty="0"/>
          </a:p>
        </p:txBody>
      </p:sp>
      <p:sp>
        <p:nvSpPr>
          <p:cNvPr id="25603" name="Rectangle 3"/>
          <p:cNvSpPr>
            <a:spLocks noChangeArrowheads="1"/>
          </p:cNvSpPr>
          <p:nvPr/>
        </p:nvSpPr>
        <p:spPr bwMode="auto">
          <a:xfrm>
            <a:off x="339725" y="854075"/>
            <a:ext cx="8524875" cy="296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75000"/>
              </a:spcAft>
            </a:pPr>
            <a:r>
              <a:rPr lang="en-US" sz="2000" dirty="0" smtClean="0"/>
              <a:t>Mining and extracting patterns from data can be sensitive because of the security and privacy point of view. In order to understand these issues  consider the case,</a:t>
            </a:r>
          </a:p>
          <a:p>
            <a:pPr>
              <a:spcBef>
                <a:spcPct val="20000"/>
              </a:spcBef>
              <a:spcAft>
                <a:spcPct val="75000"/>
              </a:spcAft>
            </a:pPr>
            <a:endParaRPr lang="en-US" sz="2000" dirty="0" smtClean="0"/>
          </a:p>
          <a:p>
            <a:pPr>
              <a:spcBef>
                <a:spcPct val="20000"/>
              </a:spcBef>
              <a:spcAft>
                <a:spcPct val="75000"/>
              </a:spcAft>
            </a:pPr>
            <a:r>
              <a:rPr lang="en-US" sz="2000" dirty="0" smtClean="0"/>
              <a:t>When number of business owners who want to conduct an analysis on the consumer behavior for a target industry. Then they will combine their own part of data in a common place for utilizing the data mining services and extraction of meaningful patterns. </a:t>
            </a:r>
          </a:p>
          <a:p>
            <a:pPr>
              <a:spcBef>
                <a:spcPct val="20000"/>
              </a:spcBef>
              <a:spcAft>
                <a:spcPct val="75000"/>
              </a:spcAft>
            </a:pPr>
            <a:endParaRPr lang="en-US" sz="2000" dirty="0" smtClean="0"/>
          </a:p>
          <a:p>
            <a:pPr>
              <a:spcBef>
                <a:spcPct val="20000"/>
              </a:spcBef>
              <a:spcAft>
                <a:spcPct val="75000"/>
              </a:spcAft>
            </a:pPr>
            <a:r>
              <a:rPr lang="en-US" sz="2000" dirty="0" smtClean="0"/>
              <a:t>But the end data owner’s records available in the outsource data can create privacy and security issues. Hence this topic is chosen as privacy is most important need of the hour.</a:t>
            </a:r>
            <a:endParaRPr lang="en-US" sz="2000" dirty="0"/>
          </a:p>
        </p:txBody>
      </p:sp>
      <p:sp>
        <p:nvSpPr>
          <p:cNvPr id="25607" name="Line 7"/>
          <p:cNvSpPr>
            <a:spLocks noChangeShapeType="1"/>
          </p:cNvSpPr>
          <p:nvPr/>
        </p:nvSpPr>
        <p:spPr bwMode="auto">
          <a:xfrm>
            <a:off x="339725" y="5817744"/>
            <a:ext cx="84137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slide(fromTop)">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slide(fromTop)">
                                      <p:cBhvr>
                                        <p:cTn id="12" dur="500"/>
                                        <p:tgtEl>
                                          <p:spTgt spid="256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animEffect transition="in" filter="slide(fromTop)">
                                      <p:cBhvr>
                                        <p:cTn id="17"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1"/>
          </p:nvPr>
        </p:nvSpPr>
        <p:spPr/>
        <p:txBody>
          <a:bodyPr/>
          <a:lstStyle/>
          <a:p>
            <a:r>
              <a:rPr lang="en-IN" dirty="0" smtClean="0"/>
              <a:t>6</a:t>
            </a:r>
            <a:endParaRPr lang="en-IN" dirty="0"/>
          </a:p>
        </p:txBody>
      </p:sp>
      <p:sp>
        <p:nvSpPr>
          <p:cNvPr id="176130" name="Rectangle 2"/>
          <p:cNvSpPr>
            <a:spLocks noGrp="1" noChangeArrowheads="1"/>
          </p:cNvSpPr>
          <p:nvPr>
            <p:ph type="title"/>
          </p:nvPr>
        </p:nvSpPr>
        <p:spPr>
          <a:xfrm>
            <a:off x="211138" y="73025"/>
            <a:ext cx="8027987" cy="614363"/>
          </a:xfrm>
        </p:spPr>
        <p:txBody>
          <a:bodyPr/>
          <a:lstStyle/>
          <a:p>
            <a:r>
              <a:rPr lang="en-IN" dirty="0" smtClean="0"/>
              <a:t>Literature Survey</a:t>
            </a:r>
            <a:endParaRPr lang="en-IN" dirty="0"/>
          </a:p>
        </p:txBody>
      </p:sp>
      <p:sp>
        <p:nvSpPr>
          <p:cNvPr id="176132" name="Rectangle 4"/>
          <p:cNvSpPr>
            <a:spLocks noChangeArrowheads="1"/>
          </p:cNvSpPr>
          <p:nvPr/>
        </p:nvSpPr>
        <p:spPr bwMode="auto">
          <a:xfrm>
            <a:off x="548640" y="3994150"/>
            <a:ext cx="8247887" cy="2150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75000"/>
              </a:spcAft>
            </a:pPr>
            <a:r>
              <a:rPr lang="en-IN" sz="2000" dirty="0" smtClean="0">
                <a:solidFill>
                  <a:srgbClr val="FFCC00"/>
                </a:solidFill>
              </a:rPr>
              <a:t>Based on the study of existing data mining algorithms, we have tried to explore cryptographic approach for privacy preserving data mining.</a:t>
            </a:r>
          </a:p>
          <a:p>
            <a:pPr>
              <a:spcBef>
                <a:spcPct val="20000"/>
              </a:spcBef>
              <a:spcAft>
                <a:spcPct val="75000"/>
              </a:spcAft>
            </a:pPr>
            <a:r>
              <a:rPr lang="en-IN" sz="2000" dirty="0" smtClean="0">
                <a:solidFill>
                  <a:srgbClr val="FFCC00"/>
                </a:solidFill>
              </a:rPr>
              <a:t>In order to deal with maintaining balance between the privacy and utility of data , there is a large scope for development and research in this field.</a:t>
            </a:r>
            <a:endParaRPr lang="en-IN" sz="2000" dirty="0">
              <a:solidFill>
                <a:srgbClr val="FFCC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47515702"/>
              </p:ext>
            </p:extLst>
          </p:nvPr>
        </p:nvGraphicFramePr>
        <p:xfrm>
          <a:off x="877824" y="811784"/>
          <a:ext cx="7479792" cy="2892552"/>
        </p:xfrm>
        <a:graphic>
          <a:graphicData uri="http://schemas.openxmlformats.org/drawingml/2006/table">
            <a:tbl>
              <a:tblPr firstRow="1" bandRow="1">
                <a:tableStyleId>{5940675A-B579-460E-94D1-54222C63F5DA}</a:tableStyleId>
              </a:tblPr>
              <a:tblGrid>
                <a:gridCol w="3111594"/>
                <a:gridCol w="4368198"/>
              </a:tblGrid>
              <a:tr h="370840">
                <a:tc>
                  <a:txBody>
                    <a:bodyPr/>
                    <a:lstStyle/>
                    <a:p>
                      <a:r>
                        <a:rPr lang="en-IN" sz="2000" b="1" dirty="0" smtClean="0">
                          <a:solidFill>
                            <a:schemeClr val="accent4">
                              <a:lumMod val="10000"/>
                            </a:schemeClr>
                          </a:solidFill>
                        </a:rPr>
                        <a:t>Work </a:t>
                      </a:r>
                      <a:endParaRPr lang="en-IN" sz="2000" b="1" dirty="0">
                        <a:solidFill>
                          <a:schemeClr val="accent4">
                            <a:lumMod val="10000"/>
                          </a:schemeClr>
                        </a:solidFill>
                      </a:endParaRPr>
                    </a:p>
                  </a:txBody>
                  <a:tcPr/>
                </a:tc>
                <a:tc>
                  <a:txBody>
                    <a:bodyPr/>
                    <a:lstStyle/>
                    <a:p>
                      <a:r>
                        <a:rPr lang="en-IN" sz="2000" b="1" dirty="0" smtClean="0">
                          <a:solidFill>
                            <a:srgbClr val="002060"/>
                          </a:solidFill>
                        </a:rPr>
                        <a:t>Significance</a:t>
                      </a:r>
                      <a:endParaRPr lang="en-IN" sz="2000" b="1" dirty="0">
                        <a:solidFill>
                          <a:srgbClr val="002060"/>
                        </a:solidFill>
                      </a:endParaRPr>
                    </a:p>
                  </a:txBody>
                  <a:tcPr/>
                </a:tc>
              </a:tr>
              <a:tr h="370840">
                <a:tc>
                  <a:txBody>
                    <a:bodyPr/>
                    <a:lstStyle/>
                    <a:p>
                      <a:r>
                        <a:rPr lang="en-IN" dirty="0" smtClean="0"/>
                        <a:t>randomization</a:t>
                      </a:r>
                      <a:endParaRPr lang="en-IN" dirty="0"/>
                    </a:p>
                  </a:txBody>
                  <a:tcPr/>
                </a:tc>
                <a:tc>
                  <a:txBody>
                    <a:bodyPr/>
                    <a:lstStyle/>
                    <a:p>
                      <a:r>
                        <a:rPr lang="en-IN" dirty="0" smtClean="0"/>
                        <a:t>Noise</a:t>
                      </a:r>
                      <a:r>
                        <a:rPr lang="en-IN" baseline="0" dirty="0" smtClean="0"/>
                        <a:t> is added to the data.</a:t>
                      </a:r>
                      <a:endParaRPr lang="en-IN" dirty="0"/>
                    </a:p>
                  </a:txBody>
                  <a:tcPr/>
                </a:tc>
              </a:tr>
              <a:tr h="370840">
                <a:tc>
                  <a:txBody>
                    <a:bodyPr/>
                    <a:lstStyle/>
                    <a:p>
                      <a:r>
                        <a:rPr lang="en-IN" dirty="0" smtClean="0"/>
                        <a:t>K-anonymity</a:t>
                      </a:r>
                      <a:endParaRPr lang="en-IN" dirty="0"/>
                    </a:p>
                  </a:txBody>
                  <a:tcPr/>
                </a:tc>
                <a:tc>
                  <a:txBody>
                    <a:bodyPr/>
                    <a:lstStyle/>
                    <a:p>
                      <a:r>
                        <a:rPr lang="en-IN" dirty="0" smtClean="0"/>
                        <a:t>Prevention</a:t>
                      </a:r>
                      <a:r>
                        <a:rPr lang="en-IN" baseline="0" dirty="0" smtClean="0"/>
                        <a:t> of record linkage.</a:t>
                      </a:r>
                      <a:endParaRPr lang="en-IN" dirty="0"/>
                    </a:p>
                  </a:txBody>
                  <a:tcPr/>
                </a:tc>
              </a:tr>
              <a:tr h="372872">
                <a:tc>
                  <a:txBody>
                    <a:bodyPr/>
                    <a:lstStyle/>
                    <a:p>
                      <a:r>
                        <a:rPr lang="en-IN" dirty="0" smtClean="0"/>
                        <a:t>Association rule mining</a:t>
                      </a:r>
                      <a:endParaRPr lang="en-IN" dirty="0"/>
                    </a:p>
                  </a:txBody>
                  <a:tcPr/>
                </a:tc>
                <a:tc>
                  <a:txBody>
                    <a:bodyPr/>
                    <a:lstStyle/>
                    <a:p>
                      <a:r>
                        <a:rPr lang="en-IN" dirty="0" smtClean="0"/>
                        <a:t>Finding out sensitive rules.</a:t>
                      </a:r>
                      <a:endParaRPr lang="en-IN" dirty="0"/>
                    </a:p>
                  </a:txBody>
                  <a:tcPr/>
                </a:tc>
              </a:tr>
              <a:tr h="370840">
                <a:tc>
                  <a:txBody>
                    <a:bodyPr/>
                    <a:lstStyle/>
                    <a:p>
                      <a:r>
                        <a:rPr lang="en-IN" dirty="0" smtClean="0"/>
                        <a:t>Fuzzy association rules</a:t>
                      </a:r>
                      <a:endParaRPr lang="en-IN" dirty="0"/>
                    </a:p>
                  </a:txBody>
                  <a:tcPr/>
                </a:tc>
                <a:tc>
                  <a:txBody>
                    <a:bodyPr/>
                    <a:lstStyle/>
                    <a:p>
                      <a:r>
                        <a:rPr lang="en-IN" dirty="0" smtClean="0"/>
                        <a:t>Alter the support and confidence  of rules.</a:t>
                      </a:r>
                      <a:endParaRPr lang="en-IN" dirty="0"/>
                    </a:p>
                  </a:txBody>
                  <a:tcPr/>
                </a:tc>
              </a:tr>
              <a:tr h="370840">
                <a:tc>
                  <a:txBody>
                    <a:bodyPr/>
                    <a:lstStyle/>
                    <a:p>
                      <a:r>
                        <a:rPr lang="en-IN" dirty="0" smtClean="0"/>
                        <a:t>perturbation</a:t>
                      </a:r>
                      <a:endParaRPr lang="en-IN" dirty="0"/>
                    </a:p>
                  </a:txBody>
                  <a:tcPr/>
                </a:tc>
                <a:tc>
                  <a:txBody>
                    <a:bodyPr/>
                    <a:lstStyle/>
                    <a:p>
                      <a:r>
                        <a:rPr lang="en-IN" dirty="0" smtClean="0"/>
                        <a:t>Individuals can choose privacy</a:t>
                      </a:r>
                      <a:r>
                        <a:rPr lang="en-IN" baseline="0" dirty="0" smtClean="0"/>
                        <a:t> levels.</a:t>
                      </a:r>
                      <a:endParaRPr lang="en-IN" dirty="0"/>
                    </a:p>
                  </a:txBody>
                  <a:tcPr/>
                </a:tc>
              </a:tr>
              <a:tr h="370840">
                <a:tc>
                  <a:txBody>
                    <a:bodyPr/>
                    <a:lstStyle/>
                    <a:p>
                      <a:r>
                        <a:rPr lang="en-IN" dirty="0" smtClean="0"/>
                        <a:t>cryptography</a:t>
                      </a:r>
                      <a:endParaRPr lang="en-IN" dirty="0"/>
                    </a:p>
                  </a:txBody>
                  <a:tcPr/>
                </a:tc>
                <a:tc>
                  <a:txBody>
                    <a:bodyPr/>
                    <a:lstStyle/>
                    <a:p>
                      <a:r>
                        <a:rPr lang="en-IN" dirty="0" smtClean="0"/>
                        <a:t>Hiding information using cryptography.</a:t>
                      </a:r>
                      <a:endParaRPr lang="en-IN" dirty="0"/>
                    </a:p>
                  </a:txBody>
                  <a:tcPr/>
                </a:tc>
              </a:tr>
            </a:tbl>
          </a:graphicData>
        </a:graphic>
      </p:graphicFrame>
      <p:sp>
        <p:nvSpPr>
          <p:cNvPr id="10" name="Line 7"/>
          <p:cNvSpPr>
            <a:spLocks noChangeShapeType="1"/>
          </p:cNvSpPr>
          <p:nvPr/>
        </p:nvSpPr>
        <p:spPr bwMode="auto">
          <a:xfrm>
            <a:off x="275717" y="3879216"/>
            <a:ext cx="84137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6132">
                                            <p:txEl>
                                              <p:pRg st="0" end="0"/>
                                            </p:txEl>
                                          </p:spTgt>
                                        </p:tgtEl>
                                        <p:attrNameLst>
                                          <p:attrName>style.visibility</p:attrName>
                                        </p:attrNameLst>
                                      </p:cBhvr>
                                      <p:to>
                                        <p:strVal val="visible"/>
                                      </p:to>
                                    </p:set>
                                    <p:animEffect transition="in" filter="slide(fromLeft)">
                                      <p:cBhvr>
                                        <p:cTn id="7" dur="500"/>
                                        <p:tgtEl>
                                          <p:spTgt spid="1761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76132">
                                            <p:txEl>
                                              <p:pRg st="1" end="1"/>
                                            </p:txEl>
                                          </p:spTgt>
                                        </p:tgtEl>
                                        <p:attrNameLst>
                                          <p:attrName>style.visibility</p:attrName>
                                        </p:attrNameLst>
                                      </p:cBhvr>
                                      <p:to>
                                        <p:strVal val="visible"/>
                                      </p:to>
                                    </p:set>
                                    <p:animEffect transition="in" filter="slide(fromLeft)">
                                      <p:cBhvr>
                                        <p:cTn id="12" dur="500"/>
                                        <p:tgtEl>
                                          <p:spTgt spid="1761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1"/>
          </p:nvPr>
        </p:nvSpPr>
        <p:spPr/>
        <p:txBody>
          <a:bodyPr/>
          <a:lstStyle/>
          <a:p>
            <a:r>
              <a:rPr lang="en-IN" dirty="0"/>
              <a:t>7</a:t>
            </a:r>
          </a:p>
        </p:txBody>
      </p:sp>
      <p:sp>
        <p:nvSpPr>
          <p:cNvPr id="174082" name="Rectangle 2"/>
          <p:cNvSpPr>
            <a:spLocks noGrp="1" noChangeArrowheads="1"/>
          </p:cNvSpPr>
          <p:nvPr>
            <p:ph type="title"/>
          </p:nvPr>
        </p:nvSpPr>
        <p:spPr>
          <a:xfrm>
            <a:off x="211138" y="73025"/>
            <a:ext cx="8027987" cy="614363"/>
          </a:xfrm>
        </p:spPr>
        <p:txBody>
          <a:bodyPr/>
          <a:lstStyle/>
          <a:p>
            <a:r>
              <a:rPr lang="en-IN" dirty="0" smtClean="0"/>
              <a:t>Proposed work</a:t>
            </a:r>
            <a:endParaRPr lang="en-IN" dirty="0"/>
          </a:p>
        </p:txBody>
      </p:sp>
      <p:sp>
        <p:nvSpPr>
          <p:cNvPr id="174083" name="Rectangle 3"/>
          <p:cNvSpPr>
            <a:spLocks noChangeArrowheads="1"/>
          </p:cNvSpPr>
          <p:nvPr/>
        </p:nvSpPr>
        <p:spPr bwMode="auto">
          <a:xfrm>
            <a:off x="493777" y="702311"/>
            <a:ext cx="7891272" cy="815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spcAft>
                <a:spcPct val="75000"/>
              </a:spcAft>
            </a:pPr>
            <a:r>
              <a:rPr lang="en-IN" sz="2000" dirty="0" smtClean="0"/>
              <a:t>Data mining takes place at various levels. The three entities can be categorized as:</a:t>
            </a:r>
            <a:endParaRPr lang="en-IN" sz="2000" dirty="0"/>
          </a:p>
        </p:txBody>
      </p:sp>
      <p:graphicFrame>
        <p:nvGraphicFramePr>
          <p:cNvPr id="4" name="Diagram 3"/>
          <p:cNvGraphicFramePr/>
          <p:nvPr>
            <p:extLst>
              <p:ext uri="{D42A27DB-BD31-4B8C-83A1-F6EECF244321}">
                <p14:modId xmlns:p14="http://schemas.microsoft.com/office/powerpoint/2010/main" val="2377064885"/>
              </p:ext>
            </p:extLst>
          </p:nvPr>
        </p:nvGraphicFramePr>
        <p:xfrm>
          <a:off x="2203704" y="1655064"/>
          <a:ext cx="5020056" cy="3474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slide(fromTop)">
                                      <p:cBhvr>
                                        <p:cTn id="7" dur="500"/>
                                        <p:tgtEl>
                                          <p:spTgt spid="1740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5"/>
          <p:cNvSpPr>
            <a:spLocks noGrp="1"/>
          </p:cNvSpPr>
          <p:nvPr>
            <p:ph type="ftr" sz="quarter" idx="11"/>
          </p:nvPr>
        </p:nvSpPr>
        <p:spPr/>
        <p:txBody>
          <a:bodyPr/>
          <a:lstStyle/>
          <a:p>
            <a:r>
              <a:rPr lang="en-IN" dirty="0" smtClean="0"/>
              <a:t>8</a:t>
            </a:r>
            <a:endParaRPr lang="en-IN" dirty="0"/>
          </a:p>
        </p:txBody>
      </p:sp>
      <p:sp>
        <p:nvSpPr>
          <p:cNvPr id="178178" name="Rectangle 2"/>
          <p:cNvSpPr>
            <a:spLocks noGrp="1" noChangeArrowheads="1"/>
          </p:cNvSpPr>
          <p:nvPr>
            <p:ph type="title"/>
          </p:nvPr>
        </p:nvSpPr>
        <p:spPr>
          <a:xfrm>
            <a:off x="239713" y="63500"/>
            <a:ext cx="8904287" cy="614363"/>
          </a:xfrm>
        </p:spPr>
        <p:txBody>
          <a:bodyPr/>
          <a:lstStyle/>
          <a:p>
            <a:r>
              <a:rPr lang="en-IN" dirty="0" smtClean="0"/>
              <a:t>Data provider</a:t>
            </a:r>
            <a:endParaRPr lang="en-IN" dirty="0"/>
          </a:p>
        </p:txBody>
      </p:sp>
      <p:sp>
        <p:nvSpPr>
          <p:cNvPr id="178180" name="Line 4"/>
          <p:cNvSpPr>
            <a:spLocks noChangeShapeType="1"/>
          </p:cNvSpPr>
          <p:nvPr/>
        </p:nvSpPr>
        <p:spPr bwMode="auto">
          <a:xfrm>
            <a:off x="339725" y="2305368"/>
            <a:ext cx="84137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3" name="Diagram 2"/>
          <p:cNvGraphicFramePr/>
          <p:nvPr>
            <p:extLst>
              <p:ext uri="{D42A27DB-BD31-4B8C-83A1-F6EECF244321}">
                <p14:modId xmlns:p14="http://schemas.microsoft.com/office/powerpoint/2010/main" val="4001962576"/>
              </p:ext>
            </p:extLst>
          </p:nvPr>
        </p:nvGraphicFramePr>
        <p:xfrm>
          <a:off x="1498600" y="822960"/>
          <a:ext cx="6096000" cy="1591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786384" y="2386584"/>
            <a:ext cx="7214616" cy="4401205"/>
          </a:xfrm>
          <a:prstGeom prst="rect">
            <a:avLst/>
          </a:prstGeom>
          <a:noFill/>
        </p:spPr>
        <p:txBody>
          <a:bodyPr wrap="square" rtlCol="0">
            <a:spAutoFit/>
          </a:bodyPr>
          <a:lstStyle/>
          <a:p>
            <a:pPr marL="342900" indent="-342900">
              <a:buFont typeface="Arial" pitchFamily="34" charset="0"/>
              <a:buChar char="•"/>
            </a:pPr>
            <a:r>
              <a:rPr lang="en-IN" sz="2000" dirty="0" smtClean="0"/>
              <a:t>To provide security and privacy data owner will encrypt data using private key encryption algorithm.</a:t>
            </a:r>
          </a:p>
          <a:p>
            <a:pPr marL="342900" indent="-342900">
              <a:buFont typeface="Arial" pitchFamily="34" charset="0"/>
              <a:buChar char="•"/>
            </a:pPr>
            <a:endParaRPr lang="en-IN" sz="2000" dirty="0"/>
          </a:p>
          <a:p>
            <a:pPr marL="342900" indent="-342900">
              <a:buFont typeface="Arial" pitchFamily="34" charset="0"/>
              <a:buChar char="•"/>
            </a:pPr>
            <a:r>
              <a:rPr lang="en-IN" sz="2000" dirty="0" smtClean="0"/>
              <a:t>AES algorithm is used here. It is less time consuming and flexible to use.</a:t>
            </a:r>
          </a:p>
          <a:p>
            <a:pPr marL="342900" indent="-342900">
              <a:buFont typeface="Arial" pitchFamily="34" charset="0"/>
              <a:buChar char="•"/>
            </a:pPr>
            <a:endParaRPr lang="en-IN" sz="2000" dirty="0"/>
          </a:p>
          <a:p>
            <a:pPr marL="342900" indent="-342900">
              <a:buFont typeface="Arial" pitchFamily="34" charset="0"/>
              <a:buChar char="•"/>
            </a:pPr>
            <a:r>
              <a:rPr lang="en-IN" sz="2000" dirty="0" smtClean="0"/>
              <a:t>Clients who have agreed to combine data with other business parties produce input part of data and a password.</a:t>
            </a:r>
          </a:p>
          <a:p>
            <a:pPr marL="342900" indent="-342900">
              <a:buFont typeface="Arial" pitchFamily="34" charset="0"/>
              <a:buChar char="•"/>
            </a:pPr>
            <a:endParaRPr lang="en-IN" sz="2000" dirty="0"/>
          </a:p>
          <a:p>
            <a:pPr marL="342900" indent="-342900">
              <a:buFont typeface="Arial" pitchFamily="34" charset="0"/>
              <a:buChar char="•"/>
            </a:pPr>
            <a:r>
              <a:rPr lang="en-IN" sz="2000" dirty="0" smtClean="0"/>
              <a:t>AES will process the data and password ,and generates a cipher text.</a:t>
            </a:r>
          </a:p>
          <a:p>
            <a:endParaRPr lang="en-IN" sz="2000" dirty="0"/>
          </a:p>
          <a:p>
            <a:endParaRPr lang="en-IN" sz="2000" dirty="0"/>
          </a:p>
        </p:txBody>
      </p:sp>
    </p:spTree>
  </p:cSld>
  <p:clrMapOvr>
    <a:masterClrMapping/>
  </p:clrMapOvr>
  <p:transition spd="med">
    <p:wipe dir="d"/>
  </p:transition>
  <p:timing>
    <p:tnLst>
      <p:par>
        <p:cTn id="1" dur="indefinite" restart="never" nodeType="tmRoot"/>
      </p:par>
    </p:tnLst>
  </p:timing>
</p:sld>
</file>

<file path=ppt/theme/theme1.xml><?xml version="1.0" encoding="utf-8"?>
<a:theme xmlns:a="http://schemas.openxmlformats.org/drawingml/2006/main" name="xlttPivotOne2007">
  <a:themeElements>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3CABAB7-5884-4C64-9A13-6634D5B33F22}">
  <ds:schemaRefs>
    <ds:schemaRef ds:uri="http://schemas.microsoft.com/office/2006/metadata/longProperties"/>
  </ds:schemaRefs>
</ds:datastoreItem>
</file>

<file path=customXml/itemProps2.xml><?xml version="1.0" encoding="utf-8"?>
<ds:datastoreItem xmlns:ds="http://schemas.openxmlformats.org/officeDocument/2006/customXml" ds:itemID="{DEAEF5D9-3325-4951-8EF2-5FD08FC8E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xlttPivotOne2007</Template>
  <TotalTime>433</TotalTime>
  <Words>2043</Words>
  <Application>Microsoft Office PowerPoint</Application>
  <PresentationFormat>On-screen Show (4:3)</PresentationFormat>
  <Paragraphs>230</Paragraphs>
  <Slides>16</Slides>
  <Notes>16</Notes>
  <HiddenSlides>1</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xlttPivotOne2007</vt:lpstr>
      <vt:lpstr>Privacy Preserving Data Mining</vt:lpstr>
      <vt:lpstr>Contents</vt:lpstr>
      <vt:lpstr>Abstract</vt:lpstr>
      <vt:lpstr>Abstract   </vt:lpstr>
      <vt:lpstr>Introduction </vt:lpstr>
      <vt:lpstr>Motivation </vt:lpstr>
      <vt:lpstr>Literature Survey</vt:lpstr>
      <vt:lpstr>Proposed work</vt:lpstr>
      <vt:lpstr>Data provider</vt:lpstr>
      <vt:lpstr>Data miner</vt:lpstr>
      <vt:lpstr>Flowchart </vt:lpstr>
      <vt:lpstr>Result analysis</vt:lpstr>
      <vt:lpstr>Result analysis</vt:lpstr>
      <vt:lpstr>Result analysis</vt:lpstr>
      <vt:lpstr>Conclusion and future work</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Office  Excel® 2007 Training</dc:title>
  <dc:creator>Windows User</dc:creator>
  <cp:lastModifiedBy>Windows User</cp:lastModifiedBy>
  <cp:revision>35</cp:revision>
  <dcterms:created xsi:type="dcterms:W3CDTF">2020-05-17T14:22:29Z</dcterms:created>
  <dcterms:modified xsi:type="dcterms:W3CDTF">2020-06-03T04:09:56Z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TC102160149990</vt:lpwstr>
  </property>
</Properties>
</file>