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334" r:id="rId3"/>
    <p:sldId id="327" r:id="rId4"/>
    <p:sldId id="328" r:id="rId5"/>
    <p:sldId id="330" r:id="rId6"/>
    <p:sldId id="329" r:id="rId7"/>
    <p:sldId id="331" r:id="rId8"/>
    <p:sldId id="32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806-EE2C-459F-8C6D-C3B51B443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3B3E6C-9DE9-45F7-A3CB-5BD1CDBBA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A5FC7E-38B2-4D46-8137-53EF1D691266}"/>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FADFD444-EC0E-4884-8AEE-8D9768D15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B2E94-F147-4C0E-ABFA-15D165FFD02F}"/>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241063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7812-A21F-4944-8C94-211911C129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CA4646-150A-4B69-8368-9A082CF0B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F7C87-7F25-44F0-AB71-6FB4F3E25183}"/>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2EAE7C90-9BF0-4D93-88E0-B5BFBD17D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98243-EEF1-4758-901E-1B216EFE295A}"/>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386370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BF1B4-A75D-424D-AA70-225D10BAD0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956AB8-D214-4601-B679-5D9F3BDF8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60388-1A56-4CD9-8350-DE1929DBCF58}"/>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F0E4461E-B6A2-4EE1-A880-4AC46E419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B8EEA-9D18-4492-B0FE-D090409407C3}"/>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260195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4520-1058-4B77-B6B2-5DC0A6F50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4CF7E4-576D-4E43-93BE-092EDBDA3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66763-33EF-4926-8656-E86E959684C2}"/>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4BE754B3-78CA-4F34-AD59-8DBFB4F78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7D3CA-2B4D-40FF-AECE-5C20F214798A}"/>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38846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93EC-A6C3-4348-A60B-ED19B4AB4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AA37F2-E894-406A-BCCB-8F37A088F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31D69-2FA4-4050-9183-16CDDD5DAC7B}"/>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88555B33-5AE1-4407-8A12-BA9C8D5A2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30B87-9CA2-4B74-9293-DF3EF9744AAA}"/>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114014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B23C-549F-4AB7-A941-E53D41266B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02BB6-4C2A-42C9-8580-B77F63777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8DE04-A0A4-4E1A-BD29-00A48B700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DC78C6-FCD7-4BED-99DE-F3F35F15AEAA}"/>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6" name="Footer Placeholder 5">
            <a:extLst>
              <a:ext uri="{FF2B5EF4-FFF2-40B4-BE49-F238E27FC236}">
                <a16:creationId xmlns:a16="http://schemas.microsoft.com/office/drawing/2014/main" id="{FE1D40E1-12EB-4539-B40B-DE38A93BD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AB06EC-5091-4146-9627-D9209E2CC526}"/>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237378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23EF-6A28-4EF2-BC56-3A68D86712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885611-0CE1-44C5-96A8-2419B1443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35E0B7-DBEB-4908-B17A-0774EB233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279F5C-5DE2-47CF-A18E-070068989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3E77C-120C-458A-9274-186D5EF8E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9016E-80D6-49F9-910C-0D146353A5EB}"/>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8" name="Footer Placeholder 7">
            <a:extLst>
              <a:ext uri="{FF2B5EF4-FFF2-40B4-BE49-F238E27FC236}">
                <a16:creationId xmlns:a16="http://schemas.microsoft.com/office/drawing/2014/main" id="{B9E3F2DF-1A81-487B-8221-1531D98799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D989C2-B0D5-4DFB-A98B-5296F4BCCC91}"/>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82611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D08C-6BF7-4274-906D-F99E1BFE14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FFDDE4-71E0-421F-8D4C-3454AED00321}"/>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4" name="Footer Placeholder 3">
            <a:extLst>
              <a:ext uri="{FF2B5EF4-FFF2-40B4-BE49-F238E27FC236}">
                <a16:creationId xmlns:a16="http://schemas.microsoft.com/office/drawing/2014/main" id="{4632D052-92DD-4936-A40C-5AD330DC31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D83E22-6941-428D-B229-1B271C215BF8}"/>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134180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5BAA5-60CC-449A-AAF1-ABA3787149FA}"/>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3" name="Footer Placeholder 2">
            <a:extLst>
              <a:ext uri="{FF2B5EF4-FFF2-40B4-BE49-F238E27FC236}">
                <a16:creationId xmlns:a16="http://schemas.microsoft.com/office/drawing/2014/main" id="{8D7EDAF1-8ABA-40DD-B73E-FAF862CEBB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203B43-F2A8-4B4C-B330-C9D34F898F15}"/>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381373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DA07-6222-4F08-B482-B34EEE148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DE852A-DD27-4894-B97C-E8FA7C15C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8B613D-9A36-41BB-8686-27A9CDB7F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A9C6B-D3C2-44B8-978D-BBEB9843500A}"/>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6" name="Footer Placeholder 5">
            <a:extLst>
              <a:ext uri="{FF2B5EF4-FFF2-40B4-BE49-F238E27FC236}">
                <a16:creationId xmlns:a16="http://schemas.microsoft.com/office/drawing/2014/main" id="{54447ADE-3B11-4EB6-B102-0CEC9364F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11E3C-94AF-4E77-9A69-731C1D1C2C0D}"/>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203100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497F-646B-47F8-9430-98926E3A1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26AF8A-4C53-4A7F-98E2-B34A25D29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33B4FE-8FC6-4E17-AA18-D1774E4A4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FB5A6-CEFF-4803-A5E0-64E97F1970CD}"/>
              </a:ext>
            </a:extLst>
          </p:cNvPr>
          <p:cNvSpPr>
            <a:spLocks noGrp="1"/>
          </p:cNvSpPr>
          <p:nvPr>
            <p:ph type="dt" sz="half" idx="10"/>
          </p:nvPr>
        </p:nvSpPr>
        <p:spPr/>
        <p:txBody>
          <a:bodyPr/>
          <a:lstStyle/>
          <a:p>
            <a:fld id="{E16EB113-4E90-4744-881D-588E575A06B2}" type="datetimeFigureOut">
              <a:rPr lang="en-IN" smtClean="0"/>
              <a:t>10-04-2022</a:t>
            </a:fld>
            <a:endParaRPr lang="en-IN"/>
          </a:p>
        </p:txBody>
      </p:sp>
      <p:sp>
        <p:nvSpPr>
          <p:cNvPr id="6" name="Footer Placeholder 5">
            <a:extLst>
              <a:ext uri="{FF2B5EF4-FFF2-40B4-BE49-F238E27FC236}">
                <a16:creationId xmlns:a16="http://schemas.microsoft.com/office/drawing/2014/main" id="{0C421B07-18B1-4A12-8D25-9C81E355C8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2AEE03-1600-4D25-9661-EAC6BC16F576}"/>
              </a:ext>
            </a:extLst>
          </p:cNvPr>
          <p:cNvSpPr>
            <a:spLocks noGrp="1"/>
          </p:cNvSpPr>
          <p:nvPr>
            <p:ph type="sldNum" sz="quarter" idx="12"/>
          </p:nvPr>
        </p:nvSpPr>
        <p:spPr/>
        <p:txBody>
          <a:bodyPr/>
          <a:lstStyle/>
          <a:p>
            <a:fld id="{C0C518DD-7D39-437F-A4EE-F93928483190}" type="slidenum">
              <a:rPr lang="en-IN" smtClean="0"/>
              <a:t>‹#›</a:t>
            </a:fld>
            <a:endParaRPr lang="en-IN"/>
          </a:p>
        </p:txBody>
      </p:sp>
    </p:spTree>
    <p:extLst>
      <p:ext uri="{BB962C8B-B14F-4D97-AF65-F5344CB8AC3E}">
        <p14:creationId xmlns:p14="http://schemas.microsoft.com/office/powerpoint/2010/main" val="227460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636C7-8A3B-43DF-BA98-28D731322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6FCC39-080E-4875-B122-340FB796D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9B03C-2CEA-4F9D-87BD-87BC0946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EB113-4E90-4744-881D-588E575A06B2}" type="datetimeFigureOut">
              <a:rPr lang="en-IN" smtClean="0"/>
              <a:t>10-04-2022</a:t>
            </a:fld>
            <a:endParaRPr lang="en-IN"/>
          </a:p>
        </p:txBody>
      </p:sp>
      <p:sp>
        <p:nvSpPr>
          <p:cNvPr id="5" name="Footer Placeholder 4">
            <a:extLst>
              <a:ext uri="{FF2B5EF4-FFF2-40B4-BE49-F238E27FC236}">
                <a16:creationId xmlns:a16="http://schemas.microsoft.com/office/drawing/2014/main" id="{5779337E-B36F-4F78-BF92-29C8F95CF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E86C68-9F55-40E6-AA18-65127B6C2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518DD-7D39-437F-A4EE-F93928483190}" type="slidenum">
              <a:rPr lang="en-IN" smtClean="0"/>
              <a:t>‹#›</a:t>
            </a:fld>
            <a:endParaRPr lang="en-IN"/>
          </a:p>
        </p:txBody>
      </p:sp>
    </p:spTree>
    <p:extLst>
      <p:ext uri="{BB962C8B-B14F-4D97-AF65-F5344CB8AC3E}">
        <p14:creationId xmlns:p14="http://schemas.microsoft.com/office/powerpoint/2010/main" val="219836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6B20-979E-4C3F-B21D-BD18A8BDB802}"/>
              </a:ext>
            </a:extLst>
          </p:cNvPr>
          <p:cNvSpPr>
            <a:spLocks noGrp="1"/>
          </p:cNvSpPr>
          <p:nvPr>
            <p:ph type="title"/>
          </p:nvPr>
        </p:nvSpPr>
        <p:spPr>
          <a:xfrm>
            <a:off x="838200" y="681038"/>
            <a:ext cx="10515600" cy="2349199"/>
          </a:xfrm>
        </p:spPr>
        <p:txBody>
          <a:bodyPr>
            <a:noAutofit/>
          </a:bodyPr>
          <a:lstStyle/>
          <a:p>
            <a:pPr algn="ctr"/>
            <a:r>
              <a:rPr lang="en-IN" sz="3600" b="1" dirty="0">
                <a:latin typeface="Times New Roman" panose="02020603050405020304" pitchFamily="18" charset="0"/>
                <a:cs typeface="Times New Roman" panose="02020603050405020304" pitchFamily="18" charset="0"/>
              </a:rPr>
              <a:t>A BLOCKCHAIN BASED SECURITY CLOUD FILE SHARING SCHEME WITH FINE GRAINED ACCESS CONTROL</a:t>
            </a:r>
          </a:p>
        </p:txBody>
      </p:sp>
      <p:sp>
        <p:nvSpPr>
          <p:cNvPr id="3" name="Content Placeholder 2">
            <a:extLst>
              <a:ext uri="{FF2B5EF4-FFF2-40B4-BE49-F238E27FC236}">
                <a16:creationId xmlns:a16="http://schemas.microsoft.com/office/drawing/2014/main" id="{E3275F89-8A1A-4B9C-9840-DA7444578A36}"/>
              </a:ext>
            </a:extLst>
          </p:cNvPr>
          <p:cNvSpPr>
            <a:spLocks noGrp="1"/>
          </p:cNvSpPr>
          <p:nvPr>
            <p:ph idx="1"/>
          </p:nvPr>
        </p:nvSpPr>
        <p:spPr>
          <a:xfrm>
            <a:off x="838199" y="3965607"/>
            <a:ext cx="11102009" cy="2211355"/>
          </a:xfrm>
        </p:spPr>
        <p:txBody>
          <a:bodyPr>
            <a:normAutofit/>
          </a:bodyPr>
          <a:lstStyle/>
          <a:p>
            <a:pPr marL="0" indent="0" algn="r">
              <a:buNone/>
            </a:pPr>
            <a:r>
              <a:rPr lang="en-IN" dirty="0">
                <a:latin typeface="Times New Roman" panose="02020603050405020304" pitchFamily="18" charset="0"/>
                <a:cs typeface="Times New Roman" panose="02020603050405020304" pitchFamily="18" charset="0"/>
              </a:rPr>
              <a:t>Presented by: Bahadur </a:t>
            </a:r>
            <a:r>
              <a:rPr lang="en-IN" dirty="0" err="1">
                <a:latin typeface="Times New Roman" panose="02020603050405020304" pitchFamily="18" charset="0"/>
                <a:cs typeface="Times New Roman" panose="02020603050405020304" pitchFamily="18" charset="0"/>
              </a:rPr>
              <a:t>Pravallika</a:t>
            </a:r>
            <a:r>
              <a:rPr lang="en-IN" dirty="0">
                <a:latin typeface="Times New Roman" panose="02020603050405020304" pitchFamily="18" charset="0"/>
                <a:cs typeface="Times New Roman" panose="02020603050405020304" pitchFamily="18" charset="0"/>
              </a:rPr>
              <a:t> (2018PECCS112)</a:t>
            </a:r>
          </a:p>
          <a:p>
            <a:pPr marL="0" indent="0" algn="r">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Sunkesula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Elahin</a:t>
            </a:r>
            <a:r>
              <a:rPr lang="en-IN" dirty="0">
                <a:latin typeface="Times New Roman" panose="02020603050405020304" pitchFamily="18" charset="0"/>
                <a:cs typeface="Times New Roman" panose="02020603050405020304" pitchFamily="18" charset="0"/>
              </a:rPr>
              <a:t> ( 2018PECCS217)</a:t>
            </a:r>
          </a:p>
          <a:p>
            <a:pPr marL="0" indent="0" algn="r">
              <a:buNone/>
            </a:pPr>
            <a:r>
              <a:rPr lang="en-IN" dirty="0">
                <a:latin typeface="Times New Roman" panose="02020603050405020304" pitchFamily="18" charset="0"/>
                <a:cs typeface="Times New Roman" panose="02020603050405020304" pitchFamily="18" charset="0"/>
              </a:rPr>
              <a:t>                          Dhanusha Karanam( 2018PECCS123)</a:t>
            </a:r>
          </a:p>
          <a:p>
            <a:pPr marL="0" indent="0" algn="r">
              <a:buNone/>
            </a:pPr>
            <a:r>
              <a:rPr lang="en-IN" dirty="0">
                <a:latin typeface="Times New Roman" panose="02020603050405020304" pitchFamily="18" charset="0"/>
                <a:cs typeface="Times New Roman" panose="02020603050405020304" pitchFamily="18" charset="0"/>
              </a:rPr>
              <a:t>Project Guide: Mrs P. Deepa</a:t>
            </a:r>
          </a:p>
        </p:txBody>
      </p:sp>
    </p:spTree>
    <p:extLst>
      <p:ext uri="{BB962C8B-B14F-4D97-AF65-F5344CB8AC3E}">
        <p14:creationId xmlns:p14="http://schemas.microsoft.com/office/powerpoint/2010/main" val="291714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838200" y="1690688"/>
            <a:ext cx="10515600" cy="469272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Ethereum Blockchain.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Blockchain.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2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1</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Blockchain-Based Multi-Party Authorization for Accessing IPFS Encrypted Data.</a:t>
            </a:r>
            <a:endParaRPr lang="en-IN" sz="24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2020</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Ammar Ayman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Battah</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Mohammad Moussa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Madine</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Hamad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Alzabbi</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Ibrar</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Yaqoob.</a:t>
            </a:r>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r>
              <a:rPr lang="en-IN" b="1" dirty="0">
                <a:solidFill>
                  <a:schemeClr val="dk1"/>
                </a:solidFill>
                <a:latin typeface="Times New Roman" panose="02020603050405020304" pitchFamily="18" charset="0"/>
                <a:cs typeface="Times New Roman" panose="02020603050405020304" pitchFamily="18" charset="0"/>
              </a:rPr>
              <a:t>Technique: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access control, authentication, encrypted les, multi-party authority.</a:t>
            </a:r>
          </a:p>
          <a:p>
            <a:r>
              <a:rPr lang="en-IN" b="1" dirty="0">
                <a:solidFill>
                  <a:schemeClr val="dk1"/>
                </a:solidFill>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The distributed ledger of the proposed blockchain-based solution acts as an immutable evidence for all the transactions recorded on it. It provides traceability features for access control related events.</a:t>
            </a:r>
            <a:endParaRPr lang="en-IN" sz="2400" b="1" dirty="0">
              <a:solidFill>
                <a:schemeClr val="dk1"/>
              </a:solidFill>
              <a:latin typeface="Times New Roman" panose="02020603050405020304" pitchFamily="18" charset="0"/>
              <a:cs typeface="Times New Roman" panose="02020603050405020304" pitchFamily="18" charset="0"/>
            </a:endParaRPr>
          </a:p>
          <a:p>
            <a:r>
              <a:rPr lang="en-US" b="1" dirty="0">
                <a:solidFill>
                  <a:schemeClr val="dk1"/>
                </a:solidFill>
                <a:latin typeface="Times New Roman" panose="02020603050405020304" pitchFamily="18" charset="0"/>
                <a:cs typeface="Times New Roman" panose="02020603050405020304" pitchFamily="18" charset="0"/>
              </a:rPr>
              <a:t>Drawback: </a:t>
            </a:r>
            <a:r>
              <a:rPr lang="en-US" sz="2400" dirty="0">
                <a:latin typeface="Times New Roman" panose="02020603050405020304" pitchFamily="18" charset="0"/>
                <a:cs typeface="Times New Roman" panose="02020603050405020304" pitchFamily="18" charset="0"/>
              </a:rPr>
              <a:t>Some security concerns are not fully mitigated as they are very challenging.</a:t>
            </a:r>
            <a:endParaRPr lang="en-IN" sz="2400" dirty="0">
              <a:latin typeface="Times New Roman" panose="02020603050405020304" pitchFamily="18" charset="0"/>
              <a:cs typeface="Times New Roman" panose="02020603050405020304" pitchFamily="18" charset="0"/>
            </a:endParaRPr>
          </a:p>
          <a:p>
            <a:endParaRPr lang="en-US" sz="24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58187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2</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IN" dirty="0"/>
              <a:t> </a:t>
            </a:r>
            <a:r>
              <a:rPr lang="en-US" sz="2800" b="0" i="0" u="none" strike="noStrike" kern="1200" baseline="0" dirty="0">
                <a:solidFill>
                  <a:schemeClr val="dk1"/>
                </a:solidFill>
                <a:latin typeface="+mn-lt"/>
                <a:ea typeface="+mn-ea"/>
                <a:cs typeface="+mn-cs"/>
              </a:rPr>
              <a:t>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An Energy Trade Framework Using Smart Contracts: Overview and Challenges.</a:t>
            </a:r>
            <a:endParaRPr lang="en-IN" dirty="0"/>
          </a:p>
          <a:p>
            <a:r>
              <a:rPr lang="en-US" b="1" dirty="0">
                <a:solidFill>
                  <a:schemeClr val="tx1"/>
                </a:solidFill>
                <a:latin typeface="Times New Roman" panose="02020603050405020304" pitchFamily="18" charset="0"/>
                <a:cs typeface="Times New Roman" panose="02020603050405020304" pitchFamily="18" charset="0"/>
              </a:rPr>
              <a:t>Year: </a:t>
            </a:r>
            <a:r>
              <a:rPr lang="en-US" sz="2400" dirty="0">
                <a:solidFill>
                  <a:schemeClr val="tx1"/>
                </a:solidFill>
                <a:latin typeface="Times New Roman" panose="02020603050405020304" pitchFamily="18" charset="0"/>
                <a:cs typeface="Times New Roman" panose="02020603050405020304" pitchFamily="18" charset="0"/>
              </a:rPr>
              <a:t>2020</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Moayad</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Aloqaily</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Azzedine</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Boukerche</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Ouns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Bouachir</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Fariea</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Khalid, and Sobia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Jangsher</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p>
          <a:p>
            <a:r>
              <a:rPr lang="en-IN" b="1" dirty="0">
                <a:solidFill>
                  <a:schemeClr val="dk1"/>
                </a:solidFill>
                <a:latin typeface="Times New Roman" panose="02020603050405020304" pitchFamily="18" charset="0"/>
                <a:cs typeface="Times New Roman" panose="02020603050405020304" pitchFamily="18" charset="0"/>
              </a:rPr>
              <a:t>Technique: </a:t>
            </a:r>
            <a:r>
              <a:rPr lang="en-US" sz="2400" dirty="0">
                <a:solidFill>
                  <a:schemeClr val="dk1"/>
                </a:solidFill>
                <a:latin typeface="Times New Roman" panose="02020603050405020304" pitchFamily="18" charset="0"/>
                <a:cs typeface="Times New Roman" panose="02020603050405020304" pitchFamily="18" charset="0"/>
              </a:rPr>
              <a:t>E</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nergy trade framework using smart contracts. </a:t>
            </a:r>
          </a:p>
          <a:p>
            <a:r>
              <a:rPr lang="en-US" b="1" dirty="0">
                <a:solidFill>
                  <a:schemeClr val="dk1"/>
                </a:solidFill>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BC is an efficient, low-cost system due to its incorporation into microgrids, which provide users with significantly lower energy costs than conventional systems.</a:t>
            </a:r>
            <a:endParaRPr lang="en-IN" sz="2400" b="1" dirty="0">
              <a:solidFill>
                <a:schemeClr val="dk1"/>
              </a:solidFill>
              <a:latin typeface="Times New Roman" panose="02020603050405020304" pitchFamily="18" charset="0"/>
              <a:cs typeface="Times New Roman" panose="02020603050405020304" pitchFamily="18" charset="0"/>
            </a:endParaRPr>
          </a:p>
          <a:p>
            <a:r>
              <a:rPr lang="en-US" b="1" dirty="0">
                <a:solidFill>
                  <a:schemeClr val="dk1"/>
                </a:solidFill>
                <a:latin typeface="Times New Roman" panose="02020603050405020304" pitchFamily="18" charset="0"/>
                <a:cs typeface="Times New Roman" panose="02020603050405020304" pitchFamily="18" charset="0"/>
              </a:rPr>
              <a:t>Drawback: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block size is a bottleneck, and increasing it also increases the verification time and probability of an orphan block. </a:t>
            </a:r>
            <a:endParaRPr lang="en-IN" sz="2400"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24449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3</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lnSpcReduction="10000"/>
          </a:bodyPr>
          <a:lstStyle/>
          <a:p>
            <a:r>
              <a:rPr lang="en-IN" b="1" dirty="0">
                <a:latin typeface="Times New Roman" panose="02020603050405020304" pitchFamily="18" charset="0"/>
                <a:cs typeface="Times New Roman" panose="02020603050405020304" pitchFamily="18" charset="0"/>
              </a:rPr>
              <a:t>Title:</a:t>
            </a:r>
            <a:r>
              <a:rPr lang="en-IN" dirty="0"/>
              <a:t>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Decentralized Access Control for IoT Data Using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Blockchain and Trusted Oracles</a:t>
            </a:r>
            <a:endParaRPr lang="en-IN" dirty="0"/>
          </a:p>
          <a:p>
            <a:r>
              <a:rPr lang="en-US" b="1" dirty="0">
                <a:solidFill>
                  <a:schemeClr val="tx1"/>
                </a:solidFill>
                <a:latin typeface="Times New Roman" panose="02020603050405020304" pitchFamily="18" charset="0"/>
                <a:cs typeface="Times New Roman" panose="02020603050405020304" pitchFamily="18" charset="0"/>
              </a:rPr>
              <a:t>Year: </a:t>
            </a:r>
            <a:r>
              <a:rPr lang="en-US" sz="2400" dirty="0">
                <a:solidFill>
                  <a:schemeClr val="tx1"/>
                </a:solidFill>
                <a:latin typeface="Times New Roman" panose="02020603050405020304" pitchFamily="18" charset="0"/>
                <a:cs typeface="Times New Roman" panose="02020603050405020304" pitchFamily="18" charset="0"/>
              </a:rPr>
              <a:t>2019</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H.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Albreiki</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L.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Alqassem</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K. Salah, M. H. Rehman, D.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Svetinovic</a:t>
            </a:r>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r>
              <a:rPr lang="en-IN" b="1" dirty="0">
                <a:solidFill>
                  <a:schemeClr val="dk1"/>
                </a:solidFill>
                <a:latin typeface="Times New Roman" panose="02020603050405020304" pitchFamily="18" charset="0"/>
                <a:cs typeface="Times New Roman" panose="02020603050405020304" pitchFamily="18" charset="0"/>
              </a:rPr>
              <a:t>Technique</a:t>
            </a:r>
            <a:r>
              <a:rPr lang="en-IN" sz="2400" b="1"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trusted oracles, IoT data</a:t>
            </a:r>
          </a:p>
          <a:p>
            <a:r>
              <a:rPr lang="en-IN" b="1" dirty="0">
                <a:solidFill>
                  <a:schemeClr val="dk1"/>
                </a:solidFill>
                <a:latin typeface="Times New Roman" panose="02020603050405020304" pitchFamily="18" charset="0"/>
                <a:cs typeface="Times New Roman" panose="02020603050405020304" pitchFamily="18" charset="0"/>
              </a:rPr>
              <a:t>Advantages:</a:t>
            </a:r>
            <a:r>
              <a:rPr lang="en-US" dirty="0"/>
              <a:t> </a:t>
            </a:r>
            <a:r>
              <a:rPr lang="en-US" sz="2400" dirty="0">
                <a:latin typeface="Times New Roman" panose="02020603050405020304" pitchFamily="18" charset="0"/>
                <a:cs typeface="Times New Roman" panose="02020603050405020304" pitchFamily="18" charset="0"/>
              </a:rPr>
              <a:t>it increases system scalability as users and devices can be registered and delisted from the system easily without the need to modify the system architecture.</a:t>
            </a:r>
            <a:endParaRPr lang="en-IN" sz="2400" b="1" dirty="0">
              <a:solidFill>
                <a:schemeClr val="dk1"/>
              </a:solidFill>
              <a:latin typeface="Times New Roman" panose="02020603050405020304" pitchFamily="18" charset="0"/>
              <a:cs typeface="Times New Roman" panose="02020603050405020304" pitchFamily="18" charset="0"/>
            </a:endParaRPr>
          </a:p>
          <a:p>
            <a:r>
              <a:rPr lang="en-US" b="1" dirty="0">
                <a:solidFill>
                  <a:schemeClr val="dk1"/>
                </a:solidFill>
                <a:latin typeface="Times New Roman" panose="02020603050405020304" pitchFamily="18" charset="0"/>
                <a:cs typeface="Times New Roman" panose="02020603050405020304" pitchFamily="18" charset="0"/>
              </a:rPr>
              <a:t>Drawback:</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data sharing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may escalate the security risks and privacy concerns since malicious users can gain illegal access to the data and perform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unauthorized alteration.</a:t>
            </a:r>
            <a:endParaRPr lang="en-IN" sz="2400" dirty="0">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80401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4</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Title:</a:t>
            </a:r>
            <a:r>
              <a:rPr lang="en-IN" dirty="0"/>
              <a:t> </a:t>
            </a:r>
            <a:r>
              <a:rPr lang="en-US" sz="2400" dirty="0">
                <a:latin typeface="Times New Roman" panose="02020603050405020304" pitchFamily="18" charset="0"/>
                <a:cs typeface="Times New Roman" panose="02020603050405020304" pitchFamily="18" charset="0"/>
              </a:rPr>
              <a:t>Security and Privacy in Decentralized Energy Trading through Multi-Signatures, Blockchain and Anonymous Messaging Streams</a:t>
            </a:r>
            <a:endParaRPr lang="en-IN" sz="24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a:t>
            </a: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2019</a:t>
            </a:r>
          </a:p>
          <a:p>
            <a:r>
              <a:rPr lang="en-US" b="1" dirty="0">
                <a:solidFill>
                  <a:schemeClr val="tx1"/>
                </a:solidFill>
                <a:latin typeface="Times New Roman" panose="02020603050405020304" pitchFamily="18" charset="0"/>
                <a:cs typeface="Times New Roman" panose="02020603050405020304" pitchFamily="18" charset="0"/>
              </a:rPr>
              <a:t>Author: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Nurzhan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Zhumabekuly</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Aitzhan</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 and Davor </a:t>
            </a:r>
            <a:r>
              <a:rPr lang="en-IN" sz="2400" b="0" i="0" u="none" strike="noStrike" kern="1200" baseline="0" dirty="0" err="1">
                <a:solidFill>
                  <a:schemeClr val="dk1"/>
                </a:solidFill>
                <a:latin typeface="Times New Roman" panose="02020603050405020304" pitchFamily="18" charset="0"/>
                <a:cs typeface="Times New Roman" panose="02020603050405020304" pitchFamily="18" charset="0"/>
              </a:rPr>
              <a:t>Svetinovic</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a:t>
            </a:r>
          </a:p>
          <a:p>
            <a:r>
              <a:rPr lang="en-IN" b="1" dirty="0">
                <a:solidFill>
                  <a:schemeClr val="dk1"/>
                </a:solidFill>
                <a:latin typeface="Times New Roman" panose="02020603050405020304" pitchFamily="18" charset="0"/>
                <a:cs typeface="Times New Roman" panose="02020603050405020304" pitchFamily="18" charset="0"/>
              </a:rPr>
              <a:t>Technique:</a:t>
            </a:r>
            <a:r>
              <a:rPr lang="en-IN" dirty="0">
                <a:solidFill>
                  <a:schemeClr val="dk1"/>
                </a:solidFill>
                <a:latin typeface="Times New Roman" panose="02020603050405020304" pitchFamily="18" charset="0"/>
                <a:cs typeface="Times New Roman" panose="02020603050405020304" pitchFamily="18" charset="0"/>
              </a:rPr>
              <a:t>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smart grid systems, decentralized energy trading.</a:t>
            </a:r>
          </a:p>
          <a:p>
            <a:r>
              <a:rPr lang="en-IN" b="1" dirty="0">
                <a:solidFill>
                  <a:schemeClr val="dk1"/>
                </a:solidFill>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Decentralized microgrids combined with digital currencies such as Bitcoin can lead to a faster and more robust solution to power problems in such environments and extreme conditions. </a:t>
            </a:r>
            <a:endParaRPr lang="en-IN" sz="2400" b="1" dirty="0">
              <a:solidFill>
                <a:schemeClr val="dk1"/>
              </a:solidFill>
              <a:latin typeface="Times New Roman" panose="02020603050405020304" pitchFamily="18" charset="0"/>
              <a:cs typeface="Times New Roman" panose="02020603050405020304" pitchFamily="18" charset="0"/>
            </a:endParaRPr>
          </a:p>
          <a:p>
            <a:r>
              <a:rPr lang="en-US" b="1" dirty="0">
                <a:solidFill>
                  <a:schemeClr val="dk1"/>
                </a:solidFill>
                <a:latin typeface="Times New Roman" panose="02020603050405020304" pitchFamily="18" charset="0"/>
                <a:cs typeface="Times New Roman" panose="02020603050405020304" pitchFamily="18" charset="0"/>
              </a:rPr>
              <a:t>Drawback: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here are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a number of technology-related issues that are visible.</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93999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392B-529F-4FF2-AF7A-25301D95629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 5</a:t>
            </a:r>
          </a:p>
        </p:txBody>
      </p:sp>
      <p:sp>
        <p:nvSpPr>
          <p:cNvPr id="3" name="Content Placeholder 2">
            <a:extLst>
              <a:ext uri="{FF2B5EF4-FFF2-40B4-BE49-F238E27FC236}">
                <a16:creationId xmlns:a16="http://schemas.microsoft.com/office/drawing/2014/main" id="{9FA848B5-8386-48C7-B256-A485E296EF22}"/>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Title:</a:t>
            </a:r>
            <a:r>
              <a:rPr lang="en-IN" dirty="0">
                <a:latin typeface="Times New Roman" panose="02020603050405020304" pitchFamily="18" charset="0"/>
                <a:cs typeface="Times New Roman" panose="02020603050405020304" pitchFamily="18" charset="0"/>
              </a:rPr>
              <a:t>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Blockchain-based Soybean Traceability in Agricultural Supply Chain.</a:t>
            </a:r>
            <a:endParaRPr lang="en-IN" sz="24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Year: </a:t>
            </a:r>
            <a:r>
              <a:rPr lang="en-US" sz="2400" dirty="0">
                <a:solidFill>
                  <a:schemeClr val="tx1"/>
                </a:solidFill>
                <a:latin typeface="Times New Roman" panose="02020603050405020304" pitchFamily="18" charset="0"/>
                <a:cs typeface="Times New Roman" panose="02020603050405020304" pitchFamily="18" charset="0"/>
              </a:rPr>
              <a:t>2019</a:t>
            </a:r>
          </a:p>
          <a:p>
            <a:r>
              <a:rPr lang="en-US" b="1" dirty="0">
                <a:solidFill>
                  <a:schemeClr val="tx1"/>
                </a:solidFill>
                <a:latin typeface="Times New Roman" panose="02020603050405020304" pitchFamily="18" charset="0"/>
                <a:cs typeface="Times New Roman" panose="02020603050405020304" pitchFamily="18" charset="0"/>
              </a:rPr>
              <a:t>Author: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K. Salah, N. Nizamuddin, R. Jayaraman and M. Omar</a:t>
            </a:r>
            <a:endParaRPr lang="en-IN" sz="2400" b="0" i="0" u="none" strike="noStrike" kern="1200" baseline="0" dirty="0">
              <a:solidFill>
                <a:schemeClr val="dk1"/>
              </a:solidFill>
              <a:latin typeface="Times New Roman" panose="02020603050405020304" pitchFamily="18" charset="0"/>
              <a:cs typeface="Times New Roman" panose="02020603050405020304" pitchFamily="18" charset="0"/>
            </a:endParaRPr>
          </a:p>
          <a:p>
            <a:r>
              <a:rPr lang="en-IN" b="1" dirty="0">
                <a:solidFill>
                  <a:schemeClr val="dk1"/>
                </a:solidFill>
                <a:latin typeface="Times New Roman" panose="02020603050405020304" pitchFamily="18" charset="0"/>
                <a:cs typeface="Times New Roman" panose="02020603050405020304" pitchFamily="18" charset="0"/>
              </a:rPr>
              <a:t>Technique: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Agricultural Supply Chain, Food Safety,</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 Blockchain, Smart contracts, Traceability.</a:t>
            </a:r>
          </a:p>
          <a:p>
            <a:r>
              <a:rPr lang="en-US" b="1" dirty="0">
                <a:solidFill>
                  <a:schemeClr val="dk1"/>
                </a:solidFill>
                <a:latin typeface="Times New Roman" panose="02020603050405020304" pitchFamily="18" charset="0"/>
                <a:cs typeface="Times New Roman" panose="02020603050405020304" pitchFamily="18" charset="0"/>
              </a:rPr>
              <a:t>Advantages: </a:t>
            </a:r>
            <a:r>
              <a:rPr lang="en-US" sz="2400" dirty="0">
                <a:latin typeface="Times New Roman" panose="02020603050405020304" pitchFamily="18" charset="0"/>
                <a:cs typeface="Times New Roman" panose="02020603050405020304" pitchFamily="18" charset="0"/>
              </a:rPr>
              <a:t>presents a blockchain-based solution and framework for traceability and visibility in the soybean supply chain using Ethereum smart contracts</a:t>
            </a:r>
            <a:endParaRPr lang="en-IN" sz="2400" b="1" dirty="0">
              <a:solidFill>
                <a:schemeClr val="dk1"/>
              </a:solidFill>
              <a:latin typeface="Times New Roman" panose="02020603050405020304" pitchFamily="18" charset="0"/>
              <a:cs typeface="Times New Roman" panose="02020603050405020304" pitchFamily="18" charset="0"/>
            </a:endParaRPr>
          </a:p>
          <a:p>
            <a:r>
              <a:rPr lang="en-US" b="1" dirty="0">
                <a:solidFill>
                  <a:schemeClr val="dk1"/>
                </a:solidFill>
                <a:latin typeface="Times New Roman" panose="02020603050405020304" pitchFamily="18" charset="0"/>
                <a:cs typeface="Times New Roman" panose="02020603050405020304" pitchFamily="18" charset="0"/>
              </a:rPr>
              <a:t>Drawback: </a:t>
            </a:r>
            <a:r>
              <a:rPr lang="en-IN" sz="2400" b="0" i="0" u="none" strike="noStrike" kern="1200" baseline="0" dirty="0">
                <a:solidFill>
                  <a:schemeClr val="dk1"/>
                </a:solidFill>
                <a:latin typeface="Times New Roman" panose="02020603050405020304" pitchFamily="18" charset="0"/>
                <a:cs typeface="Times New Roman" panose="02020603050405020304" pitchFamily="18" charset="0"/>
              </a:rPr>
              <a:t>presented </a:t>
            </a:r>
            <a:r>
              <a:rPr lang="en-US" sz="2400" b="0" i="0" u="none" strike="noStrike" kern="1200" baseline="0" dirty="0">
                <a:solidFill>
                  <a:schemeClr val="dk1"/>
                </a:solidFill>
                <a:latin typeface="Times New Roman" panose="02020603050405020304" pitchFamily="18" charset="0"/>
                <a:cs typeface="Times New Roman" panose="02020603050405020304" pitchFamily="18" charset="0"/>
              </a:rPr>
              <a:t>aspects and details are generic enough and can be applied to provide trusted and decentralized traceability.</a:t>
            </a:r>
            <a:endParaRPr lang="en-IN" sz="2400" b="0" i="0" u="none" strike="noStrike" kern="1200" baseline="0" dirty="0">
              <a:solidFill>
                <a:schemeClr val="dk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8098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838200" y="1690688"/>
            <a:ext cx="10515600" cy="469272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software systems rely on cloud data storage for management of the data. With expeditious growth of digital world cloud storage has turned out into most reliable and convenient way of storing data. Data stored using cloud storage is stored in centralized manner.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 major advantage of traditional cloud storage is, it is not only easy to handle but also easy to access the data. The data stored on cloud storage can be easily accessed by number of devices at a time.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way of storing data can cause single point failure, denial of service attack which may further lead to unavailability of data.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Developing a system with decentralized storage of data can definitely overcome problems like single point failure, data unavailability etc.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uploaded on IPFS is stored in decentralized manner and cryptographic hash key returned by IPFS is stored on Ethereum Blockchain.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Further, only authenticated user can access that particular data on IPFS by successful decryption of cryptographic hash key stored on Blockchain.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9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2"/>
          <a:stretch>
            <a:fillRect/>
          </a:stretch>
        </p:blipFill>
        <p:spPr>
          <a:xfrm>
            <a:off x="2973606" y="1594291"/>
            <a:ext cx="6025331" cy="4555115"/>
          </a:xfrm>
          <a:prstGeom prst="rect">
            <a:avLst/>
          </a:prstGeom>
        </p:spPr>
      </p:pic>
    </p:spTree>
    <p:extLst>
      <p:ext uri="{BB962C8B-B14F-4D97-AF65-F5344CB8AC3E}">
        <p14:creationId xmlns:p14="http://schemas.microsoft.com/office/powerpoint/2010/main" val="197292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879</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A BLOCKCHAIN BASED SECURITY CLOUD FILE SHARING SCHEME WITH FINE GRAINED ACCESS CONTROL</vt:lpstr>
      <vt:lpstr>OVERVIEW</vt:lpstr>
      <vt:lpstr>Literature Survey: 1</vt:lpstr>
      <vt:lpstr>Literature Survey: 2</vt:lpstr>
      <vt:lpstr>Literature Survey: 3</vt:lpstr>
      <vt:lpstr>Literature Survey: 4</vt:lpstr>
      <vt:lpstr>Literature Survey: 5</vt:lpstr>
      <vt:lpstr>PROBLEM DEFINITION</vt:lpstr>
      <vt:lpstr>SYSTEM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 BASED SECURITY CLOUD FILE SHARING SCHEME WITH FINE GRAINED ACCESS CONTROL</dc:title>
  <dc:creator>pravallika bahadhur</dc:creator>
  <cp:lastModifiedBy>pravallika bahadhur</cp:lastModifiedBy>
  <cp:revision>1</cp:revision>
  <dcterms:created xsi:type="dcterms:W3CDTF">2022-04-09T18:30:21Z</dcterms:created>
  <dcterms:modified xsi:type="dcterms:W3CDTF">2022-04-09T18:53:17Z</dcterms:modified>
</cp:coreProperties>
</file>