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7A77717-DCBB-4B84-917F-B91BECC82D9D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B05853D-A40B-4A8E-AD8D-DD19CE9B46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77717-DCBB-4B84-917F-B91BECC82D9D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05853D-A40B-4A8E-AD8D-DD19CE9B4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77717-DCBB-4B84-917F-B91BECC82D9D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05853D-A40B-4A8E-AD8D-DD19CE9B4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77717-DCBB-4B84-917F-B91BECC82D9D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05853D-A40B-4A8E-AD8D-DD19CE9B4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7A77717-DCBB-4B84-917F-B91BECC82D9D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B05853D-A40B-4A8E-AD8D-DD19CE9B46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77717-DCBB-4B84-917F-B91BECC82D9D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B05853D-A40B-4A8E-AD8D-DD19CE9B46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77717-DCBB-4B84-917F-B91BECC82D9D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B05853D-A40B-4A8E-AD8D-DD19CE9B4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77717-DCBB-4B84-917F-B91BECC82D9D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05853D-A40B-4A8E-AD8D-DD19CE9B46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77717-DCBB-4B84-917F-B91BECC82D9D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05853D-A40B-4A8E-AD8D-DD19CE9B4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7A77717-DCBB-4B84-917F-B91BECC82D9D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B05853D-A40B-4A8E-AD8D-DD19CE9B46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7A77717-DCBB-4B84-917F-B91BECC82D9D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B05853D-A40B-4A8E-AD8D-DD19CE9B46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7A77717-DCBB-4B84-917F-B91BECC82D9D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B05853D-A40B-4A8E-AD8D-DD19CE9B46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7554" y="571480"/>
            <a:ext cx="12858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Unit-2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500174"/>
            <a:ext cx="8643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ll Gothic Std Black" pitchFamily="34" charset="0"/>
              </a:rPr>
              <a:t>What is Communication?</a:t>
            </a:r>
          </a:p>
          <a:p>
            <a:pPr algn="just"/>
            <a:r>
              <a:rPr lang="en-US" dirty="0">
                <a:latin typeface="Bell Gothic Std Black" pitchFamily="34" charset="0"/>
              </a:rPr>
              <a:t> </a:t>
            </a:r>
            <a:r>
              <a:rPr lang="en-US" dirty="0" smtClean="0">
                <a:latin typeface="Bell Gothic Std Black" pitchFamily="34" charset="0"/>
              </a:rPr>
              <a:t> Communication is a process of sending and receiving messages through verbal and non-verbal means as shown in the following picture.                  </a:t>
            </a:r>
            <a:endParaRPr lang="en-US" dirty="0">
              <a:latin typeface="Bell Gothic Std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86050" y="2786058"/>
            <a:ext cx="2857520" cy="1214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2857488" y="3214686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  <a:latin typeface="Algerian" pitchFamily="82" charset="0"/>
              </a:rPr>
              <a:t>communication</a:t>
            </a:r>
            <a:endParaRPr lang="en-US" sz="2400" dirty="0">
              <a:solidFill>
                <a:schemeClr val="bg1"/>
              </a:solidFill>
              <a:latin typeface="Algerian" pitchFamily="82" charset="0"/>
            </a:endParaRPr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 rot="5400000">
            <a:off x="3893339" y="4321975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14810" y="4643446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2857488" y="4643446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2607455" y="4893479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5358612" y="4929198"/>
            <a:ext cx="57071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500166" y="5143512"/>
            <a:ext cx="2786082" cy="1071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72000" y="5143512"/>
            <a:ext cx="2786082" cy="1071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000232" y="5572140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  <a:latin typeface="Algerian" pitchFamily="82" charset="0"/>
              </a:rPr>
              <a:t>verbal</a:t>
            </a:r>
            <a:endParaRPr lang="en-US" sz="24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0628" y="5500702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lgerian" pitchFamily="82" charset="0"/>
              </a:rPr>
              <a:t>non-verbal</a:t>
            </a:r>
            <a:endParaRPr lang="en-US" sz="2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642918"/>
            <a:ext cx="83582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ll Gothic Std Black" pitchFamily="34" charset="0"/>
              </a:rPr>
              <a:t>Communication Process</a:t>
            </a:r>
          </a:p>
          <a:p>
            <a:r>
              <a:rPr lang="en-US" sz="2000" dirty="0">
                <a:latin typeface="Bell Gothic Std Black" pitchFamily="34" charset="0"/>
              </a:rPr>
              <a:t> </a:t>
            </a:r>
            <a:r>
              <a:rPr lang="en-US" sz="2000" dirty="0" smtClean="0">
                <a:latin typeface="Bell Gothic Std Black" pitchFamily="34" charset="0"/>
              </a:rPr>
              <a:t> People have thoughts , ideas, and emotions that they need or want to express. Communication happens through information exchange. For a communication process, there should be a sender, a message, a channel and receiver.</a:t>
            </a:r>
            <a:endParaRPr lang="en-US" sz="2000" dirty="0">
              <a:latin typeface="Bell Gothic Std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910" y="2857496"/>
            <a:ext cx="2571768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43570" y="2857496"/>
            <a:ext cx="2571768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3" idx="3"/>
            <a:endCxn id="4" idx="1"/>
          </p:cNvCxnSpPr>
          <p:nvPr/>
        </p:nvCxnSpPr>
        <p:spPr>
          <a:xfrm>
            <a:off x="3214678" y="3178967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</p:cNvCxnSpPr>
          <p:nvPr/>
        </p:nvCxnSpPr>
        <p:spPr>
          <a:xfrm rot="5400000">
            <a:off x="6215074" y="4214818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1928794" y="4929198"/>
            <a:ext cx="50006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3" idx="2"/>
          </p:cNvCxnSpPr>
          <p:nvPr/>
        </p:nvCxnSpPr>
        <p:spPr>
          <a:xfrm rot="5400000" flipH="1" flipV="1">
            <a:off x="1214414" y="421481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14414" y="300037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lgerian" pitchFamily="82" charset="0"/>
              </a:rPr>
              <a:t>Sender</a:t>
            </a:r>
            <a:endParaRPr lang="en-US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15074" y="300037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lgerian" pitchFamily="82" charset="0"/>
              </a:rPr>
              <a:t>receiver</a:t>
            </a:r>
            <a:endParaRPr lang="en-US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29058" y="278605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message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0496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cannel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57554" y="507207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Feedback/response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500042"/>
            <a:ext cx="828680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ell Gothic Std Black" pitchFamily="34" charset="0"/>
              </a:rPr>
              <a:t>Activity:</a:t>
            </a:r>
          </a:p>
          <a:p>
            <a:endParaRPr lang="en-US" sz="2400" dirty="0" smtClean="0">
              <a:latin typeface="Bell Gothic Std Black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Bell Gothic Std Black" pitchFamily="34" charset="0"/>
              </a:rPr>
              <a:t>Divide the class into group of TEN students each.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Bell Gothic Std Black" pitchFamily="34" charset="0"/>
              </a:rPr>
              <a:t>Ask them to introduce themselves among themselves.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Bell Gothic Std Black" pitchFamily="34" charset="0"/>
              </a:rPr>
              <a:t>Direct them about the set of questions that they can use like:</a:t>
            </a:r>
          </a:p>
          <a:p>
            <a:pPr marL="457200" indent="-457200"/>
            <a:r>
              <a:rPr lang="en-US" sz="2400" dirty="0" smtClean="0">
                <a:latin typeface="Bell Gothic Std Black" pitchFamily="34" charset="0"/>
              </a:rPr>
              <a:t>       a.  Hi , my name is </a:t>
            </a:r>
            <a:r>
              <a:rPr lang="en-US" sz="2400" u="sng" dirty="0" smtClean="0">
                <a:latin typeface="Bell Gothic Std Black" pitchFamily="34" charset="0"/>
              </a:rPr>
              <a:t>MOHAMMED KOUNAIN.</a:t>
            </a:r>
          </a:p>
          <a:p>
            <a:pPr marL="457200" indent="-457200"/>
            <a:r>
              <a:rPr lang="en-US" sz="2400" dirty="0">
                <a:latin typeface="Bell Gothic Std Black" pitchFamily="34" charset="0"/>
              </a:rPr>
              <a:t> </a:t>
            </a:r>
            <a:r>
              <a:rPr lang="en-US" sz="2400" dirty="0" smtClean="0">
                <a:latin typeface="Bell Gothic Std Black" pitchFamily="34" charset="0"/>
              </a:rPr>
              <a:t>      b. May I know your name?</a:t>
            </a:r>
          </a:p>
          <a:p>
            <a:pPr marL="457200" indent="-457200"/>
            <a:r>
              <a:rPr lang="en-US" sz="2400" dirty="0">
                <a:latin typeface="Bell Gothic Std Black" pitchFamily="34" charset="0"/>
              </a:rPr>
              <a:t> </a:t>
            </a:r>
            <a:r>
              <a:rPr lang="en-US" sz="2400" dirty="0" smtClean="0">
                <a:latin typeface="Bell Gothic Std Black" pitchFamily="34" charset="0"/>
              </a:rPr>
              <a:t>                Yes/No</a:t>
            </a:r>
          </a:p>
          <a:p>
            <a:pPr marL="457200" indent="-457200"/>
            <a:r>
              <a:rPr lang="en-US" sz="2400" dirty="0">
                <a:latin typeface="Bell Gothic Std Black" pitchFamily="34" charset="0"/>
              </a:rPr>
              <a:t> </a:t>
            </a:r>
            <a:r>
              <a:rPr lang="en-US" sz="2400" dirty="0" smtClean="0">
                <a:latin typeface="Bell Gothic Std Black" pitchFamily="34" charset="0"/>
              </a:rPr>
              <a:t>      c. Where did you study? </a:t>
            </a:r>
          </a:p>
          <a:p>
            <a:pPr marL="457200" indent="-457200"/>
            <a:r>
              <a:rPr lang="en-US" sz="2400" dirty="0" smtClean="0">
                <a:latin typeface="Bell Gothic Std Black" pitchFamily="34" charset="0"/>
              </a:rPr>
              <a:t>          Sacred Heart High school .</a:t>
            </a:r>
          </a:p>
          <a:p>
            <a:pPr marL="457200" indent="-457200"/>
            <a:r>
              <a:rPr lang="en-US" sz="2400" dirty="0">
                <a:latin typeface="Bell Gothic Std Black" pitchFamily="34" charset="0"/>
              </a:rPr>
              <a:t> </a:t>
            </a:r>
            <a:r>
              <a:rPr lang="en-US" sz="2400" dirty="0" smtClean="0">
                <a:latin typeface="Bell Gothic Std Black" pitchFamily="34" charset="0"/>
              </a:rPr>
              <a:t>      d. Why did you choose diploma course?</a:t>
            </a:r>
          </a:p>
          <a:p>
            <a:pPr marL="457200" indent="-457200"/>
            <a:r>
              <a:rPr lang="en-US" sz="2400" dirty="0">
                <a:latin typeface="Bell Gothic Std Black" pitchFamily="34" charset="0"/>
              </a:rPr>
              <a:t> </a:t>
            </a:r>
            <a:r>
              <a:rPr lang="en-US" sz="2400" dirty="0" smtClean="0">
                <a:latin typeface="Bell Gothic Std Black" pitchFamily="34" charset="0"/>
              </a:rPr>
              <a:t>            Because I like this course.</a:t>
            </a:r>
          </a:p>
          <a:p>
            <a:pPr marL="457200" indent="-457200"/>
            <a:r>
              <a:rPr lang="en-US" sz="2400" dirty="0">
                <a:latin typeface="Bell Gothic Std Black" pitchFamily="34" charset="0"/>
              </a:rPr>
              <a:t> </a:t>
            </a:r>
            <a:r>
              <a:rPr lang="en-US" sz="2400" dirty="0" smtClean="0">
                <a:latin typeface="Bell Gothic Std Black" pitchFamily="34" charset="0"/>
              </a:rPr>
              <a:t>      e.</a:t>
            </a:r>
          </a:p>
          <a:p>
            <a:pPr marL="457200" indent="-457200"/>
            <a:r>
              <a:rPr lang="en-US" sz="2400" dirty="0">
                <a:latin typeface="Bell Gothic Std Black" pitchFamily="34" charset="0"/>
              </a:rPr>
              <a:t> </a:t>
            </a:r>
            <a:r>
              <a:rPr lang="en-US" sz="2400" dirty="0" smtClean="0">
                <a:latin typeface="Bell Gothic Std Black" pitchFamily="34" charset="0"/>
              </a:rPr>
              <a:t>      f. What do you want to pursue after the course ?</a:t>
            </a:r>
          </a:p>
          <a:p>
            <a:pPr marL="457200" indent="-457200"/>
            <a:r>
              <a:rPr lang="en-US" sz="2400" dirty="0">
                <a:latin typeface="Bell Gothic Std Black" pitchFamily="34" charset="0"/>
              </a:rPr>
              <a:t> </a:t>
            </a:r>
            <a:r>
              <a:rPr lang="en-US" sz="2400" dirty="0" smtClean="0">
                <a:latin typeface="Bell Gothic Std Black" pitchFamily="34" charset="0"/>
              </a:rPr>
              <a:t>      g. what kind of movie do you like?</a:t>
            </a:r>
          </a:p>
          <a:p>
            <a:pPr marL="457200" indent="-457200"/>
            <a:r>
              <a:rPr lang="en-US" sz="2400" dirty="0">
                <a:latin typeface="Bell Gothic Std Black" pitchFamily="34" charset="0"/>
              </a:rPr>
              <a:t> </a:t>
            </a:r>
            <a:r>
              <a:rPr lang="en-US" sz="2400" dirty="0" smtClean="0">
                <a:latin typeface="Bell Gothic Std Black" pitchFamily="34" charset="0"/>
              </a:rPr>
              <a:t>                I like action movies. </a:t>
            </a:r>
            <a:endParaRPr lang="en-US" sz="2400" u="sng" dirty="0" smtClean="0">
              <a:latin typeface="Bell Gothic Std Black" pitchFamily="34" charset="0"/>
            </a:endParaRPr>
          </a:p>
          <a:p>
            <a:pPr marL="457200" indent="-457200"/>
            <a:r>
              <a:rPr lang="en-US" sz="2400" dirty="0" smtClean="0">
                <a:latin typeface="Bell Gothic Std Black" pitchFamily="34" charset="0"/>
              </a:rPr>
              <a:t>        </a:t>
            </a:r>
          </a:p>
          <a:p>
            <a:pPr marL="457200" indent="-457200"/>
            <a:r>
              <a:rPr lang="en-US" sz="2400" u="sng" dirty="0">
                <a:latin typeface="Bell Gothic Std Black" pitchFamily="34" charset="0"/>
              </a:rPr>
              <a:t> </a:t>
            </a:r>
            <a:r>
              <a:rPr lang="en-US" sz="2400" u="sng" dirty="0" smtClean="0">
                <a:latin typeface="Bell Gothic Std Black" pitchFamily="34" charset="0"/>
              </a:rPr>
              <a:t>       </a:t>
            </a:r>
          </a:p>
          <a:p>
            <a:pPr marL="457200" indent="-457200"/>
            <a:r>
              <a:rPr lang="en-US" sz="2400" u="sng" dirty="0">
                <a:latin typeface="Bell Gothic Std Black" pitchFamily="34" charset="0"/>
              </a:rPr>
              <a:t> </a:t>
            </a:r>
            <a:r>
              <a:rPr lang="en-US" sz="2400" u="sng" dirty="0" smtClean="0">
                <a:latin typeface="Bell Gothic Std Black" pitchFamily="34" charset="0"/>
              </a:rPr>
              <a:t>       </a:t>
            </a:r>
            <a:r>
              <a:rPr lang="en-US" sz="2400" dirty="0" smtClean="0">
                <a:latin typeface="Bell Gothic Std Black" pitchFamily="34" charset="0"/>
              </a:rPr>
              <a:t>       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85</TotalTime>
  <Words>201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Foundry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India</dc:creator>
  <cp:lastModifiedBy>India</cp:lastModifiedBy>
  <cp:revision>9</cp:revision>
  <dcterms:created xsi:type="dcterms:W3CDTF">2025-02-11T04:37:08Z</dcterms:created>
  <dcterms:modified xsi:type="dcterms:W3CDTF">2025-02-28T05:52:01Z</dcterms:modified>
</cp:coreProperties>
</file>