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D27663-06FF-451B-9BD5-D27479CB9BA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28089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D27663-06FF-451B-9BD5-D27479CB9BA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152397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D27663-06FF-451B-9BD5-D27479CB9BA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197347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D27663-06FF-451B-9BD5-D27479CB9BA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20019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D27663-06FF-451B-9BD5-D27479CB9BAA}"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170405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D27663-06FF-451B-9BD5-D27479CB9BAA}"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354601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D27663-06FF-451B-9BD5-D27479CB9BAA}"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107941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D27663-06FF-451B-9BD5-D27479CB9BAA}"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38131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27663-06FF-451B-9BD5-D27479CB9BAA}"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325903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D27663-06FF-451B-9BD5-D27479CB9BAA}"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367903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D27663-06FF-451B-9BD5-D27479CB9BAA}"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196E7-21EC-4D52-AF7E-F6E04B86EE13}" type="slidenum">
              <a:rPr lang="en-IN" smtClean="0"/>
              <a:t>‹#›</a:t>
            </a:fld>
            <a:endParaRPr lang="en-IN"/>
          </a:p>
        </p:txBody>
      </p:sp>
    </p:spTree>
    <p:extLst>
      <p:ext uri="{BB962C8B-B14F-4D97-AF65-F5344CB8AC3E}">
        <p14:creationId xmlns:p14="http://schemas.microsoft.com/office/powerpoint/2010/main" val="34098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27663-06FF-451B-9BD5-D27479CB9BAA}" type="datetimeFigureOut">
              <a:rPr lang="en-IN" smtClean="0"/>
              <a:t>10-10-2023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196E7-21EC-4D52-AF7E-F6E04B86EE13}" type="slidenum">
              <a:rPr lang="en-IN" smtClean="0"/>
              <a:t>‹#›</a:t>
            </a:fld>
            <a:endParaRPr lang="en-IN"/>
          </a:p>
        </p:txBody>
      </p:sp>
    </p:spTree>
    <p:extLst>
      <p:ext uri="{BB962C8B-B14F-4D97-AF65-F5344CB8AC3E}">
        <p14:creationId xmlns:p14="http://schemas.microsoft.com/office/powerpoint/2010/main" val="3708712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51721"/>
            <a:ext cx="10515600" cy="1325563"/>
          </a:xfrm>
        </p:spPr>
        <p:txBody>
          <a:bodyPr/>
          <a:lstStyle/>
          <a:p>
            <a:r>
              <a:rPr lang="en-GB" dirty="0">
                <a:latin typeface="Bahnschrift Condensed" panose="020B0502040204020203" pitchFamily="34" charset="0"/>
              </a:rPr>
              <a:t>B</a:t>
            </a:r>
            <a:r>
              <a:rPr lang="en-GB" dirty="0" smtClean="0">
                <a:latin typeface="Bahnschrift Condensed" panose="020B0502040204020203" pitchFamily="34" charset="0"/>
              </a:rPr>
              <a:t>ig data analysis with IBM Cloud database </a:t>
            </a:r>
            <a:endParaRPr lang="en-IN" dirty="0"/>
          </a:p>
        </p:txBody>
      </p:sp>
      <p:sp>
        <p:nvSpPr>
          <p:cNvPr id="3" name="Rectangle 2"/>
          <p:cNvSpPr/>
          <p:nvPr/>
        </p:nvSpPr>
        <p:spPr>
          <a:xfrm>
            <a:off x="838199" y="3104880"/>
            <a:ext cx="8616351" cy="1815882"/>
          </a:xfrm>
          <a:prstGeom prst="rect">
            <a:avLst/>
          </a:prstGeom>
        </p:spPr>
        <p:txBody>
          <a:bodyPr wrap="square">
            <a:spAutoFit/>
          </a:bodyPr>
          <a:lstStyle/>
          <a:p>
            <a:pPr algn="just"/>
            <a:r>
              <a:rPr lang="en-GB" sz="2800" dirty="0" smtClean="0"/>
              <a:t>IBM Cloud offers a range of services for big data analysis, providing innovative solutions to handle large volumes of data efficiently. With IBM Cloud databases, several innovative features enhance big data analysis:</a:t>
            </a:r>
            <a:endParaRPr lang="en-IN" sz="2800" dirty="0"/>
          </a:p>
        </p:txBody>
      </p:sp>
    </p:spTree>
    <p:extLst>
      <p:ext uri="{BB962C8B-B14F-4D97-AF65-F5344CB8AC3E}">
        <p14:creationId xmlns:p14="http://schemas.microsoft.com/office/powerpoint/2010/main" val="215632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6733" y="952136"/>
            <a:ext cx="6096000" cy="5078313"/>
          </a:xfrm>
          <a:prstGeom prst="rect">
            <a:avLst/>
          </a:prstGeom>
        </p:spPr>
        <p:txBody>
          <a:bodyPr>
            <a:spAutoFit/>
          </a:bodyPr>
          <a:lstStyle/>
          <a:p>
            <a:r>
              <a:rPr lang="en-IN" dirty="0" smtClean="0"/>
              <a:t>            &lt;option value="1"&gt;Analysis Type 1&lt;/option&gt;</a:t>
            </a:r>
          </a:p>
          <a:p>
            <a:r>
              <a:rPr lang="en-IN" dirty="0" smtClean="0"/>
              <a:t>            &lt;option value="2"&gt;Analysis Type 2&lt;/option&gt;</a:t>
            </a:r>
          </a:p>
          <a:p>
            <a:r>
              <a:rPr lang="en-IN" dirty="0" smtClean="0"/>
              <a:t>            &lt;!-- Add more analysis types as needed --&gt;</a:t>
            </a:r>
          </a:p>
          <a:p>
            <a:r>
              <a:rPr lang="en-IN" dirty="0" smtClean="0"/>
              <a:t>        &lt;/select&gt;&lt;</a:t>
            </a:r>
            <a:r>
              <a:rPr lang="en-IN" dirty="0" err="1" smtClean="0"/>
              <a:t>br</a:t>
            </a:r>
            <a:r>
              <a:rPr lang="en-IN" dirty="0" smtClean="0"/>
              <a:t>&gt;&lt;</a:t>
            </a:r>
            <a:r>
              <a:rPr lang="en-IN" dirty="0" err="1" smtClean="0"/>
              <a:t>br</a:t>
            </a:r>
            <a:r>
              <a:rPr lang="en-IN" dirty="0" smtClean="0"/>
              <a:t>&gt;</a:t>
            </a:r>
          </a:p>
          <a:p>
            <a:r>
              <a:rPr lang="en-IN" dirty="0" smtClean="0"/>
              <a:t>        &lt;button type="submit"&gt;Submit&lt;/button&gt;</a:t>
            </a:r>
          </a:p>
          <a:p>
            <a:r>
              <a:rPr lang="en-IN" dirty="0" smtClean="0"/>
              <a:t>    &lt;/form&gt;</a:t>
            </a:r>
          </a:p>
          <a:p>
            <a:r>
              <a:rPr lang="en-IN" dirty="0" smtClean="0"/>
              <a:t>    &lt;div id="result"&gt;&lt;/div&gt;</a:t>
            </a:r>
          </a:p>
          <a:p>
            <a:r>
              <a:rPr lang="en-IN" dirty="0" smtClean="0"/>
              <a:t>    &lt;script&gt;        </a:t>
            </a:r>
            <a:r>
              <a:rPr lang="en-IN" dirty="0" err="1" smtClean="0"/>
              <a:t>document.getElementById</a:t>
            </a:r>
            <a:r>
              <a:rPr lang="en-IN" dirty="0" smtClean="0"/>
              <a:t>("</a:t>
            </a:r>
            <a:r>
              <a:rPr lang="en-IN" dirty="0" err="1" smtClean="0"/>
              <a:t>analysisForm</a:t>
            </a:r>
            <a:r>
              <a:rPr lang="en-IN" dirty="0" smtClean="0"/>
              <a:t>").</a:t>
            </a:r>
            <a:r>
              <a:rPr lang="en-IN" dirty="0" err="1" smtClean="0"/>
              <a:t>addEventListener</a:t>
            </a:r>
            <a:r>
              <a:rPr lang="en-IN" dirty="0" smtClean="0"/>
              <a:t>("submit", function(event) {</a:t>
            </a:r>
          </a:p>
          <a:p>
            <a:r>
              <a:rPr lang="en-IN" dirty="0" smtClean="0"/>
              <a:t>            </a:t>
            </a:r>
            <a:r>
              <a:rPr lang="en-IN" dirty="0" err="1" smtClean="0"/>
              <a:t>event.preventDefault</a:t>
            </a:r>
            <a:r>
              <a:rPr lang="en-IN" dirty="0" smtClean="0"/>
              <a:t>();</a:t>
            </a:r>
          </a:p>
          <a:p>
            <a:r>
              <a:rPr lang="en-IN" dirty="0" smtClean="0"/>
              <a:t>            </a:t>
            </a:r>
            <a:r>
              <a:rPr lang="en-IN" dirty="0" err="1" smtClean="0"/>
              <a:t>const</a:t>
            </a:r>
            <a:r>
              <a:rPr lang="en-IN" dirty="0" smtClean="0"/>
              <a:t> </a:t>
            </a:r>
            <a:r>
              <a:rPr lang="en-IN" dirty="0" err="1" smtClean="0"/>
              <a:t>formData</a:t>
            </a:r>
            <a:r>
              <a:rPr lang="en-IN" dirty="0" smtClean="0"/>
              <a:t> = new </a:t>
            </a:r>
            <a:r>
              <a:rPr lang="en-IN" dirty="0" err="1" smtClean="0"/>
              <a:t>FormData</a:t>
            </a:r>
            <a:r>
              <a:rPr lang="en-IN" dirty="0" smtClean="0"/>
              <a:t>(this);</a:t>
            </a:r>
          </a:p>
          <a:p>
            <a:r>
              <a:rPr lang="en-IN" dirty="0" smtClean="0"/>
              <a:t>           </a:t>
            </a:r>
            <a:r>
              <a:rPr lang="en-IN" dirty="0" err="1" smtClean="0"/>
              <a:t>document.getElementById</a:t>
            </a:r>
            <a:r>
              <a:rPr lang="en-IN" dirty="0" smtClean="0"/>
              <a:t>("result").</a:t>
            </a:r>
            <a:r>
              <a:rPr lang="en-IN" dirty="0" err="1" smtClean="0"/>
              <a:t>innerText</a:t>
            </a:r>
            <a:r>
              <a:rPr lang="en-IN" dirty="0" smtClean="0"/>
              <a:t> = "Performing analysis...";</a:t>
            </a:r>
          </a:p>
          <a:p>
            <a:r>
              <a:rPr lang="en-IN" dirty="0" smtClean="0"/>
              <a:t>        });</a:t>
            </a:r>
          </a:p>
          <a:p>
            <a:r>
              <a:rPr lang="en-IN" dirty="0" smtClean="0"/>
              <a:t>    &lt;/script&gt;</a:t>
            </a:r>
          </a:p>
          <a:p>
            <a:r>
              <a:rPr lang="en-IN" dirty="0" smtClean="0"/>
              <a:t>&lt;/body&gt;</a:t>
            </a:r>
          </a:p>
          <a:p>
            <a:r>
              <a:rPr lang="en-IN" dirty="0" smtClean="0"/>
              <a:t>&lt;/html&gt;</a:t>
            </a:r>
            <a:endParaRPr lang="en-IN" dirty="0"/>
          </a:p>
        </p:txBody>
      </p:sp>
    </p:spTree>
    <p:extLst>
      <p:ext uri="{BB962C8B-B14F-4D97-AF65-F5344CB8AC3E}">
        <p14:creationId xmlns:p14="http://schemas.microsoft.com/office/powerpoint/2010/main" val="284823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7784" y="716170"/>
            <a:ext cx="9096377" cy="2677656"/>
          </a:xfrm>
          <a:prstGeom prst="rect">
            <a:avLst/>
          </a:prstGeom>
        </p:spPr>
        <p:txBody>
          <a:bodyPr wrap="square">
            <a:spAutoFit/>
          </a:bodyPr>
          <a:lstStyle/>
          <a:p>
            <a:pPr algn="just"/>
            <a:r>
              <a:rPr lang="en-IN" sz="2800" dirty="0"/>
              <a:t>Scalability: </a:t>
            </a:r>
            <a:endParaRPr lang="en-IN" sz="2800" dirty="0" smtClean="0"/>
          </a:p>
          <a:p>
            <a:pPr algn="just"/>
            <a:r>
              <a:rPr lang="en-IN" sz="2800" dirty="0"/>
              <a:t> </a:t>
            </a:r>
            <a:r>
              <a:rPr lang="en-IN" sz="2800" dirty="0" smtClean="0"/>
              <a:t>             IBM </a:t>
            </a:r>
            <a:r>
              <a:rPr lang="en-IN" sz="2800" dirty="0"/>
              <a:t>Cloud databases can scale horizontally and vertically, allowing businesses to handle growing volumes of data without compromising performance. This scalability ensures that as data grows, the system can handle the load effectively.</a:t>
            </a:r>
            <a:endParaRPr lang="en-IN" sz="2800" dirty="0"/>
          </a:p>
        </p:txBody>
      </p:sp>
      <p:pic>
        <p:nvPicPr>
          <p:cNvPr id="9" name="Picture 8"/>
          <p:cNvPicPr>
            <a:picLocks noChangeAspect="1"/>
          </p:cNvPicPr>
          <p:nvPr/>
        </p:nvPicPr>
        <p:blipFill>
          <a:blip r:embed="rId2"/>
          <a:stretch>
            <a:fillRect/>
          </a:stretch>
        </p:blipFill>
        <p:spPr>
          <a:xfrm>
            <a:off x="4162422" y="3414724"/>
            <a:ext cx="3467100" cy="3030362"/>
          </a:xfrm>
          <a:prstGeom prst="rect">
            <a:avLst/>
          </a:prstGeom>
        </p:spPr>
      </p:pic>
    </p:spTree>
    <p:extLst>
      <p:ext uri="{BB962C8B-B14F-4D97-AF65-F5344CB8AC3E}">
        <p14:creationId xmlns:p14="http://schemas.microsoft.com/office/powerpoint/2010/main" val="86269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332" y="720717"/>
            <a:ext cx="9132498" cy="2246769"/>
          </a:xfrm>
          <a:prstGeom prst="rect">
            <a:avLst/>
          </a:prstGeom>
        </p:spPr>
        <p:txBody>
          <a:bodyPr wrap="square">
            <a:spAutoFit/>
          </a:bodyPr>
          <a:lstStyle/>
          <a:p>
            <a:pPr algn="just"/>
            <a:r>
              <a:rPr lang="en-GB" sz="2800" dirty="0" smtClean="0"/>
              <a:t>Integration with AI and Machine Learning: </a:t>
            </a:r>
          </a:p>
          <a:p>
            <a:pPr algn="just"/>
            <a:r>
              <a:rPr lang="en-GB" sz="2800" dirty="0"/>
              <a:t> </a:t>
            </a:r>
            <a:r>
              <a:rPr lang="en-GB" sz="2800" dirty="0" smtClean="0"/>
              <a:t>              IBM Cloud services integrate seamlessly with AI and machine learning tools. This integration enables businesses to derive valuable insights from their data, predicting trends, customer </a:t>
            </a:r>
            <a:r>
              <a:rPr lang="en-GB" sz="2800" dirty="0" err="1" smtClean="0"/>
              <a:t>behavior</a:t>
            </a:r>
            <a:r>
              <a:rPr lang="en-GB" sz="2800" dirty="0" smtClean="0"/>
              <a:t>, and optimizing processes.</a:t>
            </a:r>
            <a:endParaRPr lang="en-IN" sz="2800" dirty="0"/>
          </a:p>
        </p:txBody>
      </p:sp>
      <p:pic>
        <p:nvPicPr>
          <p:cNvPr id="3" name="Picture 2"/>
          <p:cNvPicPr>
            <a:picLocks noChangeAspect="1"/>
          </p:cNvPicPr>
          <p:nvPr/>
        </p:nvPicPr>
        <p:blipFill>
          <a:blip r:embed="rId2"/>
          <a:stretch>
            <a:fillRect/>
          </a:stretch>
        </p:blipFill>
        <p:spPr>
          <a:xfrm>
            <a:off x="2766204" y="3364300"/>
            <a:ext cx="6685471" cy="3260787"/>
          </a:xfrm>
          <a:prstGeom prst="rect">
            <a:avLst/>
          </a:prstGeom>
        </p:spPr>
      </p:pic>
    </p:spTree>
    <p:extLst>
      <p:ext uri="{BB962C8B-B14F-4D97-AF65-F5344CB8AC3E}">
        <p14:creationId xmlns:p14="http://schemas.microsoft.com/office/powerpoint/2010/main" val="25210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1986" y="732617"/>
            <a:ext cx="8712679" cy="2246769"/>
          </a:xfrm>
          <a:prstGeom prst="rect">
            <a:avLst/>
          </a:prstGeom>
        </p:spPr>
        <p:txBody>
          <a:bodyPr wrap="square">
            <a:spAutoFit/>
          </a:bodyPr>
          <a:lstStyle/>
          <a:p>
            <a:pPr algn="just"/>
            <a:r>
              <a:rPr lang="en-GB" sz="2800" dirty="0" smtClean="0"/>
              <a:t>Security: </a:t>
            </a:r>
          </a:p>
          <a:p>
            <a:pPr algn="just"/>
            <a:r>
              <a:rPr lang="en-GB" sz="2800" dirty="0"/>
              <a:t> </a:t>
            </a:r>
            <a:r>
              <a:rPr lang="en-GB" sz="2800" dirty="0" smtClean="0"/>
              <a:t>            IBM Cloud emphasizes robust security protocols, ensuring that sensitive data is protected. This is crucial for businesses dealing with large datasets containing valuable or private information.</a:t>
            </a:r>
            <a:endParaRPr lang="en-IN" sz="2800" dirty="0"/>
          </a:p>
        </p:txBody>
      </p:sp>
      <p:pic>
        <p:nvPicPr>
          <p:cNvPr id="3" name="Picture 2"/>
          <p:cNvPicPr>
            <a:picLocks noChangeAspect="1"/>
          </p:cNvPicPr>
          <p:nvPr/>
        </p:nvPicPr>
        <p:blipFill>
          <a:blip r:embed="rId2"/>
          <a:stretch>
            <a:fillRect/>
          </a:stretch>
        </p:blipFill>
        <p:spPr>
          <a:xfrm>
            <a:off x="2760453" y="2979386"/>
            <a:ext cx="6055743" cy="3248886"/>
          </a:xfrm>
          <a:prstGeom prst="rect">
            <a:avLst/>
          </a:prstGeom>
        </p:spPr>
      </p:pic>
    </p:spTree>
    <p:extLst>
      <p:ext uri="{BB962C8B-B14F-4D97-AF65-F5344CB8AC3E}">
        <p14:creationId xmlns:p14="http://schemas.microsoft.com/office/powerpoint/2010/main" val="74314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7608" y="766645"/>
            <a:ext cx="8839199" cy="2677656"/>
          </a:xfrm>
          <a:prstGeom prst="rect">
            <a:avLst/>
          </a:prstGeom>
        </p:spPr>
        <p:txBody>
          <a:bodyPr wrap="square">
            <a:spAutoFit/>
          </a:bodyPr>
          <a:lstStyle/>
          <a:p>
            <a:pPr algn="just"/>
            <a:r>
              <a:rPr lang="en-IN" sz="2800" dirty="0" smtClean="0"/>
              <a:t>Real-time Analytics: </a:t>
            </a:r>
          </a:p>
          <a:p>
            <a:pPr algn="just"/>
            <a:r>
              <a:rPr lang="en-IN" sz="2800" dirty="0"/>
              <a:t> </a:t>
            </a:r>
            <a:r>
              <a:rPr lang="en-IN" sz="2800" dirty="0" smtClean="0"/>
              <a:t>            IBM Cloud databases support real-time data analytics, allowing businesses to make decisions based on the most current information available. Real-time analytics are invaluable for industries such as finance, where split-second decisions can have a significant impact.</a:t>
            </a:r>
            <a:endParaRPr lang="en-IN" sz="2800" dirty="0"/>
          </a:p>
        </p:txBody>
      </p:sp>
      <p:pic>
        <p:nvPicPr>
          <p:cNvPr id="3" name="Picture 2"/>
          <p:cNvPicPr>
            <a:picLocks noChangeAspect="1"/>
          </p:cNvPicPr>
          <p:nvPr/>
        </p:nvPicPr>
        <p:blipFill>
          <a:blip r:embed="rId2"/>
          <a:stretch>
            <a:fillRect/>
          </a:stretch>
        </p:blipFill>
        <p:spPr>
          <a:xfrm>
            <a:off x="3455058" y="3444301"/>
            <a:ext cx="4764297" cy="3114136"/>
          </a:xfrm>
          <a:prstGeom prst="rect">
            <a:avLst/>
          </a:prstGeom>
        </p:spPr>
      </p:pic>
    </p:spTree>
    <p:extLst>
      <p:ext uri="{BB962C8B-B14F-4D97-AF65-F5344CB8AC3E}">
        <p14:creationId xmlns:p14="http://schemas.microsoft.com/office/powerpoint/2010/main" val="151900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9365" y="740289"/>
            <a:ext cx="8675299" cy="3108543"/>
          </a:xfrm>
          <a:prstGeom prst="rect">
            <a:avLst/>
          </a:prstGeom>
        </p:spPr>
        <p:txBody>
          <a:bodyPr wrap="square">
            <a:spAutoFit/>
          </a:bodyPr>
          <a:lstStyle/>
          <a:p>
            <a:pPr algn="just"/>
            <a:r>
              <a:rPr lang="en-GB" sz="2800" dirty="0" smtClean="0"/>
              <a:t>Data Warehousing:</a:t>
            </a:r>
          </a:p>
          <a:p>
            <a:pPr algn="just"/>
            <a:r>
              <a:rPr lang="en-GB" sz="2800" dirty="0"/>
              <a:t> </a:t>
            </a:r>
            <a:r>
              <a:rPr lang="en-GB" sz="2800" dirty="0" smtClean="0"/>
              <a:t>            IBM Cloud provides data warehousing solutions that enable organizations to store and manage large volumes of structured and unstructured data. This data warehousing capability is essential for big data analysis, allowing businesses to store diverse data types in a single, easily accessible repository.</a:t>
            </a:r>
            <a:endParaRPr lang="en-IN" sz="2800" dirty="0"/>
          </a:p>
        </p:txBody>
      </p:sp>
      <p:pic>
        <p:nvPicPr>
          <p:cNvPr id="3" name="Picture 2"/>
          <p:cNvPicPr>
            <a:picLocks noChangeAspect="1"/>
          </p:cNvPicPr>
          <p:nvPr/>
        </p:nvPicPr>
        <p:blipFill>
          <a:blip r:embed="rId2"/>
          <a:stretch>
            <a:fillRect/>
          </a:stretch>
        </p:blipFill>
        <p:spPr>
          <a:xfrm>
            <a:off x="3248607" y="3848832"/>
            <a:ext cx="5116814" cy="2457077"/>
          </a:xfrm>
          <a:prstGeom prst="rect">
            <a:avLst/>
          </a:prstGeom>
        </p:spPr>
      </p:pic>
    </p:spTree>
    <p:extLst>
      <p:ext uri="{BB962C8B-B14F-4D97-AF65-F5344CB8AC3E}">
        <p14:creationId xmlns:p14="http://schemas.microsoft.com/office/powerpoint/2010/main" val="25216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488" y="736953"/>
            <a:ext cx="8882331" cy="2677656"/>
          </a:xfrm>
          <a:prstGeom prst="rect">
            <a:avLst/>
          </a:prstGeom>
        </p:spPr>
        <p:txBody>
          <a:bodyPr wrap="square">
            <a:spAutoFit/>
          </a:bodyPr>
          <a:lstStyle/>
          <a:p>
            <a:pPr algn="just"/>
            <a:r>
              <a:rPr lang="en-GB" sz="2800" dirty="0" smtClean="0"/>
              <a:t>Data Visualization: </a:t>
            </a:r>
          </a:p>
          <a:p>
            <a:pPr algn="just"/>
            <a:r>
              <a:rPr lang="en-GB" sz="2800" dirty="0"/>
              <a:t> </a:t>
            </a:r>
            <a:r>
              <a:rPr lang="en-GB" sz="2800" dirty="0" smtClean="0"/>
              <a:t>           </a:t>
            </a:r>
            <a:r>
              <a:rPr lang="en-GB" sz="2800" dirty="0"/>
              <a:t> </a:t>
            </a:r>
            <a:r>
              <a:rPr lang="en-GB" sz="2800" dirty="0" smtClean="0"/>
              <a:t> IBM Cloud offers tools for data visualization, allowing businesses to create interactive and meaningful visual representations of their data. Visualization simplifies complex datasets, making it easier for stakeholders to understand the insights derived from big data analysis.</a:t>
            </a:r>
          </a:p>
        </p:txBody>
      </p:sp>
      <p:pic>
        <p:nvPicPr>
          <p:cNvPr id="3" name="Picture 2"/>
          <p:cNvPicPr>
            <a:picLocks noChangeAspect="1"/>
          </p:cNvPicPr>
          <p:nvPr/>
        </p:nvPicPr>
        <p:blipFill>
          <a:blip r:embed="rId2"/>
          <a:stretch>
            <a:fillRect/>
          </a:stretch>
        </p:blipFill>
        <p:spPr>
          <a:xfrm>
            <a:off x="3747099" y="3414609"/>
            <a:ext cx="4275108" cy="2994817"/>
          </a:xfrm>
          <a:prstGeom prst="rect">
            <a:avLst/>
          </a:prstGeom>
        </p:spPr>
      </p:pic>
    </p:spTree>
    <p:extLst>
      <p:ext uri="{BB962C8B-B14F-4D97-AF65-F5344CB8AC3E}">
        <p14:creationId xmlns:p14="http://schemas.microsoft.com/office/powerpoint/2010/main" val="329783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2112" y="738859"/>
            <a:ext cx="8416505" cy="5262979"/>
          </a:xfrm>
          <a:prstGeom prst="rect">
            <a:avLst/>
          </a:prstGeom>
        </p:spPr>
        <p:txBody>
          <a:bodyPr wrap="square">
            <a:spAutoFit/>
          </a:bodyPr>
          <a:lstStyle/>
          <a:p>
            <a:pPr algn="just"/>
            <a:r>
              <a:rPr lang="en-GB" sz="2800" dirty="0" smtClean="0"/>
              <a:t>Cost-effectiveness: </a:t>
            </a:r>
          </a:p>
          <a:p>
            <a:pPr algn="just"/>
            <a:r>
              <a:rPr lang="en-GB" sz="2800" dirty="0" smtClean="0"/>
              <a:t>              IBM Cloud databases are designed to be cost-effective, allowing businesses to pay for the resources they use. This scalability ensures that organizations do not overspend on resources they do not need, making big data analysis financially feasible for businesses of all sizes.</a:t>
            </a:r>
          </a:p>
          <a:p>
            <a:pPr algn="just"/>
            <a:endParaRPr lang="en-GB" sz="2800" dirty="0"/>
          </a:p>
          <a:p>
            <a:pPr algn="just"/>
            <a:r>
              <a:rPr lang="en-GB" sz="2800" dirty="0" smtClean="0"/>
              <a:t>By leveraging these innovative features, businesses can harness the power of IBM Cloud databases for effective and insightful big data analysis, driving informed decision-making and competitive advantage</a:t>
            </a:r>
            <a:endParaRPr lang="en-IN" sz="2800" dirty="0"/>
          </a:p>
        </p:txBody>
      </p:sp>
    </p:spTree>
    <p:extLst>
      <p:ext uri="{BB962C8B-B14F-4D97-AF65-F5344CB8AC3E}">
        <p14:creationId xmlns:p14="http://schemas.microsoft.com/office/powerpoint/2010/main" val="222325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246" y="330620"/>
            <a:ext cx="10515600" cy="1325563"/>
          </a:xfrm>
        </p:spPr>
        <p:txBody>
          <a:bodyPr>
            <a:normAutofit/>
          </a:bodyPr>
          <a:lstStyle/>
          <a:p>
            <a:r>
              <a:rPr lang="en-GB" sz="2800" dirty="0" smtClean="0">
                <a:latin typeface="+mn-lt"/>
              </a:rPr>
              <a:t>Code</a:t>
            </a:r>
            <a:r>
              <a:rPr lang="en-GB" sz="2800" dirty="0" smtClean="0"/>
              <a:t>:</a:t>
            </a:r>
            <a:endParaRPr lang="en-IN" sz="2800" dirty="0"/>
          </a:p>
        </p:txBody>
      </p:sp>
      <p:sp>
        <p:nvSpPr>
          <p:cNvPr id="4" name="Rectangle 3"/>
          <p:cNvSpPr/>
          <p:nvPr/>
        </p:nvSpPr>
        <p:spPr>
          <a:xfrm>
            <a:off x="2099094" y="1322594"/>
            <a:ext cx="7286446" cy="4801314"/>
          </a:xfrm>
          <a:prstGeom prst="rect">
            <a:avLst/>
          </a:prstGeom>
        </p:spPr>
        <p:txBody>
          <a:bodyPr wrap="square">
            <a:spAutoFit/>
          </a:bodyPr>
          <a:lstStyle/>
          <a:p>
            <a:r>
              <a:rPr lang="en-IN" dirty="0" smtClean="0"/>
              <a:t>&lt;!DOCTYPE html&gt;</a:t>
            </a:r>
          </a:p>
          <a:p>
            <a:r>
              <a:rPr lang="en-IN" dirty="0" smtClean="0"/>
              <a:t>&lt;html </a:t>
            </a:r>
            <a:r>
              <a:rPr lang="en-IN" dirty="0" err="1" smtClean="0"/>
              <a:t>lang</a:t>
            </a:r>
            <a:r>
              <a:rPr lang="en-IN" dirty="0" smtClean="0"/>
              <a:t>="</a:t>
            </a:r>
            <a:r>
              <a:rPr lang="en-IN" dirty="0" err="1" smtClean="0"/>
              <a:t>en</a:t>
            </a:r>
            <a:r>
              <a:rPr lang="en-IN" dirty="0" smtClean="0"/>
              <a:t>"&gt;</a:t>
            </a:r>
          </a:p>
          <a:p>
            <a:r>
              <a:rPr lang="en-IN" dirty="0" smtClean="0"/>
              <a:t>&lt;head&gt;</a:t>
            </a:r>
          </a:p>
          <a:p>
            <a:r>
              <a:rPr lang="en-IN" dirty="0" smtClean="0"/>
              <a:t>    &lt;meta charset="UTF-8"&gt;</a:t>
            </a:r>
          </a:p>
          <a:p>
            <a:r>
              <a:rPr lang="en-IN" dirty="0" smtClean="0"/>
              <a:t>    &lt;meta name="viewport" content="width=device width, initial-scale=1.0"&gt;</a:t>
            </a:r>
          </a:p>
          <a:p>
            <a:r>
              <a:rPr lang="en-IN" dirty="0" smtClean="0"/>
              <a:t>    &lt;title&gt;Big Data Analysis&lt;/title&gt;</a:t>
            </a:r>
          </a:p>
          <a:p>
            <a:r>
              <a:rPr lang="en-IN" dirty="0" smtClean="0"/>
              <a:t>&lt;/head&gt;</a:t>
            </a:r>
          </a:p>
          <a:p>
            <a:r>
              <a:rPr lang="en-IN" dirty="0" smtClean="0"/>
              <a:t>&lt;body&gt;</a:t>
            </a:r>
          </a:p>
          <a:p>
            <a:r>
              <a:rPr lang="en-IN" dirty="0" smtClean="0"/>
              <a:t>    &lt;h1&gt;Big Data Analysis with IBM Cloud Database&lt;/h1&gt;</a:t>
            </a:r>
          </a:p>
          <a:p>
            <a:r>
              <a:rPr lang="en-IN" dirty="0" smtClean="0"/>
              <a:t>    &lt;form id="</a:t>
            </a:r>
            <a:r>
              <a:rPr lang="en-IN" dirty="0" err="1" smtClean="0"/>
              <a:t>analysisForm</a:t>
            </a:r>
            <a:r>
              <a:rPr lang="en-IN" dirty="0" smtClean="0"/>
              <a:t>"&gt;</a:t>
            </a:r>
          </a:p>
          <a:p>
            <a:r>
              <a:rPr lang="en-IN" dirty="0" smtClean="0"/>
              <a:t>        &lt;label for="</a:t>
            </a:r>
            <a:r>
              <a:rPr lang="en-IN" dirty="0" err="1" smtClean="0"/>
              <a:t>dataParameter</a:t>
            </a:r>
            <a:r>
              <a:rPr lang="en-IN" dirty="0" smtClean="0"/>
              <a:t>"&gt;Enter Data Parameter:</a:t>
            </a:r>
          </a:p>
          <a:p>
            <a:r>
              <a:rPr lang="en-IN" dirty="0" smtClean="0"/>
              <a:t>&lt;/label&gt;</a:t>
            </a:r>
          </a:p>
          <a:p>
            <a:r>
              <a:rPr lang="en-IN" dirty="0"/>
              <a:t> </a:t>
            </a:r>
            <a:r>
              <a:rPr lang="en-IN" dirty="0" smtClean="0"/>
              <a:t>       &lt;input type="text" id="</a:t>
            </a:r>
            <a:r>
              <a:rPr lang="en-IN" dirty="0" err="1" smtClean="0"/>
              <a:t>dataParameter</a:t>
            </a:r>
            <a:r>
              <a:rPr lang="en-IN" dirty="0" smtClean="0"/>
              <a:t>“</a:t>
            </a:r>
          </a:p>
          <a:p>
            <a:r>
              <a:rPr lang="en-IN" dirty="0" smtClean="0"/>
              <a:t> name="</a:t>
            </a:r>
            <a:r>
              <a:rPr lang="en-IN" dirty="0" err="1" smtClean="0"/>
              <a:t>dataParameter</a:t>
            </a:r>
            <a:r>
              <a:rPr lang="en-IN" dirty="0" smtClean="0"/>
              <a:t>" required&gt;&lt;</a:t>
            </a:r>
            <a:r>
              <a:rPr lang="en-IN" dirty="0" err="1" smtClean="0"/>
              <a:t>br</a:t>
            </a:r>
            <a:r>
              <a:rPr lang="en-IN" dirty="0" smtClean="0"/>
              <a:t>&gt;&lt;</a:t>
            </a:r>
            <a:r>
              <a:rPr lang="en-IN" dirty="0" err="1" smtClean="0"/>
              <a:t>br</a:t>
            </a:r>
            <a:r>
              <a:rPr lang="en-IN" dirty="0" smtClean="0"/>
              <a:t>&gt;</a:t>
            </a:r>
          </a:p>
          <a:p>
            <a:r>
              <a:rPr lang="en-IN" dirty="0" smtClean="0"/>
              <a:t>        &lt;label for="</a:t>
            </a:r>
            <a:r>
              <a:rPr lang="en-IN" dirty="0" err="1" smtClean="0"/>
              <a:t>analysisType</a:t>
            </a:r>
            <a:r>
              <a:rPr lang="en-IN" dirty="0" smtClean="0"/>
              <a:t>"&gt;Select Analysis Type:&lt;/label&gt;</a:t>
            </a:r>
          </a:p>
          <a:p>
            <a:r>
              <a:rPr lang="en-IN" dirty="0" smtClean="0"/>
              <a:t>        &lt;select id="</a:t>
            </a:r>
            <a:r>
              <a:rPr lang="en-IN" dirty="0" err="1" smtClean="0"/>
              <a:t>analysisType</a:t>
            </a:r>
            <a:r>
              <a:rPr lang="en-IN" dirty="0" smtClean="0"/>
              <a:t>" name="</a:t>
            </a:r>
            <a:r>
              <a:rPr lang="en-IN" dirty="0" err="1" smtClean="0"/>
              <a:t>analysisType</a:t>
            </a:r>
            <a:r>
              <a:rPr lang="en-IN" dirty="0" smtClean="0"/>
              <a:t>“</a:t>
            </a:r>
          </a:p>
          <a:p>
            <a:r>
              <a:rPr lang="en-IN" dirty="0" smtClean="0"/>
              <a:t> required&gt;</a:t>
            </a:r>
            <a:endParaRPr lang="en-IN" dirty="0"/>
          </a:p>
        </p:txBody>
      </p:sp>
    </p:spTree>
    <p:extLst>
      <p:ext uri="{BB962C8B-B14F-4D97-AF65-F5344CB8AC3E}">
        <p14:creationId xmlns:p14="http://schemas.microsoft.com/office/powerpoint/2010/main" val="32936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622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Condensed</vt:lpstr>
      <vt:lpstr>Calibri</vt:lpstr>
      <vt:lpstr>Calibri Light</vt:lpstr>
      <vt:lpstr>Office Theme</vt:lpstr>
      <vt:lpstr>Big data analysis with IBM Cloud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of big data analysis with IBM Cloud database</dc:title>
  <dc:creator>saran-gowtham</dc:creator>
  <cp:lastModifiedBy>saran-gowtham</cp:lastModifiedBy>
  <cp:revision>9</cp:revision>
  <dcterms:created xsi:type="dcterms:W3CDTF">2023-10-10T15:48:26Z</dcterms:created>
  <dcterms:modified xsi:type="dcterms:W3CDTF">2023-10-10T16:43:55Z</dcterms:modified>
</cp:coreProperties>
</file>