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72" r:id="rId7"/>
    <p:sldId id="263" r:id="rId8"/>
    <p:sldId id="264" r:id="rId9"/>
    <p:sldId id="267" r:id="rId10"/>
    <p:sldId id="265" r:id="rId11"/>
    <p:sldId id="269" r:id="rId12"/>
    <p:sldId id="270" r:id="rId13"/>
    <p:sldId id="271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E9C1-6C5E-441D-8F69-B35717CEE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01CCD-97A6-4DD6-980F-8AFB08647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E32B-EFDF-4271-A81A-4CF7BF6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95CA-15F2-49EC-8AF2-58D1250A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9331B-A742-48DD-8BA8-D19D3767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D526-F643-4F5B-8174-B4BE1122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DDB2B-BA6B-47D3-9D4A-3CFB9B53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BAE8-D1B5-45F5-BB06-DF9FC00B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425A-3A13-4786-943A-02030C99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ADDA-28CC-4396-8259-F0484C1C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D368E-CCF7-4F91-B81E-667DFE638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0F617-3236-42AB-9752-6CF2B75D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0E99-4AEC-4450-A263-8045473E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0D2C-8577-4C23-B476-E8138098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DF15-93BA-4AD9-AD84-2A15265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6E26-115B-47D2-98B4-B355BC00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1667-D3C2-4255-BC7F-2DD4546A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4A4D-74C4-42A1-B073-1FF1A3A9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8E47-C22B-4CF7-AFA7-EE019A7F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A5AB-F99D-46CE-8D92-F89DEACF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EBC4-5ACC-4F0E-B470-13A019F2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EF9B-DAF2-4D14-AD2A-7462094A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181B-21B8-4F5D-8744-14386079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3DE5-04B6-40C9-BF34-4EF2DB1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D999-6941-4675-B61E-01D1FD15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989-3F69-4CEB-9462-2AF8B48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ADB8-BB1D-4862-8BB5-ADCDED5E8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0A541-8D11-4168-8D8D-70C14219D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5924F-54E3-43B9-A261-D133CC18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3E7B-27A9-4F7A-BD99-58D0ACFE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7015-8BC1-4C26-B70A-D6E009BC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8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C941-C065-47D2-8ABD-A5A891D3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B026A-2F37-45B1-931B-740CB8A4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47CF6-139C-4E7E-AB64-87B439A0B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2C099-796C-4AC5-A866-207F8D308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B9487-E72A-4605-8E7F-3EBB27B26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94778-B4FF-416E-BF26-E549D8AD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8F43E-1D17-4676-BCA6-F21A774B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198DE-AEB1-440D-8F32-A34F0C5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6985-5D4C-4731-B980-46E084CD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C3A85-015A-4DDC-BBA3-5C6325BC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25957-2368-4CB1-9D93-9FD8831A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16AA-0E5B-42B9-B7D9-7DA73BA5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ED7F5-CB79-437E-B6B5-5DF166E3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A00D-0F40-4DA8-985E-815C123E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C3B-2584-400B-9A88-4D52A766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B229-BC98-4D03-B12F-774508BE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6687-BA07-4D3D-8C98-665367B0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5108-AA87-4FF6-BAB6-D8B616CD0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D08A6-FB07-4F91-8A45-3614E54C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08E94-9561-4246-9111-E8C92484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1EC9-AB35-4573-9F68-35DAB86A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DD8F-B93F-46E6-9563-16DE1508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3FF69-E66E-4BC7-898F-9F8AF1BFF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97239-368D-45C1-8C3F-6712454EF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2F62D-019A-4375-BAC8-E16111CE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32DA-8225-4660-ABF7-4EF08187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8BD2-E076-459F-AAFB-1F2A61BA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F0E67-1C83-4DE3-8B19-E686EA48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7076-774A-46FC-9F70-9EDD1007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84A1-14AB-46EE-8730-5C0F481DF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BA55-AF09-469E-ACC2-BB3FF5AAB62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BBDA-5C6A-4BA8-AF02-2604984F5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F1FD-A3B9-4AE5-B77F-398A6522F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1E9A-F841-4DC7-8771-F41BAF3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sl.org/index.php/Libcrypto_API" TargetMode="External"/><Relationship Id="rId2" Type="http://schemas.openxmlformats.org/officeDocument/2006/relationships/hyperlink" Target="https://www.openssl.org/docs/man1.1.0/crypto/EVP_EncryptIni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25251-2B07-44BE-BD6E-E935C8B4E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Programming AES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3E69C-ED7B-44DC-B7A1-AB8D0625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502-DC68-489C-953F-267C8E1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 </a:t>
            </a:r>
            <a:r>
              <a:rPr lang="en-US" dirty="0" err="1"/>
              <a:t>EVP_EncryptUpdate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79D-022F-4B86-9CA4-E1641565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  /* Provide the message to be encrypted, and obtain the encrypted output.</a:t>
            </a:r>
          </a:p>
          <a:p>
            <a:pPr marL="457200" lvl="1" indent="0">
              <a:buNone/>
            </a:pPr>
            <a:r>
              <a:rPr lang="en-US" dirty="0"/>
              <a:t>  * </a:t>
            </a:r>
            <a:r>
              <a:rPr lang="en-US" dirty="0" err="1"/>
              <a:t>EVP_EncryptUpdate</a:t>
            </a:r>
            <a:r>
              <a:rPr lang="en-US" dirty="0"/>
              <a:t> can be called multiple times if necessary*/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if(plaintext)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if(1 != </a:t>
            </a:r>
            <a:r>
              <a:rPr lang="en-US" dirty="0" err="1">
                <a:solidFill>
                  <a:srgbClr val="002060"/>
                </a:solidFill>
              </a:rPr>
              <a:t>EVP_EncryptUpdate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ctx</a:t>
            </a:r>
            <a:r>
              <a:rPr lang="en-US" dirty="0">
                <a:solidFill>
                  <a:srgbClr val="002060"/>
                </a:solidFill>
              </a:rPr>
              <a:t>, ciphertext, &amp;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, plaintext, </a:t>
            </a:r>
            <a:r>
              <a:rPr lang="en-US" dirty="0" err="1">
                <a:solidFill>
                  <a:srgbClr val="002060"/>
                </a:solidFill>
              </a:rPr>
              <a:t>plaintext_len</a:t>
            </a:r>
            <a:r>
              <a:rPr lang="en-US" dirty="0">
                <a:solidFill>
                  <a:srgbClr val="002060"/>
                </a:solidFill>
              </a:rPr>
              <a:t>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handleErrors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ciphertext_len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5268B-9E47-4303-ACA6-4536D95A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5912"/>
            <a:ext cx="10458450" cy="7810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EB077F0-A26B-4CBE-A9C8-880CD989AEFC}"/>
              </a:ext>
            </a:extLst>
          </p:cNvPr>
          <p:cNvSpPr/>
          <p:nvPr/>
        </p:nvSpPr>
        <p:spPr>
          <a:xfrm rot="7591826">
            <a:off x="4672013" y="3808057"/>
            <a:ext cx="1893337" cy="93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FDADA37-D3C0-44EE-956B-D49E45D4C9EA}"/>
              </a:ext>
            </a:extLst>
          </p:cNvPr>
          <p:cNvSpPr/>
          <p:nvPr/>
        </p:nvSpPr>
        <p:spPr>
          <a:xfrm rot="7591826">
            <a:off x="5873904" y="3889392"/>
            <a:ext cx="1893337" cy="93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C9DDE5-75C1-48C2-8D11-A2CAE650678F}"/>
              </a:ext>
            </a:extLst>
          </p:cNvPr>
          <p:cNvSpPr/>
          <p:nvPr/>
        </p:nvSpPr>
        <p:spPr>
          <a:xfrm rot="1037763" flipV="1">
            <a:off x="3189985" y="4054498"/>
            <a:ext cx="387323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A9FD7A-7166-46C4-A74A-B92003F23FD3}"/>
              </a:ext>
            </a:extLst>
          </p:cNvPr>
          <p:cNvSpPr/>
          <p:nvPr/>
        </p:nvSpPr>
        <p:spPr>
          <a:xfrm rot="2710626">
            <a:off x="6361408" y="4026313"/>
            <a:ext cx="1681149" cy="102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5F87A0-7B5E-4D54-A18A-08351607BA55}"/>
              </a:ext>
            </a:extLst>
          </p:cNvPr>
          <p:cNvSpPr/>
          <p:nvPr/>
        </p:nvSpPr>
        <p:spPr>
          <a:xfrm rot="2710626">
            <a:off x="7886907" y="4068708"/>
            <a:ext cx="1601411" cy="102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126C5-A68E-4566-8AF4-B55149D2E4BC}"/>
              </a:ext>
            </a:extLst>
          </p:cNvPr>
          <p:cNvSpPr/>
          <p:nvPr/>
        </p:nvSpPr>
        <p:spPr>
          <a:xfrm>
            <a:off x="5331534" y="6026890"/>
            <a:ext cx="187044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encrypted version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FBB50A4-B40C-43F2-B751-BA2C6C270029}"/>
              </a:ext>
            </a:extLst>
          </p:cNvPr>
          <p:cNvSpPr/>
          <p:nvPr/>
        </p:nvSpPr>
        <p:spPr>
          <a:xfrm rot="4239213">
            <a:off x="5499622" y="5437798"/>
            <a:ext cx="1192754" cy="245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68EF7-1A4E-4E11-BDB7-F3E84A94AECE}"/>
              </a:ext>
            </a:extLst>
          </p:cNvPr>
          <p:cNvSpPr/>
          <p:nvPr/>
        </p:nvSpPr>
        <p:spPr>
          <a:xfrm>
            <a:off x="7421518" y="5992297"/>
            <a:ext cx="309386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actual number of bytes written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4C9FD8-8411-4BF9-990A-E176A0F1D0CD}"/>
              </a:ext>
            </a:extLst>
          </p:cNvPr>
          <p:cNvSpPr/>
          <p:nvPr/>
        </p:nvSpPr>
        <p:spPr>
          <a:xfrm rot="1737008">
            <a:off x="7010163" y="5290319"/>
            <a:ext cx="1861267" cy="312070"/>
          </a:xfrm>
          <a:prstGeom prst="rightArrow">
            <a:avLst>
              <a:gd name="adj1" fmla="val 401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963578-B5CB-42D2-B1A7-04111F68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42" y="3647686"/>
            <a:ext cx="10483170" cy="901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F4502-DC68-489C-953F-267C8E1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EVP_EncryptFinal_ex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79D-022F-4B86-9CA4-E1641565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449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if(1 != </a:t>
            </a:r>
            <a:r>
              <a:rPr lang="en-US" sz="2800" dirty="0" err="1">
                <a:solidFill>
                  <a:srgbClr val="002060"/>
                </a:solidFill>
              </a:rPr>
              <a:t>EVP_EncryptFinal_ex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dirty="0" err="1">
                <a:solidFill>
                  <a:srgbClr val="002060"/>
                </a:solidFill>
              </a:rPr>
              <a:t>ctx</a:t>
            </a:r>
            <a:r>
              <a:rPr lang="en-US" sz="2800" dirty="0">
                <a:solidFill>
                  <a:srgbClr val="002060"/>
                </a:solidFill>
              </a:rPr>
              <a:t>, ciphertext + </a:t>
            </a:r>
            <a:r>
              <a:rPr lang="en-US" sz="2800" dirty="0" err="1">
                <a:solidFill>
                  <a:srgbClr val="002060"/>
                </a:solidFill>
              </a:rPr>
              <a:t>len</a:t>
            </a:r>
            <a:r>
              <a:rPr lang="en-US" sz="2800" dirty="0">
                <a:solidFill>
                  <a:srgbClr val="002060"/>
                </a:solidFill>
              </a:rPr>
              <a:t>, &amp;</a:t>
            </a:r>
            <a:r>
              <a:rPr lang="en-US" sz="2800" dirty="0" err="1">
                <a:solidFill>
                  <a:srgbClr val="002060"/>
                </a:solidFill>
              </a:rPr>
              <a:t>len</a:t>
            </a:r>
            <a:r>
              <a:rPr lang="en-US" sz="2800" dirty="0">
                <a:solidFill>
                  <a:srgbClr val="002060"/>
                </a:solidFill>
              </a:rPr>
              <a:t>)) 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        </a:t>
            </a:r>
            <a:r>
              <a:rPr lang="en-US" sz="2800" dirty="0" err="1">
                <a:solidFill>
                  <a:srgbClr val="002060"/>
                </a:solidFill>
              </a:rPr>
              <a:t>handleErrors</a:t>
            </a:r>
            <a:r>
              <a:rPr lang="en-US" sz="2800" dirty="0">
                <a:solidFill>
                  <a:srgbClr val="00206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ciphertext_len</a:t>
            </a:r>
            <a:r>
              <a:rPr lang="en-US" sz="2800" dirty="0">
                <a:solidFill>
                  <a:srgbClr val="002060"/>
                </a:solidFill>
              </a:rPr>
              <a:t> += </a:t>
            </a:r>
            <a:r>
              <a:rPr lang="en-US" sz="2800" dirty="0" err="1">
                <a:solidFill>
                  <a:srgbClr val="002060"/>
                </a:solidFill>
              </a:rPr>
              <a:t>len</a:t>
            </a:r>
            <a:r>
              <a:rPr lang="en-US" sz="2800" dirty="0">
                <a:solidFill>
                  <a:srgbClr val="002060"/>
                </a:solidFill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Encryptfinal_ex</a:t>
            </a:r>
            <a:r>
              <a:rPr lang="en-US" dirty="0"/>
              <a:t>  encrypts the final data that is any data that remains in a partial block.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BC0FBA6-0569-43E9-96B5-AAC3CBC2EE65}"/>
              </a:ext>
            </a:extLst>
          </p:cNvPr>
          <p:cNvSpPr/>
          <p:nvPr/>
        </p:nvSpPr>
        <p:spPr>
          <a:xfrm rot="6198667">
            <a:off x="4972539" y="2794130"/>
            <a:ext cx="1141121" cy="129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88E98F-D1E0-46C5-8359-5DDA3A57F923}"/>
              </a:ext>
            </a:extLst>
          </p:cNvPr>
          <p:cNvSpPr/>
          <p:nvPr/>
        </p:nvSpPr>
        <p:spPr>
          <a:xfrm rot="2730306">
            <a:off x="6881626" y="2750973"/>
            <a:ext cx="1475312" cy="17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63B5A3-04CF-46A8-AF1B-69A6104A9310}"/>
              </a:ext>
            </a:extLst>
          </p:cNvPr>
          <p:cNvSpPr/>
          <p:nvPr/>
        </p:nvSpPr>
        <p:spPr>
          <a:xfrm rot="9489592" flipV="1">
            <a:off x="3641966" y="3118953"/>
            <a:ext cx="5184722" cy="9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DA299-4F2A-4952-A65C-14EF8E6E7F6C}"/>
              </a:ext>
            </a:extLst>
          </p:cNvPr>
          <p:cNvSpPr/>
          <p:nvPr/>
        </p:nvSpPr>
        <p:spPr>
          <a:xfrm>
            <a:off x="4989366" y="5853876"/>
            <a:ext cx="247029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number of bytes written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AEAEE6-0599-412E-9F86-1B29008660B3}"/>
              </a:ext>
            </a:extLst>
          </p:cNvPr>
          <p:cNvSpPr/>
          <p:nvPr/>
        </p:nvSpPr>
        <p:spPr>
          <a:xfrm>
            <a:off x="8698497" y="2674198"/>
            <a:ext cx="299928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encrypted final data is written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4466F6-D068-4D2E-ADE6-B7C4A28E452E}"/>
              </a:ext>
            </a:extLst>
          </p:cNvPr>
          <p:cNvSpPr/>
          <p:nvPr/>
        </p:nvSpPr>
        <p:spPr>
          <a:xfrm rot="19314979" flipV="1">
            <a:off x="8475723" y="3326067"/>
            <a:ext cx="1084444" cy="20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86E5B5-97FF-496C-8763-D248F265CCCF}"/>
              </a:ext>
            </a:extLst>
          </p:cNvPr>
          <p:cNvSpPr/>
          <p:nvPr/>
        </p:nvSpPr>
        <p:spPr>
          <a:xfrm rot="1273223">
            <a:off x="3400964" y="4957816"/>
            <a:ext cx="3629333" cy="24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502-DC68-489C-953F-267C8E1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EVP_CIPHER_CTX_free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79D-022F-4B86-9CA4-E1641565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/* Clean up */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EVP_CIPHER_CTX_free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ciphertext_len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EVP_CIPHER_CTX_FREE clears all information from a cipher context and free up any allocated memory associate with it, including </a:t>
            </a:r>
            <a:r>
              <a:rPr lang="en-US" b="1" dirty="0" err="1"/>
              <a:t>ctx</a:t>
            </a:r>
            <a:r>
              <a:rPr lang="en-US" dirty="0"/>
              <a:t> 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E1E3A-9840-4B07-A938-935CACEA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27" y="3566103"/>
            <a:ext cx="8610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0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5EDD-0D6E-46C9-879E-3A11C440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6B83-7073-43D4-B861-071ACC84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https://www.openssl.org/docs/man1.1.0/crypto/EVP_EncryptInit.html</a:t>
            </a:r>
            <a:endParaRPr lang="en-US" dirty="0"/>
          </a:p>
          <a:p>
            <a:r>
              <a:rPr lang="en-US" dirty="0">
                <a:hlinkClick r:id="rId3"/>
              </a:rPr>
              <a:t>https://wiki.openssl.org/index.php/Libcrypto_API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0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99B3-4789-4D60-85CF-63AA7F78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AES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DEA-4921-4D04-A88B-F2531000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Write a simple program that will print “HELLO world!” and compile it with the following command line</a:t>
            </a:r>
          </a:p>
          <a:p>
            <a:pPr lvl="2"/>
            <a:r>
              <a:rPr lang="en-US" dirty="0"/>
              <a:t>./</a:t>
            </a:r>
            <a:r>
              <a:rPr lang="en-US" dirty="0" err="1"/>
              <a:t>gcc</a:t>
            </a:r>
            <a:r>
              <a:rPr lang="en-US" dirty="0"/>
              <a:t> –Wall </a:t>
            </a:r>
            <a:r>
              <a:rPr lang="en-US" dirty="0" err="1"/>
              <a:t>first.c</a:t>
            </a:r>
            <a:r>
              <a:rPr lang="en-US" dirty="0"/>
              <a:t> –</a:t>
            </a:r>
            <a:r>
              <a:rPr lang="en-US" dirty="0" err="1"/>
              <a:t>lcrypto</a:t>
            </a:r>
            <a:r>
              <a:rPr lang="en-US" dirty="0"/>
              <a:t> –o first</a:t>
            </a:r>
          </a:p>
          <a:p>
            <a:pPr lvl="2"/>
            <a:r>
              <a:rPr lang="en-US" dirty="0"/>
              <a:t>In your program add the following libraries</a:t>
            </a:r>
          </a:p>
          <a:p>
            <a:pPr lvl="3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#include &lt;</a:t>
            </a:r>
            <a:r>
              <a:rPr lang="en-US" dirty="0" err="1"/>
              <a:t>openssl</a:t>
            </a:r>
            <a:r>
              <a:rPr lang="en-US" dirty="0"/>
              <a:t>/</a:t>
            </a:r>
            <a:r>
              <a:rPr lang="en-US" dirty="0" err="1"/>
              <a:t>evp.h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#include &lt;</a:t>
            </a:r>
            <a:r>
              <a:rPr lang="en-US" dirty="0" err="1"/>
              <a:t>openssl</a:t>
            </a:r>
            <a:r>
              <a:rPr lang="en-US" dirty="0"/>
              <a:t>/</a:t>
            </a:r>
            <a:r>
              <a:rPr lang="en-US" dirty="0" err="1"/>
              <a:t>aes.h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#include &lt;</a:t>
            </a:r>
            <a:r>
              <a:rPr lang="en-US" dirty="0" err="1"/>
              <a:t>openssl</a:t>
            </a:r>
            <a:r>
              <a:rPr lang="en-US" dirty="0"/>
              <a:t>/</a:t>
            </a:r>
            <a:r>
              <a:rPr lang="en-US" dirty="0" err="1"/>
              <a:t>err.h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int main(int arc, char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(“Hello WORLD\n”);</a:t>
            </a:r>
          </a:p>
          <a:p>
            <a:pPr marL="0" indent="0">
              <a:buNone/>
            </a:pPr>
            <a:r>
              <a:rPr lang="en-US" dirty="0"/>
              <a:t>	return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69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49D68-20E4-4DD5-B4D5-8CAFCC2F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Encryption Standard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AED07DB-19EC-42E0-86FA-E449CBF805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68" y="2554289"/>
            <a:ext cx="11496821" cy="38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2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502-DC68-489C-953F-267C8E1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79D-022F-4B86-9CA4-E1641565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int main(int arc, char *</a:t>
            </a:r>
            <a:r>
              <a:rPr lang="en-US" dirty="0" err="1">
                <a:solidFill>
                  <a:srgbClr val="002060"/>
                </a:solidFill>
              </a:rPr>
              <a:t>argv</a:t>
            </a:r>
            <a:r>
              <a:rPr lang="en-US" dirty="0">
                <a:solidFill>
                  <a:srgbClr val="002060"/>
                </a:solidFill>
              </a:rPr>
              <a:t>[])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OpenSSL_add_all_algorithms</a:t>
            </a:r>
            <a:r>
              <a:rPr lang="en-US" dirty="0">
                <a:solidFill>
                  <a:srgbClr val="002060"/>
                </a:solidFill>
              </a:rPr>
              <a:t>();  //load all cipher algorithms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ERR_load_crypto_strings</a:t>
            </a:r>
            <a:r>
              <a:rPr lang="en-US" dirty="0">
                <a:solidFill>
                  <a:srgbClr val="002060"/>
                </a:solidFill>
              </a:rPr>
              <a:t>(); //load human readable errors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/>
              <a:t>//the above two lines are needed for initialization and to be able to use the </a:t>
            </a:r>
            <a:r>
              <a:rPr lang="en-US" dirty="0" err="1"/>
              <a:t>libcrypto</a:t>
            </a:r>
            <a:r>
              <a:rPr lang="en-US" dirty="0"/>
              <a:t> library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502-DC68-489C-953F-267C8E1D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/>
              <a:t>encrypt()</a:t>
            </a:r>
            <a:r>
              <a:rPr lang="en-US" dirty="0"/>
              <a:t> 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79D-022F-4B86-9CA4-E1641565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need for the encrypt function?</a:t>
            </a:r>
          </a:p>
          <a:p>
            <a:pPr lvl="1"/>
            <a:r>
              <a:rPr lang="en-US" dirty="0"/>
              <a:t>Plaintext</a:t>
            </a:r>
          </a:p>
          <a:p>
            <a:pPr lvl="1"/>
            <a:r>
              <a:rPr lang="en-US" dirty="0"/>
              <a:t>Length of the plaintext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IV?</a:t>
            </a:r>
          </a:p>
          <a:p>
            <a:r>
              <a:rPr lang="en-US" dirty="0"/>
              <a:t>Encrypting consists of the following stages:</a:t>
            </a:r>
          </a:p>
          <a:p>
            <a:pPr lvl="1"/>
            <a:r>
              <a:rPr lang="en-US" dirty="0"/>
              <a:t>Setting up a context</a:t>
            </a:r>
          </a:p>
          <a:p>
            <a:pPr lvl="1"/>
            <a:r>
              <a:rPr lang="en-US" dirty="0"/>
              <a:t>Initializing the encryption operation</a:t>
            </a:r>
          </a:p>
          <a:p>
            <a:pPr lvl="1"/>
            <a:r>
              <a:rPr lang="en-US" dirty="0"/>
              <a:t>Providing plaintext bytes to be encrypted</a:t>
            </a:r>
          </a:p>
          <a:p>
            <a:pPr lvl="1"/>
            <a:r>
              <a:rPr lang="en-US" dirty="0"/>
              <a:t>Finalizing the encryption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1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502-DC68-489C-953F-267C8E1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Encrypt() 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79D-022F-4B86-9CA4-E1641565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262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int main(int arc, char *</a:t>
            </a:r>
            <a:r>
              <a:rPr lang="en-US" dirty="0" err="1">
                <a:solidFill>
                  <a:srgbClr val="002060"/>
                </a:solidFill>
              </a:rPr>
              <a:t>argv</a:t>
            </a:r>
            <a:r>
              <a:rPr lang="en-US" dirty="0">
                <a:solidFill>
                  <a:srgbClr val="002060"/>
                </a:solidFill>
              </a:rPr>
              <a:t>[])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sz="2200" dirty="0" err="1">
                <a:solidFill>
                  <a:srgbClr val="002060"/>
                </a:solidFill>
              </a:rPr>
              <a:t>OpenSSL_add_all_algorithms</a:t>
            </a:r>
            <a:r>
              <a:rPr lang="en-US" sz="2200" dirty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	 </a:t>
            </a:r>
            <a:r>
              <a:rPr lang="en-US" sz="2200" dirty="0" err="1">
                <a:solidFill>
                  <a:srgbClr val="002060"/>
                </a:solidFill>
              </a:rPr>
              <a:t>ERR_load_crypto_strings</a:t>
            </a:r>
            <a:r>
              <a:rPr lang="en-US" sz="2200" dirty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	/* A 256 bit key */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	static const unsigned char key[] = "01234567890123456789012345678901";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unsigned char plaintext[] = "CS475 is an awesome course about computer security in the University of Cyprus.";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/* Buffer to store the ciphertext. The size may be different due to padding.  */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unsigned char ciphertext[128];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/* Buffer for the decrypted text for verifying decryption.  */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  unsigned char </a:t>
            </a:r>
            <a:r>
              <a:rPr lang="en-US" dirty="0" err="1">
                <a:solidFill>
                  <a:srgbClr val="002060"/>
                </a:solidFill>
              </a:rPr>
              <a:t>decryptedtext</a:t>
            </a:r>
            <a:r>
              <a:rPr lang="en-US" dirty="0">
                <a:solidFill>
                  <a:srgbClr val="002060"/>
                </a:solidFill>
              </a:rPr>
              <a:t>[128];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int </a:t>
            </a:r>
            <a:r>
              <a:rPr lang="en-US" dirty="0" err="1">
                <a:solidFill>
                  <a:srgbClr val="002060"/>
                </a:solidFill>
              </a:rPr>
              <a:t>decryptedtext_len</a:t>
            </a:r>
            <a:r>
              <a:rPr lang="en-US" dirty="0">
                <a:solidFill>
                  <a:srgbClr val="002060"/>
                </a:solidFill>
              </a:rPr>
              <a:t> = 0, </a:t>
            </a:r>
            <a:r>
              <a:rPr lang="en-US" dirty="0" err="1">
                <a:solidFill>
                  <a:srgbClr val="002060"/>
                </a:solidFill>
              </a:rPr>
              <a:t>ciphertext_len</a:t>
            </a:r>
            <a:r>
              <a:rPr lang="en-US" dirty="0">
                <a:solidFill>
                  <a:srgbClr val="002060"/>
                </a:solidFill>
              </a:rPr>
              <a:t> = 0;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9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502-DC68-489C-953F-267C8E1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encrypt() 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79D-022F-4B86-9CA4-E1641565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/* Encryption. */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ciphertext_len</a:t>
            </a:r>
            <a:r>
              <a:rPr lang="en-US" dirty="0">
                <a:solidFill>
                  <a:srgbClr val="002060"/>
                </a:solidFill>
              </a:rPr>
              <a:t> = encrypt(plaintext, </a:t>
            </a:r>
            <a:r>
              <a:rPr lang="en-US" dirty="0" err="1">
                <a:solidFill>
                  <a:srgbClr val="002060"/>
                </a:solidFill>
              </a:rPr>
              <a:t>strlen</a:t>
            </a:r>
            <a:r>
              <a:rPr lang="en-US" dirty="0">
                <a:solidFill>
                  <a:srgbClr val="002060"/>
                </a:solidFill>
              </a:rPr>
              <a:t>((char *)plaintext), key, ciphertext);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 err="1">
                <a:solidFill>
                  <a:srgbClr val="002060"/>
                </a:solidFill>
              </a:rPr>
              <a:t>printf</a:t>
            </a:r>
            <a:r>
              <a:rPr lang="en-US" dirty="0">
                <a:solidFill>
                  <a:srgbClr val="002060"/>
                </a:solidFill>
              </a:rPr>
              <a:t>("Ciphertext is:\n");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BIO_dump_fp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stdout</a:t>
            </a:r>
            <a:r>
              <a:rPr lang="en-US" dirty="0">
                <a:solidFill>
                  <a:srgbClr val="002060"/>
                </a:solidFill>
              </a:rPr>
              <a:t>, (const char *)ciphertext, </a:t>
            </a:r>
            <a:r>
              <a:rPr lang="en-US" dirty="0" err="1">
                <a:solidFill>
                  <a:srgbClr val="002060"/>
                </a:solidFill>
              </a:rPr>
              <a:t>ciphertext_len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67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502-DC68-489C-953F-267C8E1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 encrypt()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79D-022F-4B86-9CA4-E1641565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int encrypt(unsigned char *plaintext, int </a:t>
            </a:r>
            <a:r>
              <a:rPr lang="en-US" dirty="0" err="1">
                <a:solidFill>
                  <a:srgbClr val="002060"/>
                </a:solidFill>
              </a:rPr>
              <a:t>plaintext_len</a:t>
            </a:r>
            <a:r>
              <a:rPr lang="en-US" dirty="0">
                <a:solidFill>
                  <a:srgbClr val="002060"/>
                </a:solidFill>
              </a:rPr>
              <a:t>, const unsigned char *key, unsigned char *ciphertext)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0000"/>
                </a:highlight>
              </a:rPr>
              <a:t>EVP_CIPHER_CTX *</a:t>
            </a:r>
            <a:r>
              <a:rPr lang="en-US" dirty="0" err="1">
                <a:solidFill>
                  <a:srgbClr val="002060"/>
                </a:solidFill>
                <a:highlight>
                  <a:srgbClr val="FF0000"/>
                </a:highlight>
              </a:rPr>
              <a:t>ctx</a:t>
            </a:r>
            <a:r>
              <a:rPr lang="en-US" dirty="0">
                <a:solidFill>
                  <a:srgbClr val="002060"/>
                </a:solidFill>
                <a:highlight>
                  <a:srgbClr val="FF0000"/>
                </a:highlight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NULL;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int 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 = 0, </a:t>
            </a:r>
            <a:r>
              <a:rPr lang="en-US" dirty="0" err="1">
                <a:solidFill>
                  <a:srgbClr val="002060"/>
                </a:solidFill>
              </a:rPr>
              <a:t>ciphertext_len</a:t>
            </a:r>
            <a:r>
              <a:rPr lang="en-US" dirty="0">
                <a:solidFill>
                  <a:srgbClr val="002060"/>
                </a:solidFill>
              </a:rPr>
              <a:t> = 0;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/* Create and initialize the context  and returns a pointer for success and null for failure*/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if(!(</a:t>
            </a:r>
            <a:r>
              <a:rPr lang="en-US" dirty="0" err="1">
                <a:solidFill>
                  <a:srgbClr val="002060"/>
                </a:solidFill>
                <a:highlight>
                  <a:srgbClr val="FF0000"/>
                </a:highlight>
              </a:rPr>
              <a:t>ctx</a:t>
            </a:r>
            <a:r>
              <a:rPr lang="en-US" dirty="0">
                <a:solidFill>
                  <a:srgbClr val="002060"/>
                </a:solidFill>
                <a:highlight>
                  <a:srgbClr val="FF0000"/>
                </a:highlight>
              </a:rPr>
              <a:t> = </a:t>
            </a:r>
            <a:r>
              <a:rPr lang="en-US" dirty="0" err="1">
                <a:solidFill>
                  <a:srgbClr val="002060"/>
                </a:solidFill>
                <a:highlight>
                  <a:srgbClr val="FF0000"/>
                </a:highlight>
              </a:rPr>
              <a:t>EVP_CIPHER_CTX_new</a:t>
            </a:r>
            <a:r>
              <a:rPr lang="en-US" dirty="0">
                <a:solidFill>
                  <a:srgbClr val="002060"/>
                </a:solidFill>
                <a:highlight>
                  <a:srgbClr val="FF0000"/>
                </a:highlight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))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</a:t>
            </a:r>
            <a:r>
              <a:rPr lang="en-US" dirty="0" err="1">
                <a:solidFill>
                  <a:srgbClr val="002060"/>
                </a:solidFill>
              </a:rPr>
              <a:t>handleErrors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/* Initialize the encryption operation. */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if(1 != </a:t>
            </a:r>
            <a:r>
              <a:rPr lang="en-US" dirty="0" err="1">
                <a:solidFill>
                  <a:srgbClr val="002060"/>
                </a:solidFill>
                <a:highlight>
                  <a:srgbClr val="FF0000"/>
                </a:highlight>
              </a:rPr>
              <a:t>EVP_EncryptInit_ex</a:t>
            </a:r>
            <a:r>
              <a:rPr lang="en-US" dirty="0">
                <a:solidFill>
                  <a:srgbClr val="002060"/>
                </a:solidFill>
                <a:highlight>
                  <a:srgbClr val="FF0000"/>
                </a:highlight>
              </a:rPr>
              <a:t>(</a:t>
            </a:r>
            <a:r>
              <a:rPr lang="en-US" dirty="0" err="1">
                <a:solidFill>
                  <a:srgbClr val="002060"/>
                </a:solidFill>
                <a:highlight>
                  <a:srgbClr val="FF0000"/>
                </a:highlight>
              </a:rPr>
              <a:t>ctx</a:t>
            </a:r>
            <a:r>
              <a:rPr lang="en-US" dirty="0">
                <a:solidFill>
                  <a:srgbClr val="002060"/>
                </a:solidFill>
                <a:highlight>
                  <a:srgbClr val="FF0000"/>
                </a:highlight>
              </a:rPr>
              <a:t>, EVP_aes_128_ecb(), NULL, key, NULL</a:t>
            </a:r>
            <a:r>
              <a:rPr lang="en-US" dirty="0">
                <a:solidFill>
                  <a:srgbClr val="002060"/>
                </a:solidFill>
              </a:rPr>
              <a:t>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</a:t>
            </a:r>
            <a:r>
              <a:rPr lang="en-US" dirty="0" err="1">
                <a:solidFill>
                  <a:srgbClr val="002060"/>
                </a:solidFill>
              </a:rPr>
              <a:t>handleErrors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502-DC68-489C-953F-267C8E1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encrypt()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79D-022F-4B86-9CA4-E1641565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 /* Initialize the encryption operation. */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if(1 != </a:t>
            </a:r>
            <a:r>
              <a:rPr lang="en-US" dirty="0" err="1">
                <a:solidFill>
                  <a:srgbClr val="002060"/>
                </a:solidFill>
              </a:rPr>
              <a:t>EVP_EncryptInit_ex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ctx</a:t>
            </a:r>
            <a:r>
              <a:rPr lang="en-US" dirty="0">
                <a:solidFill>
                  <a:srgbClr val="002060"/>
                </a:solidFill>
              </a:rPr>
              <a:t>, EVP_aes_128_ecb(), NULL, key, NULL))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</a:t>
            </a:r>
            <a:r>
              <a:rPr lang="en-US" dirty="0" err="1">
                <a:solidFill>
                  <a:srgbClr val="002060"/>
                </a:solidFill>
              </a:rPr>
              <a:t>handleErrors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18ACD-FCE2-4271-B568-D80AE574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34581"/>
            <a:ext cx="10525125" cy="7334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DB634B6-7CC0-4DA3-8D76-2BBC28851290}"/>
              </a:ext>
            </a:extLst>
          </p:cNvPr>
          <p:cNvSpPr/>
          <p:nvPr/>
        </p:nvSpPr>
        <p:spPr>
          <a:xfrm rot="6198667">
            <a:off x="4067375" y="3072846"/>
            <a:ext cx="1141121" cy="129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904C5F4-992F-407F-92E8-4AA862C80171}"/>
              </a:ext>
            </a:extLst>
          </p:cNvPr>
          <p:cNvSpPr/>
          <p:nvPr/>
        </p:nvSpPr>
        <p:spPr>
          <a:xfrm rot="1804373">
            <a:off x="6951771" y="3098798"/>
            <a:ext cx="1550880" cy="157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4BCCC1C-3FA3-400A-A0CA-142127D9B0D2}"/>
              </a:ext>
            </a:extLst>
          </p:cNvPr>
          <p:cNvSpPr/>
          <p:nvPr/>
        </p:nvSpPr>
        <p:spPr>
          <a:xfrm rot="7623465" flipV="1">
            <a:off x="7090328" y="3247599"/>
            <a:ext cx="1958662" cy="17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644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Programming AES in C</vt:lpstr>
      <vt:lpstr>Programming AES in C</vt:lpstr>
      <vt:lpstr>Advanced Encryption Standard</vt:lpstr>
      <vt:lpstr>Initialization</vt:lpstr>
      <vt:lpstr>Calling encrypt()  function</vt:lpstr>
      <vt:lpstr>Calling Encrypt()  function</vt:lpstr>
      <vt:lpstr>calling encrypt()  function</vt:lpstr>
      <vt:lpstr>Function:  encrypt() internals</vt:lpstr>
      <vt:lpstr>Function: encrypt()</vt:lpstr>
      <vt:lpstr>Function:  EVP_EncryptUpdate</vt:lpstr>
      <vt:lpstr>Function: EVP_EncryptFinal_ex</vt:lpstr>
      <vt:lpstr>Function: EVP_CIPHER_CTX_free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AES in C</dc:title>
  <dc:creator>Yiannos Mylonas</dc:creator>
  <cp:lastModifiedBy>Yiannos Mylonas</cp:lastModifiedBy>
  <cp:revision>16</cp:revision>
  <cp:lastPrinted>2019-02-04T11:57:54Z</cp:lastPrinted>
  <dcterms:created xsi:type="dcterms:W3CDTF">2018-09-25T12:36:43Z</dcterms:created>
  <dcterms:modified xsi:type="dcterms:W3CDTF">2019-02-04T14:29:10Z</dcterms:modified>
</cp:coreProperties>
</file>