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71" r:id="rId4"/>
    <p:sldId id="265" r:id="rId5"/>
    <p:sldId id="266" r:id="rId6"/>
    <p:sldId id="268" r:id="rId7"/>
    <p:sldId id="272" r:id="rId8"/>
    <p:sldId id="274" r:id="rId9"/>
    <p:sldId id="262" r:id="rId10"/>
    <p:sldId id="27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23084" autoAdjust="0"/>
    <p:restoredTop sz="89427" autoAdjust="0"/>
  </p:normalViewPr>
  <p:slideViewPr>
    <p:cSldViewPr>
      <p:cViewPr>
        <p:scale>
          <a:sx n="70" d="100"/>
          <a:sy n="70" d="100"/>
        </p:scale>
        <p:origin x="546" y="51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83F315-554C-460B-960F-D45175CE22AB}" type="datetimeFigureOut">
              <a:rPr lang="en-US" smtClean="0"/>
              <a:pPr/>
              <a:t>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D013D5-2272-4972-8384-8D16075F1052}" type="slidenum">
              <a:rPr lang="en-US" smtClean="0"/>
              <a:pPr/>
              <a:t>‹#›</a:t>
            </a:fld>
            <a:endParaRPr lang="en-US"/>
          </a:p>
        </p:txBody>
      </p:sp>
    </p:spTree>
    <p:extLst>
      <p:ext uri="{BB962C8B-B14F-4D97-AF65-F5344CB8AC3E}">
        <p14:creationId xmlns="" xmlns:p14="http://schemas.microsoft.com/office/powerpoint/2010/main" val="1018570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D013D5-2272-4972-8384-8D16075F1052}"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D013D5-2272-4972-8384-8D16075F1052}"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46A7E9-D32A-413C-89A9-94728D2354C5}"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6A7E9-D32A-413C-89A9-94728D2354C5}"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6A7E9-D32A-413C-89A9-94728D2354C5}"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6A7E9-D32A-413C-89A9-94728D2354C5}"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46A7E9-D32A-413C-89A9-94728D2354C5}"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46A7E9-D32A-413C-89A9-94728D2354C5}" type="datetimeFigureOut">
              <a:rPr lang="en-US" smtClean="0"/>
              <a:pPr/>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46A7E9-D32A-413C-89A9-94728D2354C5}" type="datetimeFigureOut">
              <a:rPr lang="en-US" smtClean="0"/>
              <a:pPr/>
              <a:t>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46A7E9-D32A-413C-89A9-94728D2354C5}" type="datetimeFigureOut">
              <a:rPr lang="en-US" smtClean="0"/>
              <a:pPr/>
              <a:t>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6A7E9-D32A-413C-89A9-94728D2354C5}" type="datetimeFigureOut">
              <a:rPr lang="en-US" smtClean="0"/>
              <a:pPr/>
              <a:t>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46A7E9-D32A-413C-89A9-94728D2354C5}" type="datetimeFigureOut">
              <a:rPr lang="en-US" smtClean="0"/>
              <a:pPr/>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46A7E9-D32A-413C-89A9-94728D2354C5}" type="datetimeFigureOut">
              <a:rPr lang="en-US" smtClean="0"/>
              <a:pPr/>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42000" b="-4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6A7E9-D32A-413C-89A9-94728D2354C5}" type="datetimeFigureOut">
              <a:rPr lang="en-US" smtClean="0"/>
              <a:pPr/>
              <a:t>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C319F-8676-4147-98CB-80E004E5A1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7924800" cy="6705599"/>
          </a:xfrm>
        </p:spPr>
        <p:txBody>
          <a:bodyPr>
            <a:normAutofit fontScale="90000"/>
          </a:bodyPr>
          <a:lstStyle/>
          <a:p>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t>
            </a:r>
            <a:r>
              <a:rPr lang="en-US" sz="3100" b="1" dirty="0" smtClean="0">
                <a:latin typeface="Times New Roman" pitchFamily="18" charset="0"/>
                <a:cs typeface="Times New Roman" pitchFamily="18" charset="0"/>
              </a:rPr>
              <a:t>PRIVACY PRESERVING QUERY OVER ENCRYPTED GRAPH-STRUCTURED DATA IN OUTSOURCED ENVIRONMENT</a:t>
            </a:r>
            <a:br>
              <a:rPr lang="en-US" sz="3100" b="1" dirty="0" smtClean="0">
                <a:latin typeface="Times New Roman" pitchFamily="18" charset="0"/>
                <a:cs typeface="Times New Roman" pitchFamily="18" charset="0"/>
              </a:rPr>
            </a:br>
            <a:r>
              <a:rPr lang="en-US" sz="3100" b="1" dirty="0" smtClean="0">
                <a:latin typeface="Times New Roman" pitchFamily="18" charset="0"/>
                <a:cs typeface="Times New Roman" pitchFamily="18" charset="0"/>
              </a:rPr>
              <a:t/>
            </a:r>
            <a:br>
              <a:rPr lang="en-US" sz="31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700" b="1" dirty="0" smtClean="0">
                <a:latin typeface="Times New Roman" pitchFamily="18" charset="0"/>
                <a:cs typeface="Times New Roman" pitchFamily="18" charset="0"/>
              </a:rPr>
              <a:t>DOMAIN: DATA MINING</a:t>
            </a:r>
            <a:br>
              <a:rPr lang="en-US" sz="27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PRESENTED BY</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E.ROOBINI (211415104221)</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N.MEENARAJI (211415104146)</a:t>
            </a:r>
            <a:br>
              <a:rPr lang="en-US" sz="22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UNDER THE GUIDANCE OF</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MRS.K.NIVETHITHA</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2000" b="1" dirty="0" smtClean="0">
                <a:latin typeface="Times New Roman" pitchFamily="18" charset="0"/>
                <a:cs typeface="Times New Roman" pitchFamily="18" charset="0"/>
              </a:rPr>
              <a:t>TIMELINE CHART</a:t>
            </a:r>
            <a:endParaRPr lang="en-US" sz="2000" b="1" dirty="0">
              <a:latin typeface="Times New Roman" pitchFamily="18" charset="0"/>
              <a:cs typeface="Times New Roman" pitchFamily="18" charset="0"/>
            </a:endParaRPr>
          </a:p>
        </p:txBody>
      </p:sp>
      <p:pic>
        <p:nvPicPr>
          <p:cNvPr id="4" name="Picture 2" descr="C:\Users\trios\Downloads\IMAGE1.PNG"/>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5800" y="1371600"/>
            <a:ext cx="7315200" cy="427300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1"/>
            <a:ext cx="7696200" cy="4343400"/>
          </a:xfrm>
        </p:spPr>
        <p:txBody>
          <a:bodyPr>
            <a:normAutofit/>
          </a:bodyPr>
          <a:lstStyle/>
          <a:p>
            <a:pPr algn="ctr">
              <a:buNone/>
            </a:pPr>
            <a:endParaRPr lang="en-US" sz="8000" dirty="0" smtClean="0"/>
          </a:p>
          <a:p>
            <a:pPr algn="ctr">
              <a:buNone/>
            </a:pPr>
            <a:r>
              <a:rPr lang="en-US" sz="8000" b="1" dirty="0" smtClean="0">
                <a:effectLst>
                  <a:outerShdw blurRad="38100" dist="38100" dir="2700000" algn="tl">
                    <a:srgbClr val="000000">
                      <a:alpha val="43137"/>
                    </a:srgbClr>
                  </a:outerShdw>
                </a:effectLst>
                <a:latin typeface="Times New Roman" pitchFamily="18" charset="0"/>
                <a:cs typeface="Times New Roman" pitchFamily="18" charset="0"/>
              </a:rPr>
              <a:t>THANK YOU</a:t>
            </a:r>
            <a:endParaRPr lang="en-US" sz="80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411162"/>
          </a:xfrm>
        </p:spPr>
        <p:txBody>
          <a:bodyPr>
            <a:normAutofit fontScale="90000"/>
          </a:bodyPr>
          <a:lstStyle/>
          <a:p>
            <a:pPr algn="l"/>
            <a:r>
              <a:rPr lang="en-US" sz="2200" b="1" dirty="0" smtClean="0">
                <a:effectLst>
                  <a:outerShdw blurRad="38100" dist="38100" dir="2700000" algn="tl">
                    <a:srgbClr val="000000">
                      <a:alpha val="43137"/>
                    </a:srgbClr>
                  </a:outerShdw>
                </a:effectLst>
                <a:latin typeface="Times New Roman" pitchFamily="18" charset="0"/>
                <a:cs typeface="Times New Roman" pitchFamily="18" charset="0"/>
              </a:rPr>
              <a:t>ABSTRACT:</a:t>
            </a:r>
            <a:r>
              <a:rPr lang="en-US" dirty="0"/>
              <a:t/>
            </a:r>
            <a:br>
              <a:rPr lang="en-US" dirty="0"/>
            </a:br>
            <a:endParaRPr lang="en-US" dirty="0"/>
          </a:p>
        </p:txBody>
      </p:sp>
      <p:sp>
        <p:nvSpPr>
          <p:cNvPr id="3" name="Content Placeholder 2"/>
          <p:cNvSpPr>
            <a:spLocks noGrp="1"/>
          </p:cNvSpPr>
          <p:nvPr>
            <p:ph idx="1"/>
          </p:nvPr>
        </p:nvSpPr>
        <p:spPr>
          <a:xfrm>
            <a:off x="457200" y="381000"/>
            <a:ext cx="7696200" cy="6248400"/>
          </a:xfrm>
        </p:spPr>
        <p:txBody>
          <a:bodyPr>
            <a:noAutofit/>
          </a:bodyPr>
          <a:lstStyle/>
          <a:p>
            <a:pPr algn="just">
              <a:lnSpc>
                <a:spcPct val="150000"/>
              </a:lnSpc>
            </a:pPr>
            <a:r>
              <a:rPr lang="en-US" sz="1400" dirty="0" smtClean="0">
                <a:latin typeface="Times New Roman" pitchFamily="18" charset="0"/>
                <a:cs typeface="Times New Roman" pitchFamily="18" charset="0"/>
              </a:rPr>
              <a:t>The expanding </a:t>
            </a:r>
            <a:r>
              <a:rPr lang="en-US" sz="1400" dirty="0">
                <a:latin typeface="Times New Roman" pitchFamily="18" charset="0"/>
                <a:cs typeface="Times New Roman" pitchFamily="18" charset="0"/>
              </a:rPr>
              <a:t>enthusiasm for gathering and distributing a lot of people's information to open for purposes, for example, therapeutic research, showcase examination and practical measures has made significant security worries about person's delicate data. </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 First as a government they have to allocate ten papers about exam who is going to prepare they need well experience in paper preparation so after preparing all those files should be in encryption for each and every file different key will be generate to different papers after that entire folder they will set one key to access that . </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A</a:t>
            </a:r>
            <a:r>
              <a:rPr lang="en-US" sz="1400" dirty="0" smtClean="0">
                <a:latin typeface="Times New Roman" pitchFamily="18" charset="0"/>
                <a:cs typeface="Times New Roman" pitchFamily="18" charset="0"/>
              </a:rPr>
              <a:t>fter </a:t>
            </a:r>
            <a:r>
              <a:rPr lang="en-US" sz="1400" dirty="0" smtClean="0">
                <a:latin typeface="Times New Roman" pitchFamily="18" charset="0"/>
                <a:cs typeface="Times New Roman" pitchFamily="18" charset="0"/>
              </a:rPr>
              <a:t>they can share that file to college so </a:t>
            </a:r>
            <a:r>
              <a:rPr lang="en-US" sz="1400" dirty="0" smtClean="0">
                <a:latin typeface="Times New Roman" pitchFamily="18" charset="0"/>
                <a:cs typeface="Times New Roman" pitchFamily="18" charset="0"/>
              </a:rPr>
              <a:t>college </a:t>
            </a:r>
            <a:r>
              <a:rPr lang="en-US" sz="1400" dirty="0" smtClean="0">
                <a:latin typeface="Times New Roman" pitchFamily="18" charset="0"/>
                <a:cs typeface="Times New Roman" pitchFamily="18" charset="0"/>
              </a:rPr>
              <a:t>they can login and see that key if they enter that key correct then they can that key by using of automatic </a:t>
            </a:r>
            <a:r>
              <a:rPr lang="en-US" sz="1400" dirty="0" smtClean="0">
                <a:latin typeface="Times New Roman" pitchFamily="18" charset="0"/>
                <a:cs typeface="Times New Roman" pitchFamily="18" charset="0"/>
              </a:rPr>
              <a:t>technique  </a:t>
            </a:r>
            <a:r>
              <a:rPr lang="en-US" sz="1400" dirty="0" smtClean="0">
                <a:latin typeface="Times New Roman" pitchFamily="18" charset="0"/>
                <a:cs typeface="Times New Roman" pitchFamily="18" charset="0"/>
              </a:rPr>
              <a:t>here while sharing time any one of the key will be share to student while sending time that key will be merged in one QR code if the student registered in that college they can login and they can scan that QR code then they can get the key if they enter that key correctly then one request should be send to government. Related to that key government will send that file to that college student</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In </a:t>
            </a:r>
            <a:r>
              <a:rPr lang="en-US" sz="1400" dirty="0" smtClean="0">
                <a:latin typeface="Times New Roman" pitchFamily="18" charset="0"/>
                <a:cs typeface="Times New Roman" pitchFamily="18" charset="0"/>
              </a:rPr>
              <a:t>encrypted mode </a:t>
            </a:r>
            <a:r>
              <a:rPr lang="en-US" sz="1400" dirty="0" smtClean="0">
                <a:latin typeface="Times New Roman" pitchFamily="18" charset="0"/>
                <a:cs typeface="Times New Roman" pitchFamily="18" charset="0"/>
              </a:rPr>
              <a:t>if they want to decrypt that file they have to enter that key correctly.</a:t>
            </a:r>
            <a:endParaRPr lang="en-IN"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a:t>
            </a:r>
            <a:endParaRPr lang="en-IN" sz="1400" dirty="0" smtClean="0">
              <a:latin typeface="Times New Roman" pitchFamily="18" charset="0"/>
              <a:cs typeface="Times New Roman" pitchFamily="18" charset="0"/>
            </a:endParaRPr>
          </a:p>
          <a:p>
            <a:pPr algn="just">
              <a:lnSpc>
                <a:spcPct val="150000"/>
              </a:lnSpc>
            </a:pPr>
            <a:endParaRPr lang="en-US" sz="1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620000" cy="304800"/>
          </a:xfrm>
        </p:spPr>
        <p:txBody>
          <a:bodyPr>
            <a:normAutofit fontScale="90000"/>
          </a:bodyPr>
          <a:lstStyle/>
          <a:p>
            <a:pPr algn="l"/>
            <a:r>
              <a:rPr lang="en-US" sz="2000" b="1" dirty="0" smtClean="0">
                <a:latin typeface="Times New Roman" pitchFamily="18" charset="0"/>
                <a:cs typeface="Times New Roman" pitchFamily="18" charset="0"/>
              </a:rPr>
              <a:t>LITERATURE SURVEY:</a:t>
            </a:r>
            <a:endParaRPr lang="en-US" sz="20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347472"/>
          <a:ext cx="7543800" cy="6510528"/>
        </p:xfrm>
        <a:graphic>
          <a:graphicData uri="http://schemas.openxmlformats.org/drawingml/2006/table">
            <a:tbl>
              <a:tblPr firstRow="1" bandRow="1">
                <a:tableStyleId>{F5AB1C69-6EDB-4FF4-983F-18BD219EF322}</a:tableStyleId>
              </a:tblPr>
              <a:tblGrid>
                <a:gridCol w="1508760"/>
                <a:gridCol w="1508760"/>
                <a:gridCol w="1508760"/>
                <a:gridCol w="1508760"/>
                <a:gridCol w="1508760"/>
              </a:tblGrid>
              <a:tr h="617605">
                <a:tc>
                  <a:txBody>
                    <a:bodyPr/>
                    <a:lstStyle/>
                    <a:p>
                      <a:r>
                        <a:rPr lang="en-US" sz="1600" dirty="0" smtClean="0">
                          <a:latin typeface="Times New Roman" pitchFamily="18" charset="0"/>
                          <a:cs typeface="Times New Roman" pitchFamily="18" charset="0"/>
                        </a:rPr>
                        <a:t>TITLE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AUTHOR</a:t>
                      </a:r>
                      <a:endParaRPr lang="en-US" sz="1600"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YEAR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ADVANTAGES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DISADVANTAGES</a:t>
                      </a:r>
                      <a:endParaRPr lang="en-US" dirty="0">
                        <a:latin typeface="Times New Roman" pitchFamily="18" charset="0"/>
                        <a:cs typeface="Times New Roman" pitchFamily="18" charset="0"/>
                      </a:endParaRPr>
                    </a:p>
                  </a:txBody>
                  <a:tcPr/>
                </a:tc>
              </a:tr>
              <a:tr h="1735177">
                <a:tc>
                  <a:txBody>
                    <a:bodyPr/>
                    <a:lstStyle/>
                    <a:p>
                      <a:r>
                        <a:rPr lang="en-US" sz="1400" dirty="0" smtClean="0">
                          <a:latin typeface="Times New Roman" pitchFamily="18" charset="0"/>
                          <a:cs typeface="Times New Roman" pitchFamily="18" charset="0"/>
                        </a:rPr>
                        <a:t>Privacy characterization and Quantification</a:t>
                      </a:r>
                      <a:r>
                        <a:rPr lang="en-US" sz="1400" baseline="0" dirty="0" smtClean="0">
                          <a:latin typeface="Times New Roman" pitchFamily="18" charset="0"/>
                          <a:cs typeface="Times New Roman" pitchFamily="18" charset="0"/>
                        </a:rPr>
                        <a:t> in Data publishing</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M.H.</a:t>
                      </a:r>
                      <a:r>
                        <a:rPr lang="en-US" sz="1400" baseline="0" dirty="0" smtClean="0">
                          <a:latin typeface="Times New Roman" pitchFamily="18" charset="0"/>
                          <a:cs typeface="Times New Roman" pitchFamily="18" charset="0"/>
                        </a:rPr>
                        <a:t> </a:t>
                      </a:r>
                      <a:r>
                        <a:rPr lang="en-US" sz="1400" baseline="0" dirty="0" err="1" smtClean="0">
                          <a:latin typeface="Times New Roman" pitchFamily="18" charset="0"/>
                          <a:cs typeface="Times New Roman" pitchFamily="18" charset="0"/>
                        </a:rPr>
                        <a:t>Afifi</a:t>
                      </a:r>
                      <a:r>
                        <a:rPr lang="en-US" sz="1400" baseline="0" dirty="0" smtClean="0">
                          <a:latin typeface="Times New Roman" pitchFamily="18" charset="0"/>
                          <a:cs typeface="Times New Roman" pitchFamily="18" charset="0"/>
                        </a:rPr>
                        <a:t>, Kai Zhou and </a:t>
                      </a:r>
                      <a:r>
                        <a:rPr lang="en-US" sz="1400" baseline="0" dirty="0" err="1" smtClean="0">
                          <a:latin typeface="Times New Roman" pitchFamily="18" charset="0"/>
                          <a:cs typeface="Times New Roman" pitchFamily="18" charset="0"/>
                        </a:rPr>
                        <a:t>Jian</a:t>
                      </a:r>
                      <a:r>
                        <a:rPr lang="en-US" sz="1400" baseline="0" dirty="0" smtClean="0">
                          <a:latin typeface="Times New Roman" pitchFamily="18" charset="0"/>
                          <a:cs typeface="Times New Roman" pitchFamily="18" charset="0"/>
                        </a:rPr>
                        <a:t> </a:t>
                      </a:r>
                      <a:r>
                        <a:rPr lang="en-US" sz="1400" baseline="0" dirty="0" err="1" smtClean="0">
                          <a:latin typeface="Times New Roman" pitchFamily="18" charset="0"/>
                          <a:cs typeface="Times New Roman" pitchFamily="18" charset="0"/>
                        </a:rPr>
                        <a:t>Ren</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2018</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Provides two</a:t>
                      </a:r>
                      <a:r>
                        <a:rPr lang="en-US" sz="1400" baseline="0" dirty="0" smtClean="0">
                          <a:latin typeface="Times New Roman" pitchFamily="18" charset="0"/>
                          <a:cs typeface="Times New Roman" pitchFamily="18" charset="0"/>
                        </a:rPr>
                        <a:t> different privacy leakage metrics</a:t>
                      </a:r>
                      <a:endParaRPr lang="en-US" sz="14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231F20"/>
                          </a:solidFill>
                          <a:effectLst/>
                          <a:latin typeface="Times New Roman" pitchFamily="18" charset="0"/>
                          <a:ea typeface="Times New Roman"/>
                          <a:cs typeface="Times New Roman" pitchFamily="18" charset="0"/>
                        </a:rPr>
                        <a:t>It lacks</a:t>
                      </a:r>
                      <a:r>
                        <a:rPr lang="en-US" sz="1400" baseline="0" dirty="0" smtClean="0">
                          <a:solidFill>
                            <a:srgbClr val="231F20"/>
                          </a:solidFill>
                          <a:effectLst/>
                          <a:latin typeface="Times New Roman" pitchFamily="18" charset="0"/>
                          <a:ea typeface="Times New Roman"/>
                          <a:cs typeface="Times New Roman" pitchFamily="18" charset="0"/>
                        </a:rPr>
                        <a:t> optimization of chosen set of  identifiers to minimize distribution and entropy leakage.</a:t>
                      </a:r>
                      <a:endParaRPr lang="en-US" sz="1400" dirty="0" smtClean="0">
                        <a:effectLst/>
                        <a:latin typeface="Times New Roman" pitchFamily="18" charset="0"/>
                        <a:ea typeface="Times New Roman"/>
                        <a:cs typeface="Times New Roman" pitchFamily="18" charset="0"/>
                      </a:endParaRPr>
                    </a:p>
                    <a:p>
                      <a:endParaRPr lang="en-US" sz="1400" dirty="0">
                        <a:latin typeface="Times New Roman" pitchFamily="18" charset="0"/>
                        <a:cs typeface="Times New Roman" pitchFamily="18" charset="0"/>
                      </a:endParaRPr>
                    </a:p>
                  </a:txBody>
                  <a:tcPr/>
                </a:tc>
              </a:tr>
              <a:tr h="1271973">
                <a:tc>
                  <a:txBody>
                    <a:bodyPr/>
                    <a:lstStyle/>
                    <a:p>
                      <a:pPr marL="0" marR="0">
                        <a:lnSpc>
                          <a:spcPct val="115000"/>
                        </a:lnSpc>
                        <a:spcBef>
                          <a:spcPts val="0"/>
                        </a:spcBef>
                        <a:spcAft>
                          <a:spcPts val="0"/>
                        </a:spcAft>
                      </a:pPr>
                      <a:r>
                        <a:rPr lang="en-US" sz="1400" b="0" kern="1200" dirty="0">
                          <a:solidFill>
                            <a:schemeClr val="tx1"/>
                          </a:solidFill>
                          <a:latin typeface="Times New Roman" pitchFamily="18" charset="0"/>
                          <a:ea typeface="Times New Roman"/>
                          <a:cs typeface="Times New Roman" pitchFamily="18" charset="0"/>
                        </a:rPr>
                        <a:t>Secure Key for Authentication and secret sharing in Cloud computing </a:t>
                      </a:r>
                      <a:endParaRPr lang="en-US" sz="1400" b="0" dirty="0">
                        <a:solidFill>
                          <a:schemeClr val="tx1"/>
                        </a:solidFill>
                        <a:latin typeface="Times New Roman" pitchFamily="18" charset="0"/>
                        <a:ea typeface="Calibri"/>
                        <a:cs typeface="Times New Roman" pitchFamily="18" charset="0"/>
                      </a:endParaRPr>
                    </a:p>
                  </a:txBody>
                  <a:tcPr/>
                </a:tc>
                <a:tc>
                  <a:txBody>
                    <a:bodyPr/>
                    <a:lstStyle/>
                    <a:p>
                      <a:pPr marL="0" marR="0">
                        <a:lnSpc>
                          <a:spcPct val="115000"/>
                        </a:lnSpc>
                        <a:spcBef>
                          <a:spcPts val="0"/>
                        </a:spcBef>
                        <a:spcAft>
                          <a:spcPts val="0"/>
                        </a:spcAft>
                      </a:pPr>
                      <a:r>
                        <a:rPr lang="en-US" sz="1400" b="0" kern="1200" dirty="0" err="1">
                          <a:solidFill>
                            <a:schemeClr val="tx1"/>
                          </a:solidFill>
                          <a:latin typeface="Times New Roman" pitchFamily="18" charset="0"/>
                          <a:ea typeface="Times New Roman"/>
                          <a:cs typeface="Times New Roman" pitchFamily="18" charset="0"/>
                        </a:rPr>
                        <a:t>Santhosh</a:t>
                      </a:r>
                      <a:r>
                        <a:rPr lang="en-US" sz="1400" b="0" kern="1200" dirty="0">
                          <a:solidFill>
                            <a:schemeClr val="tx1"/>
                          </a:solidFill>
                          <a:latin typeface="Times New Roman" pitchFamily="18" charset="0"/>
                          <a:ea typeface="Times New Roman"/>
                          <a:cs typeface="Times New Roman" pitchFamily="18" charset="0"/>
                        </a:rPr>
                        <a:t> </a:t>
                      </a:r>
                      <a:r>
                        <a:rPr lang="en-US" sz="1400" b="0" kern="1200" dirty="0" err="1">
                          <a:solidFill>
                            <a:schemeClr val="tx1"/>
                          </a:solidFill>
                          <a:latin typeface="Times New Roman" pitchFamily="18" charset="0"/>
                          <a:ea typeface="Times New Roman"/>
                          <a:cs typeface="Times New Roman" pitchFamily="18" charset="0"/>
                        </a:rPr>
                        <a:t>Lomte</a:t>
                      </a:r>
                      <a:r>
                        <a:rPr lang="en-US" sz="1400" b="0" kern="1200" dirty="0">
                          <a:solidFill>
                            <a:schemeClr val="tx1"/>
                          </a:solidFill>
                          <a:latin typeface="Times New Roman" pitchFamily="18" charset="0"/>
                          <a:ea typeface="Times New Roman"/>
                          <a:cs typeface="Times New Roman" pitchFamily="18" charset="0"/>
                        </a:rPr>
                        <a:t>, </a:t>
                      </a:r>
                      <a:r>
                        <a:rPr lang="en-US" sz="1400" b="0" kern="1200" dirty="0" err="1">
                          <a:solidFill>
                            <a:schemeClr val="tx1"/>
                          </a:solidFill>
                          <a:latin typeface="Times New Roman" pitchFamily="18" charset="0"/>
                          <a:ea typeface="Times New Roman"/>
                          <a:cs typeface="Times New Roman" pitchFamily="18" charset="0"/>
                        </a:rPr>
                        <a:t>Shraddha</a:t>
                      </a:r>
                      <a:r>
                        <a:rPr lang="en-US" sz="1400" b="0" kern="1200" dirty="0">
                          <a:solidFill>
                            <a:schemeClr val="tx1"/>
                          </a:solidFill>
                          <a:latin typeface="Times New Roman" pitchFamily="18" charset="0"/>
                          <a:ea typeface="Times New Roman"/>
                          <a:cs typeface="Times New Roman" pitchFamily="18" charset="0"/>
                        </a:rPr>
                        <a:t> </a:t>
                      </a:r>
                      <a:r>
                        <a:rPr lang="en-US" sz="1400" b="0" kern="1200" dirty="0" err="1">
                          <a:solidFill>
                            <a:schemeClr val="tx1"/>
                          </a:solidFill>
                          <a:latin typeface="Times New Roman" pitchFamily="18" charset="0"/>
                          <a:ea typeface="Times New Roman"/>
                          <a:cs typeface="Times New Roman" pitchFamily="18" charset="0"/>
                        </a:rPr>
                        <a:t>Dudhani</a:t>
                      </a:r>
                      <a:r>
                        <a:rPr lang="en-US" sz="1400" b="0" kern="1200" dirty="0">
                          <a:solidFill>
                            <a:schemeClr val="tx1"/>
                          </a:solidFill>
                          <a:latin typeface="Times New Roman" pitchFamily="18" charset="0"/>
                          <a:ea typeface="Times New Roman"/>
                          <a:cs typeface="Times New Roman" pitchFamily="18" charset="0"/>
                        </a:rPr>
                        <a:t> </a:t>
                      </a:r>
                      <a:endParaRPr lang="en-US" sz="1400" b="0" dirty="0">
                        <a:solidFill>
                          <a:schemeClr val="tx1"/>
                        </a:solidFill>
                        <a:latin typeface="Times New Roman" pitchFamily="18" charset="0"/>
                        <a:ea typeface="Calibri"/>
                        <a:cs typeface="Times New Roman" pitchFamily="18" charset="0"/>
                      </a:endParaRPr>
                    </a:p>
                  </a:txBody>
                  <a:tcPr/>
                </a:tc>
                <a:tc>
                  <a:txBody>
                    <a:bodyPr/>
                    <a:lstStyle/>
                    <a:p>
                      <a:pPr marL="0" marR="0">
                        <a:lnSpc>
                          <a:spcPct val="115000"/>
                        </a:lnSpc>
                        <a:spcBef>
                          <a:spcPts val="0"/>
                        </a:spcBef>
                        <a:spcAft>
                          <a:spcPts val="0"/>
                        </a:spcAft>
                      </a:pPr>
                      <a:r>
                        <a:rPr lang="en-US" sz="1400" b="0" kern="1200" dirty="0">
                          <a:solidFill>
                            <a:schemeClr val="tx1"/>
                          </a:solidFill>
                          <a:latin typeface="Times New Roman" pitchFamily="18" charset="0"/>
                          <a:ea typeface="Times New Roman"/>
                          <a:cs typeface="Times New Roman" pitchFamily="18" charset="0"/>
                        </a:rPr>
                        <a:t>2017 </a:t>
                      </a:r>
                      <a:endParaRPr lang="en-US" sz="1400" b="0" dirty="0">
                        <a:solidFill>
                          <a:schemeClr val="tx1"/>
                        </a:solidFill>
                        <a:latin typeface="Times New Roman" pitchFamily="18" charset="0"/>
                        <a:ea typeface="Calibri"/>
                        <a:cs typeface="Times New Roman" pitchFamily="18" charset="0"/>
                      </a:endParaRPr>
                    </a:p>
                  </a:txBody>
                  <a:tcPr/>
                </a:tc>
                <a:tc>
                  <a:txBody>
                    <a:bodyPr/>
                    <a:lstStyle/>
                    <a:p>
                      <a:r>
                        <a:rPr lang="en-US" sz="1400" dirty="0" smtClean="0">
                          <a:latin typeface="Times New Roman" pitchFamily="18" charset="0"/>
                          <a:cs typeface="Times New Roman" pitchFamily="18" charset="0"/>
                        </a:rPr>
                        <a:t>MRSE</a:t>
                      </a:r>
                      <a:r>
                        <a:rPr lang="en-US" sz="1400" baseline="0" dirty="0" smtClean="0">
                          <a:latin typeface="Times New Roman" pitchFamily="18" charset="0"/>
                          <a:cs typeface="Times New Roman" pitchFamily="18" charset="0"/>
                        </a:rPr>
                        <a:t> schemes to achieve various stringent privacy requirements </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Multi</a:t>
                      </a:r>
                      <a:r>
                        <a:rPr lang="en-US" sz="1400" baseline="0" dirty="0" smtClean="0">
                          <a:latin typeface="Times New Roman" pitchFamily="18" charset="0"/>
                          <a:cs typeface="Times New Roman" pitchFamily="18" charset="0"/>
                        </a:rPr>
                        <a:t> keyword semantics and integrity check of rank order</a:t>
                      </a:r>
                      <a:endParaRPr lang="en-US" sz="1400" dirty="0">
                        <a:latin typeface="Times New Roman" pitchFamily="18" charset="0"/>
                        <a:cs typeface="Times New Roman" pitchFamily="18" charset="0"/>
                      </a:endParaRPr>
                    </a:p>
                  </a:txBody>
                  <a:tcPr/>
                </a:tc>
              </a:tr>
              <a:tr h="911703">
                <a:tc>
                  <a:txBody>
                    <a:bodyPr/>
                    <a:lstStyle/>
                    <a:p>
                      <a:r>
                        <a:rPr lang="en-US" sz="1400" dirty="0" smtClean="0">
                          <a:latin typeface="Times New Roman" pitchFamily="18" charset="0"/>
                          <a:cs typeface="Times New Roman" pitchFamily="18" charset="0"/>
                        </a:rPr>
                        <a:t>Security  Techniques for</a:t>
                      </a:r>
                      <a:r>
                        <a:rPr lang="en-US" sz="1400" baseline="0" dirty="0" smtClean="0">
                          <a:latin typeface="Times New Roman" pitchFamily="18" charset="0"/>
                          <a:cs typeface="Times New Roman" pitchFamily="18" charset="0"/>
                        </a:rPr>
                        <a:t> data protection in cloud computing</a:t>
                      </a:r>
                      <a:endParaRPr lang="en-US" sz="1400" dirty="0">
                        <a:latin typeface="Times New Roman" pitchFamily="18" charset="0"/>
                        <a:cs typeface="Times New Roman" pitchFamily="18" charset="0"/>
                      </a:endParaRPr>
                    </a:p>
                  </a:txBody>
                  <a:tcPr/>
                </a:tc>
                <a:tc>
                  <a:txBody>
                    <a:bodyPr/>
                    <a:lstStyle/>
                    <a:p>
                      <a:r>
                        <a:rPr lang="en-US" sz="1400" dirty="0" err="1" smtClean="0">
                          <a:latin typeface="Times New Roman" pitchFamily="18" charset="0"/>
                          <a:cs typeface="Times New Roman" pitchFamily="18" charset="0"/>
                        </a:rPr>
                        <a:t>Kire</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Jakimoski</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2016</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Multi factor authentication</a:t>
                      </a:r>
                      <a:r>
                        <a:rPr lang="en-US" sz="1400" baseline="0" dirty="0" smtClean="0">
                          <a:latin typeface="Times New Roman" pitchFamily="18" charset="0"/>
                          <a:cs typeface="Times New Roman" pitchFamily="18" charset="0"/>
                        </a:rPr>
                        <a:t> scheme</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It</a:t>
                      </a:r>
                      <a:r>
                        <a:rPr lang="en-US" sz="1400" baseline="0" dirty="0" smtClean="0">
                          <a:latin typeface="Times New Roman" pitchFamily="18" charset="0"/>
                          <a:cs typeface="Times New Roman" pitchFamily="18" charset="0"/>
                        </a:rPr>
                        <a:t> lacks </a:t>
                      </a:r>
                      <a:r>
                        <a:rPr lang="en-US" sz="1400" dirty="0" smtClean="0">
                          <a:latin typeface="Times New Roman" pitchFamily="18" charset="0"/>
                          <a:cs typeface="Times New Roman" pitchFamily="18" charset="0"/>
                        </a:rPr>
                        <a:t>Security control</a:t>
                      </a:r>
                      <a:endParaRPr lang="en-US" sz="1400" dirty="0">
                        <a:latin typeface="Times New Roman" pitchFamily="18" charset="0"/>
                        <a:cs typeface="Times New Roman" pitchFamily="18" charset="0"/>
                      </a:endParaRPr>
                    </a:p>
                  </a:txBody>
                  <a:tcPr/>
                </a:tc>
              </a:tr>
              <a:tr h="1745470">
                <a:tc>
                  <a:txBody>
                    <a:bodyPr/>
                    <a:lstStyle/>
                    <a:p>
                      <a:pPr marL="0" marR="0">
                        <a:lnSpc>
                          <a:spcPct val="115000"/>
                        </a:lnSpc>
                        <a:spcBef>
                          <a:spcPts val="0"/>
                        </a:spcBef>
                        <a:spcAft>
                          <a:spcPts val="0"/>
                        </a:spcAft>
                      </a:pPr>
                      <a:r>
                        <a:rPr lang="en-US" sz="1400" b="0" kern="1200" dirty="0">
                          <a:solidFill>
                            <a:schemeClr val="tx1"/>
                          </a:solidFill>
                          <a:latin typeface="Times New Roman" pitchFamily="18" charset="0"/>
                          <a:ea typeface="Times New Roman"/>
                          <a:cs typeface="Times New Roman" pitchFamily="18" charset="0"/>
                        </a:rPr>
                        <a:t>Secure Multi-Keyword Top-K Retrieval over encrypted cloud data using </a:t>
                      </a:r>
                      <a:r>
                        <a:rPr lang="en-US" sz="1400" b="0" kern="1200" dirty="0" err="1">
                          <a:solidFill>
                            <a:schemeClr val="tx1"/>
                          </a:solidFill>
                          <a:latin typeface="Times New Roman" pitchFamily="18" charset="0"/>
                          <a:ea typeface="Times New Roman"/>
                          <a:cs typeface="Times New Roman" pitchFamily="18" charset="0"/>
                        </a:rPr>
                        <a:t>Homomorphic</a:t>
                      </a:r>
                      <a:r>
                        <a:rPr lang="en-US" sz="1400" b="0" kern="1200" dirty="0">
                          <a:solidFill>
                            <a:schemeClr val="tx1"/>
                          </a:solidFill>
                          <a:latin typeface="Times New Roman" pitchFamily="18" charset="0"/>
                          <a:ea typeface="Times New Roman"/>
                          <a:cs typeface="Times New Roman" pitchFamily="18" charset="0"/>
                        </a:rPr>
                        <a:t> Encryption </a:t>
                      </a:r>
                      <a:endParaRPr lang="en-US" sz="1400" b="0" dirty="0">
                        <a:solidFill>
                          <a:schemeClr val="tx1"/>
                        </a:solidFill>
                        <a:latin typeface="Times New Roman" pitchFamily="18" charset="0"/>
                        <a:ea typeface="Calibri"/>
                        <a:cs typeface="Times New Roman" pitchFamily="18" charset="0"/>
                      </a:endParaRPr>
                    </a:p>
                  </a:txBody>
                  <a:tcPr/>
                </a:tc>
                <a:tc>
                  <a:txBody>
                    <a:bodyPr/>
                    <a:lstStyle/>
                    <a:p>
                      <a:pPr marL="0" marR="0">
                        <a:lnSpc>
                          <a:spcPct val="115000"/>
                        </a:lnSpc>
                        <a:spcBef>
                          <a:spcPts val="0"/>
                        </a:spcBef>
                        <a:spcAft>
                          <a:spcPts val="0"/>
                        </a:spcAft>
                      </a:pPr>
                      <a:r>
                        <a:rPr lang="en-US" sz="1400" b="0" kern="1200" dirty="0" err="1" smtClean="0">
                          <a:solidFill>
                            <a:schemeClr val="tx1"/>
                          </a:solidFill>
                          <a:latin typeface="Times New Roman" pitchFamily="18" charset="0"/>
                          <a:ea typeface="Times New Roman"/>
                          <a:cs typeface="Times New Roman" pitchFamily="18" charset="0"/>
                        </a:rPr>
                        <a:t>Sruthi.V</a:t>
                      </a:r>
                      <a:r>
                        <a:rPr lang="en-US" sz="1400" b="0" kern="1200" dirty="0" smtClean="0">
                          <a:solidFill>
                            <a:schemeClr val="tx1"/>
                          </a:solidFill>
                          <a:latin typeface="Times New Roman" pitchFamily="18" charset="0"/>
                          <a:ea typeface="Times New Roman"/>
                          <a:cs typeface="Times New Roman" pitchFamily="18" charset="0"/>
                        </a:rPr>
                        <a:t>, </a:t>
                      </a:r>
                      <a:r>
                        <a:rPr lang="en-US" sz="1400" b="0" kern="1200" dirty="0" err="1">
                          <a:solidFill>
                            <a:schemeClr val="tx1"/>
                          </a:solidFill>
                          <a:latin typeface="Times New Roman" pitchFamily="18" charset="0"/>
                          <a:ea typeface="Times New Roman"/>
                          <a:cs typeface="Times New Roman" pitchFamily="18" charset="0"/>
                        </a:rPr>
                        <a:t>Surekha</a:t>
                      </a:r>
                      <a:r>
                        <a:rPr lang="en-US" sz="1400" b="0" kern="1200" dirty="0">
                          <a:solidFill>
                            <a:schemeClr val="tx1"/>
                          </a:solidFill>
                          <a:latin typeface="Times New Roman" pitchFamily="18" charset="0"/>
                          <a:ea typeface="Times New Roman"/>
                          <a:cs typeface="Times New Roman" pitchFamily="18" charset="0"/>
                        </a:rPr>
                        <a:t> </a:t>
                      </a:r>
                      <a:r>
                        <a:rPr lang="en-US" sz="1400" b="0" kern="1200" dirty="0" err="1">
                          <a:solidFill>
                            <a:schemeClr val="tx1"/>
                          </a:solidFill>
                          <a:latin typeface="Times New Roman" pitchFamily="18" charset="0"/>
                          <a:ea typeface="Times New Roman"/>
                          <a:cs typeface="Times New Roman" pitchFamily="18" charset="0"/>
                        </a:rPr>
                        <a:t>Mariam</a:t>
                      </a:r>
                      <a:r>
                        <a:rPr lang="en-US" sz="1400" b="0" kern="1200" dirty="0">
                          <a:solidFill>
                            <a:schemeClr val="tx1"/>
                          </a:solidFill>
                          <a:latin typeface="Times New Roman" pitchFamily="18" charset="0"/>
                          <a:ea typeface="Times New Roman"/>
                          <a:cs typeface="Times New Roman" pitchFamily="18" charset="0"/>
                        </a:rPr>
                        <a:t> Varghese </a:t>
                      </a:r>
                      <a:endParaRPr lang="en-US" sz="1400" b="0" dirty="0">
                        <a:solidFill>
                          <a:schemeClr val="tx1"/>
                        </a:solidFill>
                        <a:latin typeface="Times New Roman" pitchFamily="18" charset="0"/>
                        <a:ea typeface="Calibri"/>
                        <a:cs typeface="Times New Roman" pitchFamily="18" charset="0"/>
                      </a:endParaRPr>
                    </a:p>
                  </a:txBody>
                  <a:tcPr/>
                </a:tc>
                <a:tc>
                  <a:txBody>
                    <a:bodyPr/>
                    <a:lstStyle/>
                    <a:p>
                      <a:pPr marL="0" marR="0">
                        <a:lnSpc>
                          <a:spcPct val="115000"/>
                        </a:lnSpc>
                        <a:spcBef>
                          <a:spcPts val="0"/>
                        </a:spcBef>
                        <a:spcAft>
                          <a:spcPts val="0"/>
                        </a:spcAft>
                      </a:pPr>
                      <a:r>
                        <a:rPr lang="en-US" sz="1400" b="0" kern="1200" dirty="0">
                          <a:solidFill>
                            <a:schemeClr val="tx1"/>
                          </a:solidFill>
                          <a:latin typeface="Times New Roman" pitchFamily="18" charset="0"/>
                          <a:ea typeface="Times New Roman"/>
                          <a:cs typeface="Times New Roman" pitchFamily="18" charset="0"/>
                        </a:rPr>
                        <a:t>2015 </a:t>
                      </a:r>
                      <a:endParaRPr lang="en-US" sz="1400" b="0" dirty="0">
                        <a:solidFill>
                          <a:schemeClr val="tx1"/>
                        </a:solidFill>
                        <a:latin typeface="Times New Roman" pitchFamily="18" charset="0"/>
                        <a:ea typeface="Calibri"/>
                        <a:cs typeface="Times New Roman" pitchFamily="18" charset="0"/>
                      </a:endParaRPr>
                    </a:p>
                  </a:txBody>
                  <a:tcPr/>
                </a:tc>
                <a:tc>
                  <a:txBody>
                    <a:bodyPr/>
                    <a:lstStyle/>
                    <a:p>
                      <a:r>
                        <a:rPr lang="en-US" sz="1400" dirty="0" smtClean="0">
                          <a:latin typeface="Times New Roman" pitchFamily="18" charset="0"/>
                          <a:cs typeface="Times New Roman" pitchFamily="18" charset="0"/>
                        </a:rPr>
                        <a:t>It</a:t>
                      </a:r>
                      <a:r>
                        <a:rPr lang="en-US" sz="1400" baseline="0" dirty="0" smtClean="0">
                          <a:latin typeface="Times New Roman" pitchFamily="18" charset="0"/>
                          <a:cs typeface="Times New Roman" pitchFamily="18" charset="0"/>
                        </a:rPr>
                        <a:t> enables </a:t>
                      </a:r>
                      <a:r>
                        <a:rPr lang="en-US" sz="1400" dirty="0" smtClean="0">
                          <a:latin typeface="Times New Roman" pitchFamily="18" charset="0"/>
                          <a:cs typeface="Times New Roman" pitchFamily="18" charset="0"/>
                        </a:rPr>
                        <a:t>TRSE</a:t>
                      </a:r>
                      <a:r>
                        <a:rPr lang="en-US" sz="1400" baseline="0" dirty="0" smtClean="0">
                          <a:latin typeface="Times New Roman" pitchFamily="18" charset="0"/>
                          <a:cs typeface="Times New Roman" pitchFamily="18" charset="0"/>
                        </a:rPr>
                        <a:t> Scheme.</a:t>
                      </a:r>
                    </a:p>
                    <a:p>
                      <a:r>
                        <a:rPr lang="en-US" sz="1400" baseline="0" dirty="0" smtClean="0">
                          <a:latin typeface="Times New Roman" pitchFamily="18" charset="0"/>
                          <a:cs typeface="Times New Roman" pitchFamily="18" charset="0"/>
                        </a:rPr>
                        <a:t>Vector space model and key management are used  </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It lacks</a:t>
                      </a:r>
                      <a:r>
                        <a:rPr lang="en-US" sz="1400" baseline="0" dirty="0" smtClean="0">
                          <a:latin typeface="Times New Roman" pitchFamily="18" charset="0"/>
                          <a:cs typeface="Times New Roman" pitchFamily="18" charset="0"/>
                        </a:rPr>
                        <a:t>  </a:t>
                      </a:r>
                      <a:r>
                        <a:rPr lang="en-US" sz="1400" baseline="0" dirty="0" err="1" smtClean="0">
                          <a:latin typeface="Times New Roman" pitchFamily="18" charset="0"/>
                          <a:cs typeface="Times New Roman" pitchFamily="18" charset="0"/>
                        </a:rPr>
                        <a:t>homomorphic</a:t>
                      </a:r>
                      <a:r>
                        <a:rPr lang="en-US" sz="1400" baseline="0" dirty="0" smtClean="0">
                          <a:latin typeface="Times New Roman" pitchFamily="18" charset="0"/>
                          <a:cs typeface="Times New Roman" pitchFamily="18" charset="0"/>
                        </a:rPr>
                        <a:t> encryption which supports reduced cipher text and key size</a:t>
                      </a:r>
                      <a:endParaRPr lang="en-US" sz="14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2867442639"/>
              </p:ext>
            </p:extLst>
          </p:nvPr>
        </p:nvGraphicFramePr>
        <p:xfrm>
          <a:off x="533400" y="914400"/>
          <a:ext cx="7543800" cy="5562600"/>
        </p:xfrm>
        <a:graphic>
          <a:graphicData uri="http://schemas.openxmlformats.org/drawingml/2006/table">
            <a:tbl>
              <a:tblPr firstRow="1" firstCol="1" bandRow="1"/>
              <a:tblGrid>
                <a:gridCol w="3566160"/>
                <a:gridCol w="3977640"/>
              </a:tblGrid>
              <a:tr h="544445">
                <a:tc>
                  <a:txBody>
                    <a:bodyPr/>
                    <a:lstStyle/>
                    <a:p>
                      <a:pPr marL="0" marR="0" algn="just">
                        <a:lnSpc>
                          <a:spcPct val="150000"/>
                        </a:lnSpc>
                        <a:spcBef>
                          <a:spcPts val="600"/>
                        </a:spcBef>
                        <a:spcAft>
                          <a:spcPts val="600"/>
                        </a:spcAft>
                      </a:pPr>
                      <a:r>
                        <a:rPr lang="en-US" sz="1400" b="1" dirty="0">
                          <a:effectLst/>
                          <a:latin typeface="Times New Roman" pitchFamily="18" charset="0"/>
                          <a:ea typeface="Calibri"/>
                          <a:cs typeface="Times New Roman" pitchFamily="18" charset="0"/>
                        </a:rPr>
                        <a:t>EXISTING SYSTEM</a:t>
                      </a:r>
                      <a:endParaRPr lang="en-US" sz="1400" dirty="0">
                        <a:effectLst/>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600"/>
                        </a:spcBef>
                        <a:spcAft>
                          <a:spcPts val="600"/>
                        </a:spcAft>
                        <a:tabLst>
                          <a:tab pos="523875" algn="l"/>
                          <a:tab pos="1337310" algn="ctr"/>
                        </a:tabLst>
                      </a:pPr>
                      <a:r>
                        <a:rPr lang="en-US" sz="1400" b="1">
                          <a:effectLst/>
                          <a:latin typeface="Times New Roman" pitchFamily="18" charset="0"/>
                          <a:ea typeface="Calibri"/>
                          <a:cs typeface="Times New Roman" pitchFamily="18" charset="0"/>
                        </a:rPr>
                        <a:t>PROPOSED SYSTEM</a:t>
                      </a:r>
                      <a:endParaRPr lang="en-US" sz="1400">
                        <a:effectLst/>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18155">
                <a:tc>
                  <a:txBody>
                    <a:bodyPr/>
                    <a:lstStyle/>
                    <a:p>
                      <a:pPr marL="0" marR="0" algn="just">
                        <a:lnSpc>
                          <a:spcPct val="150000"/>
                        </a:lnSpc>
                        <a:spcBef>
                          <a:spcPts val="0"/>
                        </a:spcBef>
                        <a:spcAft>
                          <a:spcPts val="1000"/>
                        </a:spcAft>
                      </a:pPr>
                      <a:r>
                        <a:rPr lang="en-US" sz="1400" b="1" dirty="0">
                          <a:effectLst/>
                          <a:latin typeface="Times New Roman" pitchFamily="18" charset="0"/>
                          <a:ea typeface="Calibri"/>
                          <a:cs typeface="Times New Roman" pitchFamily="18" charset="0"/>
                        </a:rPr>
                        <a:t>EXISTING CONCEPT:- </a:t>
                      </a:r>
                      <a:endParaRPr lang="en-US" sz="1400" dirty="0">
                        <a:effectLst/>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Symbol"/>
                        <a:buChar char=""/>
                      </a:pPr>
                      <a:r>
                        <a:rPr lang="en-US" sz="1400" dirty="0">
                          <a:effectLst/>
                          <a:latin typeface="Times New Roman" pitchFamily="18" charset="0"/>
                          <a:ea typeface="Times New Roman"/>
                          <a:cs typeface="Times New Roman" pitchFamily="18" charset="0"/>
                        </a:rPr>
                        <a:t>The increasing interest in collecting and publishing large amounts of individuals’ data to public for purposes such as medical research, market analysis and economical measures has created major privacy concerns about individual’s sensitive information.</a:t>
                      </a:r>
                    </a:p>
                    <a:p>
                      <a:pPr marL="228600" marR="0" algn="just">
                        <a:lnSpc>
                          <a:spcPct val="150000"/>
                        </a:lnSpc>
                        <a:spcBef>
                          <a:spcPts val="0"/>
                        </a:spcBef>
                        <a:spcAft>
                          <a:spcPts val="0"/>
                        </a:spcAft>
                      </a:pPr>
                      <a:r>
                        <a:rPr lang="en-US" sz="1400" dirty="0">
                          <a:solidFill>
                            <a:srgbClr val="231F20"/>
                          </a:solidFill>
                          <a:effectLst/>
                          <a:latin typeface="Times New Roman" pitchFamily="18" charset="0"/>
                          <a:ea typeface="Calibri"/>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b="1" dirty="0">
                          <a:effectLst/>
                          <a:latin typeface="Times New Roman" pitchFamily="18" charset="0"/>
                          <a:ea typeface="Calibri"/>
                          <a:cs typeface="Times New Roman" pitchFamily="18" charset="0"/>
                        </a:rPr>
                        <a:t>PROPOSED CONCEPT:-</a:t>
                      </a:r>
                      <a:endParaRPr lang="en-US" sz="1400" dirty="0">
                        <a:effectLst/>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Symbol"/>
                        <a:buChar char=""/>
                      </a:pPr>
                      <a:r>
                        <a:rPr lang="en-US" sz="1400" dirty="0">
                          <a:effectLst/>
                          <a:latin typeface="Times New Roman" pitchFamily="18" charset="0"/>
                          <a:ea typeface="Times New Roman"/>
                          <a:cs typeface="Times New Roman" pitchFamily="18" charset="0"/>
                        </a:rPr>
                        <a:t>We first present a novel multi-variable privacy characterization and quantification model.</a:t>
                      </a:r>
                    </a:p>
                    <a:p>
                      <a:pPr marL="342900" marR="0" lvl="0" indent="-342900" algn="just">
                        <a:lnSpc>
                          <a:spcPct val="150000"/>
                        </a:lnSpc>
                        <a:spcBef>
                          <a:spcPts val="0"/>
                        </a:spcBef>
                        <a:spcAft>
                          <a:spcPts val="0"/>
                        </a:spcAft>
                        <a:buFont typeface="Symbol"/>
                        <a:buChar char=""/>
                      </a:pPr>
                      <a:r>
                        <a:rPr lang="en-US" sz="1400" dirty="0">
                          <a:effectLst/>
                          <a:latin typeface="Times New Roman" pitchFamily="18" charset="0"/>
                          <a:ea typeface="Times New Roman"/>
                          <a:cs typeface="Times New Roman" pitchFamily="18" charset="0"/>
                        </a:rPr>
                        <a:t>We are able to analyze the prior and posterior adversarial belief about attribute values of individuals. </a:t>
                      </a:r>
                    </a:p>
                    <a:p>
                      <a:pPr marL="342900" marR="0" lvl="0" indent="-342900" algn="just">
                        <a:lnSpc>
                          <a:spcPct val="150000"/>
                        </a:lnSpc>
                        <a:spcBef>
                          <a:spcPts val="0"/>
                        </a:spcBef>
                        <a:spcAft>
                          <a:spcPts val="0"/>
                        </a:spcAft>
                        <a:buFont typeface="Symbol"/>
                        <a:buChar char=""/>
                      </a:pPr>
                      <a:r>
                        <a:rPr lang="en-US" sz="1400" dirty="0">
                          <a:effectLst/>
                          <a:latin typeface="Times New Roman" pitchFamily="18" charset="0"/>
                          <a:ea typeface="Times New Roman"/>
                          <a:cs typeface="Times New Roman" pitchFamily="18" charset="0"/>
                        </a:rPr>
                        <a:t>We can also analyze the sensitivity of any identifier in privacy characterization. </a:t>
                      </a:r>
                    </a:p>
                    <a:p>
                      <a:pPr marL="342900" marR="0" lvl="0" indent="-342900" algn="just">
                        <a:lnSpc>
                          <a:spcPct val="150000"/>
                        </a:lnSpc>
                        <a:spcBef>
                          <a:spcPts val="0"/>
                        </a:spcBef>
                        <a:spcAft>
                          <a:spcPts val="0"/>
                        </a:spcAft>
                        <a:buFont typeface="Symbol"/>
                        <a:buChar char=""/>
                      </a:pPr>
                      <a:r>
                        <a:rPr lang="en-US" sz="1400" dirty="0">
                          <a:effectLst/>
                          <a:latin typeface="Times New Roman" pitchFamily="18" charset="0"/>
                          <a:ea typeface="Times New Roman"/>
                          <a:cs typeface="Times New Roman" pitchFamily="18" charset="0"/>
                        </a:rPr>
                        <a:t>Then we show that privacy should not be measured based on one metric.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3371974835"/>
              </p:ext>
            </p:extLst>
          </p:nvPr>
        </p:nvGraphicFramePr>
        <p:xfrm>
          <a:off x="381000" y="152400"/>
          <a:ext cx="7772400" cy="6016841"/>
        </p:xfrm>
        <a:graphic>
          <a:graphicData uri="http://schemas.openxmlformats.org/drawingml/2006/table">
            <a:tbl>
              <a:tblPr firstRow="1" firstCol="1" bandRow="1"/>
              <a:tblGrid>
                <a:gridCol w="3674226"/>
                <a:gridCol w="4098174"/>
              </a:tblGrid>
              <a:tr h="1075730">
                <a:tc>
                  <a:txBody>
                    <a:bodyPr/>
                    <a:lstStyle/>
                    <a:p>
                      <a:pPr marL="0" marR="0" algn="just">
                        <a:lnSpc>
                          <a:spcPct val="150000"/>
                        </a:lnSpc>
                        <a:spcBef>
                          <a:spcPts val="0"/>
                        </a:spcBef>
                        <a:spcAft>
                          <a:spcPts val="1000"/>
                        </a:spcAft>
                      </a:pPr>
                      <a:r>
                        <a:rPr lang="en-US" sz="1400" b="1" dirty="0">
                          <a:effectLst/>
                          <a:latin typeface="Times New Roman"/>
                          <a:ea typeface="Calibri"/>
                          <a:cs typeface="Times New Roman"/>
                        </a:rPr>
                        <a:t>EXISTING ALGORITHM:- </a:t>
                      </a:r>
                      <a:endParaRPr lang="en-US" sz="1400" dirty="0">
                        <a:effectLst/>
                        <a:latin typeface="Calibri"/>
                        <a:ea typeface="Calibri"/>
                        <a:cs typeface="Times New Roman"/>
                      </a:endParaRPr>
                    </a:p>
                    <a:p>
                      <a:pPr marL="342900" marR="0" lvl="0" indent="-342900" algn="just">
                        <a:lnSpc>
                          <a:spcPct val="150000"/>
                        </a:lnSpc>
                        <a:spcBef>
                          <a:spcPts val="0"/>
                        </a:spcBef>
                        <a:spcAft>
                          <a:spcPts val="0"/>
                        </a:spcAft>
                        <a:buFont typeface="Symbol"/>
                        <a:buChar char=""/>
                      </a:pPr>
                      <a:r>
                        <a:rPr lang="en-US" sz="1400" dirty="0">
                          <a:effectLst/>
                          <a:latin typeface="Times New Roman"/>
                          <a:ea typeface="Times New Roman"/>
                          <a:cs typeface="Times New Roman"/>
                        </a:rPr>
                        <a:t>Incognito Algorithm</a:t>
                      </a:r>
                      <a:endParaRPr lang="en-US" sz="1400" dirty="0">
                        <a:effectLst/>
                        <a:latin typeface="Calibri"/>
                        <a:ea typeface="Times New Roman"/>
                        <a:cs typeface="Times New Roman"/>
                      </a:endParaRPr>
                    </a:p>
                  </a:txBody>
                  <a:tcPr marL="57264" marR="572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0" algn="just">
                        <a:lnSpc>
                          <a:spcPct val="150000"/>
                        </a:lnSpc>
                        <a:spcBef>
                          <a:spcPts val="0"/>
                        </a:spcBef>
                        <a:spcAft>
                          <a:spcPts val="0"/>
                        </a:spcAft>
                      </a:pPr>
                      <a:r>
                        <a:rPr lang="en-US" sz="1400" b="1">
                          <a:effectLst/>
                          <a:latin typeface="Times New Roman"/>
                          <a:ea typeface="Times New Roman"/>
                          <a:cs typeface="Times New Roman"/>
                        </a:rPr>
                        <a:t>PROPOSED ALGORITHM:-</a:t>
                      </a:r>
                      <a:endParaRPr lang="en-US" sz="1400">
                        <a:effectLst/>
                        <a:latin typeface="Calibri"/>
                        <a:ea typeface="Times New Roman"/>
                        <a:cs typeface="Times New Roman"/>
                      </a:endParaRPr>
                    </a:p>
                    <a:p>
                      <a:pPr marL="342900" marR="0" lvl="0" indent="-342900" algn="just">
                        <a:lnSpc>
                          <a:spcPct val="150000"/>
                        </a:lnSpc>
                        <a:spcBef>
                          <a:spcPts val="0"/>
                        </a:spcBef>
                        <a:spcAft>
                          <a:spcPts val="1000"/>
                        </a:spcAft>
                        <a:buFont typeface="Symbol"/>
                        <a:buChar char=""/>
                      </a:pPr>
                      <a:r>
                        <a:rPr lang="en-US" sz="1400">
                          <a:effectLst/>
                          <a:latin typeface="Times New Roman"/>
                          <a:ea typeface="Times New Roman"/>
                          <a:cs typeface="Times New Roman"/>
                        </a:rPr>
                        <a:t>Privacy Preserving Data-mining (PPDP)</a:t>
                      </a:r>
                      <a:endParaRPr lang="en-US" sz="1400">
                        <a:effectLst/>
                        <a:latin typeface="Calibri"/>
                        <a:ea typeface="Times New Roman"/>
                        <a:cs typeface="Times New Roman"/>
                      </a:endParaRPr>
                    </a:p>
                  </a:txBody>
                  <a:tcPr marL="57264" marR="572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3911">
                <a:tc>
                  <a:txBody>
                    <a:bodyPr/>
                    <a:lstStyle/>
                    <a:p>
                      <a:pPr marL="0" marR="0" algn="just">
                        <a:lnSpc>
                          <a:spcPct val="150000"/>
                        </a:lnSpc>
                        <a:spcBef>
                          <a:spcPts val="0"/>
                        </a:spcBef>
                        <a:spcAft>
                          <a:spcPts val="1000"/>
                        </a:spcAft>
                      </a:pPr>
                      <a:r>
                        <a:rPr lang="en-US" sz="1400" b="1" dirty="0">
                          <a:effectLst/>
                          <a:latin typeface="Times New Roman"/>
                          <a:ea typeface="Calibri"/>
                          <a:cs typeface="Times New Roman"/>
                        </a:rPr>
                        <a:t>ALGORITHM DEFINITION:-</a:t>
                      </a:r>
                      <a:endParaRPr lang="en-US" sz="1400" dirty="0">
                        <a:effectLst/>
                        <a:latin typeface="Calibri"/>
                        <a:ea typeface="Calibri"/>
                        <a:cs typeface="Times New Roman"/>
                      </a:endParaRPr>
                    </a:p>
                    <a:p>
                      <a:pPr marL="342900" marR="0" lvl="0" indent="-342900" algn="just">
                        <a:lnSpc>
                          <a:spcPct val="150000"/>
                        </a:lnSpc>
                        <a:spcBef>
                          <a:spcPts val="0"/>
                        </a:spcBef>
                        <a:spcAft>
                          <a:spcPts val="0"/>
                        </a:spcAft>
                        <a:buFont typeface="Symbol"/>
                        <a:buChar char=""/>
                      </a:pPr>
                      <a:r>
                        <a:rPr lang="en-US" sz="1400" dirty="0">
                          <a:solidFill>
                            <a:srgbClr val="222222"/>
                          </a:solidFill>
                          <a:effectLst/>
                          <a:latin typeface="Times New Roman"/>
                          <a:ea typeface="Times New Roman"/>
                          <a:cs typeface="Times New Roman"/>
                        </a:rPr>
                        <a:t>The Incognito algorithm generates the set of all possible k-anonymous full-domain generalizations of T, with an optional tuple suppression threshold. </a:t>
                      </a:r>
                      <a:endParaRPr lang="en-US" sz="1400" dirty="0">
                        <a:effectLst/>
                        <a:latin typeface="Calibri"/>
                        <a:ea typeface="Times New Roman"/>
                        <a:cs typeface="Times New Roman"/>
                      </a:endParaRPr>
                    </a:p>
                    <a:p>
                      <a:pPr marL="342900" marR="0" lvl="0" indent="-342900" algn="just">
                        <a:lnSpc>
                          <a:spcPct val="150000"/>
                        </a:lnSpc>
                        <a:spcBef>
                          <a:spcPts val="0"/>
                        </a:spcBef>
                        <a:spcAft>
                          <a:spcPts val="0"/>
                        </a:spcAft>
                        <a:buFont typeface="Symbol"/>
                        <a:buChar char=""/>
                      </a:pPr>
                      <a:r>
                        <a:rPr lang="en-US" sz="1400" dirty="0">
                          <a:solidFill>
                            <a:srgbClr val="222222"/>
                          </a:solidFill>
                          <a:effectLst/>
                          <a:latin typeface="Times New Roman"/>
                          <a:ea typeface="Times New Roman"/>
                          <a:cs typeface="Times New Roman"/>
                        </a:rPr>
                        <a:t>Each iteration considers a graph of candidate multi- attribute generalizations (nodes) constructed from a subset of the quasi-identifier of size i.</a:t>
                      </a:r>
                      <a:endParaRPr lang="en-US" sz="1400" dirty="0">
                        <a:effectLst/>
                        <a:latin typeface="Calibri"/>
                        <a:ea typeface="Times New Roman"/>
                        <a:cs typeface="Times New Roman"/>
                      </a:endParaRPr>
                    </a:p>
                  </a:txBody>
                  <a:tcPr marL="57264" marR="572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b="1" dirty="0">
                          <a:effectLst/>
                          <a:latin typeface="Times New Roman"/>
                          <a:ea typeface="Calibri"/>
                          <a:cs typeface="Times New Roman"/>
                        </a:rPr>
                        <a:t>ALGORITHM DEFINITION:-</a:t>
                      </a:r>
                      <a:endParaRPr lang="en-US" sz="1400" dirty="0">
                        <a:effectLst/>
                        <a:latin typeface="Calibri"/>
                        <a:ea typeface="Calibri"/>
                        <a:cs typeface="Times New Roman"/>
                      </a:endParaRPr>
                    </a:p>
                    <a:p>
                      <a:pPr marL="342900" marR="0" lvl="0" indent="-342900" algn="just">
                        <a:lnSpc>
                          <a:spcPct val="150000"/>
                        </a:lnSpc>
                        <a:spcBef>
                          <a:spcPts val="0"/>
                        </a:spcBef>
                        <a:spcAft>
                          <a:spcPts val="0"/>
                        </a:spcAft>
                        <a:buFont typeface="Symbol"/>
                        <a:buChar char=""/>
                      </a:pPr>
                      <a:r>
                        <a:rPr lang="en-US" sz="1400" dirty="0">
                          <a:solidFill>
                            <a:srgbClr val="222222"/>
                          </a:solidFill>
                          <a:effectLst/>
                          <a:latin typeface="Times New Roman"/>
                          <a:ea typeface="Times New Roman"/>
                          <a:cs typeface="Times New Roman"/>
                        </a:rPr>
                        <a:t>These methods are called as Privacy Preserving Data Mining (PPDM).</a:t>
                      </a:r>
                      <a:endParaRPr lang="en-US" sz="1400" dirty="0">
                        <a:effectLst/>
                        <a:latin typeface="Calibri"/>
                        <a:ea typeface="Times New Roman"/>
                        <a:cs typeface="Times New Roman"/>
                      </a:endParaRPr>
                    </a:p>
                    <a:p>
                      <a:pPr marL="342900" marR="0" lvl="0" indent="-342900" algn="just">
                        <a:lnSpc>
                          <a:spcPct val="150000"/>
                        </a:lnSpc>
                        <a:spcBef>
                          <a:spcPts val="0"/>
                        </a:spcBef>
                        <a:spcAft>
                          <a:spcPts val="0"/>
                        </a:spcAft>
                        <a:buFont typeface="Symbol"/>
                        <a:buChar char=""/>
                      </a:pPr>
                      <a:r>
                        <a:rPr lang="en-US" sz="1400" dirty="0">
                          <a:solidFill>
                            <a:srgbClr val="222222"/>
                          </a:solidFill>
                          <a:effectLst/>
                          <a:latin typeface="Times New Roman"/>
                          <a:ea typeface="Times New Roman"/>
                          <a:cs typeface="Times New Roman"/>
                        </a:rPr>
                        <a:t>There are various PPDM directions adopted to avoid disclosure of sensitive information some of them are Privacy Preserving Data Publishing (PPDP), Query Auditing, cryptographic methods and changing Mining Results.</a:t>
                      </a:r>
                      <a:endParaRPr lang="en-US" sz="1400" dirty="0">
                        <a:effectLst/>
                        <a:latin typeface="Calibri"/>
                        <a:ea typeface="Times New Roman"/>
                        <a:cs typeface="Times New Roman"/>
                      </a:endParaRPr>
                    </a:p>
                  </a:txBody>
                  <a:tcPr marL="57264" marR="572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9841">
                <a:tc>
                  <a:txBody>
                    <a:bodyPr/>
                    <a:lstStyle/>
                    <a:p>
                      <a:pPr marL="0" marR="0" algn="just">
                        <a:lnSpc>
                          <a:spcPct val="150000"/>
                        </a:lnSpc>
                        <a:spcBef>
                          <a:spcPts val="0"/>
                        </a:spcBef>
                        <a:spcAft>
                          <a:spcPts val="1000"/>
                        </a:spcAft>
                      </a:pPr>
                      <a:r>
                        <a:rPr lang="en-US" sz="1400" b="1" dirty="0">
                          <a:effectLst/>
                          <a:latin typeface="Times New Roman"/>
                          <a:ea typeface="Calibri"/>
                          <a:cs typeface="Times New Roman"/>
                        </a:rPr>
                        <a:t>DRAWBACKS:-</a:t>
                      </a:r>
                      <a:endParaRPr lang="en-US" sz="1400" dirty="0">
                        <a:effectLst/>
                        <a:latin typeface="Calibri"/>
                        <a:ea typeface="Calibri"/>
                        <a:cs typeface="Times New Roman"/>
                      </a:endParaRPr>
                    </a:p>
                    <a:p>
                      <a:pPr marL="342900" marR="0" lvl="0" indent="-342900" algn="just">
                        <a:lnSpc>
                          <a:spcPct val="150000"/>
                        </a:lnSpc>
                        <a:spcBef>
                          <a:spcPts val="0"/>
                        </a:spcBef>
                        <a:spcAft>
                          <a:spcPts val="0"/>
                        </a:spcAft>
                        <a:buFont typeface="Symbol"/>
                        <a:buChar char=""/>
                      </a:pPr>
                      <a:r>
                        <a:rPr lang="en-US" sz="1400" dirty="0">
                          <a:solidFill>
                            <a:srgbClr val="231F20"/>
                          </a:solidFill>
                          <a:effectLst/>
                          <a:latin typeface="Times New Roman"/>
                          <a:ea typeface="Times New Roman"/>
                          <a:cs typeface="Times New Roman"/>
                        </a:rPr>
                        <a:t>They lack a proper privacy characterization and measurement.</a:t>
                      </a:r>
                      <a:endParaRPr lang="en-US" sz="1400" dirty="0">
                        <a:effectLst/>
                        <a:latin typeface="Calibri"/>
                        <a:ea typeface="Times New Roman"/>
                        <a:cs typeface="Times New Roman"/>
                      </a:endParaRPr>
                    </a:p>
                  </a:txBody>
                  <a:tcPr marL="57264" marR="572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400" b="1" dirty="0">
                          <a:effectLst/>
                          <a:latin typeface="Times New Roman"/>
                          <a:ea typeface="Calibri"/>
                          <a:cs typeface="Times New Roman"/>
                        </a:rPr>
                        <a:t>ADVANTAGES:-</a:t>
                      </a:r>
                      <a:endParaRPr lang="en-US" sz="1400" dirty="0">
                        <a:effectLst/>
                        <a:latin typeface="Calibri"/>
                        <a:ea typeface="Calibri"/>
                        <a:cs typeface="Times New Roman"/>
                      </a:endParaRPr>
                    </a:p>
                    <a:p>
                      <a:pPr marL="342900" marR="0" lvl="0" indent="-342900" algn="just">
                        <a:lnSpc>
                          <a:spcPct val="150000"/>
                        </a:lnSpc>
                        <a:spcBef>
                          <a:spcPts val="0"/>
                        </a:spcBef>
                        <a:spcAft>
                          <a:spcPts val="0"/>
                        </a:spcAft>
                        <a:buFont typeface="Symbol"/>
                        <a:buChar char=""/>
                      </a:pPr>
                      <a:r>
                        <a:rPr lang="en-US" sz="1400" dirty="0">
                          <a:effectLst/>
                          <a:latin typeface="Times New Roman"/>
                          <a:ea typeface="Times New Roman"/>
                          <a:cs typeface="Times New Roman"/>
                        </a:rPr>
                        <a:t>Multi-variable privacy characterization and quantification model.</a:t>
                      </a:r>
                      <a:endParaRPr lang="en-US" sz="1400" dirty="0">
                        <a:effectLst/>
                        <a:latin typeface="Calibri"/>
                        <a:ea typeface="Times New Roman"/>
                        <a:cs typeface="Times New Roman"/>
                      </a:endParaRPr>
                    </a:p>
                    <a:p>
                      <a:pPr marL="342900" marR="0" lvl="0" indent="-342900" algn="just">
                        <a:lnSpc>
                          <a:spcPct val="150000"/>
                        </a:lnSpc>
                        <a:spcBef>
                          <a:spcPts val="0"/>
                        </a:spcBef>
                        <a:spcAft>
                          <a:spcPts val="0"/>
                        </a:spcAft>
                        <a:buFont typeface="Symbol"/>
                        <a:buChar char=""/>
                      </a:pPr>
                      <a:r>
                        <a:rPr lang="en-US" sz="1400" dirty="0">
                          <a:solidFill>
                            <a:srgbClr val="231F20"/>
                          </a:solidFill>
                          <a:effectLst/>
                          <a:latin typeface="Times New Roman"/>
                          <a:ea typeface="Times New Roman"/>
                          <a:cs typeface="Times New Roman"/>
                        </a:rPr>
                        <a:t>It provides a foundation for design and analysis of PPDP schemes.</a:t>
                      </a:r>
                      <a:endParaRPr lang="en-US" sz="1400" dirty="0">
                        <a:effectLst/>
                        <a:latin typeface="Calibri"/>
                        <a:ea typeface="Times New Roman"/>
                        <a:cs typeface="Times New Roman"/>
                      </a:endParaRPr>
                    </a:p>
                  </a:txBody>
                  <a:tcPr marL="57264" marR="572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533400" y="2750641"/>
            <a:ext cx="73914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dirty="0" smtClean="0"/>
              <a:t> </a:t>
            </a:r>
          </a:p>
          <a:p>
            <a:pPr lvl="0">
              <a:buFont typeface="Wingdings" pitchFamily="2" charset="2"/>
              <a:buChar char="§"/>
            </a:pPr>
            <a:endParaRPr lang="en-US" sz="2000" dirty="0"/>
          </a:p>
        </p:txBody>
      </p:sp>
      <p:sp>
        <p:nvSpPr>
          <p:cNvPr id="2" name="Rectangle 1"/>
          <p:cNvSpPr/>
          <p:nvPr/>
        </p:nvSpPr>
        <p:spPr>
          <a:xfrm>
            <a:off x="685800" y="457200"/>
            <a:ext cx="2146742" cy="1594604"/>
          </a:xfrm>
          <a:prstGeom prst="rect">
            <a:avLst/>
          </a:prstGeom>
        </p:spPr>
        <p:txBody>
          <a:bodyPr wrap="none">
            <a:spAutoFit/>
          </a:bodyPr>
          <a:lstStyle/>
          <a:p>
            <a:pPr algn="just">
              <a:lnSpc>
                <a:spcPct val="150000"/>
              </a:lnSpc>
              <a:spcAft>
                <a:spcPts val="1000"/>
              </a:spcAft>
            </a:pPr>
            <a:r>
              <a:rPr lang="en-US" b="1" dirty="0">
                <a:latin typeface="Times New Roman"/>
                <a:ea typeface="Calibri"/>
                <a:cs typeface="Times New Roman"/>
              </a:rPr>
              <a:t>ARCHITECTURE</a:t>
            </a:r>
            <a:r>
              <a:rPr lang="en-US" b="1" dirty="0" smtClean="0">
                <a:latin typeface="Times New Roman"/>
                <a:ea typeface="Calibri"/>
                <a:cs typeface="Times New Roman"/>
              </a:rPr>
              <a:t>:</a:t>
            </a:r>
          </a:p>
          <a:p>
            <a:pPr algn="just">
              <a:lnSpc>
                <a:spcPct val="150000"/>
              </a:lnSpc>
              <a:spcAft>
                <a:spcPts val="1000"/>
              </a:spcAft>
            </a:pPr>
            <a:endParaRPr lang="en-US" sz="1050" b="1" dirty="0">
              <a:latin typeface="Times New Roman"/>
              <a:ea typeface="Calibri"/>
              <a:cs typeface="Times New Roman"/>
            </a:endParaRPr>
          </a:p>
          <a:p>
            <a:pPr algn="just">
              <a:lnSpc>
                <a:spcPct val="150000"/>
              </a:lnSpc>
              <a:spcAft>
                <a:spcPts val="1000"/>
              </a:spcAft>
            </a:pPr>
            <a:endParaRPr lang="en-US" sz="1050" b="1" dirty="0" smtClean="0">
              <a:latin typeface="Times New Roman"/>
              <a:ea typeface="Calibri"/>
              <a:cs typeface="Times New Roman"/>
            </a:endParaRPr>
          </a:p>
          <a:p>
            <a:pPr algn="just">
              <a:lnSpc>
                <a:spcPct val="150000"/>
              </a:lnSpc>
              <a:spcAft>
                <a:spcPts val="1000"/>
              </a:spcAft>
            </a:pPr>
            <a:endParaRPr lang="en-US" sz="1050" dirty="0">
              <a:ea typeface="Calibri"/>
              <a:cs typeface="Times New Roman"/>
            </a:endParaRPr>
          </a:p>
        </p:txBody>
      </p:sp>
      <p:pic>
        <p:nvPicPr>
          <p:cNvPr id="3" name="Picture 2" descr="C:\Users\Spiro user\Desktop\Untitled Diagram.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04937" y="1254502"/>
            <a:ext cx="5910263" cy="465576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2000" b="1" dirty="0" smtClean="0">
                <a:latin typeface="Times New Roman" pitchFamily="18" charset="0"/>
                <a:cs typeface="Times New Roman" pitchFamily="18" charset="0"/>
              </a:rPr>
              <a:t>FEASIBILTY STUDY</a:t>
            </a:r>
            <a:endParaRPr lang="en-US" sz="2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7848600" cy="5105400"/>
          </a:xfrm>
        </p:spPr>
        <p:txBody>
          <a:bodyPr>
            <a:normAutofit/>
          </a:bodyPr>
          <a:lstStyle/>
          <a:p>
            <a:pPr>
              <a:buNone/>
            </a:pPr>
            <a:r>
              <a:rPr lang="en-US" sz="1600" dirty="0" smtClean="0">
                <a:latin typeface="Times New Roman" pitchFamily="18" charset="0"/>
                <a:cs typeface="Times New Roman" pitchFamily="18" charset="0"/>
              </a:rPr>
              <a:t>   The main objective of the feasibility study is to test the Technical, Operational and Economical feasibility for adding new modules and debugging old running system. </a:t>
            </a:r>
          </a:p>
          <a:p>
            <a:pPr>
              <a:buNone/>
            </a:pPr>
            <a:endParaRPr lang="en-US" sz="1600" dirty="0" smtClean="0"/>
          </a:p>
          <a:p>
            <a:r>
              <a:rPr lang="en-US" sz="1600" dirty="0" smtClean="0">
                <a:latin typeface="Times New Roman" pitchFamily="18" charset="0"/>
                <a:cs typeface="Times New Roman" pitchFamily="18" charset="0"/>
              </a:rPr>
              <a:t>Technical Feasibility</a:t>
            </a:r>
          </a:p>
          <a:p>
            <a:r>
              <a:rPr lang="en-US" sz="1600" dirty="0" smtClean="0">
                <a:latin typeface="Times New Roman" pitchFamily="18" charset="0"/>
                <a:cs typeface="Times New Roman" pitchFamily="18" charset="0"/>
              </a:rPr>
              <a:t>Operational Feasibility </a:t>
            </a:r>
          </a:p>
          <a:p>
            <a:r>
              <a:rPr lang="en-US" sz="1600" dirty="0" smtClean="0">
                <a:latin typeface="Times New Roman" pitchFamily="18" charset="0"/>
                <a:cs typeface="Times New Roman" pitchFamily="18" charset="0"/>
              </a:rPr>
              <a:t>Economical Feasibility</a:t>
            </a:r>
          </a:p>
          <a:p>
            <a:pPr>
              <a:buNone/>
            </a:pPr>
            <a:endParaRPr lang="en-US" sz="16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TECHNICAL  FEASIBILITY</a:t>
            </a:r>
          </a:p>
          <a:p>
            <a:pPr>
              <a:buNone/>
            </a:pPr>
            <a:endParaRPr lang="en-US" sz="2000" b="1"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Technical Feasibility centers on the existing computer system hardware, software, etc. and to some extent how it can support the proposed addition.</a:t>
            </a:r>
          </a:p>
          <a:p>
            <a:pPr>
              <a:buFont typeface="Wingdings" pitchFamily="2" charset="2"/>
              <a:buChar char="Ø"/>
            </a:pPr>
            <a:r>
              <a:rPr lang="en-US" sz="1600" dirty="0" smtClean="0">
                <a:latin typeface="Times New Roman" pitchFamily="18" charset="0"/>
                <a:cs typeface="Times New Roman" pitchFamily="18" charset="0"/>
              </a:rPr>
              <a:t>Technical Feasibility is mainly concerned with the study of function, performance, and constraints that may affect the ability to achieve the system.</a:t>
            </a:r>
          </a:p>
          <a:p>
            <a:pPr>
              <a:buFont typeface="Wingdings" pitchFamily="2" charset="2"/>
              <a:buChar char="Ø"/>
            </a:pPr>
            <a:r>
              <a:rPr lang="en-US" sz="1600" dirty="0" smtClean="0">
                <a:latin typeface="Times New Roman" pitchFamily="18" charset="0"/>
                <a:cs typeface="Times New Roman" pitchFamily="18" charset="0"/>
              </a:rPr>
              <a:t>Since the project is designed with Java as Front end and MYSQL  as Back end. It is more efficient, easy and user-friendly to understand by almost everyone.</a:t>
            </a:r>
          </a:p>
          <a:p>
            <a:pPr>
              <a:buFont typeface="Wingdings" pitchFamily="2" charset="2"/>
              <a:buChar char="Ø"/>
            </a:pPr>
            <a:r>
              <a:rPr lang="en-US" sz="1600" dirty="0" smtClean="0">
                <a:latin typeface="Times New Roman" pitchFamily="18" charset="0"/>
                <a:cs typeface="Times New Roman" pitchFamily="18" charset="0"/>
              </a:rPr>
              <a:t> Huge amount of data can be handled efficiently using SQL Server as back end. Hence this project has good technical feasibility.</a:t>
            </a:r>
          </a:p>
          <a:p>
            <a:pPr>
              <a:buNone/>
            </a:pPr>
            <a:endParaRPr lang="en-US" sz="1600" dirty="0" smtClean="0"/>
          </a:p>
          <a:p>
            <a:pPr>
              <a:buNone/>
            </a:pPr>
            <a:endParaRPr lang="en-US" sz="16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85800"/>
          </a:xfrm>
        </p:spPr>
        <p:txBody>
          <a:bodyPr>
            <a:normAutofit/>
          </a:bodyPr>
          <a:lstStyle/>
          <a:p>
            <a:pPr algn="l"/>
            <a:r>
              <a:rPr lang="en-US" sz="2000" b="1" dirty="0" smtClean="0">
                <a:latin typeface="Times New Roman" pitchFamily="18" charset="0"/>
                <a:cs typeface="Times New Roman" pitchFamily="18" charset="0"/>
              </a:rPr>
              <a:t>ECONOMIC FEASIBILITY</a:t>
            </a:r>
            <a:endParaRPr lang="en-US" sz="2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7848600" cy="4525963"/>
          </a:xfrm>
        </p:spPr>
        <p:txBody>
          <a:bodyPr>
            <a:normAutofit/>
          </a:bodyPr>
          <a:lstStyle/>
          <a:p>
            <a:pPr>
              <a:buFont typeface="Wingdings" pitchFamily="2" charset="2"/>
              <a:buChar char="Ø"/>
            </a:pPr>
            <a:r>
              <a:rPr lang="en-US" sz="1600" dirty="0" smtClean="0">
                <a:latin typeface="Times New Roman" pitchFamily="18" charset="0"/>
                <a:cs typeface="Times New Roman" pitchFamily="18" charset="0"/>
              </a:rPr>
              <a:t>Economic Feasibility is mainly concerned with the cost incurred in the implementation of </a:t>
            </a:r>
          </a:p>
          <a:p>
            <a:pPr>
              <a:buNone/>
            </a:pPr>
            <a:r>
              <a:rPr lang="en-US" sz="1600" dirty="0" smtClean="0">
                <a:latin typeface="Times New Roman" pitchFamily="18" charset="0"/>
                <a:cs typeface="Times New Roman" pitchFamily="18" charset="0"/>
              </a:rPr>
              <a:t>       the software. </a:t>
            </a:r>
          </a:p>
          <a:p>
            <a:pPr>
              <a:buFont typeface="Wingdings" pitchFamily="2" charset="2"/>
              <a:buChar char="Ø"/>
            </a:pPr>
            <a:r>
              <a:rPr lang="en-US" sz="1600" dirty="0" smtClean="0">
                <a:latin typeface="Times New Roman" pitchFamily="18" charset="0"/>
                <a:cs typeface="Times New Roman" pitchFamily="18" charset="0"/>
              </a:rPr>
              <a:t>Since this project is developed using Java and SQL Server which is more commonly available and even the cost involved in the installation process is not high.</a:t>
            </a:r>
          </a:p>
          <a:p>
            <a:pPr>
              <a:buFont typeface="Wingdings" pitchFamily="2" charset="2"/>
              <a:buChar char="Ø"/>
            </a:pPr>
            <a:r>
              <a:rPr lang="en-US" sz="1600" dirty="0" smtClean="0">
                <a:latin typeface="Times New Roman" pitchFamily="18" charset="0"/>
                <a:cs typeface="Times New Roman" pitchFamily="18" charset="0"/>
              </a:rPr>
              <a:t>Thus the proposed system is efficient, reliable and also quickly responding.</a:t>
            </a:r>
          </a:p>
          <a:p>
            <a:pPr>
              <a:buNone/>
            </a:pPr>
            <a:endParaRPr lang="en-US" sz="16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OPERATIONAL FEASIBILITY</a:t>
            </a:r>
          </a:p>
          <a:p>
            <a:pPr>
              <a:buNone/>
            </a:pPr>
            <a:endParaRPr lang="en-US" sz="2000" b="1"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People are inherently instant to change and computers have been known to facilitate change. </a:t>
            </a:r>
          </a:p>
          <a:p>
            <a:pPr>
              <a:buFont typeface="Wingdings" pitchFamily="2" charset="2"/>
              <a:buChar char="Ø"/>
            </a:pPr>
            <a:r>
              <a:rPr lang="en-US" sz="1600" dirty="0" smtClean="0">
                <a:latin typeface="Times New Roman" pitchFamily="18" charset="0"/>
                <a:cs typeface="Times New Roman" pitchFamily="18" charset="0"/>
              </a:rPr>
              <a:t>The staff is accustomed to computerized systems. These kinds of systems are becoming more common day by day for evaluation of the software engineers.</a:t>
            </a:r>
          </a:p>
          <a:p>
            <a:pPr>
              <a:buFont typeface="Wingdings" pitchFamily="2" charset="2"/>
              <a:buChar char="Ø"/>
            </a:pPr>
            <a:r>
              <a:rPr lang="en-US" sz="1600" dirty="0" smtClean="0">
                <a:latin typeface="Times New Roman" pitchFamily="18" charset="0"/>
                <a:cs typeface="Times New Roman" pitchFamily="18" charset="0"/>
              </a:rPr>
              <a:t> Hence, this system is operationally feasible.</a:t>
            </a:r>
            <a:endParaRPr lang="en-US"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7772400" cy="5410200"/>
          </a:xfrm>
        </p:spPr>
        <p:txBody>
          <a:bodyPr>
            <a:normAutofit/>
          </a:bodyPr>
          <a:lstStyle/>
          <a:p>
            <a:pPr algn="just">
              <a:lnSpc>
                <a:spcPct val="150000"/>
              </a:lnSpc>
              <a:buNone/>
            </a:pPr>
            <a:r>
              <a:rPr lang="en-US" sz="2000" b="1" dirty="0" smtClean="0">
                <a:latin typeface="Times New Roman" pitchFamily="18" charset="0"/>
                <a:cs typeface="Times New Roman" pitchFamily="18" charset="0"/>
              </a:rPr>
              <a:t>HARDWARE</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smtClean="0">
                <a:latin typeface="Times New Roman" pitchFamily="18" charset="0"/>
                <a:cs typeface="Times New Roman" pitchFamily="18" charset="0"/>
              </a:rPr>
              <a:t>REQUIREMENTS</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PROCESSOR	       	      :        INTEL CORE i5</a:t>
            </a:r>
          </a:p>
          <a:p>
            <a:pPr algn="just">
              <a:lnSpc>
                <a:spcPct val="150000"/>
              </a:lnSpc>
            </a:pPr>
            <a:r>
              <a:rPr lang="en-US" sz="2000" dirty="0" smtClean="0">
                <a:latin typeface="Times New Roman" pitchFamily="18" charset="0"/>
                <a:cs typeface="Times New Roman" pitchFamily="18" charset="0"/>
              </a:rPr>
              <a:t>RAM                  	      :       8GB DDR4 RAM</a:t>
            </a:r>
          </a:p>
          <a:p>
            <a:pPr algn="just">
              <a:lnSpc>
                <a:spcPct val="150000"/>
              </a:lnSpc>
            </a:pPr>
            <a:r>
              <a:rPr lang="en-US" sz="2000" dirty="0" smtClean="0">
                <a:latin typeface="Times New Roman" pitchFamily="18" charset="0"/>
                <a:cs typeface="Times New Roman" pitchFamily="18" charset="0"/>
              </a:rPr>
              <a:t>HARD DISK 	                    :       1TB	</a:t>
            </a:r>
          </a:p>
          <a:p>
            <a:pPr algn="just">
              <a:lnSpc>
                <a:spcPct val="150000"/>
              </a:lnSpc>
              <a:buNone/>
            </a:pPr>
            <a:endParaRPr lang="en-US" sz="2000" dirty="0" smtClean="0">
              <a:latin typeface="Times New Roman" pitchFamily="18" charset="0"/>
              <a:cs typeface="Times New Roman" pitchFamily="18" charset="0"/>
            </a:endParaRPr>
          </a:p>
          <a:p>
            <a:pPr algn="just">
              <a:lnSpc>
                <a:spcPct val="150000"/>
              </a:lnSpc>
              <a:buNone/>
            </a:pPr>
            <a:r>
              <a:rPr lang="en-US" sz="2000" b="1" dirty="0" smtClean="0">
                <a:latin typeface="Times New Roman" pitchFamily="18" charset="0"/>
                <a:cs typeface="Times New Roman" pitchFamily="18" charset="0"/>
              </a:rPr>
              <a:t>SOFTWARE</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smtClean="0">
                <a:latin typeface="Times New Roman" pitchFamily="18" charset="0"/>
                <a:cs typeface="Times New Roman" pitchFamily="18" charset="0"/>
              </a:rPr>
              <a:t>REQUIREMENTS</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FRONT END                     :        J2EE (JSP, SERVLET)</a:t>
            </a:r>
          </a:p>
          <a:p>
            <a:pPr algn="just">
              <a:lnSpc>
                <a:spcPct val="150000"/>
              </a:lnSpc>
            </a:pPr>
            <a:r>
              <a:rPr lang="en-US" sz="2000" dirty="0" smtClean="0">
                <a:latin typeface="Times New Roman" pitchFamily="18" charset="0"/>
                <a:cs typeface="Times New Roman" pitchFamily="18" charset="0"/>
              </a:rPr>
              <a:t>BACK END                       :        MY SQL </a:t>
            </a:r>
          </a:p>
          <a:p>
            <a:pPr algn="just">
              <a:lnSpc>
                <a:spcPct val="150000"/>
              </a:lnSpc>
            </a:pPr>
            <a:r>
              <a:rPr lang="en-US" sz="2000" dirty="0" smtClean="0">
                <a:latin typeface="Times New Roman" pitchFamily="18" charset="0"/>
                <a:cs typeface="Times New Roman" pitchFamily="18" charset="0"/>
              </a:rPr>
              <a:t>OPERATING SYSTEM    :       WINDOWS </a:t>
            </a:r>
          </a:p>
          <a:p>
            <a:pPr algn="just">
              <a:lnSpc>
                <a:spcPct val="150000"/>
              </a:lnSpc>
            </a:pPr>
            <a:r>
              <a:rPr lang="en-US" sz="2000" dirty="0" smtClean="0">
                <a:latin typeface="Times New Roman" pitchFamily="18" charset="0"/>
                <a:cs typeface="Times New Roman" pitchFamily="18" charset="0"/>
              </a:rPr>
              <a:t>IDE		                    :       ECLIPSE</a:t>
            </a:r>
          </a:p>
          <a:p>
            <a:pPr algn="just">
              <a:lnSpc>
                <a:spcPct val="150000"/>
              </a:lnSpc>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679</TotalTime>
  <Words>689</Words>
  <Application>Microsoft Office PowerPoint</Application>
  <PresentationFormat>On-screen Show (4:3)</PresentationFormat>
  <Paragraphs>101</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PRIVACY PRESERVING QUERY OVER ENCRYPTED GRAPH-STRUCTURED DATA IN OUTSOURCED ENVIRONMENT   DOMAIN: DATA MINING                            PRESENTED BY                                                         E.ROOBINI (211415104221)                                                               N.MEENARAJI (211415104146)  UNDER THE GUIDANCE OF   MRS.K.NIVETHITHA                                                                                                                                                                                        </vt:lpstr>
      <vt:lpstr>ABSTRACT: </vt:lpstr>
      <vt:lpstr>LITERATURE SURVEY:</vt:lpstr>
      <vt:lpstr>Slide 4</vt:lpstr>
      <vt:lpstr>Slide 5</vt:lpstr>
      <vt:lpstr>Slide 6</vt:lpstr>
      <vt:lpstr>FEASIBILTY STUDY</vt:lpstr>
      <vt:lpstr>ECONOMIC FEASIBILITY</vt:lpstr>
      <vt:lpstr>Slide 9</vt:lpstr>
      <vt:lpstr>TIMELINE CHART</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Incentive Compatible Privacy-Preserving Data Analysis</dc:title>
  <dc:creator>spiro11</dc:creator>
  <cp:lastModifiedBy>LJABASHELLA.CSE</cp:lastModifiedBy>
  <cp:revision>171</cp:revision>
  <dcterms:created xsi:type="dcterms:W3CDTF">2012-06-27T09:09:11Z</dcterms:created>
  <dcterms:modified xsi:type="dcterms:W3CDTF">2019-01-02T06:29:01Z</dcterms:modified>
</cp:coreProperties>
</file>