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5" r:id="rId1"/>
  </p:sldMasterIdLst>
  <p:notesMasterIdLst>
    <p:notesMasterId r:id="rId17"/>
  </p:notesMasterIdLst>
  <p:sldIdLst>
    <p:sldId id="256" r:id="rId2"/>
    <p:sldId id="269" r:id="rId3"/>
    <p:sldId id="257" r:id="rId4"/>
    <p:sldId id="258" r:id="rId5"/>
    <p:sldId id="262" r:id="rId6"/>
    <p:sldId id="263" r:id="rId7"/>
    <p:sldId id="259" r:id="rId8"/>
    <p:sldId id="261" r:id="rId9"/>
    <p:sldId id="260" r:id="rId10"/>
    <p:sldId id="264" r:id="rId11"/>
    <p:sldId id="268" r:id="rId12"/>
    <p:sldId id="265" r:id="rId13"/>
    <p:sldId id="266" r:id="rId14"/>
    <p:sldId id="267" r:id="rId15"/>
    <p:sldId id="270" r:id="rId1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5" autoAdjust="0"/>
    <p:restoredTop sz="74778" autoAdjust="0"/>
  </p:normalViewPr>
  <p:slideViewPr>
    <p:cSldViewPr snapToGrid="0">
      <p:cViewPr varScale="1">
        <p:scale>
          <a:sx n="90" d="100"/>
          <a:sy n="90" d="100"/>
        </p:scale>
        <p:origin x="315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5DA52-AD91-4FE6-A026-B1912138B866}" type="datetimeFigureOut">
              <a:rPr lang="hu-HU" smtClean="0"/>
              <a:t>2017. 11. 19.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5F8B6-96CA-4F8E-AD01-0F504465FE8D}" type="slidenum">
              <a:rPr lang="hu-HU" smtClean="0"/>
              <a:t>‹#›</a:t>
            </a:fld>
            <a:endParaRPr lang="hu-HU"/>
          </a:p>
        </p:txBody>
      </p:sp>
    </p:spTree>
    <p:extLst>
      <p:ext uri="{BB962C8B-B14F-4D97-AF65-F5344CB8AC3E}">
        <p14:creationId xmlns:p14="http://schemas.microsoft.com/office/powerpoint/2010/main" val="428267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fontAlgn="base"/>
            <a:r>
              <a:rPr lang="en-US" sz="1200" b="1" i="0" kern="1200" dirty="0" err="1" smtClean="0">
                <a:solidFill>
                  <a:schemeClr val="tx1"/>
                </a:solidFill>
                <a:effectLst/>
                <a:latin typeface="+mn-lt"/>
                <a:ea typeface="+mn-ea"/>
                <a:cs typeface="+mn-cs"/>
              </a:rPr>
              <a:t>Xcode</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iOS developers can quickly add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Engine to existing iOS projects to build AR experiences leveraging iOS rendering technologies.</a:t>
            </a:r>
          </a:p>
          <a:p>
            <a:endParaRPr lang="hu-HU" dirty="0" smtClean="0"/>
          </a:p>
          <a:p>
            <a:pPr fontAlgn="base"/>
            <a:r>
              <a:rPr lang="en-US" sz="1200" b="1" i="0" kern="1200" dirty="0" smtClean="0">
                <a:solidFill>
                  <a:schemeClr val="tx1"/>
                </a:solidFill>
                <a:effectLst/>
                <a:latin typeface="+mn-lt"/>
                <a:ea typeface="+mn-ea"/>
                <a:cs typeface="+mn-cs"/>
              </a:rPr>
              <a:t>Android Studio</a:t>
            </a:r>
          </a:p>
          <a:p>
            <a:pPr fontAlgn="base"/>
            <a:r>
              <a:rPr lang="en-US" sz="1200" b="0" i="0" kern="1200" dirty="0" smtClean="0">
                <a:solidFill>
                  <a:schemeClr val="tx1"/>
                </a:solidFill>
                <a:effectLst/>
                <a:latin typeface="+mn-lt"/>
                <a:ea typeface="+mn-ea"/>
                <a:cs typeface="+mn-cs"/>
              </a:rPr>
              <a:t>Android developers can now easily add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experiences to existing apps using Java APIs. C++ APIs are no longer required, but are still available for use with the NDK.</a:t>
            </a:r>
          </a:p>
          <a:p>
            <a:endParaRPr lang="hu-HU" dirty="0" smtClean="0"/>
          </a:p>
          <a:p>
            <a:pPr fontAlgn="base"/>
            <a:r>
              <a:rPr lang="en-US" sz="1200" b="1" i="0" kern="1200" dirty="0" smtClean="0">
                <a:solidFill>
                  <a:schemeClr val="tx1"/>
                </a:solidFill>
                <a:effectLst/>
                <a:latin typeface="+mn-lt"/>
                <a:ea typeface="+mn-ea"/>
                <a:cs typeface="+mn-cs"/>
              </a:rPr>
              <a:t>Unity</a:t>
            </a:r>
          </a:p>
          <a:p>
            <a:pPr fontAlgn="base"/>
            <a:r>
              <a:rPr lang="en-US" sz="1200" b="0" i="0" kern="1200" dirty="0" smtClean="0">
                <a:solidFill>
                  <a:schemeClr val="tx1"/>
                </a:solidFill>
                <a:effectLst/>
                <a:latin typeface="+mn-lt"/>
                <a:ea typeface="+mn-ea"/>
                <a:cs typeface="+mn-cs"/>
              </a:rPr>
              <a:t>If you're using Unity to build a game or high-fidelity 3D experience, a single application can be written to run on both iOS and Android with minimal changes.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is now compatible with Unity 5.</a:t>
            </a:r>
          </a:p>
          <a:p>
            <a:endParaRPr lang="hu-HU" dirty="0"/>
          </a:p>
        </p:txBody>
      </p:sp>
      <p:sp>
        <p:nvSpPr>
          <p:cNvPr id="4" name="Dia számának helye 3"/>
          <p:cNvSpPr>
            <a:spLocks noGrp="1"/>
          </p:cNvSpPr>
          <p:nvPr>
            <p:ph type="sldNum" sz="quarter" idx="10"/>
          </p:nvPr>
        </p:nvSpPr>
        <p:spPr/>
        <p:txBody>
          <a:bodyPr/>
          <a:lstStyle/>
          <a:p>
            <a:fld id="{6A85F8B6-96CA-4F8E-AD01-0F504465FE8D}" type="slidenum">
              <a:rPr lang="hu-HU" smtClean="0"/>
              <a:t>3</a:t>
            </a:fld>
            <a:endParaRPr lang="hu-HU"/>
          </a:p>
        </p:txBody>
      </p:sp>
    </p:spTree>
    <p:extLst>
      <p:ext uri="{BB962C8B-B14F-4D97-AF65-F5344CB8AC3E}">
        <p14:creationId xmlns:p14="http://schemas.microsoft.com/office/powerpoint/2010/main" val="18167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Objects</a:t>
            </a:r>
          </a:p>
          <a:p>
            <a:pPr fontAlgn="base"/>
            <a:r>
              <a:rPr lang="en-US" sz="1200" b="0" i="0" kern="1200" dirty="0" smtClean="0">
                <a:solidFill>
                  <a:schemeClr val="tx1"/>
                </a:solidFill>
                <a:effectLst/>
                <a:latin typeface="+mn-lt"/>
                <a:ea typeface="+mn-ea"/>
                <a:cs typeface="+mn-cs"/>
              </a:rPr>
              <a:t>Recognize and track a broader set of objects so you can bring toys to life and add digital features to consumer products.</a:t>
            </a:r>
          </a:p>
          <a:p>
            <a:endParaRPr lang="hu-HU" dirty="0" smtClean="0"/>
          </a:p>
          <a:p>
            <a:pPr fontAlgn="base"/>
            <a:r>
              <a:rPr lang="en-US" sz="1200" b="1" i="0" kern="1200" dirty="0" smtClean="0">
                <a:solidFill>
                  <a:schemeClr val="tx1"/>
                </a:solidFill>
                <a:effectLst/>
                <a:latin typeface="+mn-lt"/>
                <a:ea typeface="+mn-ea"/>
                <a:cs typeface="+mn-cs"/>
              </a:rPr>
              <a:t>Images</a:t>
            </a:r>
          </a:p>
          <a:p>
            <a:pPr fontAlgn="base"/>
            <a:r>
              <a:rPr lang="en-US" sz="1200" b="0" i="0" kern="1200" dirty="0" smtClean="0">
                <a:solidFill>
                  <a:schemeClr val="tx1"/>
                </a:solidFill>
                <a:effectLst/>
                <a:latin typeface="+mn-lt"/>
                <a:ea typeface="+mn-ea"/>
                <a:cs typeface="+mn-cs"/>
              </a:rPr>
              <a:t>Images with sufficient detail including magazines, advertisements, and product packaging can be recognized.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Target Manager helps you analyze and improve your images to optimize your app's performance.</a:t>
            </a:r>
          </a:p>
          <a:p>
            <a:endParaRPr lang="hu-HU" dirty="0" smtClean="0"/>
          </a:p>
          <a:p>
            <a:pPr fontAlgn="base"/>
            <a:r>
              <a:rPr lang="en-US" sz="1200" b="1" i="0" kern="1200" dirty="0" smtClean="0">
                <a:solidFill>
                  <a:schemeClr val="tx1"/>
                </a:solidFill>
                <a:effectLst/>
                <a:latin typeface="+mn-lt"/>
                <a:ea typeface="+mn-ea"/>
                <a:cs typeface="+mn-cs"/>
              </a:rPr>
              <a:t>User-Defined Images</a:t>
            </a:r>
          </a:p>
          <a:p>
            <a:pPr fontAlgn="base"/>
            <a:r>
              <a:rPr lang="en-US" sz="1200" b="0" i="0" kern="1200" dirty="0" smtClean="0">
                <a:solidFill>
                  <a:schemeClr val="tx1"/>
                </a:solidFill>
                <a:effectLst/>
                <a:latin typeface="+mn-lt"/>
                <a:ea typeface="+mn-ea"/>
                <a:cs typeface="+mn-cs"/>
              </a:rPr>
              <a:t>User-defined images give users the ability to create basic AR experiences that work anywhere. It's as simple as taking a picture of an everyday object, such as a book page, poster or magazine.</a:t>
            </a:r>
          </a:p>
          <a:p>
            <a:endParaRPr lang="hu-HU" dirty="0" smtClean="0"/>
          </a:p>
          <a:p>
            <a:pPr fontAlgn="base"/>
            <a:r>
              <a:rPr lang="en-US" sz="1200" b="1" i="0" kern="1200" dirty="0" smtClean="0">
                <a:solidFill>
                  <a:schemeClr val="tx1"/>
                </a:solidFill>
                <a:effectLst/>
                <a:latin typeface="+mn-lt"/>
                <a:ea typeface="+mn-ea"/>
                <a:cs typeface="+mn-cs"/>
              </a:rPr>
              <a:t>Cylinders</a:t>
            </a:r>
          </a:p>
          <a:p>
            <a:pPr fontAlgn="base"/>
            <a:r>
              <a:rPr lang="en-US" sz="1200" b="0" i="0" kern="1200" dirty="0" smtClean="0">
                <a:solidFill>
                  <a:schemeClr val="tx1"/>
                </a:solidFill>
                <a:effectLst/>
                <a:latin typeface="+mn-lt"/>
                <a:ea typeface="+mn-ea"/>
                <a:cs typeface="+mn-cs"/>
              </a:rPr>
              <a:t>Cylinders such as bottles, cans, cups and mugs can be recognized.</a:t>
            </a:r>
          </a:p>
          <a:p>
            <a:endParaRPr lang="hu-HU" dirty="0" smtClean="0"/>
          </a:p>
          <a:p>
            <a:pPr fontAlgn="base"/>
            <a:r>
              <a:rPr lang="en-US" sz="1200" b="1" i="0" kern="1200" dirty="0" smtClean="0">
                <a:solidFill>
                  <a:schemeClr val="tx1"/>
                </a:solidFill>
                <a:effectLst/>
                <a:latin typeface="+mn-lt"/>
                <a:ea typeface="+mn-ea"/>
                <a:cs typeface="+mn-cs"/>
              </a:rPr>
              <a:t>Text</a:t>
            </a:r>
          </a:p>
          <a:p>
            <a:pPr fontAlgn="base"/>
            <a:r>
              <a:rPr lang="en-US" sz="1200" b="0" i="0" kern="1200" dirty="0" smtClean="0">
                <a:solidFill>
                  <a:schemeClr val="tx1"/>
                </a:solidFill>
                <a:effectLst/>
                <a:latin typeface="+mn-lt"/>
                <a:ea typeface="+mn-ea"/>
                <a:cs typeface="+mn-cs"/>
              </a:rPr>
              <a:t>Supports English word recognition from a standard database of ~100,000 words or a custom vocabulary defined by the developer.</a:t>
            </a:r>
          </a:p>
          <a:p>
            <a:endParaRPr lang="hu-HU" dirty="0" smtClean="0"/>
          </a:p>
          <a:p>
            <a:pPr fontAlgn="base"/>
            <a:r>
              <a:rPr lang="en-US" sz="1200" b="1" i="0" kern="1200" dirty="0" smtClean="0">
                <a:solidFill>
                  <a:schemeClr val="tx1"/>
                </a:solidFill>
                <a:effectLst/>
                <a:latin typeface="+mn-lt"/>
                <a:ea typeface="+mn-ea"/>
                <a:cs typeface="+mn-cs"/>
              </a:rPr>
              <a:t>Boxes</a:t>
            </a:r>
          </a:p>
          <a:p>
            <a:pPr fontAlgn="base"/>
            <a:r>
              <a:rPr lang="en-US" sz="1200" b="0" i="0" kern="1200" dirty="0" smtClean="0">
                <a:solidFill>
                  <a:schemeClr val="tx1"/>
                </a:solidFill>
                <a:effectLst/>
                <a:latin typeface="+mn-lt"/>
                <a:ea typeface="+mn-ea"/>
                <a:cs typeface="+mn-cs"/>
              </a:rPr>
              <a:t>Simple boxes with flat sides and sufficient visual details can be recognized.</a:t>
            </a:r>
          </a:p>
          <a:p>
            <a:endParaRPr lang="hu-HU" dirty="0"/>
          </a:p>
        </p:txBody>
      </p:sp>
      <p:sp>
        <p:nvSpPr>
          <p:cNvPr id="4" name="Dia számának helye 3"/>
          <p:cNvSpPr>
            <a:spLocks noGrp="1"/>
          </p:cNvSpPr>
          <p:nvPr>
            <p:ph type="sldNum" sz="quarter" idx="10"/>
          </p:nvPr>
        </p:nvSpPr>
        <p:spPr/>
        <p:txBody>
          <a:bodyPr/>
          <a:lstStyle/>
          <a:p>
            <a:fld id="{6A85F8B6-96CA-4F8E-AD01-0F504465FE8D}" type="slidenum">
              <a:rPr lang="hu-HU" smtClean="0"/>
              <a:t>4</a:t>
            </a:fld>
            <a:endParaRPr lang="hu-HU"/>
          </a:p>
        </p:txBody>
      </p:sp>
    </p:spTree>
    <p:extLst>
      <p:ext uri="{BB962C8B-B14F-4D97-AF65-F5344CB8AC3E}">
        <p14:creationId xmlns:p14="http://schemas.microsoft.com/office/powerpoint/2010/main" val="232629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 Targets represent images that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SDK can detect and track. Unlike traditional fiducial markers, data matrix codes and QR codes, Image Targets do not need special black and white regions or codes to be recognized. The SDK detects and tracks the features that are naturally found in the image itself by comparing these natural features against a known target resource database. Once the Image Target is detected, the SDK will track the image as long as it is at least partially in the camera’s field of view.</a:t>
            </a:r>
            <a:endParaRPr lang="hu-HU" sz="1200" b="0" i="0" kern="1200" dirty="0" smtClean="0">
              <a:solidFill>
                <a:schemeClr val="tx1"/>
              </a:solidFill>
              <a:effectLst/>
              <a:latin typeface="+mn-lt"/>
              <a:ea typeface="+mn-ea"/>
              <a:cs typeface="+mn-cs"/>
            </a:endParaRPr>
          </a:p>
          <a:p>
            <a:endParaRPr lang="hu-HU" sz="1200" b="0" i="0" kern="1200" dirty="0" smtClean="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6A85F8B6-96CA-4F8E-AD01-0F504465FE8D}" type="slidenum">
              <a:rPr lang="hu-HU" smtClean="0"/>
              <a:t>5</a:t>
            </a:fld>
            <a:endParaRPr lang="hu-HU"/>
          </a:p>
        </p:txBody>
      </p:sp>
    </p:spTree>
    <p:extLst>
      <p:ext uri="{BB962C8B-B14F-4D97-AF65-F5344CB8AC3E}">
        <p14:creationId xmlns:p14="http://schemas.microsoft.com/office/powerpoint/2010/main" val="276575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600" b="1" i="1" kern="1200" dirty="0" smtClean="0">
                <a:solidFill>
                  <a:schemeClr val="tx1"/>
                </a:solidFill>
                <a:effectLst/>
                <a:latin typeface="+mn-lt"/>
                <a:ea typeface="+mn-ea"/>
                <a:cs typeface="+mn-cs"/>
              </a:rPr>
              <a:t>Supported Targets</a:t>
            </a:r>
          </a:p>
          <a:p>
            <a:r>
              <a:rPr lang="en-US" sz="1200" b="0" i="0" kern="1200" dirty="0" smtClean="0">
                <a:solidFill>
                  <a:schemeClr val="tx1"/>
                </a:solidFill>
                <a:effectLst/>
                <a:latin typeface="+mn-lt"/>
                <a:ea typeface="+mn-ea"/>
                <a:cs typeface="+mn-cs"/>
              </a:rPr>
              <a:t>The Target Manager supports both image based targets and </a:t>
            </a:r>
            <a:r>
              <a:rPr lang="en-US" sz="1200" b="0" i="0" kern="1200" dirty="0" err="1" smtClean="0">
                <a:solidFill>
                  <a:schemeClr val="tx1"/>
                </a:solidFill>
                <a:effectLst/>
                <a:latin typeface="+mn-lt"/>
                <a:ea typeface="+mn-ea"/>
                <a:cs typeface="+mn-cs"/>
              </a:rPr>
              <a:t>VuMarks</a:t>
            </a:r>
            <a:r>
              <a:rPr lang="en-US" sz="1200" b="0" i="0" kern="1200" dirty="0" smtClean="0">
                <a:solidFill>
                  <a:schemeClr val="tx1"/>
                </a:solidFill>
                <a:effectLst/>
                <a:latin typeface="+mn-lt"/>
                <a:ea typeface="+mn-ea"/>
                <a:cs typeface="+mn-cs"/>
              </a:rPr>
              <a:t>.  Target images for Image Targets, Multi-Targets and Cylinder Targets must be either 8 or 24 bit PNG or JPG files. JPG files must be RGB or greyscale. The maximum image file size is 2.25 MB.</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VuMarks</a:t>
            </a:r>
            <a:r>
              <a:rPr lang="en-US" sz="1200" b="0" i="0" kern="1200" dirty="0" smtClean="0">
                <a:solidFill>
                  <a:schemeClr val="tx1"/>
                </a:solidFill>
                <a:effectLst/>
                <a:latin typeface="+mn-lt"/>
                <a:ea typeface="+mn-ea"/>
                <a:cs typeface="+mn-cs"/>
              </a:rPr>
              <a:t> must be SVG files created using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Designer tool in Adobe Illustrator.</a:t>
            </a:r>
            <a:br>
              <a:rPr lang="en-US" sz="1200" b="0" i="0" kern="1200" dirty="0" smtClean="0">
                <a:solidFill>
                  <a:schemeClr val="tx1"/>
                </a:solidFill>
                <a:effectLst/>
                <a:latin typeface="+mn-lt"/>
                <a:ea typeface="+mn-ea"/>
                <a:cs typeface="+mn-cs"/>
              </a:rPr>
            </a:br>
            <a:endParaRPr lang="hu-HU" dirty="0" smtClean="0"/>
          </a:p>
          <a:p>
            <a:r>
              <a:rPr lang="en-US" sz="1200" b="1" i="0" kern="1200" dirty="0" smtClean="0">
                <a:solidFill>
                  <a:schemeClr val="tx1"/>
                </a:solidFill>
                <a:effectLst/>
                <a:latin typeface="+mn-lt"/>
                <a:ea typeface="+mn-ea"/>
                <a:cs typeface="+mn-cs"/>
              </a:rPr>
              <a:t>Supported Environments</a:t>
            </a:r>
          </a:p>
          <a:p>
            <a:r>
              <a:rPr lang="en-US" sz="1200" b="0" i="0" kern="1200" dirty="0" smtClean="0">
                <a:solidFill>
                  <a:schemeClr val="tx1"/>
                </a:solidFill>
                <a:effectLst/>
                <a:latin typeface="+mn-lt"/>
                <a:ea typeface="+mn-ea"/>
                <a:cs typeface="+mn-cs"/>
              </a:rPr>
              <a:t>Image Targets should be viewed under moderately bright and diffuse lighting.  The surface of the image should be evenly lit. </a:t>
            </a:r>
          </a:p>
          <a:p>
            <a:r>
              <a:rPr lang="en-US" sz="1200" b="0" i="0" kern="1200" dirty="0" smtClean="0">
                <a:solidFill>
                  <a:schemeClr val="tx1"/>
                </a:solidFill>
                <a:effectLst/>
                <a:latin typeface="+mn-lt"/>
                <a:ea typeface="+mn-ea"/>
                <a:cs typeface="+mn-cs"/>
              </a:rPr>
              <a:t>Working with Image Targets</a:t>
            </a:r>
          </a:p>
          <a:p>
            <a:r>
              <a:rPr lang="en-US" sz="1200" b="0" i="0" kern="1200" dirty="0" smtClean="0">
                <a:solidFill>
                  <a:schemeClr val="tx1"/>
                </a:solidFill>
                <a:effectLst/>
                <a:latin typeface="+mn-lt"/>
                <a:ea typeface="+mn-ea"/>
                <a:cs typeface="+mn-cs"/>
              </a:rPr>
              <a:t>There are two phases to developing with Image Targets. You first need to design your target images and then upload them to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Target Manager for processing and evaluation. </a:t>
            </a:r>
          </a:p>
          <a:p>
            <a:r>
              <a:rPr lang="en-US" sz="1200" b="1" i="0" kern="1200" dirty="0" smtClean="0">
                <a:solidFill>
                  <a:schemeClr val="tx1"/>
                </a:solidFill>
                <a:effectLst/>
                <a:latin typeface="+mn-lt"/>
                <a:ea typeface="+mn-ea"/>
                <a:cs typeface="+mn-cs"/>
              </a:rPr>
              <a:t>Designing Target Images</a:t>
            </a:r>
          </a:p>
          <a:p>
            <a:r>
              <a:rPr lang="en-US" sz="1200" b="0" i="0" kern="1200" dirty="0" smtClean="0">
                <a:solidFill>
                  <a:schemeClr val="tx1"/>
                </a:solidFill>
                <a:effectLst/>
                <a:latin typeface="+mn-lt"/>
                <a:ea typeface="+mn-ea"/>
                <a:cs typeface="+mn-cs"/>
              </a:rPr>
              <a:t>Image Targets can use any planar image that provides sufficient detail to be detected by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SDK. The following articles will help you select appropriate target surfaces and provide guidelines on how to design and evaluate target images.</a:t>
            </a:r>
          </a:p>
          <a:p>
            <a:endParaRPr lang="hu-HU" dirty="0" smtClean="0"/>
          </a:p>
          <a:p>
            <a:endParaRPr lang="hu-HU" dirty="0"/>
          </a:p>
        </p:txBody>
      </p:sp>
      <p:sp>
        <p:nvSpPr>
          <p:cNvPr id="4" name="Dia számának helye 3"/>
          <p:cNvSpPr>
            <a:spLocks noGrp="1"/>
          </p:cNvSpPr>
          <p:nvPr>
            <p:ph type="sldNum" sz="quarter" idx="10"/>
          </p:nvPr>
        </p:nvSpPr>
        <p:spPr/>
        <p:txBody>
          <a:bodyPr/>
          <a:lstStyle/>
          <a:p>
            <a:fld id="{6A85F8B6-96CA-4F8E-AD01-0F504465FE8D}" type="slidenum">
              <a:rPr lang="hu-HU" smtClean="0"/>
              <a:t>6</a:t>
            </a:fld>
            <a:endParaRPr lang="hu-HU"/>
          </a:p>
        </p:txBody>
      </p:sp>
    </p:spTree>
    <p:extLst>
      <p:ext uri="{BB962C8B-B14F-4D97-AF65-F5344CB8AC3E}">
        <p14:creationId xmlns:p14="http://schemas.microsoft.com/office/powerpoint/2010/main" val="287314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Background Effects</a:t>
            </a:r>
          </a:p>
          <a:p>
            <a:pPr fontAlgn="base"/>
            <a:r>
              <a:rPr lang="en-US" sz="1200" b="0" i="0" kern="1200" dirty="0" smtClean="0">
                <a:solidFill>
                  <a:schemeClr val="tx1"/>
                </a:solidFill>
                <a:effectLst/>
                <a:latin typeface="+mn-lt"/>
                <a:ea typeface="+mn-ea"/>
                <a:cs typeface="+mn-cs"/>
              </a:rPr>
              <a:t>Want to make your app look like an X-Ray machine? How about night vision? Create your own </a:t>
            </a:r>
            <a:r>
              <a:rPr lang="en-US" sz="1200" b="0" i="0" kern="1200" dirty="0" err="1" smtClean="0">
                <a:solidFill>
                  <a:schemeClr val="tx1"/>
                </a:solidFill>
                <a:effectLst/>
                <a:latin typeface="+mn-lt"/>
                <a:ea typeface="+mn-ea"/>
                <a:cs typeface="+mn-cs"/>
              </a:rPr>
              <a:t>shaders</a:t>
            </a:r>
            <a:r>
              <a:rPr lang="en-US" sz="1200" b="0" i="0" kern="1200" dirty="0" smtClean="0">
                <a:solidFill>
                  <a:schemeClr val="tx1"/>
                </a:solidFill>
                <a:effectLst/>
                <a:latin typeface="+mn-lt"/>
                <a:ea typeface="+mn-ea"/>
                <a:cs typeface="+mn-cs"/>
              </a:rPr>
              <a:t> to implement sophisticated visual effects.</a:t>
            </a:r>
          </a:p>
          <a:p>
            <a:endParaRPr lang="hu-HU" dirty="0" smtClean="0"/>
          </a:p>
          <a:p>
            <a:pPr fontAlgn="base"/>
            <a:r>
              <a:rPr lang="en-US" sz="1200" b="1" i="0" kern="1200" dirty="0" smtClean="0">
                <a:solidFill>
                  <a:schemeClr val="tx1"/>
                </a:solidFill>
                <a:effectLst/>
                <a:latin typeface="+mn-lt"/>
                <a:ea typeface="+mn-ea"/>
                <a:cs typeface="+mn-cs"/>
              </a:rPr>
              <a:t>Video Playback</a:t>
            </a:r>
          </a:p>
          <a:p>
            <a:pPr fontAlgn="base"/>
            <a:r>
              <a:rPr lang="en-US" sz="1200" b="0" i="0" kern="1200" dirty="0" smtClean="0">
                <a:solidFill>
                  <a:schemeClr val="tx1"/>
                </a:solidFill>
                <a:effectLst/>
                <a:latin typeface="+mn-lt"/>
                <a:ea typeface="+mn-ea"/>
                <a:cs typeface="+mn-cs"/>
              </a:rPr>
              <a:t>Watch static images come alive in full motion video.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video playback makes it simple for videos to be played directly on target surfaces.</a:t>
            </a:r>
          </a:p>
          <a:p>
            <a:endParaRPr lang="hu-HU" dirty="0" smtClean="0"/>
          </a:p>
          <a:p>
            <a:pPr fontAlgn="base"/>
            <a:r>
              <a:rPr lang="en-US" sz="1200" b="1" i="0" kern="1200" dirty="0" smtClean="0">
                <a:solidFill>
                  <a:schemeClr val="tx1"/>
                </a:solidFill>
                <a:effectLst/>
                <a:latin typeface="+mn-lt"/>
                <a:ea typeface="+mn-ea"/>
                <a:cs typeface="+mn-cs"/>
              </a:rPr>
              <a:t>Virtual Buttons</a:t>
            </a:r>
          </a:p>
          <a:p>
            <a:pPr fontAlgn="base"/>
            <a:r>
              <a:rPr lang="en-US" sz="1200" b="0" i="0" kern="1200" dirty="0" smtClean="0">
                <a:solidFill>
                  <a:schemeClr val="tx1"/>
                </a:solidFill>
                <a:effectLst/>
                <a:latin typeface="+mn-lt"/>
                <a:ea typeface="+mn-ea"/>
                <a:cs typeface="+mn-cs"/>
              </a:rPr>
              <a:t>Imagine a magazine page that acts like a touch screen. With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that is possible. Create virtual buttons that your app can see and respond to on top of image targets in the real world.</a:t>
            </a:r>
            <a:endParaRPr lang="hu-HU" sz="1200" b="0" i="0" kern="1200" dirty="0" smtClean="0">
              <a:solidFill>
                <a:schemeClr val="tx1"/>
              </a:solidFill>
              <a:effectLst/>
              <a:latin typeface="+mn-lt"/>
              <a:ea typeface="+mn-ea"/>
              <a:cs typeface="+mn-cs"/>
            </a:endParaRPr>
          </a:p>
          <a:p>
            <a:pPr fontAlgn="base"/>
            <a:endParaRPr lang="hu-HU"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Occlusion Management</a:t>
            </a:r>
          </a:p>
          <a:p>
            <a:pPr fontAlgn="base"/>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detects and tracks targets, even when they’re partially hidden behind everyday barriers, like your hand. Special occlusion handling allows apps to display graphics as if they appear inside physical objects.</a:t>
            </a:r>
            <a:endParaRPr lang="hu-HU" sz="1200" b="0" i="0" kern="1200" dirty="0" smtClean="0">
              <a:solidFill>
                <a:schemeClr val="tx1"/>
              </a:solidFill>
              <a:effectLst/>
              <a:latin typeface="+mn-lt"/>
              <a:ea typeface="+mn-ea"/>
              <a:cs typeface="+mn-cs"/>
            </a:endParaRPr>
          </a:p>
          <a:p>
            <a:pPr fontAlgn="base"/>
            <a:endParaRPr lang="hu-HU" sz="1200" b="0" i="0" kern="1200" dirty="0" smtClean="0">
              <a:solidFill>
                <a:schemeClr val="tx1"/>
              </a:solidFill>
              <a:effectLst/>
              <a:latin typeface="+mn-lt"/>
              <a:ea typeface="+mn-ea"/>
              <a:cs typeface="+mn-cs"/>
            </a:endParaRPr>
          </a:p>
          <a:p>
            <a:pPr fontAlgn="base"/>
            <a:endParaRPr lang="hu-HU"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hu-HU" sz="1200" b="0" i="0" kern="1200" dirty="0" err="1" smtClean="0">
                <a:solidFill>
                  <a:schemeClr val="tx1"/>
                </a:solidFill>
                <a:effectLst/>
                <a:latin typeface="+mn-lt"/>
                <a:ea typeface="+mn-ea"/>
                <a:cs typeface="+mn-cs"/>
              </a:rPr>
              <a:t>Extended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Tracking</a:t>
            </a:r>
            <a:endParaRPr lang="hu-HU"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hu-HU" dirty="0"/>
          </a:p>
        </p:txBody>
      </p:sp>
      <p:sp>
        <p:nvSpPr>
          <p:cNvPr id="4" name="Dia számának helye 3"/>
          <p:cNvSpPr>
            <a:spLocks noGrp="1"/>
          </p:cNvSpPr>
          <p:nvPr>
            <p:ph type="sldNum" sz="quarter" idx="10"/>
          </p:nvPr>
        </p:nvSpPr>
        <p:spPr/>
        <p:txBody>
          <a:bodyPr/>
          <a:lstStyle/>
          <a:p>
            <a:fld id="{6A85F8B6-96CA-4F8E-AD01-0F504465FE8D}" type="slidenum">
              <a:rPr lang="hu-HU" smtClean="0"/>
              <a:t>7</a:t>
            </a:fld>
            <a:endParaRPr lang="hu-HU"/>
          </a:p>
        </p:txBody>
      </p:sp>
    </p:spTree>
    <p:extLst>
      <p:ext uri="{BB962C8B-B14F-4D97-AF65-F5344CB8AC3E}">
        <p14:creationId xmlns:p14="http://schemas.microsoft.com/office/powerpoint/2010/main" val="60459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See a little, see a lot.</a:t>
            </a:r>
          </a:p>
          <a:p>
            <a:pPr fontAlgn="base"/>
            <a:r>
              <a:rPr lang="en-US" sz="1200" b="0" i="0" kern="1200" dirty="0" smtClean="0">
                <a:solidFill>
                  <a:schemeClr val="tx1"/>
                </a:solidFill>
                <a:effectLst/>
                <a:latin typeface="+mn-lt"/>
                <a:ea typeface="+mn-ea"/>
                <a:cs typeface="+mn-cs"/>
              </a:rPr>
              <a:t>Some apps only need to see a few images. Others may need to recognize thousands of images or more while integrating with a content management system. The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Cloud Recognition Service leverages the power of the cloud to give you flexibility and scale.</a:t>
            </a:r>
            <a:endParaRPr lang="hu-HU" sz="1200" b="0" i="0" kern="1200" dirty="0" smtClean="0">
              <a:solidFill>
                <a:schemeClr val="tx1"/>
              </a:solidFill>
              <a:effectLst/>
              <a:latin typeface="+mn-lt"/>
              <a:ea typeface="+mn-ea"/>
              <a:cs typeface="+mn-cs"/>
            </a:endParaRPr>
          </a:p>
          <a:p>
            <a:pPr fontAlgn="base"/>
            <a:endParaRPr lang="hu-HU"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Device Databases</a:t>
            </a:r>
          </a:p>
          <a:p>
            <a:pPr fontAlgn="base"/>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device databases enable your apps to rapidly recognize targets. Device databases can be included in your app at installation or updated dynamically from a server.</a:t>
            </a:r>
            <a:endParaRPr lang="hu-HU" sz="1200" b="0" i="0" kern="1200" dirty="0" smtClean="0">
              <a:solidFill>
                <a:schemeClr val="tx1"/>
              </a:solidFill>
              <a:effectLst/>
              <a:latin typeface="+mn-lt"/>
              <a:ea typeface="+mn-ea"/>
              <a:cs typeface="+mn-cs"/>
            </a:endParaRPr>
          </a:p>
          <a:p>
            <a:pPr fontAlgn="base"/>
            <a:endParaRPr lang="hu-HU"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Cloud Databases</a:t>
            </a:r>
          </a:p>
          <a:p>
            <a:pPr fontAlgn="base"/>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 Cloud Recognition Service allows your </a:t>
            </a:r>
            <a:r>
              <a:rPr lang="en-US" sz="1200" b="0" i="0" kern="1200" dirty="0" err="1" smtClean="0">
                <a:solidFill>
                  <a:schemeClr val="tx1"/>
                </a:solidFill>
                <a:effectLst/>
                <a:latin typeface="+mn-lt"/>
                <a:ea typeface="+mn-ea"/>
                <a:cs typeface="+mn-cs"/>
              </a:rPr>
              <a:t>Vuforia</a:t>
            </a:r>
            <a:r>
              <a:rPr lang="en-US" sz="1200" b="0" i="0" kern="1200" dirty="0" smtClean="0">
                <a:solidFill>
                  <a:schemeClr val="tx1"/>
                </a:solidFill>
                <a:effectLst/>
                <a:latin typeface="+mn-lt"/>
                <a:ea typeface="+mn-ea"/>
                <a:cs typeface="+mn-cs"/>
              </a:rPr>
              <a:t>-enabled application to recognize image targets through a cloud database, giving you the ability to update targets dynamically, integrate with your existing CMS, and manage more than one million image targets for a single app.</a:t>
            </a:r>
          </a:p>
          <a:p>
            <a:pPr fontAlgn="base"/>
            <a:endParaRPr lang="en-US" sz="1200" b="0" i="0" kern="1200" dirty="0" smtClean="0">
              <a:solidFill>
                <a:schemeClr val="tx1"/>
              </a:solidFill>
              <a:effectLst/>
              <a:latin typeface="+mn-lt"/>
              <a:ea typeface="+mn-ea"/>
              <a:cs typeface="+mn-cs"/>
            </a:endParaRPr>
          </a:p>
          <a:p>
            <a:endParaRPr lang="hu-HU" dirty="0"/>
          </a:p>
        </p:txBody>
      </p:sp>
      <p:sp>
        <p:nvSpPr>
          <p:cNvPr id="4" name="Dia számának helye 3"/>
          <p:cNvSpPr>
            <a:spLocks noGrp="1"/>
          </p:cNvSpPr>
          <p:nvPr>
            <p:ph type="sldNum" sz="quarter" idx="10"/>
          </p:nvPr>
        </p:nvSpPr>
        <p:spPr/>
        <p:txBody>
          <a:bodyPr/>
          <a:lstStyle/>
          <a:p>
            <a:fld id="{6A85F8B6-96CA-4F8E-AD01-0F504465FE8D}" type="slidenum">
              <a:rPr lang="hu-HU" smtClean="0"/>
              <a:t>8</a:t>
            </a:fld>
            <a:endParaRPr lang="hu-HU"/>
          </a:p>
        </p:txBody>
      </p:sp>
    </p:spTree>
    <p:extLst>
      <p:ext uri="{BB962C8B-B14F-4D97-AF65-F5344CB8AC3E}">
        <p14:creationId xmlns:p14="http://schemas.microsoft.com/office/powerpoint/2010/main" val="2260812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hu-HU" smtClean="0"/>
              <a:t>Mintacím szerkesztése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7A31C00-744B-4E6F-A44D-111183920C4F}" type="datetimeFigureOut">
              <a:rPr lang="hu-HU" smtClean="0"/>
              <a:t>2017. 11. 19.</a:t>
            </a:fld>
            <a:endParaRPr lang="hu-HU"/>
          </a:p>
        </p:txBody>
      </p:sp>
      <p:sp>
        <p:nvSpPr>
          <p:cNvPr id="5" name="Footer Placeholder 4"/>
          <p:cNvSpPr>
            <a:spLocks noGrp="1"/>
          </p:cNvSpPr>
          <p:nvPr>
            <p:ph type="ftr" sz="quarter" idx="11"/>
          </p:nvPr>
        </p:nvSpPr>
        <p:spPr>
          <a:xfrm>
            <a:off x="1371600" y="4323845"/>
            <a:ext cx="6400800" cy="365125"/>
          </a:xfrm>
        </p:spPr>
        <p:txBody>
          <a:bodyPr/>
          <a:lstStyle/>
          <a:p>
            <a:endParaRPr lang="hu-HU"/>
          </a:p>
        </p:txBody>
      </p:sp>
      <p:sp>
        <p:nvSpPr>
          <p:cNvPr id="6" name="Slide Number Placeholder 5"/>
          <p:cNvSpPr>
            <a:spLocks noGrp="1"/>
          </p:cNvSpPr>
          <p:nvPr>
            <p:ph type="sldNum" sz="quarter" idx="12"/>
          </p:nvPr>
        </p:nvSpPr>
        <p:spPr>
          <a:xfrm>
            <a:off x="8077200" y="1430866"/>
            <a:ext cx="2743200" cy="365125"/>
          </a:xfrm>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173582538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312044310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ím és képaláírás">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a:xfrm>
            <a:off x="685800" y="379941"/>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62380950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dézet képaláírással">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hu-HU" smtClean="0"/>
              <a:t>Mintacím szerkesztése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a:xfrm>
            <a:off x="685800" y="379941"/>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BEE8A52C-35DE-4D28-B3CF-4283E7AE78A6}" type="slidenum">
              <a:rPr lang="hu-HU" smtClean="0"/>
              <a:t>‹#›</a:t>
            </a:fld>
            <a:endParaRPr lang="hu-H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975461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évkárty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a:xfrm>
            <a:off x="685800" y="378883"/>
            <a:ext cx="6991492" cy="365125"/>
          </a:xfrm>
        </p:spPr>
        <p:txBody>
          <a:bodyPr/>
          <a:lstStyle/>
          <a:p>
            <a:endParaRPr lang="hu-HU"/>
          </a:p>
        </p:txBody>
      </p:sp>
      <p:sp>
        <p:nvSpPr>
          <p:cNvPr id="7" name="Slide Number Placeholder 6"/>
          <p:cNvSpPr>
            <a:spLocks noGrp="1"/>
          </p:cNvSpPr>
          <p:nvPr>
            <p:ph type="sldNum" sz="quarter" idx="12"/>
          </p:nvPr>
        </p:nvSpPr>
        <p:spPr>
          <a:xfrm>
            <a:off x="10862452" y="381000"/>
            <a:ext cx="643748" cy="365125"/>
          </a:xfrm>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59952998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hu-HU" smtClean="0"/>
              <a:t>Mintacím szerkesztése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07A31C00-744B-4E6F-A44D-111183920C4F}" type="datetimeFigureOut">
              <a:rPr lang="hu-HU" smtClean="0"/>
              <a:t>2017. 11. 19.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1123476537"/>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hu-HU" smtClean="0"/>
              <a:t>Mintacím szerkesztése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07A31C00-744B-4E6F-A44D-111183920C4F}" type="datetimeFigureOut">
              <a:rPr lang="hu-HU" smtClean="0"/>
              <a:t>2017. 11. 19.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45611630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7A31C00-744B-4E6F-A44D-111183920C4F}" type="datetimeFigureOut">
              <a:rPr lang="hu-HU" smtClean="0"/>
              <a:t>2017. 11. 19.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85388635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hu-HU" smtClean="0"/>
              <a:t>Mintacím szerkesztése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7A31C00-744B-4E6F-A44D-111183920C4F}" type="datetimeFigureOut">
              <a:rPr lang="hu-HU" smtClean="0"/>
              <a:t>2017. 11. 19.</a:t>
            </a:fld>
            <a:endParaRPr lang="hu-HU"/>
          </a:p>
        </p:txBody>
      </p:sp>
      <p:sp>
        <p:nvSpPr>
          <p:cNvPr id="5" name="Footer Placeholder 4"/>
          <p:cNvSpPr>
            <a:spLocks noGrp="1"/>
          </p:cNvSpPr>
          <p:nvPr>
            <p:ph type="ftr" sz="quarter" idx="11"/>
          </p:nvPr>
        </p:nvSpPr>
        <p:spPr>
          <a:xfrm>
            <a:off x="685800" y="381000"/>
            <a:ext cx="6991492" cy="365125"/>
          </a:xfrm>
        </p:spPr>
        <p:txBody>
          <a:bodyPr/>
          <a:lstStyle/>
          <a:p>
            <a:endParaRPr lang="hu-HU"/>
          </a:p>
        </p:txBody>
      </p:sp>
      <p:sp>
        <p:nvSpPr>
          <p:cNvPr id="6" name="Slide Number Placeholder 5"/>
          <p:cNvSpPr>
            <a:spLocks noGrp="1"/>
          </p:cNvSpPr>
          <p:nvPr>
            <p:ph type="sldNum" sz="quarter" idx="12"/>
          </p:nvPr>
        </p:nvSpPr>
        <p:spPr>
          <a:xfrm>
            <a:off x="10862452" y="381000"/>
            <a:ext cx="643748" cy="365125"/>
          </a:xfrm>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05475879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7A31C00-744B-4E6F-A44D-111183920C4F}" type="datetimeFigureOut">
              <a:rPr lang="hu-HU" smtClean="0"/>
              <a:t>2017. 11. 19.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384158977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hu-HU" smtClean="0"/>
              <a:t>Mintacím szerkesztése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7A31C00-744B-4E6F-A44D-111183920C4F}" type="datetimeFigureOut">
              <a:rPr lang="hu-HU" smtClean="0"/>
              <a:t>2017. 11. 19.</a:t>
            </a:fld>
            <a:endParaRPr lang="hu-HU"/>
          </a:p>
        </p:txBody>
      </p:sp>
      <p:sp>
        <p:nvSpPr>
          <p:cNvPr id="5" name="Footer Placeholder 4"/>
          <p:cNvSpPr>
            <a:spLocks noGrp="1"/>
          </p:cNvSpPr>
          <p:nvPr>
            <p:ph type="ftr" sz="quarter" idx="11"/>
          </p:nvPr>
        </p:nvSpPr>
        <p:spPr>
          <a:xfrm>
            <a:off x="685800" y="381001"/>
            <a:ext cx="6991492" cy="364065"/>
          </a:xfrm>
        </p:spPr>
        <p:txBody>
          <a:bodyPr/>
          <a:lstStyle/>
          <a:p>
            <a:endParaRPr lang="hu-HU"/>
          </a:p>
        </p:txBody>
      </p:sp>
      <p:sp>
        <p:nvSpPr>
          <p:cNvPr id="6" name="Slide Number Placeholder 5"/>
          <p:cNvSpPr>
            <a:spLocks noGrp="1"/>
          </p:cNvSpPr>
          <p:nvPr>
            <p:ph type="sldNum" sz="quarter" idx="12"/>
          </p:nvPr>
        </p:nvSpPr>
        <p:spPr>
          <a:xfrm>
            <a:off x="10862452" y="381000"/>
            <a:ext cx="643748" cy="365125"/>
          </a:xfrm>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68672815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383831608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hu-HU" smtClean="0"/>
              <a:t>Mintacím szerkesztése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85800" y="3132666"/>
            <a:ext cx="5311775" cy="3086019"/>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172200" y="3132666"/>
            <a:ext cx="5334000" cy="3086019"/>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07A31C00-744B-4E6F-A44D-111183920C4F}" type="datetimeFigureOut">
              <a:rPr lang="hu-HU" smtClean="0"/>
              <a:t>2017. 11. 19.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249229263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07A31C00-744B-4E6F-A44D-111183920C4F}" type="datetimeFigureOut">
              <a:rPr lang="hu-HU" smtClean="0"/>
              <a:t>2017. 11. 19.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52265381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31C00-744B-4E6F-A44D-111183920C4F}" type="datetimeFigureOut">
              <a:rPr lang="hu-HU" smtClean="0"/>
              <a:t>2017. 11. 19.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3449630717"/>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hu-HU" smtClean="0"/>
              <a:t>Mintacím szerkesztése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393990102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07A31C00-744B-4E6F-A44D-111183920C4F}" type="datetimeFigureOut">
              <a:rPr lang="hu-HU" smtClean="0"/>
              <a:t>2017. 11. 19.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EE8A52C-35DE-4D28-B3CF-4283E7AE78A6}" type="slidenum">
              <a:rPr lang="hu-HU" smtClean="0"/>
              <a:t>‹#›</a:t>
            </a:fld>
            <a:endParaRPr lang="hu-HU"/>
          </a:p>
        </p:txBody>
      </p:sp>
    </p:spTree>
    <p:extLst>
      <p:ext uri="{BB962C8B-B14F-4D97-AF65-F5344CB8AC3E}">
        <p14:creationId xmlns:p14="http://schemas.microsoft.com/office/powerpoint/2010/main" val="1990989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A31C00-744B-4E6F-A44D-111183920C4F}" type="datetimeFigureOut">
              <a:rPr lang="hu-HU" smtClean="0"/>
              <a:t>2017. 11. 19.</a:t>
            </a:fld>
            <a:endParaRPr lang="hu-H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E8A52C-35DE-4D28-B3CF-4283E7AE78A6}" type="slidenum">
              <a:rPr lang="hu-HU" smtClean="0"/>
              <a:t>‹#›</a:t>
            </a:fld>
            <a:endParaRPr lang="hu-HU"/>
          </a:p>
        </p:txBody>
      </p:sp>
    </p:spTree>
    <p:extLst>
      <p:ext uri="{BB962C8B-B14F-4D97-AF65-F5344CB8AC3E}">
        <p14:creationId xmlns:p14="http://schemas.microsoft.com/office/powerpoint/2010/main" val="4102694523"/>
      </p:ext>
    </p:extLst>
  </p:cSld>
  <p:clrMap bg1="dk1" tx1="lt1" bg2="dk2" tx2="lt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 id="2147484557" r:id="rId12"/>
    <p:sldLayoutId id="2147484558" r:id="rId13"/>
    <p:sldLayoutId id="2147484559" r:id="rId14"/>
    <p:sldLayoutId id="2147484560" r:id="rId15"/>
    <p:sldLayoutId id="2147484561" r:id="rId16"/>
    <p:sldLayoutId id="2147484562" r:id="rId17"/>
  </p:sldLayoutIdLst>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sz="6000" dirty="0" err="1" smtClean="0"/>
              <a:t>Builderz</a:t>
            </a:r>
            <a:endParaRPr lang="hu-HU" sz="6000" dirty="0"/>
          </a:p>
        </p:txBody>
      </p:sp>
    </p:spTree>
    <p:extLst>
      <p:ext uri="{BB962C8B-B14F-4D97-AF65-F5344CB8AC3E}">
        <p14:creationId xmlns:p14="http://schemas.microsoft.com/office/powerpoint/2010/main" val="406835124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13391" y="2782486"/>
            <a:ext cx="11084442" cy="1293028"/>
          </a:xfrm>
        </p:spPr>
        <p:txBody>
          <a:bodyPr/>
          <a:lstStyle/>
          <a:p>
            <a:r>
              <a:rPr lang="hu-HU" dirty="0" smtClean="0"/>
              <a:t>Projekthez szükséges                      Alapok</a:t>
            </a:r>
            <a:endParaRPr lang="hu-HU" dirty="0"/>
          </a:p>
        </p:txBody>
      </p:sp>
      <p:pic>
        <p:nvPicPr>
          <p:cNvPr id="6" name="Kép 5"/>
          <p:cNvPicPr>
            <a:picLocks noChangeAspect="1"/>
          </p:cNvPicPr>
          <p:nvPr/>
        </p:nvPicPr>
        <p:blipFill rotWithShape="1">
          <a:blip r:embed="rId2">
            <a:extLst>
              <a:ext uri="{28A0092B-C50C-407E-A947-70E740481C1C}">
                <a14:useLocalDpi xmlns:a14="http://schemas.microsoft.com/office/drawing/2010/main" val="0"/>
              </a:ext>
            </a:extLst>
          </a:blip>
          <a:srcRect r="61345"/>
          <a:stretch/>
        </p:blipFill>
        <p:spPr>
          <a:xfrm>
            <a:off x="6898426" y="2073771"/>
            <a:ext cx="2883527" cy="2710458"/>
          </a:xfrm>
          <a:prstGeom prst="rect">
            <a:avLst/>
          </a:prstGeom>
        </p:spPr>
      </p:pic>
    </p:spTree>
    <p:extLst>
      <p:ext uri="{BB962C8B-B14F-4D97-AF65-F5344CB8AC3E}">
        <p14:creationId xmlns:p14="http://schemas.microsoft.com/office/powerpoint/2010/main" val="239679636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Transform</a:t>
            </a:r>
            <a:endParaRPr lang="hu-HU" dirty="0"/>
          </a:p>
        </p:txBody>
      </p:sp>
      <p:pic>
        <p:nvPicPr>
          <p:cNvPr id="4" name="Kép 3"/>
          <p:cNvPicPr>
            <a:picLocks noChangeAspect="1"/>
          </p:cNvPicPr>
          <p:nvPr/>
        </p:nvPicPr>
        <p:blipFill rotWithShape="1">
          <a:blip r:embed="rId2">
            <a:extLst>
              <a:ext uri="{28A0092B-C50C-407E-A947-70E740481C1C}">
                <a14:useLocalDpi xmlns:a14="http://schemas.microsoft.com/office/drawing/2010/main" val="0"/>
              </a:ext>
            </a:extLst>
          </a:blip>
          <a:srcRect t="10343"/>
          <a:stretch/>
        </p:blipFill>
        <p:spPr>
          <a:xfrm>
            <a:off x="1580520" y="1818167"/>
            <a:ext cx="9030960" cy="4338864"/>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5" name="Téglalap 4"/>
          <p:cNvSpPr/>
          <p:nvPr/>
        </p:nvSpPr>
        <p:spPr>
          <a:xfrm>
            <a:off x="6443326" y="1818167"/>
            <a:ext cx="4136251" cy="69111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32098603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Prefab</a:t>
            </a:r>
            <a:endParaRPr lang="hu-HU" dirty="0"/>
          </a:p>
        </p:txBody>
      </p:sp>
      <p:pic>
        <p:nvPicPr>
          <p:cNvPr id="4" name="Kép 3"/>
          <p:cNvPicPr>
            <a:picLocks noChangeAspect="1"/>
          </p:cNvPicPr>
          <p:nvPr/>
        </p:nvPicPr>
        <p:blipFill rotWithShape="1">
          <a:blip r:embed="rId2">
            <a:extLst>
              <a:ext uri="{28A0092B-C50C-407E-A947-70E740481C1C}">
                <a14:useLocalDpi xmlns:a14="http://schemas.microsoft.com/office/drawing/2010/main" val="0"/>
              </a:ext>
            </a:extLst>
          </a:blip>
          <a:srcRect l="762"/>
          <a:stretch/>
        </p:blipFill>
        <p:spPr>
          <a:xfrm>
            <a:off x="3110910" y="1166639"/>
            <a:ext cx="5970181" cy="5141317"/>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6" name="Téglalap 5"/>
          <p:cNvSpPr/>
          <p:nvPr/>
        </p:nvSpPr>
        <p:spPr>
          <a:xfrm>
            <a:off x="6230018" y="5582094"/>
            <a:ext cx="622336" cy="61668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p:cNvSpPr/>
          <p:nvPr/>
        </p:nvSpPr>
        <p:spPr>
          <a:xfrm>
            <a:off x="6920744" y="5582095"/>
            <a:ext cx="622335" cy="61668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Téglalap 8"/>
          <p:cNvSpPr/>
          <p:nvPr/>
        </p:nvSpPr>
        <p:spPr>
          <a:xfrm>
            <a:off x="8285254" y="5585638"/>
            <a:ext cx="622335" cy="61668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00455569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Collider</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908" y="2147777"/>
            <a:ext cx="7666184" cy="35066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1011771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Rigidbody</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698" y="1889428"/>
            <a:ext cx="5605632" cy="3937067"/>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5018198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Raycast</a:t>
            </a:r>
            <a:endParaRPr lang="hu-HU" dirty="0"/>
          </a:p>
        </p:txBody>
      </p:sp>
      <p:pic>
        <p:nvPicPr>
          <p:cNvPr id="5" name="Tartalom helye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152" y="2057401"/>
            <a:ext cx="7819696" cy="4149803"/>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4697275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1"/>
          <p:cNvSpPr txBox="1">
            <a:spLocks/>
          </p:cNvSpPr>
          <p:nvPr/>
        </p:nvSpPr>
        <p:spPr>
          <a:xfrm>
            <a:off x="2884784" y="39938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hu-HU" dirty="0" smtClean="0">
                <a:ln w="0"/>
                <a:effectLst>
                  <a:outerShdw blurRad="38100" dist="25400" dir="5400000" algn="ctr" rotWithShape="0">
                    <a:srgbClr val="6E747A">
                      <a:alpha val="43000"/>
                    </a:srgbClr>
                  </a:outerShdw>
                </a:effectLst>
              </a:rPr>
              <a:t>Labirintus</a:t>
            </a:r>
            <a:endParaRPr lang="hu-HU" dirty="0"/>
          </a:p>
        </p:txBody>
      </p:sp>
      <p:pic>
        <p:nvPicPr>
          <p:cNvPr id="3" name="Kép 2"/>
          <p:cNvPicPr>
            <a:picLocks noChangeAspect="1"/>
          </p:cNvPicPr>
          <p:nvPr/>
        </p:nvPicPr>
        <p:blipFill>
          <a:blip r:embed="rId2"/>
          <a:stretch>
            <a:fillRect/>
          </a:stretch>
        </p:blipFill>
        <p:spPr>
          <a:xfrm>
            <a:off x="2136037" y="1692408"/>
            <a:ext cx="7528966" cy="4676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605536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2" y="1307593"/>
            <a:ext cx="3076319" cy="3076319"/>
          </a:xfrm>
          <a:prstGeom prst="rect">
            <a:avLst/>
          </a:prstGeom>
          <a:ln>
            <a:noFill/>
          </a:ln>
          <a:effectLst>
            <a:outerShdw blurRad="190500" algn="tl" rotWithShape="0">
              <a:srgbClr val="000000">
                <a:alpha val="70000"/>
              </a:srgbClr>
            </a:outerShdw>
          </a:effectLst>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051" y="1822322"/>
            <a:ext cx="5073286" cy="2046859"/>
          </a:xfrm>
          <a:prstGeom prst="rect">
            <a:avLst/>
          </a:prstGeom>
          <a:ln>
            <a:noFill/>
          </a:ln>
          <a:effectLst>
            <a:outerShdw blurRad="190500" algn="tl" rotWithShape="0">
              <a:srgbClr val="000000">
                <a:alpha val="70000"/>
              </a:srgbClr>
            </a:outerShdw>
          </a:effectLst>
        </p:spPr>
      </p:pic>
      <p:pic>
        <p:nvPicPr>
          <p:cNvPr id="8" name="Kép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239" y="3962370"/>
            <a:ext cx="6811624" cy="2474998"/>
          </a:xfrm>
          <a:prstGeom prst="rect">
            <a:avLst/>
          </a:prstGeom>
          <a:ln>
            <a:noFill/>
          </a:ln>
          <a:effectLst>
            <a:outerShdw blurRad="190500" algn="tl" rotWithShape="0">
              <a:srgbClr val="000000">
                <a:alpha val="70000"/>
              </a:srgbClr>
            </a:outerShdw>
          </a:effectLst>
        </p:spPr>
      </p:pic>
      <p:sp>
        <p:nvSpPr>
          <p:cNvPr id="10" name="Cím 1"/>
          <p:cNvSpPr txBox="1">
            <a:spLocks/>
          </p:cNvSpPr>
          <p:nvPr/>
        </p:nvSpPr>
        <p:spPr>
          <a:xfrm>
            <a:off x="2884784" y="39938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hu-HU" dirty="0" err="1">
                <a:ln w="0"/>
                <a:effectLst>
                  <a:outerShdw blurRad="38100" dist="25400" dir="5400000" algn="ctr" rotWithShape="0">
                    <a:srgbClr val="6E747A">
                      <a:alpha val="43000"/>
                    </a:srgbClr>
                  </a:outerShdw>
                </a:effectLst>
              </a:rPr>
              <a:t>Vuforia</a:t>
            </a:r>
            <a:r>
              <a:rPr lang="hu-HU" dirty="0">
                <a:ln w="0"/>
                <a:effectLst>
                  <a:outerShdw blurRad="38100" dist="25400" dir="5400000" algn="ctr" rotWithShape="0">
                    <a:srgbClr val="6E747A">
                      <a:alpha val="43000"/>
                    </a:srgbClr>
                  </a:outerShdw>
                </a:effectLst>
              </a:rPr>
              <a:t> Fejlesztői Eszközök</a:t>
            </a:r>
            <a:endParaRPr lang="hu-HU" dirty="0"/>
          </a:p>
        </p:txBody>
      </p:sp>
    </p:spTree>
    <p:extLst>
      <p:ext uri="{BB962C8B-B14F-4D97-AF65-F5344CB8AC3E}">
        <p14:creationId xmlns:p14="http://schemas.microsoft.com/office/powerpoint/2010/main" val="83781225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884784" y="399380"/>
            <a:ext cx="8610600" cy="1293028"/>
          </a:xfrm>
        </p:spPr>
        <p:txBody>
          <a:bodyPr>
            <a:normAutofit/>
          </a:bodyPr>
          <a:lstStyle/>
          <a:p>
            <a:r>
              <a:rPr lang="hu-HU" sz="4000" dirty="0" err="1" smtClean="0"/>
              <a:t>Vuforia</a:t>
            </a:r>
            <a:r>
              <a:rPr lang="hu-HU" sz="4000" dirty="0"/>
              <a:t> </a:t>
            </a:r>
            <a:r>
              <a:rPr lang="hu-HU" sz="4000" dirty="0" smtClean="0"/>
              <a:t>Funkciók</a:t>
            </a:r>
            <a:endParaRPr lang="hu-HU" sz="40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2" y="1645501"/>
            <a:ext cx="1064602" cy="1466785"/>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70273"/>
            <a:ext cx="2767964" cy="1525929"/>
          </a:xfrm>
          <a:prstGeom prst="rect">
            <a:avLst/>
          </a:prstGeom>
        </p:spPr>
      </p:pic>
      <p:pic>
        <p:nvPicPr>
          <p:cNvPr id="6" name="Kép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395" y="5016324"/>
            <a:ext cx="2767964" cy="1525929"/>
          </a:xfrm>
          <a:prstGeom prst="rect">
            <a:avLst/>
          </a:prstGeom>
        </p:spPr>
      </p:pic>
      <p:pic>
        <p:nvPicPr>
          <p:cNvPr id="7" name="Kép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3061" y="1580194"/>
            <a:ext cx="2767964" cy="1525929"/>
          </a:xfrm>
          <a:prstGeom prst="rect">
            <a:avLst/>
          </a:prstGeom>
        </p:spPr>
      </p:pic>
      <p:pic>
        <p:nvPicPr>
          <p:cNvPr id="8" name="Kép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7485" y="3042999"/>
            <a:ext cx="2767964" cy="1525929"/>
          </a:xfrm>
          <a:prstGeom prst="rect">
            <a:avLst/>
          </a:prstGeom>
        </p:spPr>
      </p:pic>
      <p:pic>
        <p:nvPicPr>
          <p:cNvPr id="9" name="Kép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6727" y="5010160"/>
            <a:ext cx="1419469" cy="1525929"/>
          </a:xfrm>
          <a:prstGeom prst="rect">
            <a:avLst/>
          </a:prstGeom>
        </p:spPr>
      </p:pic>
      <p:sp>
        <p:nvSpPr>
          <p:cNvPr id="12" name="Cím 1"/>
          <p:cNvSpPr txBox="1">
            <a:spLocks/>
          </p:cNvSpPr>
          <p:nvPr/>
        </p:nvSpPr>
        <p:spPr>
          <a:xfrm>
            <a:off x="2884784" y="1965351"/>
            <a:ext cx="1974599"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Objektum</a:t>
            </a:r>
            <a:endParaRPr lang="hu-HU" sz="2700" dirty="0">
              <a:solidFill>
                <a:schemeClr val="tx1"/>
              </a:solidFill>
            </a:endParaRPr>
          </a:p>
        </p:txBody>
      </p:sp>
      <p:sp>
        <p:nvSpPr>
          <p:cNvPr id="13" name="Cím 1"/>
          <p:cNvSpPr txBox="1">
            <a:spLocks/>
          </p:cNvSpPr>
          <p:nvPr/>
        </p:nvSpPr>
        <p:spPr>
          <a:xfrm>
            <a:off x="2884785" y="3822215"/>
            <a:ext cx="1681511"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Kép</a:t>
            </a:r>
            <a:endParaRPr lang="hu-HU" sz="2700" dirty="0">
              <a:solidFill>
                <a:schemeClr val="tx1"/>
              </a:solidFill>
            </a:endParaRPr>
          </a:p>
        </p:txBody>
      </p:sp>
      <p:sp>
        <p:nvSpPr>
          <p:cNvPr id="14" name="Cím 1"/>
          <p:cNvSpPr txBox="1">
            <a:spLocks/>
          </p:cNvSpPr>
          <p:nvPr/>
        </p:nvSpPr>
        <p:spPr>
          <a:xfrm>
            <a:off x="8370211" y="2156845"/>
            <a:ext cx="1681511"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Henger</a:t>
            </a:r>
            <a:endParaRPr lang="hu-HU" sz="2700" dirty="0">
              <a:solidFill>
                <a:schemeClr val="tx1"/>
              </a:solidFill>
            </a:endParaRPr>
          </a:p>
        </p:txBody>
      </p:sp>
      <p:sp>
        <p:nvSpPr>
          <p:cNvPr id="15" name="Cím 1"/>
          <p:cNvSpPr txBox="1">
            <a:spLocks/>
          </p:cNvSpPr>
          <p:nvPr/>
        </p:nvSpPr>
        <p:spPr>
          <a:xfrm>
            <a:off x="8370210" y="3717864"/>
            <a:ext cx="1681511"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Szöveg</a:t>
            </a:r>
            <a:endParaRPr lang="hu-HU" sz="2700" dirty="0">
              <a:solidFill>
                <a:schemeClr val="tx1"/>
              </a:solidFill>
            </a:endParaRPr>
          </a:p>
        </p:txBody>
      </p:sp>
      <p:sp>
        <p:nvSpPr>
          <p:cNvPr id="16" name="Cím 1"/>
          <p:cNvSpPr txBox="1">
            <a:spLocks/>
          </p:cNvSpPr>
          <p:nvPr/>
        </p:nvSpPr>
        <p:spPr>
          <a:xfrm>
            <a:off x="8370209" y="5510130"/>
            <a:ext cx="1681511"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Doboz</a:t>
            </a:r>
            <a:endParaRPr lang="hu-HU" sz="2700" dirty="0">
              <a:solidFill>
                <a:schemeClr val="tx1"/>
              </a:solidFill>
            </a:endParaRPr>
          </a:p>
        </p:txBody>
      </p:sp>
      <p:sp>
        <p:nvSpPr>
          <p:cNvPr id="17" name="Cím 1"/>
          <p:cNvSpPr txBox="1">
            <a:spLocks/>
          </p:cNvSpPr>
          <p:nvPr/>
        </p:nvSpPr>
        <p:spPr>
          <a:xfrm>
            <a:off x="2884785" y="5463193"/>
            <a:ext cx="2719082" cy="1198864"/>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3200" dirty="0" smtClean="0">
                <a:solidFill>
                  <a:schemeClr val="tx1"/>
                </a:solidFill>
              </a:rPr>
              <a:t>Felhasználó álltál készített kép</a:t>
            </a:r>
            <a:endParaRPr lang="hu-HU" sz="3200" dirty="0">
              <a:solidFill>
                <a:schemeClr val="tx1"/>
              </a:solidFill>
            </a:endParaRPr>
          </a:p>
        </p:txBody>
      </p:sp>
    </p:spTree>
    <p:extLst>
      <p:ext uri="{BB962C8B-B14F-4D97-AF65-F5344CB8AC3E}">
        <p14:creationId xmlns:p14="http://schemas.microsoft.com/office/powerpoint/2010/main" val="229927197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97" y="2057401"/>
            <a:ext cx="4181172" cy="4203295"/>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510" y="1987672"/>
            <a:ext cx="4287913" cy="4273024"/>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6" name="Cím 1"/>
          <p:cNvSpPr txBox="1">
            <a:spLocks/>
          </p:cNvSpPr>
          <p:nvPr/>
        </p:nvSpPr>
        <p:spPr>
          <a:xfrm>
            <a:off x="2884784" y="39938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hu-HU" dirty="0"/>
              <a:t>Objektum Követése</a:t>
            </a:r>
          </a:p>
        </p:txBody>
      </p:sp>
    </p:spTree>
    <p:extLst>
      <p:ext uri="{BB962C8B-B14F-4D97-AF65-F5344CB8AC3E}">
        <p14:creationId xmlns:p14="http://schemas.microsoft.com/office/powerpoint/2010/main" val="138586569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Támogatott objektumok</a:t>
            </a:r>
            <a:endParaRPr lang="hu-HU" dirty="0"/>
          </a:p>
        </p:txBody>
      </p:sp>
      <p:pic>
        <p:nvPicPr>
          <p:cNvPr id="5" name="Kép 4"/>
          <p:cNvPicPr>
            <a:picLocks noChangeAspect="1"/>
          </p:cNvPicPr>
          <p:nvPr/>
        </p:nvPicPr>
        <p:blipFill rotWithShape="1">
          <a:blip r:embed="rId3">
            <a:extLst>
              <a:ext uri="{28A0092B-C50C-407E-A947-70E740481C1C}">
                <a14:useLocalDpi xmlns:a14="http://schemas.microsoft.com/office/drawing/2010/main" val="0"/>
              </a:ext>
            </a:extLst>
          </a:blip>
          <a:srcRect b="19513"/>
          <a:stretch/>
        </p:blipFill>
        <p:spPr>
          <a:xfrm>
            <a:off x="265194" y="2419351"/>
            <a:ext cx="11630602" cy="1813016"/>
          </a:xfrm>
          <a:prstGeom prst="roundRect">
            <a:avLst>
              <a:gd name="adj" fmla="val 4167"/>
            </a:avLst>
          </a:prstGeom>
          <a:solidFill>
            <a:srgbClr val="FFFFFF"/>
          </a:solidFill>
          <a:ln w="76200" cap="sq">
            <a:solidFill>
              <a:srgbClr val="292929"/>
            </a:solidFill>
            <a:miter lim="800000"/>
          </a:ln>
          <a:effectLst>
            <a:reflection blurRad="12700" stA="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Kép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4848495"/>
            <a:ext cx="1746069" cy="1746069"/>
          </a:xfrm>
          <a:prstGeom prst="rect">
            <a:avLst/>
          </a:prstGeom>
        </p:spPr>
      </p:pic>
      <p:pic>
        <p:nvPicPr>
          <p:cNvPr id="9" name="Kép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1984" y="4936475"/>
            <a:ext cx="1570107" cy="1570107"/>
          </a:xfrm>
          <a:prstGeom prst="rect">
            <a:avLst/>
          </a:prstGeom>
        </p:spPr>
      </p:pic>
    </p:spTree>
    <p:extLst>
      <p:ext uri="{BB962C8B-B14F-4D97-AF65-F5344CB8AC3E}">
        <p14:creationId xmlns:p14="http://schemas.microsoft.com/office/powerpoint/2010/main" val="139100446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Vuforia</a:t>
            </a:r>
            <a:r>
              <a:rPr lang="hu-HU" dirty="0" smtClean="0"/>
              <a:t> </a:t>
            </a:r>
            <a:r>
              <a:rPr lang="hu-HU" dirty="0" err="1" smtClean="0"/>
              <a:t>Egyébb</a:t>
            </a:r>
            <a:r>
              <a:rPr lang="hu-HU" dirty="0" smtClean="0"/>
              <a:t> </a:t>
            </a:r>
            <a:r>
              <a:rPr lang="hu-HU" dirty="0"/>
              <a:t>Funkciók</a:t>
            </a:r>
          </a:p>
        </p:txBody>
      </p:sp>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 y="2252934"/>
            <a:ext cx="2228850" cy="1228725"/>
          </a:xfrm>
          <a:prstGeom prst="rect">
            <a:avLst/>
          </a:prstGeom>
        </p:spPr>
      </p:pic>
      <p:pic>
        <p:nvPicPr>
          <p:cNvPr id="7" name="Kép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2252933"/>
            <a:ext cx="2228850" cy="1228725"/>
          </a:xfrm>
          <a:prstGeom prst="rect">
            <a:avLst/>
          </a:prstGeom>
        </p:spPr>
      </p:pic>
      <p:pic>
        <p:nvPicPr>
          <p:cNvPr id="8" name="Kép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 y="4316866"/>
            <a:ext cx="2228850" cy="1228725"/>
          </a:xfrm>
          <a:prstGeom prst="rect">
            <a:avLst/>
          </a:prstGeom>
        </p:spPr>
      </p:pic>
      <p:pic>
        <p:nvPicPr>
          <p:cNvPr id="9" name="Kép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5975" y="4329927"/>
            <a:ext cx="2228850" cy="1228725"/>
          </a:xfrm>
          <a:prstGeom prst="rect">
            <a:avLst/>
          </a:prstGeom>
        </p:spPr>
      </p:pic>
      <p:sp>
        <p:nvSpPr>
          <p:cNvPr id="10" name="Cím 1"/>
          <p:cNvSpPr txBox="1">
            <a:spLocks/>
          </p:cNvSpPr>
          <p:nvPr/>
        </p:nvSpPr>
        <p:spPr>
          <a:xfrm>
            <a:off x="3139645" y="2663240"/>
            <a:ext cx="2756329"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Háttér effekt</a:t>
            </a:r>
            <a:endParaRPr lang="hu-HU" sz="2700" dirty="0">
              <a:solidFill>
                <a:schemeClr val="tx1"/>
              </a:solidFill>
            </a:endParaRPr>
          </a:p>
        </p:txBody>
      </p:sp>
      <p:sp>
        <p:nvSpPr>
          <p:cNvPr id="11" name="Cím 1"/>
          <p:cNvSpPr txBox="1">
            <a:spLocks/>
          </p:cNvSpPr>
          <p:nvPr/>
        </p:nvSpPr>
        <p:spPr>
          <a:xfrm>
            <a:off x="3139644" y="4857800"/>
            <a:ext cx="2568825" cy="81841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Virtuális Gomb</a:t>
            </a:r>
            <a:endParaRPr lang="hu-HU" sz="2700" dirty="0">
              <a:solidFill>
                <a:schemeClr val="tx1"/>
              </a:solidFill>
            </a:endParaRPr>
          </a:p>
        </p:txBody>
      </p:sp>
      <p:sp>
        <p:nvSpPr>
          <p:cNvPr id="12" name="Cím 1"/>
          <p:cNvSpPr txBox="1">
            <a:spLocks/>
          </p:cNvSpPr>
          <p:nvPr/>
        </p:nvSpPr>
        <p:spPr>
          <a:xfrm>
            <a:off x="8124826" y="2661657"/>
            <a:ext cx="2652031" cy="81841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Videó Lejátszás</a:t>
            </a:r>
            <a:endParaRPr lang="hu-HU" sz="2700" dirty="0">
              <a:solidFill>
                <a:schemeClr val="tx1"/>
              </a:solidFill>
            </a:endParaRPr>
          </a:p>
        </p:txBody>
      </p:sp>
      <p:sp>
        <p:nvSpPr>
          <p:cNvPr id="13" name="Cím 1"/>
          <p:cNvSpPr txBox="1">
            <a:spLocks/>
          </p:cNvSpPr>
          <p:nvPr/>
        </p:nvSpPr>
        <p:spPr>
          <a:xfrm>
            <a:off x="8124824" y="4856217"/>
            <a:ext cx="3381375" cy="81841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Akadályok kezelése</a:t>
            </a:r>
            <a:endParaRPr lang="hu-HU" sz="2700" dirty="0">
              <a:solidFill>
                <a:schemeClr val="tx1"/>
              </a:solidFill>
            </a:endParaRPr>
          </a:p>
        </p:txBody>
      </p:sp>
    </p:spTree>
    <p:extLst>
      <p:ext uri="{BB962C8B-B14F-4D97-AF65-F5344CB8AC3E}">
        <p14:creationId xmlns:p14="http://schemas.microsoft.com/office/powerpoint/2010/main" val="411224366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779" y="2147234"/>
            <a:ext cx="3060321" cy="2420152"/>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350" y="2147234"/>
            <a:ext cx="1545775" cy="2420152"/>
          </a:xfrm>
          <a:prstGeom prst="rect">
            <a:avLst/>
          </a:prstGeom>
        </p:spPr>
      </p:pic>
      <p:sp>
        <p:nvSpPr>
          <p:cNvPr id="7" name="Cím 1"/>
          <p:cNvSpPr txBox="1">
            <a:spLocks/>
          </p:cNvSpPr>
          <p:nvPr/>
        </p:nvSpPr>
        <p:spPr>
          <a:xfrm>
            <a:off x="2884784" y="39938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hu-HU" dirty="0" err="1" smtClean="0"/>
              <a:t>Vuforia</a:t>
            </a:r>
            <a:r>
              <a:rPr lang="hu-HU" dirty="0" smtClean="0"/>
              <a:t> Adattárolás</a:t>
            </a:r>
            <a:endParaRPr lang="hu-HU" dirty="0"/>
          </a:p>
        </p:txBody>
      </p:sp>
      <p:sp>
        <p:nvSpPr>
          <p:cNvPr id="8" name="Cím 1"/>
          <p:cNvSpPr txBox="1">
            <a:spLocks/>
          </p:cNvSpPr>
          <p:nvPr/>
        </p:nvSpPr>
        <p:spPr>
          <a:xfrm>
            <a:off x="1291923" y="4904645"/>
            <a:ext cx="3394727"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Lokális Adattárolás</a:t>
            </a:r>
            <a:endParaRPr lang="hu-HU" sz="2700" dirty="0">
              <a:solidFill>
                <a:schemeClr val="tx1"/>
              </a:solidFill>
            </a:endParaRPr>
          </a:p>
        </p:txBody>
      </p:sp>
      <p:sp>
        <p:nvSpPr>
          <p:cNvPr id="9" name="Cím 1"/>
          <p:cNvSpPr txBox="1">
            <a:spLocks/>
          </p:cNvSpPr>
          <p:nvPr/>
        </p:nvSpPr>
        <p:spPr>
          <a:xfrm>
            <a:off x="6135334" y="4904646"/>
            <a:ext cx="4271210" cy="81841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sz="2700" dirty="0" smtClean="0">
                <a:solidFill>
                  <a:schemeClr val="tx1"/>
                </a:solidFill>
              </a:rPr>
              <a:t>Felhő alapú adattárolás</a:t>
            </a:r>
            <a:endParaRPr lang="hu-HU" sz="2700" dirty="0">
              <a:solidFill>
                <a:schemeClr val="tx1"/>
              </a:solidFill>
            </a:endParaRPr>
          </a:p>
        </p:txBody>
      </p:sp>
    </p:spTree>
    <p:extLst>
      <p:ext uri="{BB962C8B-B14F-4D97-AF65-F5344CB8AC3E}">
        <p14:creationId xmlns:p14="http://schemas.microsoft.com/office/powerpoint/2010/main" val="390042080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Vuforia</a:t>
            </a:r>
            <a:r>
              <a:rPr lang="hu-HU" dirty="0" smtClean="0"/>
              <a:t> </a:t>
            </a:r>
            <a:r>
              <a:rPr lang="hu-HU" dirty="0" err="1" smtClean="0"/>
              <a:t>Build</a:t>
            </a:r>
            <a:endParaRPr lang="hu-HU" dirty="0"/>
          </a:p>
        </p:txBody>
      </p:sp>
      <p:pic>
        <p:nvPicPr>
          <p:cNvPr id="15" name="Kép 14"/>
          <p:cNvPicPr>
            <a:picLocks noChangeAspect="1"/>
          </p:cNvPicPr>
          <p:nvPr/>
        </p:nvPicPr>
        <p:blipFill rotWithShape="1">
          <a:blip r:embed="rId2" cstate="print">
            <a:extLst>
              <a:ext uri="{28A0092B-C50C-407E-A947-70E740481C1C}">
                <a14:useLocalDpi xmlns:a14="http://schemas.microsoft.com/office/drawing/2010/main" val="0"/>
              </a:ext>
            </a:extLst>
          </a:blip>
          <a:srcRect l="14340" t="16739" r="2626" b="18935"/>
          <a:stretch/>
        </p:blipFill>
        <p:spPr>
          <a:xfrm>
            <a:off x="1445826" y="1676463"/>
            <a:ext cx="9601402" cy="37191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880151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Kondenzcsík">
  <a:themeElements>
    <a:clrScheme name="Kondenzcsík">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Kondenzcsík">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denzcsík">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581</Words>
  <Application>Microsoft Office PowerPoint</Application>
  <PresentationFormat>Szélesvásznú</PresentationFormat>
  <Paragraphs>90</Paragraphs>
  <Slides>15</Slides>
  <Notes>6</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15</vt:i4>
      </vt:variant>
    </vt:vector>
  </HeadingPairs>
  <TitlesOfParts>
    <vt:vector size="19" baseType="lpstr">
      <vt:lpstr>Arial</vt:lpstr>
      <vt:lpstr>Calibri</vt:lpstr>
      <vt:lpstr>Century Gothic</vt:lpstr>
      <vt:lpstr>Kondenzcsík</vt:lpstr>
      <vt:lpstr>Builderz</vt:lpstr>
      <vt:lpstr>PowerPoint-bemutató</vt:lpstr>
      <vt:lpstr>PowerPoint-bemutató</vt:lpstr>
      <vt:lpstr>Vuforia Funkciók</vt:lpstr>
      <vt:lpstr>PowerPoint-bemutató</vt:lpstr>
      <vt:lpstr>Támogatott objektumok</vt:lpstr>
      <vt:lpstr>Vuforia Egyébb Funkciók</vt:lpstr>
      <vt:lpstr>PowerPoint-bemutató</vt:lpstr>
      <vt:lpstr>Vuforia Build</vt:lpstr>
      <vt:lpstr>Projekthez szükséges                      Alapok</vt:lpstr>
      <vt:lpstr>Transform</vt:lpstr>
      <vt:lpstr>Prefab</vt:lpstr>
      <vt:lpstr>Collider</vt:lpstr>
      <vt:lpstr>Rigidbody</vt:lpstr>
      <vt:lpstr>Raycast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Andrew</dc:creator>
  <cp:lastModifiedBy>Andrew</cp:lastModifiedBy>
  <cp:revision>50</cp:revision>
  <dcterms:created xsi:type="dcterms:W3CDTF">2017-11-04T22:15:27Z</dcterms:created>
  <dcterms:modified xsi:type="dcterms:W3CDTF">2017-11-19T02:01:16Z</dcterms:modified>
</cp:coreProperties>
</file>