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1E4597-EBF5-4C41-ABAF-C6C43E3EC5CB}">
          <p14:sldIdLst>
            <p14:sldId id="256"/>
            <p14:sldId id="257"/>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3E18D0-00A2-4F1C-A630-21AE10B115FF}"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358145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3E18D0-00A2-4F1C-A630-21AE10B115FF}"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4178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3E18D0-00A2-4F1C-A630-21AE10B115FF}"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289900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3E18D0-00A2-4F1C-A630-21AE10B115FF}"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245232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3E18D0-00A2-4F1C-A630-21AE10B115FF}"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78979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3E18D0-00A2-4F1C-A630-21AE10B115FF}"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131377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3E18D0-00A2-4F1C-A630-21AE10B115FF}"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389597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3E18D0-00A2-4F1C-A630-21AE10B115FF}"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285096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E18D0-00A2-4F1C-A630-21AE10B115FF}"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10125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3E18D0-00A2-4F1C-A630-21AE10B115FF}"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133905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3E18D0-00A2-4F1C-A630-21AE10B115FF}"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43265A-EC16-47D4-B50B-DB47A2D3F1D9}" type="slidenum">
              <a:rPr lang="en-IN" smtClean="0"/>
              <a:t>‹#›</a:t>
            </a:fld>
            <a:endParaRPr lang="en-IN"/>
          </a:p>
        </p:txBody>
      </p:sp>
    </p:spTree>
    <p:extLst>
      <p:ext uri="{BB962C8B-B14F-4D97-AF65-F5344CB8AC3E}">
        <p14:creationId xmlns:p14="http://schemas.microsoft.com/office/powerpoint/2010/main" val="73418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E18D0-00A2-4F1C-A630-21AE10B115FF}" type="datetimeFigureOut">
              <a:rPr lang="en-IN" smtClean="0"/>
              <a:t>28-02-2025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3265A-EC16-47D4-B50B-DB47A2D3F1D9}" type="slidenum">
              <a:rPr lang="en-IN" smtClean="0"/>
              <a:t>‹#›</a:t>
            </a:fld>
            <a:endParaRPr lang="en-IN"/>
          </a:p>
        </p:txBody>
      </p:sp>
    </p:spTree>
    <p:extLst>
      <p:ext uri="{BB962C8B-B14F-4D97-AF65-F5344CB8AC3E}">
        <p14:creationId xmlns:p14="http://schemas.microsoft.com/office/powerpoint/2010/main" val="1464883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stretch>
            <a:fillRect/>
          </a:stretch>
        </p:blipFill>
        <p:spPr>
          <a:xfrm>
            <a:off x="257176" y="247650"/>
            <a:ext cx="11644312" cy="6381750"/>
          </a:xfrm>
          <a:prstGeom prst="rect">
            <a:avLst/>
          </a:prstGeom>
        </p:spPr>
      </p:pic>
    </p:spTree>
    <p:extLst>
      <p:ext uri="{BB962C8B-B14F-4D97-AF65-F5344CB8AC3E}">
        <p14:creationId xmlns:p14="http://schemas.microsoft.com/office/powerpoint/2010/main" val="23568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38112" y="219075"/>
            <a:ext cx="11915775" cy="6419850"/>
          </a:xfrm>
          <a:prstGeom prst="rect">
            <a:avLst/>
          </a:prstGeom>
        </p:spPr>
      </p:pic>
    </p:spTree>
    <p:extLst>
      <p:ext uri="{BB962C8B-B14F-4D97-AF65-F5344CB8AC3E}">
        <p14:creationId xmlns:p14="http://schemas.microsoft.com/office/powerpoint/2010/main" val="3577339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0501" y="161925"/>
            <a:ext cx="11868150" cy="6534150"/>
          </a:xfrm>
          <a:prstGeom prst="rect">
            <a:avLst/>
          </a:prstGeom>
        </p:spPr>
      </p:pic>
    </p:spTree>
    <p:extLst>
      <p:ext uri="{BB962C8B-B14F-4D97-AF65-F5344CB8AC3E}">
        <p14:creationId xmlns:p14="http://schemas.microsoft.com/office/powerpoint/2010/main" val="3663195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33350" y="257175"/>
            <a:ext cx="11925300" cy="6343650"/>
          </a:xfrm>
          <a:prstGeom prst="rect">
            <a:avLst/>
          </a:prstGeom>
        </p:spPr>
      </p:pic>
    </p:spTree>
    <p:extLst>
      <p:ext uri="{BB962C8B-B14F-4D97-AF65-F5344CB8AC3E}">
        <p14:creationId xmlns:p14="http://schemas.microsoft.com/office/powerpoint/2010/main" val="3276798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00025" y="209550"/>
            <a:ext cx="11791950" cy="6438900"/>
          </a:xfrm>
          <a:prstGeom prst="rect">
            <a:avLst/>
          </a:prstGeom>
        </p:spPr>
      </p:pic>
    </p:spTree>
    <p:extLst>
      <p:ext uri="{BB962C8B-B14F-4D97-AF65-F5344CB8AC3E}">
        <p14:creationId xmlns:p14="http://schemas.microsoft.com/office/powerpoint/2010/main" val="3035368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33350"/>
            <a:ext cx="11163300" cy="6043613"/>
          </a:xfrm>
        </p:spPr>
        <p:txBody>
          <a:bodyPr/>
          <a:lstStyle/>
          <a:p>
            <a:r>
              <a:rPr lang="en-US" dirty="0" smtClean="0"/>
              <a:t>Nmap.org</a:t>
            </a:r>
            <a:endParaRPr lang="en-IN" dirty="0"/>
          </a:p>
        </p:txBody>
      </p:sp>
      <p:pic>
        <p:nvPicPr>
          <p:cNvPr id="5" name="Picture 4"/>
          <p:cNvPicPr>
            <a:picLocks noChangeAspect="1"/>
          </p:cNvPicPr>
          <p:nvPr/>
        </p:nvPicPr>
        <p:blipFill>
          <a:blip r:embed="rId2"/>
          <a:stretch>
            <a:fillRect/>
          </a:stretch>
        </p:blipFill>
        <p:spPr>
          <a:xfrm>
            <a:off x="590550" y="707231"/>
            <a:ext cx="10896600" cy="1597819"/>
          </a:xfrm>
          <a:prstGeom prst="rect">
            <a:avLst/>
          </a:prstGeom>
        </p:spPr>
      </p:pic>
      <p:pic>
        <p:nvPicPr>
          <p:cNvPr id="6" name="Picture 5"/>
          <p:cNvPicPr>
            <a:picLocks noChangeAspect="1"/>
          </p:cNvPicPr>
          <p:nvPr/>
        </p:nvPicPr>
        <p:blipFill>
          <a:blip r:embed="rId3"/>
          <a:stretch>
            <a:fillRect/>
          </a:stretch>
        </p:blipFill>
        <p:spPr>
          <a:xfrm>
            <a:off x="590550" y="2390776"/>
            <a:ext cx="10896600" cy="4467224"/>
          </a:xfrm>
          <a:prstGeom prst="rect">
            <a:avLst/>
          </a:prstGeom>
        </p:spPr>
      </p:pic>
    </p:spTree>
    <p:extLst>
      <p:ext uri="{BB962C8B-B14F-4D97-AF65-F5344CB8AC3E}">
        <p14:creationId xmlns:p14="http://schemas.microsoft.com/office/powerpoint/2010/main" val="4008611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34221661"/>
              </p:ext>
            </p:extLst>
          </p:nvPr>
        </p:nvGraphicFramePr>
        <p:xfrm>
          <a:off x="0" y="0"/>
          <a:ext cx="11903824" cy="11647516"/>
        </p:xfrm>
        <a:graphic>
          <a:graphicData uri="http://schemas.openxmlformats.org/drawingml/2006/table">
            <a:tbl>
              <a:tblPr firstRow="1" bandRow="1">
                <a:tableStyleId>{5C22544A-7EE6-4342-B048-85BDC9FD1C3A}</a:tableStyleId>
              </a:tblPr>
              <a:tblGrid>
                <a:gridCol w="822913">
                  <a:extLst>
                    <a:ext uri="{9D8B030D-6E8A-4147-A177-3AD203B41FA5}">
                      <a16:colId xmlns:a16="http://schemas.microsoft.com/office/drawing/2014/main" val="3732346167"/>
                    </a:ext>
                  </a:extLst>
                </a:gridCol>
                <a:gridCol w="7963640">
                  <a:extLst>
                    <a:ext uri="{9D8B030D-6E8A-4147-A177-3AD203B41FA5}">
                      <a16:colId xmlns:a16="http://schemas.microsoft.com/office/drawing/2014/main" val="1871794368"/>
                    </a:ext>
                  </a:extLst>
                </a:gridCol>
                <a:gridCol w="3117271">
                  <a:extLst>
                    <a:ext uri="{9D8B030D-6E8A-4147-A177-3AD203B41FA5}">
                      <a16:colId xmlns:a16="http://schemas.microsoft.com/office/drawing/2014/main" val="2973426146"/>
                    </a:ext>
                  </a:extLst>
                </a:gridCol>
              </a:tblGrid>
              <a:tr h="370840">
                <a:tc>
                  <a:txBody>
                    <a:bodyPr/>
                    <a:lstStyle/>
                    <a:p>
                      <a:r>
                        <a:rPr lang="en-US" sz="1600" dirty="0" smtClean="0"/>
                        <a:t>Sl.No</a:t>
                      </a:r>
                      <a:endParaRPr lang="en-IN" sz="1600" dirty="0"/>
                    </a:p>
                  </a:txBody>
                  <a:tcPr/>
                </a:tc>
                <a:tc>
                  <a:txBody>
                    <a:bodyPr/>
                    <a:lstStyle/>
                    <a:p>
                      <a:r>
                        <a:rPr lang="en-US" dirty="0" smtClean="0"/>
                        <a:t>Description(</a:t>
                      </a:r>
                      <a:r>
                        <a:rPr lang="en-US" dirty="0" err="1" smtClean="0"/>
                        <a:t>nmap</a:t>
                      </a:r>
                      <a:r>
                        <a:rPr lang="en-US" dirty="0" smtClean="0"/>
                        <a:t> scanme.namp.org)</a:t>
                      </a:r>
                      <a:endParaRPr lang="en-IN" dirty="0"/>
                    </a:p>
                  </a:txBody>
                  <a:tcPr/>
                </a:tc>
                <a:tc>
                  <a:txBody>
                    <a:bodyPr/>
                    <a:lstStyle/>
                    <a:p>
                      <a:r>
                        <a:rPr lang="en-US" dirty="0" smtClean="0"/>
                        <a:t>Command</a:t>
                      </a:r>
                      <a:endParaRPr lang="en-IN" dirty="0"/>
                    </a:p>
                  </a:txBody>
                  <a:tcPr/>
                </a:tc>
                <a:extLst>
                  <a:ext uri="{0D108BD9-81ED-4DB2-BD59-A6C34878D82A}">
                    <a16:rowId xmlns:a16="http://schemas.microsoft.com/office/drawing/2014/main" val="1865995534"/>
                  </a:ext>
                </a:extLst>
              </a:tr>
              <a:tr h="460433">
                <a:tc>
                  <a:txBody>
                    <a:bodyPr/>
                    <a:lstStyle/>
                    <a:p>
                      <a:pPr algn="ctr"/>
                      <a:r>
                        <a:rPr lang="en-US" dirty="0" smtClean="0"/>
                        <a:t>1</a:t>
                      </a:r>
                      <a:endParaRPr lang="en-IN" dirty="0"/>
                    </a:p>
                  </a:txBody>
                  <a:tcPr/>
                </a:tc>
                <a:tc>
                  <a:txBody>
                    <a:bodyPr/>
                    <a:lstStyle/>
                    <a:p>
                      <a:r>
                        <a:rPr lang="en-US" dirty="0" smtClean="0"/>
                        <a:t>Discover which hosts in a network</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nmap</a:t>
                      </a:r>
                      <a:r>
                        <a:rPr lang="en-IN" dirty="0" smtClean="0"/>
                        <a:t> </a:t>
                      </a:r>
                      <a:r>
                        <a:rPr lang="en-IN" b="1" dirty="0" smtClean="0"/>
                        <a:t>-</a:t>
                      </a:r>
                      <a:r>
                        <a:rPr lang="en-IN" b="1" dirty="0" err="1" smtClean="0"/>
                        <a:t>sP</a:t>
                      </a:r>
                      <a:r>
                        <a:rPr lang="en-IN" b="1" dirty="0" smtClean="0"/>
                        <a:t> </a:t>
                      </a:r>
                      <a:r>
                        <a:rPr lang="en-IN" dirty="0" smtClean="0"/>
                        <a:t>10.0.2.15/24</a:t>
                      </a:r>
                    </a:p>
                    <a:p>
                      <a:endParaRPr lang="en-IN" dirty="0"/>
                    </a:p>
                  </a:txBody>
                  <a:tcPr/>
                </a:tc>
                <a:extLst>
                  <a:ext uri="{0D108BD9-81ED-4DB2-BD59-A6C34878D82A}">
                    <a16:rowId xmlns:a16="http://schemas.microsoft.com/office/drawing/2014/main" val="3723845915"/>
                  </a:ext>
                </a:extLst>
              </a:tr>
              <a:tr h="1142076">
                <a:tc>
                  <a:txBody>
                    <a:bodyPr/>
                    <a:lstStyle/>
                    <a:p>
                      <a:pPr algn="ctr"/>
                      <a:r>
                        <a:rPr lang="en-US" dirty="0" smtClean="0"/>
                        <a:t>2</a:t>
                      </a:r>
                      <a:endParaRPr lang="en-IN" dirty="0"/>
                    </a:p>
                  </a:txBody>
                  <a:tcPr/>
                </a:tc>
                <a:tc>
                  <a:txBody>
                    <a:bodyPr/>
                    <a:lstStyle/>
                    <a:p>
                      <a:r>
                        <a:rPr lang="en-US" dirty="0" smtClean="0"/>
                        <a:t>Port,State,Service</a:t>
                      </a:r>
                    </a:p>
                    <a:p>
                      <a:r>
                        <a:rPr lang="en-US" sz="1200" dirty="0" smtClean="0"/>
                        <a:t>example:</a:t>
                      </a:r>
                    </a:p>
                    <a:p>
                      <a:r>
                        <a:rPr lang="en-US" sz="1200" b="1" dirty="0" smtClean="0"/>
                        <a:t>Port 22/</a:t>
                      </a:r>
                      <a:r>
                        <a:rPr lang="en-US" sz="1200" b="1" dirty="0" err="1" smtClean="0"/>
                        <a:t>tcp</a:t>
                      </a:r>
                      <a:r>
                        <a:rPr lang="en-US" sz="1200" dirty="0" smtClean="0"/>
                        <a:t> is open and running </a:t>
                      </a:r>
                      <a:r>
                        <a:rPr lang="en-US" sz="1200" b="1" dirty="0" smtClean="0"/>
                        <a:t>SSH</a:t>
                      </a:r>
                      <a:r>
                        <a:rPr lang="en-US" sz="1200" dirty="0" smtClean="0"/>
                        <a:t> (used for remote access).</a:t>
                      </a:r>
                    </a:p>
                    <a:p>
                      <a:r>
                        <a:rPr lang="en-US" sz="1200" b="1" dirty="0" smtClean="0"/>
                        <a:t>Port 80/</a:t>
                      </a:r>
                      <a:r>
                        <a:rPr lang="en-US" sz="1200" b="1" dirty="0" err="1" smtClean="0"/>
                        <a:t>tcp</a:t>
                      </a:r>
                      <a:r>
                        <a:rPr lang="en-US" sz="1200" dirty="0" smtClean="0"/>
                        <a:t> is open and running </a:t>
                      </a:r>
                      <a:r>
                        <a:rPr lang="en-US" sz="1200" b="1" dirty="0" smtClean="0"/>
                        <a:t>HTTP</a:t>
                      </a:r>
                      <a:r>
                        <a:rPr lang="en-US" sz="1200" dirty="0" smtClean="0"/>
                        <a:t> (used for websites).</a:t>
                      </a:r>
                    </a:p>
                    <a:p>
                      <a:r>
                        <a:rPr lang="en-US" sz="1200" b="1" dirty="0" smtClean="0"/>
                        <a:t>Port 443/</a:t>
                      </a:r>
                      <a:r>
                        <a:rPr lang="en-US" sz="1200" b="1" dirty="0" err="1" smtClean="0"/>
                        <a:t>tcp</a:t>
                      </a:r>
                      <a:r>
                        <a:rPr lang="en-US" sz="1200" dirty="0" smtClean="0"/>
                        <a:t> is open and running </a:t>
                      </a:r>
                      <a:r>
                        <a:rPr lang="en-US" sz="1200" b="1" dirty="0" smtClean="0"/>
                        <a:t>HTTPS</a:t>
                      </a:r>
                      <a:r>
                        <a:rPr lang="en-US" sz="1200" dirty="0" smtClean="0"/>
                        <a:t> (secure version of HTTP).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nmap</a:t>
                      </a:r>
                      <a:r>
                        <a:rPr lang="en-IN" dirty="0" smtClean="0"/>
                        <a:t> 10.0.2.15</a:t>
                      </a:r>
                    </a:p>
                    <a:p>
                      <a:endParaRPr lang="en-IN" dirty="0"/>
                    </a:p>
                  </a:txBody>
                  <a:tcPr/>
                </a:tc>
                <a:extLst>
                  <a:ext uri="{0D108BD9-81ED-4DB2-BD59-A6C34878D82A}">
                    <a16:rowId xmlns:a16="http://schemas.microsoft.com/office/drawing/2014/main" val="3785478920"/>
                  </a:ext>
                </a:extLst>
              </a:tr>
              <a:tr h="370840">
                <a:tc>
                  <a:txBody>
                    <a:bodyPr/>
                    <a:lstStyle/>
                    <a:p>
                      <a:pPr algn="ctr"/>
                      <a:r>
                        <a:rPr lang="en-US" dirty="0" smtClean="0"/>
                        <a:t>3</a:t>
                      </a:r>
                      <a:endParaRPr lang="en-IN" dirty="0"/>
                    </a:p>
                  </a:txBody>
                  <a:tcPr/>
                </a:tc>
                <a:tc>
                  <a:txBody>
                    <a:bodyPr/>
                    <a:lstStyle/>
                    <a:p>
                      <a:r>
                        <a:rPr lang="en-US" sz="1600" dirty="0" smtClean="0"/>
                        <a:t>Operating</a:t>
                      </a:r>
                      <a:r>
                        <a:rPr lang="en-US" sz="1600" baseline="0" dirty="0" smtClean="0"/>
                        <a:t> System(-O)</a:t>
                      </a:r>
                      <a:endParaRPr lang="en-IN" sz="1600" dirty="0"/>
                    </a:p>
                  </a:txBody>
                  <a:tcPr/>
                </a:tc>
                <a:tc>
                  <a:txBody>
                    <a:bodyPr/>
                    <a:lstStyle/>
                    <a:p>
                      <a:r>
                        <a:rPr lang="en-US" dirty="0" err="1" smtClean="0"/>
                        <a:t>Nmap</a:t>
                      </a:r>
                      <a:r>
                        <a:rPr lang="en-US" dirty="0" smtClean="0"/>
                        <a:t> </a:t>
                      </a:r>
                      <a:r>
                        <a:rPr lang="en-US" b="1" dirty="0" smtClean="0"/>
                        <a:t>–O</a:t>
                      </a:r>
                      <a:r>
                        <a:rPr lang="en-US" dirty="0" smtClean="0"/>
                        <a:t> </a:t>
                      </a:r>
                      <a:r>
                        <a:rPr lang="en-IN" dirty="0" smtClean="0"/>
                        <a:t>10.0.2.15</a:t>
                      </a:r>
                      <a:endParaRPr lang="en-IN" dirty="0"/>
                    </a:p>
                  </a:txBody>
                  <a:tcPr/>
                </a:tc>
                <a:extLst>
                  <a:ext uri="{0D108BD9-81ED-4DB2-BD59-A6C34878D82A}">
                    <a16:rowId xmlns:a16="http://schemas.microsoft.com/office/drawing/2014/main" val="4083449881"/>
                  </a:ext>
                </a:extLst>
              </a:tr>
              <a:tr h="370840">
                <a:tc>
                  <a:txBody>
                    <a:bodyPr/>
                    <a:lstStyle/>
                    <a:p>
                      <a:pPr algn="ctr"/>
                      <a:r>
                        <a:rPr lang="en-US" dirty="0" smtClean="0"/>
                        <a:t>4</a:t>
                      </a:r>
                      <a:endParaRPr lang="en-IN" dirty="0"/>
                    </a:p>
                  </a:txBody>
                  <a:tcPr/>
                </a:tc>
                <a:tc>
                  <a:txBody>
                    <a:bodyPr/>
                    <a:lstStyle/>
                    <a:p>
                      <a:r>
                        <a:rPr lang="en-US" sz="1600" b="1" dirty="0" smtClean="0"/>
                        <a:t>Service version detection</a:t>
                      </a:r>
                      <a:r>
                        <a:rPr lang="en-US" sz="1600" dirty="0" smtClean="0"/>
                        <a:t> (-</a:t>
                      </a:r>
                      <a:r>
                        <a:rPr lang="en-US" sz="1600" dirty="0" err="1" smtClean="0"/>
                        <a:t>sV</a:t>
                      </a:r>
                      <a:r>
                        <a:rPr lang="en-US" sz="1600" dirty="0" smtClean="0"/>
                        <a:t>): This option attempts to determine the versions of the services running on the open ports.</a:t>
                      </a:r>
                      <a:endParaRPr lang="en-IN" sz="1600" dirty="0"/>
                    </a:p>
                  </a:txBody>
                  <a:tcPr/>
                </a:tc>
                <a:tc>
                  <a:txBody>
                    <a:bodyPr/>
                    <a:lstStyle/>
                    <a:p>
                      <a:r>
                        <a:rPr lang="en-IN" dirty="0" err="1" smtClean="0"/>
                        <a:t>nmap</a:t>
                      </a:r>
                      <a:r>
                        <a:rPr lang="en-IN" dirty="0" smtClean="0"/>
                        <a:t> </a:t>
                      </a:r>
                      <a:r>
                        <a:rPr lang="en-IN" b="1" dirty="0" smtClean="0"/>
                        <a:t>-</a:t>
                      </a:r>
                      <a:r>
                        <a:rPr lang="en-IN" b="1" dirty="0" err="1" smtClean="0"/>
                        <a:t>sV</a:t>
                      </a:r>
                      <a:r>
                        <a:rPr lang="en-IN" b="1" dirty="0" smtClean="0"/>
                        <a:t> </a:t>
                      </a:r>
                      <a:r>
                        <a:rPr lang="en-IN" dirty="0" smtClean="0"/>
                        <a:t>10.0.2.15</a:t>
                      </a:r>
                      <a:endParaRPr lang="en-IN" dirty="0"/>
                    </a:p>
                  </a:txBody>
                  <a:tcPr/>
                </a:tc>
                <a:extLst>
                  <a:ext uri="{0D108BD9-81ED-4DB2-BD59-A6C34878D82A}">
                    <a16:rowId xmlns:a16="http://schemas.microsoft.com/office/drawing/2014/main" val="701221566"/>
                  </a:ext>
                </a:extLst>
              </a:tr>
              <a:tr h="370840">
                <a:tc>
                  <a:txBody>
                    <a:bodyPr/>
                    <a:lstStyle/>
                    <a:p>
                      <a:pPr algn="ctr"/>
                      <a:r>
                        <a:rPr lang="en-US" dirty="0" smtClean="0"/>
                        <a:t>5</a:t>
                      </a:r>
                      <a:endParaRPr lang="en-IN" dirty="0"/>
                    </a:p>
                  </a:txBody>
                  <a:tcPr/>
                </a:tc>
                <a:tc>
                  <a:txBody>
                    <a:bodyPr/>
                    <a:lstStyle/>
                    <a:p>
                      <a:r>
                        <a:rPr lang="en-US" sz="1600" b="1" dirty="0" smtClean="0"/>
                        <a:t>Aggressive scan</a:t>
                      </a:r>
                      <a:r>
                        <a:rPr lang="en-US" sz="1600" dirty="0" smtClean="0"/>
                        <a:t> (-A): </a:t>
                      </a:r>
                      <a:r>
                        <a:rPr lang="en-IN" sz="1600" dirty="0" smtClean="0"/>
                        <a:t>In-depth information-</a:t>
                      </a:r>
                      <a:r>
                        <a:rPr lang="en-US" sz="1600" dirty="0" smtClean="0"/>
                        <a:t>OS detection, service version detection, script scanning, and traceroute.</a:t>
                      </a:r>
                      <a:endParaRPr lang="en-IN" sz="1600" dirty="0"/>
                    </a:p>
                  </a:txBody>
                  <a:tcPr/>
                </a:tc>
                <a:tc>
                  <a:txBody>
                    <a:bodyPr/>
                    <a:lstStyle/>
                    <a:p>
                      <a:r>
                        <a:rPr lang="en-IN" dirty="0" err="1" smtClean="0"/>
                        <a:t>nmap</a:t>
                      </a:r>
                      <a:r>
                        <a:rPr lang="en-IN" dirty="0" smtClean="0"/>
                        <a:t> </a:t>
                      </a:r>
                      <a:r>
                        <a:rPr lang="en-IN" b="1" dirty="0" smtClean="0"/>
                        <a:t>-A </a:t>
                      </a:r>
                      <a:r>
                        <a:rPr lang="en-IN" dirty="0" smtClean="0"/>
                        <a:t>10.0.2.15</a:t>
                      </a:r>
                      <a:endParaRPr lang="en-IN" dirty="0"/>
                    </a:p>
                  </a:txBody>
                  <a:tcPr/>
                </a:tc>
                <a:extLst>
                  <a:ext uri="{0D108BD9-81ED-4DB2-BD59-A6C34878D82A}">
                    <a16:rowId xmlns:a16="http://schemas.microsoft.com/office/drawing/2014/main" val="211119176"/>
                  </a:ext>
                </a:extLst>
              </a:tr>
              <a:tr h="370840">
                <a:tc>
                  <a:txBody>
                    <a:bodyPr/>
                    <a:lstStyle/>
                    <a:p>
                      <a:pPr algn="ctr"/>
                      <a:r>
                        <a:rPr lang="en-US" dirty="0" smtClean="0"/>
                        <a:t>6</a:t>
                      </a:r>
                      <a:endParaRPr lang="en-IN" dirty="0"/>
                    </a:p>
                  </a:txBody>
                  <a:tcPr/>
                </a:tc>
                <a:tc>
                  <a:txBody>
                    <a:bodyPr/>
                    <a:lstStyle/>
                    <a:p>
                      <a:r>
                        <a:rPr lang="en-US" dirty="0" smtClean="0"/>
                        <a:t>Scan</a:t>
                      </a:r>
                      <a:r>
                        <a:rPr lang="en-US" baseline="0" dirty="0" smtClean="0"/>
                        <a:t> </a:t>
                      </a:r>
                      <a:r>
                        <a:rPr lang="en-US" dirty="0" smtClean="0"/>
                        <a:t>Entire Subnet</a:t>
                      </a:r>
                      <a:endParaRPr lang="en-IN" dirty="0"/>
                    </a:p>
                  </a:txBody>
                  <a:tcPr/>
                </a:tc>
                <a:tc>
                  <a:txBody>
                    <a:bodyPr/>
                    <a:lstStyle/>
                    <a:p>
                      <a:r>
                        <a:rPr lang="en-IN" dirty="0" err="1" smtClean="0"/>
                        <a:t>nmap</a:t>
                      </a:r>
                      <a:r>
                        <a:rPr lang="en-IN" dirty="0" smtClean="0"/>
                        <a:t> 10.0.2.0/24</a:t>
                      </a:r>
                      <a:endParaRPr lang="en-IN" dirty="0"/>
                    </a:p>
                  </a:txBody>
                  <a:tcPr/>
                </a:tc>
                <a:extLst>
                  <a:ext uri="{0D108BD9-81ED-4DB2-BD59-A6C34878D82A}">
                    <a16:rowId xmlns:a16="http://schemas.microsoft.com/office/drawing/2014/main" val="1402653141"/>
                  </a:ext>
                </a:extLst>
              </a:tr>
              <a:tr h="452582">
                <a:tc>
                  <a:txBody>
                    <a:bodyPr/>
                    <a:lstStyle/>
                    <a:p>
                      <a:pPr algn="ctr"/>
                      <a:r>
                        <a:rPr lang="en-US" dirty="0" smtClean="0"/>
                        <a:t>7</a:t>
                      </a:r>
                      <a:endParaRPr lang="en-IN" dirty="0"/>
                    </a:p>
                  </a:txBody>
                  <a:tcPr/>
                </a:tc>
                <a:tc>
                  <a:txBody>
                    <a:bodyPr/>
                    <a:lstStyle/>
                    <a:p>
                      <a:r>
                        <a:rPr lang="en-IN" b="1" dirty="0" smtClean="0"/>
                        <a:t>Scan a specific port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nmap</a:t>
                      </a:r>
                      <a:r>
                        <a:rPr lang="en-IN" dirty="0" smtClean="0"/>
                        <a:t> </a:t>
                      </a:r>
                      <a:r>
                        <a:rPr lang="en-IN" b="1" dirty="0" smtClean="0"/>
                        <a:t>-p </a:t>
                      </a:r>
                      <a:r>
                        <a:rPr lang="en-IN" dirty="0" smtClean="0"/>
                        <a:t>80 10.0.2.15</a:t>
                      </a:r>
                    </a:p>
                    <a:p>
                      <a:endParaRPr lang="en-IN" dirty="0"/>
                    </a:p>
                  </a:txBody>
                  <a:tcPr/>
                </a:tc>
                <a:extLst>
                  <a:ext uri="{0D108BD9-81ED-4DB2-BD59-A6C34878D82A}">
                    <a16:rowId xmlns:a16="http://schemas.microsoft.com/office/drawing/2014/main" val="239349170"/>
                  </a:ext>
                </a:extLst>
              </a:tr>
              <a:tr h="370840">
                <a:tc>
                  <a:txBody>
                    <a:bodyPr/>
                    <a:lstStyle/>
                    <a:p>
                      <a:pPr algn="ctr"/>
                      <a:r>
                        <a:rPr lang="en-US" dirty="0" smtClean="0"/>
                        <a:t>8</a:t>
                      </a:r>
                      <a:endParaRPr lang="en-IN" dirty="0"/>
                    </a:p>
                  </a:txBody>
                  <a:tcPr/>
                </a:tc>
                <a:tc>
                  <a:txBody>
                    <a:bodyPr/>
                    <a:lstStyle/>
                    <a:p>
                      <a:r>
                        <a:rPr lang="en-US" b="1" dirty="0" smtClean="0"/>
                        <a:t>Run all scripts in a category </a:t>
                      </a:r>
                      <a:r>
                        <a:rPr lang="en-US" b="0" dirty="0" smtClean="0"/>
                        <a:t>(e.g., all vulnerability scans):</a:t>
                      </a:r>
                    </a:p>
                  </a:txBody>
                  <a:tcPr/>
                </a:tc>
                <a:tc>
                  <a:txBody>
                    <a:bodyPr/>
                    <a:lstStyle/>
                    <a:p>
                      <a:r>
                        <a:rPr lang="en-IN" dirty="0" err="1" smtClean="0"/>
                        <a:t>nmap</a:t>
                      </a:r>
                      <a:r>
                        <a:rPr lang="en-IN" dirty="0" smtClean="0"/>
                        <a:t> </a:t>
                      </a:r>
                      <a:r>
                        <a:rPr lang="en-IN" b="1" dirty="0" smtClean="0"/>
                        <a:t>--script=</a:t>
                      </a:r>
                      <a:r>
                        <a:rPr lang="en-IN" b="1" dirty="0" err="1" smtClean="0"/>
                        <a:t>vuln</a:t>
                      </a:r>
                      <a:r>
                        <a:rPr lang="en-IN" b="1" dirty="0" smtClean="0"/>
                        <a:t> </a:t>
                      </a:r>
                      <a:r>
                        <a:rPr lang="en-IN" dirty="0" smtClean="0"/>
                        <a:t>10.0.2.15</a:t>
                      </a:r>
                      <a:endParaRPr lang="en-IN" dirty="0"/>
                    </a:p>
                  </a:txBody>
                  <a:tcPr/>
                </a:tc>
                <a:extLst>
                  <a:ext uri="{0D108BD9-81ED-4DB2-BD59-A6C34878D82A}">
                    <a16:rowId xmlns:a16="http://schemas.microsoft.com/office/drawing/2014/main" val="969932781"/>
                  </a:ext>
                </a:extLst>
              </a:tr>
              <a:tr h="370840">
                <a:tc>
                  <a:txBody>
                    <a:bodyPr/>
                    <a:lstStyle/>
                    <a:p>
                      <a:pPr algn="ctr"/>
                      <a:r>
                        <a:rPr lang="en-US" dirty="0" smtClean="0"/>
                        <a:t>9</a:t>
                      </a:r>
                      <a:endParaRPr lang="en-IN" dirty="0"/>
                    </a:p>
                  </a:txBody>
                  <a:tcPr/>
                </a:tc>
                <a:tc>
                  <a:txBody>
                    <a:bodyPr/>
                    <a:lstStyle/>
                    <a:p>
                      <a:r>
                        <a:rPr lang="en-US" b="1" dirty="0" smtClean="0"/>
                        <a:t>TCP Connect Scan (-</a:t>
                      </a:r>
                      <a:r>
                        <a:rPr lang="en-US" b="1" dirty="0" err="1" smtClean="0"/>
                        <a:t>sT</a:t>
                      </a:r>
                      <a:r>
                        <a:rPr lang="en-US" b="1" dirty="0" smtClean="0"/>
                        <a:t>):</a:t>
                      </a:r>
                    </a:p>
                    <a:p>
                      <a:r>
                        <a:rPr lang="en-US" sz="1600" dirty="0" smtClean="0"/>
                        <a:t>The </a:t>
                      </a:r>
                      <a:r>
                        <a:rPr lang="en-US" sz="1600" b="1" dirty="0" smtClean="0"/>
                        <a:t>TCP Connect scan</a:t>
                      </a:r>
                      <a:r>
                        <a:rPr lang="en-US" sz="1600" dirty="0" smtClean="0"/>
                        <a:t> is a standard scan that uses the OS's networking functions to complete the TCP handshake and determine open ports. </a:t>
                      </a:r>
                      <a:endParaRPr lang="en-IN" sz="1600" dirty="0"/>
                    </a:p>
                  </a:txBody>
                  <a:tcPr/>
                </a:tc>
                <a:tc>
                  <a:txBody>
                    <a:bodyPr/>
                    <a:lstStyle/>
                    <a:p>
                      <a:r>
                        <a:rPr lang="en-IN" dirty="0" err="1" smtClean="0"/>
                        <a:t>nmap</a:t>
                      </a:r>
                      <a:r>
                        <a:rPr lang="en-IN" dirty="0" smtClean="0"/>
                        <a:t> </a:t>
                      </a:r>
                      <a:r>
                        <a:rPr lang="en-IN" b="1" dirty="0" smtClean="0"/>
                        <a:t>-</a:t>
                      </a:r>
                      <a:r>
                        <a:rPr lang="en-IN" b="1" dirty="0" err="1" smtClean="0"/>
                        <a:t>sT</a:t>
                      </a:r>
                      <a:r>
                        <a:rPr lang="en-IN" b="1" dirty="0" smtClean="0"/>
                        <a:t> </a:t>
                      </a:r>
                      <a:r>
                        <a:rPr lang="en-IN" dirty="0" smtClean="0"/>
                        <a:t>10.0.2.15</a:t>
                      </a:r>
                      <a:endParaRPr lang="en-IN" dirty="0"/>
                    </a:p>
                  </a:txBody>
                  <a:tcPr/>
                </a:tc>
                <a:extLst>
                  <a:ext uri="{0D108BD9-81ED-4DB2-BD59-A6C34878D82A}">
                    <a16:rowId xmlns:a16="http://schemas.microsoft.com/office/drawing/2014/main" val="3643479687"/>
                  </a:ext>
                </a:extLst>
              </a:tr>
              <a:tr h="370840">
                <a:tc>
                  <a:txBody>
                    <a:bodyPr/>
                    <a:lstStyle/>
                    <a:p>
                      <a:pPr algn="ctr"/>
                      <a:r>
                        <a:rPr lang="en-US" dirty="0" smtClean="0"/>
                        <a:t>10</a:t>
                      </a:r>
                      <a:endParaRPr lang="en-IN" dirty="0"/>
                    </a:p>
                  </a:txBody>
                  <a:tcPr/>
                </a:tc>
                <a:tc>
                  <a:txBody>
                    <a:bodyPr/>
                    <a:lstStyle/>
                    <a:p>
                      <a:r>
                        <a:rPr lang="en-US" b="1" dirty="0" smtClean="0"/>
                        <a:t>SYN Scan (-</a:t>
                      </a:r>
                      <a:r>
                        <a:rPr lang="en-US" b="1" dirty="0" err="1" smtClean="0"/>
                        <a:t>sS</a:t>
                      </a:r>
                      <a:r>
                        <a:rPr lang="en-US" b="1" dirty="0" smtClean="0"/>
                        <a:t>):</a:t>
                      </a:r>
                    </a:p>
                    <a:p>
                      <a:r>
                        <a:rPr lang="en-US" sz="1600" dirty="0" smtClean="0"/>
                        <a:t>The </a:t>
                      </a:r>
                      <a:r>
                        <a:rPr lang="en-US" sz="1600" b="1" dirty="0" smtClean="0"/>
                        <a:t>SYN Scan</a:t>
                      </a:r>
                      <a:r>
                        <a:rPr lang="en-US" sz="1600" dirty="0" smtClean="0"/>
                        <a:t> is the most popular scan type, as it is faster and stealthier than the TCP Connect scan. It only sends SYN packets (the first part of the TCP handshake) and never completes the handshake, making it less detectable.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nmap</a:t>
                      </a:r>
                      <a:r>
                        <a:rPr lang="en-US" dirty="0" smtClean="0"/>
                        <a:t> </a:t>
                      </a:r>
                      <a:r>
                        <a:rPr lang="en-US" b="1" dirty="0" smtClean="0"/>
                        <a:t>-</a:t>
                      </a:r>
                      <a:r>
                        <a:rPr lang="en-US" b="1" dirty="0" err="1" smtClean="0"/>
                        <a:t>sS</a:t>
                      </a:r>
                      <a:r>
                        <a:rPr lang="en-US" b="1" dirty="0" smtClean="0"/>
                        <a:t> </a:t>
                      </a:r>
                      <a:r>
                        <a:rPr lang="en-US" dirty="0" smtClean="0"/>
                        <a:t>10.0.2.15</a:t>
                      </a:r>
                    </a:p>
                    <a:p>
                      <a:endParaRPr lang="en-IN" dirty="0"/>
                    </a:p>
                  </a:txBody>
                  <a:tcPr/>
                </a:tc>
                <a:extLst>
                  <a:ext uri="{0D108BD9-81ED-4DB2-BD59-A6C34878D82A}">
                    <a16:rowId xmlns:a16="http://schemas.microsoft.com/office/drawing/2014/main" val="833418431"/>
                  </a:ext>
                </a:extLst>
              </a:tr>
              <a:tr h="370840">
                <a:tc>
                  <a:txBody>
                    <a:bodyPr/>
                    <a:lstStyle/>
                    <a:p>
                      <a:pPr algn="ctr"/>
                      <a:r>
                        <a:rPr lang="en-US" dirty="0" smtClean="0"/>
                        <a:t>11</a:t>
                      </a:r>
                      <a:endParaRPr lang="en-IN" dirty="0"/>
                    </a:p>
                  </a:txBody>
                  <a:tcPr/>
                </a:tc>
                <a:tc>
                  <a:txBody>
                    <a:bodyPr/>
                    <a:lstStyle/>
                    <a:p>
                      <a:r>
                        <a:rPr lang="en-US" b="1" dirty="0" smtClean="0"/>
                        <a:t>UDP Scan (-</a:t>
                      </a:r>
                      <a:r>
                        <a:rPr lang="en-US" b="1" dirty="0" err="1" smtClean="0"/>
                        <a:t>sU</a:t>
                      </a:r>
                      <a:r>
                        <a:rPr lang="en-US" b="1" dirty="0" smtClean="0"/>
                        <a:t>):</a:t>
                      </a:r>
                    </a:p>
                    <a:p>
                      <a:r>
                        <a:rPr lang="en-US" sz="1600" dirty="0" smtClean="0"/>
                        <a:t>This scan type is used to scan for open </a:t>
                      </a:r>
                      <a:r>
                        <a:rPr lang="en-US" sz="1600" b="1" dirty="0" smtClean="0"/>
                        <a:t>UDP</a:t>
                      </a:r>
                      <a:r>
                        <a:rPr lang="en-US" sz="1600" dirty="0" smtClean="0"/>
                        <a:t> ports. UDP scans are slower and less reliable than TCP scans but necessary for discovering services that run over UDP (e.g., DNS, SNMP).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nmap</a:t>
                      </a:r>
                      <a:r>
                        <a:rPr lang="en-US" dirty="0" smtClean="0"/>
                        <a:t> </a:t>
                      </a:r>
                      <a:r>
                        <a:rPr lang="en-US" b="1" dirty="0" smtClean="0"/>
                        <a:t>-</a:t>
                      </a:r>
                      <a:r>
                        <a:rPr lang="en-US" b="1" dirty="0" err="1" smtClean="0"/>
                        <a:t>sU</a:t>
                      </a:r>
                      <a:r>
                        <a:rPr lang="en-US" b="1" dirty="0" smtClean="0"/>
                        <a:t> </a:t>
                      </a:r>
                      <a:r>
                        <a:rPr lang="en-US" dirty="0" smtClean="0"/>
                        <a:t>10.0.2.15</a:t>
                      </a:r>
                    </a:p>
                    <a:p>
                      <a:endParaRPr lang="en-IN" dirty="0"/>
                    </a:p>
                  </a:txBody>
                  <a:tcPr/>
                </a:tc>
                <a:extLst>
                  <a:ext uri="{0D108BD9-81ED-4DB2-BD59-A6C34878D82A}">
                    <a16:rowId xmlns:a16="http://schemas.microsoft.com/office/drawing/2014/main" val="3277457697"/>
                  </a:ext>
                </a:extLst>
              </a:tr>
              <a:tr h="370840">
                <a:tc>
                  <a:txBody>
                    <a:bodyPr/>
                    <a:lstStyle/>
                    <a:p>
                      <a:pPr algn="ctr"/>
                      <a:r>
                        <a:rPr lang="en-US" dirty="0" smtClean="0"/>
                        <a:t>12</a:t>
                      </a:r>
                      <a:endParaRPr lang="en-IN" dirty="0"/>
                    </a:p>
                  </a:txBody>
                  <a:tcPr/>
                </a:tc>
                <a:tc>
                  <a:txBody>
                    <a:bodyPr/>
                    <a:lstStyle/>
                    <a:p>
                      <a:r>
                        <a:rPr lang="en-US" b="1" dirty="0" smtClean="0"/>
                        <a:t>Timing and Speed Control (-T&lt;0-5&gt;):</a:t>
                      </a:r>
                    </a:p>
                    <a:p>
                      <a:r>
                        <a:rPr lang="en-US" sz="1600" dirty="0" smtClean="0"/>
                        <a:t>You can adjust the timing of your scan for faster results (or more stealth). The -T option allows you to set the timing template.</a:t>
                      </a:r>
                    </a:p>
                    <a:p>
                      <a:r>
                        <a:rPr lang="en-US" sz="1600" b="1" dirty="0" smtClean="0"/>
                        <a:t>T0 (slowest, stealthiest) to T5 (fastest, most aggressive)</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nmap</a:t>
                      </a:r>
                      <a:r>
                        <a:rPr lang="en-US" dirty="0" smtClean="0"/>
                        <a:t> </a:t>
                      </a:r>
                      <a:r>
                        <a:rPr lang="en-US" b="1" dirty="0" smtClean="0"/>
                        <a:t>-T4 </a:t>
                      </a:r>
                      <a:r>
                        <a:rPr lang="en-US" dirty="0" smtClean="0"/>
                        <a:t>10.0.2.15</a:t>
                      </a:r>
                    </a:p>
                    <a:p>
                      <a:endParaRPr lang="en-IN" dirty="0"/>
                    </a:p>
                  </a:txBody>
                  <a:tcPr/>
                </a:tc>
                <a:extLst>
                  <a:ext uri="{0D108BD9-81ED-4DB2-BD59-A6C34878D82A}">
                    <a16:rowId xmlns:a16="http://schemas.microsoft.com/office/drawing/2014/main" val="1563366399"/>
                  </a:ext>
                </a:extLst>
              </a:tr>
              <a:tr h="370840">
                <a:tc>
                  <a:txBody>
                    <a:bodyPr/>
                    <a:lstStyle/>
                    <a:p>
                      <a:pPr algn="ctr"/>
                      <a:r>
                        <a:rPr lang="en-US" dirty="0" smtClean="0"/>
                        <a:t>13</a:t>
                      </a:r>
                      <a:endParaRPr lang="en-IN" dirty="0"/>
                    </a:p>
                  </a:txBody>
                  <a:tcPr/>
                </a:tc>
                <a:tc>
                  <a:txBody>
                    <a:bodyPr/>
                    <a:lstStyle/>
                    <a:p>
                      <a:r>
                        <a:rPr lang="en-US" b="1" dirty="0" smtClean="0"/>
                        <a:t>Save Output to a File:</a:t>
                      </a:r>
                    </a:p>
                    <a:p>
                      <a:r>
                        <a:rPr lang="en-US" dirty="0" smtClean="0"/>
                        <a:t>You can save </a:t>
                      </a:r>
                      <a:r>
                        <a:rPr lang="en-US" dirty="0" err="1" smtClean="0"/>
                        <a:t>Nmap</a:t>
                      </a:r>
                      <a:r>
                        <a:rPr lang="en-US" dirty="0" smtClean="0"/>
                        <a:t> scan results to a file in various formats (e.g., normal, XML, or HTML).</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err="1" smtClean="0"/>
                        <a:t>nmap</a:t>
                      </a:r>
                      <a:r>
                        <a:rPr lang="en-US" sz="1600" dirty="0" smtClean="0"/>
                        <a:t> </a:t>
                      </a:r>
                      <a:r>
                        <a:rPr lang="en-US" sz="1600" b="1" dirty="0" smtClean="0"/>
                        <a:t>-</a:t>
                      </a:r>
                      <a:r>
                        <a:rPr lang="en-US" sz="1600" b="1" dirty="0" err="1" smtClean="0"/>
                        <a:t>oN</a:t>
                      </a:r>
                      <a:r>
                        <a:rPr lang="en-US" sz="1600" b="1" dirty="0" smtClean="0"/>
                        <a:t> </a:t>
                      </a:r>
                      <a:r>
                        <a:rPr lang="en-US" sz="1600" dirty="0" smtClean="0"/>
                        <a:t>scan_results.txt 10.0.2.15</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IN" sz="1600" dirty="0" err="1" smtClean="0"/>
                        <a:t>nmap</a:t>
                      </a:r>
                      <a:r>
                        <a:rPr lang="en-IN" sz="1600" dirty="0" smtClean="0"/>
                        <a:t> -</a:t>
                      </a:r>
                      <a:r>
                        <a:rPr lang="en-IN" sz="1600" dirty="0" err="1" smtClean="0"/>
                        <a:t>oX</a:t>
                      </a:r>
                      <a:r>
                        <a:rPr lang="en-IN" sz="1600" dirty="0" smtClean="0"/>
                        <a:t> scan_results.xml 10.0.2.15</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IN" sz="1600" dirty="0" err="1" smtClean="0"/>
                        <a:t>nmap</a:t>
                      </a:r>
                      <a:r>
                        <a:rPr lang="en-IN" sz="1600" dirty="0" smtClean="0"/>
                        <a:t> -</a:t>
                      </a:r>
                      <a:r>
                        <a:rPr lang="en-IN" sz="1600" dirty="0" err="1" smtClean="0"/>
                        <a:t>oX</a:t>
                      </a:r>
                      <a:r>
                        <a:rPr lang="en-IN" sz="1600" dirty="0" smtClean="0"/>
                        <a:t> scan_results.html 10.0.2.15</a:t>
                      </a:r>
                      <a:endParaRPr lang="en-US" sz="1600" dirty="0" smtClean="0"/>
                    </a:p>
                  </a:txBody>
                  <a:tcPr/>
                </a:tc>
                <a:extLst>
                  <a:ext uri="{0D108BD9-81ED-4DB2-BD59-A6C34878D82A}">
                    <a16:rowId xmlns:a16="http://schemas.microsoft.com/office/drawing/2014/main" val="1856743438"/>
                  </a:ext>
                </a:extLst>
              </a:tr>
              <a:tr h="370840">
                <a:tc>
                  <a:txBody>
                    <a:bodyPr/>
                    <a:lstStyle/>
                    <a:p>
                      <a:pPr algn="ctr"/>
                      <a:r>
                        <a:rPr lang="en-US" dirty="0" smtClean="0"/>
                        <a:t>14</a:t>
                      </a:r>
                      <a:endParaRPr lang="en-IN" dirty="0"/>
                    </a:p>
                  </a:txBody>
                  <a:tcPr/>
                </a:tc>
                <a:tc>
                  <a:txBody>
                    <a:bodyPr/>
                    <a:lstStyle/>
                    <a:p>
                      <a:r>
                        <a:rPr lang="en-US" b="1" dirty="0" smtClean="0"/>
                        <a:t>Detect Firewall and Filter Rules (-</a:t>
                      </a:r>
                      <a:r>
                        <a:rPr lang="en-US" b="1" dirty="0" err="1" smtClean="0"/>
                        <a:t>sA</a:t>
                      </a:r>
                      <a:r>
                        <a:rPr lang="en-US" b="1" dirty="0" smtClean="0"/>
                        <a:t>):</a:t>
                      </a:r>
                    </a:p>
                    <a:p>
                      <a:r>
                        <a:rPr lang="en-US" sz="1600" dirty="0" smtClean="0"/>
                        <a:t>The </a:t>
                      </a:r>
                      <a:r>
                        <a:rPr lang="en-US" sz="1600" b="1" dirty="0" err="1" smtClean="0"/>
                        <a:t>Ack</a:t>
                      </a:r>
                      <a:r>
                        <a:rPr lang="en-US" sz="1600" b="1" dirty="0" smtClean="0"/>
                        <a:t> Scan</a:t>
                      </a:r>
                      <a:r>
                        <a:rPr lang="en-US" sz="1600" dirty="0" smtClean="0"/>
                        <a:t> (-</a:t>
                      </a:r>
                      <a:r>
                        <a:rPr lang="en-US" sz="1600" dirty="0" err="1" smtClean="0"/>
                        <a:t>sA</a:t>
                      </a:r>
                      <a:r>
                        <a:rPr lang="en-US" sz="1600" dirty="0" smtClean="0"/>
                        <a:t>) is used to detect firewall and packet filter rules between your host and the target machine by sending ACK packets.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nmap</a:t>
                      </a:r>
                      <a:r>
                        <a:rPr lang="en-US" dirty="0" smtClean="0"/>
                        <a:t> -</a:t>
                      </a:r>
                      <a:r>
                        <a:rPr lang="en-US" dirty="0" err="1" smtClean="0"/>
                        <a:t>sA</a:t>
                      </a:r>
                      <a:r>
                        <a:rPr lang="en-US" dirty="0" smtClean="0"/>
                        <a:t> 10.0.2.15</a:t>
                      </a:r>
                    </a:p>
                    <a:p>
                      <a:endParaRPr lang="en-IN" dirty="0"/>
                    </a:p>
                  </a:txBody>
                  <a:tcPr/>
                </a:tc>
                <a:extLst>
                  <a:ext uri="{0D108BD9-81ED-4DB2-BD59-A6C34878D82A}">
                    <a16:rowId xmlns:a16="http://schemas.microsoft.com/office/drawing/2014/main" val="1603553827"/>
                  </a:ext>
                </a:extLst>
              </a:tr>
            </a:tbl>
          </a:graphicData>
        </a:graphic>
      </p:graphicFrame>
    </p:spTree>
    <p:extLst>
      <p:ext uri="{BB962C8B-B14F-4D97-AF65-F5344CB8AC3E}">
        <p14:creationId xmlns:p14="http://schemas.microsoft.com/office/powerpoint/2010/main" val="3245013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4548361" cy="4908146"/>
          </a:xfrm>
          <a:prstGeom prst="rect">
            <a:avLst/>
          </a:prstGeom>
        </p:spPr>
      </p:pic>
      <p:pic>
        <p:nvPicPr>
          <p:cNvPr id="5" name="Picture 4"/>
          <p:cNvPicPr>
            <a:picLocks noChangeAspect="1"/>
          </p:cNvPicPr>
          <p:nvPr/>
        </p:nvPicPr>
        <p:blipFill>
          <a:blip r:embed="rId3"/>
          <a:stretch>
            <a:fillRect/>
          </a:stretch>
        </p:blipFill>
        <p:spPr>
          <a:xfrm>
            <a:off x="4538663" y="0"/>
            <a:ext cx="3983095" cy="4908146"/>
          </a:xfrm>
          <a:prstGeom prst="rect">
            <a:avLst/>
          </a:prstGeom>
        </p:spPr>
      </p:pic>
      <p:pic>
        <p:nvPicPr>
          <p:cNvPr id="6" name="Picture 5"/>
          <p:cNvPicPr>
            <a:picLocks noChangeAspect="1"/>
          </p:cNvPicPr>
          <p:nvPr/>
        </p:nvPicPr>
        <p:blipFill>
          <a:blip r:embed="rId4"/>
          <a:stretch>
            <a:fillRect/>
          </a:stretch>
        </p:blipFill>
        <p:spPr>
          <a:xfrm>
            <a:off x="8521758" y="0"/>
            <a:ext cx="3670242" cy="2193521"/>
          </a:xfrm>
          <a:prstGeom prst="rect">
            <a:avLst/>
          </a:prstGeom>
        </p:spPr>
      </p:pic>
    </p:spTree>
    <p:extLst>
      <p:ext uri="{BB962C8B-B14F-4D97-AF65-F5344CB8AC3E}">
        <p14:creationId xmlns:p14="http://schemas.microsoft.com/office/powerpoint/2010/main" val="1715372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be/48/d5/be48d535f43cb584b5cb7002775542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501" y="232755"/>
            <a:ext cx="6785553" cy="655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450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435</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12</cp:revision>
  <dcterms:created xsi:type="dcterms:W3CDTF">2025-02-24T14:53:04Z</dcterms:created>
  <dcterms:modified xsi:type="dcterms:W3CDTF">2025-02-28T07:38:35Z</dcterms:modified>
</cp:coreProperties>
</file>