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6464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8659" y="2854960"/>
            <a:ext cx="105410" cy="10540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8840" y="2854960"/>
            <a:ext cx="104139" cy="10540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9750" y="2854960"/>
            <a:ext cx="105410" cy="1054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1619" y="1518920"/>
            <a:ext cx="608076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1400" y="3253740"/>
            <a:ext cx="706120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646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2239" y="1884679"/>
            <a:ext cx="37795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890" y="1230629"/>
            <a:ext cx="8364219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hyperlink" Target="http://www-/" TargetMode="Externa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 /><Relationship Id="rId2" Type="http://schemas.openxmlformats.org/officeDocument/2006/relationships/image" Target="../media/image31.jp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 /><Relationship Id="rId3" Type="http://schemas.openxmlformats.org/officeDocument/2006/relationships/image" Target="../media/image6.png" /><Relationship Id="rId7" Type="http://schemas.openxmlformats.org/officeDocument/2006/relationships/image" Target="../media/image10.jpg" /><Relationship Id="rId12" Type="http://schemas.openxmlformats.org/officeDocument/2006/relationships/hyperlink" Target="http://www.riaa.com/reports/riaa-2015-year-end-sales-shipments-data-report-riaa/" TargetMode="External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jpg" /><Relationship Id="rId11" Type="http://schemas.openxmlformats.org/officeDocument/2006/relationships/image" Target="../media/image14.jpg" /><Relationship Id="rId5" Type="http://schemas.openxmlformats.org/officeDocument/2006/relationships/image" Target="../media/image8.jpg" /><Relationship Id="rId10" Type="http://schemas.openxmlformats.org/officeDocument/2006/relationships/image" Target="../media/image13.jpg" /><Relationship Id="rId4" Type="http://schemas.openxmlformats.org/officeDocument/2006/relationships/image" Target="../media/image7.jpg" /><Relationship Id="rId9" Type="http://schemas.openxmlformats.org/officeDocument/2006/relationships/image" Target="../media/image12.jp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 /><Relationship Id="rId3" Type="http://schemas.openxmlformats.org/officeDocument/2006/relationships/image" Target="../media/image16.jpg" /><Relationship Id="rId7" Type="http://schemas.openxmlformats.org/officeDocument/2006/relationships/image" Target="../media/image20.jp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9.jpg" /><Relationship Id="rId5" Type="http://schemas.openxmlformats.org/officeDocument/2006/relationships/image" Target="../media/image18.jpg" /><Relationship Id="rId4" Type="http://schemas.openxmlformats.org/officeDocument/2006/relationships/image" Target="../media/image17.jpg" /><Relationship Id="rId9" Type="http://schemas.openxmlformats.org/officeDocument/2006/relationships/image" Target="../media/image22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569" y="1518920"/>
            <a:ext cx="3679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65" dirty="0">
                <a:solidFill>
                  <a:srgbClr val="3C84C5"/>
                </a:solidFill>
                <a:latin typeface="Trebuchet MS"/>
                <a:cs typeface="Trebuchet MS"/>
              </a:rPr>
              <a:t>BLUE</a:t>
            </a:r>
            <a:r>
              <a:rPr sz="3600" spc="-20" dirty="0">
                <a:solidFill>
                  <a:srgbClr val="3C84C5"/>
                </a:solidFill>
                <a:latin typeface="Trebuchet MS"/>
                <a:cs typeface="Trebuchet MS"/>
              </a:rPr>
              <a:t> </a:t>
            </a:r>
            <a:r>
              <a:rPr sz="3600" spc="415" dirty="0">
                <a:solidFill>
                  <a:srgbClr val="3C84C5"/>
                </a:solidFill>
                <a:latin typeface="Trebuchet MS"/>
                <a:cs typeface="Trebuchet MS"/>
              </a:rPr>
              <a:t>MANGOES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7200" y="969010"/>
            <a:ext cx="1771650" cy="177165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0C34F19F-428A-1E9E-8C9F-B8883063FF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41400" y="3253740"/>
            <a:ext cx="7061200" cy="1292662"/>
          </a:xfrm>
        </p:spPr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 err="1"/>
              <a:t>T.Dhanusiya</a:t>
            </a:r>
            <a:endParaRPr lang="en-IN" dirty="0"/>
          </a:p>
          <a:p>
            <a:r>
              <a:rPr lang="en-IN" dirty="0"/>
              <a:t>960521104020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23240"/>
            <a:ext cx="6294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0" dirty="0"/>
              <a:t>Content</a:t>
            </a:r>
            <a:r>
              <a:rPr sz="3000" spc="10" dirty="0"/>
              <a:t> </a:t>
            </a:r>
            <a:r>
              <a:rPr sz="3000" spc="280" dirty="0"/>
              <a:t>Based</a:t>
            </a:r>
            <a:r>
              <a:rPr sz="3000" spc="10" dirty="0"/>
              <a:t> </a:t>
            </a:r>
            <a:r>
              <a:rPr sz="3000" spc="215" dirty="0"/>
              <a:t>Recommendation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19759" y="1093469"/>
            <a:ext cx="8006080" cy="392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617855" indent="-227329">
              <a:lnSpc>
                <a:spcPct val="150000"/>
              </a:lnSpc>
              <a:spcBef>
                <a:spcPts val="100"/>
              </a:spcBef>
            </a:pP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extracted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certain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dataset,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describes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rebuchet MS"/>
                <a:cs typeface="Trebuchet MS"/>
              </a:rPr>
              <a:t>song</a:t>
            </a:r>
            <a:endParaRPr sz="1800">
              <a:latin typeface="Trebuchet MS"/>
              <a:cs typeface="Trebuchet MS"/>
            </a:endParaRPr>
          </a:p>
          <a:p>
            <a:pPr marL="240029" marR="5080" indent="-227329">
              <a:lnSpc>
                <a:spcPct val="150000"/>
              </a:lnSpc>
              <a:spcBef>
                <a:spcPts val="1600"/>
              </a:spcBef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Normalized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those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taking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confidence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value,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mode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mode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confidence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final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mode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estimate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Removed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related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audio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endParaRPr sz="1800">
              <a:latin typeface="Trebuchet MS"/>
              <a:cs typeface="Trebuchet MS"/>
            </a:endParaRPr>
          </a:p>
          <a:p>
            <a:pPr marL="240029" marR="511809" indent="-227329">
              <a:lnSpc>
                <a:spcPct val="150000"/>
              </a:lnSpc>
              <a:spcBef>
                <a:spcPts val="1600"/>
              </a:spcBef>
            </a:pP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Clustered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Trebuchet MS"/>
                <a:cs typeface="Trebuchet MS"/>
              </a:rPr>
              <a:t>songs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higher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dimensional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space,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found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similar </a:t>
            </a:r>
            <a:r>
              <a:rPr sz="18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Trebuchet MS"/>
                <a:cs typeface="Trebuchet MS"/>
              </a:rPr>
              <a:t>songs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cluster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23240"/>
            <a:ext cx="6294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0" dirty="0"/>
              <a:t>Content</a:t>
            </a:r>
            <a:r>
              <a:rPr sz="3000" spc="10" dirty="0"/>
              <a:t> </a:t>
            </a:r>
            <a:r>
              <a:rPr sz="3000" spc="280" dirty="0"/>
              <a:t>Based</a:t>
            </a:r>
            <a:r>
              <a:rPr sz="3000" spc="10" dirty="0"/>
              <a:t> </a:t>
            </a:r>
            <a:r>
              <a:rPr sz="3000" spc="215" dirty="0"/>
              <a:t>Recommendation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9890" y="1230629"/>
            <a:ext cx="8308975" cy="378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sz="18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15" dirty="0">
                <a:solidFill>
                  <a:srgbClr val="FFFFFF"/>
                </a:solidFill>
                <a:latin typeface="Trebuchet MS"/>
                <a:cs typeface="Trebuchet MS"/>
              </a:rPr>
              <a:t>Method-</a:t>
            </a:r>
            <a:r>
              <a:rPr sz="1800" b="1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20" dirty="0">
                <a:solidFill>
                  <a:srgbClr val="FFFFFF"/>
                </a:solidFill>
                <a:latin typeface="Trebuchet MS"/>
                <a:cs typeface="Trebuchet MS"/>
              </a:rPr>
              <a:t>Cross</a:t>
            </a:r>
            <a:r>
              <a:rPr sz="1800" b="1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Validation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127635">
              <a:lnSpc>
                <a:spcPct val="100000"/>
              </a:lnSpc>
              <a:spcBef>
                <a:spcPts val="5"/>
              </a:spcBef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User-triples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split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ratio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80:20.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127635">
              <a:lnSpc>
                <a:spcPct val="100000"/>
              </a:lnSpc>
            </a:pPr>
            <a:r>
              <a:rPr sz="1800" spc="335" dirty="0">
                <a:solidFill>
                  <a:srgbClr val="FFFFFF"/>
                </a:solidFill>
                <a:latin typeface="Trebuchet MS"/>
                <a:cs typeface="Trebuchet MS"/>
              </a:rPr>
              <a:t>80%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train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clustering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  <a:p>
            <a:pPr marL="241935" marR="5080">
              <a:lnSpc>
                <a:spcPct val="224100"/>
              </a:lnSpc>
            </a:pP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Created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profile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merging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user-song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 dataset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profile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consisted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“mean”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Trebuchet MS"/>
                <a:cs typeface="Trebuchet MS"/>
              </a:rPr>
              <a:t>songs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heard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his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lifetime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(as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dataset)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rebuchet MS"/>
              <a:cs typeface="Trebuchet MS"/>
            </a:endParaRPr>
          </a:p>
          <a:p>
            <a:pPr marL="127635">
              <a:lnSpc>
                <a:spcPct val="100000"/>
              </a:lnSpc>
            </a:pP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Clustered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K-means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23240"/>
            <a:ext cx="6294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0" dirty="0"/>
              <a:t>Content</a:t>
            </a:r>
            <a:r>
              <a:rPr sz="3000" spc="10" dirty="0"/>
              <a:t> </a:t>
            </a:r>
            <a:r>
              <a:rPr sz="3000" spc="280" dirty="0"/>
              <a:t>Based</a:t>
            </a:r>
            <a:r>
              <a:rPr sz="3000" spc="10" dirty="0"/>
              <a:t> </a:t>
            </a:r>
            <a:r>
              <a:rPr sz="3000" spc="215" dirty="0"/>
              <a:t>Recommendation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9890" y="1230629"/>
            <a:ext cx="8068309" cy="194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65" dirty="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Generated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nearest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neighbours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50000"/>
              </a:lnSpc>
              <a:spcBef>
                <a:spcPts val="1600"/>
              </a:spcBef>
            </a:pP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Evaluated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comparing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recommendations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actual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values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present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09" y="3383279"/>
            <a:ext cx="2289810" cy="14147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3250" y="3247389"/>
            <a:ext cx="5199380" cy="16878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23240"/>
            <a:ext cx="6227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0" dirty="0"/>
              <a:t>Results</a:t>
            </a:r>
            <a:r>
              <a:rPr sz="3000" spc="35" dirty="0"/>
              <a:t> </a:t>
            </a:r>
            <a:r>
              <a:rPr sz="3000" spc="-20" dirty="0"/>
              <a:t>-</a:t>
            </a:r>
            <a:r>
              <a:rPr sz="3000" spc="30" dirty="0"/>
              <a:t> </a:t>
            </a:r>
            <a:r>
              <a:rPr sz="3000" spc="170" dirty="0"/>
              <a:t>Content</a:t>
            </a:r>
            <a:r>
              <a:rPr sz="3000" spc="40" dirty="0"/>
              <a:t> </a:t>
            </a:r>
            <a:r>
              <a:rPr sz="3000" spc="275" dirty="0"/>
              <a:t>Based</a:t>
            </a:r>
            <a:r>
              <a:rPr sz="3000" spc="35" dirty="0"/>
              <a:t> </a:t>
            </a:r>
            <a:r>
              <a:rPr sz="3000" spc="75" dirty="0"/>
              <a:t>Filtering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9890" y="1230629"/>
            <a:ext cx="8115300" cy="220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Precision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6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Positives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4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(True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Positive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60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False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Positive)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Precision-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29" dirty="0">
                <a:solidFill>
                  <a:srgbClr val="FFFFFF"/>
                </a:solidFill>
                <a:latin typeface="Trebuchet MS"/>
                <a:cs typeface="Trebuchet MS"/>
              </a:rPr>
              <a:t>6.1%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entire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75" dirty="0">
                <a:solidFill>
                  <a:srgbClr val="FFFFFF"/>
                </a:solidFill>
                <a:latin typeface="Trebuchet MS"/>
                <a:cs typeface="Trebuchet MS"/>
              </a:rPr>
              <a:t>MSD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subset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decreases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rebuchet MS"/>
              <a:cs typeface="Trebuchet MS"/>
            </a:endParaRPr>
          </a:p>
          <a:p>
            <a:pPr marR="1579245" algn="r">
              <a:lnSpc>
                <a:spcPct val="100000"/>
              </a:lnSpc>
            </a:pPr>
            <a:r>
              <a:rPr sz="1800" spc="235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3490" y="4683759"/>
            <a:ext cx="23901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0"/>
              </a:spcBef>
            </a:pPr>
            <a:r>
              <a:rPr sz="1000" spc="130" dirty="0">
                <a:solidFill>
                  <a:srgbClr val="FFFFFF"/>
                </a:solidFill>
                <a:latin typeface="Trebuchet MS"/>
                <a:cs typeface="Trebuchet MS"/>
              </a:rPr>
              <a:t>* </a:t>
            </a:r>
            <a:r>
              <a:rPr sz="1000" spc="-5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http://www-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Trebuchet MS"/>
                <a:cs typeface="Trebuchet MS"/>
              </a:rPr>
              <a:t>personal.umich.edu/~yjli/content/pro </a:t>
            </a:r>
            <a:r>
              <a:rPr sz="100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Trebuchet MS"/>
                <a:cs typeface="Trebuchet MS"/>
              </a:rPr>
              <a:t>jectreport.pdf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9189" y="3364229"/>
            <a:ext cx="4325620" cy="1203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23240"/>
            <a:ext cx="6304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0" dirty="0"/>
              <a:t>Visualizations</a:t>
            </a:r>
            <a:r>
              <a:rPr sz="3000" spc="25" dirty="0"/>
              <a:t> </a:t>
            </a:r>
            <a:r>
              <a:rPr sz="3000" spc="245" dirty="0"/>
              <a:t>and</a:t>
            </a:r>
            <a:r>
              <a:rPr sz="3000" spc="35" dirty="0"/>
              <a:t> </a:t>
            </a:r>
            <a:r>
              <a:rPr sz="3000" spc="65" dirty="0"/>
              <a:t>Trend</a:t>
            </a:r>
            <a:r>
              <a:rPr sz="3000" spc="45" dirty="0"/>
              <a:t> </a:t>
            </a:r>
            <a:r>
              <a:rPr sz="3000" spc="204" dirty="0"/>
              <a:t>Analysis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" y="1219200"/>
            <a:ext cx="3943350" cy="36982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1229" y="1159510"/>
            <a:ext cx="4070350" cy="36982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23240"/>
            <a:ext cx="6304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0" dirty="0"/>
              <a:t>Visualizations</a:t>
            </a:r>
            <a:r>
              <a:rPr sz="3000" spc="25" dirty="0"/>
              <a:t> </a:t>
            </a:r>
            <a:r>
              <a:rPr sz="3000" spc="245" dirty="0"/>
              <a:t>and</a:t>
            </a:r>
            <a:r>
              <a:rPr sz="3000" spc="35" dirty="0"/>
              <a:t> </a:t>
            </a:r>
            <a:r>
              <a:rPr sz="3000" spc="65" dirty="0"/>
              <a:t>Trend</a:t>
            </a:r>
            <a:r>
              <a:rPr sz="3000" spc="45" dirty="0"/>
              <a:t> </a:t>
            </a:r>
            <a:r>
              <a:rPr sz="3000" spc="204" dirty="0"/>
              <a:t>Analysis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69669"/>
            <a:ext cx="4169410" cy="34315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9140" y="1169669"/>
            <a:ext cx="4371340" cy="34315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23240"/>
            <a:ext cx="2117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/>
              <a:t>Team</a:t>
            </a:r>
            <a:r>
              <a:rPr sz="3000" spc="-25" dirty="0"/>
              <a:t> </a:t>
            </a:r>
            <a:r>
              <a:rPr sz="3000" spc="180" dirty="0"/>
              <a:t>Work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93039" y="1155700"/>
            <a:ext cx="107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168400"/>
            <a:ext cx="6348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Scoping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project,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extraction,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cleaning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All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039" y="1770379"/>
            <a:ext cx="107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783079"/>
            <a:ext cx="3716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Collaborative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Filtering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rebuchet MS"/>
                <a:cs typeface="Trebuchet MS"/>
              </a:rPr>
              <a:t>Sharang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039" y="2385060"/>
            <a:ext cx="107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397760"/>
            <a:ext cx="36658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Filtering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Piyush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039" y="2999739"/>
            <a:ext cx="107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012439"/>
            <a:ext cx="555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Trend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Visualizations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Prachi,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Snigdha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039" y="3614420"/>
            <a:ext cx="107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3627120"/>
            <a:ext cx="4335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4295" algn="l"/>
              </a:tabLst>
            </a:pP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Conclusion,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Report,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Presentation	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039" y="4227829"/>
            <a:ext cx="107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4241800"/>
            <a:ext cx="4687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Asking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questions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Piazza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70" dirty="0">
                <a:solidFill>
                  <a:srgbClr val="FFFFFF"/>
                </a:solidFill>
                <a:latin typeface="Trebuchet MS"/>
                <a:cs typeface="Trebuchet MS"/>
              </a:rPr>
              <a:t>Anonymous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23240"/>
            <a:ext cx="2098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0" dirty="0"/>
              <a:t>Conclusion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19759" y="1230629"/>
            <a:ext cx="8115300" cy="399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Eye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opener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big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difficulties</a:t>
            </a:r>
            <a:endParaRPr sz="1800">
              <a:latin typeface="Trebuchet MS"/>
              <a:cs typeface="Trebuchet MS"/>
            </a:endParaRPr>
          </a:p>
          <a:p>
            <a:pPr marL="240029" marR="317500" indent="-227329" algn="just">
              <a:lnSpc>
                <a:spcPct val="150000"/>
              </a:lnSpc>
              <a:spcBef>
                <a:spcPts val="1600"/>
              </a:spcBef>
            </a:pP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were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fairly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satisfied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results,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70" dirty="0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25" dirty="0">
                <a:solidFill>
                  <a:srgbClr val="FFFFFF"/>
                </a:solidFill>
                <a:latin typeface="Trebuchet MS"/>
                <a:cs typeface="Trebuchet MS"/>
              </a:rPr>
              <a:t>RMSE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almost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virtually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predicted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times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play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rebuchet MS"/>
                <a:cs typeface="Trebuchet MS"/>
              </a:rPr>
              <a:t>song</a:t>
            </a:r>
            <a:endParaRPr sz="1800">
              <a:latin typeface="Trebuchet MS"/>
              <a:cs typeface="Trebuchet MS"/>
            </a:endParaRPr>
          </a:p>
          <a:p>
            <a:pPr marL="240029" marR="5080" indent="-227329" algn="just">
              <a:lnSpc>
                <a:spcPct val="150000"/>
              </a:lnSpc>
              <a:spcBef>
                <a:spcPts val="1600"/>
              </a:spcBef>
            </a:pP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fairly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satisfied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precision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6.1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3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considering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tried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recommendation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methodology</a:t>
            </a:r>
            <a:endParaRPr sz="1800">
              <a:latin typeface="Trebuchet MS"/>
              <a:cs typeface="Trebuchet MS"/>
            </a:endParaRPr>
          </a:p>
          <a:p>
            <a:pPr marL="12700" marR="788670" algn="just">
              <a:lnSpc>
                <a:spcPct val="224100"/>
              </a:lnSpc>
            </a:pP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Collaborative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Filtering </a:t>
            </a:r>
            <a:r>
              <a:rPr sz="1800" spc="165" dirty="0">
                <a:solidFill>
                  <a:srgbClr val="FFFFFF"/>
                </a:solidFill>
                <a:latin typeface="Trebuchet MS"/>
                <a:cs typeface="Trebuchet MS"/>
              </a:rPr>
              <a:t>was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easier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implement 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evaluate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 Unearthed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interesting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music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trends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years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8659" y="2854960"/>
            <a:ext cx="105410" cy="1054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8840" y="2854960"/>
            <a:ext cx="104139" cy="1054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9750" y="2854960"/>
            <a:ext cx="105410" cy="10540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82239" y="1884679"/>
            <a:ext cx="35833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5" dirty="0"/>
              <a:t>THANK</a:t>
            </a:r>
            <a:r>
              <a:rPr dirty="0"/>
              <a:t> </a:t>
            </a:r>
            <a:r>
              <a:rPr spc="28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9790" marR="5080" indent="-211709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MUSIC</a:t>
            </a:r>
            <a:r>
              <a:rPr dirty="0"/>
              <a:t> </a:t>
            </a:r>
            <a:r>
              <a:rPr spc="340" dirty="0"/>
              <a:t>RECOMMENDATION </a:t>
            </a:r>
            <a:r>
              <a:rPr spc="-1065" dirty="0"/>
              <a:t> </a:t>
            </a:r>
            <a:r>
              <a:rPr spc="37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3470" y="3253740"/>
            <a:ext cx="44126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00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7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Million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240" dirty="0">
                <a:solidFill>
                  <a:srgbClr val="FFFFFF"/>
                </a:solidFill>
                <a:latin typeface="Trebuchet MS"/>
                <a:cs typeface="Trebuchet MS"/>
              </a:rPr>
              <a:t>Song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70" dirty="0">
                <a:solidFill>
                  <a:srgbClr val="FFFFFF"/>
                </a:solidFill>
                <a:latin typeface="Trebuchet MS"/>
                <a:cs typeface="Trebuchet MS"/>
              </a:rPr>
              <a:t>Dataset*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615179"/>
            <a:ext cx="24574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35" dirty="0">
                <a:solidFill>
                  <a:srgbClr val="FFFFFF"/>
                </a:solidFill>
                <a:latin typeface="Trebuchet MS"/>
                <a:cs typeface="Trebuchet MS"/>
              </a:rPr>
              <a:t>*labrosa.ee.columbia.edu/millionsong/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23240"/>
            <a:ext cx="5255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9" dirty="0"/>
              <a:t>Background</a:t>
            </a:r>
            <a:r>
              <a:rPr sz="3000" spc="25" dirty="0"/>
              <a:t> </a:t>
            </a:r>
            <a:r>
              <a:rPr sz="3000" spc="245" dirty="0"/>
              <a:t>and</a:t>
            </a:r>
            <a:r>
              <a:rPr sz="3000" spc="40" dirty="0"/>
              <a:t> </a:t>
            </a:r>
            <a:r>
              <a:rPr sz="3000" spc="160" dirty="0"/>
              <a:t>Motivation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650" y="1430019"/>
            <a:ext cx="2716530" cy="2082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9609" y="1558289"/>
            <a:ext cx="2363469" cy="20243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960869" y="4166870"/>
            <a:ext cx="2183130" cy="976630"/>
            <a:chOff x="6960869" y="4166870"/>
            <a:chExt cx="2183130" cy="97663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0869" y="4551680"/>
              <a:ext cx="402590" cy="4914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3499" y="4664710"/>
              <a:ext cx="363220" cy="4406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3299" y="4353560"/>
              <a:ext cx="382270" cy="4787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4459" y="4224020"/>
              <a:ext cx="363220" cy="44831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85759" y="4462780"/>
              <a:ext cx="434340" cy="5054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09659" y="4566920"/>
              <a:ext cx="434340" cy="5270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95969" y="4616450"/>
              <a:ext cx="434340" cy="5270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95969" y="4166870"/>
              <a:ext cx="543559" cy="50546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" y="3592829"/>
            <a:ext cx="7285355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Growth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Music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streaming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consumption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Trebuchet MS"/>
                <a:cs typeface="Trebuchet MS"/>
              </a:rPr>
              <a:t>among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rebuchet MS"/>
              <a:cs typeface="Trebuchet MS"/>
            </a:endParaRPr>
          </a:p>
          <a:p>
            <a:pPr marL="478155">
              <a:lnSpc>
                <a:spcPct val="100000"/>
              </a:lnSpc>
            </a:pP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Plethora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options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Spotify,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Pandora,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8tracks</a:t>
            </a:r>
            <a:endParaRPr sz="1800">
              <a:latin typeface="Trebuchet MS"/>
              <a:cs typeface="Trebuchet MS"/>
            </a:endParaRPr>
          </a:p>
          <a:p>
            <a:pPr marL="12700" marR="2004060">
              <a:lnSpc>
                <a:spcPts val="1190"/>
              </a:lnSpc>
              <a:spcBef>
                <a:spcPts val="700"/>
              </a:spcBef>
            </a:pPr>
            <a:r>
              <a:rPr sz="1000" spc="30" dirty="0">
                <a:solidFill>
                  <a:srgbClr val="FFFFFF"/>
                </a:solidFill>
                <a:latin typeface="Trebuchet MS"/>
                <a:cs typeface="Trebuchet MS"/>
                <a:hlinkClick r:id="rId12"/>
              </a:rPr>
              <a:t>*h</a:t>
            </a:r>
            <a:r>
              <a:rPr sz="1000" spc="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spc="30" dirty="0">
                <a:solidFill>
                  <a:srgbClr val="FFFFFF"/>
                </a:solidFill>
                <a:latin typeface="Trebuchet MS"/>
                <a:cs typeface="Trebuchet MS"/>
                <a:hlinkClick r:id="rId12"/>
              </a:rPr>
              <a:t>tp://www.riaa.com/reports/riaa-2015-year-end-sales-shipments-data-report-riaa/ </a:t>
            </a:r>
            <a:r>
              <a:rPr sz="100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Trebuchet MS"/>
                <a:cs typeface="Trebuchet MS"/>
              </a:rPr>
              <a:t>RIAA</a:t>
            </a:r>
            <a:r>
              <a:rPr sz="1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rebuchet MS"/>
                <a:cs typeface="Trebuchet MS"/>
              </a:rPr>
              <a:t>Recording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Trebuchet MS"/>
                <a:cs typeface="Trebuchet MS"/>
              </a:rPr>
              <a:t>Industry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rebuchet MS"/>
                <a:cs typeface="Trebuchet MS"/>
              </a:rPr>
              <a:t>Association</a:t>
            </a:r>
            <a:r>
              <a:rPr sz="1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Trebuchet MS"/>
                <a:cs typeface="Trebuchet MS"/>
              </a:rPr>
              <a:t>America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15620"/>
            <a:ext cx="5255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9" dirty="0"/>
              <a:t>Background</a:t>
            </a:r>
            <a:r>
              <a:rPr sz="3000" spc="25" dirty="0"/>
              <a:t> </a:t>
            </a:r>
            <a:r>
              <a:rPr sz="3000" spc="245" dirty="0"/>
              <a:t>and</a:t>
            </a:r>
            <a:r>
              <a:rPr sz="3000" spc="40" dirty="0"/>
              <a:t> </a:t>
            </a:r>
            <a:r>
              <a:rPr sz="3000" spc="160" dirty="0"/>
              <a:t>Motivation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190" y="1223009"/>
            <a:ext cx="806450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Music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Recommendations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excellent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music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application.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Recommendations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Conversions,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engagement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190" y="2964179"/>
            <a:ext cx="8241030" cy="9728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14999"/>
              </a:lnSpc>
              <a:spcBef>
                <a:spcPts val="105"/>
              </a:spcBef>
            </a:pP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Develop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music 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recommendation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based 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Million </a:t>
            </a: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Song </a:t>
            </a:r>
            <a:r>
              <a:rPr sz="1800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Dataset 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various recommendation methodologies 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draw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comparative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23790" y="3632200"/>
            <a:ext cx="4220210" cy="1511300"/>
            <a:chOff x="4923790" y="3632200"/>
            <a:chExt cx="4220210" cy="15113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3790" y="4221480"/>
              <a:ext cx="777239" cy="7543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1140" y="4104640"/>
              <a:ext cx="952500" cy="9385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1980" y="3916679"/>
              <a:ext cx="739139" cy="7353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7630" y="3718560"/>
              <a:ext cx="703579" cy="6883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4990" y="4085590"/>
              <a:ext cx="838200" cy="7759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05800" y="4246880"/>
              <a:ext cx="838200" cy="80899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8740" y="4321809"/>
              <a:ext cx="838200" cy="8216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8740" y="3632200"/>
              <a:ext cx="1051559" cy="7759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23240"/>
            <a:ext cx="3803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5" dirty="0"/>
              <a:t>Dataset</a:t>
            </a:r>
            <a:r>
              <a:rPr sz="3000" spc="-60" dirty="0"/>
              <a:t> </a:t>
            </a:r>
            <a:r>
              <a:rPr sz="3000" spc="170" dirty="0"/>
              <a:t>Description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333490" y="1230629"/>
            <a:ext cx="2291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4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b="1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50" dirty="0">
                <a:solidFill>
                  <a:srgbClr val="FFFFFF"/>
                </a:solidFill>
                <a:latin typeface="Trebuchet MS"/>
                <a:cs typeface="Trebuchet MS"/>
              </a:rPr>
              <a:t>Taste</a:t>
            </a:r>
            <a:r>
              <a:rPr sz="1800" b="1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35" dirty="0">
                <a:solidFill>
                  <a:srgbClr val="FFFFFF"/>
                </a:solidFill>
                <a:latin typeface="Trebuchet MS"/>
                <a:cs typeface="Trebuchet MS"/>
              </a:rPr>
              <a:t>Profile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5920" y="1982470"/>
            <a:ext cx="3232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0"/>
              </a:spcBef>
            </a:pPr>
            <a:r>
              <a:rPr sz="1200" spc="135" dirty="0">
                <a:solidFill>
                  <a:srgbClr val="FFFFFF"/>
                </a:solidFill>
                <a:latin typeface="Trebuchet MS"/>
                <a:cs typeface="Trebuchet MS"/>
              </a:rPr>
              <a:t>48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million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triplets(User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Id,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rebuchet MS"/>
                <a:cs typeface="Trebuchet MS"/>
              </a:rPr>
              <a:t>Song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ID,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rebuchet MS"/>
                <a:cs typeface="Trebuchet MS"/>
              </a:rPr>
              <a:t>count) </a:t>
            </a:r>
            <a:r>
              <a:rPr sz="12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Trebuchet MS"/>
                <a:cs typeface="Trebuchet MS"/>
              </a:rPr>
              <a:t>Gathered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million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890" y="1230629"/>
            <a:ext cx="446976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25550">
              <a:lnSpc>
                <a:spcPct val="100000"/>
              </a:lnSpc>
              <a:spcBef>
                <a:spcPts val="100"/>
              </a:spcBef>
            </a:pPr>
            <a:r>
              <a:rPr sz="1800" b="1" spc="1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65" dirty="0">
                <a:solidFill>
                  <a:srgbClr val="FFFFFF"/>
                </a:solidFill>
                <a:latin typeface="Trebuchet MS"/>
                <a:cs typeface="Trebuchet MS"/>
              </a:rPr>
              <a:t>Million</a:t>
            </a:r>
            <a:r>
              <a:rPr sz="1800" b="1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95" dirty="0">
                <a:solidFill>
                  <a:srgbClr val="FFFFFF"/>
                </a:solidFill>
                <a:latin typeface="Trebuchet MS"/>
                <a:cs typeface="Trebuchet MS"/>
              </a:rPr>
              <a:t>Song</a:t>
            </a:r>
            <a:r>
              <a:rPr sz="18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Dataset </a:t>
            </a:r>
            <a:r>
              <a:rPr sz="18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29" dirty="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  <a:spcBef>
                <a:spcPts val="1600"/>
              </a:spcBef>
            </a:pP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Freely </a:t>
            </a:r>
            <a:r>
              <a:rPr sz="1200" spc="55" dirty="0">
                <a:solidFill>
                  <a:srgbClr val="FFFFFF"/>
                </a:solidFill>
                <a:latin typeface="Trebuchet MS"/>
                <a:cs typeface="Trebuchet MS"/>
              </a:rPr>
              <a:t>available 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collection 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200" spc="70" dirty="0">
                <a:solidFill>
                  <a:srgbClr val="FFFFFF"/>
                </a:solidFill>
                <a:latin typeface="Trebuchet MS"/>
                <a:cs typeface="Trebuchet MS"/>
              </a:rPr>
              <a:t>audio </a:t>
            </a:r>
            <a:r>
              <a:rPr sz="1200" spc="55" dirty="0">
                <a:solidFill>
                  <a:srgbClr val="FFFFFF"/>
                </a:solidFill>
                <a:latin typeface="Trebuchet MS"/>
                <a:cs typeface="Trebuchet MS"/>
              </a:rPr>
              <a:t>features </a:t>
            </a:r>
            <a:r>
              <a:rPr sz="1200" spc="9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200" spc="75" dirty="0">
                <a:solidFill>
                  <a:srgbClr val="FFFFFF"/>
                </a:solidFill>
                <a:latin typeface="Trebuchet MS"/>
                <a:cs typeface="Trebuchet MS"/>
              </a:rPr>
              <a:t>metadata </a:t>
            </a:r>
            <a:r>
              <a:rPr sz="12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million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Trebuchet MS"/>
                <a:cs typeface="Trebuchet MS"/>
              </a:rPr>
              <a:t>contemporary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Trebuchet MS"/>
                <a:cs typeface="Trebuchet MS"/>
              </a:rPr>
              <a:t>popular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rebuchet MS"/>
                <a:cs typeface="Trebuchet MS"/>
              </a:rPr>
              <a:t>music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Trebuchet MS"/>
                <a:cs typeface="Trebuchet MS"/>
              </a:rPr>
              <a:t>tracks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( </a:t>
            </a:r>
            <a:r>
              <a:rPr sz="1200" spc="130" dirty="0">
                <a:solidFill>
                  <a:srgbClr val="FFFFFF"/>
                </a:solidFill>
                <a:latin typeface="Trebuchet MS"/>
                <a:cs typeface="Trebuchet MS"/>
              </a:rPr>
              <a:t>280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rebuchet MS"/>
                <a:cs typeface="Trebuchet MS"/>
              </a:rPr>
              <a:t>GB) </a:t>
            </a:r>
            <a:r>
              <a:rPr sz="12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rebuchet MS"/>
                <a:cs typeface="Trebuchet MS"/>
              </a:rPr>
              <a:t>songs.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9090" y="2712720"/>
            <a:ext cx="3119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FFFFFF"/>
                </a:solidFill>
                <a:latin typeface="Trebuchet MS"/>
                <a:cs typeface="Trebuchet MS"/>
              </a:rPr>
              <a:t>Size: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rebuchet MS"/>
                <a:cs typeface="Trebuchet MS"/>
              </a:rPr>
              <a:t>500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55" dirty="0">
                <a:solidFill>
                  <a:srgbClr val="FFFFFF"/>
                </a:solidFill>
                <a:latin typeface="Trebuchet MS"/>
                <a:cs typeface="Trebuchet MS"/>
              </a:rPr>
              <a:t>MB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rebuchet MS"/>
                <a:cs typeface="Trebuchet MS"/>
              </a:rPr>
              <a:t>(compressed)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80" dirty="0">
                <a:solidFill>
                  <a:srgbClr val="FFFFFF"/>
                </a:solidFill>
                <a:latin typeface="Trebuchet MS"/>
                <a:cs typeface="Trebuchet MS"/>
              </a:rPr>
              <a:t>-&gt;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rebuchet MS"/>
                <a:cs typeface="Trebuchet MS"/>
              </a:rPr>
              <a:t>GB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(.txt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890" y="2712720"/>
            <a:ext cx="3470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solidFill>
                  <a:srgbClr val="FFFFFF"/>
                </a:solidFill>
                <a:latin typeface="Trebuchet MS"/>
                <a:cs typeface="Trebuchet MS"/>
              </a:rPr>
              <a:t>Subset: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Trebuchet MS"/>
                <a:cs typeface="Trebuchet MS"/>
              </a:rPr>
              <a:t>2.8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rebuchet MS"/>
                <a:cs typeface="Trebuchet MS"/>
              </a:rPr>
              <a:t>GB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rebuchet MS"/>
                <a:cs typeface="Trebuchet MS"/>
              </a:rPr>
              <a:t>(compressed)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80" dirty="0">
                <a:solidFill>
                  <a:srgbClr val="FFFFFF"/>
                </a:solidFill>
                <a:latin typeface="Trebuchet MS"/>
                <a:cs typeface="Trebuchet MS"/>
              </a:rPr>
              <a:t>-&gt;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rebuchet MS"/>
                <a:cs typeface="Trebuchet MS"/>
              </a:rPr>
              <a:t>GB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rebuchet MS"/>
                <a:cs typeface="Trebuchet MS"/>
              </a:rPr>
              <a:t>(CSV) </a:t>
            </a:r>
            <a:r>
              <a:rPr sz="12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file)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6640" y="2947670"/>
            <a:ext cx="3868419" cy="17424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100" y="3145789"/>
            <a:ext cx="2038350" cy="17424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23240"/>
            <a:ext cx="2935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/>
              <a:t>Project</a:t>
            </a:r>
            <a:r>
              <a:rPr sz="3000" spc="-30" dirty="0"/>
              <a:t> </a:t>
            </a:r>
            <a:r>
              <a:rPr sz="3000" spc="105" dirty="0"/>
              <a:t>Pipeline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910"/>
            <a:ext cx="9144000" cy="4084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23240"/>
            <a:ext cx="4195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5" dirty="0"/>
              <a:t>Collaborative</a:t>
            </a:r>
            <a:r>
              <a:rPr sz="3000" spc="-15" dirty="0"/>
              <a:t> </a:t>
            </a:r>
            <a:r>
              <a:rPr sz="3000" spc="75" dirty="0"/>
              <a:t>Filtering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19759" y="1093469"/>
            <a:ext cx="7854950" cy="372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152400" indent="-227329">
              <a:lnSpc>
                <a:spcPct val="150000"/>
              </a:lnSpc>
              <a:spcBef>
                <a:spcPts val="100"/>
              </a:spcBef>
            </a:pP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Collaborative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Filtering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70" dirty="0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previous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choices,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choices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similar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users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to predict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possible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future </a:t>
            </a:r>
            <a:r>
              <a:rPr sz="1800" spc="175" dirty="0">
                <a:solidFill>
                  <a:srgbClr val="FFFFFF"/>
                </a:solidFill>
                <a:latin typeface="Trebuchet MS"/>
                <a:cs typeface="Trebuchet MS"/>
              </a:rPr>
              <a:t>song </a:t>
            </a:r>
            <a:r>
              <a:rPr sz="18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selections</a:t>
            </a:r>
            <a:endParaRPr sz="1800">
              <a:latin typeface="Trebuchet MS"/>
              <a:cs typeface="Trebuchet MS"/>
            </a:endParaRPr>
          </a:p>
          <a:p>
            <a:pPr marL="240029" marR="96520" indent="-227329">
              <a:lnSpc>
                <a:spcPct val="150000"/>
              </a:lnSpc>
              <a:spcBef>
                <a:spcPts val="1600"/>
              </a:spcBef>
            </a:pP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first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fed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cleaning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module,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removed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erroneous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entries,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missing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values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both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Song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ID’s.</a:t>
            </a:r>
            <a:endParaRPr sz="1800">
              <a:latin typeface="Trebuchet MS"/>
              <a:cs typeface="Trebuchet MS"/>
            </a:endParaRPr>
          </a:p>
          <a:p>
            <a:pPr marL="240029" marR="5080" indent="-227329">
              <a:lnSpc>
                <a:spcPct val="150000"/>
              </a:lnSpc>
              <a:spcBef>
                <a:spcPts val="1600"/>
              </a:spcBef>
            </a:pP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ID’s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were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mapped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integer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via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dictionary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Spark </a:t>
            </a:r>
            <a:r>
              <a:rPr sz="18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require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numeric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values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23240"/>
            <a:ext cx="4195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5" dirty="0"/>
              <a:t>Collaborative</a:t>
            </a:r>
            <a:r>
              <a:rPr sz="3000" spc="-15" dirty="0"/>
              <a:t> </a:t>
            </a:r>
            <a:r>
              <a:rPr sz="3000" spc="75" dirty="0"/>
              <a:t>Filtering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19759" y="1093469"/>
            <a:ext cx="7755255" cy="413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95630" indent="-227329">
              <a:lnSpc>
                <a:spcPct val="150000"/>
              </a:lnSpc>
              <a:spcBef>
                <a:spcPts val="100"/>
              </a:spcBef>
            </a:pP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Matrix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Factorization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instead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conventional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distance </a:t>
            </a:r>
            <a:r>
              <a:rPr sz="18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Latent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factor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methods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were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train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known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240029" marR="5080" indent="-227329">
              <a:lnSpc>
                <a:spcPct val="150000"/>
              </a:lnSpc>
              <a:spcBef>
                <a:spcPts val="1600"/>
              </a:spcBef>
            </a:pP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(latent)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were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extracted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Trebuchet MS"/>
                <a:cs typeface="Trebuchet MS"/>
              </a:rPr>
              <a:t>song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count</a:t>
            </a:r>
            <a:endParaRPr sz="1800">
              <a:latin typeface="Trebuchet MS"/>
              <a:cs typeface="Trebuchet MS"/>
            </a:endParaRPr>
          </a:p>
          <a:p>
            <a:pPr marL="240029" marR="183515" indent="-227329">
              <a:lnSpc>
                <a:spcPct val="150000"/>
              </a:lnSpc>
              <a:spcBef>
                <a:spcPts val="1600"/>
              </a:spcBef>
            </a:pP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Assumption-Song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Count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represents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factors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could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sz="18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contributed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choosing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listen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rebuchet MS"/>
                <a:cs typeface="Trebuchet MS"/>
              </a:rPr>
              <a:t>song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Trained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different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values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(ranks)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selected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best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rank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523240"/>
            <a:ext cx="5944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0" dirty="0"/>
              <a:t>Results</a:t>
            </a:r>
            <a:r>
              <a:rPr sz="3000" spc="30" dirty="0"/>
              <a:t> </a:t>
            </a:r>
            <a:r>
              <a:rPr sz="3000" spc="-20" dirty="0"/>
              <a:t>-</a:t>
            </a:r>
            <a:r>
              <a:rPr sz="3000" spc="20" dirty="0"/>
              <a:t> </a:t>
            </a:r>
            <a:r>
              <a:rPr sz="3000" spc="145" dirty="0"/>
              <a:t>Collaborative</a:t>
            </a:r>
            <a:r>
              <a:rPr sz="3000" spc="25" dirty="0"/>
              <a:t> </a:t>
            </a:r>
            <a:r>
              <a:rPr sz="3000" spc="75" dirty="0"/>
              <a:t>Filtering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3246120"/>
            <a:ext cx="6629400" cy="17043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5339" y="1231900"/>
            <a:ext cx="4972050" cy="190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MUSIC RECOMMENDATION  SYSTEM</vt:lpstr>
      <vt:lpstr>Background and Motivation</vt:lpstr>
      <vt:lpstr>Background and Motivation</vt:lpstr>
      <vt:lpstr>Dataset Description</vt:lpstr>
      <vt:lpstr>Project Pipeline</vt:lpstr>
      <vt:lpstr>Collaborative Filtering</vt:lpstr>
      <vt:lpstr>Collaborative Filtering</vt:lpstr>
      <vt:lpstr>Results - Collaborative Filtering</vt:lpstr>
      <vt:lpstr>Content Based Recommendation</vt:lpstr>
      <vt:lpstr>Content Based Recommendation</vt:lpstr>
      <vt:lpstr>Content Based Recommendation</vt:lpstr>
      <vt:lpstr>Results - Content Based Filtering</vt:lpstr>
      <vt:lpstr>Visualizations and Trend Analysis</vt:lpstr>
      <vt:lpstr>Visualizations and Trend Analysis</vt:lpstr>
      <vt:lpstr>Team Work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Guest User</cp:lastModifiedBy>
  <cp:revision>1</cp:revision>
  <dcterms:created xsi:type="dcterms:W3CDTF">2024-04-29T06:50:42Z</dcterms:created>
  <dcterms:modified xsi:type="dcterms:W3CDTF">2024-04-29T06:55:20Z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2017-08-29T00:00:00Z</vt:filetime>
  </property>
  <property fmtid="{D5CDD505-2E9C-101B-9397-08002B2CF9AE}" pid="3" name="Creator">
    <vt:lpwstr>Impress</vt:lpwstr>
  </property>
  <property fmtid="{D5CDD505-2E9C-101B-9397-08002B2CF9AE}" pid="4" name="LastSaved">
    <vt:filetime>2017-08-29T00:00:00Z</vt:filetime>
  </property>
</Properties>
</file>