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30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4:17:09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1 145 24575,'9'0'0,"-1"-1"0,1-1 0,0 0 0,0 0 0,-1 0 0,1-1 0,8-4 0,5-4 0,28-17 0,-32 16 0,-5 3 0,1 0 0,0 0 0,0 2 0,1 0 0,0 0 0,0 1 0,1 1 0,17-3 0,16 3 0,1 3 0,71 5 0,-21 0 0,0-4 0,88 3 0,-176-1 0,0 0 0,-1 1 0,1 1 0,0-1 0,-1 2 0,0 0 0,0 0 0,0 1 0,0 0 0,-1 1 0,14 10 0,-9-4 0,-1 0 0,-1 1 0,-1 0 0,1 1 0,-2 1 0,16 25 0,-11-16 0,-1 1 0,-1 0 0,-1 1 0,18 53 0,-22-42 0,-1 1 0,-2 0 0,-1 0 0,-1 64 0,-4-36 0,-3 82 0,1-134-124,-1-1 0,-1 1 0,0 0 0,0-1 0,-2 0 0,0 0-1,0-1 1,-1 1 0,-1-2 0,-9 13 0,2-4-6702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4:17:09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1 145 24575,'9'0'0,"-1"-1"0,1-1 0,0 0 0,0 0 0,-1 0 0,1-1 0,8-4 0,5-4 0,28-17 0,-32 16 0,-5 3 0,1 0 0,0 0 0,0 2 0,1 0 0,0 0 0,0 1 0,1 1 0,17-3 0,16 3 0,1 3 0,71 5 0,-21 0 0,0-4 0,88 3 0,-176-1 0,0 0 0,-1 1 0,1 1 0,0-1 0,-1 2 0,0 0 0,0 0 0,0 1 0,0 0 0,-1 1 0,14 10 0,-9-4 0,-1 0 0,-1 1 0,-1 0 0,1 1 0,-2 1 0,16 25 0,-11-16 0,-1 1 0,-1 0 0,-1 1 0,18 53 0,-22-42 0,-1 1 0,-2 0 0,-1 0 0,-1 64 0,-4-36 0,-3 82 0,1-134-124,-1-1 0,-1 1 0,0 0 0,0-1 0,-2 0 0,0 0-1,0-1 1,-1 1 0,-1-2 0,-9 13 0,2-4-6702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4:17:09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1 145 24575,'9'0'0,"-1"-1"0,1-1 0,0 0 0,0 0 0,-1 0 0,1-1 0,8-4 0,5-4 0,28-17 0,-32 16 0,-5 3 0,1 0 0,0 0 0,0 2 0,1 0 0,0 0 0,0 1 0,1 1 0,17-3 0,16 3 0,1 3 0,71 5 0,-21 0 0,0-4 0,88 3 0,-176-1 0,0 0 0,-1 1 0,1 1 0,0-1 0,-1 2 0,0 0 0,0 0 0,0 1 0,0 0 0,-1 1 0,14 10 0,-9-4 0,-1 0 0,-1 1 0,-1 0 0,1 1 0,-2 1 0,16 25 0,-11-16 0,-1 1 0,-1 0 0,-1 1 0,18 53 0,-22-42 0,-1 1 0,-2 0 0,-1 0 0,-1 64 0,-4-36 0,-3 82 0,1-134-124,-1-1 0,-1 1 0,0 0 0,0-1 0,-2 0 0,0 0-1,0-1 1,-1 1 0,-1-2 0,-9 13 0,2-4-6702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4:17:09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1 145 24575,'9'0'0,"-1"-1"0,1-1 0,0 0 0,0 0 0,-1 0 0,1-1 0,8-4 0,5-4 0,28-17 0,-32 16 0,-5 3 0,1 0 0,0 0 0,0 2 0,1 0 0,0 0 0,0 1 0,1 1 0,17-3 0,16 3 0,1 3 0,71 5 0,-21 0 0,0-4 0,88 3 0,-176-1 0,0 0 0,-1 1 0,1 1 0,0-1 0,-1 2 0,0 0 0,0 0 0,0 1 0,0 0 0,-1 1 0,14 10 0,-9-4 0,-1 0 0,-1 1 0,-1 0 0,1 1 0,-2 1 0,16 25 0,-11-16 0,-1 1 0,-1 0 0,-1 1 0,18 53 0,-22-42 0,-1 1 0,-2 0 0,-1 0 0,-1 64 0,-4-36 0,-3 82 0,1-134-124,-1-1 0,-1 1 0,0 0 0,0-1 0,-2 0 0,0 0-1,0-1 1,-1 1 0,-1-2 0,-9 13 0,2-4-6702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4:17:09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1 145 24575,'9'0'0,"-1"-1"0,1-1 0,0 0 0,0 0 0,-1 0 0,1-1 0,8-4 0,5-4 0,28-17 0,-32 16 0,-5 3 0,1 0 0,0 0 0,0 2 0,1 0 0,0 0 0,0 1 0,1 1 0,17-3 0,16 3 0,1 3 0,71 5 0,-21 0 0,0-4 0,88 3 0,-176-1 0,0 0 0,-1 1 0,1 1 0,0-1 0,-1 2 0,0 0 0,0 0 0,0 1 0,0 0 0,-1 1 0,14 10 0,-9-4 0,-1 0 0,-1 1 0,-1 0 0,1 1 0,-2 1 0,16 25 0,-11-16 0,-1 1 0,-1 0 0,-1 1 0,18 53 0,-22-42 0,-1 1 0,-2 0 0,-1 0 0,-1 64 0,-4-36 0,-3 82 0,1-134-124,-1-1 0,-1 1 0,0 0 0,0-1 0,-2 0 0,0 0-1,0-1 1,-1 1 0,-1-2 0,-9 13 0,2-4-6702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B7D34-B520-4337-93CE-8FC8F7B37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67F1E5-0F0B-4F86-9D0F-A47F8E9B7B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C8E20-EFC9-46B8-A4E6-2DE75BC9A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3438-500E-4236-BBEA-EC67F23236E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392E8-63C6-4A4C-BFED-E41FD9B20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F3F06-9B5B-4C71-9EFB-4F3AB8A9C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1E10-B4CA-4E9A-A72E-42F4C0275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04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EABA9-E585-453B-8AB4-35B7FDD5E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DD2B7-760F-44C1-8723-D6116F7E3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05CF9-1C0A-47CF-8719-FDAE6EFA2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3438-500E-4236-BBEA-EC67F23236E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0E789-912D-4943-976F-DF0211885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4EDA3-6D9F-447D-B988-E3BD23A79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1E10-B4CA-4E9A-A72E-42F4C0275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66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FF805E-4C7D-4951-A86E-FC50C1ADED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9CCDA-B5A8-4E4C-82F1-55240166B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2912F-404E-4E92-BAC4-A83EFB088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3438-500E-4236-BBEA-EC67F23236E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926FB-4ECC-412F-948D-B6DA2198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F6A2B-CF3E-4C6F-89E7-508F66877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1E10-B4CA-4E9A-A72E-42F4C0275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33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C551932-EED2-CB48-969B-F9308DFE26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"/>
          <a:stretch/>
        </p:blipFill>
        <p:spPr>
          <a:xfrm>
            <a:off x="12700" y="-4352"/>
            <a:ext cx="12179300" cy="6862352"/>
          </a:xfrm>
          <a:prstGeom prst="rect">
            <a:avLst/>
          </a:prstGeom>
        </p:spPr>
      </p:pic>
      <p:sp>
        <p:nvSpPr>
          <p:cNvPr id="51" name="Title 1">
            <a:extLst>
              <a:ext uri="{FF2B5EF4-FFF2-40B4-BE49-F238E27FC236}">
                <a16:creationId xmlns:a16="http://schemas.microsoft.com/office/drawing/2014/main" id="{ADEF5424-A6E0-A345-9A75-92E71E45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9" y="168721"/>
            <a:ext cx="10523531" cy="583800"/>
          </a:xfrm>
        </p:spPr>
        <p:txBody>
          <a:bodyPr lIns="91440" rIns="91440">
            <a:noAutofit/>
          </a:bodyPr>
          <a:lstStyle>
            <a:lvl1pPr>
              <a:defRPr sz="2400" b="1" i="0" spc="150" baseline="0">
                <a:solidFill>
                  <a:schemeClr val="bg1"/>
                </a:solidFill>
                <a:latin typeface="+mj-lt"/>
                <a:ea typeface="MingLiU" panose="02020509000000000000" pitchFamily="49" charset="-12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D2069D9-A96F-DD4A-B6CB-C29449020E71}"/>
              </a:ext>
            </a:extLst>
          </p:cNvPr>
          <p:cNvGrpSpPr/>
          <p:nvPr userDrawn="1"/>
        </p:nvGrpSpPr>
        <p:grpSpPr>
          <a:xfrm>
            <a:off x="0" y="-10162"/>
            <a:ext cx="12192000" cy="6868162"/>
            <a:chOff x="0" y="-10162"/>
            <a:chExt cx="12192000" cy="6868162"/>
          </a:xfrm>
        </p:grpSpPr>
        <p:sp>
          <p:nvSpPr>
            <p:cNvPr id="53" name="Right Triangle 52">
              <a:extLst>
                <a:ext uri="{FF2B5EF4-FFF2-40B4-BE49-F238E27FC236}">
                  <a16:creationId xmlns:a16="http://schemas.microsoft.com/office/drawing/2014/main" id="{44CFA19C-5DA0-774B-AFF3-36921EACACDD}"/>
                </a:ext>
              </a:extLst>
            </p:cNvPr>
            <p:cNvSpPr/>
            <p:nvPr userDrawn="1"/>
          </p:nvSpPr>
          <p:spPr>
            <a:xfrm>
              <a:off x="0" y="6027738"/>
              <a:ext cx="830263" cy="83026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54" name="Right Triangle 53">
              <a:extLst>
                <a:ext uri="{FF2B5EF4-FFF2-40B4-BE49-F238E27FC236}">
                  <a16:creationId xmlns:a16="http://schemas.microsoft.com/office/drawing/2014/main" id="{D9F82FBA-46B0-A844-AE24-E839A52F2A42}"/>
                </a:ext>
              </a:extLst>
            </p:cNvPr>
            <p:cNvSpPr/>
            <p:nvPr userDrawn="1"/>
          </p:nvSpPr>
          <p:spPr>
            <a:xfrm rot="10800000">
              <a:off x="11361737" y="-10162"/>
              <a:ext cx="830263" cy="83026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39370BE-395F-E946-A985-43E0B2F007A7}"/>
              </a:ext>
            </a:extLst>
          </p:cNvPr>
          <p:cNvCxnSpPr>
            <a:cxnSpLocks/>
          </p:cNvCxnSpPr>
          <p:nvPr userDrawn="1"/>
        </p:nvCxnSpPr>
        <p:spPr>
          <a:xfrm>
            <a:off x="-9250" y="5401053"/>
            <a:ext cx="1395599" cy="144141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7EC358B-2232-784F-B64F-E210A64AF153}"/>
              </a:ext>
            </a:extLst>
          </p:cNvPr>
          <p:cNvCxnSpPr>
            <a:cxnSpLocks/>
          </p:cNvCxnSpPr>
          <p:nvPr userDrawn="1"/>
        </p:nvCxnSpPr>
        <p:spPr>
          <a:xfrm>
            <a:off x="10801316" y="-26353"/>
            <a:ext cx="1395599" cy="144141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22">
            <a:extLst>
              <a:ext uri="{FF2B5EF4-FFF2-40B4-BE49-F238E27FC236}">
                <a16:creationId xmlns:a16="http://schemas.microsoft.com/office/drawing/2014/main" id="{5C8304CD-638B-A244-8BB2-5827EFC0BE18}"/>
              </a:ext>
            </a:extLst>
          </p:cNvPr>
          <p:cNvSpPr/>
          <p:nvPr userDrawn="1"/>
        </p:nvSpPr>
        <p:spPr>
          <a:xfrm rot="16200000" flipH="1">
            <a:off x="1668897" y="74594"/>
            <a:ext cx="208460" cy="1869849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1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FD9DF-9E1C-4765-BCE6-B273DEE1F5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0263" y="1266825"/>
            <a:ext cx="10531474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1221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89CA0-8663-4965-B8BB-A75100C0C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47A3C-A19B-4702-A392-38B9A44DD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B3A64-9CBB-46DD-8F8C-C0838AC21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3438-500E-4236-BBEA-EC67F23236E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EF774-15C2-4B28-8997-B5BC836C3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646A6-C0B1-41AA-8B8C-72CD67C0C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1E10-B4CA-4E9A-A72E-42F4C0275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7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7E3E5-1F02-45F2-8493-C20992DC1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487D3-2602-4671-B298-8C5F97E35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414FE-4A46-460A-80C1-CED463BB6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3438-500E-4236-BBEA-EC67F23236E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53B5A-DBFB-4E4C-8DCA-97182D814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A534F-93E6-4C7B-92FC-220D91D8C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1E10-B4CA-4E9A-A72E-42F4C0275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15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C4189-0BF9-4688-9519-21AF437DA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C699C-7AC1-41F5-ACFB-2FFFE9D02F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D3A06D-3B55-4E4E-9A02-CA8A4307B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CE550-714B-4024-A3BC-1ABE490AB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3438-500E-4236-BBEA-EC67F23236E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C5D4E-FAF9-4D8F-81F2-87626FC8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4BF63-6BEA-40D9-95D1-2331B2C4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1E10-B4CA-4E9A-A72E-42F4C0275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11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25C7-9A32-455D-BE0B-D381A3F5D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55F86-6744-4D37-9EF9-D974367CC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8F351-BD91-4D8B-A88C-83BF03798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54A2F2-B994-4CC2-A424-6F4F6A5F69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EA6B46-AF0D-4519-9C67-F81D5D9ED1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F7F855-E24C-44DD-97A4-AB4956408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3438-500E-4236-BBEA-EC67F23236E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72DA5F-8202-4993-AC33-5D2CCB0CA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D31513-60CE-4305-8B23-870560286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1E10-B4CA-4E9A-A72E-42F4C0275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68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91527-005D-4F1D-9BA6-7D84960E5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D1D73E-C340-4AC9-9468-F48113865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3438-500E-4236-BBEA-EC67F23236E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95BE4F-1381-4999-99F4-6DEDA8285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DA3B51-CD90-40DB-A57C-13CBD4E8C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1E10-B4CA-4E9A-A72E-42F4C0275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81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738958-E2C6-44CC-8745-39891B4A5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3438-500E-4236-BBEA-EC67F23236E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8F1BD9-EE24-4185-B27D-69E584CD9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C3A295-C98A-4FC5-9948-1E29E67F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1E10-B4CA-4E9A-A72E-42F4C0275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5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B74DB-BBD6-4D24-BED8-831EAAEFF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E3790-8657-4C54-A34B-7F5A8F27C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331DEF-9F9E-46B6-85FB-454532FAC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F22F8-74EC-4EA7-A46C-AEF9ECF64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3438-500E-4236-BBEA-EC67F23236E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7DE96C-617F-4516-9CB2-AE7546B84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77288-A955-447B-BD9B-479936A3D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1E10-B4CA-4E9A-A72E-42F4C0275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3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7071F-D937-4C5F-911C-9D70E83A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DEB69E-379B-4872-BE39-C4315C3EA3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E110E-AE2B-4FC9-B4CA-CDBA864A7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DD950-5D59-4EF5-814A-3197BDA77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3438-500E-4236-BBEA-EC67F23236E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AD50D-2EBC-4A2D-B4FE-2C843A092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7685E-A49F-4CA7-A385-B6B8FE0DF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1E10-B4CA-4E9A-A72E-42F4C0275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02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192125-5AFD-472B-A9B9-849C6C100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7B6E4-9E9D-4686-A5F1-D1657221D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1E59B-42CB-422D-9138-96A3C8CDEC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13438-500E-4236-BBEA-EC67F23236E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BB5E7-3FE8-4050-A359-5816B669A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9AF94-568E-4909-92EB-81076911C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51E10-B4CA-4E9A-A72E-42F4C0275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37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kaggle.com/tmdb/tmdb-movie-metadata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customXml" Target="../ink/ink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, rectangle&#10;&#10;Description automatically generated">
            <a:extLst>
              <a:ext uri="{FF2B5EF4-FFF2-40B4-BE49-F238E27FC236}">
                <a16:creationId xmlns:a16="http://schemas.microsoft.com/office/drawing/2014/main" id="{00FE4ACB-145C-41A6-86AE-DB6E2845AF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" t="7863" r="1417" b="2774"/>
          <a:stretch/>
        </p:blipFill>
        <p:spPr>
          <a:xfrm>
            <a:off x="-1344" y="0"/>
            <a:ext cx="1219334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DB7B2E-3AE4-4921-8094-CA02ABEA7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3573" y="1122363"/>
            <a:ext cx="9144000" cy="2387600"/>
          </a:xfrm>
        </p:spPr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Movie Recommendation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FEA97A-6822-4E2B-8797-362E6A5D8E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By Collin Seebeck</a:t>
            </a:r>
          </a:p>
        </p:txBody>
      </p:sp>
    </p:spTree>
    <p:extLst>
      <p:ext uri="{BB962C8B-B14F-4D97-AF65-F5344CB8AC3E}">
        <p14:creationId xmlns:p14="http://schemas.microsoft.com/office/powerpoint/2010/main" val="2799994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10FB232-4CB4-C34D-A688-C51B6E7C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3" y="99391"/>
            <a:ext cx="10523531" cy="79902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entury" panose="02040604050505020304" pitchFamily="18" charset="0"/>
                <a:cs typeface="Times New Roman" panose="02020603050405020304" pitchFamily="18" charset="0"/>
              </a:rPr>
              <a:t>Evaluate the Model 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F77F968-CFE9-45D9-8221-A41B11EF4008}"/>
                  </a:ext>
                </a:extLst>
              </p14:cNvPr>
              <p14:cNvContentPartPr/>
              <p14:nvPr/>
            </p14:nvContentPartPr>
            <p14:xfrm>
              <a:off x="8944983" y="4618831"/>
              <a:ext cx="468360" cy="360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F77F968-CFE9-45D9-8221-A41B11EF40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36343" y="4610191"/>
                <a:ext cx="486000" cy="37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048672E3-4C30-49AC-8EB9-C2A5C421E638}"/>
              </a:ext>
            </a:extLst>
          </p:cNvPr>
          <p:cNvSpPr txBox="1"/>
          <p:nvPr/>
        </p:nvSpPr>
        <p:spPr>
          <a:xfrm>
            <a:off x="8936265" y="4642061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/>
              <a:t>θ</a:t>
            </a:r>
            <a:endParaRPr lang="en-US" sz="2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5B51F8-C6A3-457F-8D51-2646A1CF0752}"/>
              </a:ext>
            </a:extLst>
          </p:cNvPr>
          <p:cNvSpPr/>
          <p:nvPr/>
        </p:nvSpPr>
        <p:spPr>
          <a:xfrm>
            <a:off x="0" y="5237922"/>
            <a:ext cx="1789043" cy="16200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7">
            <a:extLst>
              <a:ext uri="{FF2B5EF4-FFF2-40B4-BE49-F238E27FC236}">
                <a16:creationId xmlns:a16="http://schemas.microsoft.com/office/drawing/2014/main" id="{53810116-DF73-4026-99A3-003F52ADF72C}"/>
              </a:ext>
            </a:extLst>
          </p:cNvPr>
          <p:cNvSpPr txBox="1">
            <a:spLocks/>
          </p:cNvSpPr>
          <p:nvPr/>
        </p:nvSpPr>
        <p:spPr>
          <a:xfrm>
            <a:off x="5919084" y="1012464"/>
            <a:ext cx="5729578" cy="3462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ja-JP" sz="2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CCAE32-D788-4E89-9E71-3D5BD6E82F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430" y="1548574"/>
            <a:ext cx="5404967" cy="3914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A0E6AF-0FAC-4D13-8338-82D3F2F4BCED}"/>
              </a:ext>
            </a:extLst>
          </p:cNvPr>
          <p:cNvSpPr txBox="1"/>
          <p:nvPr/>
        </p:nvSpPr>
        <p:spPr>
          <a:xfrm>
            <a:off x="1174824" y="1086909"/>
            <a:ext cx="2956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Evaluate the Model 1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523B060A-54A9-4C4D-825D-345AAFB62A45}"/>
              </a:ext>
            </a:extLst>
          </p:cNvPr>
          <p:cNvSpPr txBox="1">
            <a:spLocks/>
          </p:cNvSpPr>
          <p:nvPr/>
        </p:nvSpPr>
        <p:spPr>
          <a:xfrm>
            <a:off x="5839180" y="1012464"/>
            <a:ext cx="6194169" cy="54463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200" b="1" u="sng" dirty="0">
                <a:solidFill>
                  <a:schemeClr val="bg1"/>
                </a:solidFill>
                <a:cs typeface="Arial" panose="020B0604020202020204" pitchFamily="34" charset="0"/>
              </a:rPr>
              <a:t>TF-IDF</a:t>
            </a:r>
            <a:r>
              <a:rPr lang="en-US" altLang="ja-JP" sz="2200" b="1" dirty="0">
                <a:solidFill>
                  <a:schemeClr val="bg1"/>
                </a:solidFill>
                <a:cs typeface="Arial" panose="020B0604020202020204" pitchFamily="34" charset="0"/>
              </a:rPr>
              <a:t> – </a:t>
            </a:r>
            <a:r>
              <a:rPr lang="en-US" altLang="ja-JP" sz="2200" dirty="0">
                <a:solidFill>
                  <a:schemeClr val="bg1"/>
                </a:solidFill>
                <a:cs typeface="Arial" panose="020B0604020202020204" pitchFamily="34" charset="0"/>
              </a:rPr>
              <a:t>Term Frequency Inverse Document Frequency </a:t>
            </a:r>
          </a:p>
          <a:p>
            <a:pPr lvl="1"/>
            <a:r>
              <a:rPr lang="en-US" altLang="ja-JP" sz="2200" b="1" u="sng" dirty="0">
                <a:solidFill>
                  <a:schemeClr val="bg1"/>
                </a:solidFill>
                <a:cs typeface="Arial" panose="020B0604020202020204" pitchFamily="34" charset="0"/>
              </a:rPr>
              <a:t>Term Frequency </a:t>
            </a:r>
            <a:r>
              <a:rPr lang="en-US" altLang="ja-JP" sz="2200" b="1" dirty="0">
                <a:solidFill>
                  <a:schemeClr val="bg1"/>
                </a:solidFill>
                <a:cs typeface="Arial" panose="020B0604020202020204" pitchFamily="34" charset="0"/>
              </a:rPr>
              <a:t>– </a:t>
            </a:r>
            <a:r>
              <a:rPr lang="en-US" altLang="ja-JP" sz="2200" dirty="0">
                <a:solidFill>
                  <a:schemeClr val="bg1"/>
                </a:solidFill>
                <a:cs typeface="Arial" panose="020B0604020202020204" pitchFamily="34" charset="0"/>
              </a:rPr>
              <a:t>How many times a word appears in a document</a:t>
            </a:r>
          </a:p>
          <a:p>
            <a:pPr lvl="1"/>
            <a:r>
              <a:rPr lang="en-US" altLang="ja-JP" sz="2200" b="1" u="sng" dirty="0">
                <a:solidFill>
                  <a:schemeClr val="bg1"/>
                </a:solidFill>
                <a:cs typeface="Arial" panose="020B0604020202020204" pitchFamily="34" charset="0"/>
              </a:rPr>
              <a:t>Inverse Data Frequency </a:t>
            </a:r>
            <a:r>
              <a:rPr lang="en-US" altLang="ja-JP" sz="2200" dirty="0">
                <a:solidFill>
                  <a:schemeClr val="bg1"/>
                </a:solidFill>
                <a:cs typeface="Arial" panose="020B0604020202020204" pitchFamily="34" charset="0"/>
              </a:rPr>
              <a:t>– how important is a word</a:t>
            </a:r>
          </a:p>
          <a:p>
            <a:pPr lvl="1"/>
            <a:r>
              <a:rPr lang="en-US" altLang="ja-JP" sz="2200" dirty="0">
                <a:solidFill>
                  <a:schemeClr val="bg1"/>
                </a:solidFill>
                <a:cs typeface="Arial" panose="020B0604020202020204" pitchFamily="34" charset="0"/>
              </a:rPr>
              <a:t>Commonly used to transform text so that it can be used in algorithms / calculations</a:t>
            </a:r>
          </a:p>
          <a:p>
            <a:r>
              <a:rPr lang="en-US" altLang="ja-JP" sz="2200" dirty="0">
                <a:solidFill>
                  <a:schemeClr val="bg1"/>
                </a:solidFill>
                <a:cs typeface="Arial" panose="020B0604020202020204" pitchFamily="34" charset="0"/>
              </a:rPr>
              <a:t>Used TF-IDF so that text could be used in K – Neighbors Classifier</a:t>
            </a:r>
          </a:p>
          <a:p>
            <a:endParaRPr lang="en-US" altLang="ja-JP" sz="22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endParaRPr lang="en-US" altLang="ja-JP" sz="22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ja-JP" sz="2200" b="1" u="sng" dirty="0">
                <a:solidFill>
                  <a:schemeClr val="bg1"/>
                </a:solidFill>
                <a:cs typeface="Arial" panose="020B0604020202020204" pitchFamily="34" charset="0"/>
              </a:rPr>
              <a:t>Results</a:t>
            </a:r>
          </a:p>
          <a:p>
            <a:pPr marL="0" indent="0">
              <a:buNone/>
            </a:pPr>
            <a:r>
              <a:rPr lang="en-US" altLang="ja-JP" sz="2200" dirty="0">
                <a:solidFill>
                  <a:schemeClr val="bg1"/>
                </a:solidFill>
                <a:cs typeface="Arial" panose="020B0604020202020204" pitchFamily="34" charset="0"/>
              </a:rPr>
              <a:t>Correctly Recommended Genres: 	92.3 % </a:t>
            </a:r>
          </a:p>
          <a:p>
            <a:pPr marL="0" indent="0">
              <a:buNone/>
            </a:pPr>
            <a:r>
              <a:rPr lang="en-US" altLang="ja-JP" sz="2200" dirty="0">
                <a:solidFill>
                  <a:schemeClr val="bg1"/>
                </a:solidFill>
                <a:cs typeface="Arial" panose="020B0604020202020204" pitchFamily="34" charset="0"/>
              </a:rPr>
              <a:t>Incorrectly Recommended Genres:	7.7 %</a:t>
            </a:r>
          </a:p>
          <a:p>
            <a:pPr marL="0" indent="0">
              <a:buNone/>
            </a:pPr>
            <a:endParaRPr lang="en-US" altLang="ja-JP" sz="22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endParaRPr lang="en-US" altLang="ja-JP" sz="22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ja-JP" sz="22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24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10FB232-4CB4-C34D-A688-C51B6E7C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3" y="99391"/>
            <a:ext cx="10523531" cy="79902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entury" panose="02040604050505020304" pitchFamily="18" charset="0"/>
                <a:cs typeface="Times New Roman" panose="02020603050405020304" pitchFamily="18" charset="0"/>
              </a:rPr>
              <a:t>Evaluate the Model 3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F77F968-CFE9-45D9-8221-A41B11EF4008}"/>
                  </a:ext>
                </a:extLst>
              </p14:cNvPr>
              <p14:cNvContentPartPr/>
              <p14:nvPr/>
            </p14:nvContentPartPr>
            <p14:xfrm>
              <a:off x="8944983" y="4618831"/>
              <a:ext cx="468360" cy="360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F77F968-CFE9-45D9-8221-A41B11EF40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36343" y="4610191"/>
                <a:ext cx="486000" cy="37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048672E3-4C30-49AC-8EB9-C2A5C421E638}"/>
              </a:ext>
            </a:extLst>
          </p:cNvPr>
          <p:cNvSpPr txBox="1"/>
          <p:nvPr/>
        </p:nvSpPr>
        <p:spPr>
          <a:xfrm>
            <a:off x="8936265" y="4642061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/>
              <a:t>θ</a:t>
            </a:r>
            <a:endParaRPr lang="en-US" sz="2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5B51F8-C6A3-457F-8D51-2646A1CF0752}"/>
              </a:ext>
            </a:extLst>
          </p:cNvPr>
          <p:cNvSpPr/>
          <p:nvPr/>
        </p:nvSpPr>
        <p:spPr>
          <a:xfrm>
            <a:off x="0" y="5237922"/>
            <a:ext cx="1789043" cy="16200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7">
            <a:extLst>
              <a:ext uri="{FF2B5EF4-FFF2-40B4-BE49-F238E27FC236}">
                <a16:creationId xmlns:a16="http://schemas.microsoft.com/office/drawing/2014/main" id="{53810116-DF73-4026-99A3-003F52ADF72C}"/>
              </a:ext>
            </a:extLst>
          </p:cNvPr>
          <p:cNvSpPr txBox="1">
            <a:spLocks/>
          </p:cNvSpPr>
          <p:nvPr/>
        </p:nvSpPr>
        <p:spPr>
          <a:xfrm>
            <a:off x="5919084" y="1179620"/>
            <a:ext cx="5729578" cy="3462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ja-JP" sz="2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10F239-30E7-46D0-B0FA-8BDD9B13062D}"/>
              </a:ext>
            </a:extLst>
          </p:cNvPr>
          <p:cNvSpPr txBox="1"/>
          <p:nvPr/>
        </p:nvSpPr>
        <p:spPr>
          <a:xfrm>
            <a:off x="7581519" y="1400221"/>
            <a:ext cx="2956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Evaluate the Model 2</a:t>
            </a:r>
          </a:p>
        </p:txBody>
      </p:sp>
    </p:spTree>
    <p:extLst>
      <p:ext uri="{BB962C8B-B14F-4D97-AF65-F5344CB8AC3E}">
        <p14:creationId xmlns:p14="http://schemas.microsoft.com/office/powerpoint/2010/main" val="227023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10FB232-4CB4-C34D-A688-C51B6E7C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3" y="99391"/>
            <a:ext cx="10523531" cy="79902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entury" panose="02040604050505020304" pitchFamily="18" charset="0"/>
                <a:cs typeface="Times New Roman" panose="02020603050405020304" pitchFamily="18" charset="0"/>
              </a:rPr>
              <a:t>What is a Recommendation System?</a:t>
            </a:r>
          </a:p>
        </p:txBody>
      </p:sp>
      <p:sp>
        <p:nvSpPr>
          <p:cNvPr id="4" name="Content Placeholder 17">
            <a:extLst>
              <a:ext uri="{FF2B5EF4-FFF2-40B4-BE49-F238E27FC236}">
                <a16:creationId xmlns:a16="http://schemas.microsoft.com/office/drawing/2014/main" id="{0185A217-4048-4D79-B397-6286970F7768}"/>
              </a:ext>
            </a:extLst>
          </p:cNvPr>
          <p:cNvSpPr txBox="1">
            <a:spLocks/>
          </p:cNvSpPr>
          <p:nvPr/>
        </p:nvSpPr>
        <p:spPr>
          <a:xfrm>
            <a:off x="535403" y="1299646"/>
            <a:ext cx="11043684" cy="4495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>
                <a:solidFill>
                  <a:schemeClr val="bg1"/>
                </a:solidFill>
                <a:cs typeface="Arial" panose="020B0604020202020204" pitchFamily="34" charset="0"/>
              </a:rPr>
              <a:t>A Recommendation System is software that analyzes data so that it can make predictions for things that a user might enjoy</a:t>
            </a:r>
          </a:p>
          <a:p>
            <a:r>
              <a:rPr lang="en-US" altLang="ja-JP" sz="2400" dirty="0">
                <a:solidFill>
                  <a:schemeClr val="bg1"/>
                </a:solidFill>
                <a:cs typeface="Arial" panose="020B0604020202020204" pitchFamily="34" charset="0"/>
              </a:rPr>
              <a:t>Recommendation systems are in everything we do nowadays </a:t>
            </a:r>
          </a:p>
          <a:p>
            <a:r>
              <a:rPr lang="en-US" altLang="ja-JP" sz="2400" dirty="0">
                <a:solidFill>
                  <a:schemeClr val="bg1"/>
                </a:solidFill>
                <a:cs typeface="Arial" panose="020B0604020202020204" pitchFamily="34" charset="0"/>
              </a:rPr>
              <a:t>A few examples of companies that use recommendation systems are Amazon, Youtube, Netflix, and even Tinder</a:t>
            </a:r>
          </a:p>
          <a:p>
            <a:r>
              <a:rPr lang="en-US" altLang="ja-JP" sz="2400" dirty="0">
                <a:solidFill>
                  <a:schemeClr val="bg1"/>
                </a:solidFill>
                <a:cs typeface="Arial" panose="020B0604020202020204" pitchFamily="34" charset="0"/>
              </a:rPr>
              <a:t>Can you think of any other companies that use recommendation systems?</a:t>
            </a:r>
            <a:endParaRPr lang="ja-JP" altLang="en-US" sz="2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B1F0E82A-0BC9-4325-8896-5DB1BEF17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503" y="4519271"/>
            <a:ext cx="5209967" cy="207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93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10FB232-4CB4-C34D-A688-C51B6E7C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3" y="99391"/>
            <a:ext cx="10523531" cy="79902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entury" panose="02040604050505020304" pitchFamily="18" charset="0"/>
                <a:cs typeface="Times New Roman" panose="02020603050405020304" pitchFamily="18" charset="0"/>
              </a:rPr>
              <a:t>Types of Recommendation Systems</a:t>
            </a:r>
          </a:p>
        </p:txBody>
      </p:sp>
      <p:sp>
        <p:nvSpPr>
          <p:cNvPr id="4" name="Content Placeholder 17">
            <a:extLst>
              <a:ext uri="{FF2B5EF4-FFF2-40B4-BE49-F238E27FC236}">
                <a16:creationId xmlns:a16="http://schemas.microsoft.com/office/drawing/2014/main" id="{0185A217-4048-4D79-B397-6286970F7768}"/>
              </a:ext>
            </a:extLst>
          </p:cNvPr>
          <p:cNvSpPr txBox="1">
            <a:spLocks/>
          </p:cNvSpPr>
          <p:nvPr/>
        </p:nvSpPr>
        <p:spPr>
          <a:xfrm>
            <a:off x="396255" y="1181117"/>
            <a:ext cx="11043684" cy="4921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400" dirty="0">
                <a:solidFill>
                  <a:schemeClr val="bg1"/>
                </a:solidFill>
                <a:cs typeface="Arial" panose="020B0604020202020204" pitchFamily="34" charset="0"/>
              </a:rPr>
              <a:t>There are four main types of recommendation systems: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sz="2200" b="1" u="sng" dirty="0">
                <a:solidFill>
                  <a:schemeClr val="bg1"/>
                </a:solidFill>
                <a:cs typeface="Arial" panose="020B0604020202020204" pitchFamily="34" charset="0"/>
              </a:rPr>
              <a:t>Content Based </a:t>
            </a:r>
            <a:r>
              <a:rPr lang="en-US" altLang="ja-JP" sz="2200" dirty="0">
                <a:solidFill>
                  <a:schemeClr val="bg1"/>
                </a:solidFill>
                <a:cs typeface="Arial" panose="020B0604020202020204" pitchFamily="34" charset="0"/>
              </a:rPr>
              <a:t>– system takes attributes of product/s that the user likes and suggests other products with similar attributes</a:t>
            </a:r>
          </a:p>
          <a:p>
            <a:pPr lvl="1"/>
            <a:r>
              <a:rPr lang="en-US" altLang="ja-JP" sz="2000" dirty="0">
                <a:solidFill>
                  <a:schemeClr val="bg1"/>
                </a:solidFill>
                <a:cs typeface="Arial" panose="020B0604020202020204" pitchFamily="34" charset="0"/>
              </a:rPr>
              <a:t>For Example: If I go onto Amazon and buy a hammer. Amazon might suggest that I buy other hammers, screws, or wrenches because they are all tools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sz="2200" b="1" u="sng" dirty="0">
                <a:solidFill>
                  <a:schemeClr val="bg1"/>
                </a:solidFill>
                <a:cs typeface="Arial" panose="020B0604020202020204" pitchFamily="34" charset="0"/>
              </a:rPr>
              <a:t>Collaborative Based</a:t>
            </a:r>
            <a:r>
              <a:rPr lang="en-US" altLang="ja-JP" sz="2200" dirty="0">
                <a:solidFill>
                  <a:schemeClr val="bg1"/>
                </a:solidFill>
                <a:cs typeface="Arial" panose="020B0604020202020204" pitchFamily="34" charset="0"/>
              </a:rPr>
              <a:t> – system groups users together based on what similar products they like and then recommends products to users based on what products other users in their group enjoyed</a:t>
            </a:r>
          </a:p>
          <a:p>
            <a:pPr lvl="1"/>
            <a:r>
              <a:rPr lang="en-US" altLang="ja-JP" sz="2000" dirty="0">
                <a:solidFill>
                  <a:schemeClr val="bg1"/>
                </a:solidFill>
                <a:cs typeface="Arial" panose="020B0604020202020204" pitchFamily="34" charset="0"/>
              </a:rPr>
              <a:t>For Example: Let’s say you go onto Youtube for the first time and play a Beyonce song. The system will group you together with other users who also like Beyonce and recommend songs / videos that other users in this group like</a:t>
            </a:r>
          </a:p>
          <a:p>
            <a:pPr lvl="1"/>
            <a:r>
              <a:rPr lang="en-US" altLang="ja-JP" sz="2000" dirty="0">
                <a:solidFill>
                  <a:schemeClr val="bg1"/>
                </a:solidFill>
                <a:cs typeface="Arial" panose="020B0604020202020204" pitchFamily="34" charset="0"/>
              </a:rPr>
              <a:t>The more you watch the more individualized your grouping will become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sz="2200" b="1" u="sng" dirty="0">
                <a:solidFill>
                  <a:schemeClr val="bg1"/>
                </a:solidFill>
                <a:cs typeface="Arial" panose="020B0604020202020204" pitchFamily="34" charset="0"/>
              </a:rPr>
              <a:t>Popularity Based</a:t>
            </a:r>
            <a:r>
              <a:rPr lang="en-US" altLang="ja-JP" sz="2200" dirty="0">
                <a:solidFill>
                  <a:schemeClr val="bg1"/>
                </a:solidFill>
                <a:cs typeface="Arial" panose="020B0604020202020204" pitchFamily="34" charset="0"/>
              </a:rPr>
              <a:t> – recommends the most popular products</a:t>
            </a:r>
            <a:endParaRPr lang="en-US" altLang="ja-JP" sz="2200" b="1" u="sng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ja-JP" sz="2200" b="1" u="sng" dirty="0">
                <a:solidFill>
                  <a:schemeClr val="bg1"/>
                </a:solidFill>
                <a:cs typeface="Arial" panose="020B0604020202020204" pitchFamily="34" charset="0"/>
              </a:rPr>
              <a:t>Hybrid</a:t>
            </a:r>
            <a:r>
              <a:rPr lang="en-US" altLang="ja-JP" sz="2200" dirty="0">
                <a:solidFill>
                  <a:schemeClr val="bg1"/>
                </a:solidFill>
                <a:cs typeface="Arial" panose="020B0604020202020204" pitchFamily="34" charset="0"/>
              </a:rPr>
              <a:t> – combination of two or more of the systems above</a:t>
            </a:r>
            <a:endParaRPr lang="en-US" altLang="ja-JP" sz="2200" b="1" u="sng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06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10FB232-4CB4-C34D-A688-C51B6E7C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3" y="99391"/>
            <a:ext cx="10523531" cy="79902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entury" panose="02040604050505020304" pitchFamily="18" charset="0"/>
                <a:cs typeface="Times New Roman" panose="02020603050405020304" pitchFamily="18" charset="0"/>
              </a:rPr>
              <a:t>About the Data</a:t>
            </a:r>
          </a:p>
        </p:txBody>
      </p:sp>
      <p:sp>
        <p:nvSpPr>
          <p:cNvPr id="4" name="Content Placeholder 17">
            <a:extLst>
              <a:ext uri="{FF2B5EF4-FFF2-40B4-BE49-F238E27FC236}">
                <a16:creationId xmlns:a16="http://schemas.microsoft.com/office/drawing/2014/main" id="{0185A217-4048-4D79-B397-6286970F7768}"/>
              </a:ext>
            </a:extLst>
          </p:cNvPr>
          <p:cNvSpPr txBox="1">
            <a:spLocks/>
          </p:cNvSpPr>
          <p:nvPr/>
        </p:nvSpPr>
        <p:spPr>
          <a:xfrm>
            <a:off x="396255" y="1181117"/>
            <a:ext cx="11043684" cy="4921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>
                <a:solidFill>
                  <a:schemeClr val="bg1"/>
                </a:solidFill>
                <a:cs typeface="Arial" panose="020B0604020202020204" pitchFamily="34" charset="0"/>
              </a:rPr>
              <a:t>Data Source: </a:t>
            </a:r>
            <a:r>
              <a:rPr lang="en-US" altLang="ja-JP" sz="2400" dirty="0">
                <a:solidFill>
                  <a:schemeClr val="bg1"/>
                </a:solidFill>
                <a:cs typeface="Arial" panose="020B0604020202020204" pitchFamily="34" charset="0"/>
                <a:hlinkClick r:id="rId2"/>
              </a:rPr>
              <a:t>https://www.kaggle.com/tmdb/tmdb-movie-metadata</a:t>
            </a:r>
            <a:endParaRPr lang="en-US" altLang="ja-JP" sz="24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r>
              <a:rPr lang="en-US" altLang="ja-JP" sz="2400" dirty="0">
                <a:solidFill>
                  <a:schemeClr val="bg1"/>
                </a:solidFill>
                <a:cs typeface="Arial" panose="020B0604020202020204" pitchFamily="34" charset="0"/>
              </a:rPr>
              <a:t>Two csv files (Movies and Credits)</a:t>
            </a:r>
          </a:p>
          <a:p>
            <a:r>
              <a:rPr lang="en-US" altLang="ja-JP" sz="2400" dirty="0">
                <a:solidFill>
                  <a:schemeClr val="bg1"/>
                </a:solidFill>
                <a:cs typeface="Arial" panose="020B0604020202020204" pitchFamily="34" charset="0"/>
              </a:rPr>
              <a:t>20 columns in the Movies csv: genres, keywords, language, etc. . . </a:t>
            </a:r>
          </a:p>
          <a:p>
            <a:r>
              <a:rPr lang="en-US" altLang="ja-JP" sz="2400" dirty="0">
                <a:solidFill>
                  <a:schemeClr val="bg1"/>
                </a:solidFill>
                <a:cs typeface="Arial" panose="020B0604020202020204" pitchFamily="34" charset="0"/>
              </a:rPr>
              <a:t>3 columns in the Credits csv: </a:t>
            </a:r>
            <a:r>
              <a:rPr lang="en-US" altLang="ja-JP" sz="2400" dirty="0" err="1">
                <a:solidFill>
                  <a:schemeClr val="bg1"/>
                </a:solidFill>
                <a:cs typeface="Arial" panose="020B0604020202020204" pitchFamily="34" charset="0"/>
              </a:rPr>
              <a:t>movie_id</a:t>
            </a:r>
            <a:r>
              <a:rPr lang="en-US" altLang="ja-JP" sz="2400" dirty="0">
                <a:solidFill>
                  <a:schemeClr val="bg1"/>
                </a:solidFill>
                <a:cs typeface="Arial" panose="020B0604020202020204" pitchFamily="34" charset="0"/>
              </a:rPr>
              <a:t>, title, cast</a:t>
            </a:r>
          </a:p>
          <a:p>
            <a:endParaRPr lang="en-US" altLang="ja-JP" sz="24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ja-JP" sz="2400" b="1" u="sng" dirty="0">
                <a:solidFill>
                  <a:schemeClr val="bg1"/>
                </a:solidFill>
                <a:cs typeface="Arial" panose="020B0604020202020204" pitchFamily="34" charset="0"/>
              </a:rPr>
              <a:t>Data Limitations </a:t>
            </a:r>
          </a:p>
          <a:p>
            <a:r>
              <a:rPr lang="en-US" altLang="ja-JP" sz="2400" dirty="0">
                <a:solidFill>
                  <a:schemeClr val="bg1"/>
                </a:solidFill>
                <a:cs typeface="Arial" panose="020B0604020202020204" pitchFamily="34" charset="0"/>
              </a:rPr>
              <a:t>Only about 5,000 movies in the dataset</a:t>
            </a:r>
          </a:p>
          <a:p>
            <a:r>
              <a:rPr lang="en-US" altLang="ja-JP" sz="2400" dirty="0">
                <a:solidFill>
                  <a:schemeClr val="bg1"/>
                </a:solidFill>
                <a:cs typeface="Arial" panose="020B0604020202020204" pitchFamily="34" charset="0"/>
              </a:rPr>
              <a:t>Only goes up to 2017</a:t>
            </a:r>
            <a:endParaRPr lang="en-US" altLang="ja-JP" sz="20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endParaRPr lang="en-US" altLang="ja-JP" sz="2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D59E62-7791-4ABA-B919-952EEB997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6351" y="4521412"/>
            <a:ext cx="6791954" cy="198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01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10FB232-4CB4-C34D-A688-C51B6E7C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3" y="99391"/>
            <a:ext cx="10523531" cy="79902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entury" panose="02040604050505020304" pitchFamily="18" charset="0"/>
                <a:cs typeface="Times New Roman" panose="02020603050405020304" pitchFamily="18" charset="0"/>
              </a:rPr>
              <a:t>Starting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88EDE0-DD51-4958-8510-652BE105F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028" y="1709320"/>
            <a:ext cx="8382000" cy="1504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18FD5C-15FB-4FC0-A25F-5F5CEBC3CDDF}"/>
              </a:ext>
            </a:extLst>
          </p:cNvPr>
          <p:cNvSpPr txBox="1"/>
          <p:nvPr/>
        </p:nvSpPr>
        <p:spPr>
          <a:xfrm>
            <a:off x="5111367" y="1186100"/>
            <a:ext cx="1961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Movies CSV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A25C08-2CBB-445E-8B5E-2D383F4C4B2A}"/>
              </a:ext>
            </a:extLst>
          </p:cNvPr>
          <p:cNvSpPr txBox="1"/>
          <p:nvPr/>
        </p:nvSpPr>
        <p:spPr>
          <a:xfrm>
            <a:off x="5111367" y="3945662"/>
            <a:ext cx="1961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Credits CSV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AF5736-293A-4FB6-BD42-B98F9EDC3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465" y="4415255"/>
            <a:ext cx="51911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674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10FB232-4CB4-C34D-A688-C51B6E7C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3" y="99391"/>
            <a:ext cx="10523531" cy="79902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entury" panose="02040604050505020304" pitchFamily="18" charset="0"/>
                <a:cs typeface="Times New Roman" panose="02020603050405020304" pitchFamily="18" charset="0"/>
              </a:rPr>
              <a:t>Cleaning the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1831BD-6D71-4456-A56D-5C10EF750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558" y="1697558"/>
            <a:ext cx="3686175" cy="2209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7F7534-5F34-44E6-BBC7-3ECED60F179A}"/>
              </a:ext>
            </a:extLst>
          </p:cNvPr>
          <p:cNvSpPr txBox="1"/>
          <p:nvPr/>
        </p:nvSpPr>
        <p:spPr>
          <a:xfrm>
            <a:off x="4185256" y="1174338"/>
            <a:ext cx="3387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Sample Python Code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7D8CF0-635A-4D08-9784-F6F3F511B8A3}"/>
              </a:ext>
            </a:extLst>
          </p:cNvPr>
          <p:cNvSpPr txBox="1"/>
          <p:nvPr/>
        </p:nvSpPr>
        <p:spPr>
          <a:xfrm>
            <a:off x="4506558" y="4345323"/>
            <a:ext cx="2446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Clean Dataset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4B13E96-BEAB-4844-A77A-E3E7561D5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69" y="4837205"/>
            <a:ext cx="10434845" cy="147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94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10FB232-4CB4-C34D-A688-C51B6E7C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3" y="99391"/>
            <a:ext cx="10523531" cy="79902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entury" panose="02040604050505020304" pitchFamily="18" charset="0"/>
                <a:cs typeface="Times New Roman" panose="02020603050405020304" pitchFamily="18" charset="0"/>
              </a:rPr>
              <a:t>Finding Similarity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B47E5F-1774-4716-B1A0-18C247F5C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7611" y="3076023"/>
            <a:ext cx="4287648" cy="27597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811A44-C3C7-4AD7-8B2A-D7F9483C4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926" y="1559663"/>
            <a:ext cx="5939282" cy="11003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CE53301-3089-4D69-ADBE-80FF5AA2916A}"/>
              </a:ext>
            </a:extLst>
          </p:cNvPr>
          <p:cNvSpPr txBox="1"/>
          <p:nvPr/>
        </p:nvSpPr>
        <p:spPr>
          <a:xfrm>
            <a:off x="7381970" y="1082516"/>
            <a:ext cx="3126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Finding Similarity Code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F77F968-CFE9-45D9-8221-A41B11EF4008}"/>
                  </a:ext>
                </a:extLst>
              </p14:cNvPr>
              <p14:cNvContentPartPr/>
              <p14:nvPr/>
            </p14:nvContentPartPr>
            <p14:xfrm>
              <a:off x="8944983" y="4618831"/>
              <a:ext cx="468360" cy="360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F77F968-CFE9-45D9-8221-A41B11EF400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36343" y="4610191"/>
                <a:ext cx="486000" cy="37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048672E3-4C30-49AC-8EB9-C2A5C421E638}"/>
              </a:ext>
            </a:extLst>
          </p:cNvPr>
          <p:cNvSpPr txBox="1"/>
          <p:nvPr/>
        </p:nvSpPr>
        <p:spPr>
          <a:xfrm>
            <a:off x="8936265" y="4642061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/>
              <a:t>θ</a:t>
            </a:r>
            <a:endParaRPr lang="en-US" sz="2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DAFD488-10D6-424D-B5AA-4F3C76F93F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741" y="1622430"/>
            <a:ext cx="4955455" cy="9818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8E1DD8A-8B58-4579-8292-E4D9731E72E1}"/>
              </a:ext>
            </a:extLst>
          </p:cNvPr>
          <p:cNvSpPr txBox="1"/>
          <p:nvPr/>
        </p:nvSpPr>
        <p:spPr>
          <a:xfrm>
            <a:off x="1316135" y="1160765"/>
            <a:ext cx="2956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Import Dependencies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5B51F8-C6A3-457F-8D51-2646A1CF0752}"/>
              </a:ext>
            </a:extLst>
          </p:cNvPr>
          <p:cNvSpPr/>
          <p:nvPr/>
        </p:nvSpPr>
        <p:spPr>
          <a:xfrm>
            <a:off x="0" y="5237922"/>
            <a:ext cx="1789043" cy="16200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17">
            <a:extLst>
              <a:ext uri="{FF2B5EF4-FFF2-40B4-BE49-F238E27FC236}">
                <a16:creationId xmlns:a16="http://schemas.microsoft.com/office/drawing/2014/main" id="{6ED7F081-9BD8-4CBB-9E72-F3E6B009E145}"/>
              </a:ext>
            </a:extLst>
          </p:cNvPr>
          <p:cNvSpPr txBox="1">
            <a:spLocks/>
          </p:cNvSpPr>
          <p:nvPr/>
        </p:nvSpPr>
        <p:spPr>
          <a:xfrm>
            <a:off x="99390" y="2887610"/>
            <a:ext cx="7400867" cy="3870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400" b="1" u="sng" dirty="0">
                <a:solidFill>
                  <a:schemeClr val="bg1"/>
                </a:solidFill>
                <a:cs typeface="Arial" panose="020B0604020202020204" pitchFamily="34" charset="0"/>
              </a:rPr>
              <a:t>Example:</a:t>
            </a:r>
          </a:p>
          <a:p>
            <a:r>
              <a:rPr lang="en-US" altLang="ja-JP" sz="2000" b="1" dirty="0">
                <a:solidFill>
                  <a:schemeClr val="bg1"/>
                </a:solidFill>
                <a:cs typeface="Arial" panose="020B0604020202020204" pitchFamily="34" charset="0"/>
              </a:rPr>
              <a:t>Text from Movie A: </a:t>
            </a:r>
            <a:r>
              <a:rPr lang="en-US" altLang="ja-JP" sz="2000" dirty="0">
                <a:solidFill>
                  <a:schemeClr val="bg1"/>
                </a:solidFill>
                <a:cs typeface="Arial" panose="020B0604020202020204" pitchFamily="34" charset="0"/>
              </a:rPr>
              <a:t>Chelsea Lose Chelsea </a:t>
            </a:r>
            <a:r>
              <a:rPr lang="en-US" altLang="ja-JP" sz="20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</a:p>
          <a:p>
            <a:r>
              <a:rPr lang="en-US" altLang="ja-JP" sz="2000" b="1" dirty="0">
                <a:solidFill>
                  <a:schemeClr val="bg1"/>
                </a:solidFill>
                <a:cs typeface="Arial" panose="020B0604020202020204" pitchFamily="34" charset="0"/>
              </a:rPr>
              <a:t>Text from Movie B:  </a:t>
            </a:r>
            <a:r>
              <a:rPr lang="en-US" altLang="ja-JP" sz="2000" dirty="0">
                <a:solidFill>
                  <a:schemeClr val="bg1"/>
                </a:solidFill>
                <a:cs typeface="Arial" panose="020B0604020202020204" pitchFamily="34" charset="0"/>
              </a:rPr>
              <a:t>Lose Chelsea Lose</a:t>
            </a:r>
          </a:p>
          <a:p>
            <a:r>
              <a:rPr lang="en-US" altLang="ja-JP" sz="2000" dirty="0">
                <a:solidFill>
                  <a:schemeClr val="bg1"/>
                </a:solidFill>
                <a:cs typeface="Arial" panose="020B0604020202020204" pitchFamily="34" charset="0"/>
              </a:rPr>
              <a:t>Using </a:t>
            </a:r>
            <a:r>
              <a:rPr lang="en-US" altLang="ja-JP" sz="2000" dirty="0" err="1">
                <a:solidFill>
                  <a:schemeClr val="bg1"/>
                </a:solidFill>
                <a:cs typeface="Arial" panose="020B0604020202020204" pitchFamily="34" charset="0"/>
              </a:rPr>
              <a:t>CountVectorizer.fit_transform</a:t>
            </a:r>
            <a:r>
              <a:rPr lang="en-US" altLang="ja-JP" sz="2000" dirty="0">
                <a:solidFill>
                  <a:schemeClr val="bg1"/>
                </a:solidFill>
                <a:cs typeface="Arial" panose="020B0604020202020204" pitchFamily="34" charset="0"/>
              </a:rPr>
              <a:t> and let's say Lose is X and Chelsea is Y it becomes </a:t>
            </a:r>
          </a:p>
          <a:p>
            <a:pPr lvl="1"/>
            <a:r>
              <a:rPr lang="en-US" altLang="ja-JP" sz="2000" dirty="0">
                <a:solidFill>
                  <a:schemeClr val="bg1"/>
                </a:solidFill>
                <a:cs typeface="Arial" panose="020B0604020202020204" pitchFamily="34" charset="0"/>
              </a:rPr>
              <a:t>Movie A (1,2)</a:t>
            </a:r>
          </a:p>
          <a:p>
            <a:pPr lvl="1"/>
            <a:r>
              <a:rPr lang="en-US" altLang="ja-JP" sz="2000" dirty="0">
                <a:solidFill>
                  <a:schemeClr val="bg1"/>
                </a:solidFill>
                <a:cs typeface="Arial" panose="020B0604020202020204" pitchFamily="34" charset="0"/>
              </a:rPr>
              <a:t>Movie B (2,1)</a:t>
            </a:r>
          </a:p>
          <a:p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Then cosine similarity simply finds the value of cos(</a:t>
            </a:r>
            <a:r>
              <a:rPr lang="el-GR" sz="2400" dirty="0">
                <a:solidFill>
                  <a:schemeClr val="bg1"/>
                </a:solidFill>
              </a:rPr>
              <a:t>θ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  <a:p>
            <a:r>
              <a:rPr lang="en-US" sz="2400" dirty="0">
                <a:solidFill>
                  <a:schemeClr val="bg1"/>
                </a:solidFill>
              </a:rPr>
              <a:t>The smaller the angle the more similar the movies are</a:t>
            </a:r>
          </a:p>
          <a:p>
            <a:r>
              <a:rPr lang="en-US" altLang="ja-JP" sz="2400" dirty="0">
                <a:solidFill>
                  <a:schemeClr val="bg1"/>
                </a:solidFill>
                <a:cs typeface="Arial" panose="020B0604020202020204" pitchFamily="34" charset="0"/>
              </a:rPr>
              <a:t>The smaller the angle the larger cos is. cos(0) = 1 cos(90)=0</a:t>
            </a:r>
            <a:endParaRPr lang="en-US" altLang="ja-JP" sz="20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84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10FB232-4CB4-C34D-A688-C51B6E7C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3" y="99391"/>
            <a:ext cx="10523531" cy="79902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entury" panose="02040604050505020304" pitchFamily="18" charset="0"/>
                <a:cs typeface="Times New Roman" panose="02020603050405020304" pitchFamily="18" charset="0"/>
              </a:rPr>
              <a:t>Finding Similarity 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F77F968-CFE9-45D9-8221-A41B11EF4008}"/>
                  </a:ext>
                </a:extLst>
              </p14:cNvPr>
              <p14:cNvContentPartPr/>
              <p14:nvPr/>
            </p14:nvContentPartPr>
            <p14:xfrm>
              <a:off x="8944983" y="4618831"/>
              <a:ext cx="468360" cy="360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F77F968-CFE9-45D9-8221-A41B11EF40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36343" y="4610191"/>
                <a:ext cx="486000" cy="37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048672E3-4C30-49AC-8EB9-C2A5C421E638}"/>
              </a:ext>
            </a:extLst>
          </p:cNvPr>
          <p:cNvSpPr txBox="1"/>
          <p:nvPr/>
        </p:nvSpPr>
        <p:spPr>
          <a:xfrm>
            <a:off x="8936265" y="4642061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/>
              <a:t>θ</a:t>
            </a:r>
            <a:endParaRPr lang="en-US" sz="2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5B51F8-C6A3-457F-8D51-2646A1CF0752}"/>
              </a:ext>
            </a:extLst>
          </p:cNvPr>
          <p:cNvSpPr/>
          <p:nvPr/>
        </p:nvSpPr>
        <p:spPr>
          <a:xfrm>
            <a:off x="0" y="5237922"/>
            <a:ext cx="1789043" cy="16200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7">
            <a:extLst>
              <a:ext uri="{FF2B5EF4-FFF2-40B4-BE49-F238E27FC236}">
                <a16:creationId xmlns:a16="http://schemas.microsoft.com/office/drawing/2014/main" id="{53810116-DF73-4026-99A3-003F52ADF72C}"/>
              </a:ext>
            </a:extLst>
          </p:cNvPr>
          <p:cNvSpPr txBox="1">
            <a:spLocks/>
          </p:cNvSpPr>
          <p:nvPr/>
        </p:nvSpPr>
        <p:spPr>
          <a:xfrm>
            <a:off x="5919084" y="1179620"/>
            <a:ext cx="5729578" cy="3462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ja-JP" sz="2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6" name="Content Placeholder 17">
            <a:extLst>
              <a:ext uri="{FF2B5EF4-FFF2-40B4-BE49-F238E27FC236}">
                <a16:creationId xmlns:a16="http://schemas.microsoft.com/office/drawing/2014/main" id="{7A8E78E3-9EBF-4CE6-BEA3-C996D1C5ABBE}"/>
              </a:ext>
            </a:extLst>
          </p:cNvPr>
          <p:cNvSpPr txBox="1">
            <a:spLocks/>
          </p:cNvSpPr>
          <p:nvPr/>
        </p:nvSpPr>
        <p:spPr>
          <a:xfrm>
            <a:off x="5648048" y="1324394"/>
            <a:ext cx="6240463" cy="2273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>
                <a:solidFill>
                  <a:schemeClr val="bg1"/>
                </a:solidFill>
                <a:cs typeface="Arial" panose="020B0604020202020204" pitchFamily="34" charset="0"/>
              </a:rPr>
              <a:t>Ran same code to generate a cosine similarity matrices for: </a:t>
            </a:r>
          </a:p>
          <a:p>
            <a:pPr lvl="1"/>
            <a:r>
              <a:rPr lang="en-US" altLang="ja-JP" b="1" dirty="0">
                <a:solidFill>
                  <a:schemeClr val="bg1"/>
                </a:solidFill>
                <a:cs typeface="Arial" panose="020B0604020202020204" pitchFamily="34" charset="0"/>
              </a:rPr>
              <a:t>Keywords,</a:t>
            </a:r>
            <a:endParaRPr lang="en-US" altLang="ja-JP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lvl="1"/>
            <a:r>
              <a:rPr lang="en-US" altLang="ja-JP" b="1" dirty="0">
                <a:solidFill>
                  <a:schemeClr val="bg1"/>
                </a:solidFill>
                <a:cs typeface="Arial" panose="020B0604020202020204" pitchFamily="34" charset="0"/>
              </a:rPr>
              <a:t>Cast, and</a:t>
            </a:r>
          </a:p>
          <a:p>
            <a:pPr lvl="1"/>
            <a:r>
              <a:rPr lang="en-US" altLang="ja-JP" b="1" dirty="0">
                <a:solidFill>
                  <a:schemeClr val="bg1"/>
                </a:solidFill>
                <a:cs typeface="Arial" panose="020B0604020202020204" pitchFamily="34" charset="0"/>
              </a:rPr>
              <a:t>Production Companies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E41C1B-888E-4659-8D30-824DF9B183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3170" b="58925"/>
          <a:stretch/>
        </p:blipFill>
        <p:spPr>
          <a:xfrm>
            <a:off x="307767" y="1738971"/>
            <a:ext cx="4706006" cy="65635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CD83248-8054-4F73-931F-978183F6F0A2}"/>
              </a:ext>
            </a:extLst>
          </p:cNvPr>
          <p:cNvSpPr txBox="1"/>
          <p:nvPr/>
        </p:nvSpPr>
        <p:spPr>
          <a:xfrm>
            <a:off x="543338" y="1277306"/>
            <a:ext cx="4481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Cosine Similarity Matrix Example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752980-C6AC-442B-9CDA-40A69FCC4A0D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5013773" y="1500809"/>
            <a:ext cx="760862" cy="5663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B78B1272-86C1-4502-A669-D83AF98759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572" y="4281701"/>
            <a:ext cx="10495023" cy="38359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4BD4719-D086-45D3-8C01-68A300411873}"/>
              </a:ext>
            </a:extLst>
          </p:cNvPr>
          <p:cNvSpPr txBox="1"/>
          <p:nvPr/>
        </p:nvSpPr>
        <p:spPr>
          <a:xfrm>
            <a:off x="4004407" y="3774303"/>
            <a:ext cx="3287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Calculating Total Cosine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C4FB0A-462B-4EF2-B96F-897DD8EA26C5}"/>
              </a:ext>
            </a:extLst>
          </p:cNvPr>
          <p:cNvSpPr txBox="1"/>
          <p:nvPr/>
        </p:nvSpPr>
        <p:spPr>
          <a:xfrm>
            <a:off x="3544199" y="5296789"/>
            <a:ext cx="4973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highlight>
                  <a:srgbClr val="FFFF00"/>
                </a:highlight>
              </a:rPr>
              <a:t>Let's Test Out the Model</a:t>
            </a:r>
          </a:p>
        </p:txBody>
      </p:sp>
    </p:spTree>
    <p:extLst>
      <p:ext uri="{BB962C8B-B14F-4D97-AF65-F5344CB8AC3E}">
        <p14:creationId xmlns:p14="http://schemas.microsoft.com/office/powerpoint/2010/main" val="22663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28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10FB232-4CB4-C34D-A688-C51B6E7C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3" y="99391"/>
            <a:ext cx="10523531" cy="79902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entury" panose="02040604050505020304" pitchFamily="18" charset="0"/>
                <a:cs typeface="Times New Roman" panose="02020603050405020304" pitchFamily="18" charset="0"/>
              </a:rPr>
              <a:t>Evaluate the Model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F77F968-CFE9-45D9-8221-A41B11EF4008}"/>
                  </a:ext>
                </a:extLst>
              </p14:cNvPr>
              <p14:cNvContentPartPr/>
              <p14:nvPr/>
            </p14:nvContentPartPr>
            <p14:xfrm>
              <a:off x="8944983" y="4618831"/>
              <a:ext cx="468360" cy="360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F77F968-CFE9-45D9-8221-A41B11EF40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36343" y="4610191"/>
                <a:ext cx="486000" cy="37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048672E3-4C30-49AC-8EB9-C2A5C421E638}"/>
              </a:ext>
            </a:extLst>
          </p:cNvPr>
          <p:cNvSpPr txBox="1"/>
          <p:nvPr/>
        </p:nvSpPr>
        <p:spPr>
          <a:xfrm>
            <a:off x="8936265" y="4642061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/>
              <a:t>θ</a:t>
            </a:r>
            <a:endParaRPr lang="en-US" sz="2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5B51F8-C6A3-457F-8D51-2646A1CF0752}"/>
              </a:ext>
            </a:extLst>
          </p:cNvPr>
          <p:cNvSpPr/>
          <p:nvPr/>
        </p:nvSpPr>
        <p:spPr>
          <a:xfrm>
            <a:off x="0" y="5237922"/>
            <a:ext cx="1789043" cy="16200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7">
            <a:extLst>
              <a:ext uri="{FF2B5EF4-FFF2-40B4-BE49-F238E27FC236}">
                <a16:creationId xmlns:a16="http://schemas.microsoft.com/office/drawing/2014/main" id="{53810116-DF73-4026-99A3-003F52ADF72C}"/>
              </a:ext>
            </a:extLst>
          </p:cNvPr>
          <p:cNvSpPr txBox="1">
            <a:spLocks/>
          </p:cNvSpPr>
          <p:nvPr/>
        </p:nvSpPr>
        <p:spPr>
          <a:xfrm>
            <a:off x="5919084" y="1179620"/>
            <a:ext cx="5729578" cy="3462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ja-JP" sz="2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7" name="Content Placeholder 17">
            <a:extLst>
              <a:ext uri="{FF2B5EF4-FFF2-40B4-BE49-F238E27FC236}">
                <a16:creationId xmlns:a16="http://schemas.microsoft.com/office/drawing/2014/main" id="{AC1CB768-8AAB-4F6B-AD16-2C8330F0FF53}"/>
              </a:ext>
            </a:extLst>
          </p:cNvPr>
          <p:cNvSpPr txBox="1">
            <a:spLocks/>
          </p:cNvSpPr>
          <p:nvPr/>
        </p:nvSpPr>
        <p:spPr>
          <a:xfrm>
            <a:off x="396255" y="1181117"/>
            <a:ext cx="11043684" cy="3798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>
                <a:solidFill>
                  <a:schemeClr val="bg1"/>
                </a:solidFill>
                <a:cs typeface="Arial" panose="020B0604020202020204" pitchFamily="34" charset="0"/>
              </a:rPr>
              <a:t>Unsupervised Machine Learning Model</a:t>
            </a:r>
          </a:p>
          <a:p>
            <a:pPr lvl="1"/>
            <a:r>
              <a:rPr lang="en-US" altLang="ja-JP" sz="2000" dirty="0">
                <a:solidFill>
                  <a:schemeClr val="bg1"/>
                </a:solidFill>
                <a:cs typeface="Arial" panose="020B0604020202020204" pitchFamily="34" charset="0"/>
              </a:rPr>
              <a:t>No defined right or wrong recommendation</a:t>
            </a:r>
          </a:p>
          <a:p>
            <a:r>
              <a:rPr lang="en-US" altLang="ja-JP" sz="2400" dirty="0">
                <a:solidFill>
                  <a:schemeClr val="bg1"/>
                </a:solidFill>
                <a:cs typeface="Arial" panose="020B0604020202020204" pitchFamily="34" charset="0"/>
              </a:rPr>
              <a:t>How many of the genres from the recommended movies match the genres in the original movie</a:t>
            </a:r>
          </a:p>
          <a:p>
            <a:pPr lvl="1"/>
            <a:r>
              <a:rPr lang="en-US" altLang="ja-JP" sz="2000" dirty="0">
                <a:solidFill>
                  <a:schemeClr val="bg1"/>
                </a:solidFill>
                <a:cs typeface="Arial" panose="020B0604020202020204" pitchFamily="34" charset="0"/>
              </a:rPr>
              <a:t>Example: Movie A genres: Action, Fantasy, and Drama</a:t>
            </a:r>
          </a:p>
          <a:p>
            <a:pPr lvl="1"/>
            <a:r>
              <a:rPr lang="en-US" altLang="ja-JP" sz="2000" dirty="0">
                <a:solidFill>
                  <a:schemeClr val="bg1"/>
                </a:solidFill>
                <a:cs typeface="Arial" panose="020B0604020202020204" pitchFamily="34" charset="0"/>
              </a:rPr>
              <a:t>Recommended Movies based on Movie A genres: Action, Fantasy, Drama, and Thriller</a:t>
            </a:r>
          </a:p>
          <a:p>
            <a:pPr lvl="1"/>
            <a:r>
              <a:rPr lang="en-US" altLang="ja-JP" sz="2000" dirty="0">
                <a:solidFill>
                  <a:schemeClr val="bg1"/>
                </a:solidFill>
                <a:cs typeface="Arial" panose="020B0604020202020204" pitchFamily="34" charset="0"/>
              </a:rPr>
              <a:t>This would be 3 correct and 1 incorrect</a:t>
            </a:r>
          </a:p>
          <a:p>
            <a:r>
              <a:rPr lang="en-US" altLang="ja-JP" sz="2400" dirty="0">
                <a:solidFill>
                  <a:schemeClr val="bg1"/>
                </a:solidFill>
                <a:cs typeface="Arial" panose="020B0604020202020204" pitchFamily="34" charset="0"/>
              </a:rPr>
              <a:t>Choose not to look at any other columns because there are too many fields in other columns</a:t>
            </a:r>
          </a:p>
          <a:p>
            <a:pPr lvl="1"/>
            <a:endParaRPr lang="en-US" altLang="ja-JP" sz="20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lvl="1"/>
            <a:endParaRPr lang="en-US" altLang="ja-JP" sz="20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9FD008-74D2-4591-981F-CC64C68A3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94" y="4838683"/>
            <a:ext cx="106680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65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628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Aharoni</vt:lpstr>
      <vt:lpstr>Arial</vt:lpstr>
      <vt:lpstr>Calibri</vt:lpstr>
      <vt:lpstr>Calibri Light</vt:lpstr>
      <vt:lpstr>Century</vt:lpstr>
      <vt:lpstr>Office Theme</vt:lpstr>
      <vt:lpstr>Movie Recommendation Systems</vt:lpstr>
      <vt:lpstr>What is a Recommendation System?</vt:lpstr>
      <vt:lpstr>Types of Recommendation Systems</vt:lpstr>
      <vt:lpstr>About the Data</vt:lpstr>
      <vt:lpstr>Starting Data</vt:lpstr>
      <vt:lpstr>Cleaning the data</vt:lpstr>
      <vt:lpstr>Finding Similarity 1</vt:lpstr>
      <vt:lpstr>Finding Similarity 2</vt:lpstr>
      <vt:lpstr>Evaluate the Model</vt:lpstr>
      <vt:lpstr>Evaluate the Model 2</vt:lpstr>
      <vt:lpstr>Evaluate the Model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Recommendation Systems</dc:title>
  <dc:creator>cseebec@g.clemson.edu</dc:creator>
  <cp:lastModifiedBy>cseebec@g.clemson.edu</cp:lastModifiedBy>
  <cp:revision>15</cp:revision>
  <dcterms:created xsi:type="dcterms:W3CDTF">2021-11-30T00:46:52Z</dcterms:created>
  <dcterms:modified xsi:type="dcterms:W3CDTF">2021-11-30T09:53:08Z</dcterms:modified>
</cp:coreProperties>
</file>