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30T04:17:0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1 145 24575,'9'0'0,"-1"-1"0,1-1 0,0 0 0,0 0 0,-1 0 0,1-1 0,8-4 0,5-4 0,28-17 0,-32 16 0,-5 3 0,1 0 0,0 0 0,0 2 0,1 0 0,0 0 0,0 1 0,1 1 0,17-3 0,16 3 0,1 3 0,71 5 0,-21 0 0,0-4 0,88 3 0,-176-1 0,0 0 0,-1 1 0,1 1 0,0-1 0,-1 2 0,0 0 0,0 0 0,0 1 0,0 0 0,-1 1 0,14 10 0,-9-4 0,-1 0 0,-1 1 0,-1 0 0,1 1 0,-2 1 0,16 25 0,-11-16 0,-1 1 0,-1 0 0,-1 1 0,18 53 0,-22-42 0,-1 1 0,-2 0 0,-1 0 0,-1 64 0,-4-36 0,-3 82 0,1-134-124,-1-1 0,-1 1 0,0 0 0,0-1 0,-2 0 0,0 0-1,0-1 1,-1 1 0,-1-2 0,-9 13 0,2-4-6702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7D34-B520-4337-93CE-8FC8F7B37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7F1E5-0F0B-4F86-9D0F-A47F8E9B7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8E20-EFC9-46B8-A4E6-2DE75BC9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92E8-63C6-4A4C-BFED-E41FD9B2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3F06-9B5B-4C71-9EFB-4F3AB8A9C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ABA9-E585-453B-8AB4-35B7FDD5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DD2B7-760F-44C1-8723-D6116F7E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5CF9-1C0A-47CF-8719-FDAE6EFA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E789-912D-4943-976F-DF021188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EDA3-6D9F-447D-B988-E3BD23A7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F805E-4C7D-4951-A86E-FC50C1ADE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9CCDA-B5A8-4E4C-82F1-55240166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2912F-404E-4E92-BAC4-A83EFB08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26FB-4ECC-412F-948D-B6DA2198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F6A2B-CF3E-4C6F-89E7-508F668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33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C551932-EED2-CB48-969B-F9308DFE26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2"/>
          <a:stretch/>
        </p:blipFill>
        <p:spPr>
          <a:xfrm>
            <a:off x="12700" y="-4352"/>
            <a:ext cx="12179300" cy="6862352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ADEF5424-A6E0-A345-9A75-92E71E45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9" y="168721"/>
            <a:ext cx="10523531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bg1"/>
                </a:solidFill>
                <a:latin typeface="+mj-lt"/>
                <a:ea typeface="MingLiU" panose="02020509000000000000" pitchFamily="49" charset="-12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D2069D9-A96F-DD4A-B6CB-C29449020E71}"/>
              </a:ext>
            </a:extLst>
          </p:cNvPr>
          <p:cNvGrpSpPr/>
          <p:nvPr userDrawn="1"/>
        </p:nvGrpSpPr>
        <p:grpSpPr>
          <a:xfrm>
            <a:off x="0" y="-10162"/>
            <a:ext cx="12192000" cy="6868162"/>
            <a:chOff x="0" y="-10162"/>
            <a:chExt cx="12192000" cy="6868162"/>
          </a:xfrm>
        </p:grpSpPr>
        <p:sp>
          <p:nvSpPr>
            <p:cNvPr id="53" name="Right Triangle 52">
              <a:extLst>
                <a:ext uri="{FF2B5EF4-FFF2-40B4-BE49-F238E27FC236}">
                  <a16:creationId xmlns:a16="http://schemas.microsoft.com/office/drawing/2014/main" id="{44CFA19C-5DA0-774B-AFF3-36921EACACDD}"/>
                </a:ext>
              </a:extLst>
            </p:cNvPr>
            <p:cNvSpPr/>
            <p:nvPr userDrawn="1"/>
          </p:nvSpPr>
          <p:spPr>
            <a:xfrm>
              <a:off x="0" y="6027738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9F82FBA-46B0-A844-AE24-E839A52F2A42}"/>
                </a:ext>
              </a:extLst>
            </p:cNvPr>
            <p:cNvSpPr/>
            <p:nvPr userDrawn="1"/>
          </p:nvSpPr>
          <p:spPr>
            <a:xfrm rot="10800000">
              <a:off x="11361737" y="-10162"/>
              <a:ext cx="830263" cy="8302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9370BE-395F-E946-A985-43E0B2F007A7}"/>
              </a:ext>
            </a:extLst>
          </p:cNvPr>
          <p:cNvCxnSpPr>
            <a:cxnSpLocks/>
          </p:cNvCxnSpPr>
          <p:nvPr userDrawn="1"/>
        </p:nvCxnSpPr>
        <p:spPr>
          <a:xfrm>
            <a:off x="-9250" y="54010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7EC358B-2232-784F-B64F-E210A64AF153}"/>
              </a:ext>
            </a:extLst>
          </p:cNvPr>
          <p:cNvCxnSpPr>
            <a:cxnSpLocks/>
          </p:cNvCxnSpPr>
          <p:nvPr userDrawn="1"/>
        </p:nvCxnSpPr>
        <p:spPr>
          <a:xfrm>
            <a:off x="10801316" y="-26353"/>
            <a:ext cx="1395599" cy="144141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22">
            <a:extLst>
              <a:ext uri="{FF2B5EF4-FFF2-40B4-BE49-F238E27FC236}">
                <a16:creationId xmlns:a16="http://schemas.microsoft.com/office/drawing/2014/main" id="{5C8304CD-638B-A244-8BB2-5827EFC0BE18}"/>
              </a:ext>
            </a:extLst>
          </p:cNvPr>
          <p:cNvSpPr/>
          <p:nvPr userDrawn="1"/>
        </p:nvSpPr>
        <p:spPr>
          <a:xfrm rot="16200000" flipH="1">
            <a:off x="1668897" y="74594"/>
            <a:ext cx="208460" cy="1869849"/>
          </a:xfrm>
          <a:prstGeom prst="rect">
            <a:avLst/>
          </a:prstGeom>
          <a:gradFill>
            <a:gsLst>
              <a:gs pos="0">
                <a:schemeClr val="accent1"/>
              </a:gs>
              <a:gs pos="99000">
                <a:schemeClr val="accent1">
                  <a:alpha val="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D9DF-9E1C-4765-BCE6-B273DEE1F5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0263" y="1266825"/>
            <a:ext cx="10531474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122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9CA0-8663-4965-B8BB-A75100C0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7A3C-A19B-4702-A392-38B9A44DD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B3A64-9CBB-46DD-8F8C-C0838AC2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F774-15C2-4B28-8997-B5BC836C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46A6-C0B1-41AA-8B8C-72CD67C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E3E5-1F02-45F2-8493-C20992DC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87D3-2602-4671-B298-8C5F97E35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414FE-4A46-460A-80C1-CED463BB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53B5A-DBFB-4E4C-8DCA-97182D81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A534F-93E6-4C7B-92FC-220D91D8C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4189-0BF9-4688-9519-21AF437D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699C-7AC1-41F5-ACFB-2FFFE9D02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3A06D-3B55-4E4E-9A02-CA8A4307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CE550-714B-4024-A3BC-1ABE490A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C5D4E-FAF9-4D8F-81F2-87626FC8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4BF63-6BEA-40D9-95D1-2331B2C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5C7-9A32-455D-BE0B-D381A3F5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5F86-6744-4D37-9EF9-D974367CC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F351-BD91-4D8B-A88C-83BF03798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54A2F2-B994-4CC2-A424-6F4F6A5F6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A6B46-AF0D-4519-9C67-F81D5D9ED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7F855-E24C-44DD-97A4-AB495640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2DA5F-8202-4993-AC33-5D2CCB0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31513-60CE-4305-8B23-87056028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1527-005D-4F1D-9BA6-7D84960E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1D73E-C340-4AC9-9468-F4811386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5BE4F-1381-4999-99F4-6DEDA828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A3B51-CD90-40DB-A57C-13CBD4E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1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738958-E2C6-44CC-8745-39891B4A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F1BD9-EE24-4185-B27D-69E584CD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3A295-C98A-4FC5-9948-1E29E67F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74DB-BBD6-4D24-BED8-831EAAEF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E3790-8657-4C54-A34B-7F5A8F27C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31DEF-9F9E-46B6-85FB-454532FAC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F22F8-74EC-4EA7-A46C-AEF9ECF6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DE96C-617F-4516-9CB2-AE7546B8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7288-A955-447B-BD9B-479936A3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3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7071F-D937-4C5F-911C-9D70E83A4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EB69E-379B-4872-BE39-C4315C3EA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E110E-AE2B-4FC9-B4CA-CDBA864A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DD950-5D59-4EF5-814A-3197BDA7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D50D-2EBC-4A2D-B4FE-2C843A09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7685E-A49F-4CA7-A385-B6B8FE0D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192125-5AFD-472B-A9B9-849C6C10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7B6E4-9E9D-4686-A5F1-D1657221D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1E59B-42CB-422D-9138-96A3C8CDE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13438-500E-4236-BBEA-EC67F23236E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B5E7-3FE8-4050-A359-5816B669A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AF94-568E-4909-92EB-81076911C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51E10-B4CA-4E9A-A72E-42F4C0275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3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tmdb/tmdb-movie-metadata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00FE4ACB-145C-41A6-86AE-DB6E2845A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7863" r="1417" b="2774"/>
          <a:stretch/>
        </p:blipFill>
        <p:spPr>
          <a:xfrm>
            <a:off x="-1344" y="0"/>
            <a:ext cx="121933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DB7B2E-3AE4-4921-8094-CA02ABEA7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573" y="1122363"/>
            <a:ext cx="9144000" cy="2387600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Movie Recommendation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EA97A-6822-4E2B-8797-362E6A5D8E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By Collin Seebeck</a:t>
            </a:r>
          </a:p>
        </p:txBody>
      </p:sp>
    </p:spTree>
    <p:extLst>
      <p:ext uri="{BB962C8B-B14F-4D97-AF65-F5344CB8AC3E}">
        <p14:creationId xmlns:p14="http://schemas.microsoft.com/office/powerpoint/2010/main" val="27999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012464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CAE32-D788-4E89-9E71-3D5BD6E82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30" y="1548574"/>
            <a:ext cx="5404967" cy="3914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A0E6AF-0FAC-4D13-8338-82D3F2F4BCED}"/>
              </a:ext>
            </a:extLst>
          </p:cNvPr>
          <p:cNvSpPr txBox="1"/>
          <p:nvPr/>
        </p:nvSpPr>
        <p:spPr>
          <a:xfrm>
            <a:off x="1174824" y="1086909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Evaluate the Model 1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3B060A-54A9-4C4D-825D-345AAFB62A45}"/>
              </a:ext>
            </a:extLst>
          </p:cNvPr>
          <p:cNvSpPr txBox="1">
            <a:spLocks/>
          </p:cNvSpPr>
          <p:nvPr/>
        </p:nvSpPr>
        <p:spPr>
          <a:xfrm>
            <a:off x="5839180" y="1012464"/>
            <a:ext cx="6194169" cy="54463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TF-IDF</a:t>
            </a:r>
            <a:r>
              <a:rPr lang="en-US" altLang="ja-JP" sz="2200" b="1" dirty="0">
                <a:solidFill>
                  <a:schemeClr val="bg1"/>
                </a:solidFill>
                <a:cs typeface="Arial" panose="020B0604020202020204" pitchFamily="34" charset="0"/>
              </a:rPr>
              <a:t> –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Term Frequency Inverse Document Frequency </a:t>
            </a:r>
          </a:p>
          <a:p>
            <a:pPr lvl="1"/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Term Frequency </a:t>
            </a:r>
            <a:r>
              <a:rPr lang="en-US" altLang="ja-JP" sz="2200" b="1" dirty="0">
                <a:solidFill>
                  <a:schemeClr val="bg1"/>
                </a:solidFill>
                <a:cs typeface="Arial" panose="020B0604020202020204" pitchFamily="34" charset="0"/>
              </a:rPr>
              <a:t>–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How many times a word appears in a document</a:t>
            </a:r>
          </a:p>
          <a:p>
            <a:pPr lvl="1"/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Inverse Data Frequency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– how important is a word</a:t>
            </a:r>
          </a:p>
          <a:p>
            <a:pPr lvl="1"/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Commonly used to transform text so that it can be used in algorithms / calculations</a:t>
            </a:r>
          </a:p>
          <a:p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Used TF-IDF so that text could be used in K – Neighbors Classifier</a:t>
            </a: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Results</a:t>
            </a:r>
          </a:p>
          <a:p>
            <a:pPr marL="0" indent="0">
              <a:buNone/>
            </a:pP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Correctly Recommended Genres: 	92.3 % </a:t>
            </a:r>
          </a:p>
          <a:p>
            <a:pPr marL="0" indent="0">
              <a:buNone/>
            </a:pP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Incorrectly Recommended Genres:	7.7 %</a:t>
            </a:r>
          </a:p>
          <a:p>
            <a:pPr marL="0" indent="0">
              <a:buNone/>
            </a:pPr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4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10F239-30E7-46D0-B0FA-8BDD9B13062D}"/>
              </a:ext>
            </a:extLst>
          </p:cNvPr>
          <p:cNvSpPr txBox="1"/>
          <p:nvPr/>
        </p:nvSpPr>
        <p:spPr>
          <a:xfrm>
            <a:off x="7581519" y="1400221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Evaluate the Model 2</a:t>
            </a:r>
          </a:p>
        </p:txBody>
      </p:sp>
    </p:spTree>
    <p:extLst>
      <p:ext uri="{BB962C8B-B14F-4D97-AF65-F5344CB8AC3E}">
        <p14:creationId xmlns:p14="http://schemas.microsoft.com/office/powerpoint/2010/main" val="22702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What is a Recommendation System?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535403" y="1299646"/>
            <a:ext cx="11043684" cy="4495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A Recommendation System is software that analyzes data so that it can make predictions for things that a user might enjoy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Recommendation systems are in everything we do nowadays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A few examples of companies that use recommendation systems are Amazon, Youtube, Netflix, and even Tinder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Can you think of any other companies that use recommendation systems?</a:t>
            </a:r>
            <a:endParaRPr lang="ja-JP" altLang="en-US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B1F0E82A-0BC9-4325-8896-5DB1BEF1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3" y="4519271"/>
            <a:ext cx="5209967" cy="20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3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Types of Recommendation Systems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492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There are four main types of recommendation systems: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Content Based 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– system takes attributes of product/s that the user likes and suggests other products with similar attributes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For Example: If I go onto Amazon and buy a hammer. Amazon might suggest that I buy other hammers, screws, or wrenches because they are all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Collaborative Based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system groups users together based on what similar products they like and then recommends products to users based on what products other users in their group enjoyed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For Example: Let’s say you go onto Youtube for the first time and play a Beyonce song. The system will group you together with other users who also like Beyonce and recommend songs / videos that other users in this group like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The more you watch the more individualized your grouping will become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Popularity Based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recommends the most popular products</a:t>
            </a:r>
            <a:endParaRPr lang="en-US" altLang="ja-JP" sz="2200" b="1" u="sng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200" b="1" u="sng" dirty="0">
                <a:solidFill>
                  <a:schemeClr val="bg1"/>
                </a:solidFill>
                <a:cs typeface="Arial" panose="020B0604020202020204" pitchFamily="34" charset="0"/>
              </a:rPr>
              <a:t>Hybrid</a:t>
            </a:r>
            <a:r>
              <a:rPr lang="en-US" altLang="ja-JP" sz="2200" dirty="0">
                <a:solidFill>
                  <a:schemeClr val="bg1"/>
                </a:solidFill>
                <a:cs typeface="Arial" panose="020B0604020202020204" pitchFamily="34" charset="0"/>
              </a:rPr>
              <a:t> – combination of two or more of the systems above</a:t>
            </a:r>
            <a:endParaRPr lang="en-US" altLang="ja-JP" sz="2200" b="1" u="sng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6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About the Data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0185A217-4048-4D79-B397-6286970F7768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4921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Data Source: </a:t>
            </a: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  <a:hlinkClick r:id="rId2"/>
              </a:rPr>
              <a:t>https://www.kaggle.com/tmdb/tmdb-movie-metadata</a:t>
            </a:r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Two csv files (Movies and Credits)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20 columns in the Movies csv: genres, keywords, language, etc. . .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3 columns in the Credits csv: </a:t>
            </a:r>
            <a:r>
              <a:rPr lang="en-US" altLang="ja-JP" sz="2400" dirty="0" err="1">
                <a:solidFill>
                  <a:schemeClr val="bg1"/>
                </a:solidFill>
                <a:cs typeface="Arial" panose="020B0604020202020204" pitchFamily="34" charset="0"/>
              </a:rPr>
              <a:t>movie_id</a:t>
            </a:r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, title, cast</a:t>
            </a:r>
          </a:p>
          <a:p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ja-JP" sz="2400" b="1" u="sng" dirty="0">
                <a:solidFill>
                  <a:schemeClr val="bg1"/>
                </a:solidFill>
                <a:cs typeface="Arial" panose="020B0604020202020204" pitchFamily="34" charset="0"/>
              </a:rPr>
              <a:t>Data Limitations 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Only about 5,000 movies in the dataset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Only goes up to 2017</a:t>
            </a:r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US" altLang="ja-JP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59E62-7791-4ABA-B919-952EEB997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51" y="4521412"/>
            <a:ext cx="6791954" cy="19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Starting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8EDE0-DD51-4958-8510-652BE10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28" y="1709320"/>
            <a:ext cx="838200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8FD5C-15FB-4FC0-A25F-5F5CEBC3CDDF}"/>
              </a:ext>
            </a:extLst>
          </p:cNvPr>
          <p:cNvSpPr txBox="1"/>
          <p:nvPr/>
        </p:nvSpPr>
        <p:spPr>
          <a:xfrm>
            <a:off x="5111367" y="1186100"/>
            <a:ext cx="196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Movies CSV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25C08-2CBB-445E-8B5E-2D383F4C4B2A}"/>
              </a:ext>
            </a:extLst>
          </p:cNvPr>
          <p:cNvSpPr txBox="1"/>
          <p:nvPr/>
        </p:nvSpPr>
        <p:spPr>
          <a:xfrm>
            <a:off x="5111367" y="3945662"/>
            <a:ext cx="1961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Credits CSV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F5736-293A-4FB6-BD42-B98F9EDC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65" y="4415255"/>
            <a:ext cx="51911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7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Cleaning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831BD-6D71-4456-A56D-5C10EF75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558" y="1697558"/>
            <a:ext cx="3686175" cy="220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7F7534-5F34-44E6-BBC7-3ECED60F179A}"/>
              </a:ext>
            </a:extLst>
          </p:cNvPr>
          <p:cNvSpPr txBox="1"/>
          <p:nvPr/>
        </p:nvSpPr>
        <p:spPr>
          <a:xfrm>
            <a:off x="4185256" y="1174338"/>
            <a:ext cx="3387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Sample Python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D8CF0-635A-4D08-9784-F6F3F511B8A3}"/>
              </a:ext>
            </a:extLst>
          </p:cNvPr>
          <p:cNvSpPr txBox="1"/>
          <p:nvPr/>
        </p:nvSpPr>
        <p:spPr>
          <a:xfrm>
            <a:off x="4506558" y="4345323"/>
            <a:ext cx="2446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Clean Dataset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4B13E96-BEAB-4844-A77A-E3E7561D5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69" y="4837205"/>
            <a:ext cx="10434845" cy="147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Finding Similarity 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47E5F-1774-4716-B1A0-18C247F5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611" y="3076023"/>
            <a:ext cx="4287648" cy="2759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811A44-C3C7-4AD7-8B2A-D7F9483C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26" y="1559663"/>
            <a:ext cx="5939282" cy="11003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E53301-3089-4D69-ADBE-80FF5AA2916A}"/>
              </a:ext>
            </a:extLst>
          </p:cNvPr>
          <p:cNvSpPr txBox="1"/>
          <p:nvPr/>
        </p:nvSpPr>
        <p:spPr>
          <a:xfrm>
            <a:off x="7381970" y="1082516"/>
            <a:ext cx="312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Finding Similarity Code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AFD488-10D6-424D-B5AA-4F3C76F93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741" y="1622430"/>
            <a:ext cx="4955455" cy="981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E1DD8A-8B58-4579-8292-E4D9731E72E1}"/>
              </a:ext>
            </a:extLst>
          </p:cNvPr>
          <p:cNvSpPr txBox="1"/>
          <p:nvPr/>
        </p:nvSpPr>
        <p:spPr>
          <a:xfrm>
            <a:off x="1316135" y="1160765"/>
            <a:ext cx="29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Import Dependencies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6ED7F081-9BD8-4CBB-9E72-F3E6B009E145}"/>
              </a:ext>
            </a:extLst>
          </p:cNvPr>
          <p:cNvSpPr txBox="1">
            <a:spLocks/>
          </p:cNvSpPr>
          <p:nvPr/>
        </p:nvSpPr>
        <p:spPr>
          <a:xfrm>
            <a:off x="99390" y="2887610"/>
            <a:ext cx="7400867" cy="38709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b="1" u="sng" dirty="0">
                <a:solidFill>
                  <a:schemeClr val="bg1"/>
                </a:solidFill>
                <a:cs typeface="Arial" panose="020B0604020202020204" pitchFamily="34" charset="0"/>
              </a:rPr>
              <a:t>Example:</a:t>
            </a:r>
          </a:p>
          <a:p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Text from Movie A: 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Chelsea Lose Chelsea </a:t>
            </a:r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</a:p>
          <a:p>
            <a:r>
              <a:rPr lang="en-US" altLang="ja-JP" sz="2000" b="1" dirty="0">
                <a:solidFill>
                  <a:schemeClr val="bg1"/>
                </a:solidFill>
                <a:cs typeface="Arial" panose="020B0604020202020204" pitchFamily="34" charset="0"/>
              </a:rPr>
              <a:t>Text from Movie B:  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Lose Chelsea Lose</a:t>
            </a:r>
          </a:p>
          <a:p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Using </a:t>
            </a:r>
            <a:r>
              <a:rPr lang="en-US" altLang="ja-JP" sz="2000" dirty="0" err="1">
                <a:solidFill>
                  <a:schemeClr val="bg1"/>
                </a:solidFill>
                <a:cs typeface="Arial" panose="020B0604020202020204" pitchFamily="34" charset="0"/>
              </a:rPr>
              <a:t>CountVectorizer.fit_transform</a:t>
            </a:r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 and let's say Lose is X and Chelsea is Y it becomes 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Movie A (1,2)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Movie B (2,1)</a:t>
            </a:r>
          </a:p>
          <a:p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Then cosine similarity simply finds the value of cos(</a:t>
            </a:r>
            <a:r>
              <a:rPr lang="el-GR" sz="2400" dirty="0">
                <a:solidFill>
                  <a:schemeClr val="bg1"/>
                </a:solidFill>
              </a:rPr>
              <a:t>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smaller the angle the more similar the movies are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The smaller the angle the larger cos is. cos(0) = 1 cos(90)=0</a:t>
            </a:r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Finding Similarity 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7A8E78E3-9EBF-4CE6-BEA3-C996D1C5ABBE}"/>
              </a:ext>
            </a:extLst>
          </p:cNvPr>
          <p:cNvSpPr txBox="1">
            <a:spLocks/>
          </p:cNvSpPr>
          <p:nvPr/>
        </p:nvSpPr>
        <p:spPr>
          <a:xfrm>
            <a:off x="5648048" y="1324394"/>
            <a:ext cx="6240463" cy="227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Ran same code to generate a cosine similarity matrices for: </a:t>
            </a: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Keywords,</a:t>
            </a:r>
            <a:endParaRPr lang="en-US" altLang="ja-JP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Cast, and</a:t>
            </a:r>
          </a:p>
          <a:p>
            <a:pPr lvl="1"/>
            <a:r>
              <a:rPr lang="en-US" altLang="ja-JP" b="1" dirty="0">
                <a:solidFill>
                  <a:schemeClr val="bg1"/>
                </a:solidFill>
                <a:cs typeface="Arial" panose="020B0604020202020204" pitchFamily="34" charset="0"/>
              </a:rPr>
              <a:t>Production Companies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41C1B-888E-4659-8D30-824DF9B183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170" b="58925"/>
          <a:stretch/>
        </p:blipFill>
        <p:spPr>
          <a:xfrm>
            <a:off x="307767" y="1738971"/>
            <a:ext cx="4706006" cy="65635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D83248-8054-4F73-931F-978183F6F0A2}"/>
              </a:ext>
            </a:extLst>
          </p:cNvPr>
          <p:cNvSpPr txBox="1"/>
          <p:nvPr/>
        </p:nvSpPr>
        <p:spPr>
          <a:xfrm>
            <a:off x="543338" y="1277306"/>
            <a:ext cx="4481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Cosine Similarity Matrix Example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752980-C6AC-442B-9CDA-40A69FCC4A0D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013773" y="1500809"/>
            <a:ext cx="760862" cy="5663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78B1272-86C1-4502-A669-D83AF9875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572" y="4281701"/>
            <a:ext cx="10495023" cy="3835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4BD4719-D086-45D3-8C01-68A300411873}"/>
              </a:ext>
            </a:extLst>
          </p:cNvPr>
          <p:cNvSpPr txBox="1"/>
          <p:nvPr/>
        </p:nvSpPr>
        <p:spPr>
          <a:xfrm>
            <a:off x="4004407" y="3774303"/>
            <a:ext cx="3287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Calculating Total Cosine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4FB0A-462B-4EF2-B96F-897DD8EA26C5}"/>
              </a:ext>
            </a:extLst>
          </p:cNvPr>
          <p:cNvSpPr txBox="1"/>
          <p:nvPr/>
        </p:nvSpPr>
        <p:spPr>
          <a:xfrm>
            <a:off x="3544199" y="5296789"/>
            <a:ext cx="4973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FF00"/>
                </a:highlight>
              </a:rPr>
              <a:t>Let's Test Out the Model</a:t>
            </a:r>
          </a:p>
        </p:txBody>
      </p:sp>
    </p:spTree>
    <p:extLst>
      <p:ext uri="{BB962C8B-B14F-4D97-AF65-F5344CB8AC3E}">
        <p14:creationId xmlns:p14="http://schemas.microsoft.com/office/powerpoint/2010/main" val="22663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263" y="99391"/>
            <a:ext cx="10523531" cy="7990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entury" panose="02040604050505020304" pitchFamily="18" charset="0"/>
                <a:cs typeface="Times New Roman" panose="02020603050405020304" pitchFamily="18" charset="0"/>
              </a:rPr>
              <a:t>Evaluate the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14:cNvPr>
              <p14:cNvContentPartPr/>
              <p14:nvPr/>
            </p14:nvContentPartPr>
            <p14:xfrm>
              <a:off x="8944983" y="4618831"/>
              <a:ext cx="468360" cy="36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F77F968-CFE9-45D9-8221-A41B11E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6343" y="4610191"/>
                <a:ext cx="486000" cy="37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48672E3-4C30-49AC-8EB9-C2A5C421E638}"/>
              </a:ext>
            </a:extLst>
          </p:cNvPr>
          <p:cNvSpPr txBox="1"/>
          <p:nvPr/>
        </p:nvSpPr>
        <p:spPr>
          <a:xfrm>
            <a:off x="8936265" y="4642061"/>
            <a:ext cx="477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1" dirty="0"/>
              <a:t>θ</a:t>
            </a:r>
            <a:endParaRPr lang="en-US" sz="2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B51F8-C6A3-457F-8D51-2646A1CF0752}"/>
              </a:ext>
            </a:extLst>
          </p:cNvPr>
          <p:cNvSpPr/>
          <p:nvPr/>
        </p:nvSpPr>
        <p:spPr>
          <a:xfrm>
            <a:off x="0" y="5237922"/>
            <a:ext cx="1789043" cy="1620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53810116-DF73-4026-99A3-003F52ADF72C}"/>
              </a:ext>
            </a:extLst>
          </p:cNvPr>
          <p:cNvSpPr txBox="1">
            <a:spLocks/>
          </p:cNvSpPr>
          <p:nvPr/>
        </p:nvSpPr>
        <p:spPr>
          <a:xfrm>
            <a:off x="5919084" y="1179620"/>
            <a:ext cx="5729578" cy="3462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sz="24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AC1CB768-8AAB-4F6B-AD16-2C8330F0FF53}"/>
              </a:ext>
            </a:extLst>
          </p:cNvPr>
          <p:cNvSpPr txBox="1">
            <a:spLocks/>
          </p:cNvSpPr>
          <p:nvPr/>
        </p:nvSpPr>
        <p:spPr>
          <a:xfrm>
            <a:off x="396255" y="1181117"/>
            <a:ext cx="11043684" cy="379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Unsupervised Machine Learning Model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No defined right or wrong recommendation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How many of the genres from the recommended movies match the genres in the original movie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Example: Movie A genres: Action, Fantasy, and Drama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Recommended Movies based on Movie A genres: Action, Fantasy, Drama, and Thriller</a:t>
            </a:r>
          </a:p>
          <a:p>
            <a:pPr lvl="1"/>
            <a:r>
              <a:rPr lang="en-US" altLang="ja-JP" sz="2000" dirty="0">
                <a:solidFill>
                  <a:schemeClr val="bg1"/>
                </a:solidFill>
                <a:cs typeface="Arial" panose="020B0604020202020204" pitchFamily="34" charset="0"/>
              </a:rPr>
              <a:t>This would be 3 correct and 1 incorrect</a:t>
            </a:r>
          </a:p>
          <a:p>
            <a:r>
              <a:rPr lang="en-US" altLang="ja-JP" sz="2400" dirty="0">
                <a:solidFill>
                  <a:schemeClr val="bg1"/>
                </a:solidFill>
                <a:cs typeface="Arial" panose="020B0604020202020204" pitchFamily="34" charset="0"/>
              </a:rPr>
              <a:t>Choose not to look at any other columns because there are too many fields in other columns</a:t>
            </a:r>
          </a:p>
          <a:p>
            <a:pPr lvl="1"/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lvl="1"/>
            <a:endParaRPr lang="en-US" altLang="ja-JP" sz="2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FD008-74D2-4591-981F-CC64C68A3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4" y="4838683"/>
            <a:ext cx="10668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5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628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Century</vt:lpstr>
      <vt:lpstr>Office Theme</vt:lpstr>
      <vt:lpstr>Movie Recommendation Systems</vt:lpstr>
      <vt:lpstr>What is a Recommendation System?</vt:lpstr>
      <vt:lpstr>Types of Recommendation Systems</vt:lpstr>
      <vt:lpstr>About the Data</vt:lpstr>
      <vt:lpstr>Starting Data</vt:lpstr>
      <vt:lpstr>Cleaning the data</vt:lpstr>
      <vt:lpstr>Finding Similarity 1</vt:lpstr>
      <vt:lpstr>Finding Similarity 2</vt:lpstr>
      <vt:lpstr>Evaluate the Model</vt:lpstr>
      <vt:lpstr>Evaluate the Model 2</vt:lpstr>
      <vt:lpstr>Evaluate the Model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Recommendation Systems</dc:title>
  <dc:creator>cseebec@g.clemson.edu</dc:creator>
  <cp:lastModifiedBy>cseebec@g.clemson.edu</cp:lastModifiedBy>
  <cp:revision>16</cp:revision>
  <dcterms:created xsi:type="dcterms:W3CDTF">2021-11-30T00:46:52Z</dcterms:created>
  <dcterms:modified xsi:type="dcterms:W3CDTF">2021-11-30T10:09:51Z</dcterms:modified>
</cp:coreProperties>
</file>