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90" r:id="rId3"/>
    <p:sldId id="291" r:id="rId4"/>
    <p:sldId id="292" r:id="rId5"/>
    <p:sldId id="293" r:id="rId6"/>
    <p:sldId id="294" r:id="rId7"/>
    <p:sldId id="295" r:id="rId8"/>
    <p:sldId id="296" r:id="rId9"/>
    <p:sldId id="297" r:id="rId10"/>
    <p:sldId id="298" r:id="rId11"/>
    <p:sldId id="300" r:id="rId12"/>
    <p:sldId id="301" r:id="rId13"/>
    <p:sldId id="302" r:id="rId14"/>
    <p:sldId id="304" r:id="rId15"/>
    <p:sldId id="305" r:id="rId16"/>
    <p:sldId id="306" r:id="rId17"/>
    <p:sldId id="30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74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30T04:17:09.849"/>
    </inkml:context>
    <inkml:brush xml:id="br0">
      <inkml:brushProperty name="width" value="0.05" units="cm"/>
      <inkml:brushProperty name="height" value="0.05" units="cm"/>
    </inkml:brush>
  </inkml:definitions>
  <inkml:trace contextRef="#ctx0" brushRef="#br0">1 145 24575,'9'0'0,"-1"-1"0,1-1 0,0 0 0,0 0 0,-1 0 0,1-1 0,8-4 0,5-4 0,28-17 0,-32 16 0,-5 3 0,1 0 0,0 0 0,0 2 0,1 0 0,0 0 0,0 1 0,1 1 0,17-3 0,16 3 0,1 3 0,71 5 0,-21 0 0,0-4 0,88 3 0,-176-1 0,0 0 0,-1 1 0,1 1 0,0-1 0,-1 2 0,0 0 0,0 0 0,0 1 0,0 0 0,-1 1 0,14 10 0,-9-4 0,-1 0 0,-1 1 0,-1 0 0,1 1 0,-2 1 0,16 25 0,-11-16 0,-1 1 0,-1 0 0,-1 1 0,18 53 0,-22-42 0,-1 1 0,-2 0 0,-1 0 0,-1 64 0,-4-36 0,-3 82 0,1-134-124,-1-1 0,-1 1 0,0 0 0,0-1 0,-2 0 0,0 0-1,0-1 1,-1 1 0,-1-2 0,-9 13 0,2-4-6702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30T04:17:09.849"/>
    </inkml:context>
    <inkml:brush xml:id="br0">
      <inkml:brushProperty name="width" value="0.05" units="cm"/>
      <inkml:brushProperty name="height" value="0.05" units="cm"/>
    </inkml:brush>
  </inkml:definitions>
  <inkml:trace contextRef="#ctx0" brushRef="#br0">1 145 24575,'9'0'0,"-1"-1"0,1-1 0,0 0 0,0 0 0,-1 0 0,1-1 0,8-4 0,5-4 0,28-17 0,-32 16 0,-5 3 0,1 0 0,0 0 0,0 2 0,1 0 0,0 0 0,0 1 0,1 1 0,17-3 0,16 3 0,1 3 0,71 5 0,-21 0 0,0-4 0,88 3 0,-176-1 0,0 0 0,-1 1 0,1 1 0,0-1 0,-1 2 0,0 0 0,0 0 0,0 1 0,0 0 0,-1 1 0,14 10 0,-9-4 0,-1 0 0,-1 1 0,-1 0 0,1 1 0,-2 1 0,16 25 0,-11-16 0,-1 1 0,-1 0 0,-1 1 0,18 53 0,-22-42 0,-1 1 0,-2 0 0,-1 0 0,-1 64 0,-4-36 0,-3 82 0,1-134-124,-1-1 0,-1 1 0,0 0 0,0-1 0,-2 0 0,0 0-1,0-1 1,-1 1 0,-1-2 0,-9 13 0,2-4-6702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30T04:17:09.849"/>
    </inkml:context>
    <inkml:brush xml:id="br0">
      <inkml:brushProperty name="width" value="0.05" units="cm"/>
      <inkml:brushProperty name="height" value="0.05" units="cm"/>
    </inkml:brush>
  </inkml:definitions>
  <inkml:trace contextRef="#ctx0" brushRef="#br0">1 145 24575,'9'0'0,"-1"-1"0,1-1 0,0 0 0,0 0 0,-1 0 0,1-1 0,8-4 0,5-4 0,28-17 0,-32 16 0,-5 3 0,1 0 0,0 0 0,0 2 0,1 0 0,0 0 0,0 1 0,1 1 0,17-3 0,16 3 0,1 3 0,71 5 0,-21 0 0,0-4 0,88 3 0,-176-1 0,0 0 0,-1 1 0,1 1 0,0-1 0,-1 2 0,0 0 0,0 0 0,0 1 0,0 0 0,-1 1 0,14 10 0,-9-4 0,-1 0 0,-1 1 0,-1 0 0,1 1 0,-2 1 0,16 25 0,-11-16 0,-1 1 0,-1 0 0,-1 1 0,18 53 0,-22-42 0,-1 1 0,-2 0 0,-1 0 0,-1 64 0,-4-36 0,-3 82 0,1-134-124,-1-1 0,-1 1 0,0 0 0,0-1 0,-2 0 0,0 0-1,0-1 1,-1 1 0,-1-2 0,-9 13 0,2-4-6702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30T04:17:09.849"/>
    </inkml:context>
    <inkml:brush xml:id="br0">
      <inkml:brushProperty name="width" value="0.05" units="cm"/>
      <inkml:brushProperty name="height" value="0.05" units="cm"/>
    </inkml:brush>
  </inkml:definitions>
  <inkml:trace contextRef="#ctx0" brushRef="#br0">1 145 24575,'9'0'0,"-1"-1"0,1-1 0,0 0 0,0 0 0,-1 0 0,1-1 0,8-4 0,5-4 0,28-17 0,-32 16 0,-5 3 0,1 0 0,0 0 0,0 2 0,1 0 0,0 0 0,0 1 0,1 1 0,17-3 0,16 3 0,1 3 0,71 5 0,-21 0 0,0-4 0,88 3 0,-176-1 0,0 0 0,-1 1 0,1 1 0,0-1 0,-1 2 0,0 0 0,0 0 0,0 1 0,0 0 0,-1 1 0,14 10 0,-9-4 0,-1 0 0,-1 1 0,-1 0 0,1 1 0,-2 1 0,16 25 0,-11-16 0,-1 1 0,-1 0 0,-1 1 0,18 53 0,-22-42 0,-1 1 0,-2 0 0,-1 0 0,-1 64 0,-4-36 0,-3 82 0,1-134-124,-1-1 0,-1 1 0,0 0 0,0-1 0,-2 0 0,0 0-1,0-1 1,-1 1 0,-1-2 0,-9 13 0,2-4-6702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30T04:17:09.849"/>
    </inkml:context>
    <inkml:brush xml:id="br0">
      <inkml:brushProperty name="width" value="0.05" units="cm"/>
      <inkml:brushProperty name="height" value="0.05" units="cm"/>
    </inkml:brush>
  </inkml:definitions>
  <inkml:trace contextRef="#ctx0" brushRef="#br0">1 145 24575,'9'0'0,"-1"-1"0,1-1 0,0 0 0,0 0 0,-1 0 0,1-1 0,8-4 0,5-4 0,28-17 0,-32 16 0,-5 3 0,1 0 0,0 0 0,0 2 0,1 0 0,0 0 0,0 1 0,1 1 0,17-3 0,16 3 0,1 3 0,71 5 0,-21 0 0,0-4 0,88 3 0,-176-1 0,0 0 0,-1 1 0,1 1 0,0-1 0,-1 2 0,0 0 0,0 0 0,0 1 0,0 0 0,-1 1 0,14 10 0,-9-4 0,-1 0 0,-1 1 0,-1 0 0,1 1 0,-2 1 0,16 25 0,-11-16 0,-1 1 0,-1 0 0,-1 1 0,18 53 0,-22-42 0,-1 1 0,-2 0 0,-1 0 0,-1 64 0,-4-36 0,-3 82 0,1-134-124,-1-1 0,-1 1 0,0 0 0,0-1 0,-2 0 0,0 0-1,0-1 1,-1 1 0,-1-2 0,-9 13 0,2-4-6702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C3CB37-898C-468D-A84E-35A8550D6F23}" type="datetimeFigureOut">
              <a:rPr lang="en-US" smtClean="0"/>
              <a:t>11/30/2021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0A847D-E547-4E2F-9841-118E1E435567}" type="slidenum">
              <a:rPr lang="en-US" smtClean="0"/>
              <a:t>‹#›</a:t>
            </a:fld>
            <a:endParaRPr lang="en-US"/>
          </a:p>
        </p:txBody>
      </p:sp>
    </p:spTree>
    <p:extLst>
      <p:ext uri="{BB962C8B-B14F-4D97-AF65-F5344CB8AC3E}">
        <p14:creationId xmlns:p14="http://schemas.microsoft.com/office/powerpoint/2010/main" val="1681073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B7D34-B520-4337-93CE-8FC8F7B37E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67F1E5-0F0B-4F86-9D0F-A47F8E9B7B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4C8E20-EFC9-46B8-A4E6-2DE75BC9A93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0C392E8-63C6-4A4C-BFED-E41FD9B20D43}"/>
              </a:ext>
            </a:extLst>
          </p:cNvPr>
          <p:cNvSpPr>
            <a:spLocks noGrp="1"/>
          </p:cNvSpPr>
          <p:nvPr>
            <p:ph type="ftr" sz="quarter" idx="11"/>
          </p:nvPr>
        </p:nvSpPr>
        <p:spPr/>
        <p:txBody>
          <a:bodyPr/>
          <a:lstStyle/>
          <a:p>
            <a:r>
              <a:rPr lang="en-US"/>
              <a:t>Slide </a:t>
            </a:r>
          </a:p>
        </p:txBody>
      </p:sp>
      <p:sp>
        <p:nvSpPr>
          <p:cNvPr id="6" name="Slide Number Placeholder 5">
            <a:extLst>
              <a:ext uri="{FF2B5EF4-FFF2-40B4-BE49-F238E27FC236}">
                <a16:creationId xmlns:a16="http://schemas.microsoft.com/office/drawing/2014/main" id="{200F3F06-9B5B-4C71-9EFB-4F3AB8A9CA1F}"/>
              </a:ext>
            </a:extLst>
          </p:cNvPr>
          <p:cNvSpPr>
            <a:spLocks noGrp="1"/>
          </p:cNvSpPr>
          <p:nvPr>
            <p:ph type="sldNum" sz="quarter" idx="12"/>
          </p:nvPr>
        </p:nvSpPr>
        <p:spPr/>
        <p:txBody>
          <a:bodyPr/>
          <a:lstStyle/>
          <a:p>
            <a:fld id="{06251E10-B4CA-4E9A-A72E-42F4C0275681}" type="slidenum">
              <a:rPr lang="en-US" smtClean="0"/>
              <a:t>‹#›</a:t>
            </a:fld>
            <a:endParaRPr lang="en-US"/>
          </a:p>
        </p:txBody>
      </p:sp>
    </p:spTree>
    <p:extLst>
      <p:ext uri="{BB962C8B-B14F-4D97-AF65-F5344CB8AC3E}">
        <p14:creationId xmlns:p14="http://schemas.microsoft.com/office/powerpoint/2010/main" val="2629904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EABA9-E585-453B-8AB4-35B7FDD5E2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FDD2B7-760F-44C1-8723-D6116F7E3D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905CF9-1C0A-47CF-8719-FDAE6EFA2A29}"/>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420E789-912D-4943-976F-DF0211885A75}"/>
              </a:ext>
            </a:extLst>
          </p:cNvPr>
          <p:cNvSpPr>
            <a:spLocks noGrp="1"/>
          </p:cNvSpPr>
          <p:nvPr>
            <p:ph type="ftr" sz="quarter" idx="11"/>
          </p:nvPr>
        </p:nvSpPr>
        <p:spPr/>
        <p:txBody>
          <a:bodyPr/>
          <a:lstStyle/>
          <a:p>
            <a:r>
              <a:rPr lang="en-US"/>
              <a:t>Slide </a:t>
            </a:r>
          </a:p>
        </p:txBody>
      </p:sp>
      <p:sp>
        <p:nvSpPr>
          <p:cNvPr id="6" name="Slide Number Placeholder 5">
            <a:extLst>
              <a:ext uri="{FF2B5EF4-FFF2-40B4-BE49-F238E27FC236}">
                <a16:creationId xmlns:a16="http://schemas.microsoft.com/office/drawing/2014/main" id="{0984EDA3-6D9F-447D-B988-E3BD23A79030}"/>
              </a:ext>
            </a:extLst>
          </p:cNvPr>
          <p:cNvSpPr>
            <a:spLocks noGrp="1"/>
          </p:cNvSpPr>
          <p:nvPr>
            <p:ph type="sldNum" sz="quarter" idx="12"/>
          </p:nvPr>
        </p:nvSpPr>
        <p:spPr/>
        <p:txBody>
          <a:bodyPr/>
          <a:lstStyle/>
          <a:p>
            <a:fld id="{06251E10-B4CA-4E9A-A72E-42F4C0275681}" type="slidenum">
              <a:rPr lang="en-US" smtClean="0"/>
              <a:t>‹#›</a:t>
            </a:fld>
            <a:endParaRPr lang="en-US"/>
          </a:p>
        </p:txBody>
      </p:sp>
    </p:spTree>
    <p:extLst>
      <p:ext uri="{BB962C8B-B14F-4D97-AF65-F5344CB8AC3E}">
        <p14:creationId xmlns:p14="http://schemas.microsoft.com/office/powerpoint/2010/main" val="2502666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FF805E-4C7D-4951-A86E-FC50C1ADED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19CCDA-B5A8-4E4C-82F1-55240166B5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2912F-404E-4E92-BAC4-A83EFB08825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25926FB-4ECC-412F-948D-B6DA2198A88C}"/>
              </a:ext>
            </a:extLst>
          </p:cNvPr>
          <p:cNvSpPr>
            <a:spLocks noGrp="1"/>
          </p:cNvSpPr>
          <p:nvPr>
            <p:ph type="ftr" sz="quarter" idx="11"/>
          </p:nvPr>
        </p:nvSpPr>
        <p:spPr/>
        <p:txBody>
          <a:bodyPr/>
          <a:lstStyle/>
          <a:p>
            <a:r>
              <a:rPr lang="en-US"/>
              <a:t>Slide </a:t>
            </a:r>
          </a:p>
        </p:txBody>
      </p:sp>
      <p:sp>
        <p:nvSpPr>
          <p:cNvPr id="6" name="Slide Number Placeholder 5">
            <a:extLst>
              <a:ext uri="{FF2B5EF4-FFF2-40B4-BE49-F238E27FC236}">
                <a16:creationId xmlns:a16="http://schemas.microsoft.com/office/drawing/2014/main" id="{A9EF6A2B-CF3E-4C6F-89E7-508F66877848}"/>
              </a:ext>
            </a:extLst>
          </p:cNvPr>
          <p:cNvSpPr>
            <a:spLocks noGrp="1"/>
          </p:cNvSpPr>
          <p:nvPr>
            <p:ph type="sldNum" sz="quarter" idx="12"/>
          </p:nvPr>
        </p:nvSpPr>
        <p:spPr/>
        <p:txBody>
          <a:bodyPr/>
          <a:lstStyle/>
          <a:p>
            <a:fld id="{06251E10-B4CA-4E9A-A72E-42F4C0275681}" type="slidenum">
              <a:rPr lang="en-US" smtClean="0"/>
              <a:t>‹#›</a:t>
            </a:fld>
            <a:endParaRPr lang="en-US"/>
          </a:p>
        </p:txBody>
      </p:sp>
    </p:spTree>
    <p:extLst>
      <p:ext uri="{BB962C8B-B14F-4D97-AF65-F5344CB8AC3E}">
        <p14:creationId xmlns:p14="http://schemas.microsoft.com/office/powerpoint/2010/main" val="2564733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C551932-EED2-CB48-969B-F9308DFE2658}"/>
              </a:ext>
            </a:extLst>
          </p:cNvPr>
          <p:cNvPicPr>
            <a:picLocks noChangeAspect="1"/>
          </p:cNvPicPr>
          <p:nvPr userDrawn="1"/>
        </p:nvPicPr>
        <p:blipFill rotWithShape="1">
          <a:blip r:embed="rId2" cstate="screen">
            <a:alphaModFix amt="10000"/>
            <a:extLst>
              <a:ext uri="{28A0092B-C50C-407E-A947-70E740481C1C}">
                <a14:useLocalDpi xmlns:a14="http://schemas.microsoft.com/office/drawing/2010/main"/>
              </a:ext>
            </a:extLst>
          </a:blip>
          <a:srcRect r="-2"/>
          <a:stretch/>
        </p:blipFill>
        <p:spPr>
          <a:xfrm>
            <a:off x="12700" y="-4352"/>
            <a:ext cx="12179300" cy="6862352"/>
          </a:xfrm>
          <a:prstGeom prst="rect">
            <a:avLst/>
          </a:prstGeom>
        </p:spPr>
      </p:pic>
      <p:sp>
        <p:nvSpPr>
          <p:cNvPr id="51" name="Title 1">
            <a:extLst>
              <a:ext uri="{FF2B5EF4-FFF2-40B4-BE49-F238E27FC236}">
                <a16:creationId xmlns:a16="http://schemas.microsoft.com/office/drawing/2014/main" id="{ADEF5424-A6E0-A345-9A75-92E71E45923E}"/>
              </a:ext>
            </a:extLst>
          </p:cNvPr>
          <p:cNvSpPr>
            <a:spLocks noGrp="1"/>
          </p:cNvSpPr>
          <p:nvPr>
            <p:ph type="title"/>
          </p:nvPr>
        </p:nvSpPr>
        <p:spPr>
          <a:xfrm>
            <a:off x="830269" y="168721"/>
            <a:ext cx="10523531" cy="583800"/>
          </a:xfrm>
        </p:spPr>
        <p:txBody>
          <a:bodyPr lIns="91440" rIns="91440">
            <a:noAutofit/>
          </a:bodyPr>
          <a:lstStyle>
            <a:lvl1pPr>
              <a:defRPr sz="2400" b="1" i="0" spc="150" baseline="0">
                <a:solidFill>
                  <a:schemeClr val="bg1"/>
                </a:solidFill>
                <a:latin typeface="+mj-lt"/>
                <a:ea typeface="MingLiU" panose="02020509000000000000" pitchFamily="49" charset="-120"/>
              </a:defRPr>
            </a:lvl1pPr>
          </a:lstStyle>
          <a:p>
            <a:r>
              <a:rPr lang="en-US"/>
              <a:t>Click to edit Master title style</a:t>
            </a:r>
            <a:endParaRPr lang="en-US" dirty="0"/>
          </a:p>
        </p:txBody>
      </p:sp>
      <p:grpSp>
        <p:nvGrpSpPr>
          <p:cNvPr id="52" name="Group 51">
            <a:extLst>
              <a:ext uri="{FF2B5EF4-FFF2-40B4-BE49-F238E27FC236}">
                <a16:creationId xmlns:a16="http://schemas.microsoft.com/office/drawing/2014/main" id="{2D2069D9-A96F-DD4A-B6CB-C29449020E71}"/>
              </a:ext>
            </a:extLst>
          </p:cNvPr>
          <p:cNvGrpSpPr/>
          <p:nvPr userDrawn="1"/>
        </p:nvGrpSpPr>
        <p:grpSpPr>
          <a:xfrm>
            <a:off x="0" y="-10162"/>
            <a:ext cx="12192000" cy="6868162"/>
            <a:chOff x="0" y="-10162"/>
            <a:chExt cx="12192000" cy="6868162"/>
          </a:xfrm>
        </p:grpSpPr>
        <p:sp>
          <p:nvSpPr>
            <p:cNvPr id="53" name="Right Triangle 52">
              <a:extLst>
                <a:ext uri="{FF2B5EF4-FFF2-40B4-BE49-F238E27FC236}">
                  <a16:creationId xmlns:a16="http://schemas.microsoft.com/office/drawing/2014/main" id="{44CFA19C-5DA0-774B-AFF3-36921EACACDD}"/>
                </a:ext>
              </a:extLst>
            </p:cNvPr>
            <p:cNvSpPr/>
            <p:nvPr userDrawn="1"/>
          </p:nvSpPr>
          <p:spPr>
            <a:xfrm>
              <a:off x="0" y="6027738"/>
              <a:ext cx="830263" cy="83026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4" name="Right Triangle 53">
              <a:extLst>
                <a:ext uri="{FF2B5EF4-FFF2-40B4-BE49-F238E27FC236}">
                  <a16:creationId xmlns:a16="http://schemas.microsoft.com/office/drawing/2014/main" id="{D9F82FBA-46B0-A844-AE24-E839A52F2A42}"/>
                </a:ext>
              </a:extLst>
            </p:cNvPr>
            <p:cNvSpPr/>
            <p:nvPr userDrawn="1"/>
          </p:nvSpPr>
          <p:spPr>
            <a:xfrm rot="10800000">
              <a:off x="11361737" y="-10162"/>
              <a:ext cx="830263" cy="83026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cxnSp>
        <p:nvCxnSpPr>
          <p:cNvPr id="56" name="Straight Connector 55">
            <a:extLst>
              <a:ext uri="{FF2B5EF4-FFF2-40B4-BE49-F238E27FC236}">
                <a16:creationId xmlns:a16="http://schemas.microsoft.com/office/drawing/2014/main" id="{639370BE-395F-E946-A985-43E0B2F007A7}"/>
              </a:ext>
            </a:extLst>
          </p:cNvPr>
          <p:cNvCxnSpPr>
            <a:cxnSpLocks/>
          </p:cNvCxnSpPr>
          <p:nvPr userDrawn="1"/>
        </p:nvCxnSpPr>
        <p:spPr>
          <a:xfrm>
            <a:off x="-9250" y="5401053"/>
            <a:ext cx="1395599" cy="1441414"/>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7EC358B-2232-784F-B64F-E210A64AF153}"/>
              </a:ext>
            </a:extLst>
          </p:cNvPr>
          <p:cNvCxnSpPr>
            <a:cxnSpLocks/>
          </p:cNvCxnSpPr>
          <p:nvPr userDrawn="1"/>
        </p:nvCxnSpPr>
        <p:spPr>
          <a:xfrm>
            <a:off x="10801316" y="-26353"/>
            <a:ext cx="1395599" cy="1441414"/>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8" name="Oval 22">
            <a:extLst>
              <a:ext uri="{FF2B5EF4-FFF2-40B4-BE49-F238E27FC236}">
                <a16:creationId xmlns:a16="http://schemas.microsoft.com/office/drawing/2014/main" id="{5C8304CD-638B-A244-8BB2-5827EFC0BE18}"/>
              </a:ext>
            </a:extLst>
          </p:cNvPr>
          <p:cNvSpPr/>
          <p:nvPr userDrawn="1"/>
        </p:nvSpPr>
        <p:spPr>
          <a:xfrm rot="16200000" flipH="1">
            <a:off x="1668897" y="74594"/>
            <a:ext cx="208460" cy="1869849"/>
          </a:xfrm>
          <a:prstGeom prst="rect">
            <a:avLst/>
          </a:prstGeom>
          <a:gradFill>
            <a:gsLst>
              <a:gs pos="0">
                <a:schemeClr val="accent1"/>
              </a:gs>
              <a:gs pos="99000">
                <a:schemeClr val="accent1">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DFFD9DF-9E1C-4765-BCE6-B273DEE1F564}"/>
              </a:ext>
            </a:extLst>
          </p:cNvPr>
          <p:cNvSpPr>
            <a:spLocks noGrp="1"/>
          </p:cNvSpPr>
          <p:nvPr>
            <p:ph sz="quarter" idx="10"/>
          </p:nvPr>
        </p:nvSpPr>
        <p:spPr>
          <a:xfrm>
            <a:off x="830263" y="1266825"/>
            <a:ext cx="10531474"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1221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89CA0-8663-4965-B8BB-A75100C0C5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647A3C-A19B-4702-A392-38B9A44DD5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2B3A64-9CBB-46DD-8F8C-C0838AC211D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8EF774-15C2-4B28-8997-B5BC836C3FF1}"/>
              </a:ext>
            </a:extLst>
          </p:cNvPr>
          <p:cNvSpPr>
            <a:spLocks noGrp="1"/>
          </p:cNvSpPr>
          <p:nvPr>
            <p:ph type="ftr" sz="quarter" idx="11"/>
          </p:nvPr>
        </p:nvSpPr>
        <p:spPr/>
        <p:txBody>
          <a:bodyPr/>
          <a:lstStyle/>
          <a:p>
            <a:r>
              <a:rPr lang="en-US"/>
              <a:t>Slide </a:t>
            </a:r>
          </a:p>
        </p:txBody>
      </p:sp>
      <p:sp>
        <p:nvSpPr>
          <p:cNvPr id="6" name="Slide Number Placeholder 5">
            <a:extLst>
              <a:ext uri="{FF2B5EF4-FFF2-40B4-BE49-F238E27FC236}">
                <a16:creationId xmlns:a16="http://schemas.microsoft.com/office/drawing/2014/main" id="{9EF646A6-C0B1-41AA-8B8C-72CD67C0CBB8}"/>
              </a:ext>
            </a:extLst>
          </p:cNvPr>
          <p:cNvSpPr>
            <a:spLocks noGrp="1"/>
          </p:cNvSpPr>
          <p:nvPr>
            <p:ph type="sldNum" sz="quarter" idx="12"/>
          </p:nvPr>
        </p:nvSpPr>
        <p:spPr/>
        <p:txBody>
          <a:bodyPr/>
          <a:lstStyle/>
          <a:p>
            <a:fld id="{06251E10-B4CA-4E9A-A72E-42F4C0275681}" type="slidenum">
              <a:rPr lang="en-US" smtClean="0"/>
              <a:t>‹#›</a:t>
            </a:fld>
            <a:endParaRPr lang="en-US"/>
          </a:p>
        </p:txBody>
      </p:sp>
    </p:spTree>
    <p:extLst>
      <p:ext uri="{BB962C8B-B14F-4D97-AF65-F5344CB8AC3E}">
        <p14:creationId xmlns:p14="http://schemas.microsoft.com/office/powerpoint/2010/main" val="306417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7E3E5-1F02-45F2-8493-C20992DC18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2487D3-2602-4671-B298-8C5F97E35B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4414FE-4A46-460A-80C1-CED463BB618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3A53B5A-DBFB-4E4C-8DCA-97182D814556}"/>
              </a:ext>
            </a:extLst>
          </p:cNvPr>
          <p:cNvSpPr>
            <a:spLocks noGrp="1"/>
          </p:cNvSpPr>
          <p:nvPr>
            <p:ph type="ftr" sz="quarter" idx="11"/>
          </p:nvPr>
        </p:nvSpPr>
        <p:spPr/>
        <p:txBody>
          <a:bodyPr/>
          <a:lstStyle/>
          <a:p>
            <a:r>
              <a:rPr lang="en-US"/>
              <a:t>Slide </a:t>
            </a:r>
          </a:p>
        </p:txBody>
      </p:sp>
      <p:sp>
        <p:nvSpPr>
          <p:cNvPr id="6" name="Slide Number Placeholder 5">
            <a:extLst>
              <a:ext uri="{FF2B5EF4-FFF2-40B4-BE49-F238E27FC236}">
                <a16:creationId xmlns:a16="http://schemas.microsoft.com/office/drawing/2014/main" id="{0FDA534F-93E6-4C7B-92FC-220D91D8C8A8}"/>
              </a:ext>
            </a:extLst>
          </p:cNvPr>
          <p:cNvSpPr>
            <a:spLocks noGrp="1"/>
          </p:cNvSpPr>
          <p:nvPr>
            <p:ph type="sldNum" sz="quarter" idx="12"/>
          </p:nvPr>
        </p:nvSpPr>
        <p:spPr/>
        <p:txBody>
          <a:bodyPr/>
          <a:lstStyle/>
          <a:p>
            <a:fld id="{06251E10-B4CA-4E9A-A72E-42F4C0275681}" type="slidenum">
              <a:rPr lang="en-US" smtClean="0"/>
              <a:t>‹#›</a:t>
            </a:fld>
            <a:endParaRPr lang="en-US"/>
          </a:p>
        </p:txBody>
      </p:sp>
    </p:spTree>
    <p:extLst>
      <p:ext uri="{BB962C8B-B14F-4D97-AF65-F5344CB8AC3E}">
        <p14:creationId xmlns:p14="http://schemas.microsoft.com/office/powerpoint/2010/main" val="2524215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C4189-0BF9-4688-9519-21AF437DAD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AC699C-7AC1-41F5-ACFB-2FFFE9D02F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D3A06D-3B55-4E4E-9A02-CA8A4307BE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5CE550-714B-4024-A3BC-1ABE490ABC8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74CC5D4E-FAF9-4D8F-81F2-87626FC831A0}"/>
              </a:ext>
            </a:extLst>
          </p:cNvPr>
          <p:cNvSpPr>
            <a:spLocks noGrp="1"/>
          </p:cNvSpPr>
          <p:nvPr>
            <p:ph type="ftr" sz="quarter" idx="11"/>
          </p:nvPr>
        </p:nvSpPr>
        <p:spPr/>
        <p:txBody>
          <a:bodyPr/>
          <a:lstStyle/>
          <a:p>
            <a:r>
              <a:rPr lang="en-US"/>
              <a:t>Slide </a:t>
            </a:r>
          </a:p>
        </p:txBody>
      </p:sp>
      <p:sp>
        <p:nvSpPr>
          <p:cNvPr id="7" name="Slide Number Placeholder 6">
            <a:extLst>
              <a:ext uri="{FF2B5EF4-FFF2-40B4-BE49-F238E27FC236}">
                <a16:creationId xmlns:a16="http://schemas.microsoft.com/office/drawing/2014/main" id="{BAE4BF63-6BEA-40D9-95D1-2331B2C4835A}"/>
              </a:ext>
            </a:extLst>
          </p:cNvPr>
          <p:cNvSpPr>
            <a:spLocks noGrp="1"/>
          </p:cNvSpPr>
          <p:nvPr>
            <p:ph type="sldNum" sz="quarter" idx="12"/>
          </p:nvPr>
        </p:nvSpPr>
        <p:spPr/>
        <p:txBody>
          <a:bodyPr/>
          <a:lstStyle/>
          <a:p>
            <a:fld id="{06251E10-B4CA-4E9A-A72E-42F4C0275681}" type="slidenum">
              <a:rPr lang="en-US" smtClean="0"/>
              <a:t>‹#›</a:t>
            </a:fld>
            <a:endParaRPr lang="en-US"/>
          </a:p>
        </p:txBody>
      </p:sp>
    </p:spTree>
    <p:extLst>
      <p:ext uri="{BB962C8B-B14F-4D97-AF65-F5344CB8AC3E}">
        <p14:creationId xmlns:p14="http://schemas.microsoft.com/office/powerpoint/2010/main" val="1609511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25C7-9A32-455D-BE0B-D381A3F5D2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855F86-6744-4D37-9EF9-D974367CCA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28F351-BD91-4D8B-A88C-83BF037988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54A2F2-B994-4CC2-A424-6F4F6A5F69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EA6B46-AF0D-4519-9C67-F81D5D9ED1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F7F855-E24C-44DD-97A4-AB4956408DD9}"/>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A72DA5F-8202-4993-AC33-5D2CCB0CA8D5}"/>
              </a:ext>
            </a:extLst>
          </p:cNvPr>
          <p:cNvSpPr>
            <a:spLocks noGrp="1"/>
          </p:cNvSpPr>
          <p:nvPr>
            <p:ph type="ftr" sz="quarter" idx="11"/>
          </p:nvPr>
        </p:nvSpPr>
        <p:spPr/>
        <p:txBody>
          <a:bodyPr/>
          <a:lstStyle/>
          <a:p>
            <a:r>
              <a:rPr lang="en-US"/>
              <a:t>Slide </a:t>
            </a:r>
          </a:p>
        </p:txBody>
      </p:sp>
      <p:sp>
        <p:nvSpPr>
          <p:cNvPr id="9" name="Slide Number Placeholder 8">
            <a:extLst>
              <a:ext uri="{FF2B5EF4-FFF2-40B4-BE49-F238E27FC236}">
                <a16:creationId xmlns:a16="http://schemas.microsoft.com/office/drawing/2014/main" id="{3CD31513-60CE-4305-8B23-870560286AFE}"/>
              </a:ext>
            </a:extLst>
          </p:cNvPr>
          <p:cNvSpPr>
            <a:spLocks noGrp="1"/>
          </p:cNvSpPr>
          <p:nvPr>
            <p:ph type="sldNum" sz="quarter" idx="12"/>
          </p:nvPr>
        </p:nvSpPr>
        <p:spPr/>
        <p:txBody>
          <a:bodyPr/>
          <a:lstStyle/>
          <a:p>
            <a:fld id="{06251E10-B4CA-4E9A-A72E-42F4C0275681}" type="slidenum">
              <a:rPr lang="en-US" smtClean="0"/>
              <a:t>‹#›</a:t>
            </a:fld>
            <a:endParaRPr lang="en-US"/>
          </a:p>
        </p:txBody>
      </p:sp>
    </p:spTree>
    <p:extLst>
      <p:ext uri="{BB962C8B-B14F-4D97-AF65-F5344CB8AC3E}">
        <p14:creationId xmlns:p14="http://schemas.microsoft.com/office/powerpoint/2010/main" val="4103168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91527-005D-4F1D-9BA6-7D84960E53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D1D73E-C340-4AC9-9468-F4811386568D}"/>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3595BE4F-1381-4999-99F4-6DEDA8285CBB}"/>
              </a:ext>
            </a:extLst>
          </p:cNvPr>
          <p:cNvSpPr>
            <a:spLocks noGrp="1"/>
          </p:cNvSpPr>
          <p:nvPr>
            <p:ph type="ftr" sz="quarter" idx="11"/>
          </p:nvPr>
        </p:nvSpPr>
        <p:spPr/>
        <p:txBody>
          <a:bodyPr/>
          <a:lstStyle/>
          <a:p>
            <a:r>
              <a:rPr lang="en-US"/>
              <a:t>Slide </a:t>
            </a:r>
          </a:p>
        </p:txBody>
      </p:sp>
      <p:sp>
        <p:nvSpPr>
          <p:cNvPr id="5" name="Slide Number Placeholder 4">
            <a:extLst>
              <a:ext uri="{FF2B5EF4-FFF2-40B4-BE49-F238E27FC236}">
                <a16:creationId xmlns:a16="http://schemas.microsoft.com/office/drawing/2014/main" id="{C9DA3B51-CD90-40DB-A57C-13CBD4E8CEF1}"/>
              </a:ext>
            </a:extLst>
          </p:cNvPr>
          <p:cNvSpPr>
            <a:spLocks noGrp="1"/>
          </p:cNvSpPr>
          <p:nvPr>
            <p:ph type="sldNum" sz="quarter" idx="12"/>
          </p:nvPr>
        </p:nvSpPr>
        <p:spPr/>
        <p:txBody>
          <a:bodyPr/>
          <a:lstStyle/>
          <a:p>
            <a:fld id="{06251E10-B4CA-4E9A-A72E-42F4C0275681}" type="slidenum">
              <a:rPr lang="en-US" smtClean="0"/>
              <a:t>‹#›</a:t>
            </a:fld>
            <a:endParaRPr lang="en-US"/>
          </a:p>
        </p:txBody>
      </p:sp>
    </p:spTree>
    <p:extLst>
      <p:ext uri="{BB962C8B-B14F-4D97-AF65-F5344CB8AC3E}">
        <p14:creationId xmlns:p14="http://schemas.microsoft.com/office/powerpoint/2010/main" val="4070481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738958-E2C6-44CC-8745-39891B4A5D1F}"/>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098F1BD9-EE24-4185-B27D-69E584CD97A9}"/>
              </a:ext>
            </a:extLst>
          </p:cNvPr>
          <p:cNvSpPr>
            <a:spLocks noGrp="1"/>
          </p:cNvSpPr>
          <p:nvPr>
            <p:ph type="ftr" sz="quarter" idx="11"/>
          </p:nvPr>
        </p:nvSpPr>
        <p:spPr/>
        <p:txBody>
          <a:bodyPr/>
          <a:lstStyle/>
          <a:p>
            <a:r>
              <a:rPr lang="en-US"/>
              <a:t>Slide </a:t>
            </a:r>
          </a:p>
        </p:txBody>
      </p:sp>
      <p:sp>
        <p:nvSpPr>
          <p:cNvPr id="4" name="Slide Number Placeholder 3">
            <a:extLst>
              <a:ext uri="{FF2B5EF4-FFF2-40B4-BE49-F238E27FC236}">
                <a16:creationId xmlns:a16="http://schemas.microsoft.com/office/drawing/2014/main" id="{E5C3A295-C98A-4FC5-9948-1E29E67F996D}"/>
              </a:ext>
            </a:extLst>
          </p:cNvPr>
          <p:cNvSpPr>
            <a:spLocks noGrp="1"/>
          </p:cNvSpPr>
          <p:nvPr>
            <p:ph type="sldNum" sz="quarter" idx="12"/>
          </p:nvPr>
        </p:nvSpPr>
        <p:spPr/>
        <p:txBody>
          <a:bodyPr/>
          <a:lstStyle/>
          <a:p>
            <a:fld id="{06251E10-B4CA-4E9A-A72E-42F4C0275681}" type="slidenum">
              <a:rPr lang="en-US" smtClean="0"/>
              <a:t>‹#›</a:t>
            </a:fld>
            <a:endParaRPr lang="en-US"/>
          </a:p>
        </p:txBody>
      </p:sp>
    </p:spTree>
    <p:extLst>
      <p:ext uri="{BB962C8B-B14F-4D97-AF65-F5344CB8AC3E}">
        <p14:creationId xmlns:p14="http://schemas.microsoft.com/office/powerpoint/2010/main" val="261525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B74DB-BBD6-4D24-BED8-831EAAEFF0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0E3790-8657-4C54-A34B-7F5A8F27CE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331DEF-9F9E-46B6-85FB-454532FAC9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BF22F8-74EC-4EA7-A46C-AEF9ECF6491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877DE96C-617F-4516-9CB2-AE7546B84933}"/>
              </a:ext>
            </a:extLst>
          </p:cNvPr>
          <p:cNvSpPr>
            <a:spLocks noGrp="1"/>
          </p:cNvSpPr>
          <p:nvPr>
            <p:ph type="ftr" sz="quarter" idx="11"/>
          </p:nvPr>
        </p:nvSpPr>
        <p:spPr/>
        <p:txBody>
          <a:bodyPr/>
          <a:lstStyle/>
          <a:p>
            <a:r>
              <a:rPr lang="en-US"/>
              <a:t>Slide </a:t>
            </a:r>
          </a:p>
        </p:txBody>
      </p:sp>
      <p:sp>
        <p:nvSpPr>
          <p:cNvPr id="7" name="Slide Number Placeholder 6">
            <a:extLst>
              <a:ext uri="{FF2B5EF4-FFF2-40B4-BE49-F238E27FC236}">
                <a16:creationId xmlns:a16="http://schemas.microsoft.com/office/drawing/2014/main" id="{16477288-A955-447B-BD9B-479936A3DEDC}"/>
              </a:ext>
            </a:extLst>
          </p:cNvPr>
          <p:cNvSpPr>
            <a:spLocks noGrp="1"/>
          </p:cNvSpPr>
          <p:nvPr>
            <p:ph type="sldNum" sz="quarter" idx="12"/>
          </p:nvPr>
        </p:nvSpPr>
        <p:spPr/>
        <p:txBody>
          <a:bodyPr/>
          <a:lstStyle/>
          <a:p>
            <a:fld id="{06251E10-B4CA-4E9A-A72E-42F4C0275681}" type="slidenum">
              <a:rPr lang="en-US" smtClean="0"/>
              <a:t>‹#›</a:t>
            </a:fld>
            <a:endParaRPr lang="en-US"/>
          </a:p>
        </p:txBody>
      </p:sp>
    </p:spTree>
    <p:extLst>
      <p:ext uri="{BB962C8B-B14F-4D97-AF65-F5344CB8AC3E}">
        <p14:creationId xmlns:p14="http://schemas.microsoft.com/office/powerpoint/2010/main" val="3559130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7071F-D937-4C5F-911C-9D70E83A49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DEB69E-379B-4872-BE39-C4315C3EA3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7E110E-AE2B-4FC9-B4CA-CDBA864A75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3DD950-5D59-4EF5-814A-3197BDA77C1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1EAD50D-2EBC-4A2D-B4FE-2C843A092A20}"/>
              </a:ext>
            </a:extLst>
          </p:cNvPr>
          <p:cNvSpPr>
            <a:spLocks noGrp="1"/>
          </p:cNvSpPr>
          <p:nvPr>
            <p:ph type="ftr" sz="quarter" idx="11"/>
          </p:nvPr>
        </p:nvSpPr>
        <p:spPr/>
        <p:txBody>
          <a:bodyPr/>
          <a:lstStyle/>
          <a:p>
            <a:r>
              <a:rPr lang="en-US"/>
              <a:t>Slide </a:t>
            </a:r>
          </a:p>
        </p:txBody>
      </p:sp>
      <p:sp>
        <p:nvSpPr>
          <p:cNvPr id="7" name="Slide Number Placeholder 6">
            <a:extLst>
              <a:ext uri="{FF2B5EF4-FFF2-40B4-BE49-F238E27FC236}">
                <a16:creationId xmlns:a16="http://schemas.microsoft.com/office/drawing/2014/main" id="{61E7685E-A49F-4CA7-A385-B6B8FE0DF6B2}"/>
              </a:ext>
            </a:extLst>
          </p:cNvPr>
          <p:cNvSpPr>
            <a:spLocks noGrp="1"/>
          </p:cNvSpPr>
          <p:nvPr>
            <p:ph type="sldNum" sz="quarter" idx="12"/>
          </p:nvPr>
        </p:nvSpPr>
        <p:spPr/>
        <p:txBody>
          <a:bodyPr/>
          <a:lstStyle/>
          <a:p>
            <a:fld id="{06251E10-B4CA-4E9A-A72E-42F4C0275681}" type="slidenum">
              <a:rPr lang="en-US" smtClean="0"/>
              <a:t>‹#›</a:t>
            </a:fld>
            <a:endParaRPr lang="en-US"/>
          </a:p>
        </p:txBody>
      </p:sp>
    </p:spTree>
    <p:extLst>
      <p:ext uri="{BB962C8B-B14F-4D97-AF65-F5344CB8AC3E}">
        <p14:creationId xmlns:p14="http://schemas.microsoft.com/office/powerpoint/2010/main" val="2066002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192125-5AFD-472B-A9B9-849C6C1005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07B6E4-9E9D-4686-A5F1-D1657221D2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01E59B-42CB-422D-9138-96A3C8CDEC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980BB5E7-3FE8-4050-A359-5816B669AD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Slide </a:t>
            </a:r>
          </a:p>
        </p:txBody>
      </p:sp>
      <p:sp>
        <p:nvSpPr>
          <p:cNvPr id="6" name="Slide Number Placeholder 5">
            <a:extLst>
              <a:ext uri="{FF2B5EF4-FFF2-40B4-BE49-F238E27FC236}">
                <a16:creationId xmlns:a16="http://schemas.microsoft.com/office/drawing/2014/main" id="{9D19AF94-568E-4909-92EB-81076911C4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251E10-B4CA-4E9A-A72E-42F4C0275681}" type="slidenum">
              <a:rPr lang="en-US" smtClean="0"/>
              <a:t>‹#›</a:t>
            </a:fld>
            <a:endParaRPr lang="en-US"/>
          </a:p>
        </p:txBody>
      </p:sp>
    </p:spTree>
    <p:extLst>
      <p:ext uri="{BB962C8B-B14F-4D97-AF65-F5344CB8AC3E}">
        <p14:creationId xmlns:p14="http://schemas.microsoft.com/office/powerpoint/2010/main" val="951237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4.xml"/><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grouplens.org/datasets/movielens/latest/" TargetMode="Externa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kaggle.com/tmdb/tmdb-movie-metadata"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customXml" Target="../ink/ink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2.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3.xml"/><Relationship Id="rId1" Type="http://schemas.openxmlformats.org/officeDocument/2006/relationships/slideLayout" Target="../slideLayouts/slideLayout1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hape, rectangle&#10;&#10;Description automatically generated">
            <a:extLst>
              <a:ext uri="{FF2B5EF4-FFF2-40B4-BE49-F238E27FC236}">
                <a16:creationId xmlns:a16="http://schemas.microsoft.com/office/drawing/2014/main" id="{00FE4ACB-145C-41A6-86AE-DB6E2845AF9C}"/>
              </a:ext>
            </a:extLst>
          </p:cNvPr>
          <p:cNvPicPr>
            <a:picLocks noChangeAspect="1"/>
          </p:cNvPicPr>
          <p:nvPr/>
        </p:nvPicPr>
        <p:blipFill rotWithShape="1">
          <a:blip r:embed="rId2">
            <a:extLst>
              <a:ext uri="{28A0092B-C50C-407E-A947-70E740481C1C}">
                <a14:useLocalDpi xmlns:a14="http://schemas.microsoft.com/office/drawing/2010/main" val="0"/>
              </a:ext>
            </a:extLst>
          </a:blip>
          <a:srcRect l="1499" t="7863" r="1417" b="2774"/>
          <a:stretch/>
        </p:blipFill>
        <p:spPr>
          <a:xfrm>
            <a:off x="-1344" y="0"/>
            <a:ext cx="12193344" cy="6858000"/>
          </a:xfrm>
          <a:prstGeom prst="rect">
            <a:avLst/>
          </a:prstGeom>
        </p:spPr>
      </p:pic>
      <p:sp>
        <p:nvSpPr>
          <p:cNvPr id="2" name="Title 1">
            <a:extLst>
              <a:ext uri="{FF2B5EF4-FFF2-40B4-BE49-F238E27FC236}">
                <a16:creationId xmlns:a16="http://schemas.microsoft.com/office/drawing/2014/main" id="{3FDB7B2E-3AE4-4921-8094-CA02ABEA7A67}"/>
              </a:ext>
            </a:extLst>
          </p:cNvPr>
          <p:cNvSpPr>
            <a:spLocks noGrp="1"/>
          </p:cNvSpPr>
          <p:nvPr>
            <p:ph type="ctrTitle"/>
          </p:nvPr>
        </p:nvSpPr>
        <p:spPr>
          <a:xfrm>
            <a:off x="1593573" y="1122363"/>
            <a:ext cx="9144000" cy="2387600"/>
          </a:xfrm>
        </p:spPr>
        <p:txBody>
          <a:bodyPr/>
          <a:lstStyle/>
          <a:p>
            <a:r>
              <a:rPr lang="en-US" dirty="0">
                <a:latin typeface="Aharoni" panose="02010803020104030203" pitchFamily="2" charset="-79"/>
                <a:cs typeface="Aharoni" panose="02010803020104030203" pitchFamily="2" charset="-79"/>
              </a:rPr>
              <a:t>Movie Recommendation Systems</a:t>
            </a:r>
          </a:p>
        </p:txBody>
      </p:sp>
      <p:sp>
        <p:nvSpPr>
          <p:cNvPr id="3" name="Subtitle 2">
            <a:extLst>
              <a:ext uri="{FF2B5EF4-FFF2-40B4-BE49-F238E27FC236}">
                <a16:creationId xmlns:a16="http://schemas.microsoft.com/office/drawing/2014/main" id="{21FEA97A-6822-4E2B-8797-362E6A5D8E85}"/>
              </a:ext>
            </a:extLst>
          </p:cNvPr>
          <p:cNvSpPr>
            <a:spLocks noGrp="1"/>
          </p:cNvSpPr>
          <p:nvPr>
            <p:ph type="subTitle" idx="1"/>
          </p:nvPr>
        </p:nvSpPr>
        <p:spPr/>
        <p:txBody>
          <a:bodyPr/>
          <a:lstStyle/>
          <a:p>
            <a:r>
              <a:rPr lang="en-US" dirty="0">
                <a:latin typeface="Aharoni" panose="02010803020104030203" pitchFamily="2" charset="-79"/>
                <a:cs typeface="Aharoni" panose="02010803020104030203" pitchFamily="2" charset="-79"/>
              </a:rPr>
              <a:t>By Collin Seebeck</a:t>
            </a:r>
          </a:p>
        </p:txBody>
      </p:sp>
    </p:spTree>
    <p:extLst>
      <p:ext uri="{BB962C8B-B14F-4D97-AF65-F5344CB8AC3E}">
        <p14:creationId xmlns:p14="http://schemas.microsoft.com/office/powerpoint/2010/main" val="2799994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30263" y="99391"/>
            <a:ext cx="10523531" cy="799025"/>
          </a:xfrm>
        </p:spPr>
        <p:txBody>
          <a:bodyPr>
            <a:normAutofit/>
          </a:bodyPr>
          <a:lstStyle/>
          <a:p>
            <a:r>
              <a:rPr lang="en-US" sz="4000" dirty="0">
                <a:latin typeface="Century" panose="02040604050505020304" pitchFamily="18" charset="0"/>
                <a:cs typeface="Times New Roman" panose="02020603050405020304" pitchFamily="18" charset="0"/>
              </a:rPr>
              <a:t>Evaluate the Model 2</a:t>
            </a:r>
            <a:r>
              <a:rPr lang="en-US" sz="3000" dirty="0">
                <a:solidFill>
                  <a:prstClr val="white"/>
                </a:solidFill>
                <a:latin typeface="Century" panose="02040604050505020304" pitchFamily="18" charset="0"/>
                <a:cs typeface="Times New Roman" panose="02020603050405020304" pitchFamily="18" charset="0"/>
              </a:rPr>
              <a:t>			Content Based</a:t>
            </a:r>
            <a:endParaRPr lang="en-US" sz="4000" dirty="0">
              <a:latin typeface="Century" panose="020406040505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DF77F968-CFE9-45D9-8221-A41B11EF4008}"/>
                  </a:ext>
                </a:extLst>
              </p14:cNvPr>
              <p14:cNvContentPartPr/>
              <p14:nvPr/>
            </p14:nvContentPartPr>
            <p14:xfrm>
              <a:off x="8944983" y="4618831"/>
              <a:ext cx="468360" cy="360360"/>
            </p14:xfrm>
          </p:contentPart>
        </mc:Choice>
        <mc:Fallback xmlns="">
          <p:pic>
            <p:nvPicPr>
              <p:cNvPr id="14" name="Ink 13">
                <a:extLst>
                  <a:ext uri="{FF2B5EF4-FFF2-40B4-BE49-F238E27FC236}">
                    <a16:creationId xmlns:a16="http://schemas.microsoft.com/office/drawing/2014/main" id="{DF77F968-CFE9-45D9-8221-A41B11EF4008}"/>
                  </a:ext>
                </a:extLst>
              </p:cNvPr>
              <p:cNvPicPr/>
              <p:nvPr/>
            </p:nvPicPr>
            <p:blipFill>
              <a:blip r:embed="rId3"/>
              <a:stretch>
                <a:fillRect/>
              </a:stretch>
            </p:blipFill>
            <p:spPr>
              <a:xfrm>
                <a:off x="8936343" y="4610191"/>
                <a:ext cx="486000" cy="378000"/>
              </a:xfrm>
              <a:prstGeom prst="rect">
                <a:avLst/>
              </a:prstGeom>
            </p:spPr>
          </p:pic>
        </mc:Fallback>
      </mc:AlternateContent>
      <p:sp>
        <p:nvSpPr>
          <p:cNvPr id="15" name="TextBox 14">
            <a:extLst>
              <a:ext uri="{FF2B5EF4-FFF2-40B4-BE49-F238E27FC236}">
                <a16:creationId xmlns:a16="http://schemas.microsoft.com/office/drawing/2014/main" id="{048672E3-4C30-49AC-8EB9-C2A5C421E638}"/>
              </a:ext>
            </a:extLst>
          </p:cNvPr>
          <p:cNvSpPr txBox="1"/>
          <p:nvPr/>
        </p:nvSpPr>
        <p:spPr>
          <a:xfrm>
            <a:off x="8936265" y="4642061"/>
            <a:ext cx="477078" cy="461665"/>
          </a:xfrm>
          <a:prstGeom prst="rect">
            <a:avLst/>
          </a:prstGeom>
          <a:noFill/>
        </p:spPr>
        <p:txBody>
          <a:bodyPr wrap="square" rtlCol="0">
            <a:spAutoFit/>
          </a:bodyPr>
          <a:lstStyle/>
          <a:p>
            <a:r>
              <a:rPr lang="el-GR" sz="2400" b="1" dirty="0"/>
              <a:t>θ</a:t>
            </a:r>
            <a:endParaRPr lang="en-US" sz="2400" dirty="0"/>
          </a:p>
        </p:txBody>
      </p:sp>
      <p:sp>
        <p:nvSpPr>
          <p:cNvPr id="19" name="Rectangle 18">
            <a:extLst>
              <a:ext uri="{FF2B5EF4-FFF2-40B4-BE49-F238E27FC236}">
                <a16:creationId xmlns:a16="http://schemas.microsoft.com/office/drawing/2014/main" id="{BA5B51F8-C6A3-457F-8D51-2646A1CF0752}"/>
              </a:ext>
            </a:extLst>
          </p:cNvPr>
          <p:cNvSpPr/>
          <p:nvPr/>
        </p:nvSpPr>
        <p:spPr>
          <a:xfrm>
            <a:off x="0" y="5237922"/>
            <a:ext cx="1789043" cy="1620078"/>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Content Placeholder 17">
            <a:extLst>
              <a:ext uri="{FF2B5EF4-FFF2-40B4-BE49-F238E27FC236}">
                <a16:creationId xmlns:a16="http://schemas.microsoft.com/office/drawing/2014/main" id="{53810116-DF73-4026-99A3-003F52ADF72C}"/>
              </a:ext>
            </a:extLst>
          </p:cNvPr>
          <p:cNvSpPr txBox="1">
            <a:spLocks/>
          </p:cNvSpPr>
          <p:nvPr/>
        </p:nvSpPr>
        <p:spPr>
          <a:xfrm>
            <a:off x="5919084" y="1012464"/>
            <a:ext cx="5729578" cy="34624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ja-JP" sz="2400" b="1" dirty="0">
              <a:solidFill>
                <a:schemeClr val="bg1"/>
              </a:solidFill>
              <a:cs typeface="Arial" panose="020B0604020202020204" pitchFamily="34" charset="0"/>
            </a:endParaRPr>
          </a:p>
        </p:txBody>
      </p:sp>
      <p:pic>
        <p:nvPicPr>
          <p:cNvPr id="3" name="Picture 2">
            <a:extLst>
              <a:ext uri="{FF2B5EF4-FFF2-40B4-BE49-F238E27FC236}">
                <a16:creationId xmlns:a16="http://schemas.microsoft.com/office/drawing/2014/main" id="{31CCAE32-D788-4E89-9E71-3D5BD6E82F52}"/>
              </a:ext>
            </a:extLst>
          </p:cNvPr>
          <p:cNvPicPr>
            <a:picLocks noChangeAspect="1"/>
          </p:cNvPicPr>
          <p:nvPr/>
        </p:nvPicPr>
        <p:blipFill>
          <a:blip r:embed="rId4"/>
          <a:stretch>
            <a:fillRect/>
          </a:stretch>
        </p:blipFill>
        <p:spPr>
          <a:xfrm>
            <a:off x="403615" y="892489"/>
            <a:ext cx="4283544" cy="3102537"/>
          </a:xfrm>
          <a:prstGeom prst="rect">
            <a:avLst/>
          </a:prstGeom>
        </p:spPr>
      </p:pic>
      <p:sp>
        <p:nvSpPr>
          <p:cNvPr id="18" name="Content Placeholder 17">
            <a:extLst>
              <a:ext uri="{FF2B5EF4-FFF2-40B4-BE49-F238E27FC236}">
                <a16:creationId xmlns:a16="http://schemas.microsoft.com/office/drawing/2014/main" id="{523B060A-54A9-4C4D-825D-345AAFB62A45}"/>
              </a:ext>
            </a:extLst>
          </p:cNvPr>
          <p:cNvSpPr txBox="1">
            <a:spLocks/>
          </p:cNvSpPr>
          <p:nvPr/>
        </p:nvSpPr>
        <p:spPr>
          <a:xfrm>
            <a:off x="5839180" y="1012465"/>
            <a:ext cx="6194169" cy="37607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sz="2200" b="1" u="sng" dirty="0">
                <a:solidFill>
                  <a:schemeClr val="bg1"/>
                </a:solidFill>
                <a:cs typeface="Arial" panose="020B0604020202020204" pitchFamily="34" charset="0"/>
              </a:rPr>
              <a:t>TF-IDF</a:t>
            </a:r>
            <a:r>
              <a:rPr lang="en-US" altLang="ja-JP" sz="2200" b="1" dirty="0">
                <a:solidFill>
                  <a:schemeClr val="bg1"/>
                </a:solidFill>
                <a:cs typeface="Arial" panose="020B0604020202020204" pitchFamily="34" charset="0"/>
              </a:rPr>
              <a:t> – </a:t>
            </a:r>
            <a:r>
              <a:rPr lang="en-US" altLang="ja-JP" sz="2200" dirty="0">
                <a:solidFill>
                  <a:schemeClr val="bg1"/>
                </a:solidFill>
                <a:cs typeface="Arial" panose="020B0604020202020204" pitchFamily="34" charset="0"/>
              </a:rPr>
              <a:t>Term Frequency Inverse Document Frequency </a:t>
            </a:r>
          </a:p>
          <a:p>
            <a:pPr lvl="1"/>
            <a:r>
              <a:rPr lang="en-US" altLang="ja-JP" sz="2200" b="1" u="sng" dirty="0">
                <a:solidFill>
                  <a:schemeClr val="bg1"/>
                </a:solidFill>
                <a:cs typeface="Arial" panose="020B0604020202020204" pitchFamily="34" charset="0"/>
              </a:rPr>
              <a:t>Term Frequency </a:t>
            </a:r>
            <a:r>
              <a:rPr lang="en-US" altLang="ja-JP" sz="2200" b="1" dirty="0">
                <a:solidFill>
                  <a:schemeClr val="bg1"/>
                </a:solidFill>
                <a:cs typeface="Arial" panose="020B0604020202020204" pitchFamily="34" charset="0"/>
              </a:rPr>
              <a:t>– </a:t>
            </a:r>
            <a:r>
              <a:rPr lang="en-US" altLang="ja-JP" sz="2200" dirty="0">
                <a:solidFill>
                  <a:schemeClr val="bg1"/>
                </a:solidFill>
                <a:cs typeface="Arial" panose="020B0604020202020204" pitchFamily="34" charset="0"/>
              </a:rPr>
              <a:t>How many times a word appears in a document</a:t>
            </a:r>
          </a:p>
          <a:p>
            <a:pPr lvl="1"/>
            <a:r>
              <a:rPr lang="en-US" altLang="ja-JP" sz="2200" b="1" u="sng" dirty="0">
                <a:solidFill>
                  <a:schemeClr val="bg1"/>
                </a:solidFill>
                <a:cs typeface="Arial" panose="020B0604020202020204" pitchFamily="34" charset="0"/>
              </a:rPr>
              <a:t>Inverse Data Frequency </a:t>
            </a:r>
            <a:r>
              <a:rPr lang="en-US" altLang="ja-JP" sz="2200" dirty="0">
                <a:solidFill>
                  <a:schemeClr val="bg1"/>
                </a:solidFill>
                <a:cs typeface="Arial" panose="020B0604020202020204" pitchFamily="34" charset="0"/>
              </a:rPr>
              <a:t>– how important is a word</a:t>
            </a:r>
          </a:p>
          <a:p>
            <a:pPr lvl="1"/>
            <a:r>
              <a:rPr lang="en-US" altLang="ja-JP" sz="2200" dirty="0">
                <a:solidFill>
                  <a:schemeClr val="bg1"/>
                </a:solidFill>
                <a:cs typeface="Arial" panose="020B0604020202020204" pitchFamily="34" charset="0"/>
              </a:rPr>
              <a:t>Commonly used to transform text so that it can be used in algorithms / calculations</a:t>
            </a:r>
          </a:p>
          <a:p>
            <a:r>
              <a:rPr lang="en-US" altLang="ja-JP" sz="2200" dirty="0">
                <a:solidFill>
                  <a:schemeClr val="bg1"/>
                </a:solidFill>
                <a:cs typeface="Arial" panose="020B0604020202020204" pitchFamily="34" charset="0"/>
              </a:rPr>
              <a:t>Used TF-IDF so that text could be used in K – Neighbors Classifier</a:t>
            </a:r>
          </a:p>
          <a:p>
            <a:endParaRPr lang="en-US" altLang="ja-JP" sz="2200" dirty="0">
              <a:solidFill>
                <a:schemeClr val="bg1"/>
              </a:solidFill>
              <a:cs typeface="Arial" panose="020B0604020202020204" pitchFamily="34" charset="0"/>
            </a:endParaRPr>
          </a:p>
          <a:p>
            <a:pPr marL="0" indent="0">
              <a:buNone/>
            </a:pPr>
            <a:endParaRPr lang="en-US" altLang="ja-JP" sz="2200" dirty="0">
              <a:solidFill>
                <a:schemeClr val="bg1"/>
              </a:solidFill>
              <a:cs typeface="Arial" panose="020B0604020202020204" pitchFamily="34" charset="0"/>
            </a:endParaRPr>
          </a:p>
        </p:txBody>
      </p:sp>
      <p:sp>
        <p:nvSpPr>
          <p:cNvPr id="13" name="TextBox 12"/>
          <p:cNvSpPr txBox="1"/>
          <p:nvPr/>
        </p:nvSpPr>
        <p:spPr>
          <a:xfrm>
            <a:off x="11301995" y="6400800"/>
            <a:ext cx="755904" cy="338554"/>
          </a:xfrm>
          <a:prstGeom prst="rect">
            <a:avLst/>
          </a:prstGeom>
          <a:noFill/>
        </p:spPr>
        <p:txBody>
          <a:bodyPr wrap="square" rtlCol="0">
            <a:spAutoFit/>
          </a:bodyPr>
          <a:lstStyle/>
          <a:p>
            <a:r>
              <a:rPr lang="en-US" sz="1600" b="1" dirty="0">
                <a:solidFill>
                  <a:schemeClr val="bg1"/>
                </a:solidFill>
              </a:rPr>
              <a:t>Slide 9</a:t>
            </a:r>
          </a:p>
        </p:txBody>
      </p:sp>
      <p:pic>
        <p:nvPicPr>
          <p:cNvPr id="4" name="Picture 3">
            <a:extLst>
              <a:ext uri="{FF2B5EF4-FFF2-40B4-BE49-F238E27FC236}">
                <a16:creationId xmlns:a16="http://schemas.microsoft.com/office/drawing/2014/main" id="{E3335746-284D-4187-AA54-409F494947B6}"/>
              </a:ext>
            </a:extLst>
          </p:cNvPr>
          <p:cNvPicPr>
            <a:picLocks noChangeAspect="1"/>
          </p:cNvPicPr>
          <p:nvPr/>
        </p:nvPicPr>
        <p:blipFill>
          <a:blip r:embed="rId5"/>
          <a:stretch>
            <a:fillRect/>
          </a:stretch>
        </p:blipFill>
        <p:spPr>
          <a:xfrm>
            <a:off x="464353" y="4109075"/>
            <a:ext cx="5631647" cy="2748925"/>
          </a:xfrm>
          <a:prstGeom prst="rect">
            <a:avLst/>
          </a:prstGeom>
        </p:spPr>
      </p:pic>
    </p:spTree>
    <p:extLst>
      <p:ext uri="{BB962C8B-B14F-4D97-AF65-F5344CB8AC3E}">
        <p14:creationId xmlns:p14="http://schemas.microsoft.com/office/powerpoint/2010/main" val="176924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30263" y="99391"/>
            <a:ext cx="10523531" cy="799025"/>
          </a:xfrm>
        </p:spPr>
        <p:txBody>
          <a:bodyPr>
            <a:normAutofit/>
          </a:bodyPr>
          <a:lstStyle/>
          <a:p>
            <a:r>
              <a:rPr lang="en-US" sz="4000" dirty="0">
                <a:latin typeface="Century" panose="02040604050505020304" pitchFamily="18" charset="0"/>
                <a:cs typeface="Times New Roman" panose="02020603050405020304" pitchFamily="18" charset="0"/>
              </a:rPr>
              <a:t>Results / Conclusions</a:t>
            </a:r>
            <a:r>
              <a:rPr lang="en-US" sz="3000" dirty="0">
                <a:solidFill>
                  <a:prstClr val="white"/>
                </a:solidFill>
                <a:latin typeface="Century" panose="02040604050505020304" pitchFamily="18" charset="0"/>
                <a:cs typeface="Times New Roman" panose="02020603050405020304" pitchFamily="18" charset="0"/>
              </a:rPr>
              <a:t>			Content Based </a:t>
            </a:r>
            <a:endParaRPr lang="en-US" sz="4000" dirty="0">
              <a:latin typeface="Century" panose="020406040505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DF77F968-CFE9-45D9-8221-A41B11EF4008}"/>
                  </a:ext>
                </a:extLst>
              </p14:cNvPr>
              <p14:cNvContentPartPr/>
              <p14:nvPr/>
            </p14:nvContentPartPr>
            <p14:xfrm>
              <a:off x="8944983" y="4618831"/>
              <a:ext cx="468360" cy="360360"/>
            </p14:xfrm>
          </p:contentPart>
        </mc:Choice>
        <mc:Fallback xmlns="">
          <p:pic>
            <p:nvPicPr>
              <p:cNvPr id="14" name="Ink 13">
                <a:extLst>
                  <a:ext uri="{FF2B5EF4-FFF2-40B4-BE49-F238E27FC236}">
                    <a16:creationId xmlns:a16="http://schemas.microsoft.com/office/drawing/2014/main" id="{DF77F968-CFE9-45D9-8221-A41B11EF4008}"/>
                  </a:ext>
                </a:extLst>
              </p:cNvPr>
              <p:cNvPicPr/>
              <p:nvPr/>
            </p:nvPicPr>
            <p:blipFill>
              <a:blip r:embed="rId3"/>
              <a:stretch>
                <a:fillRect/>
              </a:stretch>
            </p:blipFill>
            <p:spPr>
              <a:xfrm>
                <a:off x="8936343" y="4610191"/>
                <a:ext cx="486000" cy="378000"/>
              </a:xfrm>
              <a:prstGeom prst="rect">
                <a:avLst/>
              </a:prstGeom>
            </p:spPr>
          </p:pic>
        </mc:Fallback>
      </mc:AlternateContent>
      <p:sp>
        <p:nvSpPr>
          <p:cNvPr id="15" name="TextBox 14">
            <a:extLst>
              <a:ext uri="{FF2B5EF4-FFF2-40B4-BE49-F238E27FC236}">
                <a16:creationId xmlns:a16="http://schemas.microsoft.com/office/drawing/2014/main" id="{048672E3-4C30-49AC-8EB9-C2A5C421E638}"/>
              </a:ext>
            </a:extLst>
          </p:cNvPr>
          <p:cNvSpPr txBox="1"/>
          <p:nvPr/>
        </p:nvSpPr>
        <p:spPr>
          <a:xfrm>
            <a:off x="8936265" y="4642061"/>
            <a:ext cx="477078" cy="461665"/>
          </a:xfrm>
          <a:prstGeom prst="rect">
            <a:avLst/>
          </a:prstGeom>
          <a:noFill/>
        </p:spPr>
        <p:txBody>
          <a:bodyPr wrap="square" rtlCol="0">
            <a:spAutoFit/>
          </a:bodyPr>
          <a:lstStyle/>
          <a:p>
            <a:r>
              <a:rPr lang="el-GR" sz="2400" b="1" dirty="0"/>
              <a:t>θ</a:t>
            </a:r>
            <a:endParaRPr lang="en-US" sz="2400" dirty="0"/>
          </a:p>
        </p:txBody>
      </p:sp>
      <p:sp>
        <p:nvSpPr>
          <p:cNvPr id="19" name="Rectangle 18">
            <a:extLst>
              <a:ext uri="{FF2B5EF4-FFF2-40B4-BE49-F238E27FC236}">
                <a16:creationId xmlns:a16="http://schemas.microsoft.com/office/drawing/2014/main" id="{BA5B51F8-C6A3-457F-8D51-2646A1CF0752}"/>
              </a:ext>
            </a:extLst>
          </p:cNvPr>
          <p:cNvSpPr/>
          <p:nvPr/>
        </p:nvSpPr>
        <p:spPr>
          <a:xfrm>
            <a:off x="0" y="5237922"/>
            <a:ext cx="1789043" cy="1620078"/>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Content Placeholder 17">
            <a:extLst>
              <a:ext uri="{FF2B5EF4-FFF2-40B4-BE49-F238E27FC236}">
                <a16:creationId xmlns:a16="http://schemas.microsoft.com/office/drawing/2014/main" id="{53810116-DF73-4026-99A3-003F52ADF72C}"/>
              </a:ext>
            </a:extLst>
          </p:cNvPr>
          <p:cNvSpPr txBox="1">
            <a:spLocks/>
          </p:cNvSpPr>
          <p:nvPr/>
        </p:nvSpPr>
        <p:spPr>
          <a:xfrm>
            <a:off x="5919084" y="1179620"/>
            <a:ext cx="5729578" cy="34624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ja-JP" sz="2400" b="1" dirty="0">
              <a:solidFill>
                <a:schemeClr val="bg1"/>
              </a:solidFill>
              <a:cs typeface="Arial" panose="020B0604020202020204" pitchFamily="34" charset="0"/>
            </a:endParaRPr>
          </a:p>
        </p:txBody>
      </p:sp>
      <p:sp>
        <p:nvSpPr>
          <p:cNvPr id="8" name="TextBox 7"/>
          <p:cNvSpPr txBox="1"/>
          <p:nvPr/>
        </p:nvSpPr>
        <p:spPr>
          <a:xfrm>
            <a:off x="11155680" y="6400800"/>
            <a:ext cx="902219" cy="338554"/>
          </a:xfrm>
          <a:prstGeom prst="rect">
            <a:avLst/>
          </a:prstGeom>
          <a:noFill/>
        </p:spPr>
        <p:txBody>
          <a:bodyPr wrap="square" rtlCol="0">
            <a:spAutoFit/>
          </a:bodyPr>
          <a:lstStyle/>
          <a:p>
            <a:r>
              <a:rPr lang="en-US" sz="1600" b="1" dirty="0">
                <a:solidFill>
                  <a:schemeClr val="bg1"/>
                </a:solidFill>
              </a:rPr>
              <a:t>Slide 10</a:t>
            </a:r>
          </a:p>
        </p:txBody>
      </p:sp>
      <p:graphicFrame>
        <p:nvGraphicFramePr>
          <p:cNvPr id="2" name="Table 1"/>
          <p:cNvGraphicFramePr>
            <a:graphicFrameLocks noGrp="1"/>
          </p:cNvGraphicFramePr>
          <p:nvPr>
            <p:extLst>
              <p:ext uri="{D42A27DB-BD31-4B8C-83A1-F6EECF244321}">
                <p14:modId xmlns:p14="http://schemas.microsoft.com/office/powerpoint/2010/main" val="330970764"/>
              </p:ext>
            </p:extLst>
          </p:nvPr>
        </p:nvGraphicFramePr>
        <p:xfrm>
          <a:off x="1301080" y="5532144"/>
          <a:ext cx="9236007" cy="1112520"/>
        </p:xfrm>
        <a:graphic>
          <a:graphicData uri="http://schemas.openxmlformats.org/drawingml/2006/table">
            <a:tbl>
              <a:tblPr firstRow="1" bandRow="1">
                <a:tableStyleId>{5C22544A-7EE6-4342-B048-85BDC9FD1C3A}</a:tableStyleId>
              </a:tblPr>
              <a:tblGrid>
                <a:gridCol w="3078669">
                  <a:extLst>
                    <a:ext uri="{9D8B030D-6E8A-4147-A177-3AD203B41FA5}">
                      <a16:colId xmlns:a16="http://schemas.microsoft.com/office/drawing/2014/main" val="2671996411"/>
                    </a:ext>
                  </a:extLst>
                </a:gridCol>
                <a:gridCol w="3078669">
                  <a:extLst>
                    <a:ext uri="{9D8B030D-6E8A-4147-A177-3AD203B41FA5}">
                      <a16:colId xmlns:a16="http://schemas.microsoft.com/office/drawing/2014/main" val="325154716"/>
                    </a:ext>
                  </a:extLst>
                </a:gridCol>
                <a:gridCol w="3078669">
                  <a:extLst>
                    <a:ext uri="{9D8B030D-6E8A-4147-A177-3AD203B41FA5}">
                      <a16:colId xmlns:a16="http://schemas.microsoft.com/office/drawing/2014/main" val="1550966481"/>
                    </a:ext>
                  </a:extLst>
                </a:gridCol>
              </a:tblGrid>
              <a:tr h="370840">
                <a:tc gridSpan="3">
                  <a:txBody>
                    <a:bodyPr/>
                    <a:lstStyle/>
                    <a:p>
                      <a:pPr algn="ctr"/>
                      <a:r>
                        <a:rPr lang="en-US" dirty="0">
                          <a:solidFill>
                            <a:schemeClr val="bg1"/>
                          </a:solidFill>
                        </a:rPr>
                        <a:t>Total Data for Entire</a:t>
                      </a:r>
                      <a:r>
                        <a:rPr lang="en-US" baseline="0" dirty="0">
                          <a:solidFill>
                            <a:schemeClr val="bg1"/>
                          </a:solidFill>
                        </a:rPr>
                        <a:t> movies.csv Dataset</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50000"/>
                      </a:schemeClr>
                    </a:solidFill>
                  </a:tcPr>
                </a:tc>
                <a:tc hMerge="1">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hMerge="1">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63932876"/>
                  </a:ext>
                </a:extLst>
              </a:tr>
              <a:tr h="370840">
                <a:tc>
                  <a:txBody>
                    <a:bodyPr/>
                    <a:lstStyle/>
                    <a:p>
                      <a:pPr algn="ctr"/>
                      <a:r>
                        <a:rPr lang="en-US" b="1" dirty="0">
                          <a:solidFill>
                            <a:schemeClr val="tx1"/>
                          </a:solidFill>
                        </a:rPr>
                        <a:t>Number of Genres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b="1" dirty="0">
                          <a:solidFill>
                            <a:schemeClr val="tx1"/>
                          </a:solidFill>
                        </a:rPr>
                        <a:t>Number Correctly Predicted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b="1" dirty="0">
                          <a:solidFill>
                            <a:schemeClr val="tx1"/>
                          </a:solidFill>
                        </a:rPr>
                        <a:t>Number Incorrectly</a:t>
                      </a:r>
                      <a:r>
                        <a:rPr lang="en-US" b="1" baseline="0" dirty="0">
                          <a:solidFill>
                            <a:schemeClr val="tx1"/>
                          </a:solidFill>
                        </a:rPr>
                        <a:t> Predicted</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419289201"/>
                  </a:ext>
                </a:extLst>
              </a:tr>
              <a:tr h="370840">
                <a:tc>
                  <a:txBody>
                    <a:bodyPr/>
                    <a:lstStyle/>
                    <a:p>
                      <a:pPr algn="ctr"/>
                      <a:r>
                        <a:rPr lang="en-US" b="1" dirty="0">
                          <a:solidFill>
                            <a:schemeClr val="tx1"/>
                          </a:solidFill>
                        </a:rPr>
                        <a:t>24,318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dirty="0">
                          <a:solidFill>
                            <a:schemeClr val="tx1"/>
                          </a:solidFill>
                        </a:rPr>
                        <a:t>22,447 (92.3%)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dirty="0">
                          <a:solidFill>
                            <a:schemeClr val="tx1"/>
                          </a:solidFill>
                        </a:rPr>
                        <a:t>1,871 (7.7%)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64148045"/>
                  </a:ext>
                </a:extLst>
              </a:tr>
            </a:tbl>
          </a:graphicData>
        </a:graphic>
      </p:graphicFrame>
      <p:sp>
        <p:nvSpPr>
          <p:cNvPr id="16" name="Content Placeholder 17">
            <a:extLst>
              <a:ext uri="{FF2B5EF4-FFF2-40B4-BE49-F238E27FC236}">
                <a16:creationId xmlns:a16="http://schemas.microsoft.com/office/drawing/2014/main" id="{AC1CB768-8AAB-4F6B-AD16-2C8330F0FF53}"/>
              </a:ext>
            </a:extLst>
          </p:cNvPr>
          <p:cNvSpPr txBox="1">
            <a:spLocks/>
          </p:cNvSpPr>
          <p:nvPr/>
        </p:nvSpPr>
        <p:spPr>
          <a:xfrm>
            <a:off x="212581" y="1021000"/>
            <a:ext cx="11436081" cy="6116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ja-JP" b="1" u="sng" dirty="0">
                <a:solidFill>
                  <a:schemeClr val="bg1"/>
                </a:solidFill>
                <a:cs typeface="Arial" panose="020B0604020202020204" pitchFamily="34" charset="0"/>
              </a:rPr>
              <a:t>Conclusions</a:t>
            </a:r>
          </a:p>
          <a:p>
            <a:pPr marL="0" indent="0" algn="ctr">
              <a:buNone/>
            </a:pPr>
            <a:endParaRPr lang="en-US" altLang="ja-JP" b="1" dirty="0">
              <a:solidFill>
                <a:schemeClr val="bg1"/>
              </a:solidFill>
              <a:cs typeface="Arial" panose="020B0604020202020204" pitchFamily="34" charset="0"/>
            </a:endParaRPr>
          </a:p>
        </p:txBody>
      </p:sp>
      <p:sp>
        <p:nvSpPr>
          <p:cNvPr id="17" name="Content Placeholder 17">
            <a:extLst>
              <a:ext uri="{FF2B5EF4-FFF2-40B4-BE49-F238E27FC236}">
                <a16:creationId xmlns:a16="http://schemas.microsoft.com/office/drawing/2014/main" id="{AC1CB768-8AAB-4F6B-AD16-2C8330F0FF53}"/>
              </a:ext>
            </a:extLst>
          </p:cNvPr>
          <p:cNvSpPr txBox="1">
            <a:spLocks/>
          </p:cNvSpPr>
          <p:nvPr/>
        </p:nvSpPr>
        <p:spPr>
          <a:xfrm>
            <a:off x="373987" y="1516529"/>
            <a:ext cx="11436081" cy="32940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sz="2400" dirty="0">
                <a:solidFill>
                  <a:schemeClr val="bg1"/>
                </a:solidFill>
                <a:cs typeface="Arial" panose="020B0604020202020204" pitchFamily="34" charset="0"/>
              </a:rPr>
              <a:t>Like mentioned earlier, since this is an </a:t>
            </a:r>
            <a:r>
              <a:rPr lang="en-US" altLang="ja-JP" sz="2400" b="1" dirty="0">
                <a:solidFill>
                  <a:schemeClr val="bg1"/>
                </a:solidFill>
                <a:cs typeface="Arial" panose="020B0604020202020204" pitchFamily="34" charset="0"/>
              </a:rPr>
              <a:t>Unsupervised Machine Learning Model</a:t>
            </a:r>
            <a:r>
              <a:rPr lang="en-US" altLang="ja-JP" sz="2400" dirty="0">
                <a:solidFill>
                  <a:schemeClr val="bg1"/>
                </a:solidFill>
                <a:cs typeface="Arial" panose="020B0604020202020204" pitchFamily="34" charset="0"/>
              </a:rPr>
              <a:t> it is very difficult to evaluate the successfulness of it. </a:t>
            </a:r>
          </a:p>
          <a:p>
            <a:pPr lvl="1"/>
            <a:r>
              <a:rPr lang="en-US" altLang="ja-JP" sz="2000" dirty="0">
                <a:solidFill>
                  <a:schemeClr val="bg1"/>
                </a:solidFill>
                <a:cs typeface="Arial" panose="020B0604020202020204" pitchFamily="34" charset="0"/>
              </a:rPr>
              <a:t>There are no real “correct” recommendations so it is impossible to get an R-score or any other objective metrics</a:t>
            </a:r>
          </a:p>
          <a:p>
            <a:r>
              <a:rPr lang="en-US" altLang="ja-JP" sz="2400" dirty="0">
                <a:solidFill>
                  <a:schemeClr val="bg1"/>
                </a:solidFill>
                <a:cs typeface="Arial" panose="020B0604020202020204" pitchFamily="34" charset="0"/>
              </a:rPr>
              <a:t>This method of evaluating the predicted movies’ genres match the base movie genre is not the only possible way to evaluate the model but it is an effective way to judge the model </a:t>
            </a:r>
          </a:p>
          <a:p>
            <a:pPr lvl="1"/>
            <a:r>
              <a:rPr lang="en-US" altLang="ja-JP" sz="2000" dirty="0">
                <a:solidFill>
                  <a:schemeClr val="bg1"/>
                </a:solidFill>
                <a:cs typeface="Arial" panose="020B0604020202020204" pitchFamily="34" charset="0"/>
              </a:rPr>
              <a:t>Using this model to evaluate the recommendation system the Content Based Recommendation System proves to be very effective at predicting movies with matching genres with a 92% success rate</a:t>
            </a:r>
          </a:p>
          <a:p>
            <a:endParaRPr lang="en-US" altLang="ja-JP" dirty="0">
              <a:solidFill>
                <a:schemeClr val="bg1"/>
              </a:solidFill>
              <a:cs typeface="Arial" panose="020B0604020202020204" pitchFamily="34" charset="0"/>
            </a:endParaRPr>
          </a:p>
        </p:txBody>
      </p:sp>
    </p:spTree>
    <p:extLst>
      <p:ext uri="{BB962C8B-B14F-4D97-AF65-F5344CB8AC3E}">
        <p14:creationId xmlns:p14="http://schemas.microsoft.com/office/powerpoint/2010/main" val="2270234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30263" y="99391"/>
            <a:ext cx="10523531" cy="799025"/>
          </a:xfrm>
        </p:spPr>
        <p:txBody>
          <a:bodyPr>
            <a:normAutofit fontScale="90000"/>
          </a:bodyPr>
          <a:lstStyle/>
          <a:p>
            <a:r>
              <a:rPr lang="en-US" sz="4000" dirty="0">
                <a:latin typeface="Century" panose="02040604050505020304" pitchFamily="18" charset="0"/>
                <a:cs typeface="Times New Roman" panose="02020603050405020304" pitchFamily="18" charset="0"/>
              </a:rPr>
              <a:t>About the Data				</a:t>
            </a:r>
            <a:r>
              <a:rPr lang="en-US" sz="3000" dirty="0">
                <a:latin typeface="Century" panose="02040604050505020304" pitchFamily="18" charset="0"/>
                <a:cs typeface="Times New Roman" panose="02020603050405020304" pitchFamily="18" charset="0"/>
              </a:rPr>
              <a:t>Collaborative Based</a:t>
            </a:r>
          </a:p>
        </p:txBody>
      </p:sp>
      <p:sp>
        <p:nvSpPr>
          <p:cNvPr id="4" name="Content Placeholder 17">
            <a:extLst>
              <a:ext uri="{FF2B5EF4-FFF2-40B4-BE49-F238E27FC236}">
                <a16:creationId xmlns:a16="http://schemas.microsoft.com/office/drawing/2014/main" id="{0185A217-4048-4D79-B397-6286970F7768}"/>
              </a:ext>
            </a:extLst>
          </p:cNvPr>
          <p:cNvSpPr txBox="1">
            <a:spLocks/>
          </p:cNvSpPr>
          <p:nvPr/>
        </p:nvSpPr>
        <p:spPr>
          <a:xfrm>
            <a:off x="465927" y="1181117"/>
            <a:ext cx="11043684" cy="49215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sz="2400" dirty="0">
                <a:solidFill>
                  <a:schemeClr val="bg1"/>
                </a:solidFill>
                <a:cs typeface="Arial" panose="020B0604020202020204" pitchFamily="34" charset="0"/>
              </a:rPr>
              <a:t>Data Source: </a:t>
            </a:r>
            <a:r>
              <a:rPr lang="en-US" sz="2000" u="sng" dirty="0">
                <a:hlinkClick r:id="rId2"/>
              </a:rPr>
              <a:t>https://grouplens.org/datasets/movielens/latest/</a:t>
            </a:r>
            <a:endParaRPr lang="en-US" altLang="ja-JP" sz="2000" dirty="0">
              <a:solidFill>
                <a:schemeClr val="bg1"/>
              </a:solidFill>
              <a:cs typeface="Arial" panose="020B0604020202020204" pitchFamily="34" charset="0"/>
            </a:endParaRPr>
          </a:p>
          <a:p>
            <a:r>
              <a:rPr lang="en-US" altLang="ja-JP" sz="2400" dirty="0">
                <a:solidFill>
                  <a:schemeClr val="bg1"/>
                </a:solidFill>
                <a:cs typeface="Arial" panose="020B0604020202020204" pitchFamily="34" charset="0"/>
              </a:rPr>
              <a:t>There are two zip folders on this link, download the larger zip folder </a:t>
            </a:r>
            <a:r>
              <a:rPr lang="en-US" altLang="ja-JP" sz="2400" b="1" dirty="0">
                <a:solidFill>
                  <a:schemeClr val="bg1"/>
                </a:solidFill>
                <a:cs typeface="Arial" panose="020B0604020202020204" pitchFamily="34" charset="0"/>
              </a:rPr>
              <a:t>ml-latest.zip</a:t>
            </a:r>
          </a:p>
          <a:p>
            <a:r>
              <a:rPr lang="en-US" altLang="ja-JP" sz="2400" dirty="0">
                <a:solidFill>
                  <a:schemeClr val="bg1"/>
                </a:solidFill>
                <a:cs typeface="Arial" panose="020B0604020202020204" pitchFamily="34" charset="0"/>
              </a:rPr>
              <a:t>There are multiple csv files in this zip file. Only use movies.csv and ratings.csv in this project </a:t>
            </a:r>
          </a:p>
          <a:p>
            <a:r>
              <a:rPr lang="en-US" altLang="ja-JP" sz="2400" dirty="0">
                <a:solidFill>
                  <a:schemeClr val="bg1"/>
                </a:solidFill>
                <a:cs typeface="Arial" panose="020B0604020202020204" pitchFamily="34" charset="0"/>
              </a:rPr>
              <a:t>3 columns in </a:t>
            </a:r>
            <a:r>
              <a:rPr lang="en-US" altLang="ja-JP" sz="2400" b="1" dirty="0">
                <a:solidFill>
                  <a:schemeClr val="bg1"/>
                </a:solidFill>
                <a:cs typeface="Arial" panose="020B0604020202020204" pitchFamily="34" charset="0"/>
              </a:rPr>
              <a:t>movies.csv</a:t>
            </a:r>
            <a:r>
              <a:rPr lang="en-US" altLang="ja-JP" sz="2400" dirty="0">
                <a:solidFill>
                  <a:schemeClr val="bg1"/>
                </a:solidFill>
                <a:cs typeface="Arial" panose="020B0604020202020204" pitchFamily="34" charset="0"/>
              </a:rPr>
              <a:t>: movieId, title, and genres</a:t>
            </a:r>
          </a:p>
          <a:p>
            <a:r>
              <a:rPr lang="en-US" altLang="ja-JP" sz="2400" dirty="0">
                <a:solidFill>
                  <a:schemeClr val="bg1"/>
                </a:solidFill>
                <a:cs typeface="Arial" panose="020B0604020202020204" pitchFamily="34" charset="0"/>
              </a:rPr>
              <a:t>3 columns in </a:t>
            </a:r>
            <a:r>
              <a:rPr lang="en-US" altLang="ja-JP" sz="2400" b="1" dirty="0">
                <a:solidFill>
                  <a:schemeClr val="bg1"/>
                </a:solidFill>
                <a:cs typeface="Arial" panose="020B0604020202020204" pitchFamily="34" charset="0"/>
              </a:rPr>
              <a:t>ratings.csv: </a:t>
            </a:r>
            <a:r>
              <a:rPr lang="en-US" altLang="ja-JP" sz="2400" dirty="0">
                <a:solidFill>
                  <a:schemeClr val="bg1"/>
                </a:solidFill>
                <a:cs typeface="Arial" panose="020B0604020202020204" pitchFamily="34" charset="0"/>
              </a:rPr>
              <a:t>userId, movieId, and rating</a:t>
            </a:r>
          </a:p>
          <a:p>
            <a:pPr marL="0" indent="0">
              <a:buNone/>
            </a:pPr>
            <a:endParaRPr lang="en-US" altLang="ja-JP" sz="2400" dirty="0">
              <a:solidFill>
                <a:schemeClr val="bg1"/>
              </a:solidFill>
              <a:cs typeface="Arial" panose="020B0604020202020204" pitchFamily="34" charset="0"/>
            </a:endParaRPr>
          </a:p>
          <a:p>
            <a:pPr marL="0" indent="0">
              <a:buNone/>
            </a:pPr>
            <a:r>
              <a:rPr lang="en-US" altLang="ja-JP" sz="2400" b="1" u="sng" dirty="0">
                <a:solidFill>
                  <a:schemeClr val="bg1"/>
                </a:solidFill>
                <a:cs typeface="Arial" panose="020B0604020202020204" pitchFamily="34" charset="0"/>
              </a:rPr>
              <a:t>Merged Dataset Information</a:t>
            </a:r>
            <a:endParaRPr lang="en-US" altLang="ja-JP" sz="2000" b="1" u="sng" dirty="0">
              <a:solidFill>
                <a:schemeClr val="bg1"/>
              </a:solidFill>
              <a:cs typeface="Arial" panose="020B0604020202020204" pitchFamily="34" charset="0"/>
            </a:endParaRPr>
          </a:p>
          <a:p>
            <a:r>
              <a:rPr lang="en-US" altLang="ja-JP" sz="2400" dirty="0">
                <a:solidFill>
                  <a:schemeClr val="bg1"/>
                </a:solidFill>
                <a:cs typeface="Arial" panose="020B0604020202020204" pitchFamily="34" charset="0"/>
              </a:rPr>
              <a:t>Number of Rows	 </a:t>
            </a:r>
            <a:r>
              <a:rPr lang="en-US" altLang="ja-JP" sz="2400" b="1" dirty="0">
                <a:solidFill>
                  <a:schemeClr val="bg1"/>
                </a:solidFill>
                <a:cs typeface="Arial" panose="020B0604020202020204" pitchFamily="34" charset="0"/>
              </a:rPr>
              <a:t>1,048,575</a:t>
            </a:r>
          </a:p>
          <a:p>
            <a:r>
              <a:rPr lang="en-US" altLang="ja-JP" sz="2400" dirty="0">
                <a:solidFill>
                  <a:schemeClr val="bg1"/>
                </a:solidFill>
                <a:cs typeface="Arial" panose="020B0604020202020204" pitchFamily="34" charset="0"/>
              </a:rPr>
              <a:t>Number of Movies	 </a:t>
            </a:r>
            <a:r>
              <a:rPr lang="en-US" altLang="ja-JP" sz="2400" b="1" dirty="0">
                <a:solidFill>
                  <a:schemeClr val="bg1"/>
                </a:solidFill>
                <a:cs typeface="Arial" panose="020B0604020202020204" pitchFamily="34" charset="0"/>
              </a:rPr>
              <a:t>22,156</a:t>
            </a:r>
          </a:p>
          <a:p>
            <a:r>
              <a:rPr lang="en-US" altLang="ja-JP" sz="2400" dirty="0">
                <a:solidFill>
                  <a:schemeClr val="bg1"/>
                </a:solidFill>
                <a:cs typeface="Arial" panose="020B0604020202020204" pitchFamily="34" charset="0"/>
              </a:rPr>
              <a:t>Number of Users	 </a:t>
            </a:r>
            <a:r>
              <a:rPr lang="en-US" altLang="ja-JP" sz="2400" b="1" dirty="0">
                <a:solidFill>
                  <a:schemeClr val="bg1"/>
                </a:solidFill>
                <a:cs typeface="Arial" panose="020B0604020202020204" pitchFamily="34" charset="0"/>
              </a:rPr>
              <a:t>10,532</a:t>
            </a:r>
          </a:p>
          <a:p>
            <a:endParaRPr lang="en-US" altLang="ja-JP" sz="2400" dirty="0">
              <a:solidFill>
                <a:schemeClr val="bg1"/>
              </a:solidFill>
              <a:cs typeface="Arial" panose="020B0604020202020204" pitchFamily="34" charset="0"/>
            </a:endParaRPr>
          </a:p>
        </p:txBody>
      </p:sp>
      <p:sp>
        <p:nvSpPr>
          <p:cNvPr id="7" name="TextBox 6"/>
          <p:cNvSpPr txBox="1"/>
          <p:nvPr/>
        </p:nvSpPr>
        <p:spPr>
          <a:xfrm>
            <a:off x="11112137" y="6400800"/>
            <a:ext cx="945762" cy="338554"/>
          </a:xfrm>
          <a:prstGeom prst="rect">
            <a:avLst/>
          </a:prstGeom>
          <a:noFill/>
        </p:spPr>
        <p:txBody>
          <a:bodyPr wrap="square" rtlCol="0">
            <a:spAutoFit/>
          </a:bodyPr>
          <a:lstStyle/>
          <a:p>
            <a:r>
              <a:rPr lang="en-US" sz="1600" b="1" dirty="0">
                <a:solidFill>
                  <a:schemeClr val="bg1"/>
                </a:solidFill>
              </a:rPr>
              <a:t>Slide 11</a:t>
            </a:r>
          </a:p>
        </p:txBody>
      </p:sp>
      <p:pic>
        <p:nvPicPr>
          <p:cNvPr id="2" name="Picture 1"/>
          <p:cNvPicPr>
            <a:picLocks noChangeAspect="1"/>
          </p:cNvPicPr>
          <p:nvPr/>
        </p:nvPicPr>
        <p:blipFill>
          <a:blip r:embed="rId3"/>
          <a:stretch>
            <a:fillRect/>
          </a:stretch>
        </p:blipFill>
        <p:spPr>
          <a:xfrm>
            <a:off x="7347297" y="4383728"/>
            <a:ext cx="4498113" cy="1718898"/>
          </a:xfrm>
          <a:prstGeom prst="rect">
            <a:avLst/>
          </a:prstGeom>
        </p:spPr>
      </p:pic>
    </p:spTree>
    <p:extLst>
      <p:ext uri="{BB962C8B-B14F-4D97-AF65-F5344CB8AC3E}">
        <p14:creationId xmlns:p14="http://schemas.microsoft.com/office/powerpoint/2010/main" val="795060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30263" y="99391"/>
            <a:ext cx="10523531" cy="799025"/>
          </a:xfrm>
        </p:spPr>
        <p:txBody>
          <a:bodyPr>
            <a:normAutofit/>
          </a:bodyPr>
          <a:lstStyle/>
          <a:p>
            <a:r>
              <a:rPr lang="en-US" sz="4000" dirty="0">
                <a:latin typeface="Century" panose="02040604050505020304" pitchFamily="18" charset="0"/>
                <a:cs typeface="Times New Roman" panose="02020603050405020304" pitchFamily="18" charset="0"/>
              </a:rPr>
              <a:t>Starting Data				</a:t>
            </a:r>
            <a:r>
              <a:rPr lang="en-US" sz="3000" dirty="0">
                <a:latin typeface="Century" panose="02040604050505020304" pitchFamily="18" charset="0"/>
                <a:cs typeface="Times New Roman" panose="02020603050405020304" pitchFamily="18" charset="0"/>
              </a:rPr>
              <a:t>Collaborative Based</a:t>
            </a:r>
          </a:p>
        </p:txBody>
      </p:sp>
      <p:sp>
        <p:nvSpPr>
          <p:cNvPr id="7" name="TextBox 6"/>
          <p:cNvSpPr txBox="1"/>
          <p:nvPr/>
        </p:nvSpPr>
        <p:spPr>
          <a:xfrm>
            <a:off x="11112137" y="6400800"/>
            <a:ext cx="945762" cy="338554"/>
          </a:xfrm>
          <a:prstGeom prst="rect">
            <a:avLst/>
          </a:prstGeom>
          <a:noFill/>
        </p:spPr>
        <p:txBody>
          <a:bodyPr wrap="square" rtlCol="0">
            <a:spAutoFit/>
          </a:bodyPr>
          <a:lstStyle/>
          <a:p>
            <a:r>
              <a:rPr lang="en-US" sz="1600" b="1" dirty="0">
                <a:solidFill>
                  <a:schemeClr val="bg1"/>
                </a:solidFill>
              </a:rPr>
              <a:t>Slide 12</a:t>
            </a:r>
          </a:p>
        </p:txBody>
      </p:sp>
      <p:sp>
        <p:nvSpPr>
          <p:cNvPr id="6" name="TextBox 5">
            <a:extLst>
              <a:ext uri="{FF2B5EF4-FFF2-40B4-BE49-F238E27FC236}">
                <a16:creationId xmlns:a16="http://schemas.microsoft.com/office/drawing/2014/main" id="{1818FD5C-15FB-4FC0-A25F-5F5CEBC3CDDF}"/>
              </a:ext>
            </a:extLst>
          </p:cNvPr>
          <p:cNvSpPr txBox="1"/>
          <p:nvPr/>
        </p:nvSpPr>
        <p:spPr>
          <a:xfrm>
            <a:off x="1747427" y="3846172"/>
            <a:ext cx="1961322" cy="523220"/>
          </a:xfrm>
          <a:prstGeom prst="rect">
            <a:avLst/>
          </a:prstGeom>
          <a:noFill/>
        </p:spPr>
        <p:txBody>
          <a:bodyPr wrap="square" rtlCol="0">
            <a:spAutoFit/>
          </a:bodyPr>
          <a:lstStyle/>
          <a:p>
            <a:r>
              <a:rPr lang="en-US" sz="2800" dirty="0">
                <a:solidFill>
                  <a:schemeClr val="bg1"/>
                </a:solidFill>
              </a:rPr>
              <a:t>Ratings CSV</a:t>
            </a:r>
          </a:p>
        </p:txBody>
      </p:sp>
      <p:pic>
        <p:nvPicPr>
          <p:cNvPr id="3" name="Picture 2"/>
          <p:cNvPicPr>
            <a:picLocks noChangeAspect="1"/>
          </p:cNvPicPr>
          <p:nvPr/>
        </p:nvPicPr>
        <p:blipFill>
          <a:blip r:embed="rId2"/>
          <a:stretch>
            <a:fillRect/>
          </a:stretch>
        </p:blipFill>
        <p:spPr>
          <a:xfrm>
            <a:off x="425773" y="1709320"/>
            <a:ext cx="4604630" cy="1462234"/>
          </a:xfrm>
          <a:prstGeom prst="rect">
            <a:avLst/>
          </a:prstGeom>
        </p:spPr>
      </p:pic>
      <p:pic>
        <p:nvPicPr>
          <p:cNvPr id="5" name="Picture 4"/>
          <p:cNvPicPr>
            <a:picLocks noChangeAspect="1"/>
          </p:cNvPicPr>
          <p:nvPr/>
        </p:nvPicPr>
        <p:blipFill>
          <a:blip r:embed="rId3"/>
          <a:stretch>
            <a:fillRect/>
          </a:stretch>
        </p:blipFill>
        <p:spPr>
          <a:xfrm>
            <a:off x="1747427" y="4457700"/>
            <a:ext cx="2124075" cy="1943100"/>
          </a:xfrm>
          <a:prstGeom prst="rect">
            <a:avLst/>
          </a:prstGeom>
        </p:spPr>
      </p:pic>
      <p:sp>
        <p:nvSpPr>
          <p:cNvPr id="9" name="TextBox 8">
            <a:extLst>
              <a:ext uri="{FF2B5EF4-FFF2-40B4-BE49-F238E27FC236}">
                <a16:creationId xmlns:a16="http://schemas.microsoft.com/office/drawing/2014/main" id="{1818FD5C-15FB-4FC0-A25F-5F5CEBC3CDDF}"/>
              </a:ext>
            </a:extLst>
          </p:cNvPr>
          <p:cNvSpPr txBox="1"/>
          <p:nvPr/>
        </p:nvSpPr>
        <p:spPr>
          <a:xfrm>
            <a:off x="1747427" y="1186100"/>
            <a:ext cx="1961322" cy="523220"/>
          </a:xfrm>
          <a:prstGeom prst="rect">
            <a:avLst/>
          </a:prstGeom>
          <a:noFill/>
        </p:spPr>
        <p:txBody>
          <a:bodyPr wrap="square" rtlCol="0">
            <a:spAutoFit/>
          </a:bodyPr>
          <a:lstStyle/>
          <a:p>
            <a:r>
              <a:rPr lang="en-US" sz="2800" dirty="0">
                <a:solidFill>
                  <a:schemeClr val="bg1"/>
                </a:solidFill>
              </a:rPr>
              <a:t>Movies CSV</a:t>
            </a:r>
          </a:p>
        </p:txBody>
      </p:sp>
      <p:pic>
        <p:nvPicPr>
          <p:cNvPr id="8" name="Picture 7"/>
          <p:cNvPicPr>
            <a:picLocks noChangeAspect="1"/>
          </p:cNvPicPr>
          <p:nvPr/>
        </p:nvPicPr>
        <p:blipFill>
          <a:blip r:embed="rId4"/>
          <a:stretch>
            <a:fillRect/>
          </a:stretch>
        </p:blipFill>
        <p:spPr>
          <a:xfrm>
            <a:off x="6490988" y="1781017"/>
            <a:ext cx="4621149" cy="1458572"/>
          </a:xfrm>
          <a:prstGeom prst="rect">
            <a:avLst/>
          </a:prstGeom>
        </p:spPr>
      </p:pic>
      <p:sp>
        <p:nvSpPr>
          <p:cNvPr id="12" name="TextBox 11">
            <a:extLst>
              <a:ext uri="{FF2B5EF4-FFF2-40B4-BE49-F238E27FC236}">
                <a16:creationId xmlns:a16="http://schemas.microsoft.com/office/drawing/2014/main" id="{1818FD5C-15FB-4FC0-A25F-5F5CEBC3CDDF}"/>
              </a:ext>
            </a:extLst>
          </p:cNvPr>
          <p:cNvSpPr txBox="1"/>
          <p:nvPr/>
        </p:nvSpPr>
        <p:spPr>
          <a:xfrm>
            <a:off x="7168513" y="1186100"/>
            <a:ext cx="3142436" cy="523220"/>
          </a:xfrm>
          <a:prstGeom prst="rect">
            <a:avLst/>
          </a:prstGeom>
          <a:noFill/>
        </p:spPr>
        <p:txBody>
          <a:bodyPr wrap="square" rtlCol="0">
            <a:spAutoFit/>
          </a:bodyPr>
          <a:lstStyle/>
          <a:p>
            <a:r>
              <a:rPr lang="en-US" sz="2800" dirty="0">
                <a:solidFill>
                  <a:schemeClr val="bg1"/>
                </a:solidFill>
              </a:rPr>
              <a:t>Cleaned Movies CSV</a:t>
            </a:r>
          </a:p>
        </p:txBody>
      </p:sp>
    </p:spTree>
    <p:extLst>
      <p:ext uri="{BB962C8B-B14F-4D97-AF65-F5344CB8AC3E}">
        <p14:creationId xmlns:p14="http://schemas.microsoft.com/office/powerpoint/2010/main" val="147157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A5B51F8-C6A3-457F-8D51-2646A1CF0752}"/>
              </a:ext>
            </a:extLst>
          </p:cNvPr>
          <p:cNvSpPr/>
          <p:nvPr/>
        </p:nvSpPr>
        <p:spPr>
          <a:xfrm>
            <a:off x="0" y="5237922"/>
            <a:ext cx="1789043" cy="1620078"/>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0455" y="10128"/>
            <a:ext cx="11031682" cy="799025"/>
          </a:xfrm>
        </p:spPr>
        <p:txBody>
          <a:bodyPr>
            <a:normAutofit fontScale="90000"/>
          </a:bodyPr>
          <a:lstStyle/>
          <a:p>
            <a:r>
              <a:rPr lang="en-US" sz="4000" dirty="0">
                <a:latin typeface="Century" panose="02040604050505020304" pitchFamily="18" charset="0"/>
                <a:cs typeface="Times New Roman" panose="02020603050405020304" pitchFamily="18" charset="0"/>
              </a:rPr>
              <a:t>Number of Ratings per Movie   </a:t>
            </a:r>
            <a:r>
              <a:rPr lang="en-US" sz="3000" dirty="0">
                <a:latin typeface="Century" panose="02040604050505020304" pitchFamily="18" charset="0"/>
                <a:cs typeface="Times New Roman" panose="02020603050405020304" pitchFamily="18" charset="0"/>
              </a:rPr>
              <a:t>Collaborative Based</a:t>
            </a:r>
          </a:p>
        </p:txBody>
      </p:sp>
      <p:sp>
        <p:nvSpPr>
          <p:cNvPr id="7" name="TextBox 6"/>
          <p:cNvSpPr txBox="1"/>
          <p:nvPr/>
        </p:nvSpPr>
        <p:spPr>
          <a:xfrm>
            <a:off x="11112137" y="6400800"/>
            <a:ext cx="945762" cy="338554"/>
          </a:xfrm>
          <a:prstGeom prst="rect">
            <a:avLst/>
          </a:prstGeom>
          <a:noFill/>
        </p:spPr>
        <p:txBody>
          <a:bodyPr wrap="square" rtlCol="0">
            <a:spAutoFit/>
          </a:bodyPr>
          <a:lstStyle/>
          <a:p>
            <a:r>
              <a:rPr lang="en-US" sz="1600" b="1" dirty="0">
                <a:solidFill>
                  <a:schemeClr val="bg1"/>
                </a:solidFill>
              </a:rPr>
              <a:t>Slide 13</a:t>
            </a:r>
          </a:p>
        </p:txBody>
      </p:sp>
      <p:pic>
        <p:nvPicPr>
          <p:cNvPr id="2" name="Picture 1"/>
          <p:cNvPicPr>
            <a:picLocks noChangeAspect="1"/>
          </p:cNvPicPr>
          <p:nvPr/>
        </p:nvPicPr>
        <p:blipFill rotWithShape="1">
          <a:blip r:embed="rId2"/>
          <a:srcRect b="20429"/>
          <a:stretch/>
        </p:blipFill>
        <p:spPr>
          <a:xfrm>
            <a:off x="270647" y="1549531"/>
            <a:ext cx="4783442" cy="1594263"/>
          </a:xfrm>
          <a:prstGeom prst="rect">
            <a:avLst/>
          </a:prstGeom>
        </p:spPr>
      </p:pic>
      <p:sp>
        <p:nvSpPr>
          <p:cNvPr id="17" name="TextBox 16">
            <a:extLst>
              <a:ext uri="{FF2B5EF4-FFF2-40B4-BE49-F238E27FC236}">
                <a16:creationId xmlns:a16="http://schemas.microsoft.com/office/drawing/2014/main" id="{1818FD5C-15FB-4FC0-A25F-5F5CEBC3CDDF}"/>
              </a:ext>
            </a:extLst>
          </p:cNvPr>
          <p:cNvSpPr txBox="1"/>
          <p:nvPr/>
        </p:nvSpPr>
        <p:spPr>
          <a:xfrm>
            <a:off x="417472" y="1140712"/>
            <a:ext cx="4552161" cy="400110"/>
          </a:xfrm>
          <a:prstGeom prst="rect">
            <a:avLst/>
          </a:prstGeom>
          <a:noFill/>
        </p:spPr>
        <p:txBody>
          <a:bodyPr wrap="square" rtlCol="0">
            <a:spAutoFit/>
          </a:bodyPr>
          <a:lstStyle/>
          <a:p>
            <a:r>
              <a:rPr lang="en-US" sz="2000" dirty="0">
                <a:solidFill>
                  <a:schemeClr val="bg1"/>
                </a:solidFill>
              </a:rPr>
              <a:t>Get count of number of ratings per movie</a:t>
            </a:r>
          </a:p>
        </p:txBody>
      </p:sp>
      <p:pic>
        <p:nvPicPr>
          <p:cNvPr id="4" name="Picture 3"/>
          <p:cNvPicPr>
            <a:picLocks noChangeAspect="1"/>
          </p:cNvPicPr>
          <p:nvPr/>
        </p:nvPicPr>
        <p:blipFill>
          <a:blip r:embed="rId3"/>
          <a:stretch>
            <a:fillRect/>
          </a:stretch>
        </p:blipFill>
        <p:spPr>
          <a:xfrm>
            <a:off x="7576457" y="1209263"/>
            <a:ext cx="3535680" cy="2254339"/>
          </a:xfrm>
          <a:prstGeom prst="rect">
            <a:avLst/>
          </a:prstGeom>
          <a:ln>
            <a:solidFill>
              <a:schemeClr val="tx1"/>
            </a:solidFill>
          </a:ln>
        </p:spPr>
      </p:pic>
      <p:sp>
        <p:nvSpPr>
          <p:cNvPr id="18" name="TextBox 17">
            <a:extLst>
              <a:ext uri="{FF2B5EF4-FFF2-40B4-BE49-F238E27FC236}">
                <a16:creationId xmlns:a16="http://schemas.microsoft.com/office/drawing/2014/main" id="{1818FD5C-15FB-4FC0-A25F-5F5CEBC3CDDF}"/>
              </a:ext>
            </a:extLst>
          </p:cNvPr>
          <p:cNvSpPr txBox="1"/>
          <p:nvPr/>
        </p:nvSpPr>
        <p:spPr>
          <a:xfrm>
            <a:off x="8962855" y="813080"/>
            <a:ext cx="762884" cy="400110"/>
          </a:xfrm>
          <a:prstGeom prst="rect">
            <a:avLst/>
          </a:prstGeom>
          <a:noFill/>
        </p:spPr>
        <p:txBody>
          <a:bodyPr wrap="square" rtlCol="0">
            <a:spAutoFit/>
          </a:bodyPr>
          <a:lstStyle/>
          <a:p>
            <a:r>
              <a:rPr lang="en-US" sz="2000" dirty="0">
                <a:solidFill>
                  <a:schemeClr val="bg1"/>
                </a:solidFill>
              </a:rPr>
              <a:t>Plot</a:t>
            </a:r>
          </a:p>
        </p:txBody>
      </p:sp>
      <p:pic>
        <p:nvPicPr>
          <p:cNvPr id="10" name="Picture 9"/>
          <p:cNvPicPr>
            <a:picLocks noChangeAspect="1"/>
          </p:cNvPicPr>
          <p:nvPr/>
        </p:nvPicPr>
        <p:blipFill>
          <a:blip r:embed="rId4"/>
          <a:stretch>
            <a:fillRect/>
          </a:stretch>
        </p:blipFill>
        <p:spPr>
          <a:xfrm>
            <a:off x="8296717" y="4160252"/>
            <a:ext cx="2457450" cy="2409825"/>
          </a:xfrm>
          <a:prstGeom prst="rect">
            <a:avLst/>
          </a:prstGeom>
        </p:spPr>
      </p:pic>
      <p:sp>
        <p:nvSpPr>
          <p:cNvPr id="19" name="TextBox 18">
            <a:extLst>
              <a:ext uri="{FF2B5EF4-FFF2-40B4-BE49-F238E27FC236}">
                <a16:creationId xmlns:a16="http://schemas.microsoft.com/office/drawing/2014/main" id="{1818FD5C-15FB-4FC0-A25F-5F5CEBC3CDDF}"/>
              </a:ext>
            </a:extLst>
          </p:cNvPr>
          <p:cNvSpPr txBox="1"/>
          <p:nvPr/>
        </p:nvSpPr>
        <p:spPr>
          <a:xfrm>
            <a:off x="8858797" y="3760142"/>
            <a:ext cx="1333289" cy="400110"/>
          </a:xfrm>
          <a:prstGeom prst="rect">
            <a:avLst/>
          </a:prstGeom>
          <a:noFill/>
        </p:spPr>
        <p:txBody>
          <a:bodyPr wrap="square" rtlCol="0">
            <a:spAutoFit/>
          </a:bodyPr>
          <a:lstStyle/>
          <a:p>
            <a:r>
              <a:rPr lang="en-US" sz="2000" dirty="0">
                <a:solidFill>
                  <a:schemeClr val="bg1"/>
                </a:solidFill>
              </a:rPr>
              <a:t>Quantiles</a:t>
            </a:r>
          </a:p>
        </p:txBody>
      </p:sp>
      <p:sp>
        <p:nvSpPr>
          <p:cNvPr id="22" name="Content Placeholder 17">
            <a:extLst>
              <a:ext uri="{FF2B5EF4-FFF2-40B4-BE49-F238E27FC236}">
                <a16:creationId xmlns:a16="http://schemas.microsoft.com/office/drawing/2014/main" id="{0185A217-4048-4D79-B397-6286970F7768}"/>
              </a:ext>
            </a:extLst>
          </p:cNvPr>
          <p:cNvSpPr txBox="1">
            <a:spLocks/>
          </p:cNvSpPr>
          <p:nvPr/>
        </p:nvSpPr>
        <p:spPr>
          <a:xfrm>
            <a:off x="80455" y="3272359"/>
            <a:ext cx="7654181" cy="3466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bg1"/>
                </a:solidFill>
              </a:rPr>
              <a:t>Top 1% of movies have more than 3,600 ratings </a:t>
            </a:r>
          </a:p>
          <a:p>
            <a:r>
              <a:rPr lang="en-US" sz="2000" dirty="0">
                <a:solidFill>
                  <a:schemeClr val="bg1"/>
                </a:solidFill>
              </a:rPr>
              <a:t>Top 5% of movies have more than 230 ratings </a:t>
            </a:r>
          </a:p>
          <a:p>
            <a:r>
              <a:rPr lang="en-US" sz="2000" dirty="0">
                <a:solidFill>
                  <a:schemeClr val="bg1"/>
                </a:solidFill>
              </a:rPr>
              <a:t>Half the movies have less than 4 ratings</a:t>
            </a:r>
          </a:p>
          <a:p>
            <a:r>
              <a:rPr lang="en-US" sz="2000" dirty="0">
                <a:solidFill>
                  <a:schemeClr val="bg1"/>
                </a:solidFill>
              </a:rPr>
              <a:t>Based on this I am going to </a:t>
            </a:r>
            <a:r>
              <a:rPr lang="en-US" sz="2000" b="1" i="1" dirty="0">
                <a:solidFill>
                  <a:schemeClr val="bg1"/>
                </a:solidFill>
              </a:rPr>
              <a:t>remove all movies with less than 10 ratings</a:t>
            </a:r>
          </a:p>
          <a:p>
            <a:r>
              <a:rPr lang="en-US" sz="2000" dirty="0">
                <a:solidFill>
                  <a:schemeClr val="bg1"/>
                </a:solidFill>
              </a:rPr>
              <a:t>So I removing approximately </a:t>
            </a:r>
            <a:r>
              <a:rPr lang="en-US" sz="2000" b="1" i="1" dirty="0">
                <a:solidFill>
                  <a:schemeClr val="bg1"/>
                </a:solidFill>
              </a:rPr>
              <a:t>65% of the data</a:t>
            </a:r>
          </a:p>
          <a:p>
            <a:r>
              <a:rPr lang="en-US" sz="2000" b="1" i="1" dirty="0">
                <a:solidFill>
                  <a:schemeClr val="bg1"/>
                </a:solidFill>
              </a:rPr>
              <a:t>There are 5,419 movies with 10 or more ratings. There were 22,156 in the original dataset.</a:t>
            </a:r>
          </a:p>
          <a:p>
            <a:endParaRPr lang="en-US" sz="2000" b="1" dirty="0">
              <a:solidFill>
                <a:schemeClr val="bg1"/>
              </a:solidFill>
            </a:endParaRPr>
          </a:p>
        </p:txBody>
      </p:sp>
      <p:sp>
        <p:nvSpPr>
          <p:cNvPr id="23" name="Rectangle 22"/>
          <p:cNvSpPr/>
          <p:nvPr/>
        </p:nvSpPr>
        <p:spPr>
          <a:xfrm>
            <a:off x="8296717" y="5513832"/>
            <a:ext cx="1341059"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8915396" y="3071513"/>
            <a:ext cx="104058" cy="14456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797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
                                            <p:txEl>
                                              <p:pRg st="5" end="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3"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A5B51F8-C6A3-457F-8D51-2646A1CF0752}"/>
              </a:ext>
            </a:extLst>
          </p:cNvPr>
          <p:cNvSpPr/>
          <p:nvPr/>
        </p:nvSpPr>
        <p:spPr>
          <a:xfrm>
            <a:off x="0" y="5237922"/>
            <a:ext cx="1789043" cy="1620078"/>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0455" y="10128"/>
            <a:ext cx="11031682" cy="799025"/>
          </a:xfrm>
        </p:spPr>
        <p:txBody>
          <a:bodyPr>
            <a:normAutofit fontScale="90000"/>
          </a:bodyPr>
          <a:lstStyle/>
          <a:p>
            <a:r>
              <a:rPr lang="en-US" sz="3800" dirty="0">
                <a:latin typeface="Century" panose="02040604050505020304" pitchFamily="18" charset="0"/>
                <a:cs typeface="Times New Roman" panose="02020603050405020304" pitchFamily="18" charset="0"/>
              </a:rPr>
              <a:t>Number of Ratings per User       </a:t>
            </a:r>
            <a:r>
              <a:rPr lang="en-US" sz="3000" dirty="0">
                <a:latin typeface="Century" panose="02040604050505020304" pitchFamily="18" charset="0"/>
                <a:cs typeface="Times New Roman" panose="02020603050405020304" pitchFamily="18" charset="0"/>
              </a:rPr>
              <a:t>Collaborative Based</a:t>
            </a:r>
          </a:p>
        </p:txBody>
      </p:sp>
      <p:sp>
        <p:nvSpPr>
          <p:cNvPr id="7" name="TextBox 6"/>
          <p:cNvSpPr txBox="1"/>
          <p:nvPr/>
        </p:nvSpPr>
        <p:spPr>
          <a:xfrm>
            <a:off x="11112137" y="6400800"/>
            <a:ext cx="945762" cy="338554"/>
          </a:xfrm>
          <a:prstGeom prst="rect">
            <a:avLst/>
          </a:prstGeom>
          <a:noFill/>
        </p:spPr>
        <p:txBody>
          <a:bodyPr wrap="square" rtlCol="0">
            <a:spAutoFit/>
          </a:bodyPr>
          <a:lstStyle/>
          <a:p>
            <a:r>
              <a:rPr lang="en-US" sz="1600" b="1" dirty="0">
                <a:solidFill>
                  <a:schemeClr val="bg1"/>
                </a:solidFill>
              </a:rPr>
              <a:t>Slide 14</a:t>
            </a:r>
          </a:p>
        </p:txBody>
      </p:sp>
      <p:sp>
        <p:nvSpPr>
          <p:cNvPr id="22" name="Content Placeholder 17">
            <a:extLst>
              <a:ext uri="{FF2B5EF4-FFF2-40B4-BE49-F238E27FC236}">
                <a16:creationId xmlns:a16="http://schemas.microsoft.com/office/drawing/2014/main" id="{0185A217-4048-4D79-B397-6286970F7768}"/>
              </a:ext>
            </a:extLst>
          </p:cNvPr>
          <p:cNvSpPr txBox="1">
            <a:spLocks/>
          </p:cNvSpPr>
          <p:nvPr/>
        </p:nvSpPr>
        <p:spPr>
          <a:xfrm>
            <a:off x="80455" y="1207744"/>
            <a:ext cx="9209849" cy="3466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bg1"/>
                </a:solidFill>
              </a:rPr>
              <a:t>The plot for Number of Ratings per userId is very similar to the plot for Number of Ratings per Movie</a:t>
            </a:r>
          </a:p>
          <a:p>
            <a:r>
              <a:rPr lang="en-US" sz="2000" dirty="0">
                <a:solidFill>
                  <a:schemeClr val="bg1"/>
                </a:solidFill>
              </a:rPr>
              <a:t>There are a select few number of users that have rated a very high number of movies. Outside of these users, all the rest of the users did not rate very many movies at all. </a:t>
            </a:r>
          </a:p>
          <a:p>
            <a:r>
              <a:rPr lang="en-US" sz="2000" dirty="0">
                <a:solidFill>
                  <a:schemeClr val="bg1"/>
                </a:solidFill>
              </a:rPr>
              <a:t>To keep it kind of standard and not remove too many users. Remove all users who have rated less than 10 movies</a:t>
            </a:r>
          </a:p>
          <a:p>
            <a:r>
              <a:rPr lang="en-US" sz="2000" dirty="0">
                <a:solidFill>
                  <a:schemeClr val="bg1"/>
                </a:solidFill>
              </a:rPr>
              <a:t>This is approximately 15% of all the users</a:t>
            </a:r>
          </a:p>
          <a:p>
            <a:r>
              <a:rPr lang="en-US" sz="2000" dirty="0">
                <a:solidFill>
                  <a:schemeClr val="bg1"/>
                </a:solidFill>
              </a:rPr>
              <a:t>There are </a:t>
            </a:r>
            <a:r>
              <a:rPr lang="en-US" sz="2000" b="1" dirty="0">
                <a:solidFill>
                  <a:schemeClr val="bg1"/>
                </a:solidFill>
              </a:rPr>
              <a:t>8,701 users that have rated 10 or more different movies</a:t>
            </a:r>
            <a:r>
              <a:rPr lang="en-US" sz="2000" dirty="0">
                <a:solidFill>
                  <a:schemeClr val="bg1"/>
                </a:solidFill>
              </a:rPr>
              <a:t>. There were 10,532 users in the original dataset.</a:t>
            </a:r>
          </a:p>
          <a:p>
            <a:endParaRPr lang="en-US" sz="2000" b="1" dirty="0">
              <a:solidFill>
                <a:schemeClr val="bg1"/>
              </a:solidFill>
            </a:endParaRPr>
          </a:p>
        </p:txBody>
      </p:sp>
      <p:pic>
        <p:nvPicPr>
          <p:cNvPr id="3" name="Picture 2"/>
          <p:cNvPicPr>
            <a:picLocks noChangeAspect="1"/>
          </p:cNvPicPr>
          <p:nvPr/>
        </p:nvPicPr>
        <p:blipFill>
          <a:blip r:embed="rId2"/>
          <a:stretch>
            <a:fillRect/>
          </a:stretch>
        </p:blipFill>
        <p:spPr>
          <a:xfrm>
            <a:off x="5724938" y="4414509"/>
            <a:ext cx="3565365" cy="2295028"/>
          </a:xfrm>
          <a:prstGeom prst="rect">
            <a:avLst/>
          </a:prstGeom>
        </p:spPr>
      </p:pic>
      <p:pic>
        <p:nvPicPr>
          <p:cNvPr id="5" name="Picture 4"/>
          <p:cNvPicPr>
            <a:picLocks noChangeAspect="1"/>
          </p:cNvPicPr>
          <p:nvPr/>
        </p:nvPicPr>
        <p:blipFill>
          <a:blip r:embed="rId3"/>
          <a:stretch>
            <a:fillRect/>
          </a:stretch>
        </p:blipFill>
        <p:spPr>
          <a:xfrm>
            <a:off x="9839917" y="1628539"/>
            <a:ext cx="1419225" cy="3952875"/>
          </a:xfrm>
          <a:prstGeom prst="rect">
            <a:avLst/>
          </a:prstGeom>
        </p:spPr>
      </p:pic>
      <p:sp>
        <p:nvSpPr>
          <p:cNvPr id="9" name="Rectangle 8"/>
          <p:cNvSpPr/>
          <p:nvPr/>
        </p:nvSpPr>
        <p:spPr>
          <a:xfrm>
            <a:off x="9839917" y="4946904"/>
            <a:ext cx="1419225"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240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A5B51F8-C6A3-457F-8D51-2646A1CF0752}"/>
              </a:ext>
            </a:extLst>
          </p:cNvPr>
          <p:cNvSpPr/>
          <p:nvPr/>
        </p:nvSpPr>
        <p:spPr>
          <a:xfrm>
            <a:off x="0" y="5237922"/>
            <a:ext cx="1789043" cy="1620078"/>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0455" y="10128"/>
            <a:ext cx="11031682" cy="799025"/>
          </a:xfrm>
        </p:spPr>
        <p:txBody>
          <a:bodyPr>
            <a:normAutofit fontScale="90000"/>
          </a:bodyPr>
          <a:lstStyle/>
          <a:p>
            <a:r>
              <a:rPr lang="en-US" sz="3800" dirty="0">
                <a:latin typeface="Century" panose="02040604050505020304" pitchFamily="18" charset="0"/>
                <a:cs typeface="Times New Roman" panose="02020603050405020304" pitchFamily="18" charset="0"/>
              </a:rPr>
              <a:t>Number of Ratings per User       </a:t>
            </a:r>
            <a:r>
              <a:rPr lang="en-US" sz="3000" dirty="0">
                <a:latin typeface="Century" panose="02040604050505020304" pitchFamily="18" charset="0"/>
                <a:cs typeface="Times New Roman" panose="02020603050405020304" pitchFamily="18" charset="0"/>
              </a:rPr>
              <a:t>Collaborative Based</a:t>
            </a:r>
          </a:p>
        </p:txBody>
      </p:sp>
      <p:sp>
        <p:nvSpPr>
          <p:cNvPr id="7" name="TextBox 6"/>
          <p:cNvSpPr txBox="1"/>
          <p:nvPr/>
        </p:nvSpPr>
        <p:spPr>
          <a:xfrm>
            <a:off x="11112137" y="6400800"/>
            <a:ext cx="945762" cy="338554"/>
          </a:xfrm>
          <a:prstGeom prst="rect">
            <a:avLst/>
          </a:prstGeom>
          <a:noFill/>
        </p:spPr>
        <p:txBody>
          <a:bodyPr wrap="square" rtlCol="0">
            <a:spAutoFit/>
          </a:bodyPr>
          <a:lstStyle/>
          <a:p>
            <a:r>
              <a:rPr lang="en-US" sz="1600" b="1" dirty="0">
                <a:solidFill>
                  <a:schemeClr val="bg1"/>
                </a:solidFill>
              </a:rPr>
              <a:t>Slide 15</a:t>
            </a:r>
          </a:p>
        </p:txBody>
      </p:sp>
      <p:sp>
        <p:nvSpPr>
          <p:cNvPr id="22" name="Content Placeholder 17">
            <a:extLst>
              <a:ext uri="{FF2B5EF4-FFF2-40B4-BE49-F238E27FC236}">
                <a16:creationId xmlns:a16="http://schemas.microsoft.com/office/drawing/2014/main" id="{0185A217-4048-4D79-B397-6286970F7768}"/>
              </a:ext>
            </a:extLst>
          </p:cNvPr>
          <p:cNvSpPr txBox="1">
            <a:spLocks/>
          </p:cNvSpPr>
          <p:nvPr/>
        </p:nvSpPr>
        <p:spPr>
          <a:xfrm>
            <a:off x="80455" y="1207744"/>
            <a:ext cx="9209849" cy="3466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bg1"/>
                </a:solidFill>
              </a:rPr>
              <a:t>The plot for Number of Ratings per userId is very similar to the plot for Number of Ratings per Movie</a:t>
            </a:r>
          </a:p>
          <a:p>
            <a:r>
              <a:rPr lang="en-US" sz="2000" dirty="0">
                <a:solidFill>
                  <a:schemeClr val="bg1"/>
                </a:solidFill>
              </a:rPr>
              <a:t>There are a select few number of users that have rated a very high number of movies. Outside of these users, all the rest of the users did not rate very many movies at all. </a:t>
            </a:r>
          </a:p>
          <a:p>
            <a:r>
              <a:rPr lang="en-US" sz="2000" dirty="0">
                <a:solidFill>
                  <a:schemeClr val="bg1"/>
                </a:solidFill>
              </a:rPr>
              <a:t>To keep it kind of standard and not remove too many users. Remove all users who have rated less than 10 movies</a:t>
            </a:r>
          </a:p>
          <a:p>
            <a:r>
              <a:rPr lang="en-US" sz="2000" dirty="0">
                <a:solidFill>
                  <a:schemeClr val="bg1"/>
                </a:solidFill>
              </a:rPr>
              <a:t>This is approximately 15% of all the users</a:t>
            </a:r>
          </a:p>
          <a:p>
            <a:r>
              <a:rPr lang="en-US" sz="2000" dirty="0">
                <a:solidFill>
                  <a:schemeClr val="bg1"/>
                </a:solidFill>
              </a:rPr>
              <a:t>There are </a:t>
            </a:r>
            <a:r>
              <a:rPr lang="en-US" sz="2000" b="1" dirty="0">
                <a:solidFill>
                  <a:schemeClr val="bg1"/>
                </a:solidFill>
              </a:rPr>
              <a:t>8,701 users that have rated 10 or more different movies</a:t>
            </a:r>
            <a:r>
              <a:rPr lang="en-US" sz="2000" dirty="0">
                <a:solidFill>
                  <a:schemeClr val="bg1"/>
                </a:solidFill>
              </a:rPr>
              <a:t>. There were 10,532 users in the original dataset.</a:t>
            </a:r>
          </a:p>
          <a:p>
            <a:endParaRPr lang="en-US" sz="2000" b="1" dirty="0">
              <a:solidFill>
                <a:schemeClr val="bg1"/>
              </a:solidFill>
            </a:endParaRPr>
          </a:p>
        </p:txBody>
      </p:sp>
      <p:pic>
        <p:nvPicPr>
          <p:cNvPr id="3" name="Picture 2"/>
          <p:cNvPicPr>
            <a:picLocks noChangeAspect="1"/>
          </p:cNvPicPr>
          <p:nvPr/>
        </p:nvPicPr>
        <p:blipFill>
          <a:blip r:embed="rId2"/>
          <a:stretch>
            <a:fillRect/>
          </a:stretch>
        </p:blipFill>
        <p:spPr>
          <a:xfrm>
            <a:off x="5724938" y="4414509"/>
            <a:ext cx="3565365" cy="2295028"/>
          </a:xfrm>
          <a:prstGeom prst="rect">
            <a:avLst/>
          </a:prstGeom>
        </p:spPr>
      </p:pic>
      <p:pic>
        <p:nvPicPr>
          <p:cNvPr id="5" name="Picture 4"/>
          <p:cNvPicPr>
            <a:picLocks noChangeAspect="1"/>
          </p:cNvPicPr>
          <p:nvPr/>
        </p:nvPicPr>
        <p:blipFill>
          <a:blip r:embed="rId3"/>
          <a:stretch>
            <a:fillRect/>
          </a:stretch>
        </p:blipFill>
        <p:spPr>
          <a:xfrm>
            <a:off x="9839917" y="1628539"/>
            <a:ext cx="1419225" cy="3952875"/>
          </a:xfrm>
          <a:prstGeom prst="rect">
            <a:avLst/>
          </a:prstGeom>
        </p:spPr>
      </p:pic>
      <p:sp>
        <p:nvSpPr>
          <p:cNvPr id="9" name="Rectangle 8"/>
          <p:cNvSpPr/>
          <p:nvPr/>
        </p:nvSpPr>
        <p:spPr>
          <a:xfrm>
            <a:off x="9839917" y="4946904"/>
            <a:ext cx="1419225"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1449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A5B51F8-C6A3-457F-8D51-2646A1CF0752}"/>
              </a:ext>
            </a:extLst>
          </p:cNvPr>
          <p:cNvSpPr/>
          <p:nvPr/>
        </p:nvSpPr>
        <p:spPr>
          <a:xfrm>
            <a:off x="0" y="5237922"/>
            <a:ext cx="1789043" cy="1620078"/>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0455" y="10128"/>
            <a:ext cx="11031682" cy="799025"/>
          </a:xfrm>
        </p:spPr>
        <p:txBody>
          <a:bodyPr>
            <a:normAutofit/>
          </a:bodyPr>
          <a:lstStyle/>
          <a:p>
            <a:r>
              <a:rPr lang="en-US" sz="3800" dirty="0">
                <a:latin typeface="Century" panose="02040604050505020304" pitchFamily="18" charset="0"/>
                <a:cs typeface="Times New Roman" panose="02020603050405020304" pitchFamily="18" charset="0"/>
              </a:rPr>
              <a:t>Pivot Table       			</a:t>
            </a:r>
            <a:r>
              <a:rPr lang="en-US" sz="3000" dirty="0">
                <a:latin typeface="Century" panose="02040604050505020304" pitchFamily="18" charset="0"/>
                <a:cs typeface="Times New Roman" panose="02020603050405020304" pitchFamily="18" charset="0"/>
              </a:rPr>
              <a:t>Collaborative Based</a:t>
            </a:r>
          </a:p>
        </p:txBody>
      </p:sp>
      <p:sp>
        <p:nvSpPr>
          <p:cNvPr id="7" name="TextBox 6"/>
          <p:cNvSpPr txBox="1"/>
          <p:nvPr/>
        </p:nvSpPr>
        <p:spPr>
          <a:xfrm>
            <a:off x="11112137" y="6400800"/>
            <a:ext cx="945762" cy="338554"/>
          </a:xfrm>
          <a:prstGeom prst="rect">
            <a:avLst/>
          </a:prstGeom>
          <a:noFill/>
        </p:spPr>
        <p:txBody>
          <a:bodyPr wrap="square" rtlCol="0">
            <a:spAutoFit/>
          </a:bodyPr>
          <a:lstStyle/>
          <a:p>
            <a:r>
              <a:rPr lang="en-US" sz="1600" b="1" dirty="0">
                <a:solidFill>
                  <a:schemeClr val="bg1"/>
                </a:solidFill>
              </a:rPr>
              <a:t>Slide 16</a:t>
            </a:r>
          </a:p>
        </p:txBody>
      </p:sp>
      <p:pic>
        <p:nvPicPr>
          <p:cNvPr id="4" name="Picture 3">
            <a:extLst>
              <a:ext uri="{FF2B5EF4-FFF2-40B4-BE49-F238E27FC236}">
                <a16:creationId xmlns:a16="http://schemas.microsoft.com/office/drawing/2014/main" id="{90F9A125-A1CE-4D15-9D51-08AFC3F0F755}"/>
              </a:ext>
            </a:extLst>
          </p:cNvPr>
          <p:cNvPicPr>
            <a:picLocks noChangeAspect="1"/>
          </p:cNvPicPr>
          <p:nvPr/>
        </p:nvPicPr>
        <p:blipFill>
          <a:blip r:embed="rId2"/>
          <a:stretch>
            <a:fillRect/>
          </a:stretch>
        </p:blipFill>
        <p:spPr>
          <a:xfrm>
            <a:off x="1173438" y="1466200"/>
            <a:ext cx="9533069" cy="1187548"/>
          </a:xfrm>
          <a:prstGeom prst="rect">
            <a:avLst/>
          </a:prstGeom>
        </p:spPr>
      </p:pic>
      <p:sp>
        <p:nvSpPr>
          <p:cNvPr id="12" name="TextBox 11">
            <a:extLst>
              <a:ext uri="{FF2B5EF4-FFF2-40B4-BE49-F238E27FC236}">
                <a16:creationId xmlns:a16="http://schemas.microsoft.com/office/drawing/2014/main" id="{820016FE-15D1-4CB0-BFCB-01F38680333E}"/>
              </a:ext>
            </a:extLst>
          </p:cNvPr>
          <p:cNvSpPr txBox="1"/>
          <p:nvPr/>
        </p:nvSpPr>
        <p:spPr>
          <a:xfrm>
            <a:off x="3886200" y="937621"/>
            <a:ext cx="3367835" cy="523220"/>
          </a:xfrm>
          <a:prstGeom prst="rect">
            <a:avLst/>
          </a:prstGeom>
          <a:noFill/>
        </p:spPr>
        <p:txBody>
          <a:bodyPr wrap="square" rtlCol="0">
            <a:spAutoFit/>
          </a:bodyPr>
          <a:lstStyle/>
          <a:p>
            <a:r>
              <a:rPr lang="en-US" sz="2800" dirty="0">
                <a:solidFill>
                  <a:schemeClr val="bg1"/>
                </a:solidFill>
              </a:rPr>
              <a:t>Generate Pivot Table</a:t>
            </a:r>
          </a:p>
        </p:txBody>
      </p:sp>
      <p:pic>
        <p:nvPicPr>
          <p:cNvPr id="8" name="Picture 7">
            <a:extLst>
              <a:ext uri="{FF2B5EF4-FFF2-40B4-BE49-F238E27FC236}">
                <a16:creationId xmlns:a16="http://schemas.microsoft.com/office/drawing/2014/main" id="{A8619237-6F1B-4E9E-B773-767E5CE50CE5}"/>
              </a:ext>
            </a:extLst>
          </p:cNvPr>
          <p:cNvPicPr>
            <a:picLocks noChangeAspect="1"/>
          </p:cNvPicPr>
          <p:nvPr/>
        </p:nvPicPr>
        <p:blipFill>
          <a:blip r:embed="rId3"/>
          <a:stretch>
            <a:fillRect/>
          </a:stretch>
        </p:blipFill>
        <p:spPr>
          <a:xfrm>
            <a:off x="1534659" y="4204253"/>
            <a:ext cx="8810625" cy="1905000"/>
          </a:xfrm>
          <a:prstGeom prst="rect">
            <a:avLst/>
          </a:prstGeom>
        </p:spPr>
      </p:pic>
      <p:sp>
        <p:nvSpPr>
          <p:cNvPr id="14" name="TextBox 13">
            <a:extLst>
              <a:ext uri="{FF2B5EF4-FFF2-40B4-BE49-F238E27FC236}">
                <a16:creationId xmlns:a16="http://schemas.microsoft.com/office/drawing/2014/main" id="{CDA1F34A-2045-45A3-A476-8031C2E4DAC6}"/>
              </a:ext>
            </a:extLst>
          </p:cNvPr>
          <p:cNvSpPr txBox="1"/>
          <p:nvPr/>
        </p:nvSpPr>
        <p:spPr>
          <a:xfrm>
            <a:off x="4574384" y="3549988"/>
            <a:ext cx="1991465" cy="523220"/>
          </a:xfrm>
          <a:prstGeom prst="rect">
            <a:avLst/>
          </a:prstGeom>
          <a:noFill/>
        </p:spPr>
        <p:txBody>
          <a:bodyPr wrap="square" rtlCol="0">
            <a:spAutoFit/>
          </a:bodyPr>
          <a:lstStyle/>
          <a:p>
            <a:r>
              <a:rPr lang="en-US" sz="2800" dirty="0">
                <a:solidFill>
                  <a:schemeClr val="bg1"/>
                </a:solidFill>
              </a:rPr>
              <a:t>Pivot Table</a:t>
            </a:r>
          </a:p>
        </p:txBody>
      </p:sp>
    </p:spTree>
    <p:extLst>
      <p:ext uri="{BB962C8B-B14F-4D97-AF65-F5344CB8AC3E}">
        <p14:creationId xmlns:p14="http://schemas.microsoft.com/office/powerpoint/2010/main" val="3690162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30263" y="99391"/>
            <a:ext cx="10523531" cy="799025"/>
          </a:xfrm>
        </p:spPr>
        <p:txBody>
          <a:bodyPr>
            <a:normAutofit/>
          </a:bodyPr>
          <a:lstStyle/>
          <a:p>
            <a:r>
              <a:rPr lang="en-US" sz="4000" dirty="0">
                <a:latin typeface="Century" panose="02040604050505020304" pitchFamily="18" charset="0"/>
                <a:cs typeface="Times New Roman" panose="02020603050405020304" pitchFamily="18" charset="0"/>
              </a:rPr>
              <a:t>What is a Recommendation System?</a:t>
            </a:r>
          </a:p>
        </p:txBody>
      </p:sp>
      <p:sp>
        <p:nvSpPr>
          <p:cNvPr id="4" name="Content Placeholder 17">
            <a:extLst>
              <a:ext uri="{FF2B5EF4-FFF2-40B4-BE49-F238E27FC236}">
                <a16:creationId xmlns:a16="http://schemas.microsoft.com/office/drawing/2014/main" id="{0185A217-4048-4D79-B397-6286970F7768}"/>
              </a:ext>
            </a:extLst>
          </p:cNvPr>
          <p:cNvSpPr txBox="1">
            <a:spLocks/>
          </p:cNvSpPr>
          <p:nvPr/>
        </p:nvSpPr>
        <p:spPr>
          <a:xfrm>
            <a:off x="535403" y="1299646"/>
            <a:ext cx="11043684" cy="44957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sz="2400" dirty="0">
                <a:solidFill>
                  <a:schemeClr val="bg1"/>
                </a:solidFill>
                <a:cs typeface="Arial" panose="020B0604020202020204" pitchFamily="34" charset="0"/>
              </a:rPr>
              <a:t>A Recommendation System is software that analyzes data so that it can make predictions for things that a user might enjoy</a:t>
            </a:r>
          </a:p>
          <a:p>
            <a:r>
              <a:rPr lang="en-US" altLang="ja-JP" sz="2400" dirty="0">
                <a:solidFill>
                  <a:schemeClr val="bg1"/>
                </a:solidFill>
                <a:cs typeface="Arial" panose="020B0604020202020204" pitchFamily="34" charset="0"/>
              </a:rPr>
              <a:t>Recommendation systems are in everything we do nowadays </a:t>
            </a:r>
          </a:p>
          <a:p>
            <a:r>
              <a:rPr lang="en-US" altLang="ja-JP" sz="2400" dirty="0">
                <a:solidFill>
                  <a:schemeClr val="bg1"/>
                </a:solidFill>
                <a:cs typeface="Arial" panose="020B0604020202020204" pitchFamily="34" charset="0"/>
              </a:rPr>
              <a:t>A few examples of companies that use recommendation systems are Amazon, Youtube, Netflix, and even Tinder</a:t>
            </a:r>
          </a:p>
          <a:p>
            <a:r>
              <a:rPr lang="en-US" altLang="ja-JP" sz="2400" dirty="0">
                <a:solidFill>
                  <a:schemeClr val="bg1"/>
                </a:solidFill>
                <a:cs typeface="Arial" panose="020B0604020202020204" pitchFamily="34" charset="0"/>
              </a:rPr>
              <a:t>Can you think of any other companies that use recommendation systems?</a:t>
            </a:r>
            <a:endParaRPr lang="ja-JP" altLang="en-US" sz="2400" dirty="0">
              <a:solidFill>
                <a:schemeClr val="bg1"/>
              </a:solidFill>
              <a:cs typeface="Arial" panose="020B0604020202020204" pitchFamily="34" charset="0"/>
            </a:endParaRPr>
          </a:p>
        </p:txBody>
      </p:sp>
      <p:pic>
        <p:nvPicPr>
          <p:cNvPr id="3" name="Picture 2" descr="Graphical user interface, website&#10;&#10;Description automatically generated">
            <a:extLst>
              <a:ext uri="{FF2B5EF4-FFF2-40B4-BE49-F238E27FC236}">
                <a16:creationId xmlns:a16="http://schemas.microsoft.com/office/drawing/2014/main" id="{B1F0E82A-0BC9-4325-8896-5DB1BEF172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2028" y="3870047"/>
            <a:ext cx="5209967" cy="2078166"/>
          </a:xfrm>
          <a:prstGeom prst="rect">
            <a:avLst/>
          </a:prstGeom>
        </p:spPr>
      </p:pic>
      <p:sp>
        <p:nvSpPr>
          <p:cNvPr id="2" name="TextBox 1"/>
          <p:cNvSpPr txBox="1"/>
          <p:nvPr/>
        </p:nvSpPr>
        <p:spPr>
          <a:xfrm>
            <a:off x="11301995" y="6400800"/>
            <a:ext cx="755904" cy="338554"/>
          </a:xfrm>
          <a:prstGeom prst="rect">
            <a:avLst/>
          </a:prstGeom>
          <a:noFill/>
        </p:spPr>
        <p:txBody>
          <a:bodyPr wrap="square" rtlCol="0">
            <a:spAutoFit/>
          </a:bodyPr>
          <a:lstStyle/>
          <a:p>
            <a:r>
              <a:rPr lang="en-US" sz="1600" b="1" dirty="0">
                <a:solidFill>
                  <a:schemeClr val="bg1"/>
                </a:solidFill>
              </a:rPr>
              <a:t>Slide 1</a:t>
            </a:r>
          </a:p>
        </p:txBody>
      </p:sp>
    </p:spTree>
    <p:extLst>
      <p:ext uri="{BB962C8B-B14F-4D97-AF65-F5344CB8AC3E}">
        <p14:creationId xmlns:p14="http://schemas.microsoft.com/office/powerpoint/2010/main" val="203793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A5B51F8-C6A3-457F-8D51-2646A1CF0752}"/>
              </a:ext>
            </a:extLst>
          </p:cNvPr>
          <p:cNvSpPr/>
          <p:nvPr/>
        </p:nvSpPr>
        <p:spPr>
          <a:xfrm>
            <a:off x="0" y="5237922"/>
            <a:ext cx="1789043" cy="1620078"/>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30263" y="99391"/>
            <a:ext cx="10523531" cy="799025"/>
          </a:xfrm>
        </p:spPr>
        <p:txBody>
          <a:bodyPr>
            <a:normAutofit/>
          </a:bodyPr>
          <a:lstStyle/>
          <a:p>
            <a:r>
              <a:rPr lang="en-US" sz="4000" dirty="0">
                <a:latin typeface="Century" panose="02040604050505020304" pitchFamily="18" charset="0"/>
                <a:cs typeface="Times New Roman" panose="02020603050405020304" pitchFamily="18" charset="0"/>
              </a:rPr>
              <a:t>Types of Recommendation Systems</a:t>
            </a:r>
          </a:p>
        </p:txBody>
      </p:sp>
      <p:sp>
        <p:nvSpPr>
          <p:cNvPr id="4" name="Content Placeholder 17">
            <a:extLst>
              <a:ext uri="{FF2B5EF4-FFF2-40B4-BE49-F238E27FC236}">
                <a16:creationId xmlns:a16="http://schemas.microsoft.com/office/drawing/2014/main" id="{0185A217-4048-4D79-B397-6286970F7768}"/>
              </a:ext>
            </a:extLst>
          </p:cNvPr>
          <p:cNvSpPr txBox="1">
            <a:spLocks/>
          </p:cNvSpPr>
          <p:nvPr/>
        </p:nvSpPr>
        <p:spPr>
          <a:xfrm>
            <a:off x="396255" y="1181117"/>
            <a:ext cx="11043684" cy="55157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ja-JP" sz="2400" dirty="0">
                <a:solidFill>
                  <a:schemeClr val="bg1"/>
                </a:solidFill>
                <a:cs typeface="Arial" panose="020B0604020202020204" pitchFamily="34" charset="0"/>
              </a:rPr>
              <a:t>There are four main types of recommendation systems: </a:t>
            </a:r>
          </a:p>
          <a:p>
            <a:pPr marL="457200" indent="-457200">
              <a:buFont typeface="+mj-lt"/>
              <a:buAutoNum type="arabicPeriod"/>
            </a:pPr>
            <a:r>
              <a:rPr lang="en-US" altLang="ja-JP" sz="2000" b="1" u="sng" dirty="0">
                <a:solidFill>
                  <a:schemeClr val="bg1"/>
                </a:solidFill>
                <a:cs typeface="Arial" panose="020B0604020202020204" pitchFamily="34" charset="0"/>
              </a:rPr>
              <a:t>Content Based </a:t>
            </a:r>
            <a:r>
              <a:rPr lang="en-US" altLang="ja-JP" sz="2000" dirty="0">
                <a:solidFill>
                  <a:schemeClr val="bg1"/>
                </a:solidFill>
                <a:cs typeface="Arial" panose="020B0604020202020204" pitchFamily="34" charset="0"/>
              </a:rPr>
              <a:t>– system takes attributes of product/s that the user likes and suggests other products with similar attributes</a:t>
            </a:r>
          </a:p>
          <a:p>
            <a:pPr lvl="1"/>
            <a:r>
              <a:rPr lang="en-US" altLang="ja-JP" sz="2000" dirty="0">
                <a:solidFill>
                  <a:schemeClr val="bg1"/>
                </a:solidFill>
                <a:cs typeface="Arial" panose="020B0604020202020204" pitchFamily="34" charset="0"/>
              </a:rPr>
              <a:t>For Example: If I go onto Amazon and buy a hammer. Amazon might suggest that I buy other hammers, screws, or wrenches because they are all tools</a:t>
            </a:r>
          </a:p>
          <a:p>
            <a:pPr marL="457200" indent="-457200">
              <a:buFont typeface="+mj-lt"/>
              <a:buAutoNum type="arabicPeriod"/>
            </a:pPr>
            <a:r>
              <a:rPr lang="en-US" altLang="ja-JP" sz="2000" b="1" u="sng" dirty="0">
                <a:solidFill>
                  <a:schemeClr val="bg1"/>
                </a:solidFill>
                <a:cs typeface="Arial" panose="020B0604020202020204" pitchFamily="34" charset="0"/>
              </a:rPr>
              <a:t>Collaborative Based</a:t>
            </a:r>
            <a:r>
              <a:rPr lang="en-US" altLang="ja-JP" sz="2000" dirty="0">
                <a:solidFill>
                  <a:schemeClr val="bg1"/>
                </a:solidFill>
                <a:cs typeface="Arial" panose="020B0604020202020204" pitchFamily="34" charset="0"/>
              </a:rPr>
              <a:t> –  within collaborative based systems there are actually multiple recommendation systems: </a:t>
            </a:r>
            <a:r>
              <a:rPr lang="en-US" altLang="ja-JP" sz="2000" b="1" dirty="0">
                <a:solidFill>
                  <a:schemeClr val="bg1"/>
                </a:solidFill>
                <a:cs typeface="Arial" panose="020B0604020202020204" pitchFamily="34" charset="0"/>
              </a:rPr>
              <a:t>item-item</a:t>
            </a:r>
            <a:r>
              <a:rPr lang="en-US" altLang="ja-JP" sz="2000" dirty="0">
                <a:solidFill>
                  <a:schemeClr val="bg1"/>
                </a:solidFill>
                <a:cs typeface="Arial" panose="020B0604020202020204" pitchFamily="34" charset="0"/>
              </a:rPr>
              <a:t> based and </a:t>
            </a:r>
            <a:r>
              <a:rPr lang="en-US" altLang="ja-JP" sz="2000" b="1" dirty="0">
                <a:solidFill>
                  <a:schemeClr val="bg1"/>
                </a:solidFill>
                <a:cs typeface="Arial" panose="020B0604020202020204" pitchFamily="34" charset="0"/>
              </a:rPr>
              <a:t>user-item</a:t>
            </a:r>
            <a:r>
              <a:rPr lang="en-US" altLang="ja-JP" sz="2000" dirty="0">
                <a:solidFill>
                  <a:schemeClr val="bg1"/>
                </a:solidFill>
                <a:cs typeface="Arial" panose="020B0604020202020204" pitchFamily="34" charset="0"/>
              </a:rPr>
              <a:t> based filtering</a:t>
            </a:r>
          </a:p>
          <a:p>
            <a:pPr lvl="1"/>
            <a:r>
              <a:rPr lang="en-US" altLang="ja-JP" sz="2000" b="1" u="sng" dirty="0">
                <a:solidFill>
                  <a:schemeClr val="bg1"/>
                </a:solidFill>
                <a:cs typeface="Arial" panose="020B0604020202020204" pitchFamily="34" charset="0"/>
              </a:rPr>
              <a:t>Item-item based filtering </a:t>
            </a:r>
            <a:r>
              <a:rPr lang="en-US" altLang="ja-JP" sz="2000" dirty="0">
                <a:solidFill>
                  <a:schemeClr val="bg1"/>
                </a:solidFill>
                <a:cs typeface="Arial" panose="020B0604020202020204" pitchFamily="34" charset="0"/>
              </a:rPr>
              <a:t>- looks at items users have already purchased / used in the past and recommends similar items (Amazon)</a:t>
            </a:r>
          </a:p>
          <a:p>
            <a:pPr lvl="2">
              <a:buFont typeface="Courier New" panose="02070309020205020404" pitchFamily="49" charset="0"/>
              <a:buChar char="o"/>
            </a:pPr>
            <a:r>
              <a:rPr lang="en-US" altLang="ja-JP" dirty="0">
                <a:solidFill>
                  <a:schemeClr val="bg1"/>
                </a:solidFill>
                <a:cs typeface="Arial" panose="020B0604020202020204" pitchFamily="34" charset="0"/>
              </a:rPr>
              <a:t>Similar items - in this model are measured by how similarly they are rated by users</a:t>
            </a:r>
          </a:p>
          <a:p>
            <a:pPr lvl="1"/>
            <a:r>
              <a:rPr lang="en-US" altLang="ja-JP" sz="2000" b="1" u="sng" dirty="0">
                <a:solidFill>
                  <a:schemeClr val="bg1"/>
                </a:solidFill>
                <a:cs typeface="Arial" panose="020B0604020202020204" pitchFamily="34" charset="0"/>
              </a:rPr>
              <a:t>User-item based filtering </a:t>
            </a:r>
            <a:r>
              <a:rPr lang="en-US" altLang="ja-JP" sz="2000" dirty="0">
                <a:solidFill>
                  <a:schemeClr val="bg1"/>
                </a:solidFill>
                <a:cs typeface="Arial" panose="020B0604020202020204" pitchFamily="34" charset="0"/>
              </a:rPr>
              <a:t>- groups users together based on whether or not they share similar habits and recommends products to users based on what other users in their group enjoyed</a:t>
            </a:r>
          </a:p>
          <a:p>
            <a:pPr lvl="1"/>
            <a:r>
              <a:rPr lang="en-US" altLang="ja-JP" sz="1800" u="sng" dirty="0">
                <a:solidFill>
                  <a:schemeClr val="bg1"/>
                </a:solidFill>
                <a:cs typeface="Arial" panose="020B0604020202020204" pitchFamily="34" charset="0"/>
              </a:rPr>
              <a:t>Comparison: </a:t>
            </a:r>
            <a:r>
              <a:rPr lang="en-US" altLang="ja-JP" sz="1800" dirty="0">
                <a:solidFill>
                  <a:schemeClr val="bg1"/>
                </a:solidFill>
                <a:cs typeface="Arial" panose="020B0604020202020204" pitchFamily="34" charset="0"/>
              </a:rPr>
              <a:t>Both very effective algorithms. Item-item based filtering is less resource and time intensive and is easier to use on new customers. </a:t>
            </a:r>
          </a:p>
          <a:p>
            <a:pPr marL="457200" indent="-457200">
              <a:buFont typeface="+mj-lt"/>
              <a:buAutoNum type="arabicPeriod"/>
            </a:pPr>
            <a:r>
              <a:rPr lang="en-US" altLang="ja-JP" sz="2000" b="1" u="sng" dirty="0">
                <a:solidFill>
                  <a:schemeClr val="bg1"/>
                </a:solidFill>
                <a:cs typeface="Arial" panose="020B0604020202020204" pitchFamily="34" charset="0"/>
              </a:rPr>
              <a:t>Popularity Based</a:t>
            </a:r>
            <a:r>
              <a:rPr lang="en-US" altLang="ja-JP" sz="2000" dirty="0">
                <a:solidFill>
                  <a:schemeClr val="bg1"/>
                </a:solidFill>
                <a:cs typeface="Arial" panose="020B0604020202020204" pitchFamily="34" charset="0"/>
              </a:rPr>
              <a:t> – recommends the most popular products</a:t>
            </a:r>
            <a:endParaRPr lang="en-US" altLang="ja-JP" sz="2000" b="1" u="sng" dirty="0">
              <a:solidFill>
                <a:schemeClr val="bg1"/>
              </a:solidFill>
              <a:cs typeface="Arial" panose="020B0604020202020204" pitchFamily="34" charset="0"/>
            </a:endParaRPr>
          </a:p>
          <a:p>
            <a:pPr marL="457200" indent="-457200">
              <a:buFont typeface="+mj-lt"/>
              <a:buAutoNum type="arabicPeriod"/>
            </a:pPr>
            <a:r>
              <a:rPr lang="en-US" altLang="ja-JP" sz="2000" b="1" u="sng" dirty="0">
                <a:solidFill>
                  <a:schemeClr val="bg1"/>
                </a:solidFill>
                <a:cs typeface="Arial" panose="020B0604020202020204" pitchFamily="34" charset="0"/>
              </a:rPr>
              <a:t>Hybrid</a:t>
            </a:r>
            <a:r>
              <a:rPr lang="en-US" altLang="ja-JP" sz="2000" dirty="0">
                <a:solidFill>
                  <a:schemeClr val="bg1"/>
                </a:solidFill>
                <a:cs typeface="Arial" panose="020B0604020202020204" pitchFamily="34" charset="0"/>
              </a:rPr>
              <a:t> – combination of two or more of the systems above</a:t>
            </a:r>
            <a:endParaRPr lang="en-US" altLang="ja-JP" sz="2000" b="1" u="sng" dirty="0">
              <a:solidFill>
                <a:schemeClr val="bg1"/>
              </a:solidFill>
              <a:cs typeface="Arial" panose="020B0604020202020204" pitchFamily="34" charset="0"/>
            </a:endParaRPr>
          </a:p>
        </p:txBody>
      </p:sp>
      <p:sp>
        <p:nvSpPr>
          <p:cNvPr id="6" name="TextBox 5"/>
          <p:cNvSpPr txBox="1"/>
          <p:nvPr/>
        </p:nvSpPr>
        <p:spPr>
          <a:xfrm>
            <a:off x="11301995" y="6400800"/>
            <a:ext cx="755904" cy="338554"/>
          </a:xfrm>
          <a:prstGeom prst="rect">
            <a:avLst/>
          </a:prstGeom>
          <a:noFill/>
        </p:spPr>
        <p:txBody>
          <a:bodyPr wrap="square" rtlCol="0">
            <a:spAutoFit/>
          </a:bodyPr>
          <a:lstStyle/>
          <a:p>
            <a:r>
              <a:rPr lang="en-US" sz="1600" b="1" dirty="0">
                <a:solidFill>
                  <a:schemeClr val="bg1"/>
                </a:solidFill>
              </a:rPr>
              <a:t>Slide 2</a:t>
            </a:r>
          </a:p>
        </p:txBody>
      </p:sp>
    </p:spTree>
    <p:extLst>
      <p:ext uri="{BB962C8B-B14F-4D97-AF65-F5344CB8AC3E}">
        <p14:creationId xmlns:p14="http://schemas.microsoft.com/office/powerpoint/2010/main" val="50306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30263" y="99391"/>
            <a:ext cx="10523531" cy="799025"/>
          </a:xfrm>
        </p:spPr>
        <p:txBody>
          <a:bodyPr>
            <a:normAutofit/>
          </a:bodyPr>
          <a:lstStyle/>
          <a:p>
            <a:r>
              <a:rPr lang="en-US" sz="4000" dirty="0">
                <a:latin typeface="Century" panose="02040604050505020304" pitchFamily="18" charset="0"/>
                <a:cs typeface="Times New Roman" panose="02020603050405020304" pitchFamily="18" charset="0"/>
              </a:rPr>
              <a:t>About the Data				</a:t>
            </a:r>
            <a:r>
              <a:rPr lang="en-US" sz="3000" dirty="0">
                <a:latin typeface="Century" panose="02040604050505020304" pitchFamily="18" charset="0"/>
                <a:cs typeface="Times New Roman" panose="02020603050405020304" pitchFamily="18" charset="0"/>
              </a:rPr>
              <a:t>Content Based</a:t>
            </a:r>
          </a:p>
        </p:txBody>
      </p:sp>
      <p:sp>
        <p:nvSpPr>
          <p:cNvPr id="4" name="Content Placeholder 17">
            <a:extLst>
              <a:ext uri="{FF2B5EF4-FFF2-40B4-BE49-F238E27FC236}">
                <a16:creationId xmlns:a16="http://schemas.microsoft.com/office/drawing/2014/main" id="{0185A217-4048-4D79-B397-6286970F7768}"/>
              </a:ext>
            </a:extLst>
          </p:cNvPr>
          <p:cNvSpPr txBox="1">
            <a:spLocks/>
          </p:cNvSpPr>
          <p:nvPr/>
        </p:nvSpPr>
        <p:spPr>
          <a:xfrm>
            <a:off x="396255" y="1181117"/>
            <a:ext cx="11043684" cy="49215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sz="2400" dirty="0">
                <a:solidFill>
                  <a:schemeClr val="bg1"/>
                </a:solidFill>
                <a:cs typeface="Arial" panose="020B0604020202020204" pitchFamily="34" charset="0"/>
              </a:rPr>
              <a:t>Data Source: </a:t>
            </a:r>
            <a:r>
              <a:rPr lang="en-US" altLang="ja-JP" sz="2400" dirty="0">
                <a:solidFill>
                  <a:schemeClr val="bg1"/>
                </a:solidFill>
                <a:cs typeface="Arial" panose="020B0604020202020204" pitchFamily="34" charset="0"/>
                <a:hlinkClick r:id="rId2"/>
              </a:rPr>
              <a:t>https://www.kaggle.com/tmdb/tmdb-movie-metadata</a:t>
            </a:r>
            <a:endParaRPr lang="en-US" altLang="ja-JP" sz="2400" dirty="0">
              <a:solidFill>
                <a:schemeClr val="bg1"/>
              </a:solidFill>
              <a:cs typeface="Arial" panose="020B0604020202020204" pitchFamily="34" charset="0"/>
            </a:endParaRPr>
          </a:p>
          <a:p>
            <a:r>
              <a:rPr lang="en-US" altLang="ja-JP" sz="2400" dirty="0">
                <a:solidFill>
                  <a:schemeClr val="bg1"/>
                </a:solidFill>
                <a:cs typeface="Arial" panose="020B0604020202020204" pitchFamily="34" charset="0"/>
              </a:rPr>
              <a:t>Two csv files (Movies and Credits)</a:t>
            </a:r>
          </a:p>
          <a:p>
            <a:r>
              <a:rPr lang="en-US" altLang="ja-JP" sz="2400" dirty="0">
                <a:solidFill>
                  <a:schemeClr val="bg1"/>
                </a:solidFill>
                <a:cs typeface="Arial" panose="020B0604020202020204" pitchFamily="34" charset="0"/>
              </a:rPr>
              <a:t>20 columns in the Movies csv: genres, keywords, language, etc. . . </a:t>
            </a:r>
          </a:p>
          <a:p>
            <a:r>
              <a:rPr lang="en-US" altLang="ja-JP" sz="2400" dirty="0">
                <a:solidFill>
                  <a:schemeClr val="bg1"/>
                </a:solidFill>
                <a:cs typeface="Arial" panose="020B0604020202020204" pitchFamily="34" charset="0"/>
              </a:rPr>
              <a:t>3 columns in the Credits csv: </a:t>
            </a:r>
            <a:r>
              <a:rPr lang="en-US" altLang="ja-JP" sz="2400" dirty="0" err="1">
                <a:solidFill>
                  <a:schemeClr val="bg1"/>
                </a:solidFill>
                <a:cs typeface="Arial" panose="020B0604020202020204" pitchFamily="34" charset="0"/>
              </a:rPr>
              <a:t>movie_id</a:t>
            </a:r>
            <a:r>
              <a:rPr lang="en-US" altLang="ja-JP" sz="2400" dirty="0">
                <a:solidFill>
                  <a:schemeClr val="bg1"/>
                </a:solidFill>
                <a:cs typeface="Arial" panose="020B0604020202020204" pitchFamily="34" charset="0"/>
              </a:rPr>
              <a:t>, title, cast</a:t>
            </a:r>
          </a:p>
          <a:p>
            <a:endParaRPr lang="en-US" altLang="ja-JP" sz="2400" dirty="0">
              <a:solidFill>
                <a:schemeClr val="bg1"/>
              </a:solidFill>
              <a:cs typeface="Arial" panose="020B0604020202020204" pitchFamily="34" charset="0"/>
            </a:endParaRPr>
          </a:p>
          <a:p>
            <a:pPr marL="0" indent="0">
              <a:buNone/>
            </a:pPr>
            <a:r>
              <a:rPr lang="en-US" altLang="ja-JP" sz="2000" b="1" u="sng" dirty="0">
                <a:solidFill>
                  <a:schemeClr val="bg1"/>
                </a:solidFill>
                <a:cs typeface="Arial" panose="020B0604020202020204" pitchFamily="34" charset="0"/>
              </a:rPr>
              <a:t>Data Limitations </a:t>
            </a:r>
          </a:p>
          <a:p>
            <a:r>
              <a:rPr lang="en-US" altLang="ja-JP" sz="2000" dirty="0">
                <a:solidFill>
                  <a:schemeClr val="bg1"/>
                </a:solidFill>
                <a:cs typeface="Arial" panose="020B0604020202020204" pitchFamily="34" charset="0"/>
              </a:rPr>
              <a:t>Only about 5,000 movies in the dataset</a:t>
            </a:r>
          </a:p>
          <a:p>
            <a:r>
              <a:rPr lang="en-US" altLang="ja-JP" sz="2000" dirty="0">
                <a:solidFill>
                  <a:schemeClr val="bg1"/>
                </a:solidFill>
                <a:cs typeface="Arial" panose="020B0604020202020204" pitchFamily="34" charset="0"/>
              </a:rPr>
              <a:t>Only goes up to 2017</a:t>
            </a:r>
          </a:p>
          <a:p>
            <a:endParaRPr lang="en-US" altLang="ja-JP" sz="2400" dirty="0">
              <a:solidFill>
                <a:schemeClr val="bg1"/>
              </a:solidFill>
              <a:cs typeface="Arial" panose="020B0604020202020204" pitchFamily="34" charset="0"/>
            </a:endParaRPr>
          </a:p>
        </p:txBody>
      </p:sp>
      <p:pic>
        <p:nvPicPr>
          <p:cNvPr id="6" name="Picture 5">
            <a:extLst>
              <a:ext uri="{FF2B5EF4-FFF2-40B4-BE49-F238E27FC236}">
                <a16:creationId xmlns:a16="http://schemas.microsoft.com/office/drawing/2014/main" id="{19D59E62-7791-4ABA-B919-952EEB99784B}"/>
              </a:ext>
            </a:extLst>
          </p:cNvPr>
          <p:cNvPicPr>
            <a:picLocks noChangeAspect="1"/>
          </p:cNvPicPr>
          <p:nvPr/>
        </p:nvPicPr>
        <p:blipFill>
          <a:blip r:embed="rId3"/>
          <a:stretch>
            <a:fillRect/>
          </a:stretch>
        </p:blipFill>
        <p:spPr>
          <a:xfrm>
            <a:off x="5598970" y="3217812"/>
            <a:ext cx="5840969" cy="1709398"/>
          </a:xfrm>
          <a:prstGeom prst="rect">
            <a:avLst/>
          </a:prstGeom>
        </p:spPr>
      </p:pic>
      <p:sp>
        <p:nvSpPr>
          <p:cNvPr id="7" name="TextBox 6"/>
          <p:cNvSpPr txBox="1"/>
          <p:nvPr/>
        </p:nvSpPr>
        <p:spPr>
          <a:xfrm>
            <a:off x="11301995" y="6400800"/>
            <a:ext cx="755904" cy="338554"/>
          </a:xfrm>
          <a:prstGeom prst="rect">
            <a:avLst/>
          </a:prstGeom>
          <a:noFill/>
        </p:spPr>
        <p:txBody>
          <a:bodyPr wrap="square" rtlCol="0">
            <a:spAutoFit/>
          </a:bodyPr>
          <a:lstStyle/>
          <a:p>
            <a:r>
              <a:rPr lang="en-US" sz="1600" b="1" dirty="0">
                <a:solidFill>
                  <a:schemeClr val="bg1"/>
                </a:solidFill>
              </a:rPr>
              <a:t>Slide 3</a:t>
            </a:r>
          </a:p>
        </p:txBody>
      </p:sp>
    </p:spTree>
    <p:extLst>
      <p:ext uri="{BB962C8B-B14F-4D97-AF65-F5344CB8AC3E}">
        <p14:creationId xmlns:p14="http://schemas.microsoft.com/office/powerpoint/2010/main" val="215601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30263" y="99391"/>
            <a:ext cx="10523531" cy="799025"/>
          </a:xfrm>
        </p:spPr>
        <p:txBody>
          <a:bodyPr>
            <a:normAutofit/>
          </a:bodyPr>
          <a:lstStyle/>
          <a:p>
            <a:r>
              <a:rPr lang="en-US" sz="4000" dirty="0">
                <a:latin typeface="Century" panose="02040604050505020304" pitchFamily="18" charset="0"/>
                <a:cs typeface="Times New Roman" panose="02020603050405020304" pitchFamily="18" charset="0"/>
              </a:rPr>
              <a:t>Starting Data				</a:t>
            </a:r>
            <a:r>
              <a:rPr lang="en-US" sz="3100" dirty="0">
                <a:solidFill>
                  <a:prstClr val="white"/>
                </a:solidFill>
                <a:latin typeface="Century" panose="02040604050505020304" pitchFamily="18" charset="0"/>
                <a:cs typeface="Times New Roman" panose="02020603050405020304" pitchFamily="18" charset="0"/>
              </a:rPr>
              <a:t> 	</a:t>
            </a:r>
            <a:r>
              <a:rPr lang="en-US" sz="3000" dirty="0">
                <a:solidFill>
                  <a:prstClr val="white"/>
                </a:solidFill>
                <a:latin typeface="Century" panose="02040604050505020304" pitchFamily="18" charset="0"/>
                <a:cs typeface="Times New Roman" panose="02020603050405020304" pitchFamily="18" charset="0"/>
              </a:rPr>
              <a:t>Content Based</a:t>
            </a:r>
            <a:endParaRPr lang="en-US" sz="3000" dirty="0">
              <a:latin typeface="Century" panose="020406040505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B88EDE0-DD51-4958-8510-652BE105F3FE}"/>
              </a:ext>
            </a:extLst>
          </p:cNvPr>
          <p:cNvPicPr>
            <a:picLocks noChangeAspect="1"/>
          </p:cNvPicPr>
          <p:nvPr/>
        </p:nvPicPr>
        <p:blipFill>
          <a:blip r:embed="rId2"/>
          <a:stretch>
            <a:fillRect/>
          </a:stretch>
        </p:blipFill>
        <p:spPr>
          <a:xfrm>
            <a:off x="1901028" y="1709320"/>
            <a:ext cx="8382000" cy="1504950"/>
          </a:xfrm>
          <a:prstGeom prst="rect">
            <a:avLst/>
          </a:prstGeom>
        </p:spPr>
      </p:pic>
      <p:sp>
        <p:nvSpPr>
          <p:cNvPr id="5" name="TextBox 4">
            <a:extLst>
              <a:ext uri="{FF2B5EF4-FFF2-40B4-BE49-F238E27FC236}">
                <a16:creationId xmlns:a16="http://schemas.microsoft.com/office/drawing/2014/main" id="{1818FD5C-15FB-4FC0-A25F-5F5CEBC3CDDF}"/>
              </a:ext>
            </a:extLst>
          </p:cNvPr>
          <p:cNvSpPr txBox="1"/>
          <p:nvPr/>
        </p:nvSpPr>
        <p:spPr>
          <a:xfrm>
            <a:off x="5111367" y="1186100"/>
            <a:ext cx="1961322" cy="523220"/>
          </a:xfrm>
          <a:prstGeom prst="rect">
            <a:avLst/>
          </a:prstGeom>
          <a:noFill/>
        </p:spPr>
        <p:txBody>
          <a:bodyPr wrap="square" rtlCol="0">
            <a:spAutoFit/>
          </a:bodyPr>
          <a:lstStyle/>
          <a:p>
            <a:r>
              <a:rPr lang="en-US" sz="2800" dirty="0">
                <a:solidFill>
                  <a:schemeClr val="bg1"/>
                </a:solidFill>
              </a:rPr>
              <a:t>Movies CSV</a:t>
            </a:r>
          </a:p>
        </p:txBody>
      </p:sp>
      <p:sp>
        <p:nvSpPr>
          <p:cNvPr id="7" name="TextBox 6">
            <a:extLst>
              <a:ext uri="{FF2B5EF4-FFF2-40B4-BE49-F238E27FC236}">
                <a16:creationId xmlns:a16="http://schemas.microsoft.com/office/drawing/2014/main" id="{EAA25C08-2CBB-445E-8B5E-2D383F4C4B2A}"/>
              </a:ext>
            </a:extLst>
          </p:cNvPr>
          <p:cNvSpPr txBox="1"/>
          <p:nvPr/>
        </p:nvSpPr>
        <p:spPr>
          <a:xfrm>
            <a:off x="5111367" y="3945662"/>
            <a:ext cx="1961322" cy="523220"/>
          </a:xfrm>
          <a:prstGeom prst="rect">
            <a:avLst/>
          </a:prstGeom>
          <a:noFill/>
        </p:spPr>
        <p:txBody>
          <a:bodyPr wrap="square" rtlCol="0">
            <a:spAutoFit/>
          </a:bodyPr>
          <a:lstStyle/>
          <a:p>
            <a:r>
              <a:rPr lang="en-US" sz="2800" dirty="0">
                <a:solidFill>
                  <a:schemeClr val="bg1"/>
                </a:solidFill>
              </a:rPr>
              <a:t>Credits CSV</a:t>
            </a:r>
          </a:p>
        </p:txBody>
      </p:sp>
      <p:pic>
        <p:nvPicPr>
          <p:cNvPr id="8" name="Picture 7">
            <a:extLst>
              <a:ext uri="{FF2B5EF4-FFF2-40B4-BE49-F238E27FC236}">
                <a16:creationId xmlns:a16="http://schemas.microsoft.com/office/drawing/2014/main" id="{DEAF5736-293A-4FB6-BD42-B98F9EDC30E8}"/>
              </a:ext>
            </a:extLst>
          </p:cNvPr>
          <p:cNvPicPr>
            <a:picLocks noChangeAspect="1"/>
          </p:cNvPicPr>
          <p:nvPr/>
        </p:nvPicPr>
        <p:blipFill>
          <a:blip r:embed="rId3"/>
          <a:stretch>
            <a:fillRect/>
          </a:stretch>
        </p:blipFill>
        <p:spPr>
          <a:xfrm>
            <a:off x="3496465" y="4415255"/>
            <a:ext cx="5191125" cy="1466850"/>
          </a:xfrm>
          <a:prstGeom prst="rect">
            <a:avLst/>
          </a:prstGeom>
        </p:spPr>
      </p:pic>
      <p:sp>
        <p:nvSpPr>
          <p:cNvPr id="9" name="TextBox 8"/>
          <p:cNvSpPr txBox="1"/>
          <p:nvPr/>
        </p:nvSpPr>
        <p:spPr>
          <a:xfrm>
            <a:off x="11301995" y="6400800"/>
            <a:ext cx="755904" cy="338554"/>
          </a:xfrm>
          <a:prstGeom prst="rect">
            <a:avLst/>
          </a:prstGeom>
          <a:noFill/>
        </p:spPr>
        <p:txBody>
          <a:bodyPr wrap="square" rtlCol="0">
            <a:spAutoFit/>
          </a:bodyPr>
          <a:lstStyle/>
          <a:p>
            <a:r>
              <a:rPr lang="en-US" sz="1600" b="1" dirty="0">
                <a:solidFill>
                  <a:schemeClr val="bg1"/>
                </a:solidFill>
              </a:rPr>
              <a:t>Slide 4</a:t>
            </a:r>
          </a:p>
        </p:txBody>
      </p:sp>
    </p:spTree>
    <p:extLst>
      <p:ext uri="{BB962C8B-B14F-4D97-AF65-F5344CB8AC3E}">
        <p14:creationId xmlns:p14="http://schemas.microsoft.com/office/powerpoint/2010/main" val="2443674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30263" y="99391"/>
            <a:ext cx="10523531" cy="799025"/>
          </a:xfrm>
        </p:spPr>
        <p:txBody>
          <a:bodyPr>
            <a:normAutofit/>
          </a:bodyPr>
          <a:lstStyle/>
          <a:p>
            <a:r>
              <a:rPr lang="en-US" sz="4000" dirty="0">
                <a:latin typeface="Century" panose="02040604050505020304" pitchFamily="18" charset="0"/>
                <a:cs typeface="Times New Roman" panose="02020603050405020304" pitchFamily="18" charset="0"/>
              </a:rPr>
              <a:t>Cleaning the data</a:t>
            </a:r>
            <a:r>
              <a:rPr lang="en-US" sz="3100" dirty="0">
                <a:solidFill>
                  <a:prstClr val="white"/>
                </a:solidFill>
                <a:latin typeface="Century" panose="02040604050505020304" pitchFamily="18" charset="0"/>
                <a:cs typeface="Times New Roman" panose="02020603050405020304" pitchFamily="18" charset="0"/>
              </a:rPr>
              <a:t>			     </a:t>
            </a:r>
            <a:r>
              <a:rPr lang="en-US" sz="3000" dirty="0">
                <a:solidFill>
                  <a:prstClr val="white"/>
                </a:solidFill>
                <a:latin typeface="Century" panose="02040604050505020304" pitchFamily="18" charset="0"/>
                <a:cs typeface="Times New Roman" panose="02020603050405020304" pitchFamily="18" charset="0"/>
              </a:rPr>
              <a:t>Content Based </a:t>
            </a:r>
            <a:r>
              <a:rPr lang="en-US" sz="4000" dirty="0">
                <a:latin typeface="Century" panose="020406040505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891831BD-6D71-4456-A56D-5C10EF750231}"/>
              </a:ext>
            </a:extLst>
          </p:cNvPr>
          <p:cNvPicPr>
            <a:picLocks noChangeAspect="1"/>
          </p:cNvPicPr>
          <p:nvPr/>
        </p:nvPicPr>
        <p:blipFill>
          <a:blip r:embed="rId2"/>
          <a:stretch>
            <a:fillRect/>
          </a:stretch>
        </p:blipFill>
        <p:spPr>
          <a:xfrm>
            <a:off x="3886558" y="1697558"/>
            <a:ext cx="3686175" cy="2209800"/>
          </a:xfrm>
          <a:prstGeom prst="rect">
            <a:avLst/>
          </a:prstGeom>
        </p:spPr>
      </p:pic>
      <p:sp>
        <p:nvSpPr>
          <p:cNvPr id="9" name="TextBox 8">
            <a:extLst>
              <a:ext uri="{FF2B5EF4-FFF2-40B4-BE49-F238E27FC236}">
                <a16:creationId xmlns:a16="http://schemas.microsoft.com/office/drawing/2014/main" id="{647F7534-5F34-44E6-BBC7-3ECED60F179A}"/>
              </a:ext>
            </a:extLst>
          </p:cNvPr>
          <p:cNvSpPr txBox="1"/>
          <p:nvPr/>
        </p:nvSpPr>
        <p:spPr>
          <a:xfrm>
            <a:off x="4185256" y="1174338"/>
            <a:ext cx="3387477" cy="523220"/>
          </a:xfrm>
          <a:prstGeom prst="rect">
            <a:avLst/>
          </a:prstGeom>
          <a:noFill/>
        </p:spPr>
        <p:txBody>
          <a:bodyPr wrap="square" rtlCol="0">
            <a:spAutoFit/>
          </a:bodyPr>
          <a:lstStyle/>
          <a:p>
            <a:r>
              <a:rPr lang="en-US" sz="2800" dirty="0">
                <a:solidFill>
                  <a:schemeClr val="bg1"/>
                </a:solidFill>
              </a:rPr>
              <a:t>Sample Python Code</a:t>
            </a:r>
          </a:p>
        </p:txBody>
      </p:sp>
      <p:sp>
        <p:nvSpPr>
          <p:cNvPr id="12" name="TextBox 11">
            <a:extLst>
              <a:ext uri="{FF2B5EF4-FFF2-40B4-BE49-F238E27FC236}">
                <a16:creationId xmlns:a16="http://schemas.microsoft.com/office/drawing/2014/main" id="{3A7D8CF0-635A-4D08-9784-F6F3F511B8A3}"/>
              </a:ext>
            </a:extLst>
          </p:cNvPr>
          <p:cNvSpPr txBox="1"/>
          <p:nvPr/>
        </p:nvSpPr>
        <p:spPr>
          <a:xfrm>
            <a:off x="4506558" y="4345323"/>
            <a:ext cx="2446174" cy="523220"/>
          </a:xfrm>
          <a:prstGeom prst="rect">
            <a:avLst/>
          </a:prstGeom>
          <a:noFill/>
        </p:spPr>
        <p:txBody>
          <a:bodyPr wrap="square" rtlCol="0">
            <a:spAutoFit/>
          </a:bodyPr>
          <a:lstStyle/>
          <a:p>
            <a:r>
              <a:rPr lang="en-US" sz="2800" dirty="0">
                <a:solidFill>
                  <a:schemeClr val="bg1"/>
                </a:solidFill>
              </a:rPr>
              <a:t>Clean Dataset</a:t>
            </a:r>
          </a:p>
        </p:txBody>
      </p:sp>
      <p:pic>
        <p:nvPicPr>
          <p:cNvPr id="14" name="Picture 13">
            <a:extLst>
              <a:ext uri="{FF2B5EF4-FFF2-40B4-BE49-F238E27FC236}">
                <a16:creationId xmlns:a16="http://schemas.microsoft.com/office/drawing/2014/main" id="{64B13E96-BEAB-4844-A77A-E3E7561D5D71}"/>
              </a:ext>
            </a:extLst>
          </p:cNvPr>
          <p:cNvPicPr>
            <a:picLocks noChangeAspect="1"/>
          </p:cNvPicPr>
          <p:nvPr/>
        </p:nvPicPr>
        <p:blipFill>
          <a:blip r:embed="rId3"/>
          <a:stretch>
            <a:fillRect/>
          </a:stretch>
        </p:blipFill>
        <p:spPr>
          <a:xfrm>
            <a:off x="576469" y="4837205"/>
            <a:ext cx="10434845" cy="1473155"/>
          </a:xfrm>
          <a:prstGeom prst="rect">
            <a:avLst/>
          </a:prstGeom>
        </p:spPr>
      </p:pic>
      <p:sp>
        <p:nvSpPr>
          <p:cNvPr id="7" name="TextBox 6"/>
          <p:cNvSpPr txBox="1"/>
          <p:nvPr/>
        </p:nvSpPr>
        <p:spPr>
          <a:xfrm>
            <a:off x="11301995" y="6400800"/>
            <a:ext cx="755904" cy="338554"/>
          </a:xfrm>
          <a:prstGeom prst="rect">
            <a:avLst/>
          </a:prstGeom>
          <a:noFill/>
        </p:spPr>
        <p:txBody>
          <a:bodyPr wrap="square" rtlCol="0">
            <a:spAutoFit/>
          </a:bodyPr>
          <a:lstStyle/>
          <a:p>
            <a:r>
              <a:rPr lang="en-US" sz="1600" b="1" dirty="0">
                <a:solidFill>
                  <a:schemeClr val="bg1"/>
                </a:solidFill>
              </a:rPr>
              <a:t>Slide 5</a:t>
            </a:r>
          </a:p>
        </p:txBody>
      </p:sp>
    </p:spTree>
    <p:extLst>
      <p:ext uri="{BB962C8B-B14F-4D97-AF65-F5344CB8AC3E}">
        <p14:creationId xmlns:p14="http://schemas.microsoft.com/office/powerpoint/2010/main" val="246794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30263" y="99391"/>
            <a:ext cx="10523531" cy="799025"/>
          </a:xfrm>
        </p:spPr>
        <p:txBody>
          <a:bodyPr>
            <a:normAutofit/>
          </a:bodyPr>
          <a:lstStyle/>
          <a:p>
            <a:r>
              <a:rPr lang="en-US" sz="4000" dirty="0">
                <a:latin typeface="Century" panose="02040604050505020304" pitchFamily="18" charset="0"/>
                <a:cs typeface="Times New Roman" panose="02020603050405020304" pitchFamily="18" charset="0"/>
              </a:rPr>
              <a:t>Finding Similarity 1</a:t>
            </a:r>
            <a:r>
              <a:rPr lang="en-US" sz="3000" dirty="0">
                <a:solidFill>
                  <a:prstClr val="white"/>
                </a:solidFill>
                <a:latin typeface="Century" panose="02040604050505020304" pitchFamily="18" charset="0"/>
                <a:cs typeface="Times New Roman" panose="02020603050405020304" pitchFamily="18" charset="0"/>
              </a:rPr>
              <a:t>			Content Based</a:t>
            </a:r>
            <a:endParaRPr lang="en-US" sz="4000" dirty="0">
              <a:latin typeface="Century" panose="020406040505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2B47E5F-1774-4716-B1A0-18C247F5C37D}"/>
              </a:ext>
            </a:extLst>
          </p:cNvPr>
          <p:cNvPicPr>
            <a:picLocks noChangeAspect="1"/>
          </p:cNvPicPr>
          <p:nvPr/>
        </p:nvPicPr>
        <p:blipFill>
          <a:blip r:embed="rId2"/>
          <a:stretch>
            <a:fillRect/>
          </a:stretch>
        </p:blipFill>
        <p:spPr>
          <a:xfrm>
            <a:off x="7587611" y="3076023"/>
            <a:ext cx="4287648" cy="2759729"/>
          </a:xfrm>
          <a:prstGeom prst="rect">
            <a:avLst/>
          </a:prstGeom>
        </p:spPr>
      </p:pic>
      <p:pic>
        <p:nvPicPr>
          <p:cNvPr id="6" name="Picture 5">
            <a:extLst>
              <a:ext uri="{FF2B5EF4-FFF2-40B4-BE49-F238E27FC236}">
                <a16:creationId xmlns:a16="http://schemas.microsoft.com/office/drawing/2014/main" id="{4D811A44-C3C7-4AD7-8B2A-D7F9483C4E17}"/>
              </a:ext>
            </a:extLst>
          </p:cNvPr>
          <p:cNvPicPr>
            <a:picLocks noChangeAspect="1"/>
          </p:cNvPicPr>
          <p:nvPr/>
        </p:nvPicPr>
        <p:blipFill>
          <a:blip r:embed="rId3"/>
          <a:stretch>
            <a:fillRect/>
          </a:stretch>
        </p:blipFill>
        <p:spPr>
          <a:xfrm>
            <a:off x="5805926" y="1559663"/>
            <a:ext cx="5939282" cy="1100330"/>
          </a:xfrm>
          <a:prstGeom prst="rect">
            <a:avLst/>
          </a:prstGeom>
        </p:spPr>
      </p:pic>
      <p:sp>
        <p:nvSpPr>
          <p:cNvPr id="13" name="TextBox 12">
            <a:extLst>
              <a:ext uri="{FF2B5EF4-FFF2-40B4-BE49-F238E27FC236}">
                <a16:creationId xmlns:a16="http://schemas.microsoft.com/office/drawing/2014/main" id="{3CE53301-3089-4D69-ADBE-80FF5AA2916A}"/>
              </a:ext>
            </a:extLst>
          </p:cNvPr>
          <p:cNvSpPr txBox="1"/>
          <p:nvPr/>
        </p:nvSpPr>
        <p:spPr>
          <a:xfrm>
            <a:off x="7381970" y="1082516"/>
            <a:ext cx="3126026" cy="461665"/>
          </a:xfrm>
          <a:prstGeom prst="rect">
            <a:avLst/>
          </a:prstGeom>
          <a:noFill/>
        </p:spPr>
        <p:txBody>
          <a:bodyPr wrap="square" rtlCol="0">
            <a:spAutoFit/>
          </a:bodyPr>
          <a:lstStyle/>
          <a:p>
            <a:r>
              <a:rPr lang="en-US" sz="2400" dirty="0">
                <a:solidFill>
                  <a:schemeClr val="bg1"/>
                </a:solidFill>
              </a:rPr>
              <a:t>Finding Similarity Code</a:t>
            </a:r>
          </a:p>
        </p:txBody>
      </p:sp>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DF77F968-CFE9-45D9-8221-A41B11EF4008}"/>
                  </a:ext>
                </a:extLst>
              </p14:cNvPr>
              <p14:cNvContentPartPr/>
              <p14:nvPr/>
            </p14:nvContentPartPr>
            <p14:xfrm>
              <a:off x="8944983" y="4618831"/>
              <a:ext cx="468360" cy="360360"/>
            </p14:xfrm>
          </p:contentPart>
        </mc:Choice>
        <mc:Fallback xmlns="">
          <p:pic>
            <p:nvPicPr>
              <p:cNvPr id="14" name="Ink 13">
                <a:extLst>
                  <a:ext uri="{FF2B5EF4-FFF2-40B4-BE49-F238E27FC236}">
                    <a16:creationId xmlns:a16="http://schemas.microsoft.com/office/drawing/2014/main" id="{DF77F968-CFE9-45D9-8221-A41B11EF4008}"/>
                  </a:ext>
                </a:extLst>
              </p:cNvPr>
              <p:cNvPicPr/>
              <p:nvPr/>
            </p:nvPicPr>
            <p:blipFill>
              <a:blip r:embed="rId5"/>
              <a:stretch>
                <a:fillRect/>
              </a:stretch>
            </p:blipFill>
            <p:spPr>
              <a:xfrm>
                <a:off x="8936343" y="4610191"/>
                <a:ext cx="486000" cy="378000"/>
              </a:xfrm>
              <a:prstGeom prst="rect">
                <a:avLst/>
              </a:prstGeom>
            </p:spPr>
          </p:pic>
        </mc:Fallback>
      </mc:AlternateContent>
      <p:sp>
        <p:nvSpPr>
          <p:cNvPr id="15" name="TextBox 14">
            <a:extLst>
              <a:ext uri="{FF2B5EF4-FFF2-40B4-BE49-F238E27FC236}">
                <a16:creationId xmlns:a16="http://schemas.microsoft.com/office/drawing/2014/main" id="{048672E3-4C30-49AC-8EB9-C2A5C421E638}"/>
              </a:ext>
            </a:extLst>
          </p:cNvPr>
          <p:cNvSpPr txBox="1"/>
          <p:nvPr/>
        </p:nvSpPr>
        <p:spPr>
          <a:xfrm>
            <a:off x="8936265" y="4642061"/>
            <a:ext cx="477078" cy="461665"/>
          </a:xfrm>
          <a:prstGeom prst="rect">
            <a:avLst/>
          </a:prstGeom>
          <a:noFill/>
        </p:spPr>
        <p:txBody>
          <a:bodyPr wrap="square" rtlCol="0">
            <a:spAutoFit/>
          </a:bodyPr>
          <a:lstStyle/>
          <a:p>
            <a:r>
              <a:rPr lang="el-GR" sz="2400" b="1" dirty="0"/>
              <a:t>θ</a:t>
            </a:r>
            <a:endParaRPr lang="en-US" sz="2400" dirty="0"/>
          </a:p>
        </p:txBody>
      </p:sp>
      <p:pic>
        <p:nvPicPr>
          <p:cNvPr id="17" name="Picture 16">
            <a:extLst>
              <a:ext uri="{FF2B5EF4-FFF2-40B4-BE49-F238E27FC236}">
                <a16:creationId xmlns:a16="http://schemas.microsoft.com/office/drawing/2014/main" id="{3DAFD488-10D6-424D-B5AA-4F3C76F93F57}"/>
              </a:ext>
            </a:extLst>
          </p:cNvPr>
          <p:cNvPicPr>
            <a:picLocks noChangeAspect="1"/>
          </p:cNvPicPr>
          <p:nvPr/>
        </p:nvPicPr>
        <p:blipFill>
          <a:blip r:embed="rId6"/>
          <a:stretch>
            <a:fillRect/>
          </a:stretch>
        </p:blipFill>
        <p:spPr>
          <a:xfrm>
            <a:off x="316741" y="1622430"/>
            <a:ext cx="4955455" cy="981850"/>
          </a:xfrm>
          <a:prstGeom prst="rect">
            <a:avLst/>
          </a:prstGeom>
        </p:spPr>
      </p:pic>
      <p:sp>
        <p:nvSpPr>
          <p:cNvPr id="18" name="TextBox 17">
            <a:extLst>
              <a:ext uri="{FF2B5EF4-FFF2-40B4-BE49-F238E27FC236}">
                <a16:creationId xmlns:a16="http://schemas.microsoft.com/office/drawing/2014/main" id="{D8E1DD8A-8B58-4579-8292-E4D9731E72E1}"/>
              </a:ext>
            </a:extLst>
          </p:cNvPr>
          <p:cNvSpPr txBox="1"/>
          <p:nvPr/>
        </p:nvSpPr>
        <p:spPr>
          <a:xfrm>
            <a:off x="1316135" y="1160765"/>
            <a:ext cx="2956665" cy="461665"/>
          </a:xfrm>
          <a:prstGeom prst="rect">
            <a:avLst/>
          </a:prstGeom>
          <a:noFill/>
        </p:spPr>
        <p:txBody>
          <a:bodyPr wrap="square" rtlCol="0">
            <a:spAutoFit/>
          </a:bodyPr>
          <a:lstStyle/>
          <a:p>
            <a:r>
              <a:rPr lang="en-US" sz="2400" dirty="0">
                <a:solidFill>
                  <a:schemeClr val="bg1"/>
                </a:solidFill>
              </a:rPr>
              <a:t>Import Dependencies</a:t>
            </a:r>
          </a:p>
        </p:txBody>
      </p:sp>
      <p:sp>
        <p:nvSpPr>
          <p:cNvPr id="19" name="Rectangle 18">
            <a:extLst>
              <a:ext uri="{FF2B5EF4-FFF2-40B4-BE49-F238E27FC236}">
                <a16:creationId xmlns:a16="http://schemas.microsoft.com/office/drawing/2014/main" id="{BA5B51F8-C6A3-457F-8D51-2646A1CF0752}"/>
              </a:ext>
            </a:extLst>
          </p:cNvPr>
          <p:cNvSpPr/>
          <p:nvPr/>
        </p:nvSpPr>
        <p:spPr>
          <a:xfrm>
            <a:off x="0" y="5237922"/>
            <a:ext cx="1789043" cy="1620078"/>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Content Placeholder 17">
            <a:extLst>
              <a:ext uri="{FF2B5EF4-FFF2-40B4-BE49-F238E27FC236}">
                <a16:creationId xmlns:a16="http://schemas.microsoft.com/office/drawing/2014/main" id="{6ED7F081-9BD8-4CBB-9E72-F3E6B009E145}"/>
              </a:ext>
            </a:extLst>
          </p:cNvPr>
          <p:cNvSpPr txBox="1">
            <a:spLocks/>
          </p:cNvSpPr>
          <p:nvPr/>
        </p:nvSpPr>
        <p:spPr>
          <a:xfrm>
            <a:off x="99390" y="2887610"/>
            <a:ext cx="7400867" cy="387099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ja-JP" sz="2400" b="1" u="sng" dirty="0">
                <a:solidFill>
                  <a:schemeClr val="bg1"/>
                </a:solidFill>
                <a:cs typeface="Arial" panose="020B0604020202020204" pitchFamily="34" charset="0"/>
              </a:rPr>
              <a:t>Example:</a:t>
            </a:r>
          </a:p>
          <a:p>
            <a:r>
              <a:rPr lang="en-US" altLang="ja-JP" sz="2000" b="1" dirty="0">
                <a:solidFill>
                  <a:schemeClr val="bg1"/>
                </a:solidFill>
                <a:cs typeface="Arial" panose="020B0604020202020204" pitchFamily="34" charset="0"/>
              </a:rPr>
              <a:t>Text from Movie A: </a:t>
            </a:r>
            <a:r>
              <a:rPr lang="en-US" altLang="ja-JP" sz="2000" dirty="0">
                <a:solidFill>
                  <a:schemeClr val="bg1"/>
                </a:solidFill>
                <a:cs typeface="Arial" panose="020B0604020202020204" pitchFamily="34" charset="0"/>
              </a:rPr>
              <a:t>Chelsea Lose Chelsea </a:t>
            </a:r>
            <a:r>
              <a:rPr lang="en-US" altLang="ja-JP" sz="2000" b="1" dirty="0">
                <a:solidFill>
                  <a:schemeClr val="bg1"/>
                </a:solidFill>
                <a:cs typeface="Arial" panose="020B0604020202020204" pitchFamily="34" charset="0"/>
              </a:rPr>
              <a:t> </a:t>
            </a:r>
          </a:p>
          <a:p>
            <a:r>
              <a:rPr lang="en-US" altLang="ja-JP" sz="2000" b="1" dirty="0">
                <a:solidFill>
                  <a:schemeClr val="bg1"/>
                </a:solidFill>
                <a:cs typeface="Arial" panose="020B0604020202020204" pitchFamily="34" charset="0"/>
              </a:rPr>
              <a:t>Text from Movie B:  </a:t>
            </a:r>
            <a:r>
              <a:rPr lang="en-US" altLang="ja-JP" sz="2000" dirty="0">
                <a:solidFill>
                  <a:schemeClr val="bg1"/>
                </a:solidFill>
                <a:cs typeface="Arial" panose="020B0604020202020204" pitchFamily="34" charset="0"/>
              </a:rPr>
              <a:t>Lose Chelsea Lose</a:t>
            </a:r>
          </a:p>
          <a:p>
            <a:r>
              <a:rPr lang="en-US" altLang="ja-JP" sz="2000" dirty="0">
                <a:solidFill>
                  <a:schemeClr val="bg1"/>
                </a:solidFill>
                <a:cs typeface="Arial" panose="020B0604020202020204" pitchFamily="34" charset="0"/>
              </a:rPr>
              <a:t>Using </a:t>
            </a:r>
            <a:r>
              <a:rPr lang="en-US" altLang="ja-JP" sz="2000" dirty="0" err="1">
                <a:solidFill>
                  <a:schemeClr val="bg1"/>
                </a:solidFill>
                <a:cs typeface="Arial" panose="020B0604020202020204" pitchFamily="34" charset="0"/>
              </a:rPr>
              <a:t>CountVectorizer.fit_transform</a:t>
            </a:r>
            <a:r>
              <a:rPr lang="en-US" altLang="ja-JP" sz="2000" dirty="0">
                <a:solidFill>
                  <a:schemeClr val="bg1"/>
                </a:solidFill>
                <a:cs typeface="Arial" panose="020B0604020202020204" pitchFamily="34" charset="0"/>
              </a:rPr>
              <a:t> and let's say Lose is X and Chelsea is Y it becomes </a:t>
            </a:r>
          </a:p>
          <a:p>
            <a:pPr lvl="1"/>
            <a:r>
              <a:rPr lang="en-US" altLang="ja-JP" sz="2000" dirty="0">
                <a:solidFill>
                  <a:schemeClr val="bg1"/>
                </a:solidFill>
                <a:cs typeface="Arial" panose="020B0604020202020204" pitchFamily="34" charset="0"/>
              </a:rPr>
              <a:t>Movie A (1,2)</a:t>
            </a:r>
          </a:p>
          <a:p>
            <a:pPr lvl="1"/>
            <a:r>
              <a:rPr lang="en-US" altLang="ja-JP" sz="2000" dirty="0">
                <a:solidFill>
                  <a:schemeClr val="bg1"/>
                </a:solidFill>
                <a:cs typeface="Arial" panose="020B0604020202020204" pitchFamily="34" charset="0"/>
              </a:rPr>
              <a:t>Movie B (2,1)</a:t>
            </a:r>
          </a:p>
          <a:p>
            <a:r>
              <a:rPr lang="en-US" sz="2400" dirty="0">
                <a:solidFill>
                  <a:schemeClr val="bg1"/>
                </a:solidFill>
                <a:cs typeface="Arial" panose="020B0604020202020204" pitchFamily="34" charset="0"/>
              </a:rPr>
              <a:t>Then cosine similarity simply finds the value of cos(</a:t>
            </a:r>
            <a:r>
              <a:rPr lang="el-GR" sz="2400" dirty="0">
                <a:solidFill>
                  <a:schemeClr val="bg1"/>
                </a:solidFill>
              </a:rPr>
              <a:t>θ</a:t>
            </a:r>
            <a:r>
              <a:rPr lang="en-US" sz="2400" dirty="0">
                <a:solidFill>
                  <a:schemeClr val="bg1"/>
                </a:solidFill>
              </a:rPr>
              <a:t>)</a:t>
            </a:r>
          </a:p>
          <a:p>
            <a:r>
              <a:rPr lang="en-US" sz="2400" dirty="0">
                <a:solidFill>
                  <a:schemeClr val="bg1"/>
                </a:solidFill>
              </a:rPr>
              <a:t>The smaller the angle the more similar the movies are</a:t>
            </a:r>
          </a:p>
          <a:p>
            <a:r>
              <a:rPr lang="en-US" altLang="ja-JP" sz="2400" dirty="0">
                <a:solidFill>
                  <a:schemeClr val="bg1"/>
                </a:solidFill>
                <a:cs typeface="Arial" panose="020B0604020202020204" pitchFamily="34" charset="0"/>
              </a:rPr>
              <a:t>The smaller the angle the larger cos is. cos(0) = 1 cos(90)=0</a:t>
            </a:r>
            <a:endParaRPr lang="en-US" altLang="ja-JP" sz="2000" dirty="0">
              <a:solidFill>
                <a:schemeClr val="bg1"/>
              </a:solidFill>
              <a:cs typeface="Arial" panose="020B0604020202020204" pitchFamily="34" charset="0"/>
            </a:endParaRPr>
          </a:p>
        </p:txBody>
      </p:sp>
      <p:sp>
        <p:nvSpPr>
          <p:cNvPr id="12" name="TextBox 11"/>
          <p:cNvSpPr txBox="1"/>
          <p:nvPr/>
        </p:nvSpPr>
        <p:spPr>
          <a:xfrm>
            <a:off x="11301995" y="6400800"/>
            <a:ext cx="755904" cy="338554"/>
          </a:xfrm>
          <a:prstGeom prst="rect">
            <a:avLst/>
          </a:prstGeom>
          <a:noFill/>
        </p:spPr>
        <p:txBody>
          <a:bodyPr wrap="square" rtlCol="0">
            <a:spAutoFit/>
          </a:bodyPr>
          <a:lstStyle/>
          <a:p>
            <a:r>
              <a:rPr lang="en-US" sz="1600" b="1" dirty="0">
                <a:solidFill>
                  <a:schemeClr val="bg1"/>
                </a:solidFill>
              </a:rPr>
              <a:t>Slide 6</a:t>
            </a:r>
          </a:p>
        </p:txBody>
      </p:sp>
    </p:spTree>
    <p:extLst>
      <p:ext uri="{BB962C8B-B14F-4D97-AF65-F5344CB8AC3E}">
        <p14:creationId xmlns:p14="http://schemas.microsoft.com/office/powerpoint/2010/main" val="247984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7" end="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30263" y="99391"/>
            <a:ext cx="10523531" cy="799025"/>
          </a:xfrm>
        </p:spPr>
        <p:txBody>
          <a:bodyPr>
            <a:normAutofit/>
          </a:bodyPr>
          <a:lstStyle/>
          <a:p>
            <a:r>
              <a:rPr lang="en-US" sz="4000" dirty="0">
                <a:latin typeface="Century" panose="02040604050505020304" pitchFamily="18" charset="0"/>
                <a:cs typeface="Times New Roman" panose="02020603050405020304" pitchFamily="18" charset="0"/>
              </a:rPr>
              <a:t>Finding Similarity 2</a:t>
            </a:r>
            <a:r>
              <a:rPr lang="en-US" sz="3000" dirty="0">
                <a:solidFill>
                  <a:prstClr val="white"/>
                </a:solidFill>
                <a:latin typeface="Century" panose="02040604050505020304" pitchFamily="18" charset="0"/>
                <a:cs typeface="Times New Roman" panose="02020603050405020304" pitchFamily="18" charset="0"/>
              </a:rPr>
              <a:t>			Content Based</a:t>
            </a:r>
            <a:r>
              <a:rPr lang="en-US" sz="4000" dirty="0">
                <a:latin typeface="Century" panose="02040604050505020304" pitchFamily="18" charset="0"/>
                <a:cs typeface="Times New Roman" panose="02020603050405020304" pitchFamily="18" charset="0"/>
              </a:rPr>
              <a:t> </a:t>
            </a:r>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DF77F968-CFE9-45D9-8221-A41B11EF4008}"/>
                  </a:ext>
                </a:extLst>
              </p14:cNvPr>
              <p14:cNvContentPartPr/>
              <p14:nvPr/>
            </p14:nvContentPartPr>
            <p14:xfrm>
              <a:off x="8944983" y="4618831"/>
              <a:ext cx="468360" cy="360360"/>
            </p14:xfrm>
          </p:contentPart>
        </mc:Choice>
        <mc:Fallback xmlns="">
          <p:pic>
            <p:nvPicPr>
              <p:cNvPr id="14" name="Ink 13">
                <a:extLst>
                  <a:ext uri="{FF2B5EF4-FFF2-40B4-BE49-F238E27FC236}">
                    <a16:creationId xmlns:a16="http://schemas.microsoft.com/office/drawing/2014/main" id="{DF77F968-CFE9-45D9-8221-A41B11EF4008}"/>
                  </a:ext>
                </a:extLst>
              </p:cNvPr>
              <p:cNvPicPr/>
              <p:nvPr/>
            </p:nvPicPr>
            <p:blipFill>
              <a:blip r:embed="rId3"/>
              <a:stretch>
                <a:fillRect/>
              </a:stretch>
            </p:blipFill>
            <p:spPr>
              <a:xfrm>
                <a:off x="8936343" y="4610191"/>
                <a:ext cx="486000" cy="378000"/>
              </a:xfrm>
              <a:prstGeom prst="rect">
                <a:avLst/>
              </a:prstGeom>
            </p:spPr>
          </p:pic>
        </mc:Fallback>
      </mc:AlternateContent>
      <p:sp>
        <p:nvSpPr>
          <p:cNvPr id="15" name="TextBox 14">
            <a:extLst>
              <a:ext uri="{FF2B5EF4-FFF2-40B4-BE49-F238E27FC236}">
                <a16:creationId xmlns:a16="http://schemas.microsoft.com/office/drawing/2014/main" id="{048672E3-4C30-49AC-8EB9-C2A5C421E638}"/>
              </a:ext>
            </a:extLst>
          </p:cNvPr>
          <p:cNvSpPr txBox="1"/>
          <p:nvPr/>
        </p:nvSpPr>
        <p:spPr>
          <a:xfrm>
            <a:off x="8936265" y="4642061"/>
            <a:ext cx="477078" cy="461665"/>
          </a:xfrm>
          <a:prstGeom prst="rect">
            <a:avLst/>
          </a:prstGeom>
          <a:noFill/>
        </p:spPr>
        <p:txBody>
          <a:bodyPr wrap="square" rtlCol="0">
            <a:spAutoFit/>
          </a:bodyPr>
          <a:lstStyle/>
          <a:p>
            <a:r>
              <a:rPr lang="el-GR" sz="2400" b="1" dirty="0"/>
              <a:t>θ</a:t>
            </a:r>
            <a:endParaRPr lang="en-US" sz="2400" dirty="0"/>
          </a:p>
        </p:txBody>
      </p:sp>
      <p:sp>
        <p:nvSpPr>
          <p:cNvPr id="19" name="Rectangle 18">
            <a:extLst>
              <a:ext uri="{FF2B5EF4-FFF2-40B4-BE49-F238E27FC236}">
                <a16:creationId xmlns:a16="http://schemas.microsoft.com/office/drawing/2014/main" id="{BA5B51F8-C6A3-457F-8D51-2646A1CF0752}"/>
              </a:ext>
            </a:extLst>
          </p:cNvPr>
          <p:cNvSpPr/>
          <p:nvPr/>
        </p:nvSpPr>
        <p:spPr>
          <a:xfrm>
            <a:off x="0" y="5237922"/>
            <a:ext cx="1789043" cy="1620078"/>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Content Placeholder 17">
            <a:extLst>
              <a:ext uri="{FF2B5EF4-FFF2-40B4-BE49-F238E27FC236}">
                <a16:creationId xmlns:a16="http://schemas.microsoft.com/office/drawing/2014/main" id="{53810116-DF73-4026-99A3-003F52ADF72C}"/>
              </a:ext>
            </a:extLst>
          </p:cNvPr>
          <p:cNvSpPr txBox="1">
            <a:spLocks/>
          </p:cNvSpPr>
          <p:nvPr/>
        </p:nvSpPr>
        <p:spPr>
          <a:xfrm>
            <a:off x="5919084" y="1179620"/>
            <a:ext cx="5729578" cy="34624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ja-JP" sz="2400" b="1" dirty="0">
              <a:solidFill>
                <a:schemeClr val="bg1"/>
              </a:solidFill>
              <a:cs typeface="Arial" panose="020B0604020202020204" pitchFamily="34" charset="0"/>
            </a:endParaRPr>
          </a:p>
        </p:txBody>
      </p:sp>
      <p:sp>
        <p:nvSpPr>
          <p:cNvPr id="16" name="Content Placeholder 17">
            <a:extLst>
              <a:ext uri="{FF2B5EF4-FFF2-40B4-BE49-F238E27FC236}">
                <a16:creationId xmlns:a16="http://schemas.microsoft.com/office/drawing/2014/main" id="{7A8E78E3-9EBF-4CE6-BEA3-C996D1C5ABBE}"/>
              </a:ext>
            </a:extLst>
          </p:cNvPr>
          <p:cNvSpPr txBox="1">
            <a:spLocks/>
          </p:cNvSpPr>
          <p:nvPr/>
        </p:nvSpPr>
        <p:spPr>
          <a:xfrm>
            <a:off x="5648048" y="1324394"/>
            <a:ext cx="6240463" cy="2273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sz="2400" dirty="0">
                <a:solidFill>
                  <a:schemeClr val="bg1"/>
                </a:solidFill>
                <a:cs typeface="Arial" panose="020B0604020202020204" pitchFamily="34" charset="0"/>
              </a:rPr>
              <a:t>Ran same code to generate a cosine similarity matrices for: </a:t>
            </a:r>
          </a:p>
          <a:p>
            <a:pPr lvl="1"/>
            <a:r>
              <a:rPr lang="en-US" altLang="ja-JP" b="1" dirty="0">
                <a:solidFill>
                  <a:schemeClr val="bg1"/>
                </a:solidFill>
                <a:cs typeface="Arial" panose="020B0604020202020204" pitchFamily="34" charset="0"/>
              </a:rPr>
              <a:t>Keywords,</a:t>
            </a:r>
            <a:endParaRPr lang="en-US" altLang="ja-JP" dirty="0">
              <a:solidFill>
                <a:schemeClr val="bg1"/>
              </a:solidFill>
              <a:cs typeface="Arial" panose="020B0604020202020204" pitchFamily="34" charset="0"/>
            </a:endParaRPr>
          </a:p>
          <a:p>
            <a:pPr lvl="1"/>
            <a:r>
              <a:rPr lang="en-US" altLang="ja-JP" b="1" dirty="0">
                <a:solidFill>
                  <a:schemeClr val="bg1"/>
                </a:solidFill>
                <a:cs typeface="Arial" panose="020B0604020202020204" pitchFamily="34" charset="0"/>
              </a:rPr>
              <a:t>Cast, and</a:t>
            </a:r>
          </a:p>
          <a:p>
            <a:pPr lvl="1"/>
            <a:r>
              <a:rPr lang="en-US" altLang="ja-JP" b="1" dirty="0">
                <a:solidFill>
                  <a:schemeClr val="bg1"/>
                </a:solidFill>
                <a:cs typeface="Arial" panose="020B0604020202020204" pitchFamily="34" charset="0"/>
              </a:rPr>
              <a:t>Production Companies</a:t>
            </a:r>
          </a:p>
        </p:txBody>
      </p:sp>
      <p:pic>
        <p:nvPicPr>
          <p:cNvPr id="4" name="Picture 3">
            <a:extLst>
              <a:ext uri="{FF2B5EF4-FFF2-40B4-BE49-F238E27FC236}">
                <a16:creationId xmlns:a16="http://schemas.microsoft.com/office/drawing/2014/main" id="{38E41C1B-888E-4659-8D30-824DF9B18339}"/>
              </a:ext>
            </a:extLst>
          </p:cNvPr>
          <p:cNvPicPr>
            <a:picLocks noChangeAspect="1"/>
          </p:cNvPicPr>
          <p:nvPr/>
        </p:nvPicPr>
        <p:blipFill rotWithShape="1">
          <a:blip r:embed="rId4"/>
          <a:srcRect r="33170" b="58925"/>
          <a:stretch/>
        </p:blipFill>
        <p:spPr>
          <a:xfrm>
            <a:off x="307767" y="1738971"/>
            <a:ext cx="4706006" cy="656359"/>
          </a:xfrm>
          <a:prstGeom prst="rect">
            <a:avLst/>
          </a:prstGeom>
        </p:spPr>
      </p:pic>
      <p:sp>
        <p:nvSpPr>
          <p:cNvPr id="20" name="TextBox 19">
            <a:extLst>
              <a:ext uri="{FF2B5EF4-FFF2-40B4-BE49-F238E27FC236}">
                <a16:creationId xmlns:a16="http://schemas.microsoft.com/office/drawing/2014/main" id="{6CD83248-8054-4F73-931F-978183F6F0A2}"/>
              </a:ext>
            </a:extLst>
          </p:cNvPr>
          <p:cNvSpPr txBox="1"/>
          <p:nvPr/>
        </p:nvSpPr>
        <p:spPr>
          <a:xfrm>
            <a:off x="543338" y="1277306"/>
            <a:ext cx="4481858" cy="461665"/>
          </a:xfrm>
          <a:prstGeom prst="rect">
            <a:avLst/>
          </a:prstGeom>
          <a:noFill/>
        </p:spPr>
        <p:txBody>
          <a:bodyPr wrap="square" rtlCol="0">
            <a:spAutoFit/>
          </a:bodyPr>
          <a:lstStyle/>
          <a:p>
            <a:r>
              <a:rPr lang="en-US" sz="2400" dirty="0">
                <a:solidFill>
                  <a:schemeClr val="bg1"/>
                </a:solidFill>
              </a:rPr>
              <a:t>Cosine Similarity Matrix Example</a:t>
            </a:r>
          </a:p>
        </p:txBody>
      </p:sp>
      <p:cxnSp>
        <p:nvCxnSpPr>
          <p:cNvPr id="24" name="Straight Arrow Connector 23">
            <a:extLst>
              <a:ext uri="{FF2B5EF4-FFF2-40B4-BE49-F238E27FC236}">
                <a16:creationId xmlns:a16="http://schemas.microsoft.com/office/drawing/2014/main" id="{51752980-C6AC-442B-9CDA-40A69FCC4A0D}"/>
              </a:ext>
            </a:extLst>
          </p:cNvPr>
          <p:cNvCxnSpPr>
            <a:cxnSpLocks/>
            <a:endCxn id="4" idx="3"/>
          </p:cNvCxnSpPr>
          <p:nvPr/>
        </p:nvCxnSpPr>
        <p:spPr>
          <a:xfrm flipH="1">
            <a:off x="5013773" y="1500809"/>
            <a:ext cx="760862" cy="56634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B78B1272-86C1-4502-A669-D83AF98759F8}"/>
              </a:ext>
            </a:extLst>
          </p:cNvPr>
          <p:cNvPicPr>
            <a:picLocks noChangeAspect="1"/>
          </p:cNvPicPr>
          <p:nvPr/>
        </p:nvPicPr>
        <p:blipFill>
          <a:blip r:embed="rId5"/>
          <a:stretch>
            <a:fillRect/>
          </a:stretch>
        </p:blipFill>
        <p:spPr>
          <a:xfrm>
            <a:off x="671572" y="4281701"/>
            <a:ext cx="10495023" cy="383590"/>
          </a:xfrm>
          <a:prstGeom prst="rect">
            <a:avLst/>
          </a:prstGeom>
        </p:spPr>
      </p:pic>
      <p:sp>
        <p:nvSpPr>
          <p:cNvPr id="28" name="TextBox 27">
            <a:extLst>
              <a:ext uri="{FF2B5EF4-FFF2-40B4-BE49-F238E27FC236}">
                <a16:creationId xmlns:a16="http://schemas.microsoft.com/office/drawing/2014/main" id="{04BD4719-D086-45D3-8C01-68A300411873}"/>
              </a:ext>
            </a:extLst>
          </p:cNvPr>
          <p:cNvSpPr txBox="1"/>
          <p:nvPr/>
        </p:nvSpPr>
        <p:spPr>
          <a:xfrm>
            <a:off x="4004407" y="3774303"/>
            <a:ext cx="3287282" cy="461665"/>
          </a:xfrm>
          <a:prstGeom prst="rect">
            <a:avLst/>
          </a:prstGeom>
          <a:noFill/>
        </p:spPr>
        <p:txBody>
          <a:bodyPr wrap="square" rtlCol="0">
            <a:spAutoFit/>
          </a:bodyPr>
          <a:lstStyle/>
          <a:p>
            <a:r>
              <a:rPr lang="en-US" sz="2400" dirty="0">
                <a:solidFill>
                  <a:schemeClr val="bg1"/>
                </a:solidFill>
              </a:rPr>
              <a:t>Calculating Total Cosine</a:t>
            </a:r>
          </a:p>
        </p:txBody>
      </p:sp>
      <p:sp>
        <p:nvSpPr>
          <p:cNvPr id="29" name="TextBox 28">
            <a:extLst>
              <a:ext uri="{FF2B5EF4-FFF2-40B4-BE49-F238E27FC236}">
                <a16:creationId xmlns:a16="http://schemas.microsoft.com/office/drawing/2014/main" id="{8BC4FB0A-462B-4EF2-B96F-897DD8EA26C5}"/>
              </a:ext>
            </a:extLst>
          </p:cNvPr>
          <p:cNvSpPr txBox="1"/>
          <p:nvPr/>
        </p:nvSpPr>
        <p:spPr>
          <a:xfrm>
            <a:off x="3544199" y="5296789"/>
            <a:ext cx="4973635" cy="646331"/>
          </a:xfrm>
          <a:prstGeom prst="rect">
            <a:avLst/>
          </a:prstGeom>
          <a:noFill/>
        </p:spPr>
        <p:txBody>
          <a:bodyPr wrap="square" rtlCol="0">
            <a:spAutoFit/>
          </a:bodyPr>
          <a:lstStyle/>
          <a:p>
            <a:r>
              <a:rPr lang="en-US" sz="3600" b="1" dirty="0">
                <a:highlight>
                  <a:srgbClr val="FFFF00"/>
                </a:highlight>
              </a:rPr>
              <a:t>Let's Test Out the Model</a:t>
            </a:r>
          </a:p>
        </p:txBody>
      </p:sp>
      <p:sp>
        <p:nvSpPr>
          <p:cNvPr id="17" name="TextBox 16"/>
          <p:cNvSpPr txBox="1"/>
          <p:nvPr/>
        </p:nvSpPr>
        <p:spPr>
          <a:xfrm>
            <a:off x="11301995" y="6400800"/>
            <a:ext cx="755904" cy="338554"/>
          </a:xfrm>
          <a:prstGeom prst="rect">
            <a:avLst/>
          </a:prstGeom>
          <a:noFill/>
        </p:spPr>
        <p:txBody>
          <a:bodyPr wrap="square" rtlCol="0">
            <a:spAutoFit/>
          </a:bodyPr>
          <a:lstStyle/>
          <a:p>
            <a:r>
              <a:rPr lang="en-US" sz="1600" b="1" dirty="0">
                <a:solidFill>
                  <a:schemeClr val="bg1"/>
                </a:solidFill>
              </a:rPr>
              <a:t>Slide 7</a:t>
            </a:r>
          </a:p>
        </p:txBody>
      </p:sp>
    </p:spTree>
    <p:extLst>
      <p:ext uri="{BB962C8B-B14F-4D97-AF65-F5344CB8AC3E}">
        <p14:creationId xmlns:p14="http://schemas.microsoft.com/office/powerpoint/2010/main" val="226634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P spid="28"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30263" y="99391"/>
            <a:ext cx="10523531" cy="799025"/>
          </a:xfrm>
        </p:spPr>
        <p:txBody>
          <a:bodyPr>
            <a:normAutofit/>
          </a:bodyPr>
          <a:lstStyle/>
          <a:p>
            <a:r>
              <a:rPr lang="en-US" sz="4000" dirty="0">
                <a:latin typeface="Century" panose="02040604050505020304" pitchFamily="18" charset="0"/>
                <a:cs typeface="Times New Roman" panose="02020603050405020304" pitchFamily="18" charset="0"/>
              </a:rPr>
              <a:t>Evaluate the Model</a:t>
            </a:r>
            <a:r>
              <a:rPr lang="en-US" sz="3000" dirty="0">
                <a:solidFill>
                  <a:prstClr val="white"/>
                </a:solidFill>
                <a:latin typeface="Century" panose="02040604050505020304" pitchFamily="18" charset="0"/>
                <a:cs typeface="Times New Roman" panose="02020603050405020304" pitchFamily="18" charset="0"/>
              </a:rPr>
              <a:t>			Content Based</a:t>
            </a:r>
            <a:r>
              <a:rPr lang="en-US" sz="4000" dirty="0">
                <a:latin typeface="Century" panose="02040604050505020304" pitchFamily="18" charset="0"/>
                <a:cs typeface="Times New Roman" panose="02020603050405020304" pitchFamily="18" charset="0"/>
              </a:rPr>
              <a:t> </a:t>
            </a:r>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DF77F968-CFE9-45D9-8221-A41B11EF4008}"/>
                  </a:ext>
                </a:extLst>
              </p14:cNvPr>
              <p14:cNvContentPartPr/>
              <p14:nvPr/>
            </p14:nvContentPartPr>
            <p14:xfrm>
              <a:off x="8944983" y="4618831"/>
              <a:ext cx="468360" cy="360360"/>
            </p14:xfrm>
          </p:contentPart>
        </mc:Choice>
        <mc:Fallback xmlns="">
          <p:pic>
            <p:nvPicPr>
              <p:cNvPr id="14" name="Ink 13">
                <a:extLst>
                  <a:ext uri="{FF2B5EF4-FFF2-40B4-BE49-F238E27FC236}">
                    <a16:creationId xmlns:a16="http://schemas.microsoft.com/office/drawing/2014/main" id="{DF77F968-CFE9-45D9-8221-A41B11EF4008}"/>
                  </a:ext>
                </a:extLst>
              </p:cNvPr>
              <p:cNvPicPr/>
              <p:nvPr/>
            </p:nvPicPr>
            <p:blipFill>
              <a:blip r:embed="rId3"/>
              <a:stretch>
                <a:fillRect/>
              </a:stretch>
            </p:blipFill>
            <p:spPr>
              <a:xfrm>
                <a:off x="8936343" y="4610191"/>
                <a:ext cx="486000" cy="378000"/>
              </a:xfrm>
              <a:prstGeom prst="rect">
                <a:avLst/>
              </a:prstGeom>
            </p:spPr>
          </p:pic>
        </mc:Fallback>
      </mc:AlternateContent>
      <p:sp>
        <p:nvSpPr>
          <p:cNvPr id="15" name="TextBox 14">
            <a:extLst>
              <a:ext uri="{FF2B5EF4-FFF2-40B4-BE49-F238E27FC236}">
                <a16:creationId xmlns:a16="http://schemas.microsoft.com/office/drawing/2014/main" id="{048672E3-4C30-49AC-8EB9-C2A5C421E638}"/>
              </a:ext>
            </a:extLst>
          </p:cNvPr>
          <p:cNvSpPr txBox="1"/>
          <p:nvPr/>
        </p:nvSpPr>
        <p:spPr>
          <a:xfrm>
            <a:off x="8936265" y="4642061"/>
            <a:ext cx="477078" cy="461665"/>
          </a:xfrm>
          <a:prstGeom prst="rect">
            <a:avLst/>
          </a:prstGeom>
          <a:noFill/>
        </p:spPr>
        <p:txBody>
          <a:bodyPr wrap="square" rtlCol="0">
            <a:spAutoFit/>
          </a:bodyPr>
          <a:lstStyle/>
          <a:p>
            <a:r>
              <a:rPr lang="el-GR" sz="2400" b="1" dirty="0"/>
              <a:t>θ</a:t>
            </a:r>
            <a:endParaRPr lang="en-US" sz="2400" dirty="0"/>
          </a:p>
        </p:txBody>
      </p:sp>
      <p:sp>
        <p:nvSpPr>
          <p:cNvPr id="19" name="Rectangle 18">
            <a:extLst>
              <a:ext uri="{FF2B5EF4-FFF2-40B4-BE49-F238E27FC236}">
                <a16:creationId xmlns:a16="http://schemas.microsoft.com/office/drawing/2014/main" id="{BA5B51F8-C6A3-457F-8D51-2646A1CF0752}"/>
              </a:ext>
            </a:extLst>
          </p:cNvPr>
          <p:cNvSpPr/>
          <p:nvPr/>
        </p:nvSpPr>
        <p:spPr>
          <a:xfrm>
            <a:off x="0" y="5237922"/>
            <a:ext cx="1789043" cy="1620078"/>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Content Placeholder 17">
            <a:extLst>
              <a:ext uri="{FF2B5EF4-FFF2-40B4-BE49-F238E27FC236}">
                <a16:creationId xmlns:a16="http://schemas.microsoft.com/office/drawing/2014/main" id="{53810116-DF73-4026-99A3-003F52ADF72C}"/>
              </a:ext>
            </a:extLst>
          </p:cNvPr>
          <p:cNvSpPr txBox="1">
            <a:spLocks/>
          </p:cNvSpPr>
          <p:nvPr/>
        </p:nvSpPr>
        <p:spPr>
          <a:xfrm>
            <a:off x="5919084" y="1179620"/>
            <a:ext cx="5729578" cy="34624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ja-JP" sz="2400" b="1" dirty="0">
              <a:solidFill>
                <a:schemeClr val="bg1"/>
              </a:solidFill>
              <a:cs typeface="Arial" panose="020B0604020202020204" pitchFamily="34" charset="0"/>
            </a:endParaRPr>
          </a:p>
        </p:txBody>
      </p:sp>
      <p:sp>
        <p:nvSpPr>
          <p:cNvPr id="17" name="Content Placeholder 17">
            <a:extLst>
              <a:ext uri="{FF2B5EF4-FFF2-40B4-BE49-F238E27FC236}">
                <a16:creationId xmlns:a16="http://schemas.microsoft.com/office/drawing/2014/main" id="{AC1CB768-8AAB-4F6B-AD16-2C8330F0FF53}"/>
              </a:ext>
            </a:extLst>
          </p:cNvPr>
          <p:cNvSpPr txBox="1">
            <a:spLocks/>
          </p:cNvSpPr>
          <p:nvPr/>
        </p:nvSpPr>
        <p:spPr>
          <a:xfrm>
            <a:off x="396254" y="1181117"/>
            <a:ext cx="11436081" cy="37980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sz="2400" dirty="0">
                <a:solidFill>
                  <a:schemeClr val="bg1"/>
                </a:solidFill>
                <a:cs typeface="Arial" panose="020B0604020202020204" pitchFamily="34" charset="0"/>
              </a:rPr>
              <a:t>Unsupervised Machine Learning Model</a:t>
            </a:r>
          </a:p>
          <a:p>
            <a:pPr lvl="1"/>
            <a:r>
              <a:rPr lang="en-US" altLang="ja-JP" sz="2000" dirty="0">
                <a:solidFill>
                  <a:schemeClr val="bg1"/>
                </a:solidFill>
                <a:cs typeface="Arial" panose="020B0604020202020204" pitchFamily="34" charset="0"/>
              </a:rPr>
              <a:t>No defined right or wrong recommendation</a:t>
            </a:r>
          </a:p>
          <a:p>
            <a:r>
              <a:rPr lang="en-US" altLang="ja-JP" sz="2400" dirty="0">
                <a:solidFill>
                  <a:schemeClr val="bg1"/>
                </a:solidFill>
                <a:cs typeface="Arial" panose="020B0604020202020204" pitchFamily="34" charset="0"/>
              </a:rPr>
              <a:t>How many of the genres from the recommended movies match the genres in the original movie</a:t>
            </a:r>
          </a:p>
          <a:p>
            <a:pPr lvl="1"/>
            <a:r>
              <a:rPr lang="en-US" altLang="ja-JP" sz="2000" dirty="0">
                <a:solidFill>
                  <a:schemeClr val="bg1"/>
                </a:solidFill>
                <a:cs typeface="Arial" panose="020B0604020202020204" pitchFamily="34" charset="0"/>
              </a:rPr>
              <a:t>Example: Movie A genres: Action, Fantasy, and Drama</a:t>
            </a:r>
          </a:p>
          <a:p>
            <a:pPr lvl="1"/>
            <a:r>
              <a:rPr lang="en-US" altLang="ja-JP" sz="2000" dirty="0">
                <a:solidFill>
                  <a:schemeClr val="bg1"/>
                </a:solidFill>
                <a:cs typeface="Arial" panose="020B0604020202020204" pitchFamily="34" charset="0"/>
              </a:rPr>
              <a:t>Recommended Movies based on Movie A genres: Action, Fantasy, Drama, and Thriller</a:t>
            </a:r>
          </a:p>
          <a:p>
            <a:pPr lvl="1"/>
            <a:r>
              <a:rPr lang="en-US" altLang="ja-JP" sz="2000" dirty="0">
                <a:solidFill>
                  <a:schemeClr val="bg1"/>
                </a:solidFill>
                <a:cs typeface="Arial" panose="020B0604020202020204" pitchFamily="34" charset="0"/>
              </a:rPr>
              <a:t>This would be 3 correct and 1 incorrect</a:t>
            </a:r>
          </a:p>
          <a:p>
            <a:r>
              <a:rPr lang="en-US" altLang="ja-JP" sz="2400" dirty="0">
                <a:solidFill>
                  <a:schemeClr val="bg1"/>
                </a:solidFill>
                <a:cs typeface="Arial" panose="020B0604020202020204" pitchFamily="34" charset="0"/>
              </a:rPr>
              <a:t>Chose not to look at any other columns because there is too much variation in them</a:t>
            </a:r>
            <a:endParaRPr lang="en-US" altLang="ja-JP" sz="2000" dirty="0">
              <a:solidFill>
                <a:schemeClr val="bg1"/>
              </a:solidFill>
              <a:cs typeface="Arial" panose="020B0604020202020204" pitchFamily="34" charset="0"/>
            </a:endParaRPr>
          </a:p>
          <a:p>
            <a:pPr lvl="1"/>
            <a:endParaRPr lang="en-US" altLang="ja-JP" sz="2000" dirty="0">
              <a:solidFill>
                <a:schemeClr val="bg1"/>
              </a:solidFill>
              <a:cs typeface="Arial" panose="020B0604020202020204" pitchFamily="34" charset="0"/>
            </a:endParaRPr>
          </a:p>
        </p:txBody>
      </p:sp>
      <p:pic>
        <p:nvPicPr>
          <p:cNvPr id="6" name="Picture 5">
            <a:extLst>
              <a:ext uri="{FF2B5EF4-FFF2-40B4-BE49-F238E27FC236}">
                <a16:creationId xmlns:a16="http://schemas.microsoft.com/office/drawing/2014/main" id="{DB9FD008-74D2-4591-981F-CC64C68A307B}"/>
              </a:ext>
            </a:extLst>
          </p:cNvPr>
          <p:cNvPicPr>
            <a:picLocks noChangeAspect="1"/>
          </p:cNvPicPr>
          <p:nvPr/>
        </p:nvPicPr>
        <p:blipFill>
          <a:blip r:embed="rId4"/>
          <a:stretch>
            <a:fillRect/>
          </a:stretch>
        </p:blipFill>
        <p:spPr>
          <a:xfrm>
            <a:off x="512058" y="4423692"/>
            <a:ext cx="10668000" cy="1676400"/>
          </a:xfrm>
          <a:prstGeom prst="rect">
            <a:avLst/>
          </a:prstGeom>
        </p:spPr>
      </p:pic>
      <p:sp>
        <p:nvSpPr>
          <p:cNvPr id="9" name="TextBox 8"/>
          <p:cNvSpPr txBox="1"/>
          <p:nvPr/>
        </p:nvSpPr>
        <p:spPr>
          <a:xfrm>
            <a:off x="11301995" y="6400800"/>
            <a:ext cx="755904" cy="338554"/>
          </a:xfrm>
          <a:prstGeom prst="rect">
            <a:avLst/>
          </a:prstGeom>
          <a:noFill/>
        </p:spPr>
        <p:txBody>
          <a:bodyPr wrap="square" rtlCol="0">
            <a:spAutoFit/>
          </a:bodyPr>
          <a:lstStyle/>
          <a:p>
            <a:r>
              <a:rPr lang="en-US" sz="1600" b="1" dirty="0">
                <a:solidFill>
                  <a:schemeClr val="bg1"/>
                </a:solidFill>
              </a:rPr>
              <a:t>Slide 8</a:t>
            </a:r>
          </a:p>
        </p:txBody>
      </p:sp>
    </p:spTree>
    <p:extLst>
      <p:ext uri="{BB962C8B-B14F-4D97-AF65-F5344CB8AC3E}">
        <p14:creationId xmlns:p14="http://schemas.microsoft.com/office/powerpoint/2010/main" val="1802658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1026</TotalTime>
  <Words>1307</Words>
  <Application>Microsoft Office PowerPoint</Application>
  <PresentationFormat>Widescreen</PresentationFormat>
  <Paragraphs>141</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Aharoni</vt:lpstr>
      <vt:lpstr>Arial</vt:lpstr>
      <vt:lpstr>Calibri</vt:lpstr>
      <vt:lpstr>Calibri Light</vt:lpstr>
      <vt:lpstr>Century</vt:lpstr>
      <vt:lpstr>Courier New</vt:lpstr>
      <vt:lpstr>Office Theme</vt:lpstr>
      <vt:lpstr>Movie Recommendation Systems</vt:lpstr>
      <vt:lpstr>What is a Recommendation System?</vt:lpstr>
      <vt:lpstr>Types of Recommendation Systems</vt:lpstr>
      <vt:lpstr>About the Data    Content Based</vt:lpstr>
      <vt:lpstr>Starting Data      Content Based</vt:lpstr>
      <vt:lpstr>Cleaning the data        Content Based  </vt:lpstr>
      <vt:lpstr>Finding Similarity 1   Content Based</vt:lpstr>
      <vt:lpstr>Finding Similarity 2   Content Based </vt:lpstr>
      <vt:lpstr>Evaluate the Model   Content Based </vt:lpstr>
      <vt:lpstr>Evaluate the Model 2   Content Based</vt:lpstr>
      <vt:lpstr>Results / Conclusions   Content Based </vt:lpstr>
      <vt:lpstr>About the Data    Collaborative Based</vt:lpstr>
      <vt:lpstr>Starting Data    Collaborative Based</vt:lpstr>
      <vt:lpstr>Number of Ratings per Movie   Collaborative Based</vt:lpstr>
      <vt:lpstr>Number of Ratings per User       Collaborative Based</vt:lpstr>
      <vt:lpstr>Number of Ratings per User       Collaborative Based</vt:lpstr>
      <vt:lpstr>Pivot Table          Collaborative Based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Systems</dc:title>
  <dc:creator>cseebec@g.clemson.edu</dc:creator>
  <cp:lastModifiedBy>cseebec@g.clemson.edu</cp:lastModifiedBy>
  <cp:revision>50</cp:revision>
  <dcterms:created xsi:type="dcterms:W3CDTF">2021-11-30T00:46:52Z</dcterms:created>
  <dcterms:modified xsi:type="dcterms:W3CDTF">2021-12-01T00:03:19Z</dcterms:modified>
</cp:coreProperties>
</file>