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7" r:id="rId3"/>
    <p:sldId id="257" r:id="rId4"/>
    <p:sldId id="258" r:id="rId5"/>
    <p:sldId id="272" r:id="rId6"/>
    <p:sldId id="274" r:id="rId7"/>
    <p:sldId id="275" r:id="rId8"/>
    <p:sldId id="260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67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2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4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9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8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6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0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2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7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3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luexmas.tistory.com/22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cc.java.net/doc/javaccgrm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JAVACC tutorial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Database (2015, fall)</a:t>
            </a:r>
          </a:p>
          <a:p>
            <a:r>
              <a:rPr lang="en-US" altLang="ko-KR" dirty="0" err="1" smtClean="0"/>
              <a:t>Junghyuk</a:t>
            </a:r>
            <a:r>
              <a:rPr lang="en-US" altLang="ko-KR" dirty="0" smtClean="0"/>
              <a:t> 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3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273" y="1785152"/>
            <a:ext cx="2969831" cy="3594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2144" y="1710448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없는 토크 취급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13318" y="4466091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Regular Expression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5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888" y="2098309"/>
            <a:ext cx="4244823" cy="3486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574" y="131901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parser.Start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055374" y="1744037"/>
            <a:ext cx="261258" cy="29858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181301" y="2550695"/>
            <a:ext cx="202556" cy="26996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7702" y="3050669"/>
            <a:ext cx="191542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32+2-3=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2-58+4+2-1=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598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660696" y="2799689"/>
            <a:ext cx="1915427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32+2-3=</a:t>
            </a:r>
          </a:p>
          <a:p>
            <a:r>
              <a:rPr lang="en-US" altLang="ko-KR" dirty="0"/>
              <a:t>31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2-58+4+2-1=</a:t>
            </a:r>
          </a:p>
          <a:p>
            <a:r>
              <a:rPr lang="en-US" altLang="ko-KR" dirty="0"/>
              <a:t>-51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;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071" y="920742"/>
            <a:ext cx="4048227" cy="53086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6961" y="1577157"/>
            <a:ext cx="1174282" cy="17325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7723" y="3163721"/>
            <a:ext cx="916004" cy="52136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156233" y="5590890"/>
            <a:ext cx="19058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1265" y="5642224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String, Double, …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0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“create table”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" indent="0">
              <a:lnSpc>
                <a:spcPct val="70000"/>
              </a:lnSpc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ParseException</a:t>
            </a:r>
            <a:endParaRPr lang="en-US" altLang="ko-KR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34290" indent="0">
              <a:lnSpc>
                <a:spcPct val="70000"/>
              </a:lnSpc>
              <a:buNone/>
            </a:pP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800000"/>
                </a:solidFill>
                <a:latin typeface="Consolas" panose="020B0609020204030204" pitchFamily="49" charset="0"/>
              </a:rPr>
              <a:t>SimpleDBMSParser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parser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SimpleDBMSParser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" indent="0">
              <a:lnSpc>
                <a:spcPct val="70000"/>
              </a:lnSpc>
              <a:buNone/>
            </a:pPr>
            <a:endParaRPr lang="ko-KR" altLang="en-US" dirty="0">
              <a:latin typeface="Consolas" panose="020B0609020204030204" pitchFamily="49" charset="0"/>
            </a:endParaRP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try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8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0000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“DB_2015-12345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&gt;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command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Exception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800000"/>
                </a:solidFill>
                <a:latin typeface="Consolas" panose="020B0609020204030204" pitchFamily="49" charset="0"/>
              </a:rPr>
              <a:t>printMessage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PRINT_SYNTAX_ERROR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SimpleDBMSParser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ReInit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55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“create table”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51" y="2057400"/>
            <a:ext cx="3607657" cy="4038600"/>
          </a:xfrm>
        </p:spPr>
        <p:txBody>
          <a:bodyPr>
            <a:noAutofit/>
          </a:bodyPr>
          <a:lstStyle/>
          <a:p>
            <a:pPr marL="34290" indent="0">
              <a:buNone/>
            </a:pP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SKIP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"\r"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"\t"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"\n"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/* Keywords */</a:t>
            </a:r>
          </a:p>
          <a:p>
            <a:pPr marL="34290" indent="0">
              <a:buNone/>
            </a:pP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{</a:t>
            </a:r>
          </a:p>
          <a:p>
            <a:pPr marL="3429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"exit"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None/>
            </a:pP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None/>
            </a:pP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"char"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None/>
            </a:pP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"date"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None/>
            </a:pP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Consolas" panose="020B0609020204030204" pitchFamily="49" charset="0"/>
              </a:rPr>
              <a:t>CREATE_TABLE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"create table"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None/>
            </a:pP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Consolas" panose="020B0609020204030204" pitchFamily="49" charset="0"/>
              </a:rPr>
              <a:t>NOT_NULL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"not null"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None/>
            </a:pP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Consolas" panose="020B0609020204030204" pitchFamily="49" charset="0"/>
              </a:rPr>
              <a:t>PRIMARY_KEY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"primary key"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None/>
            </a:pP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Consolas" panose="020B0609020204030204" pitchFamily="49" charset="0"/>
              </a:rPr>
              <a:t>FOREIGN_KEY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"foreign key"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None/>
            </a:pP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"references"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None/>
            </a:pP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}</a:t>
            </a:r>
            <a:endParaRPr lang="en-US" altLang="ko-KR" sz="1200" b="1" dirty="0">
              <a:solidFill>
                <a:srgbClr val="FF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464908" y="2057400"/>
            <a:ext cx="3607657" cy="403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Font typeface="Corbel" pitchFamily="34" charset="0"/>
              <a:buNone/>
            </a:pP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pPr marL="34290" indent="0">
              <a:buFont typeface="Corbel" pitchFamily="34" charset="0"/>
              <a:buNone/>
            </a:pP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{</a:t>
            </a:r>
          </a:p>
          <a:p>
            <a:pPr marL="34290" indent="0">
              <a:buFont typeface="Corbel" pitchFamily="34" charset="0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SEMICOLON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";"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Font typeface="Corbel" pitchFamily="34" charset="0"/>
              <a:buNone/>
            </a:pP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LEFT_PAREN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"("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Font typeface="Corbel" pitchFamily="34" charset="0"/>
              <a:buNone/>
            </a:pP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RIGHT_PAREN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")"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Font typeface="Corbel" pitchFamily="34" charset="0"/>
              <a:buNone/>
            </a:pP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COMMA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Font typeface="Corbel" pitchFamily="34" charset="0"/>
              <a:buNone/>
            </a:pP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UNDERSCORE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"_"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Font typeface="Corbel" pitchFamily="34" charset="0"/>
              <a:buNone/>
            </a:pP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SIGN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"+"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"-"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Font typeface="Corbel" pitchFamily="34" charset="0"/>
              <a:buNone/>
            </a:pP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DIGIT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"9"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Font typeface="Corbel" pitchFamily="34" charset="0"/>
              <a:buNone/>
            </a:pP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LEGAL_IDENTIFIER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ALPHABET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ALPHABET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UNDERSCORE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)*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Font typeface="Corbel" pitchFamily="34" charset="0"/>
              <a:buNone/>
            </a:pPr>
            <a:r>
              <a:rPr lang="pl-PL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pl-PL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pl-PL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ALPHABET</a:t>
            </a:r>
            <a:r>
              <a:rPr lang="pl-PL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l-PL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[</a:t>
            </a:r>
            <a:r>
              <a:rPr lang="pl-PL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"A"</a:t>
            </a:r>
            <a:r>
              <a:rPr lang="pl-PL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-</a:t>
            </a:r>
            <a:r>
              <a:rPr lang="pl-PL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"Z"</a:t>
            </a:r>
            <a:r>
              <a:rPr lang="pl-PL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"a"</a:t>
            </a:r>
            <a:r>
              <a:rPr lang="pl-PL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-</a:t>
            </a:r>
            <a:r>
              <a:rPr lang="pl-PL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"z"</a:t>
            </a:r>
            <a:r>
              <a:rPr lang="pl-PL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]</a:t>
            </a:r>
            <a:r>
              <a:rPr lang="pl-PL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Font typeface="Corbel" pitchFamily="34" charset="0"/>
              <a:buNone/>
            </a:pP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INT_VALUE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SIGN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)?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DIGIT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)+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Font typeface="Corbel" pitchFamily="34" charset="0"/>
              <a:buNone/>
            </a:pPr>
            <a:r>
              <a:rPr lang="en-US" altLang="ko-KR" sz="12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480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“create table”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52" y="2057400"/>
            <a:ext cx="3681798" cy="4038600"/>
          </a:xfrm>
        </p:spPr>
        <p:txBody>
          <a:bodyPr/>
          <a:lstStyle/>
          <a:p>
            <a:pPr marL="34290" indent="0" algn="ctr">
              <a:buNone/>
            </a:pPr>
            <a:r>
              <a:rPr lang="en-US" altLang="ko-KR" dirty="0" smtClean="0"/>
              <a:t>&lt;Grammar Definition&gt;</a:t>
            </a:r>
          </a:p>
          <a:p>
            <a:endParaRPr lang="ko-KR" altLang="en-US" dirty="0"/>
          </a:p>
          <a:p>
            <a:pPr marL="34290" indent="0">
              <a:lnSpc>
                <a:spcPct val="100000"/>
              </a:lnSpc>
              <a:buNone/>
            </a:pPr>
            <a:r>
              <a:rPr lang="en-US" altLang="ko-KR" sz="1800" dirty="0"/>
              <a:t> &lt;COMMAND&gt; ::= &lt;QUERY LIST&gt; 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altLang="ko-KR" sz="1800" dirty="0" smtClean="0"/>
              <a:t>		   | </a:t>
            </a:r>
            <a:r>
              <a:rPr lang="en-US" altLang="ko-KR" sz="1800" b="1" dirty="0"/>
              <a:t>exit</a:t>
            </a:r>
            <a:r>
              <a:rPr lang="en-US" altLang="ko-KR" sz="1800" dirty="0"/>
              <a:t>&lt;SEMICOLON&gt; 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altLang="ko-KR" sz="1800" dirty="0"/>
              <a:t>&lt;QUERY LIST&gt; ::= &lt;QUERY&gt;&lt;SEMICOLON</a:t>
            </a:r>
            <a:r>
              <a:rPr lang="en-US" altLang="ko-KR" sz="1800" dirty="0" smtClean="0"/>
              <a:t>&gt;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altLang="ko-KR" sz="1800" dirty="0" smtClean="0"/>
              <a:t>[{&lt;</a:t>
            </a:r>
            <a:r>
              <a:rPr lang="en-US" altLang="ko-KR" sz="1800" dirty="0"/>
              <a:t>QUERY&gt;&lt;SEMICOLON&gt;}…] 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39050" y="2057400"/>
            <a:ext cx="3681798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35858" y="2057400"/>
            <a:ext cx="3681798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42242" y="2057400"/>
            <a:ext cx="3681798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37160" algn="l" defTabSz="6858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None/>
            </a:pPr>
            <a:r>
              <a:rPr lang="en-US" altLang="ko-KR" sz="8000" dirty="0" smtClean="0"/>
              <a:t>&lt;</a:t>
            </a:r>
            <a:r>
              <a:rPr lang="en-US" altLang="ko-KR" sz="8000" dirty="0" err="1" smtClean="0"/>
              <a:t>JavaCC</a:t>
            </a:r>
            <a:r>
              <a:rPr lang="en-US" altLang="ko-KR" sz="8000" dirty="0" smtClean="0"/>
              <a:t> Implementation&gt;</a:t>
            </a:r>
          </a:p>
          <a:p>
            <a:pPr marL="34290" indent="0" algn="ctr">
              <a:buNone/>
            </a:pPr>
            <a:endParaRPr lang="en-US" altLang="ko-KR" dirty="0"/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b="1" dirty="0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b="1" dirty="0">
                <a:solidFill>
                  <a:srgbClr val="800000"/>
                </a:solidFill>
                <a:latin typeface="Consolas" panose="020B0609020204030204" pitchFamily="49" charset="0"/>
              </a:rPr>
              <a:t>command</a:t>
            </a:r>
            <a:r>
              <a:rPr lang="en-US" altLang="ko-KR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() :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b="1" dirty="0">
                <a:solidFill>
                  <a:srgbClr val="800000"/>
                </a:solidFill>
                <a:latin typeface="Consolas" panose="020B0609020204030204" pitchFamily="49" charset="0"/>
              </a:rPr>
              <a:t>{}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4400" dirty="0" err="1">
                <a:solidFill>
                  <a:srgbClr val="800000"/>
                </a:solidFill>
                <a:latin typeface="Consolas" panose="020B0609020204030204" pitchFamily="49" charset="0"/>
              </a:rPr>
              <a:t>queryList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b="1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SEMICOLON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ko-KR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4400" b="1" dirty="0">
                <a:solidFill>
                  <a:srgbClr val="800000"/>
                </a:solidFill>
                <a:latin typeface="Consolas" panose="020B0609020204030204" pitchFamily="49" charset="0"/>
              </a:rPr>
              <a:t>{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4400" dirty="0" err="1">
                <a:solidFill>
                  <a:srgbClr val="8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4400" dirty="0" err="1">
                <a:solidFill>
                  <a:srgbClr val="8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4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ko-KR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4400" b="1" dirty="0">
                <a:solidFill>
                  <a:srgbClr val="8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ko-KR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44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lnSpc>
                <a:spcPct val="30000"/>
              </a:lnSpc>
              <a:buNone/>
            </a:pPr>
            <a:endParaRPr lang="ko-KR" altLang="en-US" sz="4400" dirty="0">
              <a:latin typeface="Consolas" panose="020B0609020204030204" pitchFamily="49" charset="0"/>
            </a:endParaRP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b="1" dirty="0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queryList</a:t>
            </a:r>
            <a:r>
              <a:rPr lang="en-US" altLang="ko-KR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() :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b="1" dirty="0">
                <a:solidFill>
                  <a:srgbClr val="800000"/>
                </a:solidFill>
                <a:latin typeface="Consolas" panose="020B0609020204030204" pitchFamily="49" charset="0"/>
              </a:rPr>
              <a:t>{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4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b="1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en-US" altLang="ko-KR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b="1" dirty="0">
                <a:solidFill>
                  <a:srgbClr val="8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ko-KR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4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4400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4400" dirty="0">
                <a:solidFill>
                  <a:srgbClr val="800000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SEMICOLON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ko-KR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4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{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44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44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44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44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4400" smtClean="0">
                <a:solidFill>
                  <a:srgbClr val="0000FF"/>
                </a:solidFill>
                <a:latin typeface="Consolas" panose="020B0609020204030204" pitchFamily="49" charset="0"/>
              </a:rPr>
              <a:t>“DB_2015-12345</a:t>
            </a:r>
            <a:r>
              <a:rPr lang="en-US" altLang="ko-KR" sz="44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4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44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4400" dirty="0" err="1">
                <a:solidFill>
                  <a:srgbClr val="800000"/>
                </a:solidFill>
                <a:latin typeface="Consolas" panose="020B0609020204030204" pitchFamily="49" charset="0"/>
              </a:rPr>
              <a:t>printMessage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4400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}</a:t>
            </a:r>
            <a:endParaRPr lang="en-US" altLang="ko-KR" sz="44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34290" indent="0">
              <a:lnSpc>
                <a:spcPct val="30000"/>
              </a:lnSpc>
              <a:buNone/>
            </a:pPr>
            <a:r>
              <a:rPr lang="ko-KR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4400" b="1" dirty="0">
                <a:solidFill>
                  <a:srgbClr val="FF0000"/>
                </a:solidFill>
                <a:latin typeface="Consolas" panose="020B0609020204030204" pitchFamily="49" charset="0"/>
              </a:rPr>
              <a:t>)+</a:t>
            </a:r>
          </a:p>
          <a:p>
            <a:pPr marL="34290" indent="0">
              <a:lnSpc>
                <a:spcPct val="30000"/>
              </a:lnSpc>
              <a:buNone/>
            </a:pPr>
            <a:r>
              <a:rPr lang="en-US" altLang="ko-KR" sz="4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8952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“create table”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52" y="2057400"/>
            <a:ext cx="3681798" cy="4038600"/>
          </a:xfrm>
        </p:spPr>
        <p:txBody>
          <a:bodyPr/>
          <a:lstStyle/>
          <a:p>
            <a:pPr marL="34290" indent="0" algn="ctr">
              <a:buNone/>
            </a:pPr>
            <a:r>
              <a:rPr lang="en-US" altLang="ko-KR" dirty="0" smtClean="0"/>
              <a:t>&lt;Grammar Definition&gt;</a:t>
            </a:r>
          </a:p>
          <a:p>
            <a:endParaRPr lang="ko-KR" altLang="en-US" dirty="0"/>
          </a:p>
          <a:p>
            <a:pPr marL="3429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&lt;PRIMARY KEY CONSTRAINT&gt; ::= </a:t>
            </a:r>
            <a:r>
              <a:rPr lang="en-US" altLang="ko-KR" sz="1800" b="1" dirty="0"/>
              <a:t>primary </a:t>
            </a:r>
            <a:r>
              <a:rPr lang="en-US" altLang="ko-KR" sz="1800" b="1" dirty="0" smtClean="0"/>
              <a:t>key</a:t>
            </a:r>
          </a:p>
          <a:p>
            <a:pPr marL="3429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COLUMN NAME LIST&gt; </a:t>
            </a:r>
          </a:p>
          <a:p>
            <a:pPr marL="34290" indent="0">
              <a:buNone/>
            </a:pPr>
            <a:r>
              <a:rPr lang="en-US" altLang="ko-KR" sz="1800" dirty="0"/>
              <a:t>&lt;REFERENTIAL CONSTRAINT&gt; ::= </a:t>
            </a:r>
            <a:r>
              <a:rPr lang="en-US" altLang="ko-KR" sz="1800" b="1" dirty="0"/>
              <a:t>foreign </a:t>
            </a:r>
            <a:r>
              <a:rPr lang="en-US" altLang="ko-KR" sz="1800" b="1" dirty="0" smtClean="0"/>
              <a:t>key</a:t>
            </a:r>
          </a:p>
          <a:p>
            <a:pPr marL="3429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COLUMN </a:t>
            </a:r>
            <a:r>
              <a:rPr lang="en-US" altLang="ko-KR" sz="1800" dirty="0" smtClean="0"/>
              <a:t>NAME LIST&gt;</a:t>
            </a:r>
          </a:p>
          <a:p>
            <a:pPr marL="34290" indent="0">
              <a:buNone/>
            </a:pPr>
            <a:r>
              <a:rPr lang="en-US" altLang="ko-KR" sz="1800" b="1" dirty="0" smtClean="0"/>
              <a:t>references</a:t>
            </a:r>
          </a:p>
          <a:p>
            <a:pPr marL="34290" indent="0">
              <a:buNone/>
            </a:pPr>
            <a:r>
              <a:rPr lang="en-US" altLang="ko-KR" sz="1800" dirty="0" smtClean="0"/>
              <a:t>&lt;TABLE </a:t>
            </a:r>
            <a:r>
              <a:rPr lang="en-US" altLang="ko-KR" sz="1800" dirty="0"/>
              <a:t>NAME</a:t>
            </a:r>
            <a:r>
              <a:rPr lang="en-US" altLang="ko-KR" sz="1800" dirty="0" smtClean="0"/>
              <a:t>&gt;</a:t>
            </a:r>
          </a:p>
          <a:p>
            <a:pPr marL="3429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COLUMN NAME LIST&gt; 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39050" y="2057400"/>
            <a:ext cx="3681798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35858" y="2057400"/>
            <a:ext cx="3681798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42242" y="2057400"/>
            <a:ext cx="3681798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37160" algn="l" defTabSz="6858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None/>
            </a:pPr>
            <a:r>
              <a:rPr lang="en-US" altLang="ko-KR" sz="8000" dirty="0" smtClean="0"/>
              <a:t>&lt;</a:t>
            </a:r>
            <a:r>
              <a:rPr lang="en-US" altLang="ko-KR" sz="8000" dirty="0" err="1" smtClean="0"/>
              <a:t>JavaCC</a:t>
            </a:r>
            <a:r>
              <a:rPr lang="en-US" altLang="ko-KR" sz="8000" dirty="0" smtClean="0"/>
              <a:t> Implementation&gt;</a:t>
            </a:r>
          </a:p>
          <a:p>
            <a:pPr marL="34290" indent="0" algn="ctr">
              <a:buNone/>
            </a:pPr>
            <a:endParaRPr lang="en-US" altLang="ko-KR" dirty="0"/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sz="4400" b="1" dirty="0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primaryKeyConstraint</a:t>
            </a:r>
            <a:r>
              <a:rPr lang="en-US" altLang="ko-KR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() :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sz="4400" b="1" dirty="0">
                <a:solidFill>
                  <a:srgbClr val="800000"/>
                </a:solidFill>
                <a:latin typeface="Consolas" panose="020B0609020204030204" pitchFamily="49" charset="0"/>
              </a:rPr>
              <a:t>{}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sz="44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PRIMARY_KEY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4400" dirty="0" err="1">
                <a:solidFill>
                  <a:srgbClr val="800000"/>
                </a:solidFill>
                <a:latin typeface="Consolas" panose="020B0609020204030204" pitchFamily="49" charset="0"/>
              </a:rPr>
              <a:t>columnNameList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sz="4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lnSpc>
                <a:spcPct val="70000"/>
              </a:lnSpc>
              <a:buNone/>
            </a:pPr>
            <a:endParaRPr lang="ko-KR" altLang="en-US" sz="4400" dirty="0">
              <a:latin typeface="Consolas" panose="020B0609020204030204" pitchFamily="49" charset="0"/>
            </a:endParaRP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sz="4400" b="1" dirty="0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referentialConstraint</a:t>
            </a:r>
            <a:r>
              <a:rPr lang="en-US" altLang="ko-KR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() :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sz="4400" b="1" dirty="0">
                <a:solidFill>
                  <a:srgbClr val="800000"/>
                </a:solidFill>
                <a:latin typeface="Consolas" panose="020B0609020204030204" pitchFamily="49" charset="0"/>
              </a:rPr>
              <a:t>{}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sz="44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FOREIGN_KEY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4400" dirty="0" err="1">
                <a:solidFill>
                  <a:srgbClr val="800000"/>
                </a:solidFill>
                <a:latin typeface="Consolas" panose="020B0609020204030204" pitchFamily="49" charset="0"/>
              </a:rPr>
              <a:t>columnNameList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dirty="0">
                <a:solidFill>
                  <a:srgbClr val="808000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4400" dirty="0" err="1">
                <a:solidFill>
                  <a:srgbClr val="800000"/>
                </a:solidFill>
                <a:latin typeface="Consolas" panose="020B0609020204030204" pitchFamily="49" charset="0"/>
              </a:rPr>
              <a:t>tableName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4400" dirty="0" err="1">
                <a:solidFill>
                  <a:srgbClr val="800000"/>
                </a:solidFill>
                <a:latin typeface="Consolas" panose="020B0609020204030204" pitchFamily="49" charset="0"/>
              </a:rPr>
              <a:t>columnNameList</a:t>
            </a:r>
            <a:r>
              <a:rPr lang="en-US" altLang="ko-KR" sz="4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34290" indent="0">
              <a:lnSpc>
                <a:spcPct val="70000"/>
              </a:lnSpc>
              <a:buNone/>
            </a:pPr>
            <a:r>
              <a:rPr lang="en-US" altLang="ko-KR" sz="4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568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Due: 2015/10/07 (Wed), 11:59 PM</a:t>
            </a:r>
          </a:p>
          <a:p>
            <a:pPr lvl="1"/>
            <a:r>
              <a:rPr lang="en-US" altLang="ko-KR" b="1" dirty="0" smtClean="0"/>
              <a:t>10% penalty for ~24hours late</a:t>
            </a:r>
          </a:p>
          <a:p>
            <a:pPr lvl="1"/>
            <a:r>
              <a:rPr lang="en-US" altLang="ko-KR" b="1" dirty="0" smtClean="0"/>
              <a:t>20% penalty for 24~48hours late</a:t>
            </a:r>
          </a:p>
          <a:p>
            <a:pPr lvl="1"/>
            <a:r>
              <a:rPr lang="en-US" altLang="ko-KR" b="1" dirty="0" smtClean="0"/>
              <a:t>no credit after 48 hours</a:t>
            </a:r>
            <a:endParaRPr lang="en-US" altLang="ko-KR" dirty="0"/>
          </a:p>
          <a:p>
            <a:r>
              <a:rPr lang="en-US" altLang="ko-KR" dirty="0" smtClean="0"/>
              <a:t>Implementation of “create table” query is provided</a:t>
            </a:r>
          </a:p>
          <a:p>
            <a:pPr lvl="1"/>
            <a:r>
              <a:rPr lang="en-US" altLang="ko-KR" dirty="0" smtClean="0"/>
              <a:t>You can build your parser on top of given source code</a:t>
            </a:r>
          </a:p>
          <a:p>
            <a:pPr lvl="1"/>
            <a:r>
              <a:rPr lang="en-US" altLang="ko-KR" dirty="0" smtClean="0"/>
              <a:t>or you can build your own from scratch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Detailed description of the project will be uploaded in Lecture Homepage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61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 Project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Implement a simple DBMS that performs basic functions of SQL</a:t>
            </a:r>
          </a:p>
          <a:p>
            <a:pPr lvl="1"/>
            <a:r>
              <a:rPr lang="en-US" altLang="ko-KR" dirty="0" smtClean="0"/>
              <a:t>create table, insert, delete, select, …</a:t>
            </a:r>
          </a:p>
          <a:p>
            <a:pPr lvl="1"/>
            <a:endParaRPr lang="en-US" altLang="ko-KR" dirty="0"/>
          </a:p>
          <a:p>
            <a:r>
              <a:rPr lang="en-US" altLang="ko-KR" b="1" dirty="0" smtClean="0"/>
              <a:t>Project 1-1: SQL Parser</a:t>
            </a:r>
          </a:p>
          <a:p>
            <a:pPr lvl="1"/>
            <a:r>
              <a:rPr lang="en-US" altLang="ko-KR" dirty="0" smtClean="0"/>
              <a:t>Build a SQL parser which parses SQL statements using </a:t>
            </a:r>
            <a:r>
              <a:rPr lang="en-US" altLang="ko-KR" dirty="0" err="1" smtClean="0"/>
              <a:t>JavaCC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Project 1-2: Implementing DDL</a:t>
            </a:r>
          </a:p>
          <a:p>
            <a:pPr lvl="1"/>
            <a:r>
              <a:rPr lang="en-US" altLang="ko-KR" dirty="0" smtClean="0"/>
              <a:t>Build schema store and implement accessing function (create table, drop table, …) based on Project 1-1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Project 1-3: Implementing DML</a:t>
            </a:r>
          </a:p>
          <a:p>
            <a:pPr lvl="1"/>
            <a:r>
              <a:rPr lang="en-US" altLang="ko-KR" dirty="0" smtClean="0"/>
              <a:t>Implement DML(insert, delete, …) of your simple DBMS based on Project 1-1 and 1-2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05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CC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Parsing Programming Language (ex. SQL)</a:t>
            </a:r>
          </a:p>
          <a:p>
            <a:r>
              <a:rPr lang="en-US" altLang="ko-KR" dirty="0" smtClean="0"/>
              <a:t>Java-base</a:t>
            </a:r>
          </a:p>
          <a:p>
            <a:r>
              <a:rPr lang="en-US" altLang="ko-KR" dirty="0" smtClean="0"/>
              <a:t>Exploit Regular Expression</a:t>
            </a:r>
          </a:p>
          <a:p>
            <a:r>
              <a:rPr lang="en-US" altLang="ko-KR" dirty="0" smtClean="0"/>
              <a:t>“*.</a:t>
            </a:r>
            <a:r>
              <a:rPr lang="en-US" altLang="ko-KR" dirty="0" err="1" smtClean="0"/>
              <a:t>jj</a:t>
            </a:r>
            <a:r>
              <a:rPr lang="en-US" altLang="ko-KR" dirty="0" smtClean="0"/>
              <a:t>” file </a:t>
            </a:r>
            <a:r>
              <a:rPr lang="en-US" altLang="ko-KR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→</a:t>
            </a:r>
            <a:r>
              <a:rPr lang="en-US" altLang="ko-KR" dirty="0" smtClean="0">
                <a:latin typeface="Calibri Light" panose="020F0302020204030204" pitchFamily="34" charset="0"/>
              </a:rPr>
              <a:t> “*.java” </a:t>
            </a:r>
            <a:r>
              <a:rPr lang="en-US" altLang="ko-KR" dirty="0">
                <a:latin typeface="Calibri Light" panose="020F0302020204030204" pitchFamily="34" charset="0"/>
              </a:rPr>
              <a:t>files </a:t>
            </a:r>
            <a:r>
              <a:rPr lang="en-US" altLang="ko-KR" dirty="0" smtClean="0">
                <a:latin typeface="Calibri Light" panose="020F0302020204030204" pitchFamily="34" charset="0"/>
              </a:rPr>
              <a:t>→ Run Java Files</a:t>
            </a:r>
          </a:p>
          <a:p>
            <a:r>
              <a:rPr lang="en-US" altLang="ko-KR" dirty="0" smtClean="0">
                <a:latin typeface="Calibri Light" panose="020F0302020204030204" pitchFamily="34" charset="0"/>
              </a:rPr>
              <a:t>We are going to use </a:t>
            </a:r>
            <a:r>
              <a:rPr lang="en-US" altLang="ko-KR" dirty="0" err="1" smtClean="0">
                <a:latin typeface="Calibri Light" panose="020F0302020204030204" pitchFamily="34" charset="0"/>
              </a:rPr>
              <a:t>JavaCC</a:t>
            </a:r>
            <a:r>
              <a:rPr lang="en-US" altLang="ko-KR" dirty="0" smtClean="0">
                <a:latin typeface="Calibri Light" panose="020F0302020204030204" pitchFamily="34" charset="0"/>
              </a:rPr>
              <a:t> via Eclipse.</a:t>
            </a:r>
          </a:p>
        </p:txBody>
      </p:sp>
    </p:spTree>
    <p:extLst>
      <p:ext uri="{BB962C8B-B14F-4D97-AF65-F5344CB8AC3E}">
        <p14:creationId xmlns:p14="http://schemas.microsoft.com/office/powerpoint/2010/main" val="29192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install </a:t>
            </a:r>
            <a:r>
              <a:rPr lang="en-US" altLang="ko-KR" dirty="0" err="1" smtClean="0"/>
              <a:t>JavaCC</a:t>
            </a:r>
            <a:r>
              <a:rPr lang="en-US" altLang="ko-KR" dirty="0" smtClean="0"/>
              <a:t> Compiler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 Eclipse Plug-in for </a:t>
            </a:r>
            <a:r>
              <a:rPr lang="en-US" altLang="ko-KR" dirty="0" err="1" smtClean="0"/>
              <a:t>JavaCC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bluexmas.tistory.com/229</a:t>
            </a:r>
            <a:endParaRPr lang="en-US" altLang="ko-KR" dirty="0" smtClean="0"/>
          </a:p>
          <a:p>
            <a:r>
              <a:rPr lang="en-US" altLang="ko-KR" dirty="0" smtClean="0"/>
              <a:t>Create new Java Project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39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install </a:t>
            </a:r>
            <a:r>
              <a:rPr lang="en-US" altLang="ko-KR" dirty="0" err="1" smtClean="0"/>
              <a:t>JavaCC</a:t>
            </a:r>
            <a:r>
              <a:rPr lang="en-US" altLang="ko-KR" dirty="0" smtClean="0"/>
              <a:t> Compiler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Right click the Java project you created, then go to New -&gt; Other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444" y="2430195"/>
            <a:ext cx="4974266" cy="37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install </a:t>
            </a:r>
            <a:r>
              <a:rPr lang="en-US" altLang="ko-KR" dirty="0" err="1"/>
              <a:t>JavaCC</a:t>
            </a:r>
            <a:r>
              <a:rPr lang="en-US" altLang="ko-KR" dirty="0"/>
              <a:t> Compiler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JavaCC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JavaCC</a:t>
            </a:r>
            <a:r>
              <a:rPr lang="en-US" altLang="ko-KR" dirty="0" smtClean="0"/>
              <a:t> Template File and input Folder, Package, File name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94" y="2648465"/>
            <a:ext cx="3835332" cy="38424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83" y="2650021"/>
            <a:ext cx="3848178" cy="384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install </a:t>
            </a:r>
            <a:r>
              <a:rPr lang="en-US" altLang="ko-KR" dirty="0" err="1"/>
              <a:t>JavaCC</a:t>
            </a:r>
            <a:r>
              <a:rPr lang="en-US" altLang="ko-KR" dirty="0"/>
              <a:t> Compiler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Replace </a:t>
            </a:r>
            <a:r>
              <a:rPr lang="en-US" altLang="ko-KR" b="1" dirty="0" smtClean="0"/>
              <a:t>&lt;?</a:t>
            </a:r>
            <a:r>
              <a:rPr lang="en-US" altLang="ko-KR" b="1" dirty="0" err="1" smtClean="0"/>
              <a:t>parser_name</a:t>
            </a:r>
            <a:r>
              <a:rPr lang="en-US" altLang="ko-KR" b="1" dirty="0" smtClean="0"/>
              <a:t>?&gt; </a:t>
            </a:r>
            <a:r>
              <a:rPr lang="en-US" altLang="ko-KR" dirty="0" smtClean="0"/>
              <a:t>with your own parser name and save. Parser will be auto-generated.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668151"/>
            <a:ext cx="3186716" cy="3697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41" y="3094388"/>
            <a:ext cx="3677163" cy="234347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837038" y="3855308"/>
            <a:ext cx="7825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37038" y="4076700"/>
            <a:ext cx="7825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2768" y="4515708"/>
            <a:ext cx="7825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001795" y="5290065"/>
            <a:ext cx="7825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1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Segments of *.</a:t>
            </a:r>
            <a:r>
              <a:rPr lang="en-US" altLang="ko-KR" dirty="0" err="1" smtClean="0"/>
              <a:t>jj</a:t>
            </a:r>
            <a:r>
              <a:rPr lang="en-US" altLang="ko-KR" dirty="0" smtClean="0"/>
              <a:t> files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Options</a:t>
            </a:r>
          </a:p>
          <a:p>
            <a:pPr lvl="1"/>
            <a:r>
              <a:rPr lang="en-US" altLang="ko-KR" dirty="0" smtClean="0"/>
              <a:t>static, DEBUG_PARSER</a:t>
            </a:r>
          </a:p>
          <a:p>
            <a:r>
              <a:rPr lang="en-US" altLang="ko-KR" dirty="0" smtClean="0"/>
              <a:t>PARSER_BEGIN( Name ) ~ PARSER_END( Name )</a:t>
            </a:r>
          </a:p>
          <a:p>
            <a:r>
              <a:rPr lang="en-US" altLang="ko-KR" dirty="0" smtClean="0"/>
              <a:t>Token Definition</a:t>
            </a:r>
          </a:p>
          <a:p>
            <a:pPr lvl="1"/>
            <a:r>
              <a:rPr lang="en-US" altLang="ko-KR" dirty="0" smtClean="0"/>
              <a:t>Regular Expression </a:t>
            </a:r>
          </a:p>
          <a:p>
            <a:r>
              <a:rPr lang="en-US" altLang="ko-KR" dirty="0" smtClean="0"/>
              <a:t>Function Definition</a:t>
            </a:r>
          </a:p>
          <a:p>
            <a:pPr lvl="1"/>
            <a:r>
              <a:rPr lang="en-US" altLang="ko-KR" dirty="0" smtClean="0"/>
              <a:t>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11511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88" b="1"/>
          <a:stretch/>
        </p:blipFill>
        <p:spPr>
          <a:xfrm>
            <a:off x="752986" y="1472665"/>
            <a:ext cx="7607548" cy="394635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70608" y="1280942"/>
            <a:ext cx="1685414" cy="897925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022" y="988554"/>
            <a:ext cx="3353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hlinkClick r:id="rId3"/>
              </a:rPr>
              <a:t>https://javacc.java.net/doc/javaccgrm.html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202675" y="344584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 자바 코드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844843" y="4591251"/>
            <a:ext cx="61601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74299" y="3397717"/>
            <a:ext cx="2266206" cy="22138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493</TotalTime>
  <Words>782</Words>
  <Application>Microsoft Office PowerPoint</Application>
  <PresentationFormat>화면 슬라이드 쇼(4:3)</PresentationFormat>
  <Paragraphs>177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</vt:lpstr>
      <vt:lpstr>맑은 고딕</vt:lpstr>
      <vt:lpstr>Calibri Light</vt:lpstr>
      <vt:lpstr>Consolas</vt:lpstr>
      <vt:lpstr>Corbel</vt:lpstr>
      <vt:lpstr>Wingdings</vt:lpstr>
      <vt:lpstr>기본</vt:lpstr>
      <vt:lpstr>JAVACC tutorial</vt:lpstr>
      <vt:lpstr>Term Project 1</vt:lpstr>
      <vt:lpstr>Java CC</vt:lpstr>
      <vt:lpstr>How to install JavaCC Compiler</vt:lpstr>
      <vt:lpstr>How to install JavaCC Compiler</vt:lpstr>
      <vt:lpstr>How to install JavaCC Compiler</vt:lpstr>
      <vt:lpstr>How to install JavaCC Compiler</vt:lpstr>
      <vt:lpstr>Segments of *.jj files</vt:lpstr>
      <vt:lpstr>PowerPoint 프레젠테이션</vt:lpstr>
      <vt:lpstr>PowerPoint 프레젠테이션</vt:lpstr>
      <vt:lpstr>PowerPoint 프레젠테이션</vt:lpstr>
      <vt:lpstr>PowerPoint 프레젠테이션</vt:lpstr>
      <vt:lpstr>Example: “create table” query</vt:lpstr>
      <vt:lpstr>Example: “create table” query</vt:lpstr>
      <vt:lpstr>Example: “create table” query</vt:lpstr>
      <vt:lpstr>Example: “create table” query</vt:lpstr>
      <vt:lpstr>Notice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CC tutorial</dc:title>
  <dc:creator>skcheon</dc:creator>
  <cp:lastModifiedBy>jhpark123</cp:lastModifiedBy>
  <cp:revision>32</cp:revision>
  <dcterms:created xsi:type="dcterms:W3CDTF">2014-09-22T13:50:59Z</dcterms:created>
  <dcterms:modified xsi:type="dcterms:W3CDTF">2015-09-23T05:42:52Z</dcterms:modified>
</cp:coreProperties>
</file>