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5"/>
  </p:notesMasterIdLst>
  <p:sldIdLst>
    <p:sldId id="1059" r:id="rId2"/>
    <p:sldId id="1104" r:id="rId3"/>
    <p:sldId id="1105" r:id="rId4"/>
    <p:sldId id="1111" r:id="rId5"/>
    <p:sldId id="1024" r:id="rId6"/>
    <p:sldId id="1058" r:id="rId7"/>
    <p:sldId id="1060" r:id="rId8"/>
    <p:sldId id="1019" r:id="rId9"/>
    <p:sldId id="1037" r:id="rId10"/>
    <p:sldId id="1061" r:id="rId11"/>
    <p:sldId id="1062" r:id="rId12"/>
    <p:sldId id="1101" r:id="rId13"/>
    <p:sldId id="1063" r:id="rId14"/>
    <p:sldId id="1064" r:id="rId15"/>
    <p:sldId id="1100" r:id="rId16"/>
    <p:sldId id="1099" r:id="rId17"/>
    <p:sldId id="1045" r:id="rId18"/>
    <p:sldId id="1107" r:id="rId19"/>
    <p:sldId id="1046" r:id="rId20"/>
    <p:sldId id="1068" r:id="rId21"/>
    <p:sldId id="1047" r:id="rId22"/>
    <p:sldId id="1048" r:id="rId23"/>
    <p:sldId id="1112" r:id="rId24"/>
    <p:sldId id="1049" r:id="rId25"/>
    <p:sldId id="1050" r:id="rId26"/>
    <p:sldId id="1051" r:id="rId27"/>
    <p:sldId id="1052" r:id="rId28"/>
    <p:sldId id="1053" r:id="rId29"/>
    <p:sldId id="1102" r:id="rId30"/>
    <p:sldId id="1103" r:id="rId31"/>
    <p:sldId id="1054" r:id="rId32"/>
    <p:sldId id="1055" r:id="rId33"/>
    <p:sldId id="105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D9CCADB-46C3-4203-9CF3-1735D47C7220}">
          <p14:sldIdLst>
            <p14:sldId id="1059"/>
            <p14:sldId id="1104"/>
            <p14:sldId id="1105"/>
            <p14:sldId id="1111"/>
            <p14:sldId id="1024"/>
            <p14:sldId id="1058"/>
            <p14:sldId id="1060"/>
            <p14:sldId id="1019"/>
            <p14:sldId id="1037"/>
            <p14:sldId id="1061"/>
            <p14:sldId id="1062"/>
            <p14:sldId id="1101"/>
            <p14:sldId id="1063"/>
            <p14:sldId id="1064"/>
            <p14:sldId id="1100"/>
            <p14:sldId id="1099"/>
            <p14:sldId id="1045"/>
            <p14:sldId id="1107"/>
            <p14:sldId id="1046"/>
            <p14:sldId id="1068"/>
            <p14:sldId id="1047"/>
            <p14:sldId id="1048"/>
            <p14:sldId id="1112"/>
            <p14:sldId id="1049"/>
            <p14:sldId id="1050"/>
            <p14:sldId id="1051"/>
            <p14:sldId id="1052"/>
            <p14:sldId id="1053"/>
            <p14:sldId id="1102"/>
            <p14:sldId id="1103"/>
            <p14:sldId id="1054"/>
            <p14:sldId id="1055"/>
            <p14:sldId id="10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46" autoAdjust="0"/>
  </p:normalViewPr>
  <p:slideViewPr>
    <p:cSldViewPr>
      <p:cViewPr varScale="1">
        <p:scale>
          <a:sx n="81" d="100"/>
          <a:sy n="81" d="100"/>
        </p:scale>
        <p:origin x="-141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080D9-455A-4A89-ADEE-41D9FFE582BA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E1F76-24BE-4F17-8BC0-0DE0CB4D6D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3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E1F76-24BE-4F17-8BC0-0DE0CB4D6DD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E1F76-24BE-4F17-8BC0-0DE0CB4D6D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5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E1F76-24BE-4F17-8BC0-0DE0CB4D6D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E1F76-24BE-4F17-8BC0-0DE0CB4D6D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E1F76-24BE-4F17-8BC0-0DE0CB4D6DD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B7EEE0-1963-4A61-ABA6-2636CF4741AE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6FD2916-3AE2-416C-848D-049B30604A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Recapitulate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Discussed the </a:t>
            </a:r>
            <a:r>
              <a:rPr lang="en-US" sz="3600" dirty="0" err="1" smtClean="0"/>
              <a:t>Kronig</a:t>
            </a:r>
            <a:r>
              <a:rPr lang="en-US" sz="3600" dirty="0" smtClean="0"/>
              <a:t>-Penny Model.</a:t>
            </a:r>
          </a:p>
          <a:p>
            <a:endParaRPr lang="en-US" sz="3600" dirty="0"/>
          </a:p>
          <a:p>
            <a:r>
              <a:rPr lang="en-US" sz="3600" dirty="0" smtClean="0"/>
              <a:t>For infinite chain of square potential wells, we got a set of allowed bands of energy, separated by band gaps.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163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Electron in a Band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velocity will be zero at the bottom and the top of the band.</a:t>
            </a:r>
          </a:p>
          <a:p>
            <a:endParaRPr lang="en-US" sz="3600" dirty="0" smtClean="0"/>
          </a:p>
          <a:p>
            <a:r>
              <a:rPr lang="en-US" sz="3600" dirty="0" smtClean="0"/>
              <a:t>Its effective mass would be positive at the bottom of the band and negative at the top of the band.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795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In Electric Field with no Scattering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electron would oscillate. The oscillation will not be observed due to scattering.</a:t>
            </a:r>
          </a:p>
          <a:p>
            <a:endParaRPr lang="en-US" sz="3600" dirty="0"/>
          </a:p>
          <a:p>
            <a:r>
              <a:rPr lang="en-US" sz="3600" dirty="0" smtClean="0"/>
              <a:t>It is just like infinite current can not be seen in Free Electron Theory, due to scattering.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944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Symmetry Relations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Note, one can derive even mathematically the last two.</a:t>
            </a:r>
          </a:p>
          <a:p>
            <a:endParaRPr lang="en-IN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711355"/>
              </p:ext>
            </p:extLst>
          </p:nvPr>
        </p:nvGraphicFramePr>
        <p:xfrm>
          <a:off x="2514600" y="3429000"/>
          <a:ext cx="39497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3" imgW="3949560" imgH="1879560" progId="Equation.DSMT4">
                  <p:embed/>
                </p:oleObj>
              </mc:Choice>
              <mc:Fallback>
                <p:oleObj name="Equation" r:id="rId3" imgW="394956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39497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80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Role of Bragg Reflection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 of the band occurs when 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This implies</a:t>
            </a:r>
            <a:endParaRPr lang="en-IN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699655"/>
              </p:ext>
            </p:extLst>
          </p:nvPr>
        </p:nvGraphicFramePr>
        <p:xfrm>
          <a:off x="3200400" y="2286000"/>
          <a:ext cx="152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3" imgW="1523880" imgH="1079280" progId="Equation.DSMT4">
                  <p:embed/>
                </p:oleObj>
              </mc:Choice>
              <mc:Fallback>
                <p:oleObj name="Equation" r:id="rId3" imgW="152388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2286000"/>
                        <a:ext cx="15240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240892"/>
              </p:ext>
            </p:extLst>
          </p:nvPr>
        </p:nvGraphicFramePr>
        <p:xfrm>
          <a:off x="3048000" y="4267200"/>
          <a:ext cx="2247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5" imgW="2247840" imgH="1676160" progId="Equation.DSMT4">
                  <p:embed/>
                </p:oleObj>
              </mc:Choice>
              <mc:Fallback>
                <p:oleObj name="Equation" r:id="rId5" imgW="224784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4267200"/>
                        <a:ext cx="22479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61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Implication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Thus zero velocity at the top of the band can be understood as a result of formation of stationary wave.</a:t>
            </a:r>
          </a:p>
          <a:p>
            <a:endParaRPr lang="en-US" sz="3600" dirty="0"/>
          </a:p>
          <a:p>
            <a:r>
              <a:rPr lang="en-US" sz="3600" dirty="0" smtClean="0"/>
              <a:t>One can compare with free electron </a:t>
            </a:r>
            <a:r>
              <a:rPr lang="en-US" sz="3600" i="1" dirty="0" smtClean="0">
                <a:solidFill>
                  <a:srgbClr val="FF0000"/>
                </a:solidFill>
                <a:sym typeface="Symbol"/>
              </a:rPr>
              <a:t>E</a:t>
            </a:r>
            <a:r>
              <a:rPr lang="en-US" sz="3600" dirty="0" smtClean="0">
                <a:sym typeface="Symbol"/>
              </a:rPr>
              <a:t> vs </a:t>
            </a:r>
            <a:r>
              <a:rPr lang="en-US" sz="3600" i="1" dirty="0" smtClean="0">
                <a:solidFill>
                  <a:srgbClr val="FF0000"/>
                </a:solidFill>
                <a:sym typeface="Symbol"/>
              </a:rPr>
              <a:t>k</a:t>
            </a:r>
            <a:r>
              <a:rPr lang="en-US" sz="3600" dirty="0" smtClean="0">
                <a:sym typeface="Symbol"/>
              </a:rPr>
              <a:t> relationship and see the effect of Bragg Reflection, in the limit of weak periodic potential.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84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402091" y="965899"/>
            <a:ext cx="0" cy="502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99568" y="5923397"/>
            <a:ext cx="4582232" cy="53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293077" y="4488611"/>
            <a:ext cx="2264228" cy="1407885"/>
          </a:xfrm>
          <a:custGeom>
            <a:avLst/>
            <a:gdLst>
              <a:gd name="connsiteX0" fmla="*/ 0 w 2264228"/>
              <a:gd name="connsiteY0" fmla="*/ 105228 h 1407885"/>
              <a:gd name="connsiteX1" fmla="*/ 293914 w 2264228"/>
              <a:gd name="connsiteY1" fmla="*/ 268514 h 1407885"/>
              <a:gd name="connsiteX2" fmla="*/ 1121228 w 2264228"/>
              <a:gd name="connsiteY2" fmla="*/ 1400628 h 1407885"/>
              <a:gd name="connsiteX3" fmla="*/ 1926771 w 2264228"/>
              <a:gd name="connsiteY3" fmla="*/ 224971 h 1407885"/>
              <a:gd name="connsiteX4" fmla="*/ 2264228 w 2264228"/>
              <a:gd name="connsiteY4" fmla="*/ 50800 h 140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228" h="1407885">
                <a:moveTo>
                  <a:pt x="0" y="105228"/>
                </a:moveTo>
                <a:cubicBezTo>
                  <a:pt x="53521" y="78921"/>
                  <a:pt x="107043" y="52614"/>
                  <a:pt x="293914" y="268514"/>
                </a:cubicBezTo>
                <a:cubicBezTo>
                  <a:pt x="480785" y="484414"/>
                  <a:pt x="849085" y="1407885"/>
                  <a:pt x="1121228" y="1400628"/>
                </a:cubicBezTo>
                <a:cubicBezTo>
                  <a:pt x="1393371" y="1393371"/>
                  <a:pt x="1736271" y="449942"/>
                  <a:pt x="1926771" y="224971"/>
                </a:cubicBezTo>
                <a:cubicBezTo>
                  <a:pt x="2117271" y="0"/>
                  <a:pt x="2190749" y="25400"/>
                  <a:pt x="2264228" y="5080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93077" y="1032227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90641" y="1032227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73197" y="441660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096110" y="5923396"/>
            <a:ext cx="93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90641" y="5872407"/>
            <a:ext cx="759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Symbol"/>
              </a:rPr>
              <a:t>/a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5858357"/>
            <a:ext cx="884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Symbol"/>
              </a:rPr>
              <a:t>-/a</a:t>
            </a:r>
            <a:endParaRPr lang="en-US" sz="3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476137" y="6228193"/>
            <a:ext cx="116151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5522183" y="2090642"/>
            <a:ext cx="1093509" cy="2205873"/>
          </a:xfrm>
          <a:custGeom>
            <a:avLst/>
            <a:gdLst>
              <a:gd name="connsiteX0" fmla="*/ 0 w 1093509"/>
              <a:gd name="connsiteY0" fmla="*/ 2205873 h 2205873"/>
              <a:gd name="connsiteX1" fmla="*/ 207389 w 1093509"/>
              <a:gd name="connsiteY1" fmla="*/ 1894788 h 2205873"/>
              <a:gd name="connsiteX2" fmla="*/ 622169 w 1093509"/>
              <a:gd name="connsiteY2" fmla="*/ 876693 h 2205873"/>
              <a:gd name="connsiteX3" fmla="*/ 1093509 w 1093509"/>
              <a:gd name="connsiteY3" fmla="*/ 0 h 2205873"/>
              <a:gd name="connsiteX4" fmla="*/ 1093509 w 1093509"/>
              <a:gd name="connsiteY4" fmla="*/ 0 h 220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3509" h="2205873">
                <a:moveTo>
                  <a:pt x="0" y="2205873"/>
                </a:moveTo>
                <a:cubicBezTo>
                  <a:pt x="51847" y="2161095"/>
                  <a:pt x="103694" y="2116318"/>
                  <a:pt x="207389" y="1894788"/>
                </a:cubicBezTo>
                <a:cubicBezTo>
                  <a:pt x="311084" y="1673258"/>
                  <a:pt x="474482" y="1192491"/>
                  <a:pt x="622169" y="876693"/>
                </a:cubicBezTo>
                <a:cubicBezTo>
                  <a:pt x="769856" y="560895"/>
                  <a:pt x="1093509" y="0"/>
                  <a:pt x="1093509" y="0"/>
                </a:cubicBezTo>
                <a:lnTo>
                  <a:pt x="1093509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flipH="1">
            <a:off x="2199568" y="2057400"/>
            <a:ext cx="1093509" cy="2205873"/>
          </a:xfrm>
          <a:custGeom>
            <a:avLst/>
            <a:gdLst>
              <a:gd name="connsiteX0" fmla="*/ 0 w 1093509"/>
              <a:gd name="connsiteY0" fmla="*/ 2205873 h 2205873"/>
              <a:gd name="connsiteX1" fmla="*/ 207389 w 1093509"/>
              <a:gd name="connsiteY1" fmla="*/ 1894788 h 2205873"/>
              <a:gd name="connsiteX2" fmla="*/ 622169 w 1093509"/>
              <a:gd name="connsiteY2" fmla="*/ 876693 h 2205873"/>
              <a:gd name="connsiteX3" fmla="*/ 1093509 w 1093509"/>
              <a:gd name="connsiteY3" fmla="*/ 0 h 2205873"/>
              <a:gd name="connsiteX4" fmla="*/ 1093509 w 1093509"/>
              <a:gd name="connsiteY4" fmla="*/ 0 h 220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3509" h="2205873">
                <a:moveTo>
                  <a:pt x="0" y="2205873"/>
                </a:moveTo>
                <a:cubicBezTo>
                  <a:pt x="51847" y="2161095"/>
                  <a:pt x="103694" y="2116318"/>
                  <a:pt x="207389" y="1894788"/>
                </a:cubicBezTo>
                <a:cubicBezTo>
                  <a:pt x="311084" y="1673258"/>
                  <a:pt x="474482" y="1192491"/>
                  <a:pt x="622169" y="876693"/>
                </a:cubicBezTo>
                <a:cubicBezTo>
                  <a:pt x="769856" y="560895"/>
                  <a:pt x="1093509" y="0"/>
                  <a:pt x="1093509" y="0"/>
                </a:cubicBezTo>
                <a:lnTo>
                  <a:pt x="1093509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3077" y="4303934"/>
            <a:ext cx="2264228" cy="2253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2199568" y="1026853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44142" y="1026852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402091" y="965899"/>
            <a:ext cx="0" cy="502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99568" y="5923397"/>
            <a:ext cx="4582232" cy="53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293077" y="4488611"/>
            <a:ext cx="2264228" cy="1407885"/>
          </a:xfrm>
          <a:custGeom>
            <a:avLst/>
            <a:gdLst>
              <a:gd name="connsiteX0" fmla="*/ 0 w 2264228"/>
              <a:gd name="connsiteY0" fmla="*/ 105228 h 1407885"/>
              <a:gd name="connsiteX1" fmla="*/ 293914 w 2264228"/>
              <a:gd name="connsiteY1" fmla="*/ 268514 h 1407885"/>
              <a:gd name="connsiteX2" fmla="*/ 1121228 w 2264228"/>
              <a:gd name="connsiteY2" fmla="*/ 1400628 h 1407885"/>
              <a:gd name="connsiteX3" fmla="*/ 1926771 w 2264228"/>
              <a:gd name="connsiteY3" fmla="*/ 224971 h 1407885"/>
              <a:gd name="connsiteX4" fmla="*/ 2264228 w 2264228"/>
              <a:gd name="connsiteY4" fmla="*/ 50800 h 140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228" h="1407885">
                <a:moveTo>
                  <a:pt x="0" y="105228"/>
                </a:moveTo>
                <a:cubicBezTo>
                  <a:pt x="53521" y="78921"/>
                  <a:pt x="107043" y="52614"/>
                  <a:pt x="293914" y="268514"/>
                </a:cubicBezTo>
                <a:cubicBezTo>
                  <a:pt x="480785" y="484414"/>
                  <a:pt x="849085" y="1407885"/>
                  <a:pt x="1121228" y="1400628"/>
                </a:cubicBezTo>
                <a:cubicBezTo>
                  <a:pt x="1393371" y="1393371"/>
                  <a:pt x="1736271" y="449942"/>
                  <a:pt x="1926771" y="224971"/>
                </a:cubicBezTo>
                <a:cubicBezTo>
                  <a:pt x="2117271" y="0"/>
                  <a:pt x="2190749" y="25400"/>
                  <a:pt x="2264228" y="5080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93077" y="1032227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90641" y="1032227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73197" y="441660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096110" y="5923396"/>
            <a:ext cx="93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90641" y="5872407"/>
            <a:ext cx="759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Symbol"/>
              </a:rPr>
              <a:t>/a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5858357"/>
            <a:ext cx="884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Symbol"/>
              </a:rPr>
              <a:t>-/a</a:t>
            </a:r>
            <a:endParaRPr lang="en-US" sz="3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476137" y="6228193"/>
            <a:ext cx="116151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5522183" y="2090642"/>
            <a:ext cx="1093509" cy="2205873"/>
          </a:xfrm>
          <a:custGeom>
            <a:avLst/>
            <a:gdLst>
              <a:gd name="connsiteX0" fmla="*/ 0 w 1093509"/>
              <a:gd name="connsiteY0" fmla="*/ 2205873 h 2205873"/>
              <a:gd name="connsiteX1" fmla="*/ 207389 w 1093509"/>
              <a:gd name="connsiteY1" fmla="*/ 1894788 h 2205873"/>
              <a:gd name="connsiteX2" fmla="*/ 622169 w 1093509"/>
              <a:gd name="connsiteY2" fmla="*/ 876693 h 2205873"/>
              <a:gd name="connsiteX3" fmla="*/ 1093509 w 1093509"/>
              <a:gd name="connsiteY3" fmla="*/ 0 h 2205873"/>
              <a:gd name="connsiteX4" fmla="*/ 1093509 w 1093509"/>
              <a:gd name="connsiteY4" fmla="*/ 0 h 220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3509" h="2205873">
                <a:moveTo>
                  <a:pt x="0" y="2205873"/>
                </a:moveTo>
                <a:cubicBezTo>
                  <a:pt x="51847" y="2161095"/>
                  <a:pt x="103694" y="2116318"/>
                  <a:pt x="207389" y="1894788"/>
                </a:cubicBezTo>
                <a:cubicBezTo>
                  <a:pt x="311084" y="1673258"/>
                  <a:pt x="474482" y="1192491"/>
                  <a:pt x="622169" y="876693"/>
                </a:cubicBezTo>
                <a:cubicBezTo>
                  <a:pt x="769856" y="560895"/>
                  <a:pt x="1093509" y="0"/>
                  <a:pt x="1093509" y="0"/>
                </a:cubicBezTo>
                <a:lnTo>
                  <a:pt x="1093509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flipH="1">
            <a:off x="2199568" y="2057400"/>
            <a:ext cx="1093509" cy="2205873"/>
          </a:xfrm>
          <a:custGeom>
            <a:avLst/>
            <a:gdLst>
              <a:gd name="connsiteX0" fmla="*/ 0 w 1093509"/>
              <a:gd name="connsiteY0" fmla="*/ 2205873 h 2205873"/>
              <a:gd name="connsiteX1" fmla="*/ 207389 w 1093509"/>
              <a:gd name="connsiteY1" fmla="*/ 1894788 h 2205873"/>
              <a:gd name="connsiteX2" fmla="*/ 622169 w 1093509"/>
              <a:gd name="connsiteY2" fmla="*/ 876693 h 2205873"/>
              <a:gd name="connsiteX3" fmla="*/ 1093509 w 1093509"/>
              <a:gd name="connsiteY3" fmla="*/ 0 h 2205873"/>
              <a:gd name="connsiteX4" fmla="*/ 1093509 w 1093509"/>
              <a:gd name="connsiteY4" fmla="*/ 0 h 220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3509" h="2205873">
                <a:moveTo>
                  <a:pt x="0" y="2205873"/>
                </a:moveTo>
                <a:cubicBezTo>
                  <a:pt x="51847" y="2161095"/>
                  <a:pt x="103694" y="2116318"/>
                  <a:pt x="207389" y="1894788"/>
                </a:cubicBezTo>
                <a:cubicBezTo>
                  <a:pt x="311084" y="1673258"/>
                  <a:pt x="474482" y="1192491"/>
                  <a:pt x="622169" y="876693"/>
                </a:cubicBezTo>
                <a:cubicBezTo>
                  <a:pt x="769856" y="560895"/>
                  <a:pt x="1093509" y="0"/>
                  <a:pt x="1093509" y="0"/>
                </a:cubicBezTo>
                <a:lnTo>
                  <a:pt x="1093509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3077" y="4303934"/>
            <a:ext cx="2264228" cy="2253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2199568" y="1026853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44142" y="1026852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4421171" y="1809946"/>
            <a:ext cx="2215299" cy="4100660"/>
          </a:xfrm>
          <a:custGeom>
            <a:avLst/>
            <a:gdLst>
              <a:gd name="connsiteX0" fmla="*/ 0 w 2215299"/>
              <a:gd name="connsiteY0" fmla="*/ 4100660 h 4100660"/>
              <a:gd name="connsiteX1" fmla="*/ 490194 w 2215299"/>
              <a:gd name="connsiteY1" fmla="*/ 3657600 h 4100660"/>
              <a:gd name="connsiteX2" fmla="*/ 1414021 w 2215299"/>
              <a:gd name="connsiteY2" fmla="*/ 1753386 h 4100660"/>
              <a:gd name="connsiteX3" fmla="*/ 2215299 w 2215299"/>
              <a:gd name="connsiteY3" fmla="*/ 0 h 4100660"/>
              <a:gd name="connsiteX4" fmla="*/ 2215299 w 2215299"/>
              <a:gd name="connsiteY4" fmla="*/ 0 h 410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5299" h="4100660">
                <a:moveTo>
                  <a:pt x="0" y="4100660"/>
                </a:moveTo>
                <a:cubicBezTo>
                  <a:pt x="127262" y="4074736"/>
                  <a:pt x="254524" y="4048812"/>
                  <a:pt x="490194" y="3657600"/>
                </a:cubicBezTo>
                <a:cubicBezTo>
                  <a:pt x="725864" y="3266388"/>
                  <a:pt x="1126504" y="2362986"/>
                  <a:pt x="1414021" y="1753386"/>
                </a:cubicBezTo>
                <a:cubicBezTo>
                  <a:pt x="1701539" y="1143786"/>
                  <a:pt x="2215299" y="0"/>
                  <a:pt x="2215299" y="0"/>
                </a:cubicBezTo>
                <a:lnTo>
                  <a:pt x="2215299" y="0"/>
                </a:lnTo>
              </a:path>
            </a:pathLst>
          </a:cu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4" name="Freeform 23"/>
          <p:cNvSpPr/>
          <p:nvPr/>
        </p:nvSpPr>
        <p:spPr>
          <a:xfrm flipH="1">
            <a:off x="2214017" y="1809946"/>
            <a:ext cx="2215299" cy="4100660"/>
          </a:xfrm>
          <a:custGeom>
            <a:avLst/>
            <a:gdLst>
              <a:gd name="connsiteX0" fmla="*/ 0 w 2215299"/>
              <a:gd name="connsiteY0" fmla="*/ 4100660 h 4100660"/>
              <a:gd name="connsiteX1" fmla="*/ 490194 w 2215299"/>
              <a:gd name="connsiteY1" fmla="*/ 3657600 h 4100660"/>
              <a:gd name="connsiteX2" fmla="*/ 1414021 w 2215299"/>
              <a:gd name="connsiteY2" fmla="*/ 1753386 h 4100660"/>
              <a:gd name="connsiteX3" fmla="*/ 2215299 w 2215299"/>
              <a:gd name="connsiteY3" fmla="*/ 0 h 4100660"/>
              <a:gd name="connsiteX4" fmla="*/ 2215299 w 2215299"/>
              <a:gd name="connsiteY4" fmla="*/ 0 h 410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5299" h="4100660">
                <a:moveTo>
                  <a:pt x="0" y="4100660"/>
                </a:moveTo>
                <a:cubicBezTo>
                  <a:pt x="127262" y="4074736"/>
                  <a:pt x="254524" y="4048812"/>
                  <a:pt x="490194" y="3657600"/>
                </a:cubicBezTo>
                <a:cubicBezTo>
                  <a:pt x="725864" y="3266388"/>
                  <a:pt x="1126504" y="2362986"/>
                  <a:pt x="1414021" y="1753386"/>
                </a:cubicBezTo>
                <a:cubicBezTo>
                  <a:pt x="1701539" y="1143786"/>
                  <a:pt x="2215299" y="0"/>
                  <a:pt x="2215299" y="0"/>
                </a:cubicBezTo>
                <a:lnTo>
                  <a:pt x="2215299" y="0"/>
                </a:lnTo>
              </a:path>
            </a:pathLst>
          </a:cu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  <a:prstDash val="lg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98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Filled Bands do not Conduct.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completely filled band will not give any net current as the velocity of all the electrons would cancel pair wise.</a:t>
            </a:r>
          </a:p>
          <a:p>
            <a:endParaRPr lang="en-US" sz="3600" dirty="0" smtClean="0"/>
          </a:p>
          <a:p>
            <a:r>
              <a:rPr lang="en-US" sz="3600" dirty="0" smtClean="0"/>
              <a:t>Even in the presence of an electric field, the </a:t>
            </a:r>
            <a:r>
              <a:rPr lang="en-US" sz="3600" i="1" dirty="0" smtClean="0">
                <a:solidFill>
                  <a:srgbClr val="FF0000"/>
                </a:solidFill>
              </a:rPr>
              <a:t>k</a:t>
            </a:r>
            <a:r>
              <a:rPr lang="en-US" sz="3600" dirty="0" smtClean="0"/>
              <a:t> values of all the electrons would change together, always maintaining a zero current</a:t>
            </a:r>
            <a:r>
              <a:rPr lang="en-US" sz="3600" dirty="0"/>
              <a:t>. </a:t>
            </a:r>
            <a:endParaRPr lang="en-US" sz="3600" baseline="-250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8030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Conduction requires empty states in a band.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6784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Vacant State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6858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Consider a filled band with one state empty, say somewhere close to the top of the band. Let the vacant state corresponds to an electronic velocity </a:t>
            </a:r>
            <a:r>
              <a:rPr lang="en-US" sz="3600" i="1" dirty="0" smtClean="0">
                <a:solidFill>
                  <a:srgbClr val="FF0000"/>
                </a:solidFill>
              </a:rPr>
              <a:t>+</a:t>
            </a:r>
            <a:r>
              <a:rPr lang="en-US" sz="3600" i="1" dirty="0" err="1" smtClean="0">
                <a:solidFill>
                  <a:srgbClr val="FF0000"/>
                </a:solidFill>
              </a:rPr>
              <a:t>v</a:t>
            </a:r>
            <a:r>
              <a:rPr lang="en-US" sz="3600" i="1" baseline="-25000" dirty="0" err="1" smtClean="0">
                <a:solidFill>
                  <a:srgbClr val="FF0000"/>
                </a:solidFill>
              </a:rPr>
              <a:t>o</a:t>
            </a:r>
            <a:r>
              <a:rPr lang="en-US" sz="3600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The net current would be that of an electron with a speed </a:t>
            </a:r>
            <a:r>
              <a:rPr lang="en-US" sz="3600" i="1" dirty="0" smtClean="0">
                <a:solidFill>
                  <a:srgbClr val="FF0000"/>
                </a:solidFill>
              </a:rPr>
              <a:t>-v</a:t>
            </a:r>
            <a:r>
              <a:rPr lang="en-US" sz="3600" i="1" baseline="-250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/>
              <a:t>. </a:t>
            </a:r>
            <a:endParaRPr lang="en-US" sz="3600" baseline="-250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4655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Reminder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913700"/>
              </p:ext>
            </p:extLst>
          </p:nvPr>
        </p:nvGraphicFramePr>
        <p:xfrm>
          <a:off x="2057400" y="4648200"/>
          <a:ext cx="1752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3" imgW="1752480" imgH="1066680" progId="Equation.DSMT4">
                  <p:embed/>
                </p:oleObj>
              </mc:Choice>
              <mc:Fallback>
                <p:oleObj name="Equation" r:id="rId3" imgW="1752480" imgH="1066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1752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16691"/>
              </p:ext>
            </p:extLst>
          </p:nvPr>
        </p:nvGraphicFramePr>
        <p:xfrm>
          <a:off x="3048000" y="1828800"/>
          <a:ext cx="1701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5" imgW="1701800" imgH="1155700" progId="Equation.DSMT4">
                  <p:embed/>
                </p:oleObj>
              </mc:Choice>
              <mc:Fallback>
                <p:oleObj name="Equation" r:id="rId5" imgW="1701800" imgH="1155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28800"/>
                        <a:ext cx="1701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736155"/>
              </p:ext>
            </p:extLst>
          </p:nvPr>
        </p:nvGraphicFramePr>
        <p:xfrm>
          <a:off x="4770356" y="4495800"/>
          <a:ext cx="2006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7" imgW="2006280" imgH="1752480" progId="Equation.DSMT4">
                  <p:embed/>
                </p:oleObj>
              </mc:Choice>
              <mc:Fallback>
                <p:oleObj name="Equation" r:id="rId7" imgW="2006280" imgH="1752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356" y="4495800"/>
                        <a:ext cx="2006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62666" y="3559702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 One Dimension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85209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843785" y="379899"/>
            <a:ext cx="3409035" cy="6098202"/>
            <a:chOff x="3318570" y="256392"/>
            <a:chExt cx="3409035" cy="609820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919990" y="836712"/>
              <a:ext cx="0" cy="5029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767862" y="1988840"/>
              <a:ext cx="22322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67862" y="3717032"/>
              <a:ext cx="23225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89634" y="5805264"/>
              <a:ext cx="23225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767862" y="4365104"/>
              <a:ext cx="2264228" cy="1407885"/>
            </a:xfrm>
            <a:custGeom>
              <a:avLst/>
              <a:gdLst>
                <a:gd name="connsiteX0" fmla="*/ 0 w 2264228"/>
                <a:gd name="connsiteY0" fmla="*/ 105228 h 1407885"/>
                <a:gd name="connsiteX1" fmla="*/ 293914 w 2264228"/>
                <a:gd name="connsiteY1" fmla="*/ 268514 h 1407885"/>
                <a:gd name="connsiteX2" fmla="*/ 1121228 w 2264228"/>
                <a:gd name="connsiteY2" fmla="*/ 1400628 h 1407885"/>
                <a:gd name="connsiteX3" fmla="*/ 1926771 w 2264228"/>
                <a:gd name="connsiteY3" fmla="*/ 224971 h 1407885"/>
                <a:gd name="connsiteX4" fmla="*/ 2264228 w 2264228"/>
                <a:gd name="connsiteY4" fmla="*/ 50800 h 140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28" h="1407885">
                  <a:moveTo>
                    <a:pt x="0" y="105228"/>
                  </a:moveTo>
                  <a:cubicBezTo>
                    <a:pt x="53521" y="78921"/>
                    <a:pt x="107043" y="52614"/>
                    <a:pt x="293914" y="268514"/>
                  </a:cubicBezTo>
                  <a:cubicBezTo>
                    <a:pt x="480785" y="484414"/>
                    <a:pt x="849085" y="1407885"/>
                    <a:pt x="1121228" y="1400628"/>
                  </a:cubicBezTo>
                  <a:cubicBezTo>
                    <a:pt x="1393371" y="1393371"/>
                    <a:pt x="1736271" y="449942"/>
                    <a:pt x="1926771" y="224971"/>
                  </a:cubicBezTo>
                  <a:cubicBezTo>
                    <a:pt x="2117271" y="0"/>
                    <a:pt x="2190749" y="25400"/>
                    <a:pt x="2264228" y="5080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767862" y="908720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65426" y="908720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65777" y="933747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573563" y="933747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47982" y="4293096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E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85606" y="256392"/>
              <a:ext cx="939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k</a:t>
              </a:r>
              <a:endParaRPr lang="en-US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62324" y="2787107"/>
              <a:ext cx="1162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dE</a:t>
              </a:r>
              <a:r>
                <a:rPr lang="en-US" sz="3200" dirty="0" smtClean="0"/>
                <a:t>/</a:t>
              </a:r>
              <a:r>
                <a:rPr lang="en-US" sz="3200" dirty="0" err="1" smtClean="0"/>
                <a:t>dk</a:t>
              </a:r>
              <a:endParaRPr lang="en-US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8486" y="5769819"/>
              <a:ext cx="759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/a</a:t>
              </a:r>
              <a:endParaRPr lang="en-US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8570" y="5734850"/>
              <a:ext cx="884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-/a</a:t>
              </a:r>
              <a:endParaRPr lang="en-US" sz="3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3138" y="908720"/>
              <a:ext cx="7184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m*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793957" y="4305164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4923727" y="836712"/>
              <a:ext cx="597877" cy="958361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 45"/>
            <p:cNvSpPr/>
            <p:nvPr/>
          </p:nvSpPr>
          <p:spPr>
            <a:xfrm flipH="1">
              <a:off x="4311227" y="836711"/>
              <a:ext cx="597877" cy="958361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 rot="10800000">
              <a:off x="5644662" y="2232682"/>
              <a:ext cx="424768" cy="836278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 rot="10800000" flipH="1">
              <a:off x="3815359" y="2267578"/>
              <a:ext cx="387364" cy="801381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923727" y="3130062"/>
              <a:ext cx="1166711" cy="597876"/>
              <a:chOff x="4923727" y="3130062"/>
              <a:chExt cx="1166711" cy="597876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4923727" y="3130062"/>
                <a:ext cx="649836" cy="597876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Freeform 50"/>
              <p:cNvSpPr/>
              <p:nvPr/>
            </p:nvSpPr>
            <p:spPr>
              <a:xfrm flipH="1">
                <a:off x="5552870" y="3130062"/>
                <a:ext cx="537568" cy="586970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flipV="1">
              <a:off x="3742393" y="3742130"/>
              <a:ext cx="1166711" cy="597876"/>
              <a:chOff x="4923727" y="3130062"/>
              <a:chExt cx="1166711" cy="597876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4923727" y="3130062"/>
                <a:ext cx="649836" cy="597876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5552870" y="3130062"/>
                <a:ext cx="537568" cy="586970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5186536" y="548779"/>
              <a:ext cx="11615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3389173" y="4439326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is same as current of a positive charge with a speed</a:t>
            </a:r>
            <a:r>
              <a:rPr lang="en-US" sz="3600" i="1" dirty="0">
                <a:solidFill>
                  <a:srgbClr val="FF0000"/>
                </a:solidFill>
              </a:rPr>
              <a:t> +</a:t>
            </a:r>
            <a:r>
              <a:rPr lang="en-US" sz="3600" i="1" dirty="0" smtClean="0">
                <a:solidFill>
                  <a:srgbClr val="FF0000"/>
                </a:solidFill>
              </a:rPr>
              <a:t>v</a:t>
            </a:r>
            <a:r>
              <a:rPr lang="en-US" sz="3600" i="1" baseline="-250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What would happen if we apply an electric field in </a:t>
            </a:r>
            <a:r>
              <a:rPr lang="en-US" sz="3600" i="1" dirty="0" smtClean="0">
                <a:solidFill>
                  <a:srgbClr val="FF0000"/>
                </a:solidFill>
              </a:rPr>
              <a:t>+x</a:t>
            </a:r>
            <a:r>
              <a:rPr lang="en-US" sz="3600" dirty="0" smtClean="0"/>
              <a:t> direction?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2413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066800"/>
            <a:ext cx="7696200" cy="487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All the electrons would move in </a:t>
            </a:r>
            <a:r>
              <a:rPr lang="en-US" sz="3600" i="1" dirty="0" smtClean="0">
                <a:solidFill>
                  <a:srgbClr val="FF0000"/>
                </a:solidFill>
              </a:rPr>
              <a:t>-k</a:t>
            </a:r>
            <a:r>
              <a:rPr lang="en-US" sz="3600" dirty="0" smtClean="0"/>
              <a:t> direction like a chain, pushing the hole towards bottom of band.</a:t>
            </a:r>
          </a:p>
          <a:p>
            <a:endParaRPr lang="en-US" sz="3600" dirty="0" smtClean="0"/>
          </a:p>
          <a:p>
            <a:r>
              <a:rPr lang="en-US" sz="3600" dirty="0" smtClean="0"/>
              <a:t>The current  would increase, implying a positive effective mass.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2248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843785" y="379899"/>
            <a:ext cx="3409035" cy="6098202"/>
            <a:chOff x="3318570" y="256392"/>
            <a:chExt cx="3409035" cy="609820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919990" y="836712"/>
              <a:ext cx="0" cy="5029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767862" y="1988840"/>
              <a:ext cx="22322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67862" y="3717032"/>
              <a:ext cx="23225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89634" y="5805264"/>
              <a:ext cx="23225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767862" y="4365104"/>
              <a:ext cx="2264228" cy="1407885"/>
            </a:xfrm>
            <a:custGeom>
              <a:avLst/>
              <a:gdLst>
                <a:gd name="connsiteX0" fmla="*/ 0 w 2264228"/>
                <a:gd name="connsiteY0" fmla="*/ 105228 h 1407885"/>
                <a:gd name="connsiteX1" fmla="*/ 293914 w 2264228"/>
                <a:gd name="connsiteY1" fmla="*/ 268514 h 1407885"/>
                <a:gd name="connsiteX2" fmla="*/ 1121228 w 2264228"/>
                <a:gd name="connsiteY2" fmla="*/ 1400628 h 1407885"/>
                <a:gd name="connsiteX3" fmla="*/ 1926771 w 2264228"/>
                <a:gd name="connsiteY3" fmla="*/ 224971 h 1407885"/>
                <a:gd name="connsiteX4" fmla="*/ 2264228 w 2264228"/>
                <a:gd name="connsiteY4" fmla="*/ 50800 h 140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28" h="1407885">
                  <a:moveTo>
                    <a:pt x="0" y="105228"/>
                  </a:moveTo>
                  <a:cubicBezTo>
                    <a:pt x="53521" y="78921"/>
                    <a:pt x="107043" y="52614"/>
                    <a:pt x="293914" y="268514"/>
                  </a:cubicBezTo>
                  <a:cubicBezTo>
                    <a:pt x="480785" y="484414"/>
                    <a:pt x="849085" y="1407885"/>
                    <a:pt x="1121228" y="1400628"/>
                  </a:cubicBezTo>
                  <a:cubicBezTo>
                    <a:pt x="1393371" y="1393371"/>
                    <a:pt x="1736271" y="449942"/>
                    <a:pt x="1926771" y="224971"/>
                  </a:cubicBezTo>
                  <a:cubicBezTo>
                    <a:pt x="2117271" y="0"/>
                    <a:pt x="2190749" y="25400"/>
                    <a:pt x="2264228" y="5080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767862" y="908720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65426" y="908720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65777" y="933747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573563" y="933747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47982" y="4293096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E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85606" y="256392"/>
              <a:ext cx="939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k</a:t>
              </a:r>
              <a:endParaRPr lang="en-US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62324" y="2787107"/>
              <a:ext cx="1162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dE</a:t>
              </a:r>
              <a:r>
                <a:rPr lang="en-US" sz="3200" dirty="0" smtClean="0"/>
                <a:t>/</a:t>
              </a:r>
              <a:r>
                <a:rPr lang="en-US" sz="3200" dirty="0" err="1" smtClean="0"/>
                <a:t>dk</a:t>
              </a:r>
              <a:endParaRPr lang="en-US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8486" y="5769819"/>
              <a:ext cx="759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/a</a:t>
              </a:r>
              <a:endParaRPr lang="en-US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8570" y="5734850"/>
              <a:ext cx="884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-/a</a:t>
              </a:r>
              <a:endParaRPr lang="en-US" sz="3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3138" y="908720"/>
              <a:ext cx="7184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m*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793957" y="4305164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4923727" y="836712"/>
              <a:ext cx="597877" cy="958361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 45"/>
            <p:cNvSpPr/>
            <p:nvPr/>
          </p:nvSpPr>
          <p:spPr>
            <a:xfrm flipH="1">
              <a:off x="4311227" y="836711"/>
              <a:ext cx="597877" cy="958361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 rot="10800000">
              <a:off x="5644662" y="2232682"/>
              <a:ext cx="424768" cy="836278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 rot="10800000" flipH="1">
              <a:off x="3815359" y="2267578"/>
              <a:ext cx="387364" cy="801381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923727" y="3130062"/>
              <a:ext cx="1166711" cy="597876"/>
              <a:chOff x="4923727" y="3130062"/>
              <a:chExt cx="1166711" cy="597876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4923727" y="3130062"/>
                <a:ext cx="649836" cy="597876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Freeform 50"/>
              <p:cNvSpPr/>
              <p:nvPr/>
            </p:nvSpPr>
            <p:spPr>
              <a:xfrm flipH="1">
                <a:off x="5552870" y="3130062"/>
                <a:ext cx="537568" cy="586970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flipV="1">
              <a:off x="3742393" y="3742130"/>
              <a:ext cx="1166711" cy="597876"/>
              <a:chOff x="4923727" y="3130062"/>
              <a:chExt cx="1166711" cy="597876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4923727" y="3130062"/>
                <a:ext cx="649836" cy="597876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5552870" y="3130062"/>
                <a:ext cx="537568" cy="586970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5186536" y="548779"/>
              <a:ext cx="11615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3389173" y="4439326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781800" y="5192553"/>
            <a:ext cx="1295400" cy="0"/>
          </a:xfrm>
          <a:prstGeom prst="straightConnector1">
            <a:avLst/>
          </a:prstGeom>
          <a:ln w="38100">
            <a:solidFill>
              <a:srgbClr val="0033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68757"/>
              </p:ext>
            </p:extLst>
          </p:nvPr>
        </p:nvGraphicFramePr>
        <p:xfrm>
          <a:off x="7427374" y="4572687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3" imgW="355320" imgH="507960" progId="Equation.DSMT4">
                  <p:embed/>
                </p:oleObj>
              </mc:Choice>
              <mc:Fallback>
                <p:oleObj name="Equation" r:id="rId3" imgW="3553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7374" y="4572687"/>
                        <a:ext cx="3556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>
            <a:stCxn id="30" idx="3"/>
          </p:cNvCxnSpPr>
          <p:nvPr/>
        </p:nvCxnSpPr>
        <p:spPr>
          <a:xfrm flipH="1">
            <a:off x="4953000" y="4551596"/>
            <a:ext cx="387263" cy="325204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397557" y="4092567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54" idx="3"/>
          </p:cNvCxnSpPr>
          <p:nvPr/>
        </p:nvCxnSpPr>
        <p:spPr>
          <a:xfrm>
            <a:off x="3440235" y="4186130"/>
            <a:ext cx="477209" cy="277383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Holes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missing electron in a filled band is equivalent to a positive charge having the same speed and negative the effective mass of the missing electron.</a:t>
            </a:r>
          </a:p>
          <a:p>
            <a:endParaRPr lang="en-US" sz="3600" dirty="0"/>
          </a:p>
          <a:p>
            <a:r>
              <a:rPr lang="en-US" sz="3600" dirty="0" smtClean="0"/>
              <a:t>Such type of missing electrons are called </a:t>
            </a:r>
            <a:r>
              <a:rPr lang="en-US" sz="3600" i="1" dirty="0" smtClean="0">
                <a:solidFill>
                  <a:srgbClr val="FF0000"/>
                </a:solidFill>
              </a:rPr>
              <a:t>holes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57434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concept of holes is more useful when conduction takes place at the top of a nearly filled band. </a:t>
            </a:r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i="1" dirty="0" smtClean="0">
                <a:solidFill>
                  <a:srgbClr val="FF0000"/>
                </a:solidFill>
              </a:rPr>
              <a:t>Positive m*)</a:t>
            </a:r>
          </a:p>
          <a:p>
            <a:r>
              <a:rPr lang="en-US" sz="3600" dirty="0" smtClean="0"/>
              <a:t>The concept of electron is more useful when conduction takes place at the bottom of partially filled band.</a:t>
            </a:r>
            <a:r>
              <a:rPr lang="en-US" sz="3600" dirty="0">
                <a:solidFill>
                  <a:srgbClr val="FF0000"/>
                </a:solidFill>
              </a:rPr>
              <a:t> (</a:t>
            </a:r>
            <a:r>
              <a:rPr lang="en-US" sz="3600" i="1" dirty="0">
                <a:solidFill>
                  <a:srgbClr val="FF0000"/>
                </a:solidFill>
              </a:rPr>
              <a:t>Positive m*)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31561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Normally the number of electrons/ holes would be much larger, even though we have taken only example of only one electron/ hole.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8674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Other Approaches to Bands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Kronig</a:t>
            </a:r>
            <a:r>
              <a:rPr lang="en-US" sz="3600" dirty="0" smtClean="0"/>
              <a:t>-Penny Model does not directly correlate with atomic levels.</a:t>
            </a:r>
          </a:p>
          <a:p>
            <a:endParaRPr lang="en-US" sz="3600" dirty="0"/>
          </a:p>
          <a:p>
            <a:r>
              <a:rPr lang="en-US" sz="3600" dirty="0" smtClean="0"/>
              <a:t>Band Structure Calculation for a realistic solid requires approximations and has to go hand in hand with experimental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7514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Tight Binding is another approach, which starts from atomic levels and consider overlap of wave functions as the atoms approach each other to form a solid, causing energy of the levels to shift.</a:t>
            </a:r>
          </a:p>
          <a:p>
            <a:endParaRPr lang="en-US" sz="3600" dirty="0"/>
          </a:p>
          <a:p>
            <a:r>
              <a:rPr lang="en-US" sz="3600" dirty="0" smtClean="0"/>
              <a:t>However, not always a band can be related to an atomic level.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9994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Three Dimensional Solids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band structure is direction dependent.</a:t>
            </a:r>
          </a:p>
          <a:p>
            <a:r>
              <a:rPr lang="en-US" sz="3600" dirty="0" smtClean="0"/>
              <a:t>The constant energy surfaces non-spherical.</a:t>
            </a:r>
          </a:p>
          <a:p>
            <a:r>
              <a:rPr lang="en-US" sz="3600" dirty="0" smtClean="0"/>
              <a:t>The density of states have to be calculated using these constant energy surfaces.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2808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402091" y="965899"/>
            <a:ext cx="0" cy="502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14849" y="5928771"/>
            <a:ext cx="23225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293077" y="4488611"/>
            <a:ext cx="2264228" cy="1407885"/>
          </a:xfrm>
          <a:custGeom>
            <a:avLst/>
            <a:gdLst>
              <a:gd name="connsiteX0" fmla="*/ 0 w 2264228"/>
              <a:gd name="connsiteY0" fmla="*/ 105228 h 1407885"/>
              <a:gd name="connsiteX1" fmla="*/ 293914 w 2264228"/>
              <a:gd name="connsiteY1" fmla="*/ 268514 h 1407885"/>
              <a:gd name="connsiteX2" fmla="*/ 1121228 w 2264228"/>
              <a:gd name="connsiteY2" fmla="*/ 1400628 h 1407885"/>
              <a:gd name="connsiteX3" fmla="*/ 1926771 w 2264228"/>
              <a:gd name="connsiteY3" fmla="*/ 224971 h 1407885"/>
              <a:gd name="connsiteX4" fmla="*/ 2264228 w 2264228"/>
              <a:gd name="connsiteY4" fmla="*/ 50800 h 140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228" h="1407885">
                <a:moveTo>
                  <a:pt x="0" y="105228"/>
                </a:moveTo>
                <a:cubicBezTo>
                  <a:pt x="53521" y="78921"/>
                  <a:pt x="107043" y="52614"/>
                  <a:pt x="293914" y="268514"/>
                </a:cubicBezTo>
                <a:cubicBezTo>
                  <a:pt x="480785" y="484414"/>
                  <a:pt x="849085" y="1407885"/>
                  <a:pt x="1121228" y="1400628"/>
                </a:cubicBezTo>
                <a:cubicBezTo>
                  <a:pt x="1393371" y="1393371"/>
                  <a:pt x="1736271" y="449942"/>
                  <a:pt x="1926771" y="224971"/>
                </a:cubicBezTo>
                <a:cubicBezTo>
                  <a:pt x="2117271" y="0"/>
                  <a:pt x="2190749" y="25400"/>
                  <a:pt x="2264228" y="5080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93077" y="1032227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90641" y="1032227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73197" y="441660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096110" y="5923396"/>
            <a:ext cx="93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9332" y="5858356"/>
            <a:ext cx="759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Symbol"/>
              </a:rPr>
              <a:t>/a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5858357"/>
            <a:ext cx="884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Symbol"/>
              </a:rPr>
              <a:t>-/a</a:t>
            </a:r>
            <a:endParaRPr lang="en-US" sz="3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476137" y="6228193"/>
            <a:ext cx="116151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 flipV="1">
            <a:off x="3314849" y="2140357"/>
            <a:ext cx="2264228" cy="2309240"/>
          </a:xfrm>
          <a:custGeom>
            <a:avLst/>
            <a:gdLst>
              <a:gd name="connsiteX0" fmla="*/ 0 w 2264228"/>
              <a:gd name="connsiteY0" fmla="*/ 105228 h 1407885"/>
              <a:gd name="connsiteX1" fmla="*/ 293914 w 2264228"/>
              <a:gd name="connsiteY1" fmla="*/ 268514 h 1407885"/>
              <a:gd name="connsiteX2" fmla="*/ 1121228 w 2264228"/>
              <a:gd name="connsiteY2" fmla="*/ 1400628 h 1407885"/>
              <a:gd name="connsiteX3" fmla="*/ 1926771 w 2264228"/>
              <a:gd name="connsiteY3" fmla="*/ 224971 h 1407885"/>
              <a:gd name="connsiteX4" fmla="*/ 2264228 w 2264228"/>
              <a:gd name="connsiteY4" fmla="*/ 50800 h 140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228" h="1407885">
                <a:moveTo>
                  <a:pt x="0" y="105228"/>
                </a:moveTo>
                <a:cubicBezTo>
                  <a:pt x="53521" y="78921"/>
                  <a:pt x="107043" y="52614"/>
                  <a:pt x="293914" y="268514"/>
                </a:cubicBezTo>
                <a:cubicBezTo>
                  <a:pt x="480785" y="484414"/>
                  <a:pt x="849085" y="1407885"/>
                  <a:pt x="1121228" y="1400628"/>
                </a:cubicBezTo>
                <a:cubicBezTo>
                  <a:pt x="1393371" y="1393371"/>
                  <a:pt x="1736271" y="449942"/>
                  <a:pt x="1926771" y="224971"/>
                </a:cubicBezTo>
                <a:cubicBezTo>
                  <a:pt x="2117271" y="0"/>
                  <a:pt x="2190749" y="25400"/>
                  <a:pt x="2264228" y="5080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3077" y="4303934"/>
            <a:ext cx="2264228" cy="268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914400"/>
            <a:ext cx="8229600" cy="487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effective mass is given by a 3x3 matrix, called effective mass tensor.</a:t>
            </a:r>
          </a:p>
          <a:p>
            <a:r>
              <a:rPr lang="en-US" sz="3600" dirty="0" smtClean="0"/>
              <a:t>Fortunately all the effect of band structure can be taken care by introducing an appropriate scalar effective mass.</a:t>
            </a:r>
          </a:p>
          <a:p>
            <a:r>
              <a:rPr lang="en-US" sz="3600" dirty="0" smtClean="0"/>
              <a:t> D.O.S. and Conductivity Effective masses are two commonly used ones.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98894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Metals, Insulators, Semiconductors.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 room temperature if bands are completely full or completely empty, it would be an insulator.</a:t>
            </a:r>
          </a:p>
          <a:p>
            <a:r>
              <a:rPr lang="en-US" sz="3600" dirty="0" smtClean="0"/>
              <a:t>Partially filled band behave like metals.</a:t>
            </a:r>
          </a:p>
          <a:p>
            <a:r>
              <a:rPr lang="en-US" sz="3600" dirty="0" smtClean="0"/>
              <a:t>An insulator at zero K, but at RT, excitation into nearest empty band leads to semiconductors.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52361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Group 2 Metals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Overlap between the bands in such a way that some electrons leave holes in an otherwise lower energy band and occupy some levels in the otherwise higher energy band even at zero K, leading to a metallic behavior.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007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Conductivity and Hall Effect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53216"/>
              </p:ext>
            </p:extLst>
          </p:nvPr>
        </p:nvGraphicFramePr>
        <p:xfrm>
          <a:off x="2133600" y="1981200"/>
          <a:ext cx="426402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4254480" imgH="3695400" progId="Equation.DSMT4">
                  <p:embed/>
                </p:oleObj>
              </mc:Choice>
              <mc:Fallback>
                <p:oleObj name="Equation" r:id="rId3" imgW="4254480" imgH="36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1200"/>
                        <a:ext cx="4264025" cy="369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2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86760" y="762000"/>
            <a:ext cx="5957915" cy="5788413"/>
            <a:chOff x="1524000" y="965899"/>
            <a:chExt cx="5957915" cy="578841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402091" y="965899"/>
              <a:ext cx="0" cy="5029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199568" y="5923397"/>
              <a:ext cx="4582232" cy="537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293077" y="4488611"/>
              <a:ext cx="2264228" cy="1407885"/>
            </a:xfrm>
            <a:custGeom>
              <a:avLst/>
              <a:gdLst>
                <a:gd name="connsiteX0" fmla="*/ 0 w 2264228"/>
                <a:gd name="connsiteY0" fmla="*/ 105228 h 1407885"/>
                <a:gd name="connsiteX1" fmla="*/ 293914 w 2264228"/>
                <a:gd name="connsiteY1" fmla="*/ 268514 h 1407885"/>
                <a:gd name="connsiteX2" fmla="*/ 1121228 w 2264228"/>
                <a:gd name="connsiteY2" fmla="*/ 1400628 h 1407885"/>
                <a:gd name="connsiteX3" fmla="*/ 1926771 w 2264228"/>
                <a:gd name="connsiteY3" fmla="*/ 224971 h 1407885"/>
                <a:gd name="connsiteX4" fmla="*/ 2264228 w 2264228"/>
                <a:gd name="connsiteY4" fmla="*/ 50800 h 140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28" h="1407885">
                  <a:moveTo>
                    <a:pt x="0" y="105228"/>
                  </a:moveTo>
                  <a:cubicBezTo>
                    <a:pt x="53521" y="78921"/>
                    <a:pt x="107043" y="52614"/>
                    <a:pt x="293914" y="268514"/>
                  </a:cubicBezTo>
                  <a:cubicBezTo>
                    <a:pt x="480785" y="484414"/>
                    <a:pt x="849085" y="1407885"/>
                    <a:pt x="1121228" y="1400628"/>
                  </a:cubicBezTo>
                  <a:cubicBezTo>
                    <a:pt x="1393371" y="1393371"/>
                    <a:pt x="1736271" y="449942"/>
                    <a:pt x="1926771" y="224971"/>
                  </a:cubicBezTo>
                  <a:cubicBezTo>
                    <a:pt x="2117271" y="0"/>
                    <a:pt x="2190749" y="25400"/>
                    <a:pt x="2264228" y="5080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93077" y="1032227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90641" y="1032227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373197" y="4416603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E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96110" y="6169537"/>
              <a:ext cx="939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k</a:t>
              </a:r>
              <a:endParaRPr lang="en-US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19663" y="5872406"/>
              <a:ext cx="759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/a</a:t>
              </a:r>
              <a:endParaRPr lang="en-US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6322" y="5853242"/>
              <a:ext cx="884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-/a</a:t>
              </a:r>
              <a:endParaRPr lang="en-US" sz="32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537712" y="6461924"/>
              <a:ext cx="116151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5522183" y="2090642"/>
              <a:ext cx="1093509" cy="2205873"/>
            </a:xfrm>
            <a:custGeom>
              <a:avLst/>
              <a:gdLst>
                <a:gd name="connsiteX0" fmla="*/ 0 w 1093509"/>
                <a:gd name="connsiteY0" fmla="*/ 2205873 h 2205873"/>
                <a:gd name="connsiteX1" fmla="*/ 207389 w 1093509"/>
                <a:gd name="connsiteY1" fmla="*/ 1894788 h 2205873"/>
                <a:gd name="connsiteX2" fmla="*/ 622169 w 1093509"/>
                <a:gd name="connsiteY2" fmla="*/ 876693 h 2205873"/>
                <a:gd name="connsiteX3" fmla="*/ 1093509 w 1093509"/>
                <a:gd name="connsiteY3" fmla="*/ 0 h 2205873"/>
                <a:gd name="connsiteX4" fmla="*/ 1093509 w 1093509"/>
                <a:gd name="connsiteY4" fmla="*/ 0 h 220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509" h="2205873">
                  <a:moveTo>
                    <a:pt x="0" y="2205873"/>
                  </a:moveTo>
                  <a:cubicBezTo>
                    <a:pt x="51847" y="2161095"/>
                    <a:pt x="103694" y="2116318"/>
                    <a:pt x="207389" y="1894788"/>
                  </a:cubicBezTo>
                  <a:cubicBezTo>
                    <a:pt x="311084" y="1673258"/>
                    <a:pt x="474482" y="1192491"/>
                    <a:pt x="622169" y="876693"/>
                  </a:cubicBezTo>
                  <a:cubicBezTo>
                    <a:pt x="769856" y="560895"/>
                    <a:pt x="1093509" y="0"/>
                    <a:pt x="1093509" y="0"/>
                  </a:cubicBezTo>
                  <a:lnTo>
                    <a:pt x="1093509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2199568" y="2057400"/>
              <a:ext cx="1093509" cy="2205873"/>
            </a:xfrm>
            <a:custGeom>
              <a:avLst/>
              <a:gdLst>
                <a:gd name="connsiteX0" fmla="*/ 0 w 1093509"/>
                <a:gd name="connsiteY0" fmla="*/ 2205873 h 2205873"/>
                <a:gd name="connsiteX1" fmla="*/ 207389 w 1093509"/>
                <a:gd name="connsiteY1" fmla="*/ 1894788 h 2205873"/>
                <a:gd name="connsiteX2" fmla="*/ 622169 w 1093509"/>
                <a:gd name="connsiteY2" fmla="*/ 876693 h 2205873"/>
                <a:gd name="connsiteX3" fmla="*/ 1093509 w 1093509"/>
                <a:gd name="connsiteY3" fmla="*/ 0 h 2205873"/>
                <a:gd name="connsiteX4" fmla="*/ 1093509 w 1093509"/>
                <a:gd name="connsiteY4" fmla="*/ 0 h 220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509" h="2205873">
                  <a:moveTo>
                    <a:pt x="0" y="2205873"/>
                  </a:moveTo>
                  <a:cubicBezTo>
                    <a:pt x="51847" y="2161095"/>
                    <a:pt x="103694" y="2116318"/>
                    <a:pt x="207389" y="1894788"/>
                  </a:cubicBezTo>
                  <a:cubicBezTo>
                    <a:pt x="311084" y="1673258"/>
                    <a:pt x="474482" y="1192491"/>
                    <a:pt x="622169" y="876693"/>
                  </a:cubicBezTo>
                  <a:cubicBezTo>
                    <a:pt x="769856" y="560895"/>
                    <a:pt x="1093509" y="0"/>
                    <a:pt x="1093509" y="0"/>
                  </a:cubicBezTo>
                  <a:lnTo>
                    <a:pt x="1093509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93077" y="4303934"/>
              <a:ext cx="2264228" cy="2253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199568" y="1026853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644142" y="1026852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502160" y="5872407"/>
              <a:ext cx="979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2/a</a:t>
              </a:r>
              <a:endParaRPr lang="en-US" sz="3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24000" y="5872407"/>
              <a:ext cx="11160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-2/a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1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Effect of the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 smtClean="0">
                <a:solidFill>
                  <a:srgbClr val="C00000"/>
                </a:solidFill>
              </a:rPr>
              <a:t>inite Dimension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Periodic Boundary Condition has to be applied for a solid of length </a:t>
            </a:r>
            <a:r>
              <a:rPr lang="en-US" sz="3600" i="1" dirty="0" smtClean="0">
                <a:solidFill>
                  <a:srgbClr val="FF0000"/>
                </a:solidFill>
              </a:rPr>
              <a:t>L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80376"/>
              </p:ext>
            </p:extLst>
          </p:nvPr>
        </p:nvGraphicFramePr>
        <p:xfrm>
          <a:off x="2971800" y="3886200"/>
          <a:ext cx="280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806560" imgH="495000" progId="Equation.DSMT4">
                  <p:embed/>
                </p:oleObj>
              </mc:Choice>
              <mc:Fallback>
                <p:oleObj name="Equation" r:id="rId3" imgW="2806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3886200"/>
                        <a:ext cx="2806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20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609600"/>
            <a:ext cx="8001000" cy="838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14400" dirty="0" smtClean="0"/>
              <a:t>Using Bloch’s theorem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06159"/>
              </p:ext>
            </p:extLst>
          </p:nvPr>
        </p:nvGraphicFramePr>
        <p:xfrm>
          <a:off x="381000" y="1524000"/>
          <a:ext cx="53213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5321160" imgH="2539800" progId="Equation.DSMT4">
                  <p:embed/>
                </p:oleObj>
              </mc:Choice>
              <mc:Fallback>
                <p:oleObj name="Equation" r:id="rId3" imgW="5321160" imgH="25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5321300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1507" y="4191000"/>
            <a:ext cx="8507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With             for large </a:t>
            </a:r>
            <a:r>
              <a:rPr lang="en-US" sz="3600" i="1" dirty="0" smtClean="0">
                <a:solidFill>
                  <a:srgbClr val="FF0000"/>
                </a:solidFill>
              </a:rPr>
              <a:t>N</a:t>
            </a:r>
            <a:r>
              <a:rPr lang="en-US" sz="3600" i="1" dirty="0" smtClean="0"/>
              <a:t> </a:t>
            </a:r>
            <a:r>
              <a:rPr lang="en-US" sz="3600" dirty="0" smtClean="0"/>
              <a:t>(the number of unit cells), the total number of states in a band would be </a:t>
            </a:r>
            <a:r>
              <a:rPr lang="en-US" sz="3600" i="1" dirty="0" smtClean="0">
                <a:solidFill>
                  <a:srgbClr val="FF0000"/>
                </a:solidFill>
              </a:rPr>
              <a:t>N</a:t>
            </a:r>
            <a:r>
              <a:rPr lang="en-US" sz="3600" dirty="0" smtClean="0"/>
              <a:t>. </a:t>
            </a:r>
            <a:endParaRPr lang="en-IN" sz="3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978433"/>
              </p:ext>
            </p:extLst>
          </p:nvPr>
        </p:nvGraphicFramePr>
        <p:xfrm>
          <a:off x="1524000" y="4267200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1346040" imgH="406080" progId="Equation.DSMT4">
                  <p:embed/>
                </p:oleObj>
              </mc:Choice>
              <mc:Fallback>
                <p:oleObj name="Equation" r:id="rId5" imgW="1346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267200"/>
                        <a:ext cx="1346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1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Conclusions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a finite, but large number of potential wells, the allowed band consists of large number of very closely spaced levels.</a:t>
            </a:r>
          </a:p>
          <a:p>
            <a:r>
              <a:rPr lang="en-US" sz="3600" dirty="0" smtClean="0"/>
              <a:t>For </a:t>
            </a:r>
            <a:r>
              <a:rPr lang="en-US" sz="3600" i="1" dirty="0" smtClean="0">
                <a:solidFill>
                  <a:srgbClr val="FF0000"/>
                </a:solidFill>
              </a:rPr>
              <a:t>N</a:t>
            </a:r>
            <a:r>
              <a:rPr lang="en-US" sz="3600" dirty="0" smtClean="0"/>
              <a:t> wells, the number of levels be close to </a:t>
            </a:r>
            <a:r>
              <a:rPr lang="en-US" sz="3600" i="1" dirty="0" smtClean="0">
                <a:solidFill>
                  <a:srgbClr val="FF0000"/>
                </a:solidFill>
              </a:rPr>
              <a:t>N</a:t>
            </a:r>
            <a:r>
              <a:rPr lang="en-US" sz="3600" dirty="0"/>
              <a:t>. This can accommodate </a:t>
            </a:r>
            <a:r>
              <a:rPr lang="en-US" sz="3600" i="1" dirty="0">
                <a:solidFill>
                  <a:srgbClr val="FF0000"/>
                </a:solidFill>
              </a:rPr>
              <a:t>2N </a:t>
            </a:r>
            <a:r>
              <a:rPr lang="en-US" sz="3600" dirty="0"/>
              <a:t>electrons.</a:t>
            </a:r>
            <a:endParaRPr lang="en-IN" sz="3600" dirty="0"/>
          </a:p>
          <a:p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83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sym typeface="Symbol"/>
              </a:rPr>
              <a:t>Electron Dynamics in Band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Assume a single electron in the lowest energy in the band.</a:t>
            </a:r>
          </a:p>
          <a:p>
            <a:r>
              <a:rPr lang="en-US" sz="3600" dirty="0" smtClean="0"/>
              <a:t>What would happen if an electric field is applied, assuming no scattering.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0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843785" y="379899"/>
            <a:ext cx="3409035" cy="6098202"/>
            <a:chOff x="3318570" y="256392"/>
            <a:chExt cx="3409035" cy="609820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919990" y="836712"/>
              <a:ext cx="0" cy="5029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767862" y="1988840"/>
              <a:ext cx="22322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67862" y="3717032"/>
              <a:ext cx="23225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89634" y="5805264"/>
              <a:ext cx="23225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767862" y="4365104"/>
              <a:ext cx="2264228" cy="1407885"/>
            </a:xfrm>
            <a:custGeom>
              <a:avLst/>
              <a:gdLst>
                <a:gd name="connsiteX0" fmla="*/ 0 w 2264228"/>
                <a:gd name="connsiteY0" fmla="*/ 105228 h 1407885"/>
                <a:gd name="connsiteX1" fmla="*/ 293914 w 2264228"/>
                <a:gd name="connsiteY1" fmla="*/ 268514 h 1407885"/>
                <a:gd name="connsiteX2" fmla="*/ 1121228 w 2264228"/>
                <a:gd name="connsiteY2" fmla="*/ 1400628 h 1407885"/>
                <a:gd name="connsiteX3" fmla="*/ 1926771 w 2264228"/>
                <a:gd name="connsiteY3" fmla="*/ 224971 h 1407885"/>
                <a:gd name="connsiteX4" fmla="*/ 2264228 w 2264228"/>
                <a:gd name="connsiteY4" fmla="*/ 50800 h 140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28" h="1407885">
                  <a:moveTo>
                    <a:pt x="0" y="105228"/>
                  </a:moveTo>
                  <a:cubicBezTo>
                    <a:pt x="53521" y="78921"/>
                    <a:pt x="107043" y="52614"/>
                    <a:pt x="293914" y="268514"/>
                  </a:cubicBezTo>
                  <a:cubicBezTo>
                    <a:pt x="480785" y="484414"/>
                    <a:pt x="849085" y="1407885"/>
                    <a:pt x="1121228" y="1400628"/>
                  </a:cubicBezTo>
                  <a:cubicBezTo>
                    <a:pt x="1393371" y="1393371"/>
                    <a:pt x="1736271" y="449942"/>
                    <a:pt x="1926771" y="224971"/>
                  </a:cubicBezTo>
                  <a:cubicBezTo>
                    <a:pt x="2117271" y="0"/>
                    <a:pt x="2190749" y="25400"/>
                    <a:pt x="2264228" y="5080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767862" y="908720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65426" y="908720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65777" y="933747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573563" y="933747"/>
              <a:ext cx="0" cy="48965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47982" y="4293096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E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85606" y="256392"/>
              <a:ext cx="939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k</a:t>
              </a:r>
              <a:endParaRPr lang="en-US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62324" y="2787107"/>
              <a:ext cx="1162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dE</a:t>
              </a:r>
              <a:r>
                <a:rPr lang="en-US" sz="3200" dirty="0" smtClean="0"/>
                <a:t>/</a:t>
              </a:r>
              <a:r>
                <a:rPr lang="en-US" sz="3200" dirty="0" err="1" smtClean="0"/>
                <a:t>dk</a:t>
              </a:r>
              <a:endParaRPr lang="en-US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8486" y="5769819"/>
              <a:ext cx="759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/a</a:t>
              </a:r>
              <a:endParaRPr lang="en-US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8570" y="5734850"/>
              <a:ext cx="884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-/a</a:t>
              </a:r>
              <a:endParaRPr lang="en-US" sz="3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3138" y="908720"/>
              <a:ext cx="7184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m*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37096" y="565953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4923727" y="836712"/>
              <a:ext cx="597877" cy="958361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 45"/>
            <p:cNvSpPr/>
            <p:nvPr/>
          </p:nvSpPr>
          <p:spPr>
            <a:xfrm flipH="1">
              <a:off x="4311227" y="836711"/>
              <a:ext cx="597877" cy="958361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 rot="10800000">
              <a:off x="5644662" y="2232682"/>
              <a:ext cx="424768" cy="836278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 rot="10800000" flipH="1">
              <a:off x="3815359" y="2267578"/>
              <a:ext cx="387364" cy="801381"/>
            </a:xfrm>
            <a:custGeom>
              <a:avLst/>
              <a:gdLst>
                <a:gd name="connsiteX0" fmla="*/ 0 w 597877"/>
                <a:gd name="connsiteY0" fmla="*/ 958361 h 958361"/>
                <a:gd name="connsiteX1" fmla="*/ 246185 w 597877"/>
                <a:gd name="connsiteY1" fmla="*/ 861646 h 958361"/>
                <a:gd name="connsiteX2" fmla="*/ 422031 w 597877"/>
                <a:gd name="connsiteY2" fmla="*/ 729761 h 958361"/>
                <a:gd name="connsiteX3" fmla="*/ 545123 w 597877"/>
                <a:gd name="connsiteY3" fmla="*/ 483576 h 958361"/>
                <a:gd name="connsiteX4" fmla="*/ 597877 w 597877"/>
                <a:gd name="connsiteY4" fmla="*/ 0 h 958361"/>
                <a:gd name="connsiteX5" fmla="*/ 597877 w 597877"/>
                <a:gd name="connsiteY5" fmla="*/ 0 h 95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77" h="958361">
                  <a:moveTo>
                    <a:pt x="0" y="958361"/>
                  </a:moveTo>
                  <a:cubicBezTo>
                    <a:pt x="87923" y="929053"/>
                    <a:pt x="175846" y="899746"/>
                    <a:pt x="246185" y="861646"/>
                  </a:cubicBezTo>
                  <a:cubicBezTo>
                    <a:pt x="316524" y="823546"/>
                    <a:pt x="372208" y="792773"/>
                    <a:pt x="422031" y="729761"/>
                  </a:cubicBezTo>
                  <a:cubicBezTo>
                    <a:pt x="471854" y="666749"/>
                    <a:pt x="515815" y="605203"/>
                    <a:pt x="545123" y="483576"/>
                  </a:cubicBezTo>
                  <a:cubicBezTo>
                    <a:pt x="574431" y="361949"/>
                    <a:pt x="597877" y="0"/>
                    <a:pt x="597877" y="0"/>
                  </a:cubicBezTo>
                  <a:lnTo>
                    <a:pt x="59787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923727" y="3130062"/>
              <a:ext cx="1166711" cy="597876"/>
              <a:chOff x="4923727" y="3130062"/>
              <a:chExt cx="1166711" cy="597876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4923727" y="3130062"/>
                <a:ext cx="649836" cy="597876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Freeform 50"/>
              <p:cNvSpPr/>
              <p:nvPr/>
            </p:nvSpPr>
            <p:spPr>
              <a:xfrm flipH="1">
                <a:off x="5552870" y="3130062"/>
                <a:ext cx="537568" cy="586970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flipV="1">
              <a:off x="3742393" y="3742130"/>
              <a:ext cx="1166711" cy="597876"/>
              <a:chOff x="4923727" y="3130062"/>
              <a:chExt cx="1166711" cy="597876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4923727" y="3130062"/>
                <a:ext cx="649836" cy="597876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5552870" y="3130062"/>
                <a:ext cx="537568" cy="586970"/>
              </a:xfrm>
              <a:custGeom>
                <a:avLst/>
                <a:gdLst>
                  <a:gd name="connsiteX0" fmla="*/ 0 w 615461"/>
                  <a:gd name="connsiteY0" fmla="*/ 597876 h 597876"/>
                  <a:gd name="connsiteX1" fmla="*/ 167054 w 615461"/>
                  <a:gd name="connsiteY1" fmla="*/ 272561 h 597876"/>
                  <a:gd name="connsiteX2" fmla="*/ 395654 w 615461"/>
                  <a:gd name="connsiteY2" fmla="*/ 52753 h 597876"/>
                  <a:gd name="connsiteX3" fmla="*/ 615461 w 615461"/>
                  <a:gd name="connsiteY3" fmla="*/ 0 h 597876"/>
                  <a:gd name="connsiteX4" fmla="*/ 615461 w 615461"/>
                  <a:gd name="connsiteY4" fmla="*/ 0 h 59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461" h="597876">
                    <a:moveTo>
                      <a:pt x="0" y="597876"/>
                    </a:moveTo>
                    <a:cubicBezTo>
                      <a:pt x="50556" y="480645"/>
                      <a:pt x="101112" y="363415"/>
                      <a:pt x="167054" y="272561"/>
                    </a:cubicBezTo>
                    <a:cubicBezTo>
                      <a:pt x="232996" y="181707"/>
                      <a:pt x="320920" y="98180"/>
                      <a:pt x="395654" y="52753"/>
                    </a:cubicBezTo>
                    <a:cubicBezTo>
                      <a:pt x="470388" y="7326"/>
                      <a:pt x="615461" y="0"/>
                      <a:pt x="615461" y="0"/>
                    </a:cubicBezTo>
                    <a:lnTo>
                      <a:pt x="615461" y="0"/>
                    </a:lnTo>
                  </a:path>
                </a:pathLst>
              </a:cu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5186536" y="548779"/>
              <a:ext cx="11615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68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2808</TotalTime>
  <Words>931</Words>
  <Application>Microsoft Office PowerPoint</Application>
  <PresentationFormat>On-screen Show (4:3)</PresentationFormat>
  <Paragraphs>129</Paragraphs>
  <Slides>33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Clarity</vt:lpstr>
      <vt:lpstr>Equation</vt:lpstr>
      <vt:lpstr>Recapitulate</vt:lpstr>
      <vt:lpstr>Reminder</vt:lpstr>
      <vt:lpstr>PowerPoint Presentation</vt:lpstr>
      <vt:lpstr>PowerPoint Presentation</vt:lpstr>
      <vt:lpstr>Effect of the Finite Dimension</vt:lpstr>
      <vt:lpstr>PowerPoint Presentation</vt:lpstr>
      <vt:lpstr>Conclusions</vt:lpstr>
      <vt:lpstr>Electron Dynamics in Band Model</vt:lpstr>
      <vt:lpstr>PowerPoint Presentation</vt:lpstr>
      <vt:lpstr>Electron in a Band</vt:lpstr>
      <vt:lpstr>In Electric Field with no Scattering</vt:lpstr>
      <vt:lpstr>Symmetry Relations</vt:lpstr>
      <vt:lpstr>Role of Bragg Reflection</vt:lpstr>
      <vt:lpstr>Implication</vt:lpstr>
      <vt:lpstr>PowerPoint Presentation</vt:lpstr>
      <vt:lpstr>PowerPoint Presentation</vt:lpstr>
      <vt:lpstr>Filled Bands do not Conduct.</vt:lpstr>
      <vt:lpstr>PowerPoint Presentation</vt:lpstr>
      <vt:lpstr>Vacant State</vt:lpstr>
      <vt:lpstr>PowerPoint Presentation</vt:lpstr>
      <vt:lpstr>PowerPoint Presentation</vt:lpstr>
      <vt:lpstr>PowerPoint Presentation</vt:lpstr>
      <vt:lpstr>PowerPoint Presentation</vt:lpstr>
      <vt:lpstr>Holes</vt:lpstr>
      <vt:lpstr>PowerPoint Presentation</vt:lpstr>
      <vt:lpstr>PowerPoint Presentation</vt:lpstr>
      <vt:lpstr>Other Approaches to Bands</vt:lpstr>
      <vt:lpstr>PowerPoint Presentation</vt:lpstr>
      <vt:lpstr>Three Dimensional Solids</vt:lpstr>
      <vt:lpstr>PowerPoint Presentation</vt:lpstr>
      <vt:lpstr>Metals, Insulators, Semiconductors.</vt:lpstr>
      <vt:lpstr>Group 2 Metals</vt:lpstr>
      <vt:lpstr>Conductivity and Hall Effect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PH-105</dc:title>
  <dc:creator>Siv Prashad</dc:creator>
  <cp:lastModifiedBy>Shivaprasad</cp:lastModifiedBy>
  <cp:revision>293</cp:revision>
  <dcterms:created xsi:type="dcterms:W3CDTF">2010-12-31T18:23:50Z</dcterms:created>
  <dcterms:modified xsi:type="dcterms:W3CDTF">2014-10-30T19:35:54Z</dcterms:modified>
</cp:coreProperties>
</file>