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tiff" ContentType="image/tif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6"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27" d="100"/>
          <a:sy n="127" d="100"/>
        </p:scale>
        <p:origin x="-269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24F7FD-CAA3-A64D-92C3-CACBAB746D03}" type="datetimeFigureOut">
              <a:rPr lang="en-US" smtClean="0"/>
              <a:pPr/>
              <a:t>4/21/2015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80FB98-78EE-9047-B61C-56B938B733D5}" type="slidenum">
              <a:rPr lang="en-US" smtClean="0"/>
              <a:pPr/>
              <a:t>‹#›</a:t>
            </a:fld>
            <a:endParaRPr lang="en-US"/>
          </a:p>
        </p:txBody>
      </p:sp>
    </p:spTree>
    <p:extLst>
      <p:ext uri="{BB962C8B-B14F-4D97-AF65-F5344CB8AC3E}">
        <p14:creationId xmlns:p14="http://schemas.microsoft.com/office/powerpoint/2010/main" xmlns="" val="35126770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50180"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5350" eaLnBrk="0" hangingPunct="0">
              <a:defRPr>
                <a:solidFill>
                  <a:schemeClr val="bg2"/>
                </a:solidFill>
                <a:latin typeface="Arial" charset="0"/>
                <a:ea typeface="ＭＳ Ｐゴシック" charset="0"/>
              </a:defRPr>
            </a:lvl1pPr>
            <a:lvl2pPr marL="742950" indent="-285750" defTabSz="895350" eaLnBrk="0" hangingPunct="0">
              <a:defRPr>
                <a:solidFill>
                  <a:schemeClr val="bg2"/>
                </a:solidFill>
                <a:latin typeface="Arial" charset="0"/>
                <a:ea typeface="ＭＳ Ｐゴシック" charset="0"/>
              </a:defRPr>
            </a:lvl2pPr>
            <a:lvl3pPr marL="1143000" indent="-228600" defTabSz="895350" eaLnBrk="0" hangingPunct="0">
              <a:defRPr>
                <a:solidFill>
                  <a:schemeClr val="bg2"/>
                </a:solidFill>
                <a:latin typeface="Arial" charset="0"/>
                <a:ea typeface="ＭＳ Ｐゴシック" charset="0"/>
              </a:defRPr>
            </a:lvl3pPr>
            <a:lvl4pPr marL="1600200" indent="-228600" defTabSz="895350" eaLnBrk="0" hangingPunct="0">
              <a:defRPr>
                <a:solidFill>
                  <a:schemeClr val="bg2"/>
                </a:solidFill>
                <a:latin typeface="Arial" charset="0"/>
                <a:ea typeface="ＭＳ Ｐゴシック" charset="0"/>
              </a:defRPr>
            </a:lvl4pPr>
            <a:lvl5pPr marL="2057400" indent="-228600" defTabSz="895350" eaLnBrk="0" hangingPunct="0">
              <a:defRPr>
                <a:solidFill>
                  <a:schemeClr val="bg2"/>
                </a:solidFill>
                <a:latin typeface="Arial" charset="0"/>
                <a:ea typeface="ＭＳ Ｐゴシック" charset="0"/>
              </a:defRPr>
            </a:lvl5pPr>
            <a:lvl6pPr marL="2514600" indent="-228600" algn="ctr" defTabSz="895350" eaLnBrk="0" fontAlgn="base" hangingPunct="0">
              <a:spcBef>
                <a:spcPct val="0"/>
              </a:spcBef>
              <a:spcAft>
                <a:spcPct val="0"/>
              </a:spcAft>
              <a:defRPr>
                <a:solidFill>
                  <a:schemeClr val="bg2"/>
                </a:solidFill>
                <a:latin typeface="Arial" charset="0"/>
                <a:ea typeface="ＭＳ Ｐゴシック" charset="0"/>
              </a:defRPr>
            </a:lvl6pPr>
            <a:lvl7pPr marL="2971800" indent="-228600" algn="ctr" defTabSz="895350" eaLnBrk="0" fontAlgn="base" hangingPunct="0">
              <a:spcBef>
                <a:spcPct val="0"/>
              </a:spcBef>
              <a:spcAft>
                <a:spcPct val="0"/>
              </a:spcAft>
              <a:defRPr>
                <a:solidFill>
                  <a:schemeClr val="bg2"/>
                </a:solidFill>
                <a:latin typeface="Arial" charset="0"/>
                <a:ea typeface="ＭＳ Ｐゴシック" charset="0"/>
              </a:defRPr>
            </a:lvl7pPr>
            <a:lvl8pPr marL="3429000" indent="-228600" algn="ctr" defTabSz="895350" eaLnBrk="0" fontAlgn="base" hangingPunct="0">
              <a:spcBef>
                <a:spcPct val="0"/>
              </a:spcBef>
              <a:spcAft>
                <a:spcPct val="0"/>
              </a:spcAft>
              <a:defRPr>
                <a:solidFill>
                  <a:schemeClr val="bg2"/>
                </a:solidFill>
                <a:latin typeface="Arial" charset="0"/>
                <a:ea typeface="ＭＳ Ｐゴシック" charset="0"/>
              </a:defRPr>
            </a:lvl8pPr>
            <a:lvl9pPr marL="3886200" indent="-228600" algn="ctr" defTabSz="895350" eaLnBrk="0" fontAlgn="base" hangingPunct="0">
              <a:spcBef>
                <a:spcPct val="0"/>
              </a:spcBef>
              <a:spcAft>
                <a:spcPct val="0"/>
              </a:spcAft>
              <a:defRPr>
                <a:solidFill>
                  <a:schemeClr val="bg2"/>
                </a:solidFill>
                <a:latin typeface="Arial" charset="0"/>
                <a:ea typeface="ＭＳ Ｐゴシック" charset="0"/>
              </a:defRPr>
            </a:lvl9pPr>
          </a:lstStyle>
          <a:p>
            <a:r>
              <a:rPr lang="tr-TR">
                <a:solidFill>
                  <a:schemeClr val="tx1"/>
                </a:solidFill>
              </a:rPr>
              <a:t>Copyright 2000 N. AYDIN. All rights reserved.</a:t>
            </a:r>
          </a:p>
        </p:txBody>
      </p:sp>
      <p:sp>
        <p:nvSpPr>
          <p:cNvPr id="50181"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5350" eaLnBrk="0" hangingPunct="0">
              <a:defRPr>
                <a:solidFill>
                  <a:schemeClr val="bg2"/>
                </a:solidFill>
                <a:latin typeface="Arial" charset="0"/>
                <a:ea typeface="ＭＳ Ｐゴシック" charset="0"/>
              </a:defRPr>
            </a:lvl1pPr>
            <a:lvl2pPr marL="742950" indent="-285750" defTabSz="895350" eaLnBrk="0" hangingPunct="0">
              <a:defRPr>
                <a:solidFill>
                  <a:schemeClr val="bg2"/>
                </a:solidFill>
                <a:latin typeface="Arial" charset="0"/>
                <a:ea typeface="ＭＳ Ｐゴシック" charset="0"/>
              </a:defRPr>
            </a:lvl2pPr>
            <a:lvl3pPr marL="1143000" indent="-228600" defTabSz="895350" eaLnBrk="0" hangingPunct="0">
              <a:defRPr>
                <a:solidFill>
                  <a:schemeClr val="bg2"/>
                </a:solidFill>
                <a:latin typeface="Arial" charset="0"/>
                <a:ea typeface="ＭＳ Ｐゴシック" charset="0"/>
              </a:defRPr>
            </a:lvl3pPr>
            <a:lvl4pPr marL="1600200" indent="-228600" defTabSz="895350" eaLnBrk="0" hangingPunct="0">
              <a:defRPr>
                <a:solidFill>
                  <a:schemeClr val="bg2"/>
                </a:solidFill>
                <a:latin typeface="Arial" charset="0"/>
                <a:ea typeface="ＭＳ Ｐゴシック" charset="0"/>
              </a:defRPr>
            </a:lvl4pPr>
            <a:lvl5pPr marL="2057400" indent="-228600" defTabSz="895350" eaLnBrk="0" hangingPunct="0">
              <a:defRPr>
                <a:solidFill>
                  <a:schemeClr val="bg2"/>
                </a:solidFill>
                <a:latin typeface="Arial" charset="0"/>
                <a:ea typeface="ＭＳ Ｐゴシック" charset="0"/>
              </a:defRPr>
            </a:lvl5pPr>
            <a:lvl6pPr marL="2514600" indent="-228600" algn="ctr" defTabSz="895350" eaLnBrk="0" fontAlgn="base" hangingPunct="0">
              <a:spcBef>
                <a:spcPct val="0"/>
              </a:spcBef>
              <a:spcAft>
                <a:spcPct val="0"/>
              </a:spcAft>
              <a:defRPr>
                <a:solidFill>
                  <a:schemeClr val="bg2"/>
                </a:solidFill>
                <a:latin typeface="Arial" charset="0"/>
                <a:ea typeface="ＭＳ Ｐゴシック" charset="0"/>
              </a:defRPr>
            </a:lvl6pPr>
            <a:lvl7pPr marL="2971800" indent="-228600" algn="ctr" defTabSz="895350" eaLnBrk="0" fontAlgn="base" hangingPunct="0">
              <a:spcBef>
                <a:spcPct val="0"/>
              </a:spcBef>
              <a:spcAft>
                <a:spcPct val="0"/>
              </a:spcAft>
              <a:defRPr>
                <a:solidFill>
                  <a:schemeClr val="bg2"/>
                </a:solidFill>
                <a:latin typeface="Arial" charset="0"/>
                <a:ea typeface="ＭＳ Ｐゴシック" charset="0"/>
              </a:defRPr>
            </a:lvl7pPr>
            <a:lvl8pPr marL="3429000" indent="-228600" algn="ctr" defTabSz="895350" eaLnBrk="0" fontAlgn="base" hangingPunct="0">
              <a:spcBef>
                <a:spcPct val="0"/>
              </a:spcBef>
              <a:spcAft>
                <a:spcPct val="0"/>
              </a:spcAft>
              <a:defRPr>
                <a:solidFill>
                  <a:schemeClr val="bg2"/>
                </a:solidFill>
                <a:latin typeface="Arial" charset="0"/>
                <a:ea typeface="ＭＳ Ｐゴシック" charset="0"/>
              </a:defRPr>
            </a:lvl8pPr>
            <a:lvl9pPr marL="3886200" indent="-228600" algn="ctr" defTabSz="895350" eaLnBrk="0" fontAlgn="base" hangingPunct="0">
              <a:spcBef>
                <a:spcPct val="0"/>
              </a:spcBef>
              <a:spcAft>
                <a:spcPct val="0"/>
              </a:spcAft>
              <a:defRPr>
                <a:solidFill>
                  <a:schemeClr val="bg2"/>
                </a:solidFill>
                <a:latin typeface="Arial" charset="0"/>
                <a:ea typeface="ＭＳ Ｐゴシック" charset="0"/>
              </a:defRPr>
            </a:lvl9pPr>
          </a:lstStyle>
          <a:p>
            <a:fld id="{35A29118-AD88-CA46-B62E-744EEE90C527}" type="slidenum">
              <a:rPr lang="tr-TR">
                <a:solidFill>
                  <a:schemeClr val="tx1"/>
                </a:solidFill>
              </a:rPr>
              <a:pPr/>
              <a:t>8</a:t>
            </a:fld>
            <a:endParaRPr lang="tr-TR">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http://www.youtube.com/watch?v=4466K8YlOMk</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6D5D9F-05C5-C046-B31F-D7C2217B9A34}" type="slidenum">
              <a:rPr lang="en-US"/>
              <a:pPr eaLnBrk="1" hangingPunct="1"/>
              <a:t>70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BMIs </a:t>
            </a:r>
            <a:r>
              <a:rPr lang="en-US" dirty="0" err="1" smtClean="0"/>
              <a:t>targetted</a:t>
            </a:r>
            <a:r>
              <a:rPr lang="en-US" dirty="0" smtClean="0"/>
              <a:t> at those who are severely or completely disabled for whom small</a:t>
            </a:r>
          </a:p>
          <a:p>
            <a:r>
              <a:rPr lang="en-US" dirty="0" smtClean="0"/>
              <a:t>functional improvements would translate into substantial</a:t>
            </a:r>
          </a:p>
          <a:p>
            <a:r>
              <a:rPr lang="en-US" dirty="0" smtClean="0"/>
              <a:t>changes in quality of life.</a:t>
            </a:r>
          </a:p>
          <a:p>
            <a:endParaRPr lang="en-GB" dirty="0"/>
          </a:p>
        </p:txBody>
      </p:sp>
      <p:sp>
        <p:nvSpPr>
          <p:cNvPr id="4" name="Slide Number Placeholder 3"/>
          <p:cNvSpPr>
            <a:spLocks noGrp="1"/>
          </p:cNvSpPr>
          <p:nvPr>
            <p:ph type="sldNum" sz="quarter" idx="10"/>
          </p:nvPr>
        </p:nvSpPr>
        <p:spPr/>
        <p:txBody>
          <a:bodyPr/>
          <a:lstStyle/>
          <a:p>
            <a:fld id="{F9D4358E-7AC7-4E45-AA11-81F72CF7344B}" type="slidenum">
              <a:rPr lang="en-US" smtClean="0"/>
              <a:pPr/>
              <a:t>128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9D4358E-7AC7-4E45-AA11-81F72CF7344B}" type="slidenum">
              <a:rPr lang="en-US" smtClean="0"/>
              <a:pPr/>
              <a:t>130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5352E5-CACE-8F40-9694-E33D585C056C}"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48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52E5-CACE-8F40-9694-E33D585C056C}"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374915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52E5-CACE-8F40-9694-E33D585C056C}"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376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52E5-CACE-8F40-9694-E33D585C056C}"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15450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5352E5-CACE-8F40-9694-E33D585C056C}"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23989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5352E5-CACE-8F40-9694-E33D585C056C}"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331665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5352E5-CACE-8F40-9694-E33D585C056C}" type="datetimeFigureOut">
              <a:rPr lang="en-US" smtClean="0"/>
              <a:pPr/>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177208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352E5-CACE-8F40-9694-E33D585C056C}" type="datetimeFigureOut">
              <a:rPr lang="en-US" smtClean="0"/>
              <a:pPr/>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257838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352E5-CACE-8F40-9694-E33D585C056C}" type="datetimeFigureOut">
              <a:rPr lang="en-US" smtClean="0"/>
              <a:pPr/>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281378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352E5-CACE-8F40-9694-E33D585C056C}"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221066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352E5-CACE-8F40-9694-E33D585C056C}"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257447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352E5-CACE-8F40-9694-E33D585C056C}" type="datetimeFigureOut">
              <a:rPr lang="en-US" smtClean="0"/>
              <a:pPr/>
              <a:t>4/21/2015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0D185-5ABE-ED47-ABC4-38CC891FE2B6}" type="slidenum">
              <a:rPr lang="en-US" smtClean="0"/>
              <a:pPr/>
              <a:t>‹#›</a:t>
            </a:fld>
            <a:endParaRPr lang="en-US"/>
          </a:p>
        </p:txBody>
      </p:sp>
    </p:spTree>
    <p:extLst>
      <p:ext uri="{BB962C8B-B14F-4D97-AF65-F5344CB8AC3E}">
        <p14:creationId xmlns:p14="http://schemas.microsoft.com/office/powerpoint/2010/main" xmlns="" val="355324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srivasta@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en.wikipedia.org/wiki/Image:TipuAziz.jpg"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en.wikipedia.org/wiki/Image:MWP_Sowinski.JPG"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images.google.com/imgres?imgurl=http://www.ingenious.org.uk/media/4.0_SAC/webimages/1040/6/10406363_3.jpg&amp;imgrefurl=http://www.ingenious.org.uk/See/?s=S2&amp;target=ctx&amp;DCID=10406363&amp;h=512&amp;w=417&amp;sz=37&amp;hl=en&amp;start=2&amp;um=1&amp;tbnid=l6MoFhkzn946WM:&amp;tbnh=131&amp;tbnw=107&amp;prev=/images?q=artificial+legs&amp;ndsp=20&amp;svnum=10&amp;um=1&amp;hl=en&amp;sa=N" TargetMode="Externa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hyperlink" Target="http://images.google.com/imgres?imgurl=http://www.alismith.com/portraits/large/Aimee-Mullins.gif&amp;imgrefurl=http://journals.aol.com/winivere2002/TheGlassBox/entries/2004/09/01/disabled-athlete-of-the-year-1997/398&amp;h=580&amp;w=720&amp;sz=188&amp;hl=en&amp;start=37&amp;um=1&amp;tbnid=dFwHnwrCq73RvM:&amp;tbnh=113&amp;tbnw=140&amp;prev=/images?q=artificial+legs&amp;start=20&amp;ndsp=20&amp;svnum=10&amp;um=1&amp;hl=en&amp;sa=N" TargetMode="External"/></Relationships>
</file>

<file path=ppt/slides/_rels/slide109.xml.rels><?xml version="1.0" encoding="UTF-8" standalone="yes"?>
<Relationships xmlns="http://schemas.openxmlformats.org/package/2006/relationships"><Relationship Id="rId3" Type="http://schemas.openxmlformats.org/officeDocument/2006/relationships/hyperlink" Target="http://images.google.com/imgres?imgurl=http://www.mhmoandp.com/images/C-Leg_Descent.jpg&amp;imgrefurl=http://www.mhmoandp.com/&amp;h=370&amp;w=357&amp;sz=258&amp;hl=en&amp;start=3&amp;um=1&amp;tbnid=wyEl-8iExFTpCM:&amp;tbnh=150&amp;tbnw=145&amp;prev=/images?q=C-Leg&amp;svnum=10&amp;um=1&amp;hl=en&amp;sa=G" TargetMode="External"/><Relationship Id="rId2" Type="http://schemas.openxmlformats.org/officeDocument/2006/relationships/hyperlink" Target="http://www.electric-wheelchair-on.net/wp-content/uploads/allowing-electric-wheelchair-users-to-walk-prostetic-leg-c-leg.jpg" TargetMode="Externa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images.google.com/imgres?imgurl=http://www.ortopediameridionale.it/images/c-leg.jpg&amp;imgrefurl=http://www.ortopediameridionale.it/orto1_2.htm&amp;h=341&amp;w=240&amp;sz=9&amp;hl=en&amp;start=15&amp;um=1&amp;tbnid=v0i_fLE2B1e1VM:&amp;tbnh=120&amp;tbnw=84&amp;prev=/images?q=C-Leg&amp;svnum=10&amp;um=1&amp;hl=en&amp;sa=G"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images.google.com/imgres?imgurl=http://images.eonline.com/eol_images/Articles/20070403/285.dancing.stars.mills.040307.jpg&amp;imgrefurl=http://www.eonline.com/gossip/planetgossip/index.jsp?cat=72cafb8e-6a90-489c-8137-b1ac7478670a&amp;categoryName=celebrity+feuds&amp;h=206&amp;w=285&amp;sz=21&amp;hl=en&amp;start=59&amp;um=1&amp;tbnid=45XK4soAiYNp9M:&amp;tbnh=83&amp;tbnw=115&amp;prev=/images?q=Heather+Mills+&amp;start=40&amp;ndsp=20&amp;svnum=10&amp;um=1&amp;hl=en&amp;sa=N" TargetMode="Externa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hyperlink" Target="http://images.google.com/imgres?imgurl=http://www.showbizspy.com/story/images/heathermillswithherleg.jpg&amp;imgrefurl=http://208.122.43.190/category/heather-mills/&amp;h=360&amp;w=300&amp;sz=32&amp;hl=en&amp;start=29&amp;um=1&amp;tbnid=VE4fddfeV2vIjM:&amp;tbnh=121&amp;tbnw=101&amp;prev=/images?q=Heather+Mills+&amp;start=20&amp;ndsp=20&amp;svnum=10&amp;um=1&amp;hl=en&amp;sa=N"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microsoft.com/office/2007/relationships/media" Target="file:///D:\Laptop%20Backup\My%20Documents\pk-edit.mpg" TargetMode="External"/><Relationship Id="rId2" Type="http://schemas.openxmlformats.org/officeDocument/2006/relationships/slideLayout" Target="../slideLayouts/slideLayout2.xml"/><Relationship Id="rId1" Type="http://schemas.openxmlformats.org/officeDocument/2006/relationships/video" Target="file:///D:\Laptop%20Backup\My%20Documents\pk-edit.mpg" TargetMode="Externa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images.google.com/imgres?imgurl=http://www.georgehernandez.com/h/aaBlog/2005/media/06-24_JesseSullivanUsingBionicArm.jpg&amp;imgrefurl=http://www.georgehernandez.com/h/aaBlog/2005/07.asp&amp;h=220&amp;w=215&amp;sz=15&amp;hl=en&amp;start=2&amp;um=1&amp;tbnid=twpYbikEwFoFOM:&amp;tbnh=107&amp;tbnw=105&amp;prev=/images?q=jesse+sullivan&amp;svnum=10&amp;um=1&amp;hl=en&amp;sa=N"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hyperlink" Target="http://images.google.com/imgres?imgurl=http://content.answers.com/main/content/wp/en/9/99/Claudia_Mitchell_-_first_thought-controlled_prosthetic_limb.jpg&amp;imgrefurl=http://www.answers.com/topic/claudia-mitchell-first-thought-controlled-prosthetic-limb-jpg&amp;h=196&amp;w=300&amp;sz=97&amp;hl=en&amp;start=8&amp;um=1&amp;tbnid=Gzk5UO8041ktBM:&amp;tbnh=88&amp;tbnw=135&amp;prev=/images?q=claudia+mitchell&amp;svnum=10&amp;um=1&amp;hl=en&amp;sa=N"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upload.wikimedia.org/wikipedia/commons/9/91/Parkinson_surgery.jpg"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file://localhost/http/::upload.wikimedia.org:wikipedia:commons:thumb:e:e8:Brain_chrischan.jpg:200px-Brain_chrischan.jpg"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file://localhost/http/::upload.wikimedia.org:wikipedia:commons:thumb:8:89:Insulin_pump_with_infusion_set.jpg:200px-Insulin_pump_with_infusion_set.jpg" TargetMode="Externa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upload.wikimedia.org/wikipedia/commons/2/24/Cochearimplants.JPG" TargetMode="External"/><Relationship Id="rId1" Type="http://schemas.openxmlformats.org/officeDocument/2006/relationships/slideLayout" Target="../slideLayouts/slideLayout2.xml"/><Relationship Id="rId4" Type="http://schemas.openxmlformats.org/officeDocument/2006/relationships/image" Target="file://localhost/http/::upload.wikimedia.org:wikipedia:commons:thumb:2:24:Cochearimplants.JPG:800px-Cochearimplants.JP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imdb.com/gallery/granitz/3169/AimeeMulli_Count_5173967_400.jpg.html?path=pgallery&amp;path_key=Mullins,%20Aimee&amp;seq=2"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en.wikipedia.org/wiki/Image:Pacemaker_GuidantMeridianSR.jp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en.wikipedia.org/wiki/Image:Dn966-1_200.jp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upload.wikimedia.org/wikipedia/commons/8/8b/Iron_lung_CDC.jp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upload.wikimedia.org/wikipedia/en/7/75/Hemodialysis_schematic.gif"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en.wikipedia.org/wiki/Image:Insulin_pump_with_infusion_set.jpg"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upload.wikimedia.org/wikipedia/commons/5/56/Ivan_Pavlov_(Nobel).pn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en.wikipedia.org/wiki/Image:One_of_Pavlov's_dogs.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google.com/search?hl=en&amp;q=remote+control+OR+controlled+cockroach+OR+cockroaches+OR+robo-roach+OR+robo-cockroach+OR+roboroach"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ww.google.com/search?hl=en&amp;lr=&amp;q=remote+control+OR+controlled+rat+OR+rats+OR+roborat+OR+roborats+OR+robo-rat+OR+robo-rat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BB101 Section III</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Prof Rohit Srivastava</a:t>
            </a:r>
          </a:p>
          <a:p>
            <a:r>
              <a:rPr lang="en-US" dirty="0" smtClean="0"/>
              <a:t>Room 505</a:t>
            </a:r>
          </a:p>
          <a:p>
            <a:r>
              <a:rPr lang="en-US" dirty="0" smtClean="0"/>
              <a:t>BSBE</a:t>
            </a:r>
          </a:p>
          <a:p>
            <a:r>
              <a:rPr lang="en-US" dirty="0" smtClean="0">
                <a:hlinkClick r:id="rId2"/>
              </a:rPr>
              <a:t>rsrivasta@iitb.ac.in</a:t>
            </a:r>
            <a:endParaRPr lang="en-US" dirty="0" smtClean="0"/>
          </a:p>
          <a:p>
            <a:endParaRPr lang="en-US" dirty="0"/>
          </a:p>
        </p:txBody>
      </p:sp>
    </p:spTree>
    <p:extLst>
      <p:ext uri="{BB962C8B-B14F-4D97-AF65-F5344CB8AC3E}">
        <p14:creationId xmlns:p14="http://schemas.microsoft.com/office/powerpoint/2010/main" xmlns="" val="299402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atin typeface="Times New Roman" charset="0"/>
              </a:rPr>
              <a:t>Diversity in the terminology</a:t>
            </a:r>
          </a:p>
        </p:txBody>
      </p:sp>
      <p:sp>
        <p:nvSpPr>
          <p:cNvPr id="6147" name="Content Placeholder 2"/>
          <p:cNvSpPr>
            <a:spLocks noGrp="1"/>
          </p:cNvSpPr>
          <p:nvPr>
            <p:ph idx="1"/>
          </p:nvPr>
        </p:nvSpPr>
        <p:spPr/>
        <p:txBody>
          <a:bodyPr/>
          <a:lstStyle/>
          <a:p>
            <a:r>
              <a:rPr lang="en-US">
                <a:latin typeface="Times New Roman" charset="0"/>
              </a:rPr>
              <a:t>(bio)medical engineering,</a:t>
            </a:r>
          </a:p>
          <a:p>
            <a:r>
              <a:rPr lang="en-US">
                <a:latin typeface="Times New Roman" charset="0"/>
              </a:rPr>
              <a:t>bioengineering, biotechnology</a:t>
            </a:r>
          </a:p>
          <a:p>
            <a:r>
              <a:rPr lang="en-US">
                <a:latin typeface="Times New Roman" charset="0"/>
              </a:rPr>
              <a:t>clinical (medical) engineering</a:t>
            </a:r>
          </a:p>
          <a:p>
            <a:r>
              <a:rPr lang="en-US">
                <a:latin typeface="Times New Roman" charset="0"/>
              </a:rPr>
              <a:t>medical technology.</a:t>
            </a:r>
          </a:p>
          <a:p>
            <a:r>
              <a:rPr lang="en-US">
                <a:latin typeface="Times New Roman" charset="0"/>
              </a:rPr>
              <a:t>health care technology</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A3E9C14B-3EB9-7B41-834D-21C529C78E99}" type="slidenum">
              <a:rPr lang="en-US">
                <a:solidFill>
                  <a:schemeClr val="tx1"/>
                </a:solidFill>
                <a:latin typeface="Times New Roman" charset="0"/>
              </a:rPr>
              <a:pPr/>
              <a:t>10</a:t>
            </a:fld>
            <a:endParaRPr lang="en-US">
              <a:solidFill>
                <a:schemeClr val="tx1"/>
              </a:solidFill>
              <a:latin typeface="Times New Roman" charset="0"/>
            </a:endParaRPr>
          </a:p>
        </p:txBody>
      </p:sp>
    </p:spTree>
    <p:extLst>
      <p:ext uri="{BB962C8B-B14F-4D97-AF65-F5344CB8AC3E}">
        <p14:creationId xmlns:p14="http://schemas.microsoft.com/office/powerpoint/2010/main" xmlns="" val="16681700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GB" altLang="en-US">
                <a:solidFill>
                  <a:schemeClr val="hlink"/>
                </a:solidFill>
              </a:rPr>
              <a:t>Penfield</a:t>
            </a:r>
          </a:p>
        </p:txBody>
      </p:sp>
      <p:sp>
        <p:nvSpPr>
          <p:cNvPr id="25603" name="Rectangle 3"/>
          <p:cNvSpPr>
            <a:spLocks noGrp="1" noChangeArrowheads="1"/>
          </p:cNvSpPr>
          <p:nvPr>
            <p:ph type="body" idx="1"/>
          </p:nvPr>
        </p:nvSpPr>
        <p:spPr>
          <a:xfrm>
            <a:off x="457200" y="1905000"/>
            <a:ext cx="8229600" cy="4724400"/>
          </a:xfrm>
        </p:spPr>
        <p:txBody>
          <a:bodyPr/>
          <a:lstStyle/>
          <a:p>
            <a:r>
              <a:rPr lang="en-GB" altLang="en-US"/>
              <a:t>During the 1940s and 50s, Penfield experimented with electrical brain stimulation on human patients undergoing surgery. </a:t>
            </a:r>
          </a:p>
          <a:p>
            <a:endParaRPr lang="en-GB" altLang="en-US"/>
          </a:p>
          <a:p>
            <a:r>
              <a:rPr lang="en-GB" altLang="en-US"/>
              <a:t>One of Penfield's discoveries was that the application on alert patients could stimulate the memory of past events. </a:t>
            </a:r>
          </a:p>
        </p:txBody>
      </p:sp>
    </p:spTree>
    <p:extLst>
      <p:ext uri="{BB962C8B-B14F-4D97-AF65-F5344CB8AC3E}">
        <p14:creationId xmlns:p14="http://schemas.microsoft.com/office/powerpoint/2010/main" xmlns="" val="7723738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GB" altLang="en-US">
                <a:solidFill>
                  <a:schemeClr val="hlink"/>
                </a:solidFill>
              </a:rPr>
              <a:t>Tipu Aziz/Parkinson</a:t>
            </a:r>
          </a:p>
        </p:txBody>
      </p:sp>
      <p:sp>
        <p:nvSpPr>
          <p:cNvPr id="28675" name="Rectangle 3"/>
          <p:cNvSpPr>
            <a:spLocks noGrp="1" noChangeArrowheads="1"/>
          </p:cNvSpPr>
          <p:nvPr>
            <p:ph type="body" idx="1"/>
          </p:nvPr>
        </p:nvSpPr>
        <p:spPr>
          <a:xfrm>
            <a:off x="152400" y="1600200"/>
            <a:ext cx="5181600" cy="5029200"/>
          </a:xfrm>
        </p:spPr>
        <p:txBody>
          <a:bodyPr/>
          <a:lstStyle/>
          <a:p>
            <a:pPr>
              <a:lnSpc>
                <a:spcPct val="80000"/>
              </a:lnSpc>
            </a:pPr>
            <a:r>
              <a:rPr lang="en-GB" altLang="en-US" sz="2000" dirty="0" err="1"/>
              <a:t>Tipu’s</a:t>
            </a:r>
            <a:r>
              <a:rPr lang="en-GB" altLang="en-US" sz="2000" dirty="0"/>
              <a:t> work involves inducing </a:t>
            </a:r>
            <a:r>
              <a:rPr lang="en-GB" altLang="en-US" sz="2000" dirty="0" err="1"/>
              <a:t>Parkinsonian</a:t>
            </a:r>
            <a:r>
              <a:rPr lang="en-GB" altLang="en-US" sz="2000" dirty="0"/>
              <a:t> symptoms in monkeys, either surgically or chemically, then switching off the symptoms using implanted electrodes. </a:t>
            </a:r>
          </a:p>
          <a:p>
            <a:pPr>
              <a:lnSpc>
                <a:spcPct val="80000"/>
              </a:lnSpc>
            </a:pPr>
            <a:r>
              <a:rPr lang="en-GB" altLang="en-US" sz="2000" dirty="0"/>
              <a:t>As many as 40,000 PD people around the world have benefitted from the technique. </a:t>
            </a:r>
          </a:p>
          <a:p>
            <a:pPr>
              <a:lnSpc>
                <a:spcPct val="80000"/>
              </a:lnSpc>
            </a:pPr>
            <a:r>
              <a:rPr lang="en-GB" altLang="en-US" sz="2000" dirty="0"/>
              <a:t>The technique, which Aziz pioneered in the UK, has been shown to alleviate symptoms in human sufferers of PD and dystonia. </a:t>
            </a:r>
          </a:p>
          <a:p>
            <a:pPr>
              <a:lnSpc>
                <a:spcPct val="80000"/>
              </a:lnSpc>
            </a:pPr>
            <a:r>
              <a:rPr lang="en-GB" altLang="en-US" sz="2000" dirty="0"/>
              <a:t>Patients have electrodes permanently implanted in their brains, wires are attached under the skin to a control chip, and a battery inserted into the chest</a:t>
            </a:r>
            <a:r>
              <a:rPr lang="en-GB" altLang="en-US" sz="2000" dirty="0" smtClean="0"/>
              <a:t>.</a:t>
            </a:r>
            <a:endParaRPr lang="en-GB" altLang="en-US" sz="2000" dirty="0"/>
          </a:p>
        </p:txBody>
      </p:sp>
      <p:pic>
        <p:nvPicPr>
          <p:cNvPr id="28676" name="Picture 4" descr="Professor Tipu Aziz">
            <a:hlinkClick r:id="rId2" tooltip="Professor Tipu Aziz"/>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91200" y="2133600"/>
            <a:ext cx="3048000"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925978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GB" altLang="en-US">
                <a:solidFill>
                  <a:schemeClr val="hlink"/>
                </a:solidFill>
              </a:rPr>
              <a:t>Artificial Limbs</a:t>
            </a:r>
          </a:p>
        </p:txBody>
      </p:sp>
      <p:sp>
        <p:nvSpPr>
          <p:cNvPr id="9219" name="Rectangle 3"/>
          <p:cNvSpPr>
            <a:spLocks noGrp="1" noChangeArrowheads="1"/>
          </p:cNvSpPr>
          <p:nvPr>
            <p:ph type="body" idx="1"/>
          </p:nvPr>
        </p:nvSpPr>
        <p:spPr/>
        <p:txBody>
          <a:bodyPr/>
          <a:lstStyle/>
          <a:p>
            <a:pPr>
              <a:lnSpc>
                <a:spcPct val="90000"/>
              </a:lnSpc>
            </a:pPr>
            <a:r>
              <a:rPr lang="en-GB" altLang="en-US"/>
              <a:t>An </a:t>
            </a:r>
            <a:r>
              <a:rPr lang="en-GB" altLang="en-US" b="1"/>
              <a:t>artificial limb</a:t>
            </a:r>
            <a:r>
              <a:rPr lang="en-GB" altLang="en-US"/>
              <a:t> usually replaces a missing limb, such as an arm or leg.</a:t>
            </a:r>
          </a:p>
          <a:p>
            <a:pPr>
              <a:lnSpc>
                <a:spcPct val="90000"/>
              </a:lnSpc>
            </a:pPr>
            <a:r>
              <a:rPr lang="en-GB" altLang="en-US"/>
              <a:t>The type of artificial limb used is determined largely by the extent of amputation of the missing extremity – each one is a little different.</a:t>
            </a:r>
          </a:p>
          <a:p>
            <a:pPr>
              <a:lnSpc>
                <a:spcPct val="90000"/>
              </a:lnSpc>
            </a:pPr>
            <a:r>
              <a:rPr lang="en-GB" altLang="en-US"/>
              <a:t>Reasons include disease, accidents, and congenital (birth) defects.</a:t>
            </a:r>
          </a:p>
        </p:txBody>
      </p:sp>
    </p:spTree>
    <p:extLst>
      <p:ext uri="{BB962C8B-B14F-4D97-AF65-F5344CB8AC3E}">
        <p14:creationId xmlns:p14="http://schemas.microsoft.com/office/powerpoint/2010/main" xmlns="" val="16333166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GB" altLang="en-US">
                <a:solidFill>
                  <a:schemeClr val="hlink"/>
                </a:solidFill>
              </a:rPr>
              <a:t>History</a:t>
            </a:r>
          </a:p>
        </p:txBody>
      </p:sp>
      <p:sp>
        <p:nvSpPr>
          <p:cNvPr id="13315" name="Rectangle 3"/>
          <p:cNvSpPr>
            <a:spLocks noGrp="1" noChangeArrowheads="1"/>
          </p:cNvSpPr>
          <p:nvPr>
            <p:ph type="body" idx="1"/>
          </p:nvPr>
        </p:nvSpPr>
        <p:spPr>
          <a:xfrm>
            <a:off x="457200" y="1905000"/>
            <a:ext cx="8229600" cy="4648200"/>
          </a:xfrm>
        </p:spPr>
        <p:txBody>
          <a:bodyPr/>
          <a:lstStyle/>
          <a:p>
            <a:pPr>
              <a:lnSpc>
                <a:spcPct val="80000"/>
              </a:lnSpc>
            </a:pPr>
            <a:r>
              <a:rPr lang="en-GB" altLang="en-US" sz="2800"/>
              <a:t>Two artificial toes have been found on Egyptian mummies – these date back to 1,000BC. However it is not known if they were actually used in life.</a:t>
            </a:r>
          </a:p>
          <a:p>
            <a:pPr>
              <a:lnSpc>
                <a:spcPct val="80000"/>
              </a:lnSpc>
            </a:pPr>
            <a:r>
              <a:rPr lang="en-GB" altLang="en-US" sz="2800"/>
              <a:t>The first artificial leg, from archaeology, is the Roman Capua Leg. This was found in a tomb in Capua, Italy, and dates back to 300BC. It was made of wood and copper.</a:t>
            </a:r>
          </a:p>
          <a:p>
            <a:pPr>
              <a:lnSpc>
                <a:spcPct val="80000"/>
              </a:lnSpc>
            </a:pPr>
            <a:r>
              <a:rPr lang="en-GB" altLang="en-US" sz="2800"/>
              <a:t>In the 15th century artificial limbs were often made out of iron for soldiers and sailors. However wood came to be used much more, simply because of its weight.</a:t>
            </a:r>
          </a:p>
        </p:txBody>
      </p:sp>
    </p:spTree>
    <p:extLst>
      <p:ext uri="{BB962C8B-B14F-4D97-AF65-F5344CB8AC3E}">
        <p14:creationId xmlns:p14="http://schemas.microsoft.com/office/powerpoint/2010/main" xmlns="" val="476719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GB" altLang="en-US">
                <a:solidFill>
                  <a:schemeClr val="hlink"/>
                </a:solidFill>
              </a:rPr>
              <a:t>Wooden Legs</a:t>
            </a:r>
          </a:p>
        </p:txBody>
      </p:sp>
      <p:sp>
        <p:nvSpPr>
          <p:cNvPr id="14339" name="Rectangle 3"/>
          <p:cNvSpPr>
            <a:spLocks noGrp="1" noChangeArrowheads="1"/>
          </p:cNvSpPr>
          <p:nvPr>
            <p:ph type="body" idx="1"/>
          </p:nvPr>
        </p:nvSpPr>
        <p:spPr>
          <a:xfrm>
            <a:off x="457200" y="1905000"/>
            <a:ext cx="4191000" cy="4419600"/>
          </a:xfrm>
        </p:spPr>
        <p:txBody>
          <a:bodyPr/>
          <a:lstStyle/>
          <a:p>
            <a:r>
              <a:rPr lang="en-GB" altLang="en-US"/>
              <a:t>Such a wooden leg could be simply fixed.</a:t>
            </a:r>
          </a:p>
          <a:p>
            <a:r>
              <a:rPr lang="en-GB" altLang="en-US"/>
              <a:t>Or it could be hinged at the knee to assist walking</a:t>
            </a:r>
          </a:p>
          <a:p>
            <a:r>
              <a:rPr lang="en-GB" altLang="en-US"/>
              <a:t>No hinge – possible strange gait</a:t>
            </a:r>
          </a:p>
        </p:txBody>
      </p:sp>
      <p:pic>
        <p:nvPicPr>
          <p:cNvPr id="14341" name="Picture 5" descr="Wooden leg of Gen. Józef Sowiński; from early 19th century">
            <a:hlinkClick r:id="rId2" tooltip="Wooden leg of Gen. Józef Sowiński; from early 19th century"/>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24400" y="1447800"/>
            <a:ext cx="3962400" cy="5105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19417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altLang="en-US">
                <a:solidFill>
                  <a:schemeClr val="hlink"/>
                </a:solidFill>
              </a:rPr>
              <a:t>Developments</a:t>
            </a:r>
          </a:p>
        </p:txBody>
      </p:sp>
      <p:sp>
        <p:nvSpPr>
          <p:cNvPr id="15363" name="Rectangle 3"/>
          <p:cNvSpPr>
            <a:spLocks noGrp="1" noChangeArrowheads="1"/>
          </p:cNvSpPr>
          <p:nvPr>
            <p:ph type="body" idx="1"/>
          </p:nvPr>
        </p:nvSpPr>
        <p:spPr/>
        <p:txBody>
          <a:bodyPr/>
          <a:lstStyle/>
          <a:p>
            <a:pPr>
              <a:lnSpc>
                <a:spcPct val="90000"/>
              </a:lnSpc>
            </a:pPr>
            <a:r>
              <a:rPr lang="en-GB" altLang="en-US" sz="2400"/>
              <a:t>In the 19th century, artificial limbs became more widespread due to the large number of amputees from wars.</a:t>
            </a:r>
          </a:p>
          <a:p>
            <a:pPr>
              <a:lnSpc>
                <a:spcPct val="90000"/>
              </a:lnSpc>
            </a:pPr>
            <a:r>
              <a:rPr lang="en-GB" altLang="en-US" sz="2400"/>
              <a:t>Helped by the discovery of anesthetics.</a:t>
            </a:r>
          </a:p>
          <a:p>
            <a:pPr>
              <a:lnSpc>
                <a:spcPct val="90000"/>
              </a:lnSpc>
            </a:pPr>
            <a:r>
              <a:rPr lang="en-GB" altLang="en-US" sz="2400"/>
              <a:t>In the 20</a:t>
            </a:r>
            <a:r>
              <a:rPr lang="en-GB" altLang="en-US" sz="2400" baseline="30000"/>
              <a:t>th</a:t>
            </a:r>
            <a:r>
              <a:rPr lang="en-GB" altLang="en-US" sz="2400"/>
              <a:t> century scientific research and commercial possibilities opened the field further.</a:t>
            </a:r>
          </a:p>
          <a:p>
            <a:pPr>
              <a:lnSpc>
                <a:spcPct val="90000"/>
              </a:lnSpc>
            </a:pPr>
            <a:r>
              <a:rPr lang="en-GB" altLang="en-US" sz="2400"/>
              <a:t>In recent years, a great deal of emphasis has been placed on developing artificial limbs that look and move more like actual human limbs.</a:t>
            </a:r>
          </a:p>
          <a:p>
            <a:pPr>
              <a:lnSpc>
                <a:spcPct val="90000"/>
              </a:lnSpc>
            </a:pPr>
            <a:r>
              <a:rPr lang="en-GB" altLang="en-US" sz="2400"/>
              <a:t>General new technology (plastics, CAD, manufacturing, medicine) have all improved the end results.</a:t>
            </a:r>
          </a:p>
        </p:txBody>
      </p:sp>
    </p:spTree>
    <p:extLst>
      <p:ext uri="{BB962C8B-B14F-4D97-AF65-F5344CB8AC3E}">
        <p14:creationId xmlns:p14="http://schemas.microsoft.com/office/powerpoint/2010/main" xmlns="" val="9581382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219200"/>
          </a:xfrm>
        </p:spPr>
        <p:txBody>
          <a:bodyPr/>
          <a:lstStyle/>
          <a:p>
            <a:pPr algn="ctr"/>
            <a:r>
              <a:rPr lang="en-GB" altLang="en-US">
                <a:solidFill>
                  <a:schemeClr val="hlink"/>
                </a:solidFill>
              </a:rPr>
              <a:t>Types of Prosthetic</a:t>
            </a:r>
          </a:p>
        </p:txBody>
      </p:sp>
      <p:sp>
        <p:nvSpPr>
          <p:cNvPr id="12291" name="Rectangle 3"/>
          <p:cNvSpPr>
            <a:spLocks noGrp="1" noChangeArrowheads="1"/>
          </p:cNvSpPr>
          <p:nvPr>
            <p:ph type="body" idx="1"/>
          </p:nvPr>
        </p:nvSpPr>
        <p:spPr>
          <a:xfrm>
            <a:off x="228600" y="1295400"/>
            <a:ext cx="8763000" cy="6248400"/>
          </a:xfrm>
        </p:spPr>
        <p:txBody>
          <a:bodyPr/>
          <a:lstStyle/>
          <a:p>
            <a:pPr>
              <a:lnSpc>
                <a:spcPct val="80000"/>
              </a:lnSpc>
            </a:pPr>
            <a:r>
              <a:rPr lang="en-GB" altLang="en-US" sz="2000" b="1"/>
              <a:t>Transtibial Prosthesis</a:t>
            </a:r>
            <a:r>
              <a:rPr lang="en-GB" altLang="en-US" sz="2000"/>
              <a:t> replaces a leg missing below the knee. Such amputees can regain normal movement more readily than those with a transfemoral amputation - retaining the knee allows for easier movement.</a:t>
            </a:r>
          </a:p>
          <a:p>
            <a:pPr>
              <a:lnSpc>
                <a:spcPct val="80000"/>
              </a:lnSpc>
            </a:pPr>
            <a:endParaRPr lang="en-GB" altLang="en-US" sz="2000" b="1"/>
          </a:p>
          <a:p>
            <a:pPr>
              <a:lnSpc>
                <a:spcPct val="80000"/>
              </a:lnSpc>
            </a:pPr>
            <a:r>
              <a:rPr lang="en-GB" altLang="en-US" sz="2000" b="1"/>
              <a:t>Transfemoral Prostheses</a:t>
            </a:r>
            <a:r>
              <a:rPr lang="en-GB" altLang="en-US" sz="2000"/>
              <a:t> replaces a leg missing above the knee. Such amputees can have a very difficult time regaining normal movement. A transfemoral amputee must use approximately 80% more energy to walk than a person with two whole legs.</a:t>
            </a:r>
          </a:p>
          <a:p>
            <a:pPr>
              <a:lnSpc>
                <a:spcPct val="80000"/>
              </a:lnSpc>
            </a:pPr>
            <a:endParaRPr lang="en-GB" altLang="en-US" sz="2000" b="1"/>
          </a:p>
          <a:p>
            <a:pPr>
              <a:lnSpc>
                <a:spcPct val="80000"/>
              </a:lnSpc>
            </a:pPr>
            <a:r>
              <a:rPr lang="en-GB" altLang="en-US" sz="2000" b="1"/>
              <a:t>Transradial Prostheses</a:t>
            </a:r>
            <a:r>
              <a:rPr lang="en-GB" altLang="en-US" sz="2000"/>
              <a:t> replaces an arm missing below the elbow. Two main types of prosthetics are available. Cable operated limbs work by attaching a harness and cable around the opposite shoulder of the damaged arm. Alternative is myoelectric arms – muscle sensing.</a:t>
            </a:r>
          </a:p>
          <a:p>
            <a:pPr>
              <a:lnSpc>
                <a:spcPct val="80000"/>
              </a:lnSpc>
            </a:pPr>
            <a:endParaRPr lang="en-GB" altLang="en-US" sz="2000" b="1"/>
          </a:p>
          <a:p>
            <a:pPr>
              <a:lnSpc>
                <a:spcPct val="80000"/>
              </a:lnSpc>
            </a:pPr>
            <a:r>
              <a:rPr lang="en-GB" altLang="en-US" sz="2000" b="1"/>
              <a:t>Transhumeral Prosthesis</a:t>
            </a:r>
            <a:r>
              <a:rPr lang="en-GB" altLang="en-US" sz="2000"/>
              <a:t> replaces an arm missing above the elbow. Such amputees experience some of the same problems as transfemoral amputees, due to the similar complexities associated with the movement of the elbow. Mimicking the correct motion with an artificial limb is very difficult.</a:t>
            </a:r>
          </a:p>
        </p:txBody>
      </p:sp>
    </p:spTree>
    <p:extLst>
      <p:ext uri="{BB962C8B-B14F-4D97-AF65-F5344CB8AC3E}">
        <p14:creationId xmlns:p14="http://schemas.microsoft.com/office/powerpoint/2010/main" xmlns="" val="8892742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GB" altLang="en-US">
                <a:solidFill>
                  <a:schemeClr val="hlink"/>
                </a:solidFill>
              </a:rPr>
              <a:t>Recent Developments</a:t>
            </a:r>
          </a:p>
        </p:txBody>
      </p:sp>
      <p:sp>
        <p:nvSpPr>
          <p:cNvPr id="16387" name="Rectangle 3"/>
          <p:cNvSpPr>
            <a:spLocks noGrp="1" noChangeArrowheads="1"/>
          </p:cNvSpPr>
          <p:nvPr>
            <p:ph type="body" idx="1"/>
          </p:nvPr>
        </p:nvSpPr>
        <p:spPr>
          <a:xfrm>
            <a:off x="457200" y="1905000"/>
            <a:ext cx="8229600" cy="4953000"/>
          </a:xfrm>
        </p:spPr>
        <p:txBody>
          <a:bodyPr/>
          <a:lstStyle/>
          <a:p>
            <a:pPr>
              <a:lnSpc>
                <a:spcPct val="90000"/>
              </a:lnSpc>
            </a:pPr>
            <a:r>
              <a:rPr lang="en-GB" altLang="en-US" sz="2800"/>
              <a:t>New plastics and other materials, such as carbon fibre, have allowed artificial limbs to be stronger and lighter, limiting the amount of extra energy necessary to operate the limb. This is especially important for transfemoral amputees.</a:t>
            </a:r>
          </a:p>
          <a:p>
            <a:pPr>
              <a:lnSpc>
                <a:spcPct val="90000"/>
              </a:lnSpc>
            </a:pPr>
            <a:endParaRPr lang="en-GB" altLang="en-US" sz="2800"/>
          </a:p>
          <a:p>
            <a:pPr>
              <a:lnSpc>
                <a:spcPct val="90000"/>
              </a:lnSpc>
            </a:pPr>
            <a:r>
              <a:rPr lang="en-GB" altLang="en-US" sz="2800"/>
              <a:t>Other synthetic materials have allowed artificial limbs to look much more realistic, which is important to transradial and transhumeral amputees because they are more likely to have the artificial limb exposed.</a:t>
            </a:r>
          </a:p>
        </p:txBody>
      </p:sp>
    </p:spTree>
    <p:extLst>
      <p:ext uri="{BB962C8B-B14F-4D97-AF65-F5344CB8AC3E}">
        <p14:creationId xmlns:p14="http://schemas.microsoft.com/office/powerpoint/2010/main" xmlns="" val="16323861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solidFill>
                  <a:schemeClr val="hlink"/>
                </a:solidFill>
              </a:rPr>
              <a:t>Artificial Legs</a:t>
            </a:r>
          </a:p>
        </p:txBody>
      </p:sp>
      <p:sp>
        <p:nvSpPr>
          <p:cNvPr id="22531" name="Rectangle 3"/>
          <p:cNvSpPr>
            <a:spLocks noGrp="1" noChangeArrowheads="1"/>
          </p:cNvSpPr>
          <p:nvPr>
            <p:ph type="body" idx="1"/>
          </p:nvPr>
        </p:nvSpPr>
        <p:spPr>
          <a:xfrm>
            <a:off x="0" y="1905000"/>
            <a:ext cx="5181600" cy="4572000"/>
          </a:xfrm>
        </p:spPr>
        <p:txBody>
          <a:bodyPr/>
          <a:lstStyle/>
          <a:p>
            <a:pPr>
              <a:lnSpc>
                <a:spcPct val="90000"/>
              </a:lnSpc>
            </a:pPr>
            <a:r>
              <a:rPr lang="en-GB" altLang="en-US"/>
              <a:t>Is only one leg missing?</a:t>
            </a:r>
          </a:p>
          <a:p>
            <a:pPr>
              <a:lnSpc>
                <a:spcPct val="90000"/>
              </a:lnSpc>
            </a:pPr>
            <a:r>
              <a:rPr lang="en-GB" altLang="en-US"/>
              <a:t>How much of the leg is missing?</a:t>
            </a:r>
          </a:p>
          <a:p>
            <a:pPr>
              <a:lnSpc>
                <a:spcPct val="90000"/>
              </a:lnSpc>
            </a:pPr>
            <a:r>
              <a:rPr lang="en-GB" altLang="en-US"/>
              <a:t>Clearly these issues are vital to the type of artificial leg needed</a:t>
            </a:r>
          </a:p>
          <a:p>
            <a:pPr>
              <a:lnSpc>
                <a:spcPct val="90000"/>
              </a:lnSpc>
            </a:pPr>
            <a:r>
              <a:rPr lang="en-GB" altLang="en-US"/>
              <a:t>The more to be replaced, so the more difficult the problem is. </a:t>
            </a:r>
          </a:p>
        </p:txBody>
      </p:sp>
      <p:pic>
        <p:nvPicPr>
          <p:cNvPr id="22533" name="Picture 5" descr="10406363_3">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86400" y="381000"/>
            <a:ext cx="2971800" cy="3733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35" name="Picture 7" descr="Aimee-Mullins">
            <a:hlinkClick r:id="rId4"/>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257800" y="4343400"/>
            <a:ext cx="3581400" cy="2514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6965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GB" altLang="en-US">
                <a:solidFill>
                  <a:schemeClr val="hlink"/>
                </a:solidFill>
              </a:rPr>
              <a:t>C-Leg</a:t>
            </a:r>
          </a:p>
        </p:txBody>
      </p:sp>
      <p:sp>
        <p:nvSpPr>
          <p:cNvPr id="17411" name="Rectangle 3"/>
          <p:cNvSpPr>
            <a:spLocks noGrp="1" noChangeArrowheads="1"/>
          </p:cNvSpPr>
          <p:nvPr>
            <p:ph type="body" idx="1"/>
          </p:nvPr>
        </p:nvSpPr>
        <p:spPr>
          <a:xfrm>
            <a:off x="0" y="1524000"/>
            <a:ext cx="5334000" cy="5334000"/>
          </a:xfrm>
        </p:spPr>
        <p:txBody>
          <a:bodyPr/>
          <a:lstStyle/>
          <a:p>
            <a:pPr>
              <a:lnSpc>
                <a:spcPct val="80000"/>
              </a:lnSpc>
            </a:pPr>
            <a:r>
              <a:rPr lang="en-GB" altLang="en-US" sz="2400"/>
              <a:t>The best known present day artificial leg is the C-Leg produced by Otto Block.</a:t>
            </a:r>
          </a:p>
          <a:p>
            <a:pPr>
              <a:lnSpc>
                <a:spcPct val="80000"/>
              </a:lnSpc>
            </a:pPr>
            <a:r>
              <a:rPr lang="en-GB" altLang="en-US" sz="2400"/>
              <a:t>The user can choose </a:t>
            </a:r>
            <a:r>
              <a:rPr lang="en-GB" altLang="en-US" sz="2400">
                <a:hlinkClick r:id="rId2" tooltip="replacement for electric wheelchair - robotized prosthetic leg"/>
              </a:rPr>
              <a:t> </a:t>
            </a:r>
            <a:r>
              <a:rPr lang="en-GB" altLang="en-US" sz="2400"/>
              <a:t>between two modes: one for walking and one for bicycling (or any other preprogrammed activity). The "problem" is switching between modes, as the wearer has to swing the leg forward in a jerky fashion. </a:t>
            </a:r>
          </a:p>
          <a:p>
            <a:pPr>
              <a:lnSpc>
                <a:spcPct val="80000"/>
              </a:lnSpc>
            </a:pPr>
            <a:r>
              <a:rPr lang="en-GB" altLang="en-US" sz="2400"/>
              <a:t>The C-LEG supports up to 10 programmable modes, switchable through a small remote control device about the size of a car alarm remote. Reprogramming a mode with another special activity requires a technician.</a:t>
            </a:r>
          </a:p>
        </p:txBody>
      </p:sp>
      <p:pic>
        <p:nvPicPr>
          <p:cNvPr id="17415" name="Picture 7" descr="C-Leg_Descent">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62600" y="2209800"/>
            <a:ext cx="3200400"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2388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atin typeface="Times New Roman" charset="0"/>
              </a:rPr>
              <a:t>Some characteristics of BME</a:t>
            </a:r>
          </a:p>
        </p:txBody>
      </p:sp>
      <p:sp>
        <p:nvSpPr>
          <p:cNvPr id="31747" name="Content Placeholder 2"/>
          <p:cNvSpPr>
            <a:spLocks noGrp="1"/>
          </p:cNvSpPr>
          <p:nvPr>
            <p:ph idx="1"/>
          </p:nvPr>
        </p:nvSpPr>
        <p:spPr/>
        <p:txBody>
          <a:bodyPr>
            <a:normAutofit lnSpcReduction="10000"/>
          </a:bodyPr>
          <a:lstStyle/>
          <a:p>
            <a:r>
              <a:rPr lang="en-US">
                <a:latin typeface="Times New Roman" charset="0"/>
              </a:rPr>
              <a:t>methods and devices are used to solve medical problems</a:t>
            </a:r>
          </a:p>
          <a:p>
            <a:pPr lvl="1"/>
            <a:r>
              <a:rPr lang="en-US">
                <a:latin typeface="Times New Roman" charset="0"/>
              </a:rPr>
              <a:t>problems are difficult, diverse, and complex</a:t>
            </a:r>
          </a:p>
          <a:p>
            <a:pPr lvl="1"/>
            <a:r>
              <a:rPr lang="en-US">
                <a:latin typeface="Times New Roman" charset="0"/>
              </a:rPr>
              <a:t>solution alternatives are limited and specific to a certain problem</a:t>
            </a:r>
          </a:p>
          <a:p>
            <a:r>
              <a:rPr lang="en-US">
                <a:latin typeface="Times New Roman" charset="0"/>
              </a:rPr>
              <a:t>Therefore we must know</a:t>
            </a:r>
          </a:p>
          <a:p>
            <a:pPr lvl="1"/>
            <a:r>
              <a:rPr lang="en-US">
                <a:latin typeface="Times New Roman" charset="0"/>
              </a:rPr>
              <a:t>what we are measuring or studying</a:t>
            </a:r>
          </a:p>
          <a:p>
            <a:pPr lvl="1"/>
            <a:r>
              <a:rPr lang="en-US">
                <a:latin typeface="Times New Roman" charset="0"/>
              </a:rPr>
              <a:t>what we are treating</a:t>
            </a:r>
          </a:p>
          <a:p>
            <a:pPr lvl="1"/>
            <a:r>
              <a:rPr lang="en-US">
                <a:latin typeface="Times New Roman" charset="0"/>
              </a:rPr>
              <a:t>which methodologies are available and applicable</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75DD0D91-AEEC-9746-B219-39A1A330E483}" type="slidenum">
              <a:rPr lang="en-US">
                <a:solidFill>
                  <a:schemeClr val="tx1"/>
                </a:solidFill>
                <a:latin typeface="Times New Roman" charset="0"/>
              </a:rPr>
              <a:pPr/>
              <a:t>11</a:t>
            </a:fld>
            <a:endParaRPr lang="en-US">
              <a:solidFill>
                <a:schemeClr val="tx1"/>
              </a:solidFill>
              <a:latin typeface="Times New Roman" charset="0"/>
            </a:endParaRPr>
          </a:p>
        </p:txBody>
      </p:sp>
    </p:spTree>
    <p:extLst>
      <p:ext uri="{BB962C8B-B14F-4D97-AF65-F5344CB8AC3E}">
        <p14:creationId xmlns:p14="http://schemas.microsoft.com/office/powerpoint/2010/main" xmlns="" val="41689442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GB" altLang="en-US">
                <a:solidFill>
                  <a:schemeClr val="hlink"/>
                </a:solidFill>
              </a:rPr>
              <a:t>C-Leg</a:t>
            </a:r>
          </a:p>
        </p:txBody>
      </p:sp>
      <p:sp>
        <p:nvSpPr>
          <p:cNvPr id="18435" name="Rectangle 3"/>
          <p:cNvSpPr>
            <a:spLocks noGrp="1" noChangeArrowheads="1"/>
          </p:cNvSpPr>
          <p:nvPr>
            <p:ph type="body" idx="1"/>
          </p:nvPr>
        </p:nvSpPr>
        <p:spPr>
          <a:xfrm>
            <a:off x="3962400" y="1676400"/>
            <a:ext cx="4724400" cy="4724400"/>
          </a:xfrm>
        </p:spPr>
        <p:txBody>
          <a:bodyPr/>
          <a:lstStyle/>
          <a:p>
            <a:pPr>
              <a:lnSpc>
                <a:spcPct val="80000"/>
              </a:lnSpc>
            </a:pPr>
            <a:r>
              <a:rPr lang="en-GB" altLang="en-US" sz="2800"/>
              <a:t>An inbuilt microprocessor interprets the user’s movements and anticipates their actions, allowing motion changes in real time. </a:t>
            </a:r>
          </a:p>
          <a:p>
            <a:pPr>
              <a:lnSpc>
                <a:spcPct val="80000"/>
              </a:lnSpc>
            </a:pPr>
            <a:r>
              <a:rPr lang="en-GB" altLang="en-US" sz="2800"/>
              <a:t>The system is actuated through the leg’s hydraulic movement.</a:t>
            </a:r>
          </a:p>
          <a:p>
            <a:pPr>
              <a:lnSpc>
                <a:spcPct val="80000"/>
              </a:lnSpc>
            </a:pPr>
            <a:r>
              <a:rPr lang="en-GB" altLang="en-US" sz="2800"/>
              <a:t>It gives users greater flexibility to change speed or direction without sacrificing stability. </a:t>
            </a:r>
          </a:p>
        </p:txBody>
      </p:sp>
      <p:pic>
        <p:nvPicPr>
          <p:cNvPr id="18437" name="Picture 5" descr="c-le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371600"/>
            <a:ext cx="3505200"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34480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GB" altLang="en-US">
                <a:solidFill>
                  <a:schemeClr val="hlink"/>
                </a:solidFill>
              </a:rPr>
              <a:t>C-Leg</a:t>
            </a:r>
          </a:p>
        </p:txBody>
      </p:sp>
      <p:sp>
        <p:nvSpPr>
          <p:cNvPr id="19459" name="Rectangle 3"/>
          <p:cNvSpPr>
            <a:spLocks noGrp="1" noChangeArrowheads="1"/>
          </p:cNvSpPr>
          <p:nvPr>
            <p:ph type="body" idx="1"/>
          </p:nvPr>
        </p:nvSpPr>
        <p:spPr/>
        <p:txBody>
          <a:bodyPr/>
          <a:lstStyle/>
          <a:p>
            <a:r>
              <a:rPr lang="en-GB" altLang="en-US" sz="2800"/>
              <a:t>The 10 switchable modes enable various sports activities, including cycling, running, natural driving and other programmable activities that require different leg actions to normal walking and stair climbing. </a:t>
            </a:r>
          </a:p>
          <a:p>
            <a:r>
              <a:rPr lang="en-GB" altLang="en-US" sz="2800"/>
              <a:t>Current challenges are to stretch the unit’s battery life to 50 hours on one charge and to make the leg salt-water resistant. These are both requirements to support military use. </a:t>
            </a:r>
          </a:p>
        </p:txBody>
      </p:sp>
    </p:spTree>
    <p:extLst>
      <p:ext uri="{BB962C8B-B14F-4D97-AF65-F5344CB8AC3E}">
        <p14:creationId xmlns:p14="http://schemas.microsoft.com/office/powerpoint/2010/main" xmlns="" val="42223691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92100"/>
            <a:ext cx="8229600" cy="774700"/>
          </a:xfrm>
        </p:spPr>
        <p:txBody>
          <a:bodyPr/>
          <a:lstStyle/>
          <a:p>
            <a:pPr algn="ctr"/>
            <a:r>
              <a:rPr lang="en-GB" altLang="en-US">
                <a:solidFill>
                  <a:schemeClr val="hlink"/>
                </a:solidFill>
              </a:rPr>
              <a:t>Heather Mills </a:t>
            </a:r>
          </a:p>
        </p:txBody>
      </p:sp>
      <p:sp>
        <p:nvSpPr>
          <p:cNvPr id="20483" name="Rectangle 3"/>
          <p:cNvSpPr>
            <a:spLocks noGrp="1" noChangeArrowheads="1"/>
          </p:cNvSpPr>
          <p:nvPr>
            <p:ph type="body" idx="1"/>
          </p:nvPr>
        </p:nvSpPr>
        <p:spPr>
          <a:xfrm>
            <a:off x="0" y="1905000"/>
            <a:ext cx="5410200" cy="4038600"/>
          </a:xfrm>
        </p:spPr>
        <p:txBody>
          <a:bodyPr/>
          <a:lstStyle/>
          <a:p>
            <a:pPr>
              <a:lnSpc>
                <a:spcPct val="80000"/>
              </a:lnSpc>
            </a:pPr>
            <a:r>
              <a:rPr lang="en-GB" altLang="en-US" sz="2000"/>
              <a:t>In August 1993 Heather was hit by a police motorcycle by Kensington Palace, London.</a:t>
            </a:r>
          </a:p>
          <a:p>
            <a:pPr>
              <a:lnSpc>
                <a:spcPct val="80000"/>
              </a:lnSpc>
            </a:pPr>
            <a:endParaRPr lang="en-GB" altLang="en-US" sz="2000"/>
          </a:p>
          <a:p>
            <a:pPr>
              <a:lnSpc>
                <a:spcPct val="80000"/>
              </a:lnSpc>
            </a:pPr>
            <a:r>
              <a:rPr lang="en-GB" altLang="en-US" sz="2000"/>
              <a:t>Her injuries included crushed ribs and a punctured lung. She needed a metal plate put into her pelvis and also the amputation of her left leg below the knee.</a:t>
            </a:r>
          </a:p>
          <a:p>
            <a:pPr>
              <a:lnSpc>
                <a:spcPct val="80000"/>
              </a:lnSpc>
            </a:pPr>
            <a:endParaRPr lang="en-GB" altLang="en-US" sz="2000"/>
          </a:p>
          <a:p>
            <a:pPr>
              <a:lnSpc>
                <a:spcPct val="80000"/>
              </a:lnSpc>
            </a:pPr>
            <a:r>
              <a:rPr lang="en-GB" altLang="en-US" sz="2000"/>
              <a:t>Mills has a prosthetic leg, taking it off and showing it to USA talk show host Larry King during his interview with her in October 2002.</a:t>
            </a:r>
          </a:p>
          <a:p>
            <a:pPr>
              <a:lnSpc>
                <a:spcPct val="80000"/>
              </a:lnSpc>
            </a:pPr>
            <a:endParaRPr lang="en-GB" altLang="en-US" sz="2000"/>
          </a:p>
        </p:txBody>
      </p:sp>
      <p:pic>
        <p:nvPicPr>
          <p:cNvPr id="20485" name="Picture 5" descr="285">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10200" y="4343400"/>
            <a:ext cx="3581400" cy="2514600"/>
          </a:xfrm>
          <a:prstGeom prst="rect">
            <a:avLst/>
          </a:prstGeom>
          <a:noFill/>
          <a:extLst>
            <a:ext uri="{909E8E84-426E-40dd-AFC4-6F175D3DCCD1}">
              <a14:hiddenFill xmlns:a14="http://schemas.microsoft.com/office/drawing/2010/main" xmlns="">
                <a:solidFill>
                  <a:srgbClr val="FFFFFF"/>
                </a:solidFill>
              </a14:hiddenFill>
            </a:ext>
          </a:extLst>
        </p:spPr>
      </p:pic>
      <p:pic>
        <p:nvPicPr>
          <p:cNvPr id="20487" name="Picture 7" descr="heathermillswithherleg">
            <a:hlinkClick r:id="rId4"/>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638800" y="990600"/>
            <a:ext cx="3276600"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27645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GB" altLang="en-US">
                <a:solidFill>
                  <a:schemeClr val="hlink"/>
                </a:solidFill>
              </a:rPr>
              <a:t>Feet</a:t>
            </a:r>
          </a:p>
        </p:txBody>
      </p:sp>
      <p:sp>
        <p:nvSpPr>
          <p:cNvPr id="24579" name="Rectangle 3"/>
          <p:cNvSpPr>
            <a:spLocks noGrp="1" noChangeArrowheads="1"/>
          </p:cNvSpPr>
          <p:nvPr>
            <p:ph type="body" idx="1"/>
          </p:nvPr>
        </p:nvSpPr>
        <p:spPr/>
        <p:txBody>
          <a:bodyPr/>
          <a:lstStyle/>
          <a:p>
            <a:pPr>
              <a:lnSpc>
                <a:spcPct val="90000"/>
              </a:lnSpc>
            </a:pPr>
            <a:r>
              <a:rPr lang="en-GB" altLang="en-US"/>
              <a:t>With artificial legs usually the knee joint is critical</a:t>
            </a:r>
          </a:p>
          <a:p>
            <a:pPr>
              <a:lnSpc>
                <a:spcPct val="90000"/>
              </a:lnSpc>
            </a:pPr>
            <a:r>
              <a:rPr lang="en-GB" altLang="en-US"/>
              <a:t>Feet tend to be either non-existent, e.g. Aimee Mullins, or are more for cosmetic purposes – they are not functional</a:t>
            </a:r>
          </a:p>
          <a:p>
            <a:pPr>
              <a:lnSpc>
                <a:spcPct val="90000"/>
              </a:lnSpc>
            </a:pPr>
            <a:r>
              <a:rPr lang="en-GB" altLang="en-US"/>
              <a:t>Stability is important but not dexterity</a:t>
            </a:r>
          </a:p>
          <a:p>
            <a:pPr>
              <a:lnSpc>
                <a:spcPct val="90000"/>
              </a:lnSpc>
            </a:pPr>
            <a:r>
              <a:rPr lang="en-GB" altLang="en-US"/>
              <a:t>Tend to be purpose directed – what is the leg for? </a:t>
            </a:r>
          </a:p>
        </p:txBody>
      </p:sp>
    </p:spTree>
    <p:extLst>
      <p:ext uri="{BB962C8B-B14F-4D97-AF65-F5344CB8AC3E}">
        <p14:creationId xmlns:p14="http://schemas.microsoft.com/office/powerpoint/2010/main" xmlns="" val="3969803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GB" altLang="en-US">
                <a:solidFill>
                  <a:schemeClr val="hlink"/>
                </a:solidFill>
              </a:rPr>
              <a:t>Artificial arms and hands</a:t>
            </a:r>
          </a:p>
        </p:txBody>
      </p:sp>
      <p:sp>
        <p:nvSpPr>
          <p:cNvPr id="25603" name="Rectangle 3"/>
          <p:cNvSpPr>
            <a:spLocks noGrp="1" noChangeArrowheads="1"/>
          </p:cNvSpPr>
          <p:nvPr>
            <p:ph type="body" idx="1"/>
          </p:nvPr>
        </p:nvSpPr>
        <p:spPr/>
        <p:txBody>
          <a:bodyPr/>
          <a:lstStyle/>
          <a:p>
            <a:pPr>
              <a:lnSpc>
                <a:spcPct val="90000"/>
              </a:lnSpc>
            </a:pPr>
            <a:r>
              <a:rPr lang="en-GB" altLang="en-US"/>
              <a:t>Stability and power carrying are not big issues here</a:t>
            </a:r>
          </a:p>
          <a:p>
            <a:pPr>
              <a:lnSpc>
                <a:spcPct val="90000"/>
              </a:lnSpc>
            </a:pPr>
            <a:r>
              <a:rPr lang="en-GB" altLang="en-US"/>
              <a:t>Elbow joints clearly are important</a:t>
            </a:r>
          </a:p>
          <a:p>
            <a:pPr>
              <a:lnSpc>
                <a:spcPct val="90000"/>
              </a:lnSpc>
            </a:pPr>
            <a:r>
              <a:rPr lang="en-GB" altLang="en-US"/>
              <a:t>But most critical are hand movements – what will the hand have to do? – how is it to be controlled? – what will it look like?</a:t>
            </a:r>
          </a:p>
          <a:p>
            <a:pPr>
              <a:lnSpc>
                <a:spcPct val="90000"/>
              </a:lnSpc>
            </a:pPr>
            <a:r>
              <a:rPr lang="en-GB" altLang="en-US"/>
              <a:t>Functionality is important – but cosmetics are also very important</a:t>
            </a:r>
          </a:p>
        </p:txBody>
      </p:sp>
    </p:spTree>
    <p:extLst>
      <p:ext uri="{BB962C8B-B14F-4D97-AF65-F5344CB8AC3E}">
        <p14:creationId xmlns:p14="http://schemas.microsoft.com/office/powerpoint/2010/main" xmlns="" val="19958440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GB" altLang="en-US">
                <a:solidFill>
                  <a:schemeClr val="hlink"/>
                </a:solidFill>
              </a:rPr>
              <a:t>Artificial Arms and Hands</a:t>
            </a:r>
          </a:p>
        </p:txBody>
      </p:sp>
      <p:sp>
        <p:nvSpPr>
          <p:cNvPr id="26627" name="Rectangle 3"/>
          <p:cNvSpPr>
            <a:spLocks noGrp="1" noChangeArrowheads="1"/>
          </p:cNvSpPr>
          <p:nvPr>
            <p:ph type="body" idx="1"/>
          </p:nvPr>
        </p:nvSpPr>
        <p:spPr>
          <a:xfrm>
            <a:off x="457200" y="1905000"/>
            <a:ext cx="8229600" cy="4572000"/>
          </a:xfrm>
        </p:spPr>
        <p:txBody>
          <a:bodyPr/>
          <a:lstStyle/>
          <a:p>
            <a:pPr>
              <a:lnSpc>
                <a:spcPct val="90000"/>
              </a:lnSpc>
            </a:pPr>
            <a:r>
              <a:rPr lang="en-GB" altLang="en-US" sz="2800"/>
              <a:t>Important if one or both have been lost</a:t>
            </a:r>
          </a:p>
          <a:p>
            <a:pPr>
              <a:lnSpc>
                <a:spcPct val="90000"/>
              </a:lnSpc>
            </a:pPr>
            <a:r>
              <a:rPr lang="en-GB" altLang="en-US" sz="2800"/>
              <a:t>It is possible to do many activities with one hand or using a residual limb(s). </a:t>
            </a:r>
          </a:p>
          <a:p>
            <a:pPr>
              <a:lnSpc>
                <a:spcPct val="90000"/>
              </a:lnSpc>
            </a:pPr>
            <a:r>
              <a:rPr lang="en-GB" altLang="en-US" sz="2800"/>
              <a:t>Many arm amputees do not use any prostheses or special tools. It is easy and possible to get dressed/write/type with one hand. </a:t>
            </a:r>
          </a:p>
          <a:p>
            <a:pPr>
              <a:lnSpc>
                <a:spcPct val="90000"/>
              </a:lnSpc>
            </a:pPr>
            <a:r>
              <a:rPr lang="en-GB" altLang="en-US" sz="2800"/>
              <a:t>Some continue their work with a special attachment only e.g. carpentry, car driving.</a:t>
            </a:r>
          </a:p>
          <a:p>
            <a:pPr>
              <a:lnSpc>
                <a:spcPct val="90000"/>
              </a:lnSpc>
            </a:pPr>
            <a:r>
              <a:rPr lang="en-GB" altLang="en-US" sz="2800"/>
              <a:t>Nevertheless, having a prosthesis can be a big help, especially for manual labour.  </a:t>
            </a:r>
          </a:p>
        </p:txBody>
      </p:sp>
    </p:spTree>
    <p:extLst>
      <p:ext uri="{BB962C8B-B14F-4D97-AF65-F5344CB8AC3E}">
        <p14:creationId xmlns:p14="http://schemas.microsoft.com/office/powerpoint/2010/main" xmlns="" val="11504861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GB" altLang="en-US">
                <a:solidFill>
                  <a:schemeClr val="hlink"/>
                </a:solidFill>
              </a:rPr>
              <a:t>Prosthesis</a:t>
            </a:r>
          </a:p>
        </p:txBody>
      </p:sp>
      <p:sp>
        <p:nvSpPr>
          <p:cNvPr id="27651" name="Rectangle 3"/>
          <p:cNvSpPr>
            <a:spLocks noGrp="1" noChangeArrowheads="1"/>
          </p:cNvSpPr>
          <p:nvPr>
            <p:ph type="body" idx="1"/>
          </p:nvPr>
        </p:nvSpPr>
        <p:spPr>
          <a:xfrm>
            <a:off x="457200" y="1905000"/>
            <a:ext cx="8229600" cy="4495800"/>
          </a:xfrm>
        </p:spPr>
        <p:txBody>
          <a:bodyPr/>
          <a:lstStyle/>
          <a:p>
            <a:pPr>
              <a:lnSpc>
                <a:spcPct val="80000"/>
              </a:lnSpc>
            </a:pPr>
            <a:r>
              <a:rPr lang="en-GB" altLang="en-US" sz="2800"/>
              <a:t>Learning to use a prosthesis takes hard work and practice. It is only worth the effort if it improves a person’s ability to hold and use things. </a:t>
            </a:r>
          </a:p>
          <a:p>
            <a:pPr>
              <a:lnSpc>
                <a:spcPct val="80000"/>
              </a:lnSpc>
            </a:pPr>
            <a:r>
              <a:rPr lang="en-GB" altLang="en-US" sz="2800"/>
              <a:t>An arm-hand prosthesis has three basic parts: the socket, which fits over the residual limb; the arm section, which may or may not include an elbow joint; and the hand/tool, which can be like a hand, a hook, or some other shape to allow the person to hold and use things.</a:t>
            </a:r>
          </a:p>
          <a:p>
            <a:pPr>
              <a:lnSpc>
                <a:spcPct val="80000"/>
              </a:lnSpc>
            </a:pPr>
            <a:r>
              <a:rPr lang="en-GB" altLang="en-US" sz="2800"/>
              <a:t>Often a hook is preferred as it is extremely functional</a:t>
            </a:r>
          </a:p>
        </p:txBody>
      </p:sp>
    </p:spTree>
    <p:extLst>
      <p:ext uri="{BB962C8B-B14F-4D97-AF65-F5344CB8AC3E}">
        <p14:creationId xmlns:p14="http://schemas.microsoft.com/office/powerpoint/2010/main" xmlns="" val="31567620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GB" altLang="en-US" b="1">
                <a:solidFill>
                  <a:schemeClr val="hlink"/>
                </a:solidFill>
              </a:rPr>
              <a:t>Body-powered prostheses</a:t>
            </a:r>
          </a:p>
        </p:txBody>
      </p:sp>
      <p:sp>
        <p:nvSpPr>
          <p:cNvPr id="28675" name="Rectangle 3"/>
          <p:cNvSpPr>
            <a:spLocks noGrp="1" noChangeArrowheads="1"/>
          </p:cNvSpPr>
          <p:nvPr>
            <p:ph type="body" idx="1"/>
          </p:nvPr>
        </p:nvSpPr>
        <p:spPr/>
        <p:txBody>
          <a:bodyPr/>
          <a:lstStyle/>
          <a:p>
            <a:pPr>
              <a:lnSpc>
                <a:spcPct val="80000"/>
              </a:lnSpc>
            </a:pPr>
            <a:r>
              <a:rPr lang="en-GB" altLang="en-US" sz="2800"/>
              <a:t>Some prosthetics clinics make available body-powered arm prostheses. </a:t>
            </a:r>
          </a:p>
          <a:p>
            <a:pPr>
              <a:lnSpc>
                <a:spcPct val="80000"/>
              </a:lnSpc>
            </a:pPr>
            <a:r>
              <a:rPr lang="en-GB" altLang="en-US" sz="2800"/>
              <a:t>These have straps or cables that attach to other parts of the body, so that by moving a shoulder, the person can make the hand close or bend the elbow of the prosthesis. </a:t>
            </a:r>
          </a:p>
          <a:p>
            <a:pPr>
              <a:lnSpc>
                <a:spcPct val="80000"/>
              </a:lnSpc>
            </a:pPr>
            <a:r>
              <a:rPr lang="en-GB" altLang="en-US" sz="2800"/>
              <a:t>Body-powered prostheses often have metal hooks instead of fingers. The hooks are better than artificial fingers for hard work and can pick up smaller things.</a:t>
            </a:r>
            <a:br>
              <a:rPr lang="en-GB" altLang="en-US" sz="2800"/>
            </a:br>
            <a:endParaRPr lang="en-GB" altLang="en-US" sz="2800"/>
          </a:p>
        </p:txBody>
      </p:sp>
    </p:spTree>
    <p:extLst>
      <p:ext uri="{BB962C8B-B14F-4D97-AF65-F5344CB8AC3E}">
        <p14:creationId xmlns:p14="http://schemas.microsoft.com/office/powerpoint/2010/main" xmlns="" val="35418370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GB" altLang="en-US" b="1">
                <a:solidFill>
                  <a:schemeClr val="hlink"/>
                </a:solidFill>
              </a:rPr>
              <a:t>Electric-powered prostheses</a:t>
            </a:r>
          </a:p>
        </p:txBody>
      </p:sp>
      <p:sp>
        <p:nvSpPr>
          <p:cNvPr id="29699" name="Rectangle 3"/>
          <p:cNvSpPr>
            <a:spLocks noGrp="1" noChangeArrowheads="1"/>
          </p:cNvSpPr>
          <p:nvPr>
            <p:ph type="body" idx="1"/>
          </p:nvPr>
        </p:nvSpPr>
        <p:spPr/>
        <p:txBody>
          <a:bodyPr/>
          <a:lstStyle/>
          <a:p>
            <a:pPr>
              <a:lnSpc>
                <a:spcPct val="80000"/>
              </a:lnSpc>
            </a:pPr>
            <a:r>
              <a:rPr lang="en-GB" altLang="en-US" sz="2800"/>
              <a:t>Electrical prostheses are available in some countries, but they are relatively expensive. </a:t>
            </a:r>
          </a:p>
          <a:p>
            <a:pPr>
              <a:lnSpc>
                <a:spcPct val="80000"/>
              </a:lnSpc>
            </a:pPr>
            <a:r>
              <a:rPr lang="en-GB" altLang="en-US" sz="2800"/>
              <a:t>Perhaps not available where they are needed - most (countries at war/strife).</a:t>
            </a:r>
          </a:p>
          <a:p>
            <a:pPr>
              <a:lnSpc>
                <a:spcPct val="80000"/>
              </a:lnSpc>
            </a:pPr>
            <a:r>
              <a:rPr lang="en-GB" altLang="en-US" sz="2800"/>
              <a:t>Muscles in the arm operate electric motors, which close and open the hand. </a:t>
            </a:r>
          </a:p>
          <a:p>
            <a:pPr>
              <a:lnSpc>
                <a:spcPct val="80000"/>
              </a:lnSpc>
            </a:pPr>
            <a:r>
              <a:rPr lang="en-GB" altLang="en-US" sz="2800"/>
              <a:t>Electrical prostheses look more like real arms, but they are not as strong and they break more easily.</a:t>
            </a:r>
            <a:br>
              <a:rPr lang="en-GB" altLang="en-US" sz="2800"/>
            </a:br>
            <a:r>
              <a:rPr lang="en-GB" altLang="en-US" sz="2800"/>
              <a:t/>
            </a:r>
            <a:br>
              <a:rPr lang="en-GB" altLang="en-US" sz="2800"/>
            </a:br>
            <a:endParaRPr lang="en-GB" altLang="en-US" sz="2800"/>
          </a:p>
        </p:txBody>
      </p:sp>
    </p:spTree>
    <p:extLst>
      <p:ext uri="{BB962C8B-B14F-4D97-AF65-F5344CB8AC3E}">
        <p14:creationId xmlns:p14="http://schemas.microsoft.com/office/powerpoint/2010/main" xmlns="" val="1898804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p:txBody>
          <a:bodyPr/>
          <a:lstStyle/>
          <a:p>
            <a:endParaRPr lang="en-US" altLang="en-US"/>
          </a:p>
        </p:txBody>
      </p:sp>
      <p:pic>
        <p:nvPicPr>
          <p:cNvPr id="37892" name="pk-edit.mpg">
            <a:hlinkClick r:id="" action="ppaction://media"/>
          </p:cNvPr>
          <p:cNvPicPr>
            <a:picLocks noGrp="1" noRot="1" noChangeAspect="1" noChangeArrowheads="1"/>
          </p:cNvPicPr>
          <p:nvPr>
            <p:ph idx="1"/>
            <a:videoFile r:link="rId1"/>
            <p:extLst>
              <p:ext uri="{DAA4B4D4-6D71-4841-9C94-3DE7FCFB9230}">
                <p14:media xmlns:p14="http://schemas.microsoft.com/office/powerpoint/2010/main" xmlns="" r:link="rId3"/>
              </p:ext>
            </p:extLst>
          </p:nvPr>
        </p:nvPicPr>
        <p:blipFill>
          <a:blip r:embed="rId4">
            <a:extLst>
              <a:ext uri="{28A0092B-C50C-407E-A947-70E740481C1C}">
                <a14:useLocalDpi xmlns:a14="http://schemas.microsoft.com/office/drawing/2010/main" xmlns="" val="0"/>
              </a:ext>
            </a:extLst>
          </a:blip>
          <a:srcRect/>
          <a:stretch>
            <a:fillRect/>
          </a:stretch>
        </p:blipFill>
        <p:spPr>
          <a:xfrm>
            <a:off x="0" y="0"/>
            <a:ext cx="9144000" cy="68580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638767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33700" fill="hold"/>
                                        <p:tgtEl>
                                          <p:spTgt spid="3789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7892"/>
                </p:tgtEl>
              </p:cMediaNode>
            </p:video>
            <p:seq concurrent="1" nextAc="seek">
              <p:cTn id="8" restart="whenNotActive" fill="hold" evtFilter="cancelBubble" nodeType="interactiveSeq">
                <p:stCondLst>
                  <p:cond evt="onClick" delay="0">
                    <p:tgtEl>
                      <p:spTgt spid="3789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37892"/>
                                        </p:tgtEl>
                                      </p:cBhvr>
                                    </p:cmd>
                                  </p:childTnLst>
                                </p:cTn>
                              </p:par>
                            </p:childTnLst>
                          </p:cTn>
                        </p:par>
                      </p:childTnLst>
                    </p:cTn>
                  </p:par>
                </p:childTnLst>
              </p:cTn>
              <p:nextCondLst>
                <p:cond evt="onClick" delay="0">
                  <p:tgtEl>
                    <p:spTgt spid="3789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850900"/>
          </a:xfrm>
        </p:spPr>
        <p:txBody>
          <a:bodyPr/>
          <a:lstStyle/>
          <a:p>
            <a:r>
              <a:rPr lang="en-US" dirty="0">
                <a:latin typeface="Times New Roman" charset="0"/>
              </a:rPr>
              <a:t>Some characteristics of BME</a:t>
            </a:r>
          </a:p>
        </p:txBody>
      </p:sp>
      <p:sp>
        <p:nvSpPr>
          <p:cNvPr id="32771" name="Content Placeholder 2"/>
          <p:cNvSpPr>
            <a:spLocks noGrp="1"/>
          </p:cNvSpPr>
          <p:nvPr>
            <p:ph idx="1"/>
          </p:nvPr>
        </p:nvSpPr>
        <p:spPr>
          <a:xfrm>
            <a:off x="395288" y="1125538"/>
            <a:ext cx="8534400" cy="5232400"/>
          </a:xfrm>
        </p:spPr>
        <p:txBody>
          <a:bodyPr>
            <a:normAutofit lnSpcReduction="10000"/>
          </a:bodyPr>
          <a:lstStyle/>
          <a:p>
            <a:r>
              <a:rPr lang="en-US" sz="2800">
                <a:latin typeface="Times New Roman" charset="0"/>
              </a:rPr>
              <a:t>deals with biological tissues, organs and organ systems and their properties and functions</a:t>
            </a:r>
          </a:p>
          <a:p>
            <a:r>
              <a:rPr lang="en-US" sz="2800">
                <a:latin typeface="Times New Roman" charset="0"/>
              </a:rPr>
              <a:t>bio-phenomena:</a:t>
            </a:r>
          </a:p>
          <a:p>
            <a:pPr lvl="1"/>
            <a:r>
              <a:rPr lang="en-US" sz="2400">
                <a:latin typeface="Times New Roman" charset="0"/>
              </a:rPr>
              <a:t>bioelectricity, biochemistry, biomechanics, biophysics</a:t>
            </a:r>
          </a:p>
          <a:p>
            <a:r>
              <a:rPr lang="en-US" sz="2800">
                <a:latin typeface="Times New Roman" charset="0"/>
              </a:rPr>
              <a:t>requires their deep understanding and analysis</a:t>
            </a:r>
          </a:p>
          <a:p>
            <a:r>
              <a:rPr lang="en-US" sz="2800">
                <a:latin typeface="Times New Roman" charset="0"/>
              </a:rPr>
              <a:t>Accessibility of data is limited,</a:t>
            </a:r>
          </a:p>
          <a:p>
            <a:r>
              <a:rPr lang="en-US" sz="2800">
                <a:latin typeface="Times New Roman" charset="0"/>
              </a:rPr>
              <a:t>Interface between tissue and instrumentation is needed</a:t>
            </a:r>
          </a:p>
          <a:p>
            <a:r>
              <a:rPr lang="en-US" sz="2800">
                <a:latin typeface="Times New Roman" charset="0"/>
              </a:rPr>
              <a:t>Procedures:</a:t>
            </a:r>
          </a:p>
          <a:p>
            <a:pPr lvl="1"/>
            <a:r>
              <a:rPr lang="en-US" sz="2400">
                <a:latin typeface="Times New Roman" charset="0"/>
              </a:rPr>
              <a:t>non-invasive</a:t>
            </a:r>
          </a:p>
          <a:p>
            <a:pPr lvl="1"/>
            <a:r>
              <a:rPr lang="en-US" sz="2400">
                <a:latin typeface="Times New Roman" charset="0"/>
              </a:rPr>
              <a:t>minimally invasive</a:t>
            </a:r>
          </a:p>
          <a:p>
            <a:pPr lvl="1"/>
            <a:r>
              <a:rPr lang="en-US" sz="2400">
                <a:latin typeface="Times New Roman" charset="0"/>
              </a:rPr>
              <a:t>invasive</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874D8220-74B6-B34B-9456-53E97CFD93CA}" type="slidenum">
              <a:rPr lang="en-US">
                <a:solidFill>
                  <a:schemeClr val="tx1"/>
                </a:solidFill>
                <a:latin typeface="Times New Roman" charset="0"/>
              </a:rPr>
              <a:pPr/>
              <a:t>12</a:t>
            </a:fld>
            <a:endParaRPr lang="en-US">
              <a:solidFill>
                <a:schemeClr val="tx1"/>
              </a:solidFill>
              <a:latin typeface="Times New Roman" charset="0"/>
            </a:endParaRPr>
          </a:p>
        </p:txBody>
      </p:sp>
    </p:spTree>
    <p:extLst>
      <p:ext uri="{BB962C8B-B14F-4D97-AF65-F5344CB8AC3E}">
        <p14:creationId xmlns:p14="http://schemas.microsoft.com/office/powerpoint/2010/main" xmlns="" val="20447467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GB" altLang="en-US" b="1">
                <a:solidFill>
                  <a:schemeClr val="hlink"/>
                </a:solidFill>
              </a:rPr>
              <a:t>Cosmetic prostheses</a:t>
            </a:r>
          </a:p>
        </p:txBody>
      </p:sp>
      <p:sp>
        <p:nvSpPr>
          <p:cNvPr id="30723" name="Rectangle 3"/>
          <p:cNvSpPr>
            <a:spLocks noGrp="1" noChangeArrowheads="1"/>
          </p:cNvSpPr>
          <p:nvPr>
            <p:ph type="body" idx="1"/>
          </p:nvPr>
        </p:nvSpPr>
        <p:spPr>
          <a:xfrm>
            <a:off x="457200" y="1905000"/>
            <a:ext cx="8229600" cy="4648200"/>
          </a:xfrm>
        </p:spPr>
        <p:txBody>
          <a:bodyPr/>
          <a:lstStyle/>
          <a:p>
            <a:r>
              <a:rPr lang="en-GB" altLang="en-US" sz="2800"/>
              <a:t>Cosmetic arms look like real arms but the hands either do not move at all or can be pulled (by another hand) into a fixed position.</a:t>
            </a:r>
          </a:p>
          <a:p>
            <a:r>
              <a:rPr lang="en-GB" altLang="en-US" sz="2800"/>
              <a:t>They can help a little (for example, the cosmetic arm can hold down a paper while the other hand writes on it), but the real purpose of a cosmetic arm is to look natural.</a:t>
            </a:r>
          </a:p>
          <a:p>
            <a:r>
              <a:rPr lang="en-GB" altLang="en-US" sz="2800"/>
              <a:t>Very useful for someone in the public eye.</a:t>
            </a:r>
          </a:p>
          <a:p>
            <a:r>
              <a:rPr lang="en-GB" altLang="en-US" sz="2800"/>
              <a:t>Useful if only one hand has been lost.</a:t>
            </a:r>
            <a:br>
              <a:rPr lang="en-GB" altLang="en-US" sz="2800"/>
            </a:br>
            <a:endParaRPr lang="en-GB" altLang="en-US" sz="2800"/>
          </a:p>
        </p:txBody>
      </p:sp>
    </p:spTree>
    <p:extLst>
      <p:ext uri="{BB962C8B-B14F-4D97-AF65-F5344CB8AC3E}">
        <p14:creationId xmlns:p14="http://schemas.microsoft.com/office/powerpoint/2010/main" xmlns="" val="41762636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GB" altLang="en-US">
                <a:solidFill>
                  <a:schemeClr val="hlink"/>
                </a:solidFill>
              </a:rPr>
              <a:t>Bionic Arm</a:t>
            </a:r>
          </a:p>
        </p:txBody>
      </p:sp>
      <p:sp>
        <p:nvSpPr>
          <p:cNvPr id="34819" name="Rectangle 3"/>
          <p:cNvSpPr>
            <a:spLocks noGrp="1" noChangeArrowheads="1"/>
          </p:cNvSpPr>
          <p:nvPr>
            <p:ph type="body" idx="1"/>
          </p:nvPr>
        </p:nvSpPr>
        <p:spPr>
          <a:xfrm>
            <a:off x="304800" y="1524000"/>
            <a:ext cx="4495800" cy="5715000"/>
          </a:xfrm>
        </p:spPr>
        <p:txBody>
          <a:bodyPr/>
          <a:lstStyle/>
          <a:p>
            <a:pPr>
              <a:lnSpc>
                <a:spcPct val="80000"/>
              </a:lnSpc>
            </a:pPr>
            <a:r>
              <a:rPr lang="en-GB" altLang="en-US" sz="2000"/>
              <a:t>In 2001 Jesse Sullivan lost both his arms when he was electrocuted.</a:t>
            </a:r>
          </a:p>
          <a:p>
            <a:pPr>
              <a:lnSpc>
                <a:spcPct val="80000"/>
              </a:lnSpc>
            </a:pPr>
            <a:r>
              <a:rPr lang="en-GB" altLang="en-US" sz="2000"/>
              <a:t>He has received an artificial arm/hand controlled from his nervous system.</a:t>
            </a:r>
          </a:p>
          <a:p>
            <a:pPr>
              <a:lnSpc>
                <a:spcPct val="80000"/>
              </a:lnSpc>
            </a:pPr>
            <a:r>
              <a:rPr lang="en-GB" altLang="en-US" sz="2000"/>
              <a:t>The nerves that used to go to the arm were moved onto chest muscles. The nerves grew into the chest muscles, so when Jesse thinks "close hand," a portion of his chest muscle contracts and electrodes that detect this muscle activity tell the computerized arm to close the hand. Thus, Jesse thinks "close hand" and his artificial hand closes.</a:t>
            </a:r>
          </a:p>
          <a:p>
            <a:pPr>
              <a:lnSpc>
                <a:spcPct val="80000"/>
              </a:lnSpc>
            </a:pPr>
            <a:r>
              <a:rPr lang="en-GB" altLang="en-US" sz="2000"/>
              <a:t>Work of Todd Kuiken.</a:t>
            </a:r>
          </a:p>
        </p:txBody>
      </p:sp>
      <p:pic>
        <p:nvPicPr>
          <p:cNvPr id="34821" name="Picture 5" descr="06-24_JesseSullivanUsingBionicArm">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53000" y="1600200"/>
            <a:ext cx="3962400"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02589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GB" altLang="en-US">
                <a:solidFill>
                  <a:schemeClr val="hlink"/>
                </a:solidFill>
              </a:rPr>
              <a:t>Claudia Mitchell</a:t>
            </a:r>
          </a:p>
        </p:txBody>
      </p:sp>
      <p:sp>
        <p:nvSpPr>
          <p:cNvPr id="35843" name="Rectangle 3"/>
          <p:cNvSpPr>
            <a:spLocks noGrp="1" noChangeArrowheads="1"/>
          </p:cNvSpPr>
          <p:nvPr>
            <p:ph type="body" idx="1"/>
          </p:nvPr>
        </p:nvSpPr>
        <p:spPr>
          <a:xfrm>
            <a:off x="457200" y="1905000"/>
            <a:ext cx="3962400" cy="4724400"/>
          </a:xfrm>
        </p:spPr>
        <p:txBody>
          <a:bodyPr/>
          <a:lstStyle/>
          <a:p>
            <a:r>
              <a:rPr lang="en-GB" altLang="en-US"/>
              <a:t>Lost her left arm in a motorcycle accident.</a:t>
            </a:r>
          </a:p>
          <a:p>
            <a:r>
              <a:rPr lang="en-GB" altLang="en-US"/>
              <a:t>In 2007 became the 4</a:t>
            </a:r>
            <a:r>
              <a:rPr lang="en-GB" altLang="en-US" baseline="30000"/>
              <a:t>th</a:t>
            </a:r>
            <a:r>
              <a:rPr lang="en-GB" altLang="en-US"/>
              <a:t> person to have this type of procedure – Rehab Institute of Chicago</a:t>
            </a:r>
          </a:p>
        </p:txBody>
      </p:sp>
      <p:pic>
        <p:nvPicPr>
          <p:cNvPr id="35845" name="Picture 5" descr="Claudia_Mitchell_-_first_thought-controlled_prosthetic_limb">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1828800"/>
            <a:ext cx="4572000"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62194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GB" altLang="en-US">
                <a:solidFill>
                  <a:schemeClr val="hlink"/>
                </a:solidFill>
              </a:rPr>
              <a:t>Deep Brain Stimulation</a:t>
            </a:r>
          </a:p>
        </p:txBody>
      </p:sp>
      <p:sp>
        <p:nvSpPr>
          <p:cNvPr id="10243" name="Rectangle 3"/>
          <p:cNvSpPr>
            <a:spLocks noGrp="1" noChangeArrowheads="1"/>
          </p:cNvSpPr>
          <p:nvPr>
            <p:ph type="body" idx="1"/>
          </p:nvPr>
        </p:nvSpPr>
        <p:spPr>
          <a:xfrm>
            <a:off x="304800" y="1905000"/>
            <a:ext cx="8382000" cy="4724400"/>
          </a:xfrm>
        </p:spPr>
        <p:txBody>
          <a:bodyPr/>
          <a:lstStyle/>
          <a:p>
            <a:pPr>
              <a:lnSpc>
                <a:spcPct val="90000"/>
              </a:lnSpc>
            </a:pPr>
            <a:r>
              <a:rPr lang="en-GB" altLang="en-US" sz="2800"/>
              <a:t>It is a surgical treatment involving the implantation of electrodes, which send electrical impulses to the specific parts of the brain in which they have been positioned by the surgeon.</a:t>
            </a:r>
          </a:p>
          <a:p>
            <a:pPr>
              <a:lnSpc>
                <a:spcPct val="90000"/>
              </a:lnSpc>
            </a:pPr>
            <a:r>
              <a:rPr lang="en-GB" altLang="en-US" sz="2800"/>
              <a:t>First ‘official’ treatments like this were commenced in 1997.</a:t>
            </a:r>
          </a:p>
          <a:p>
            <a:pPr>
              <a:lnSpc>
                <a:spcPct val="90000"/>
              </a:lnSpc>
            </a:pPr>
            <a:r>
              <a:rPr lang="en-GB" altLang="en-US" sz="2800"/>
              <a:t>Most common use is to arrest the tremor associated with Parkinson’s Disease – we will deal with this in a separate lecture.</a:t>
            </a:r>
          </a:p>
          <a:p>
            <a:pPr>
              <a:lnSpc>
                <a:spcPct val="90000"/>
              </a:lnSpc>
            </a:pPr>
            <a:r>
              <a:rPr lang="en-GB" altLang="en-US" sz="2800"/>
              <a:t>Also found to be useful for depression.</a:t>
            </a:r>
          </a:p>
          <a:p>
            <a:pPr>
              <a:lnSpc>
                <a:spcPct val="90000"/>
              </a:lnSpc>
            </a:pPr>
            <a:r>
              <a:rPr lang="en-GB" altLang="en-US" sz="2800"/>
              <a:t>Can be side effects!!</a:t>
            </a:r>
          </a:p>
        </p:txBody>
      </p:sp>
    </p:spTree>
    <p:extLst>
      <p:ext uri="{BB962C8B-B14F-4D97-AF65-F5344CB8AC3E}">
        <p14:creationId xmlns:p14="http://schemas.microsoft.com/office/powerpoint/2010/main" xmlns="" val="42035505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GB" altLang="en-US">
                <a:solidFill>
                  <a:schemeClr val="hlink"/>
                </a:solidFill>
              </a:rPr>
              <a:t>Deep Brain Stimulation</a:t>
            </a:r>
          </a:p>
        </p:txBody>
      </p:sp>
      <p:sp>
        <p:nvSpPr>
          <p:cNvPr id="29699" name="Rectangle 3"/>
          <p:cNvSpPr>
            <a:spLocks noGrp="1" noChangeArrowheads="1"/>
          </p:cNvSpPr>
          <p:nvPr>
            <p:ph type="body" idx="1"/>
          </p:nvPr>
        </p:nvSpPr>
        <p:spPr/>
        <p:txBody>
          <a:bodyPr/>
          <a:lstStyle/>
          <a:p>
            <a:r>
              <a:rPr lang="en-GB" altLang="en-US" dirty="0"/>
              <a:t>Definitely this is “Bionic”, as ultimately the person’s brain is operating partly due to its </a:t>
            </a:r>
            <a:r>
              <a:rPr lang="en-GB" altLang="en-US" dirty="0">
                <a:solidFill>
                  <a:schemeClr val="accent1"/>
                </a:solidFill>
              </a:rPr>
              <a:t>bio</a:t>
            </a:r>
            <a:r>
              <a:rPr lang="en-GB" altLang="en-US" dirty="0"/>
              <a:t>logical function and partly in response to electro</a:t>
            </a:r>
            <a:r>
              <a:rPr lang="en-GB" altLang="en-US" dirty="0">
                <a:solidFill>
                  <a:schemeClr val="accent1"/>
                </a:solidFill>
              </a:rPr>
              <a:t>nic</a:t>
            </a:r>
            <a:r>
              <a:rPr lang="en-GB" altLang="en-US" dirty="0"/>
              <a:t> stimulation</a:t>
            </a:r>
            <a:r>
              <a:rPr lang="en-GB" altLang="en-US" dirty="0" smtClean="0"/>
              <a:t>.</a:t>
            </a:r>
            <a:endParaRPr lang="en-GB" altLang="en-US" dirty="0"/>
          </a:p>
        </p:txBody>
      </p:sp>
    </p:spTree>
    <p:extLst>
      <p:ext uri="{BB962C8B-B14F-4D97-AF65-F5344CB8AC3E}">
        <p14:creationId xmlns:p14="http://schemas.microsoft.com/office/powerpoint/2010/main" xmlns="" val="1314162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92100"/>
            <a:ext cx="4267200" cy="1384300"/>
          </a:xfrm>
        </p:spPr>
        <p:txBody>
          <a:bodyPr/>
          <a:lstStyle/>
          <a:p>
            <a:pPr algn="ctr"/>
            <a:r>
              <a:rPr lang="en-GB" altLang="en-US">
                <a:solidFill>
                  <a:schemeClr val="hlink"/>
                </a:solidFill>
              </a:rPr>
              <a:t>Operation</a:t>
            </a:r>
          </a:p>
        </p:txBody>
      </p:sp>
      <p:sp>
        <p:nvSpPr>
          <p:cNvPr id="11267" name="Rectangle 3"/>
          <p:cNvSpPr>
            <a:spLocks noGrp="1" noChangeArrowheads="1"/>
          </p:cNvSpPr>
          <p:nvPr>
            <p:ph type="body" idx="1"/>
          </p:nvPr>
        </p:nvSpPr>
        <p:spPr>
          <a:xfrm>
            <a:off x="457200" y="1905000"/>
            <a:ext cx="4343400" cy="4114800"/>
          </a:xfrm>
        </p:spPr>
        <p:txBody>
          <a:bodyPr/>
          <a:lstStyle/>
          <a:p>
            <a:pPr>
              <a:lnSpc>
                <a:spcPct val="90000"/>
              </a:lnSpc>
            </a:pPr>
            <a:r>
              <a:rPr lang="en-GB" altLang="en-US"/>
              <a:t>Only dealing with serious/long term cases here – where all else has failed.</a:t>
            </a:r>
          </a:p>
          <a:p>
            <a:pPr>
              <a:lnSpc>
                <a:spcPct val="90000"/>
              </a:lnSpc>
            </a:pPr>
            <a:r>
              <a:rPr lang="en-GB" altLang="en-US"/>
              <a:t>Surgery can last for 10+ hours</a:t>
            </a:r>
          </a:p>
          <a:p>
            <a:pPr>
              <a:lnSpc>
                <a:spcPct val="90000"/>
              </a:lnSpc>
            </a:pPr>
            <a:r>
              <a:rPr lang="en-GB" altLang="en-US"/>
              <a:t>Test signals input during operation</a:t>
            </a:r>
          </a:p>
          <a:p>
            <a:pPr>
              <a:lnSpc>
                <a:spcPct val="90000"/>
              </a:lnSpc>
            </a:pPr>
            <a:endParaRPr lang="en-GB" altLang="en-US"/>
          </a:p>
          <a:p>
            <a:pPr>
              <a:lnSpc>
                <a:spcPct val="90000"/>
              </a:lnSpc>
            </a:pPr>
            <a:endParaRPr lang="en-GB" altLang="en-US"/>
          </a:p>
        </p:txBody>
      </p:sp>
      <p:pic>
        <p:nvPicPr>
          <p:cNvPr id="11269" name="Picture 5" descr="Image:Parkinson surgery.jp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53000" y="762000"/>
            <a:ext cx="3733800" cy="586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16832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GB" altLang="en-US">
                <a:solidFill>
                  <a:schemeClr val="hlink"/>
                </a:solidFill>
              </a:rPr>
              <a:t>Components</a:t>
            </a:r>
          </a:p>
        </p:txBody>
      </p:sp>
      <p:sp>
        <p:nvSpPr>
          <p:cNvPr id="13315" name="Rectangle 3"/>
          <p:cNvSpPr>
            <a:spLocks noGrp="1" noChangeArrowheads="1"/>
          </p:cNvSpPr>
          <p:nvPr>
            <p:ph type="body" idx="1"/>
          </p:nvPr>
        </p:nvSpPr>
        <p:spPr>
          <a:xfrm>
            <a:off x="457200" y="1905000"/>
            <a:ext cx="8229600" cy="4953000"/>
          </a:xfrm>
        </p:spPr>
        <p:txBody>
          <a:bodyPr/>
          <a:lstStyle/>
          <a:p>
            <a:pPr>
              <a:lnSpc>
                <a:spcPct val="80000"/>
              </a:lnSpc>
            </a:pPr>
            <a:r>
              <a:rPr lang="en-GB" altLang="en-US" sz="2400"/>
              <a:t>The system consists of three elements: </a:t>
            </a:r>
          </a:p>
          <a:p>
            <a:pPr>
              <a:lnSpc>
                <a:spcPct val="80000"/>
              </a:lnSpc>
            </a:pPr>
            <a:r>
              <a:rPr lang="en-GB" altLang="en-US" sz="2400"/>
              <a:t>The </a:t>
            </a:r>
            <a:r>
              <a:rPr lang="en-GB" altLang="en-US" sz="2400">
                <a:solidFill>
                  <a:srgbClr val="D60093"/>
                </a:solidFill>
              </a:rPr>
              <a:t>implanted pulse generator</a:t>
            </a:r>
            <a:r>
              <a:rPr lang="en-GB" altLang="en-US" sz="2400"/>
              <a:t> (IPG): is a battery powered neurostimulator encased in a titanium housing, which sends electrical pulses to the brain to modify the neural activity at the target site. </a:t>
            </a:r>
          </a:p>
          <a:p>
            <a:pPr>
              <a:lnSpc>
                <a:spcPct val="80000"/>
              </a:lnSpc>
            </a:pPr>
            <a:r>
              <a:rPr lang="en-GB" altLang="en-US" sz="2400"/>
              <a:t>The </a:t>
            </a:r>
            <a:r>
              <a:rPr lang="en-GB" altLang="en-US" sz="2400">
                <a:solidFill>
                  <a:srgbClr val="D60093"/>
                </a:solidFill>
              </a:rPr>
              <a:t>electrode lead:</a:t>
            </a:r>
            <a:r>
              <a:rPr lang="en-GB" altLang="en-US" sz="2400"/>
              <a:t> is a wire insulated in polyurethane with four/six platinum iridium electrodes at its tip and is usually placed in one of three areas of the brain. </a:t>
            </a:r>
          </a:p>
          <a:p>
            <a:pPr>
              <a:lnSpc>
                <a:spcPct val="80000"/>
              </a:lnSpc>
            </a:pPr>
            <a:r>
              <a:rPr lang="en-GB" altLang="en-US" sz="2400"/>
              <a:t>An </a:t>
            </a:r>
            <a:r>
              <a:rPr lang="en-GB" altLang="en-US" sz="2400">
                <a:solidFill>
                  <a:srgbClr val="D60093"/>
                </a:solidFill>
              </a:rPr>
              <a:t>extension wire</a:t>
            </a:r>
            <a:r>
              <a:rPr lang="en-GB" altLang="en-US" sz="2400"/>
              <a:t>: connects the lead to the IPG. It is an insulated wire that runs from the head, down the side of the neck, behind the ear to the IPG, which is placed subcutaneously.</a:t>
            </a:r>
          </a:p>
          <a:p>
            <a:pPr>
              <a:lnSpc>
                <a:spcPct val="80000"/>
              </a:lnSpc>
            </a:pPr>
            <a:r>
              <a:rPr lang="en-GB" altLang="en-US" sz="2400"/>
              <a:t>The IPG is adjusted and calibrated by a neurologist/surgeon to optimize symptom suppression and control side effects.</a:t>
            </a:r>
          </a:p>
        </p:txBody>
      </p:sp>
    </p:spTree>
    <p:extLst>
      <p:ext uri="{BB962C8B-B14F-4D97-AF65-F5344CB8AC3E}">
        <p14:creationId xmlns:p14="http://schemas.microsoft.com/office/powerpoint/2010/main" xmlns="" val="38954196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GB" altLang="en-US">
                <a:solidFill>
                  <a:schemeClr val="hlink"/>
                </a:solidFill>
              </a:rPr>
              <a:t>Surgery</a:t>
            </a:r>
          </a:p>
        </p:txBody>
      </p:sp>
      <p:sp>
        <p:nvSpPr>
          <p:cNvPr id="12291" name="Rectangle 3"/>
          <p:cNvSpPr>
            <a:spLocks noGrp="1" noChangeArrowheads="1"/>
          </p:cNvSpPr>
          <p:nvPr>
            <p:ph type="body" idx="1"/>
          </p:nvPr>
        </p:nvSpPr>
        <p:spPr>
          <a:xfrm>
            <a:off x="457200" y="1905000"/>
            <a:ext cx="8229600" cy="4953000"/>
          </a:xfrm>
        </p:spPr>
        <p:txBody>
          <a:bodyPr/>
          <a:lstStyle/>
          <a:p>
            <a:pPr>
              <a:lnSpc>
                <a:spcPct val="80000"/>
              </a:lnSpc>
            </a:pPr>
            <a:r>
              <a:rPr lang="en-GB" altLang="en-US" sz="2800"/>
              <a:t>The procedure begins with preoperative identification of the neurosurgical target using Computed Tomography (CT) or MRI.</a:t>
            </a:r>
          </a:p>
          <a:p>
            <a:pPr>
              <a:lnSpc>
                <a:spcPct val="80000"/>
              </a:lnSpc>
            </a:pPr>
            <a:r>
              <a:rPr lang="en-GB" altLang="en-US" sz="2800"/>
              <a:t>During surgery, the patient is given local anaesthesia and remains awake. A craniotomy is performed and a DBS lead is placed either unilaterally or bilaterally, depending on the patient's symptoms. </a:t>
            </a:r>
          </a:p>
          <a:p>
            <a:pPr>
              <a:lnSpc>
                <a:spcPct val="80000"/>
              </a:lnSpc>
            </a:pPr>
            <a:r>
              <a:rPr lang="en-GB" altLang="en-US" sz="2800"/>
              <a:t>Microelectrode recording may be used to more precisely locate the desired target within the brain. </a:t>
            </a:r>
          </a:p>
          <a:p>
            <a:pPr>
              <a:lnSpc>
                <a:spcPct val="80000"/>
              </a:lnSpc>
            </a:pPr>
            <a:r>
              <a:rPr lang="en-GB" altLang="en-US" sz="2800"/>
              <a:t>The IPG and extension are subsequently implanted and connected to each lead.</a:t>
            </a:r>
          </a:p>
        </p:txBody>
      </p:sp>
    </p:spTree>
    <p:extLst>
      <p:ext uri="{BB962C8B-B14F-4D97-AF65-F5344CB8AC3E}">
        <p14:creationId xmlns:p14="http://schemas.microsoft.com/office/powerpoint/2010/main" xmlns="" val="6450506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347" y="242957"/>
            <a:ext cx="8525566" cy="2185214"/>
          </a:xfrm>
          <a:prstGeom prst="rect">
            <a:avLst/>
          </a:prstGeom>
          <a:noFill/>
        </p:spPr>
        <p:txBody>
          <a:bodyPr wrap="square" rtlCol="0">
            <a:spAutoFit/>
          </a:bodyPr>
          <a:lstStyle/>
          <a:p>
            <a:r>
              <a:rPr lang="en-US" sz="2800" b="1" dirty="0">
                <a:solidFill>
                  <a:srgbClr val="FF0000"/>
                </a:solidFill>
              </a:rPr>
              <a:t>Brain-machine interfaces (BMIs</a:t>
            </a:r>
            <a:r>
              <a:rPr lang="en-US" sz="2800" b="1" dirty="0" smtClean="0">
                <a:solidFill>
                  <a:srgbClr val="FF0000"/>
                </a:solidFill>
              </a:rPr>
              <a:t>)</a:t>
            </a:r>
            <a:endParaRPr lang="en-US" dirty="0"/>
          </a:p>
          <a:p>
            <a:r>
              <a:rPr lang="en-US" dirty="0"/>
              <a:t>devices that detect intent—typically intended movement—from</a:t>
            </a:r>
          </a:p>
          <a:p>
            <a:r>
              <a:rPr lang="en-US" dirty="0"/>
              <a:t>brain activity, and translate it into an output action, such as</a:t>
            </a:r>
          </a:p>
          <a:p>
            <a:r>
              <a:rPr lang="en-US" dirty="0"/>
              <a:t>control of a cursor on a screen or a robotic arm</a:t>
            </a:r>
            <a:r>
              <a:rPr lang="en-US" dirty="0" smtClean="0"/>
              <a:t>.</a:t>
            </a:r>
          </a:p>
          <a:p>
            <a:pPr marL="342900" indent="-342900">
              <a:buAutoNum type="arabicParenR"/>
            </a:pPr>
            <a:r>
              <a:rPr lang="en-US" dirty="0" smtClean="0"/>
              <a:t>acquiring </a:t>
            </a:r>
            <a:r>
              <a:rPr lang="en-US" dirty="0"/>
              <a:t>a neural signal that can be </a:t>
            </a:r>
            <a:r>
              <a:rPr lang="en-US" dirty="0" smtClean="0"/>
              <a:t>consciously controlled</a:t>
            </a:r>
            <a:r>
              <a:rPr lang="en-US" dirty="0"/>
              <a:t>; </a:t>
            </a:r>
            <a:endParaRPr lang="en-US" dirty="0" smtClean="0"/>
          </a:p>
          <a:p>
            <a:pPr marL="342900" indent="-342900">
              <a:buAutoNum type="arabicParenR"/>
            </a:pPr>
            <a:r>
              <a:rPr lang="en-US" dirty="0" smtClean="0"/>
              <a:t>analyzing </a:t>
            </a:r>
            <a:r>
              <a:rPr lang="en-US" dirty="0"/>
              <a:t>that signal to identify an intended </a:t>
            </a:r>
            <a:r>
              <a:rPr lang="en-US" dirty="0" smtClean="0"/>
              <a:t>motor output</a:t>
            </a:r>
            <a:r>
              <a:rPr lang="en-US" dirty="0"/>
              <a:t>; and </a:t>
            </a:r>
            <a:endParaRPr lang="en-US" dirty="0" smtClean="0"/>
          </a:p>
          <a:p>
            <a:pPr marL="342900" indent="-342900">
              <a:buAutoNum type="arabicParenR"/>
            </a:pPr>
            <a:r>
              <a:rPr lang="en-US" dirty="0" smtClean="0"/>
              <a:t>executing </a:t>
            </a:r>
            <a:r>
              <a:rPr lang="en-US" dirty="0"/>
              <a:t>the intended </a:t>
            </a:r>
            <a:r>
              <a:rPr lang="en-US" dirty="0" smtClean="0"/>
              <a:t>action</a:t>
            </a:r>
            <a:endParaRPr lang="en-US" dirty="0"/>
          </a:p>
        </p:txBody>
      </p:sp>
      <p:pic>
        <p:nvPicPr>
          <p:cNvPr id="5" name="Picture 4" descr="Brain Machine Interfaces.tiff"/>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2347" y="2402509"/>
            <a:ext cx="4090416" cy="3870960"/>
          </a:xfrm>
          <a:prstGeom prst="rect">
            <a:avLst/>
          </a:prstGeom>
        </p:spPr>
      </p:pic>
    </p:spTree>
    <p:extLst>
      <p:ext uri="{BB962C8B-B14F-4D97-AF65-F5344CB8AC3E}">
        <p14:creationId xmlns:p14="http://schemas.microsoft.com/office/powerpoint/2010/main" xmlns="" val="20464701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4199" y="398737"/>
            <a:ext cx="7056171" cy="2123658"/>
          </a:xfrm>
          <a:prstGeom prst="rect">
            <a:avLst/>
          </a:prstGeom>
          <a:noFill/>
        </p:spPr>
        <p:txBody>
          <a:bodyPr wrap="square" rtlCol="0">
            <a:spAutoFit/>
          </a:bodyPr>
          <a:lstStyle/>
          <a:p>
            <a:r>
              <a:rPr lang="en-US" sz="2400" i="1" dirty="0" err="1" smtClean="0">
                <a:solidFill>
                  <a:srgbClr val="FF0000"/>
                </a:solidFill>
              </a:rPr>
              <a:t>NeuroSensing</a:t>
            </a:r>
            <a:r>
              <a:rPr lang="en-US" sz="2400" i="1" dirty="0" smtClean="0">
                <a:solidFill>
                  <a:srgbClr val="FF0000"/>
                </a:solidFill>
              </a:rPr>
              <a:t> and Diagnostics </a:t>
            </a:r>
            <a:r>
              <a:rPr lang="en-US" dirty="0" smtClean="0"/>
              <a:t>are tools to improve monitoring of activity in the nervous system, brain state activity or improve diagnosis of a condition. A peripheral nerve sensing test system that detects sensory impairments due to carpal tunnel syndrome is an example of a </a:t>
            </a:r>
            <a:r>
              <a:rPr lang="en-US" dirty="0" err="1" smtClean="0"/>
              <a:t>neurosensing</a:t>
            </a:r>
            <a:r>
              <a:rPr lang="en-US" dirty="0" smtClean="0"/>
              <a:t> system in practice. Another example is EMG (electromyography) devices utilized to communicate with a computer system.</a:t>
            </a:r>
            <a:endParaRPr lang="en-US" dirty="0"/>
          </a:p>
        </p:txBody>
      </p:sp>
      <p:pic>
        <p:nvPicPr>
          <p:cNvPr id="7" name="Picture 6" descr="Matt Nagle.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2600" y="3916801"/>
            <a:ext cx="3949700" cy="2783598"/>
          </a:xfrm>
          <a:prstGeom prst="rect">
            <a:avLst/>
          </a:prstGeom>
        </p:spPr>
      </p:pic>
      <p:sp>
        <p:nvSpPr>
          <p:cNvPr id="8" name="TextBox 7"/>
          <p:cNvSpPr txBox="1"/>
          <p:nvPr/>
        </p:nvSpPr>
        <p:spPr>
          <a:xfrm>
            <a:off x="4775200" y="4216400"/>
            <a:ext cx="3759200" cy="923330"/>
          </a:xfrm>
          <a:prstGeom prst="rect">
            <a:avLst/>
          </a:prstGeom>
          <a:noFill/>
        </p:spPr>
        <p:txBody>
          <a:bodyPr wrap="square" rtlCol="0">
            <a:spAutoFit/>
          </a:bodyPr>
          <a:lstStyle/>
          <a:p>
            <a:r>
              <a:rPr lang="en-US" dirty="0"/>
              <a:t>Matt Nagle's </a:t>
            </a:r>
            <a:r>
              <a:rPr lang="en-US" dirty="0" err="1"/>
              <a:t>neuroprosthetic</a:t>
            </a:r>
            <a:r>
              <a:rPr lang="en-US" dirty="0"/>
              <a:t> lets him move a cursor using thought alone</a:t>
            </a:r>
            <a:r>
              <a:rPr lang="en-US" dirty="0" smtClean="0"/>
              <a:t>.</a:t>
            </a:r>
          </a:p>
          <a:p>
            <a:endParaRPr lang="en-US" dirty="0"/>
          </a:p>
        </p:txBody>
      </p:sp>
      <p:sp>
        <p:nvSpPr>
          <p:cNvPr id="2" name="TextBox 1"/>
          <p:cNvSpPr txBox="1"/>
          <p:nvPr/>
        </p:nvSpPr>
        <p:spPr>
          <a:xfrm>
            <a:off x="607391" y="2749826"/>
            <a:ext cx="5146261" cy="923330"/>
          </a:xfrm>
          <a:prstGeom prst="rect">
            <a:avLst/>
          </a:prstGeom>
          <a:noFill/>
        </p:spPr>
        <p:txBody>
          <a:bodyPr wrap="square" rtlCol="0">
            <a:spAutoFit/>
          </a:bodyPr>
          <a:lstStyle/>
          <a:p>
            <a:r>
              <a:rPr lang="en-US" dirty="0" smtClean="0"/>
              <a:t>BCI connects the brain to a computer</a:t>
            </a:r>
          </a:p>
          <a:p>
            <a:r>
              <a:rPr lang="en-US" dirty="0" err="1" smtClean="0"/>
              <a:t>Neuroprosthetics</a:t>
            </a:r>
            <a:r>
              <a:rPr lang="en-US" dirty="0" smtClean="0"/>
              <a:t> connect the nervous system to a device</a:t>
            </a:r>
            <a:endParaRPr lang="en-US" dirty="0"/>
          </a:p>
        </p:txBody>
      </p:sp>
    </p:spTree>
    <p:extLst>
      <p:ext uri="{BB962C8B-B14F-4D97-AF65-F5344CB8AC3E}">
        <p14:creationId xmlns:p14="http://schemas.microsoft.com/office/powerpoint/2010/main" xmlns="" val="211359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2888" y="144628"/>
            <a:ext cx="8686800" cy="1143000"/>
          </a:xfrm>
        </p:spPr>
        <p:txBody>
          <a:bodyPr>
            <a:normAutofit fontScale="90000"/>
          </a:bodyPr>
          <a:lstStyle/>
          <a:p>
            <a:r>
              <a:rPr lang="en-US" dirty="0">
                <a:latin typeface="Times New Roman" charset="0"/>
              </a:rPr>
              <a:t>Medical engineering (medical engineer)</a:t>
            </a:r>
          </a:p>
        </p:txBody>
      </p:sp>
      <p:sp>
        <p:nvSpPr>
          <p:cNvPr id="7171" name="Content Placeholder 2"/>
          <p:cNvSpPr>
            <a:spLocks noGrp="1"/>
          </p:cNvSpPr>
          <p:nvPr>
            <p:ph idx="1"/>
          </p:nvPr>
        </p:nvSpPr>
        <p:spPr>
          <a:xfrm>
            <a:off x="395288" y="1125538"/>
            <a:ext cx="8534400" cy="4978400"/>
          </a:xfrm>
        </p:spPr>
        <p:txBody>
          <a:bodyPr>
            <a:normAutofit fontScale="92500" lnSpcReduction="10000"/>
          </a:bodyPr>
          <a:lstStyle/>
          <a:p>
            <a:r>
              <a:rPr lang="en-US" dirty="0">
                <a:latin typeface="Times New Roman" charset="0"/>
              </a:rPr>
              <a:t>uses engineering concepts and technology for development of </a:t>
            </a:r>
          </a:p>
          <a:p>
            <a:pPr lvl="1"/>
            <a:r>
              <a:rPr lang="en-US" dirty="0">
                <a:latin typeface="Times New Roman" charset="0"/>
              </a:rPr>
              <a:t>instrumentation, </a:t>
            </a:r>
          </a:p>
          <a:p>
            <a:pPr lvl="1"/>
            <a:r>
              <a:rPr lang="en-US" dirty="0">
                <a:latin typeface="Times New Roman" charset="0"/>
              </a:rPr>
              <a:t>diagnostic and therapeutic devices, </a:t>
            </a:r>
          </a:p>
          <a:p>
            <a:pPr lvl="1"/>
            <a:r>
              <a:rPr lang="en-US" dirty="0">
                <a:latin typeface="Times New Roman" charset="0"/>
              </a:rPr>
              <a:t>artificial organs, and </a:t>
            </a:r>
          </a:p>
          <a:p>
            <a:pPr lvl="1"/>
            <a:r>
              <a:rPr lang="en-US" dirty="0">
                <a:latin typeface="Times New Roman" charset="0"/>
              </a:rPr>
              <a:t>other medical devices needed in health care and in hospitals</a:t>
            </a:r>
          </a:p>
          <a:p>
            <a:r>
              <a:rPr lang="en-US" dirty="0">
                <a:latin typeface="Times New Roman" charset="0"/>
              </a:rPr>
              <a:t>role:</a:t>
            </a:r>
          </a:p>
          <a:p>
            <a:pPr lvl="1"/>
            <a:r>
              <a:rPr lang="en-US" dirty="0">
                <a:latin typeface="Times New Roman" charset="0"/>
              </a:rPr>
              <a:t>examine some portion of biology and medicine to identify areas in which advanced technology might be advantageous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E0EAC092-2019-5B42-A014-449106C21C2E}" type="slidenum">
              <a:rPr lang="en-US">
                <a:solidFill>
                  <a:schemeClr val="tx1"/>
                </a:solidFill>
                <a:latin typeface="Times New Roman" charset="0"/>
              </a:rPr>
              <a:pPr/>
              <a:t>13</a:t>
            </a:fld>
            <a:endParaRPr lang="en-US">
              <a:solidFill>
                <a:schemeClr val="tx1"/>
              </a:solidFill>
              <a:latin typeface="Times New Roman" charset="0"/>
            </a:endParaRPr>
          </a:p>
        </p:txBody>
      </p:sp>
    </p:spTree>
    <p:extLst>
      <p:ext uri="{BB962C8B-B14F-4D97-AF65-F5344CB8AC3E}">
        <p14:creationId xmlns:p14="http://schemas.microsoft.com/office/powerpoint/2010/main" xmlns="" val="11004546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1"/>
            <a:ext cx="8773885" cy="2585323"/>
          </a:xfrm>
          <a:prstGeom prst="rect">
            <a:avLst/>
          </a:prstGeom>
        </p:spPr>
        <p:txBody>
          <a:bodyPr wrap="square">
            <a:spAutoFit/>
          </a:bodyPr>
          <a:lstStyle/>
          <a:p>
            <a:r>
              <a:rPr lang="en-GB" dirty="0" smtClean="0"/>
              <a:t>The </a:t>
            </a:r>
            <a:r>
              <a:rPr lang="en-GB" dirty="0" err="1" smtClean="0"/>
              <a:t>ReWalk</a:t>
            </a:r>
            <a:r>
              <a:rPr lang="en-GB" dirty="0" smtClean="0"/>
              <a:t> exoskeleton suit uses motorized legs that power knee and hip movement and is controlled by on-board computers and motion sensors, restoring self-initiated walking without needing tethers or switches to begin stepping. </a:t>
            </a:r>
            <a:r>
              <a:rPr lang="en-GB" dirty="0" err="1" smtClean="0"/>
              <a:t>ReWalk</a:t>
            </a:r>
            <a:r>
              <a:rPr lang="en-GB" dirty="0" smtClean="0"/>
              <a:t> controls movement using subtle changes in </a:t>
            </a:r>
            <a:r>
              <a:rPr lang="en-GB" dirty="0" err="1" smtClean="0"/>
              <a:t>center</a:t>
            </a:r>
            <a:r>
              <a:rPr lang="en-GB" dirty="0" smtClean="0"/>
              <a:t> of gravity, mimics natural gait and provides functional walking speed. A forward tilt of the upper body is sensed by the system, which triggers the first step. Repeated body shifting generates a sequence of steps, which allows natural and efficient walking. The </a:t>
            </a:r>
            <a:r>
              <a:rPr lang="en-GB" dirty="0" err="1" smtClean="0"/>
              <a:t>ReWalk</a:t>
            </a:r>
            <a:r>
              <a:rPr lang="en-GB" dirty="0" smtClean="0"/>
              <a:t> also sits, stands, allows turning and has the ability to climb and descend stairs. Using crutches for support, the user can walk and speak eye-to-eye with others on city streets and also navigate slopes and uneven terrain.</a:t>
            </a:r>
            <a:endParaRPr lang="en-GB" dirty="0"/>
          </a:p>
        </p:txBody>
      </p:sp>
      <p:pic>
        <p:nvPicPr>
          <p:cNvPr id="5" name="Picture 4" descr="Claire Lomas 2.jpg"/>
          <p:cNvPicPr>
            <a:picLocks noChangeAspect="1"/>
          </p:cNvPicPr>
          <p:nvPr/>
        </p:nvPicPr>
        <p:blipFill>
          <a:blip r:embed="rId3"/>
          <a:stretch>
            <a:fillRect/>
          </a:stretch>
        </p:blipFill>
        <p:spPr>
          <a:xfrm>
            <a:off x="1172936" y="2737724"/>
            <a:ext cx="6653892" cy="3726180"/>
          </a:xfrm>
          <a:prstGeom prst="rect">
            <a:avLst/>
          </a:prstGeom>
        </p:spPr>
      </p:pic>
    </p:spTree>
    <p:extLst>
      <p:ext uri="{BB962C8B-B14F-4D97-AF65-F5344CB8AC3E}">
        <p14:creationId xmlns:p14="http://schemas.microsoft.com/office/powerpoint/2010/main" xmlns="" val="3338875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latin typeface="Times New Roman" charset="0"/>
              </a:rPr>
              <a:t>Clinical engineering (clinical engineer)</a:t>
            </a:r>
          </a:p>
        </p:txBody>
      </p:sp>
      <p:sp>
        <p:nvSpPr>
          <p:cNvPr id="8195" name="Content Placeholder 2"/>
          <p:cNvSpPr>
            <a:spLocks noGrp="1"/>
          </p:cNvSpPr>
          <p:nvPr>
            <p:ph idx="1"/>
          </p:nvPr>
        </p:nvSpPr>
        <p:spPr/>
        <p:txBody>
          <a:bodyPr/>
          <a:lstStyle/>
          <a:p>
            <a:r>
              <a:rPr lang="en-US">
                <a:latin typeface="Times New Roman" charset="0"/>
              </a:rPr>
              <a:t>uses engineering, management concept, and technology</a:t>
            </a:r>
          </a:p>
          <a:p>
            <a:pPr lvl="1"/>
            <a:r>
              <a:rPr lang="en-US">
                <a:latin typeface="Times New Roman" charset="0"/>
              </a:rPr>
              <a:t>to improve health care in hospitals</a:t>
            </a:r>
          </a:p>
          <a:p>
            <a:pPr lvl="2"/>
            <a:r>
              <a:rPr lang="en-US">
                <a:latin typeface="Times New Roman" charset="0"/>
              </a:rPr>
              <a:t>better patient care at minimum costs thought the application of technology</a:t>
            </a:r>
          </a:p>
          <a:p>
            <a:r>
              <a:rPr lang="en-US">
                <a:latin typeface="Times New Roman" charset="0"/>
              </a:rPr>
              <a:t>role is to provide services directly</a:t>
            </a:r>
          </a:p>
          <a:p>
            <a:pPr lvl="1"/>
            <a:r>
              <a:rPr lang="en-US">
                <a:latin typeface="Times New Roman" charset="0"/>
              </a:rPr>
              <a:t>related to patient care together with other health care professionals</a:t>
            </a:r>
          </a:p>
          <a:p>
            <a:pPr lvl="1"/>
            <a:r>
              <a:rPr lang="en-US">
                <a:latin typeface="Times New Roman" charset="0"/>
              </a:rPr>
              <a:t>problems originated from clinical environment</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BC4FA234-845F-6448-9438-A9DFA354B6B1}" type="slidenum">
              <a:rPr lang="en-US">
                <a:solidFill>
                  <a:schemeClr val="tx1"/>
                </a:solidFill>
                <a:latin typeface="Times New Roman" charset="0"/>
              </a:rPr>
              <a:pPr/>
              <a:t>14</a:t>
            </a:fld>
            <a:endParaRPr lang="en-US">
              <a:solidFill>
                <a:schemeClr val="tx1"/>
              </a:solidFill>
              <a:latin typeface="Times New Roman" charset="0"/>
            </a:endParaRPr>
          </a:p>
        </p:txBody>
      </p:sp>
    </p:spTree>
    <p:extLst>
      <p:ext uri="{BB962C8B-B14F-4D97-AF65-F5344CB8AC3E}">
        <p14:creationId xmlns:p14="http://schemas.microsoft.com/office/powerpoint/2010/main" xmlns="" val="93477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atin typeface="Times New Roman" charset="0"/>
              </a:rPr>
              <a:t>Clinical engineering</a:t>
            </a:r>
          </a:p>
        </p:txBody>
      </p:sp>
      <p:sp>
        <p:nvSpPr>
          <p:cNvPr id="9219" name="Content Placeholder 2"/>
          <p:cNvSpPr>
            <a:spLocks noGrp="1"/>
          </p:cNvSpPr>
          <p:nvPr>
            <p:ph idx="1"/>
          </p:nvPr>
        </p:nvSpPr>
        <p:spPr/>
        <p:txBody>
          <a:bodyPr/>
          <a:lstStyle/>
          <a:p>
            <a:r>
              <a:rPr lang="en-US">
                <a:latin typeface="Times New Roman" charset="0"/>
              </a:rPr>
              <a:t>responsible for</a:t>
            </a:r>
          </a:p>
          <a:p>
            <a:pPr lvl="1"/>
            <a:r>
              <a:rPr lang="en-US">
                <a:latin typeface="Times New Roman" charset="0"/>
              </a:rPr>
              <a:t>equipment effectiveness and</a:t>
            </a:r>
          </a:p>
          <a:p>
            <a:pPr lvl="1"/>
            <a:r>
              <a:rPr lang="en-US">
                <a:latin typeface="Times New Roman" charset="0"/>
              </a:rPr>
              <a:t>electrical safety in medical instrumentation</a:t>
            </a:r>
          </a:p>
          <a:p>
            <a:pPr lvl="1"/>
            <a:r>
              <a:rPr lang="en-US">
                <a:latin typeface="Times New Roman" charset="0"/>
              </a:rPr>
              <a:t>systems and power supply</a:t>
            </a:r>
          </a:p>
          <a:p>
            <a:r>
              <a:rPr lang="en-US">
                <a:latin typeface="Times New Roman" charset="0"/>
              </a:rPr>
              <a:t>constrained by regulations</a:t>
            </a:r>
          </a:p>
          <a:p>
            <a:pPr lvl="1"/>
            <a:r>
              <a:rPr lang="en-US">
                <a:latin typeface="Times New Roman" charset="0"/>
              </a:rPr>
              <a:t>medical, federal, state, local, governmental, hospital</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BC6A25D2-431F-2D44-ADCA-E0142D4AE04E}" type="slidenum">
              <a:rPr lang="en-US">
                <a:solidFill>
                  <a:schemeClr val="tx1"/>
                </a:solidFill>
                <a:latin typeface="Times New Roman" charset="0"/>
              </a:rPr>
              <a:pPr/>
              <a:t>15</a:t>
            </a:fld>
            <a:endParaRPr lang="en-US">
              <a:solidFill>
                <a:schemeClr val="tx1"/>
              </a:solidFill>
              <a:latin typeface="Times New Roman" charset="0"/>
            </a:endParaRPr>
          </a:p>
        </p:txBody>
      </p:sp>
    </p:spTree>
    <p:extLst>
      <p:ext uri="{BB962C8B-B14F-4D97-AF65-F5344CB8AC3E}">
        <p14:creationId xmlns:p14="http://schemas.microsoft.com/office/powerpoint/2010/main" xmlns="" val="419065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850900"/>
          </a:xfrm>
        </p:spPr>
        <p:txBody>
          <a:bodyPr/>
          <a:lstStyle/>
          <a:p>
            <a:r>
              <a:rPr lang="en-US" dirty="0">
                <a:latin typeface="Times New Roman" charset="0"/>
              </a:rPr>
              <a:t>Bioengineering (bioengineer)</a:t>
            </a:r>
          </a:p>
        </p:txBody>
      </p:sp>
      <p:sp>
        <p:nvSpPr>
          <p:cNvPr id="10243" name="Content Placeholder 2"/>
          <p:cNvSpPr>
            <a:spLocks noGrp="1"/>
          </p:cNvSpPr>
          <p:nvPr>
            <p:ph idx="1"/>
          </p:nvPr>
        </p:nvSpPr>
        <p:spPr>
          <a:xfrm>
            <a:off x="214313" y="1125538"/>
            <a:ext cx="8715375" cy="5375275"/>
          </a:xfrm>
        </p:spPr>
        <p:txBody>
          <a:bodyPr/>
          <a:lstStyle/>
          <a:p>
            <a:r>
              <a:rPr lang="en-US" sz="2400">
                <a:latin typeface="Times New Roman" charset="0"/>
              </a:rPr>
              <a:t>basic research-oriented activity closely related to</a:t>
            </a:r>
          </a:p>
          <a:p>
            <a:pPr lvl="1"/>
            <a:r>
              <a:rPr lang="en-US" sz="2400">
                <a:latin typeface="Times New Roman" charset="0"/>
              </a:rPr>
              <a:t>biotechnology and</a:t>
            </a:r>
          </a:p>
          <a:p>
            <a:pPr lvl="1"/>
            <a:r>
              <a:rPr lang="en-US" sz="2400">
                <a:latin typeface="Times New Roman" charset="0"/>
              </a:rPr>
              <a:t>genetic engineering</a:t>
            </a:r>
          </a:p>
          <a:p>
            <a:pPr lvl="2"/>
            <a:r>
              <a:rPr lang="en-US">
                <a:latin typeface="Times New Roman" charset="0"/>
              </a:rPr>
              <a:t>modification of animal or plant cells to improve plants or animals to develop new micro-organisms</a:t>
            </a:r>
          </a:p>
          <a:p>
            <a:r>
              <a:rPr lang="en-US" sz="2400">
                <a:latin typeface="Times New Roman" charset="0"/>
              </a:rPr>
              <a:t>Bioengineering integrates</a:t>
            </a:r>
          </a:p>
          <a:p>
            <a:pPr lvl="1"/>
            <a:r>
              <a:rPr lang="en-US" sz="2400">
                <a:latin typeface="Times New Roman" charset="0"/>
              </a:rPr>
              <a:t>physical,</a:t>
            </a:r>
          </a:p>
          <a:p>
            <a:pPr lvl="1"/>
            <a:r>
              <a:rPr lang="en-US" sz="2400">
                <a:latin typeface="Times New Roman" charset="0"/>
              </a:rPr>
              <a:t>chemical,</a:t>
            </a:r>
          </a:p>
          <a:p>
            <a:pPr lvl="1"/>
            <a:r>
              <a:rPr lang="en-US" sz="2400">
                <a:latin typeface="Times New Roman" charset="0"/>
              </a:rPr>
              <a:t>mathematical, and</a:t>
            </a:r>
          </a:p>
          <a:p>
            <a:pPr lvl="1"/>
            <a:r>
              <a:rPr lang="en-US" sz="2400">
                <a:latin typeface="Times New Roman" charset="0"/>
              </a:rPr>
              <a:t>computational sciences and</a:t>
            </a:r>
          </a:p>
          <a:p>
            <a:pPr lvl="1"/>
            <a:r>
              <a:rPr lang="en-US" sz="2400">
                <a:latin typeface="Times New Roman" charset="0"/>
              </a:rPr>
              <a:t>engineering principles</a:t>
            </a:r>
          </a:p>
          <a:p>
            <a:pPr lvl="1">
              <a:buFontTx/>
              <a:buNone/>
            </a:pPr>
            <a:r>
              <a:rPr lang="en-US" sz="2400">
                <a:solidFill>
                  <a:schemeClr val="tx1"/>
                </a:solidFill>
                <a:latin typeface="Times New Roman" charset="0"/>
              </a:rPr>
              <a:t>to study biology, medicine, behavior, and health.</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48839522-7282-5E41-B735-B4E8478351E3}" type="slidenum">
              <a:rPr lang="en-US">
                <a:solidFill>
                  <a:schemeClr val="tx1"/>
                </a:solidFill>
                <a:latin typeface="Times New Roman" charset="0"/>
              </a:rPr>
              <a:pPr/>
              <a:t>16</a:t>
            </a:fld>
            <a:endParaRPr lang="en-US">
              <a:solidFill>
                <a:schemeClr val="tx1"/>
              </a:solidFill>
              <a:latin typeface="Times New Roman" charset="0"/>
            </a:endParaRPr>
          </a:p>
        </p:txBody>
      </p:sp>
    </p:spTree>
    <p:extLst>
      <p:ext uri="{BB962C8B-B14F-4D97-AF65-F5344CB8AC3E}">
        <p14:creationId xmlns:p14="http://schemas.microsoft.com/office/powerpoint/2010/main" xmlns="" val="266387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25487"/>
          </a:xfrm>
        </p:spPr>
        <p:txBody>
          <a:bodyPr>
            <a:normAutofit fontScale="90000"/>
          </a:bodyPr>
          <a:lstStyle/>
          <a:p>
            <a:r>
              <a:rPr lang="en-US" dirty="0">
                <a:latin typeface="Times New Roman" charset="0"/>
              </a:rPr>
              <a:t>Bioengineering</a:t>
            </a:r>
          </a:p>
        </p:txBody>
      </p:sp>
      <p:sp>
        <p:nvSpPr>
          <p:cNvPr id="11267" name="Content Placeholder 2"/>
          <p:cNvSpPr>
            <a:spLocks noGrp="1"/>
          </p:cNvSpPr>
          <p:nvPr>
            <p:ph idx="1"/>
          </p:nvPr>
        </p:nvSpPr>
        <p:spPr>
          <a:xfrm>
            <a:off x="395288" y="1000125"/>
            <a:ext cx="8534400" cy="5103813"/>
          </a:xfrm>
        </p:spPr>
        <p:txBody>
          <a:bodyPr>
            <a:normAutofit fontScale="92500"/>
          </a:bodyPr>
          <a:lstStyle/>
          <a:p>
            <a:r>
              <a:rPr lang="en-US">
                <a:latin typeface="Times New Roman" charset="0"/>
              </a:rPr>
              <a:t>It advances fundamental concepts;</a:t>
            </a:r>
          </a:p>
          <a:p>
            <a:pPr lvl="1"/>
            <a:r>
              <a:rPr lang="en-US">
                <a:latin typeface="Times New Roman" charset="0"/>
              </a:rPr>
              <a:t>creates knowledge from the molecular to the organ systems levels;</a:t>
            </a:r>
          </a:p>
          <a:p>
            <a:pPr lvl="1"/>
            <a:r>
              <a:rPr lang="en-US">
                <a:latin typeface="Times New Roman" charset="0"/>
              </a:rPr>
              <a:t>develops innovative biologics, materials, processes, implants, devices, and informatics approaches</a:t>
            </a:r>
          </a:p>
          <a:p>
            <a:pPr>
              <a:buFontTx/>
              <a:buNone/>
            </a:pPr>
            <a:r>
              <a:rPr lang="en-US">
                <a:latin typeface="Times New Roman" charset="0"/>
              </a:rPr>
              <a:t>	for the</a:t>
            </a:r>
          </a:p>
          <a:p>
            <a:pPr lvl="1"/>
            <a:r>
              <a:rPr lang="en-US">
                <a:latin typeface="Times New Roman" charset="0"/>
              </a:rPr>
              <a:t>prevention,</a:t>
            </a:r>
          </a:p>
          <a:p>
            <a:pPr lvl="1"/>
            <a:r>
              <a:rPr lang="en-US">
                <a:latin typeface="Times New Roman" charset="0"/>
              </a:rPr>
              <a:t>diagnosis, and</a:t>
            </a:r>
          </a:p>
          <a:p>
            <a:pPr lvl="1"/>
            <a:r>
              <a:rPr lang="en-US">
                <a:latin typeface="Times New Roman" charset="0"/>
              </a:rPr>
              <a:t>treatment of disease,</a:t>
            </a:r>
          </a:p>
          <a:p>
            <a:pPr>
              <a:buFontTx/>
              <a:buNone/>
            </a:pPr>
            <a:r>
              <a:rPr lang="en-US">
                <a:latin typeface="Times New Roman" charset="0"/>
              </a:rPr>
              <a:t>	for patient rehabilitation, and for improving health</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97F818D3-7E0C-DA49-BCE2-DCC2AC2A41BD}" type="slidenum">
              <a:rPr lang="en-US">
                <a:solidFill>
                  <a:schemeClr val="tx1"/>
                </a:solidFill>
                <a:latin typeface="Times New Roman" charset="0"/>
              </a:rPr>
              <a:pPr/>
              <a:t>17</a:t>
            </a:fld>
            <a:endParaRPr lang="en-US">
              <a:solidFill>
                <a:schemeClr val="tx1"/>
              </a:solidFill>
              <a:latin typeface="Times New Roman" charset="0"/>
            </a:endParaRPr>
          </a:p>
        </p:txBody>
      </p:sp>
    </p:spTree>
    <p:extLst>
      <p:ext uri="{BB962C8B-B14F-4D97-AF65-F5344CB8AC3E}">
        <p14:creationId xmlns:p14="http://schemas.microsoft.com/office/powerpoint/2010/main" xmlns="" val="188197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805441"/>
          </a:xfrm>
        </p:spPr>
        <p:txBody>
          <a:bodyPr/>
          <a:lstStyle/>
          <a:p>
            <a:r>
              <a:rPr lang="en-US" dirty="0">
                <a:latin typeface="Times New Roman" charset="0"/>
              </a:rPr>
              <a:t>Biomedical Engineering (BME)</a:t>
            </a:r>
          </a:p>
        </p:txBody>
      </p:sp>
      <p:sp>
        <p:nvSpPr>
          <p:cNvPr id="12291" name="Content Placeholder 2"/>
          <p:cNvSpPr>
            <a:spLocks noGrp="1"/>
          </p:cNvSpPr>
          <p:nvPr>
            <p:ph idx="1"/>
          </p:nvPr>
        </p:nvSpPr>
        <p:spPr>
          <a:xfrm>
            <a:off x="395288" y="1000125"/>
            <a:ext cx="8534400" cy="5429250"/>
          </a:xfrm>
        </p:spPr>
        <p:txBody>
          <a:bodyPr/>
          <a:lstStyle/>
          <a:p>
            <a:r>
              <a:rPr lang="en-US">
                <a:latin typeface="Times New Roman" charset="0"/>
              </a:rPr>
              <a:t>a growing and expanding interdisciplinary profession</a:t>
            </a:r>
          </a:p>
          <a:p>
            <a:r>
              <a:rPr lang="en-US">
                <a:latin typeface="Times New Roman" charset="0"/>
              </a:rPr>
              <a:t>concerned with the application of</a:t>
            </a:r>
          </a:p>
          <a:p>
            <a:pPr lvl="1"/>
            <a:r>
              <a:rPr lang="en-US">
                <a:latin typeface="Times New Roman" charset="0"/>
              </a:rPr>
              <a:t>engineering,</a:t>
            </a:r>
          </a:p>
          <a:p>
            <a:pPr lvl="1"/>
            <a:r>
              <a:rPr lang="en-US">
                <a:latin typeface="Times New Roman" charset="0"/>
              </a:rPr>
              <a:t>mathematics,</a:t>
            </a:r>
          </a:p>
          <a:p>
            <a:pPr lvl="1"/>
            <a:r>
              <a:rPr lang="en-US">
                <a:latin typeface="Times New Roman" charset="0"/>
              </a:rPr>
              <a:t>computing, and</a:t>
            </a:r>
          </a:p>
          <a:p>
            <a:pPr lvl="1"/>
            <a:r>
              <a:rPr lang="en-US">
                <a:latin typeface="Times New Roman" charset="0"/>
              </a:rPr>
              <a:t>science methodologies</a:t>
            </a:r>
          </a:p>
          <a:p>
            <a:pPr>
              <a:buFontTx/>
              <a:buNone/>
            </a:pPr>
            <a:r>
              <a:rPr lang="en-US">
                <a:latin typeface="Times New Roman" charset="0"/>
              </a:rPr>
              <a:t>	to the analysis of biological and physiological problems</a:t>
            </a:r>
          </a:p>
          <a:p>
            <a:r>
              <a:rPr lang="en-US">
                <a:latin typeface="Times New Roman" charset="0"/>
              </a:rPr>
              <a:t>produce technological advances in health care</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8CC95A21-4C19-9E4D-9F8E-E525B71A39B1}" type="slidenum">
              <a:rPr lang="en-US">
                <a:solidFill>
                  <a:schemeClr val="tx1"/>
                </a:solidFill>
                <a:latin typeface="Times New Roman" charset="0"/>
              </a:rPr>
              <a:pPr/>
              <a:t>18</a:t>
            </a:fld>
            <a:endParaRPr lang="en-US">
              <a:solidFill>
                <a:schemeClr val="tx1"/>
              </a:solidFill>
              <a:latin typeface="Times New Roman" charset="0"/>
            </a:endParaRPr>
          </a:p>
        </p:txBody>
      </p:sp>
    </p:spTree>
    <p:extLst>
      <p:ext uri="{BB962C8B-B14F-4D97-AF65-F5344CB8AC3E}">
        <p14:creationId xmlns:p14="http://schemas.microsoft.com/office/powerpoint/2010/main" xmlns="" val="7869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atin typeface="Times New Roman" charset="0"/>
              </a:rPr>
              <a:t>Biomedical engineers</a:t>
            </a:r>
          </a:p>
        </p:txBody>
      </p:sp>
      <p:sp>
        <p:nvSpPr>
          <p:cNvPr id="15363" name="Content Placeholder 2"/>
          <p:cNvSpPr>
            <a:spLocks noGrp="1"/>
          </p:cNvSpPr>
          <p:nvPr>
            <p:ph idx="1"/>
          </p:nvPr>
        </p:nvSpPr>
        <p:spPr/>
        <p:txBody>
          <a:bodyPr>
            <a:normAutofit fontScale="92500" lnSpcReduction="20000"/>
          </a:bodyPr>
          <a:lstStyle/>
          <a:p>
            <a:r>
              <a:rPr lang="en-US" sz="2400">
                <a:latin typeface="Times New Roman" charset="0"/>
              </a:rPr>
              <a:t>apply different engineering principles</a:t>
            </a:r>
          </a:p>
          <a:p>
            <a:pPr lvl="1"/>
            <a:r>
              <a:rPr lang="en-US" sz="2000">
                <a:latin typeface="Times New Roman" charset="0"/>
              </a:rPr>
              <a:t>electrical and electronics</a:t>
            </a:r>
          </a:p>
          <a:p>
            <a:pPr lvl="2"/>
            <a:r>
              <a:rPr lang="en-US" sz="1800">
                <a:latin typeface="Times New Roman" charset="0"/>
              </a:rPr>
              <a:t>instrumentation, bioamplifiers</a:t>
            </a:r>
          </a:p>
          <a:p>
            <a:pPr lvl="1"/>
            <a:r>
              <a:rPr lang="en-US" sz="2000">
                <a:latin typeface="Times New Roman" charset="0"/>
              </a:rPr>
              <a:t>mechanical,</a:t>
            </a:r>
          </a:p>
          <a:p>
            <a:pPr lvl="2"/>
            <a:r>
              <a:rPr lang="en-US" sz="1800">
                <a:latin typeface="Times New Roman" charset="0"/>
              </a:rPr>
              <a:t>artificial limbs, prostheses</a:t>
            </a:r>
          </a:p>
          <a:p>
            <a:pPr lvl="1"/>
            <a:r>
              <a:rPr lang="en-US" sz="2000">
                <a:latin typeface="Times New Roman" charset="0"/>
              </a:rPr>
              <a:t>physical</a:t>
            </a:r>
          </a:p>
          <a:p>
            <a:pPr lvl="2"/>
            <a:r>
              <a:rPr lang="en-US" sz="1800">
                <a:latin typeface="Times New Roman" charset="0"/>
              </a:rPr>
              <a:t>diagnostic imaging and therapeutic devices</a:t>
            </a:r>
          </a:p>
          <a:p>
            <a:pPr lvl="1"/>
            <a:r>
              <a:rPr lang="en-US" sz="2000">
                <a:latin typeface="Times New Roman" charset="0"/>
              </a:rPr>
              <a:t>chemical,</a:t>
            </a:r>
          </a:p>
          <a:p>
            <a:pPr lvl="2"/>
            <a:r>
              <a:rPr lang="en-US" sz="1800">
                <a:latin typeface="Times New Roman" charset="0"/>
              </a:rPr>
              <a:t>biosensors, chemical analysers</a:t>
            </a:r>
          </a:p>
          <a:p>
            <a:pPr lvl="1"/>
            <a:r>
              <a:rPr lang="en-US" sz="2000">
                <a:latin typeface="Times New Roman" charset="0"/>
              </a:rPr>
              <a:t>optical,</a:t>
            </a:r>
          </a:p>
          <a:p>
            <a:pPr lvl="2"/>
            <a:r>
              <a:rPr lang="en-US" sz="1800">
                <a:latin typeface="Times New Roman" charset="0"/>
              </a:rPr>
              <a:t>fiber optics, optical measurements</a:t>
            </a:r>
          </a:p>
          <a:p>
            <a:pPr lvl="1"/>
            <a:r>
              <a:rPr lang="en-US" sz="2000">
                <a:latin typeface="Times New Roman" charset="0"/>
              </a:rPr>
              <a:t>computer science</a:t>
            </a:r>
          </a:p>
          <a:p>
            <a:pPr lvl="2"/>
            <a:r>
              <a:rPr lang="en-US" sz="1800">
                <a:latin typeface="Times New Roman" charset="0"/>
              </a:rPr>
              <a:t>computational medicine, signal and image analysis, information systems</a:t>
            </a:r>
          </a:p>
          <a:p>
            <a:pPr lvl="1"/>
            <a:r>
              <a:rPr lang="en-US" sz="2000">
                <a:latin typeface="Times New Roman" charset="0"/>
              </a:rPr>
              <a:t>material science</a:t>
            </a:r>
          </a:p>
          <a:p>
            <a:pPr lvl="2"/>
            <a:r>
              <a:rPr lang="en-US" sz="1800">
                <a:latin typeface="Times New Roman" charset="0"/>
              </a:rPr>
              <a:t>implanted devices, artificial tissues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FB7C5E3B-A12D-2549-8825-AB42A6371D19}" type="slidenum">
              <a:rPr lang="en-US">
                <a:solidFill>
                  <a:schemeClr val="tx1"/>
                </a:solidFill>
                <a:latin typeface="Times New Roman" charset="0"/>
              </a:rPr>
              <a:pPr/>
              <a:t>19</a:t>
            </a:fld>
            <a:endParaRPr lang="en-US">
              <a:solidFill>
                <a:schemeClr val="tx1"/>
              </a:solidFill>
              <a:latin typeface="Times New Roman" charset="0"/>
            </a:endParaRPr>
          </a:p>
        </p:txBody>
      </p:sp>
    </p:spTree>
    <p:extLst>
      <p:ext uri="{BB962C8B-B14F-4D97-AF65-F5344CB8AC3E}">
        <p14:creationId xmlns:p14="http://schemas.microsoft.com/office/powerpoint/2010/main" xmlns="" val="314191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 for Section III</a:t>
            </a:r>
            <a:endParaRPr lang="en-US" dirty="0"/>
          </a:p>
        </p:txBody>
      </p:sp>
      <p:sp>
        <p:nvSpPr>
          <p:cNvPr id="3" name="Content Placeholder 2"/>
          <p:cNvSpPr>
            <a:spLocks noGrp="1"/>
          </p:cNvSpPr>
          <p:nvPr>
            <p:ph idx="1"/>
          </p:nvPr>
        </p:nvSpPr>
        <p:spPr>
          <a:xfrm>
            <a:off x="609600" y="1371600"/>
            <a:ext cx="8229600" cy="4648200"/>
          </a:xfrm>
        </p:spPr>
        <p:txBody>
          <a:bodyPr>
            <a:normAutofit fontScale="92500" lnSpcReduction="10000"/>
          </a:bodyPr>
          <a:lstStyle/>
          <a:p>
            <a:r>
              <a:rPr lang="en-US" dirty="0" smtClean="0"/>
              <a:t>Lectures as scheduled</a:t>
            </a:r>
          </a:p>
          <a:p>
            <a:r>
              <a:rPr lang="en-US" dirty="0" smtClean="0"/>
              <a:t>Tutorials as scheduled </a:t>
            </a:r>
            <a:endParaRPr lang="en-US" dirty="0"/>
          </a:p>
          <a:p>
            <a:r>
              <a:rPr lang="en-US" dirty="0" smtClean="0"/>
              <a:t>Some repeats of class lectures in tutorials with more details.</a:t>
            </a:r>
          </a:p>
          <a:p>
            <a:pPr lvl="1"/>
            <a:r>
              <a:rPr lang="en-US" dirty="0" smtClean="0"/>
              <a:t>Material covered in tutorials will be associated with the lectures and will be part of the exam syllabus.</a:t>
            </a:r>
          </a:p>
          <a:p>
            <a:r>
              <a:rPr lang="en-US" dirty="0" smtClean="0"/>
              <a:t>Quiz III on 8</a:t>
            </a:r>
            <a:r>
              <a:rPr lang="en-US" baseline="30000" dirty="0" smtClean="0"/>
              <a:t>th</a:t>
            </a:r>
            <a:r>
              <a:rPr lang="en-US" dirty="0" smtClean="0"/>
              <a:t> April, at 0830 hrs.</a:t>
            </a:r>
          </a:p>
          <a:p>
            <a:pPr lvl="1"/>
            <a:r>
              <a:rPr lang="en-US" dirty="0" smtClean="0"/>
              <a:t>Strict about time… land up by 0815</a:t>
            </a:r>
          </a:p>
          <a:p>
            <a:r>
              <a:rPr lang="en-US" dirty="0" smtClean="0"/>
              <a:t>End </a:t>
            </a:r>
            <a:r>
              <a:rPr lang="en-US" dirty="0" err="1" smtClean="0"/>
              <a:t>sem</a:t>
            </a:r>
            <a:r>
              <a:rPr lang="en-US" dirty="0" smtClean="0"/>
              <a:t> exam for part III will be short answer type and fill in the blanks</a:t>
            </a:r>
            <a:endParaRPr lang="en-US" dirty="0"/>
          </a:p>
        </p:txBody>
      </p:sp>
    </p:spTree>
    <p:extLst>
      <p:ext uri="{BB962C8B-B14F-4D97-AF65-F5344CB8AC3E}">
        <p14:creationId xmlns:p14="http://schemas.microsoft.com/office/powerpoint/2010/main" xmlns="" val="256870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96925"/>
          </a:xfrm>
        </p:spPr>
        <p:txBody>
          <a:bodyPr/>
          <a:lstStyle/>
          <a:p>
            <a:r>
              <a:rPr lang="en-US" dirty="0">
                <a:latin typeface="Times New Roman" charset="0"/>
              </a:rPr>
              <a:t>Biomedical Engineering (BME)</a:t>
            </a:r>
          </a:p>
        </p:txBody>
      </p:sp>
      <p:sp>
        <p:nvSpPr>
          <p:cNvPr id="16387" name="Content Placeholder 2"/>
          <p:cNvSpPr>
            <a:spLocks noGrp="1"/>
          </p:cNvSpPr>
          <p:nvPr>
            <p:ph idx="1"/>
          </p:nvPr>
        </p:nvSpPr>
        <p:spPr>
          <a:xfrm>
            <a:off x="285750" y="1071563"/>
            <a:ext cx="8461375" cy="4978400"/>
          </a:xfrm>
        </p:spPr>
        <p:txBody>
          <a:bodyPr/>
          <a:lstStyle/>
          <a:p>
            <a:pPr>
              <a:buFontTx/>
              <a:buNone/>
            </a:pPr>
            <a:r>
              <a:rPr lang="en-US">
                <a:latin typeface="Times New Roman" charset="0"/>
              </a:rPr>
              <a:t>Biomedical engineers</a:t>
            </a:r>
          </a:p>
          <a:p>
            <a:r>
              <a:rPr lang="en-US">
                <a:latin typeface="Times New Roman" charset="0"/>
              </a:rPr>
              <a:t>to understand, modify, </a:t>
            </a:r>
          </a:p>
          <a:p>
            <a:pPr>
              <a:buFontTx/>
              <a:buNone/>
            </a:pPr>
            <a:r>
              <a:rPr lang="en-US">
                <a:latin typeface="Times New Roman" charset="0"/>
              </a:rPr>
              <a:t>	or control</a:t>
            </a:r>
          </a:p>
          <a:p>
            <a:pPr>
              <a:buFontTx/>
              <a:buNone/>
            </a:pPr>
            <a:r>
              <a:rPr lang="en-US">
                <a:latin typeface="Times New Roman" charset="0"/>
              </a:rPr>
              <a:t>	biologic systems</a:t>
            </a:r>
          </a:p>
          <a:p>
            <a:r>
              <a:rPr lang="en-US">
                <a:latin typeface="Times New Roman" charset="0"/>
              </a:rPr>
              <a:t>Application of</a:t>
            </a:r>
          </a:p>
          <a:p>
            <a:pPr lvl="1"/>
            <a:r>
              <a:rPr lang="en-US">
                <a:latin typeface="Times New Roman" charset="0"/>
              </a:rPr>
              <a:t>engineering system analysis</a:t>
            </a:r>
          </a:p>
          <a:p>
            <a:pPr lvl="1"/>
            <a:r>
              <a:rPr lang="en-US">
                <a:latin typeface="Times New Roman" charset="0"/>
              </a:rPr>
              <a:t>physiologic modeling,</a:t>
            </a:r>
          </a:p>
          <a:p>
            <a:pPr lvl="1"/>
            <a:r>
              <a:rPr lang="en-US">
                <a:latin typeface="Times New Roman" charset="0"/>
              </a:rPr>
              <a:t>simulation, and </a:t>
            </a:r>
          </a:p>
          <a:p>
            <a:pPr lvl="1"/>
            <a:r>
              <a:rPr lang="en-US">
                <a:latin typeface="Times New Roman" charset="0"/>
              </a:rPr>
              <a:t>control</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B01496E3-A4D3-5C4B-9BA3-AEF2C83E8310}" type="slidenum">
              <a:rPr lang="en-US">
                <a:solidFill>
                  <a:schemeClr val="tx1"/>
                </a:solidFill>
                <a:latin typeface="Times New Roman" charset="0"/>
              </a:rPr>
              <a:pPr/>
              <a:t>20</a:t>
            </a:fld>
            <a:endParaRPr lang="en-US">
              <a:solidFill>
                <a:schemeClr val="tx1"/>
              </a:solidFill>
              <a:latin typeface="Times New Roman" charset="0"/>
            </a:endParaRPr>
          </a:p>
        </p:txBody>
      </p:sp>
      <p:pic>
        <p:nvPicPr>
          <p:cNvPr id="1638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86313" y="1285875"/>
            <a:ext cx="4214812" cy="281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200945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65438"/>
          </a:xfrm>
        </p:spPr>
        <p:txBody>
          <a:bodyPr/>
          <a:lstStyle/>
          <a:p>
            <a:r>
              <a:rPr lang="en-US" dirty="0">
                <a:latin typeface="Times New Roman" charset="0"/>
              </a:rPr>
              <a:t>Biomedical Engineering (BME)</a:t>
            </a:r>
          </a:p>
        </p:txBody>
      </p:sp>
      <p:sp>
        <p:nvSpPr>
          <p:cNvPr id="17411" name="Content Placeholder 2"/>
          <p:cNvSpPr>
            <a:spLocks noGrp="1"/>
          </p:cNvSpPr>
          <p:nvPr>
            <p:ph idx="1"/>
          </p:nvPr>
        </p:nvSpPr>
        <p:spPr>
          <a:xfrm>
            <a:off x="538163" y="1125538"/>
            <a:ext cx="8605837" cy="5732462"/>
          </a:xfrm>
        </p:spPr>
        <p:txBody>
          <a:bodyPr/>
          <a:lstStyle/>
          <a:p>
            <a:pPr>
              <a:buFontTx/>
              <a:buNone/>
            </a:pPr>
            <a:r>
              <a:rPr lang="en-US" sz="2000">
                <a:latin typeface="Times New Roman" charset="0"/>
              </a:rPr>
              <a:t>Biomedical engineers</a:t>
            </a:r>
          </a:p>
          <a:p>
            <a:r>
              <a:rPr lang="en-US" sz="2000">
                <a:latin typeface="Times New Roman" charset="0"/>
              </a:rPr>
              <a:t>design and manufacture products that can </a:t>
            </a:r>
          </a:p>
          <a:p>
            <a:pPr lvl="1"/>
            <a:r>
              <a:rPr lang="en-US" sz="1800">
                <a:latin typeface="Times New Roman" charset="0"/>
              </a:rPr>
              <a:t>monitor physiologic functions or</a:t>
            </a:r>
          </a:p>
          <a:p>
            <a:pPr lvl="1"/>
            <a:r>
              <a:rPr lang="en-US" sz="1800">
                <a:latin typeface="Times New Roman" charset="0"/>
              </a:rPr>
              <a:t>display anatomic detail</a:t>
            </a:r>
          </a:p>
          <a:p>
            <a:r>
              <a:rPr lang="en-US" sz="2000">
                <a:latin typeface="Times New Roman" charset="0"/>
              </a:rPr>
              <a:t>Detection, measurement, and monitoring of physiologic signals</a:t>
            </a:r>
          </a:p>
          <a:p>
            <a:pPr lvl="1"/>
            <a:r>
              <a:rPr lang="en-US" sz="1800">
                <a:latin typeface="Times New Roman" charset="0"/>
              </a:rPr>
              <a:t>biosensors</a:t>
            </a:r>
          </a:p>
          <a:p>
            <a:pPr lvl="1"/>
            <a:r>
              <a:rPr lang="en-US" sz="1800">
                <a:latin typeface="Times New Roman" charset="0"/>
              </a:rPr>
              <a:t>biomedical instrumentation</a:t>
            </a:r>
          </a:p>
          <a:p>
            <a:pPr lvl="1"/>
            <a:r>
              <a:rPr lang="en-US" sz="1800">
                <a:latin typeface="Times New Roman" charset="0"/>
              </a:rPr>
              <a:t>Medical imaging</a:t>
            </a:r>
          </a:p>
          <a:p>
            <a:r>
              <a:rPr lang="en-US" sz="2000">
                <a:latin typeface="Times New Roman" charset="0"/>
              </a:rPr>
              <a:t>assist in the diagnosis and treatment of patients</a:t>
            </a:r>
          </a:p>
          <a:p>
            <a:pPr lvl="1"/>
            <a:r>
              <a:rPr lang="en-US" sz="1800">
                <a:latin typeface="Times New Roman" charset="0"/>
              </a:rPr>
              <a:t>Computer analysis of patient-related data</a:t>
            </a:r>
          </a:p>
          <a:p>
            <a:pPr lvl="1"/>
            <a:r>
              <a:rPr lang="en-US" sz="1800">
                <a:latin typeface="Times New Roman" charset="0"/>
              </a:rPr>
              <a:t>clinical decision making</a:t>
            </a:r>
          </a:p>
          <a:p>
            <a:pPr lvl="1"/>
            <a:r>
              <a:rPr lang="en-US" sz="1800">
                <a:latin typeface="Times New Roman" charset="0"/>
              </a:rPr>
              <a:t>medical informatics</a:t>
            </a:r>
          </a:p>
          <a:p>
            <a:pPr lvl="1"/>
            <a:r>
              <a:rPr lang="en-US" sz="1800">
                <a:latin typeface="Times New Roman" charset="0"/>
              </a:rPr>
              <a:t>artificial intelligence</a:t>
            </a:r>
          </a:p>
          <a:p>
            <a:r>
              <a:rPr lang="en-US" sz="2000">
                <a:latin typeface="Times New Roman" charset="0"/>
              </a:rPr>
              <a:t>supervise biomedical equipment maintenance technicians,</a:t>
            </a:r>
          </a:p>
          <a:p>
            <a:r>
              <a:rPr lang="en-US" sz="2000">
                <a:latin typeface="Times New Roman" charset="0"/>
              </a:rPr>
              <a:t>investigate medical equipment failure,</a:t>
            </a:r>
          </a:p>
          <a:p>
            <a:r>
              <a:rPr lang="en-US" sz="2000">
                <a:latin typeface="Times New Roman" charset="0"/>
              </a:rPr>
              <a:t>advise hospitals about purchasing and installing new equipment</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B8C02929-5D57-3447-9E19-B619724AD26D}" type="slidenum">
              <a:rPr lang="en-US">
                <a:solidFill>
                  <a:schemeClr val="tx1"/>
                </a:solidFill>
                <a:latin typeface="Times New Roman" charset="0"/>
              </a:rPr>
              <a:pPr/>
              <a:t>21</a:t>
            </a:fld>
            <a:endParaRPr lang="en-US">
              <a:solidFill>
                <a:schemeClr val="tx1"/>
              </a:solidFill>
              <a:latin typeface="Times New Roman" charset="0"/>
            </a:endParaRPr>
          </a:p>
        </p:txBody>
      </p:sp>
    </p:spTree>
    <p:extLst>
      <p:ext uri="{BB962C8B-B14F-4D97-AF65-F5344CB8AC3E}">
        <p14:creationId xmlns:p14="http://schemas.microsoft.com/office/powerpoint/2010/main" xmlns="" val="329420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atin typeface="Times New Roman" charset="0"/>
              </a:rPr>
              <a:t>Some Branches of BME…</a:t>
            </a:r>
          </a:p>
        </p:txBody>
      </p:sp>
      <p:sp>
        <p:nvSpPr>
          <p:cNvPr id="20483" name="Content Placeholder 2"/>
          <p:cNvSpPr>
            <a:spLocks noGrp="1"/>
          </p:cNvSpPr>
          <p:nvPr>
            <p:ph idx="1"/>
          </p:nvPr>
        </p:nvSpPr>
        <p:spPr/>
        <p:txBody>
          <a:bodyPr>
            <a:normAutofit fontScale="92500" lnSpcReduction="10000"/>
          </a:bodyPr>
          <a:lstStyle/>
          <a:p>
            <a:r>
              <a:rPr lang="en-US" sz="2400" b="1">
                <a:latin typeface="Times New Roman" charset="0"/>
              </a:rPr>
              <a:t>Biomechanics</a:t>
            </a:r>
          </a:p>
          <a:p>
            <a:pPr lvl="1"/>
            <a:r>
              <a:rPr lang="en-US" sz="2000">
                <a:latin typeface="Times New Roman" charset="0"/>
              </a:rPr>
              <a:t>application of classical mechanics to biological or medical problems</a:t>
            </a:r>
          </a:p>
          <a:p>
            <a:pPr lvl="1"/>
            <a:r>
              <a:rPr lang="en-US" sz="2000">
                <a:latin typeface="Times New Roman" charset="0"/>
              </a:rPr>
              <a:t>study of movement of biologic solids, fluids and viscoelastic materials, muscle forces</a:t>
            </a:r>
          </a:p>
          <a:p>
            <a:pPr lvl="1"/>
            <a:r>
              <a:rPr lang="en-US" sz="2000">
                <a:latin typeface="Times New Roman" charset="0"/>
              </a:rPr>
              <a:t>design of artificial limbs</a:t>
            </a:r>
          </a:p>
          <a:p>
            <a:r>
              <a:rPr lang="en-US" sz="2400" b="1">
                <a:latin typeface="Times New Roman" charset="0"/>
              </a:rPr>
              <a:t>Biomaterials:</a:t>
            </a:r>
          </a:p>
          <a:p>
            <a:pPr lvl="1"/>
            <a:r>
              <a:rPr lang="en-US" sz="2000">
                <a:latin typeface="Times New Roman" charset="0"/>
              </a:rPr>
              <a:t>study of both living tissue and artificial synthetic biomaterials (polymers, metals, ceramics, composites) used to replace part of a living system or to function in intimate contact with living tissue (implants)</a:t>
            </a:r>
          </a:p>
          <a:p>
            <a:pPr lvl="1"/>
            <a:r>
              <a:rPr lang="en-US" sz="2000">
                <a:latin typeface="Times New Roman" charset="0"/>
              </a:rPr>
              <a:t>biomaterials:</a:t>
            </a:r>
          </a:p>
          <a:p>
            <a:pPr lvl="2"/>
            <a:r>
              <a:rPr lang="en-US" sz="1600">
                <a:latin typeface="Times New Roman" charset="0"/>
              </a:rPr>
              <a:t>nontoxic,</a:t>
            </a:r>
          </a:p>
          <a:p>
            <a:pPr lvl="2"/>
            <a:r>
              <a:rPr lang="en-US" sz="1600">
                <a:latin typeface="Times New Roman" charset="0"/>
              </a:rPr>
              <a:t>non-carcinogenic</a:t>
            </a:r>
          </a:p>
          <a:p>
            <a:pPr lvl="2"/>
            <a:r>
              <a:rPr lang="en-US" sz="1600">
                <a:latin typeface="Times New Roman" charset="0"/>
              </a:rPr>
              <a:t>chemically inert</a:t>
            </a:r>
          </a:p>
          <a:p>
            <a:pPr lvl="2"/>
            <a:r>
              <a:rPr lang="en-US" sz="1600">
                <a:latin typeface="Times New Roman" charset="0"/>
              </a:rPr>
              <a:t>stable</a:t>
            </a:r>
          </a:p>
          <a:p>
            <a:pPr lvl="2"/>
            <a:r>
              <a:rPr lang="en-US" sz="1600">
                <a:latin typeface="Times New Roman" charset="0"/>
              </a:rPr>
              <a:t>mechanically strong</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0A0DBF32-4DAA-A247-9AAE-5C49DD4D5033}" type="slidenum">
              <a:rPr lang="en-US">
                <a:solidFill>
                  <a:schemeClr val="tx1"/>
                </a:solidFill>
                <a:latin typeface="Times New Roman" charset="0"/>
              </a:rPr>
              <a:pPr/>
              <a:t>22</a:t>
            </a:fld>
            <a:endParaRPr lang="en-US">
              <a:solidFill>
                <a:schemeClr val="tx1"/>
              </a:solidFill>
              <a:latin typeface="Times New Roman" charset="0"/>
            </a:endParaRPr>
          </a:p>
        </p:txBody>
      </p:sp>
    </p:spTree>
    <p:extLst>
      <p:ext uri="{BB962C8B-B14F-4D97-AF65-F5344CB8AC3E}">
        <p14:creationId xmlns:p14="http://schemas.microsoft.com/office/powerpoint/2010/main" xmlns="" val="375089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Times New Roman" charset="0"/>
              </a:rPr>
              <a:t>…Some Branches of BME…</a:t>
            </a:r>
          </a:p>
        </p:txBody>
      </p:sp>
      <p:sp>
        <p:nvSpPr>
          <p:cNvPr id="21507" name="Content Placeholder 2"/>
          <p:cNvSpPr>
            <a:spLocks noGrp="1"/>
          </p:cNvSpPr>
          <p:nvPr>
            <p:ph idx="1"/>
          </p:nvPr>
        </p:nvSpPr>
        <p:spPr>
          <a:xfrm>
            <a:off x="428625" y="1000125"/>
            <a:ext cx="8280400" cy="4978400"/>
          </a:xfrm>
        </p:spPr>
        <p:txBody>
          <a:bodyPr/>
          <a:lstStyle/>
          <a:p>
            <a:r>
              <a:rPr lang="en-US" sz="2800" b="1">
                <a:latin typeface="Times New Roman" charset="0"/>
              </a:rPr>
              <a:t>Biomedical sensors</a:t>
            </a:r>
          </a:p>
          <a:p>
            <a:pPr lvl="1"/>
            <a:r>
              <a:rPr lang="en-US" sz="2400">
                <a:latin typeface="Times New Roman" charset="0"/>
              </a:rPr>
              <a:t>physical measurements, biopotential electrodes, electrochemical sensors, optical sensors, bioanalytic sensors</a:t>
            </a:r>
          </a:p>
          <a:p>
            <a:r>
              <a:rPr lang="en-US" sz="2800" b="1">
                <a:latin typeface="Times New Roman" charset="0"/>
              </a:rPr>
              <a:t>Bioelectric phenomena:</a:t>
            </a:r>
          </a:p>
          <a:p>
            <a:pPr lvl="1"/>
            <a:r>
              <a:rPr lang="en-US" sz="2400">
                <a:latin typeface="Times New Roman" charset="0"/>
              </a:rPr>
              <a:t>origin in nerve and muscle cells</a:t>
            </a:r>
          </a:p>
          <a:p>
            <a:pPr lvl="1"/>
            <a:r>
              <a:rPr lang="en-US" sz="2400">
                <a:latin typeface="Times New Roman" charset="0"/>
              </a:rPr>
              <a:t>generation in nerves, brain, heart, skeletal muscles</a:t>
            </a:r>
          </a:p>
          <a:p>
            <a:pPr lvl="1"/>
            <a:r>
              <a:rPr lang="en-US" sz="2400">
                <a:latin typeface="Times New Roman" charset="0"/>
              </a:rPr>
              <a:t>analysis,</a:t>
            </a:r>
          </a:p>
          <a:p>
            <a:pPr lvl="1"/>
            <a:r>
              <a:rPr lang="en-US" sz="2400">
                <a:latin typeface="Times New Roman" charset="0"/>
              </a:rPr>
              <a:t>modelling,</a:t>
            </a:r>
          </a:p>
          <a:p>
            <a:pPr lvl="1"/>
            <a:r>
              <a:rPr lang="en-US" sz="2400">
                <a:latin typeface="Times New Roman" charset="0"/>
              </a:rPr>
              <a:t>recording and</a:t>
            </a:r>
          </a:p>
          <a:p>
            <a:pPr lvl="1"/>
            <a:r>
              <a:rPr lang="en-US" sz="2400">
                <a:latin typeface="Times New Roman" charset="0"/>
              </a:rPr>
              <a:t>diagnosis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9AB22994-6904-224F-80BD-C25F905CD94F}" type="slidenum">
              <a:rPr lang="en-US">
                <a:solidFill>
                  <a:schemeClr val="tx1"/>
                </a:solidFill>
                <a:latin typeface="Times New Roman" charset="0"/>
              </a:rPr>
              <a:pPr/>
              <a:t>23</a:t>
            </a:fld>
            <a:endParaRPr lang="en-US">
              <a:solidFill>
                <a:schemeClr val="tx1"/>
              </a:solidFill>
              <a:latin typeface="Times New Roman" charset="0"/>
            </a:endParaRPr>
          </a:p>
        </p:txBody>
      </p:sp>
    </p:spTree>
    <p:extLst>
      <p:ext uri="{BB962C8B-B14F-4D97-AF65-F5344CB8AC3E}">
        <p14:creationId xmlns:p14="http://schemas.microsoft.com/office/powerpoint/2010/main" xmlns="" val="348422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Times New Roman" charset="0"/>
              </a:rPr>
              <a:t>…Some Branches of BME…</a:t>
            </a:r>
          </a:p>
        </p:txBody>
      </p:sp>
      <p:sp>
        <p:nvSpPr>
          <p:cNvPr id="22531" name="Content Placeholder 2"/>
          <p:cNvSpPr>
            <a:spLocks noGrp="1"/>
          </p:cNvSpPr>
          <p:nvPr>
            <p:ph idx="1"/>
          </p:nvPr>
        </p:nvSpPr>
        <p:spPr/>
        <p:txBody>
          <a:bodyPr>
            <a:normAutofit lnSpcReduction="10000"/>
          </a:bodyPr>
          <a:lstStyle/>
          <a:p>
            <a:r>
              <a:rPr lang="en-US" sz="2800" b="1">
                <a:latin typeface="Times New Roman" charset="0"/>
              </a:rPr>
              <a:t>Biomedical signal processing and analysis</a:t>
            </a:r>
          </a:p>
          <a:p>
            <a:pPr lvl="1"/>
            <a:r>
              <a:rPr lang="en-US" sz="2400">
                <a:latin typeface="Times New Roman" charset="0"/>
              </a:rPr>
              <a:t>collection and analysis of data from patients</a:t>
            </a:r>
          </a:p>
          <a:p>
            <a:pPr lvl="1"/>
            <a:r>
              <a:rPr lang="en-US" sz="2400">
                <a:latin typeface="Times New Roman" charset="0"/>
              </a:rPr>
              <a:t>bioelectric, physical, chemical signals</a:t>
            </a:r>
          </a:p>
          <a:p>
            <a:pPr lvl="1"/>
            <a:r>
              <a:rPr lang="en-US" sz="2400">
                <a:latin typeface="Times New Roman" charset="0"/>
              </a:rPr>
              <a:t>online (embedded) and off-line processing and analysis</a:t>
            </a:r>
          </a:p>
          <a:p>
            <a:r>
              <a:rPr lang="en-US" sz="2800" b="1">
                <a:latin typeface="Times New Roman" charset="0"/>
              </a:rPr>
              <a:t>Medical imaging and image processing:</a:t>
            </a:r>
          </a:p>
          <a:p>
            <a:pPr lvl="1"/>
            <a:r>
              <a:rPr lang="en-US" sz="2400">
                <a:latin typeface="Times New Roman" charset="0"/>
              </a:rPr>
              <a:t>provision of graphic display of anatomic detail and physiological functions of the body</a:t>
            </a:r>
          </a:p>
          <a:p>
            <a:pPr lvl="1"/>
            <a:r>
              <a:rPr lang="en-US" sz="2400">
                <a:latin typeface="Times New Roman" charset="0"/>
              </a:rPr>
              <a:t>medical imaging methods and devices</a:t>
            </a:r>
          </a:p>
          <a:p>
            <a:pPr lvl="2"/>
            <a:r>
              <a:rPr lang="en-US" sz="2000">
                <a:latin typeface="Times New Roman" charset="0"/>
              </a:rPr>
              <a:t>physical phenomena + detectors + electronic data processing+ graphic display = image</a:t>
            </a:r>
          </a:p>
          <a:p>
            <a:pPr lvl="2"/>
            <a:r>
              <a:rPr lang="en-US" sz="2000">
                <a:latin typeface="Times New Roman" charset="0"/>
              </a:rPr>
              <a:t>x-ray, gamma photons, MRI, Ultrasound</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6A7B95C2-E453-AC4E-AA4E-BB15FB910922}" type="slidenum">
              <a:rPr lang="en-US">
                <a:solidFill>
                  <a:schemeClr val="tx1"/>
                </a:solidFill>
                <a:latin typeface="Times New Roman" charset="0"/>
              </a:rPr>
              <a:pPr/>
              <a:t>24</a:t>
            </a:fld>
            <a:endParaRPr lang="en-US">
              <a:solidFill>
                <a:schemeClr val="tx1"/>
              </a:solidFill>
              <a:latin typeface="Times New Roman" charset="0"/>
            </a:endParaRPr>
          </a:p>
        </p:txBody>
      </p:sp>
    </p:spTree>
    <p:extLst>
      <p:ext uri="{BB962C8B-B14F-4D97-AF65-F5344CB8AC3E}">
        <p14:creationId xmlns:p14="http://schemas.microsoft.com/office/powerpoint/2010/main" xmlns="" val="231746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atin typeface="Times New Roman" charset="0"/>
              </a:rPr>
              <a:t>…Some Branches of BME…</a:t>
            </a:r>
          </a:p>
        </p:txBody>
      </p:sp>
      <p:sp>
        <p:nvSpPr>
          <p:cNvPr id="23555" name="Content Placeholder 2"/>
          <p:cNvSpPr>
            <a:spLocks noGrp="1"/>
          </p:cNvSpPr>
          <p:nvPr>
            <p:ph idx="1"/>
          </p:nvPr>
        </p:nvSpPr>
        <p:spPr/>
        <p:txBody>
          <a:bodyPr>
            <a:normAutofit fontScale="92500" lnSpcReduction="10000"/>
          </a:bodyPr>
          <a:lstStyle/>
          <a:p>
            <a:r>
              <a:rPr lang="en-US" b="1">
                <a:latin typeface="Times New Roman" charset="0"/>
              </a:rPr>
              <a:t>Medical instruments and devices:</a:t>
            </a:r>
          </a:p>
          <a:p>
            <a:pPr lvl="1"/>
            <a:r>
              <a:rPr lang="en-US">
                <a:latin typeface="Times New Roman" charset="0"/>
              </a:rPr>
              <a:t>design of medical instruments and devices to monitor and measure biological functions</a:t>
            </a:r>
          </a:p>
          <a:p>
            <a:pPr lvl="1"/>
            <a:r>
              <a:rPr lang="en-US">
                <a:latin typeface="Times New Roman" charset="0"/>
              </a:rPr>
              <a:t>application of electronics and measurement techniques to develop devices used in diagnosis and treatment of disease</a:t>
            </a:r>
          </a:p>
          <a:p>
            <a:pPr lvl="2"/>
            <a:r>
              <a:rPr lang="en-US">
                <a:latin typeface="Times New Roman" charset="0"/>
              </a:rPr>
              <a:t>biopotential amplifiers</a:t>
            </a:r>
          </a:p>
          <a:p>
            <a:pPr lvl="2"/>
            <a:r>
              <a:rPr lang="en-US">
                <a:latin typeface="Times New Roman" charset="0"/>
              </a:rPr>
              <a:t>patient monitors</a:t>
            </a:r>
          </a:p>
          <a:p>
            <a:pPr lvl="2"/>
            <a:r>
              <a:rPr lang="en-US">
                <a:latin typeface="Times New Roman" charset="0"/>
              </a:rPr>
              <a:t>electrosurgical devices</a:t>
            </a:r>
          </a:p>
          <a:p>
            <a:r>
              <a:rPr lang="en-US" b="1">
                <a:latin typeface="Times New Roman" charset="0"/>
              </a:rPr>
              <a:t>Biotechnology</a:t>
            </a:r>
          </a:p>
          <a:p>
            <a:pPr lvl="1"/>
            <a:r>
              <a:rPr lang="en-US">
                <a:latin typeface="Times New Roman" charset="0"/>
              </a:rPr>
              <a:t>technology at cellular level</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6920D78E-E5E9-C348-A2D9-C6381A41775C}" type="slidenum">
              <a:rPr lang="en-US">
                <a:solidFill>
                  <a:schemeClr val="tx1"/>
                </a:solidFill>
                <a:latin typeface="Times New Roman" charset="0"/>
              </a:rPr>
              <a:pPr/>
              <a:t>25</a:t>
            </a:fld>
            <a:endParaRPr lang="en-US">
              <a:solidFill>
                <a:schemeClr val="tx1"/>
              </a:solidFill>
              <a:latin typeface="Times New Roman" charset="0"/>
            </a:endParaRPr>
          </a:p>
        </p:txBody>
      </p:sp>
    </p:spTree>
    <p:extLst>
      <p:ext uri="{BB962C8B-B14F-4D97-AF65-F5344CB8AC3E}">
        <p14:creationId xmlns:p14="http://schemas.microsoft.com/office/powerpoint/2010/main" xmlns="" val="170750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atin typeface="Times New Roman" charset="0"/>
              </a:rPr>
              <a:t>…Some Branches of BME…</a:t>
            </a:r>
          </a:p>
        </p:txBody>
      </p:sp>
      <p:sp>
        <p:nvSpPr>
          <p:cNvPr id="24579" name="Content Placeholder 2"/>
          <p:cNvSpPr>
            <a:spLocks noGrp="1"/>
          </p:cNvSpPr>
          <p:nvPr>
            <p:ph idx="1"/>
          </p:nvPr>
        </p:nvSpPr>
        <p:spPr>
          <a:xfrm>
            <a:off x="395288" y="1000125"/>
            <a:ext cx="8280400" cy="5103813"/>
          </a:xfrm>
        </p:spPr>
        <p:txBody>
          <a:bodyPr>
            <a:normAutofit fontScale="92500" lnSpcReduction="10000"/>
          </a:bodyPr>
          <a:lstStyle/>
          <a:p>
            <a:r>
              <a:rPr lang="en-US" b="1">
                <a:latin typeface="Times New Roman" charset="0"/>
              </a:rPr>
              <a:t>Cell and tissue engineering:</a:t>
            </a:r>
          </a:p>
          <a:p>
            <a:pPr lvl="1"/>
            <a:r>
              <a:rPr lang="en-US">
                <a:latin typeface="Times New Roman" charset="0"/>
              </a:rPr>
              <a:t>utilization of anatomy, biochemistry and mechanics of cellular and subcellular structures to understand disease processes and to be able to intervene at very specific sites.</a:t>
            </a:r>
          </a:p>
          <a:p>
            <a:pPr lvl="1"/>
            <a:r>
              <a:rPr lang="en-US">
                <a:latin typeface="Times New Roman" charset="0"/>
              </a:rPr>
              <a:t>design, construction, modification, growth and maintenance of living tissue (bioartificial tissue and alteration of cell growth and function)</a:t>
            </a:r>
          </a:p>
          <a:p>
            <a:r>
              <a:rPr lang="en-US" b="1">
                <a:latin typeface="Times New Roman" charset="0"/>
              </a:rPr>
              <a:t>Rehabilitation engineering:</a:t>
            </a:r>
          </a:p>
          <a:p>
            <a:pPr lvl="1"/>
            <a:r>
              <a:rPr lang="en-US">
                <a:latin typeface="Times New Roman" charset="0"/>
              </a:rPr>
              <a:t>application of science and technology to improve the quality of life for individuals with physical and cognitive impairments (handicaps)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614A4DDE-C33B-9143-8396-358AF00D362A}" type="slidenum">
              <a:rPr lang="en-US">
                <a:solidFill>
                  <a:schemeClr val="tx1"/>
                </a:solidFill>
                <a:latin typeface="Times New Roman" charset="0"/>
              </a:rPr>
              <a:pPr/>
              <a:t>26</a:t>
            </a:fld>
            <a:endParaRPr lang="en-US">
              <a:solidFill>
                <a:schemeClr val="tx1"/>
              </a:solidFill>
              <a:latin typeface="Times New Roman" charset="0"/>
            </a:endParaRPr>
          </a:p>
        </p:txBody>
      </p:sp>
    </p:spTree>
    <p:extLst>
      <p:ext uri="{BB962C8B-B14F-4D97-AF65-F5344CB8AC3E}">
        <p14:creationId xmlns:p14="http://schemas.microsoft.com/office/powerpoint/2010/main" xmlns="" val="872344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Times New Roman" charset="0"/>
              </a:rPr>
              <a:t>…Some Branches of BME…</a:t>
            </a:r>
          </a:p>
        </p:txBody>
      </p:sp>
      <p:sp>
        <p:nvSpPr>
          <p:cNvPr id="25603" name="Content Placeholder 2"/>
          <p:cNvSpPr>
            <a:spLocks noGrp="1"/>
          </p:cNvSpPr>
          <p:nvPr>
            <p:ph idx="1"/>
          </p:nvPr>
        </p:nvSpPr>
        <p:spPr>
          <a:xfrm>
            <a:off x="381000" y="1346200"/>
            <a:ext cx="8715375" cy="4978400"/>
          </a:xfrm>
        </p:spPr>
        <p:txBody>
          <a:bodyPr/>
          <a:lstStyle/>
          <a:p>
            <a:r>
              <a:rPr lang="en-US" sz="2800" b="1" dirty="0">
                <a:latin typeface="Times New Roman" charset="0"/>
              </a:rPr>
              <a:t>Prostheses and artificial organs</a:t>
            </a:r>
          </a:p>
          <a:p>
            <a:pPr lvl="1"/>
            <a:r>
              <a:rPr lang="en-US" sz="2400" dirty="0">
                <a:latin typeface="Times New Roman" charset="0"/>
              </a:rPr>
              <a:t>design and development of devices for replacement of damaged body parts</a:t>
            </a:r>
          </a:p>
          <a:p>
            <a:pPr lvl="2"/>
            <a:r>
              <a:rPr lang="en-US" sz="2000" dirty="0">
                <a:latin typeface="Times New Roman" charset="0"/>
              </a:rPr>
              <a:t>artificial heart,</a:t>
            </a:r>
          </a:p>
          <a:p>
            <a:pPr lvl="2"/>
            <a:r>
              <a:rPr lang="en-US" sz="2000" dirty="0">
                <a:latin typeface="Times New Roman" charset="0"/>
              </a:rPr>
              <a:t>circulatory assist devices,</a:t>
            </a:r>
          </a:p>
          <a:p>
            <a:pPr lvl="2"/>
            <a:r>
              <a:rPr lang="en-US" sz="2000" dirty="0">
                <a:latin typeface="Times New Roman" charset="0"/>
              </a:rPr>
              <a:t>cardiac valve prostheses,</a:t>
            </a:r>
          </a:p>
          <a:p>
            <a:pPr lvl="2"/>
            <a:r>
              <a:rPr lang="en-US" sz="2000" dirty="0">
                <a:latin typeface="Times New Roman" charset="0"/>
              </a:rPr>
              <a:t>artificial lung and blood-gas exchange devices,</a:t>
            </a:r>
          </a:p>
          <a:p>
            <a:pPr lvl="2"/>
            <a:r>
              <a:rPr lang="en-US" sz="2000" dirty="0">
                <a:latin typeface="Times New Roman" charset="0"/>
              </a:rPr>
              <a:t>artificial kidney, pancreas</a:t>
            </a:r>
          </a:p>
          <a:p>
            <a:endParaRPr lang="en-US" sz="2800" dirty="0">
              <a:latin typeface="Times New Roman" charset="0"/>
            </a:endParaRP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3E508208-F679-004E-A4EE-63270E9D5C23}" type="slidenum">
              <a:rPr lang="en-US">
                <a:solidFill>
                  <a:schemeClr val="tx1"/>
                </a:solidFill>
                <a:latin typeface="Times New Roman" charset="0"/>
              </a:rPr>
              <a:pPr/>
              <a:t>27</a:t>
            </a:fld>
            <a:endParaRPr lang="en-US">
              <a:solidFill>
                <a:schemeClr val="tx1"/>
              </a:solidFill>
              <a:latin typeface="Times New Roman" charset="0"/>
            </a:endParaRPr>
          </a:p>
        </p:txBody>
      </p:sp>
    </p:spTree>
    <p:extLst>
      <p:ext uri="{BB962C8B-B14F-4D97-AF65-F5344CB8AC3E}">
        <p14:creationId xmlns:p14="http://schemas.microsoft.com/office/powerpoint/2010/main" xmlns="" val="93460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Times New Roman" charset="0"/>
              </a:rPr>
              <a:t>…Some Branches of BME</a:t>
            </a:r>
          </a:p>
        </p:txBody>
      </p:sp>
      <p:sp>
        <p:nvSpPr>
          <p:cNvPr id="26627" name="Content Placeholder 2"/>
          <p:cNvSpPr>
            <a:spLocks noGrp="1"/>
          </p:cNvSpPr>
          <p:nvPr>
            <p:ph idx="1"/>
          </p:nvPr>
        </p:nvSpPr>
        <p:spPr/>
        <p:txBody>
          <a:bodyPr>
            <a:normAutofit fontScale="92500"/>
          </a:bodyPr>
          <a:lstStyle/>
          <a:p>
            <a:r>
              <a:rPr lang="en-US" sz="2400" b="1">
                <a:latin typeface="Times New Roman" charset="0"/>
              </a:rPr>
              <a:t>Physiologic modelling, simulation and control</a:t>
            </a:r>
          </a:p>
          <a:p>
            <a:pPr lvl="1"/>
            <a:r>
              <a:rPr lang="en-US" sz="2000">
                <a:latin typeface="Times New Roman" charset="0"/>
              </a:rPr>
              <a:t>use of computer simulation to help understand physiological relationships and organ function, to predict the behavior of a system of interests (human body, particular organs or organ systems and medical devices)</a:t>
            </a:r>
          </a:p>
          <a:p>
            <a:pPr lvl="1"/>
            <a:r>
              <a:rPr lang="en-US" sz="2000">
                <a:latin typeface="Times New Roman" charset="0"/>
              </a:rPr>
              <a:t>developing of theoretical (computational, analytical, conceptual etc) models</a:t>
            </a:r>
          </a:p>
          <a:p>
            <a:r>
              <a:rPr lang="en-US" sz="2400" b="1">
                <a:latin typeface="Times New Roman" charset="0"/>
              </a:rPr>
              <a:t>Medical informatics:</a:t>
            </a:r>
          </a:p>
          <a:p>
            <a:pPr lvl="1"/>
            <a:r>
              <a:rPr lang="en-US" sz="2000">
                <a:latin typeface="Times New Roman" charset="0"/>
              </a:rPr>
              <a:t>hospital information systems, computer-based patient records, computer networks in hospitals, artificial knowledge-based medical decision making</a:t>
            </a:r>
          </a:p>
          <a:p>
            <a:r>
              <a:rPr lang="en-US" sz="2400" b="1">
                <a:latin typeface="Times New Roman" charset="0"/>
              </a:rPr>
              <a:t>Bioinformatics</a:t>
            </a:r>
          </a:p>
          <a:p>
            <a:pPr lvl="1"/>
            <a:r>
              <a:rPr lang="en-US" sz="2000">
                <a:latin typeface="Times New Roman" charset="0"/>
              </a:rPr>
              <a:t>The application of information technology to problem areas in healthcare systems, as well as genomics, proteomics, and mathematical modelling.</a:t>
            </a:r>
          </a:p>
          <a:p>
            <a:endParaRPr lang="en-US" sz="2400">
              <a:latin typeface="Times New Roman" charset="0"/>
            </a:endParaRP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06F20338-E6C4-1244-8115-119F8FB6D7E2}" type="slidenum">
              <a:rPr lang="en-US">
                <a:solidFill>
                  <a:schemeClr val="tx1"/>
                </a:solidFill>
                <a:latin typeface="Times New Roman" charset="0"/>
              </a:rPr>
              <a:pPr/>
              <a:t>28</a:t>
            </a:fld>
            <a:endParaRPr lang="en-US">
              <a:solidFill>
                <a:schemeClr val="tx1"/>
              </a:solidFill>
              <a:latin typeface="Times New Roman" charset="0"/>
            </a:endParaRPr>
          </a:p>
        </p:txBody>
      </p:sp>
    </p:spTree>
    <p:extLst>
      <p:ext uri="{BB962C8B-B14F-4D97-AF65-F5344CB8AC3E}">
        <p14:creationId xmlns:p14="http://schemas.microsoft.com/office/powerpoint/2010/main" xmlns="" val="357566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normAutofit fontScale="92500" lnSpcReduction="20000"/>
          </a:bodyPr>
          <a:lstStyle/>
          <a:p>
            <a:pPr eaLnBrk="1" hangingPunct="1"/>
            <a:r>
              <a:rPr lang="en-US">
                <a:latin typeface="Lucida Sans Unicode" charset="0"/>
              </a:rPr>
              <a:t>Biotechnology and Pharmaceuticals</a:t>
            </a:r>
          </a:p>
          <a:p>
            <a:pPr lvl="1" eaLnBrk="1" hangingPunct="1"/>
            <a:r>
              <a:rPr lang="en-US">
                <a:latin typeface="Lucida Sans Unicode" charset="0"/>
              </a:rPr>
              <a:t>Use </a:t>
            </a:r>
            <a:r>
              <a:rPr lang="ja-JP" altLang="en-US">
                <a:latin typeface="Lucida Sans Unicode" charset="0"/>
              </a:rPr>
              <a:t>“</a:t>
            </a:r>
            <a:r>
              <a:rPr lang="en-US">
                <a:latin typeface="Lucida Sans Unicode" charset="0"/>
              </a:rPr>
              <a:t>biological systems, living organisms, or derivatives thereof.</a:t>
            </a:r>
            <a:r>
              <a:rPr lang="ja-JP" altLang="en-US">
                <a:latin typeface="Lucida Sans Unicode" charset="0"/>
              </a:rPr>
              <a:t>”</a:t>
            </a:r>
            <a:endParaRPr lang="en-US">
              <a:latin typeface="Lucida Sans Unicode" charset="0"/>
            </a:endParaRPr>
          </a:p>
          <a:p>
            <a:pPr lvl="1" eaLnBrk="1" hangingPunct="1"/>
            <a:r>
              <a:rPr lang="en-US" u="sng">
                <a:latin typeface="Lucida Sans Unicode" charset="0"/>
              </a:rPr>
              <a:t>Tissue Engineering</a:t>
            </a:r>
          </a:p>
          <a:p>
            <a:pPr lvl="2" eaLnBrk="1" hangingPunct="1"/>
            <a:r>
              <a:rPr lang="en-US">
                <a:latin typeface="Lucida Sans Unicode" charset="0"/>
              </a:rPr>
              <a:t>Ability to take cells out of a person and keep them alive in culture for an extended period of time in order to create artificial organs</a:t>
            </a:r>
          </a:p>
          <a:p>
            <a:pPr lvl="1" eaLnBrk="1" hangingPunct="1"/>
            <a:r>
              <a:rPr lang="en-US" u="sng">
                <a:latin typeface="Lucida Sans Unicode" charset="0"/>
              </a:rPr>
              <a:t>Genetic Engineering</a:t>
            </a:r>
          </a:p>
          <a:p>
            <a:pPr lvl="2" eaLnBrk="1" hangingPunct="1"/>
            <a:r>
              <a:rPr lang="en-US">
                <a:latin typeface="Lucida Sans Unicode" charset="0"/>
              </a:rPr>
              <a:t>Direct manipulation of an organism</a:t>
            </a:r>
            <a:r>
              <a:rPr lang="ja-JP" altLang="en-US">
                <a:latin typeface="Lucida Sans Unicode" charset="0"/>
              </a:rPr>
              <a:t>’</a:t>
            </a:r>
            <a:r>
              <a:rPr lang="en-US">
                <a:latin typeface="Lucida Sans Unicode" charset="0"/>
              </a:rPr>
              <a:t>s genes</a:t>
            </a:r>
          </a:p>
          <a:p>
            <a:pPr lvl="1" eaLnBrk="1" hangingPunct="1"/>
            <a:r>
              <a:rPr lang="en-US" u="sng">
                <a:latin typeface="Lucida Sans Unicode" charset="0"/>
              </a:rPr>
              <a:t>Pharmaceutical Engineering</a:t>
            </a:r>
          </a:p>
          <a:p>
            <a:pPr lvl="2" eaLnBrk="1" hangingPunct="1"/>
            <a:r>
              <a:rPr lang="en-US">
                <a:latin typeface="Lucida Sans Unicode" charset="0"/>
              </a:rPr>
              <a:t>Development of pharmaceutical products such as drugs</a:t>
            </a:r>
          </a:p>
        </p:txBody>
      </p:sp>
      <p:sp>
        <p:nvSpPr>
          <p:cNvPr id="3" name="Title 2"/>
          <p:cNvSpPr>
            <a:spLocks noGrp="1"/>
          </p:cNvSpPr>
          <p:nvPr>
            <p:ph type="title"/>
          </p:nvPr>
        </p:nvSpPr>
        <p:spPr/>
        <p:txBody>
          <a:bodyPr/>
          <a:lstStyle/>
          <a:p>
            <a:pPr eaLnBrk="1" fontAlgn="auto" hangingPunct="1">
              <a:spcAft>
                <a:spcPts val="0"/>
              </a:spcAft>
              <a:defRPr/>
            </a:pPr>
            <a:r>
              <a:rPr lang="en-US" dirty="0" smtClean="0">
                <a:ea typeface="+mj-ea"/>
              </a:rPr>
              <a:t>Major Specialty Areas</a:t>
            </a:r>
            <a:endParaRPr lang="en-US" dirty="0">
              <a:ea typeface="+mj-ea"/>
            </a:endParaRPr>
          </a:p>
        </p:txBody>
      </p:sp>
    </p:spTree>
    <p:extLst>
      <p:ext uri="{BB962C8B-B14F-4D97-AF65-F5344CB8AC3E}">
        <p14:creationId xmlns:p14="http://schemas.microsoft.com/office/powerpoint/2010/main" xmlns="" val="148600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Section III syllabus</a:t>
            </a:r>
          </a:p>
        </p:txBody>
      </p:sp>
      <p:sp>
        <p:nvSpPr>
          <p:cNvPr id="7171" name="Content Placeholder 2"/>
          <p:cNvSpPr>
            <a:spLocks noGrp="1"/>
          </p:cNvSpPr>
          <p:nvPr>
            <p:ph idx="1"/>
          </p:nvPr>
        </p:nvSpPr>
        <p:spPr/>
        <p:txBody>
          <a:bodyPr/>
          <a:lstStyle/>
          <a:p>
            <a:r>
              <a:rPr lang="en-US" altLang="en-US" sz="2000" dirty="0" smtClean="0"/>
              <a:t>Biomedical Engineering Introduction</a:t>
            </a:r>
          </a:p>
          <a:p>
            <a:r>
              <a:rPr lang="en-US" altLang="en-US" sz="2000" dirty="0" smtClean="0"/>
              <a:t>Rehabilitative Devices </a:t>
            </a:r>
          </a:p>
          <a:p>
            <a:r>
              <a:rPr lang="en-US" altLang="en-US" sz="2000" dirty="0"/>
              <a:t>Bioinstrumentation</a:t>
            </a:r>
          </a:p>
          <a:p>
            <a:r>
              <a:rPr lang="en-US" altLang="en-US" sz="2000" dirty="0"/>
              <a:t>Diagnostic </a:t>
            </a:r>
            <a:r>
              <a:rPr lang="en-US" altLang="en-US" sz="2000" dirty="0" smtClean="0"/>
              <a:t>Devices</a:t>
            </a:r>
          </a:p>
          <a:p>
            <a:r>
              <a:rPr lang="en-US" altLang="en-US" sz="2000" dirty="0" smtClean="0"/>
              <a:t>Diabetes </a:t>
            </a:r>
            <a:r>
              <a:rPr lang="en-US" altLang="en-US" sz="2000" dirty="0"/>
              <a:t>mellitus</a:t>
            </a:r>
            <a:endParaRPr lang="en-US" altLang="en-US" sz="2000" dirty="0" smtClean="0"/>
          </a:p>
          <a:p>
            <a:r>
              <a:rPr lang="en-US" altLang="en-US" sz="2000" dirty="0" smtClean="0"/>
              <a:t>Therapeutic Devices</a:t>
            </a:r>
          </a:p>
          <a:p>
            <a:endParaRPr lang="en-US" altLang="en-US" sz="2400" dirty="0" smtClean="0"/>
          </a:p>
          <a:p>
            <a:endParaRPr lang="en-US" altLang="en-US" sz="2800" dirty="0" smtClean="0"/>
          </a:p>
          <a:p>
            <a:endParaRPr lang="en-US" altLang="en-US" sz="2800" dirty="0" smtClean="0"/>
          </a:p>
        </p:txBody>
      </p:sp>
    </p:spTree>
    <p:extLst>
      <p:ext uri="{BB962C8B-B14F-4D97-AF65-F5344CB8AC3E}">
        <p14:creationId xmlns:p14="http://schemas.microsoft.com/office/powerpoint/2010/main" xmlns="" val="246851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atin typeface="Times New Roman" charset="0"/>
              </a:rPr>
              <a:t>Medical devices</a:t>
            </a:r>
          </a:p>
        </p:txBody>
      </p:sp>
      <p:sp>
        <p:nvSpPr>
          <p:cNvPr id="27651" name="Content Placeholder 2"/>
          <p:cNvSpPr>
            <a:spLocks noGrp="1"/>
          </p:cNvSpPr>
          <p:nvPr>
            <p:ph idx="1"/>
          </p:nvPr>
        </p:nvSpPr>
        <p:spPr/>
        <p:txBody>
          <a:bodyPr>
            <a:normAutofit fontScale="92500" lnSpcReduction="10000"/>
          </a:bodyPr>
          <a:lstStyle/>
          <a:p>
            <a:r>
              <a:rPr lang="en-US">
                <a:latin typeface="Times New Roman" charset="0"/>
              </a:rPr>
              <a:t>Medical devices can be grouped according to the three areas of medicine:</a:t>
            </a:r>
          </a:p>
          <a:p>
            <a:r>
              <a:rPr lang="en-US" b="1">
                <a:latin typeface="Times New Roman" charset="0"/>
              </a:rPr>
              <a:t>Diagnosis</a:t>
            </a:r>
          </a:p>
          <a:p>
            <a:pPr lvl="1"/>
            <a:r>
              <a:rPr lang="en-US">
                <a:latin typeface="Times New Roman" charset="0"/>
              </a:rPr>
              <a:t>diagnostic devices</a:t>
            </a:r>
          </a:p>
          <a:p>
            <a:r>
              <a:rPr lang="en-US" b="1">
                <a:latin typeface="Times New Roman" charset="0"/>
              </a:rPr>
              <a:t>Therapy</a:t>
            </a:r>
          </a:p>
          <a:p>
            <a:pPr lvl="1"/>
            <a:r>
              <a:rPr lang="en-US">
                <a:latin typeface="Times New Roman" charset="0"/>
              </a:rPr>
              <a:t>therapeutic devices</a:t>
            </a:r>
          </a:p>
          <a:p>
            <a:pPr lvl="1"/>
            <a:r>
              <a:rPr lang="en-US">
                <a:latin typeface="Times New Roman" charset="0"/>
              </a:rPr>
              <a:t>application of energy</a:t>
            </a:r>
          </a:p>
          <a:p>
            <a:r>
              <a:rPr lang="en-US" b="1">
                <a:latin typeface="Times New Roman" charset="0"/>
              </a:rPr>
              <a:t>Rehabilitation</a:t>
            </a:r>
          </a:p>
          <a:p>
            <a:pPr lvl="1"/>
            <a:r>
              <a:rPr lang="en-US">
                <a:latin typeface="Times New Roman" charset="0"/>
              </a:rPr>
              <a:t>Application of Assisting orthotic-prosthetic devices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D3BD3E17-5BD5-BE4B-A752-357313F1D015}" type="slidenum">
              <a:rPr lang="en-US">
                <a:solidFill>
                  <a:schemeClr val="tx1"/>
                </a:solidFill>
                <a:latin typeface="Times New Roman" charset="0"/>
              </a:rPr>
              <a:pPr/>
              <a:t>30</a:t>
            </a:fld>
            <a:endParaRPr lang="en-US">
              <a:solidFill>
                <a:schemeClr val="tx1"/>
              </a:solidFill>
              <a:latin typeface="Times New Roman" charset="0"/>
            </a:endParaRPr>
          </a:p>
        </p:txBody>
      </p:sp>
    </p:spTree>
    <p:extLst>
      <p:ext uri="{BB962C8B-B14F-4D97-AF65-F5344CB8AC3E}">
        <p14:creationId xmlns:p14="http://schemas.microsoft.com/office/powerpoint/2010/main" xmlns="" val="305800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atin typeface="Times New Roman" charset="0"/>
              </a:rPr>
              <a:t>Diagnostic devices</a:t>
            </a:r>
          </a:p>
        </p:txBody>
      </p:sp>
      <p:sp>
        <p:nvSpPr>
          <p:cNvPr id="28675" name="Content Placeholder 2"/>
          <p:cNvSpPr>
            <a:spLocks noGrp="1"/>
          </p:cNvSpPr>
          <p:nvPr>
            <p:ph idx="1"/>
          </p:nvPr>
        </p:nvSpPr>
        <p:spPr/>
        <p:txBody>
          <a:bodyPr>
            <a:normAutofit fontScale="92500" lnSpcReduction="10000"/>
          </a:bodyPr>
          <a:lstStyle/>
          <a:p>
            <a:r>
              <a:rPr lang="en-US" sz="2800">
                <a:latin typeface="Times New Roman" charset="0"/>
              </a:rPr>
              <a:t>Types of diagnostic devices</a:t>
            </a:r>
          </a:p>
          <a:p>
            <a:pPr lvl="1"/>
            <a:r>
              <a:rPr lang="en-US" sz="2400">
                <a:latin typeface="Times New Roman" charset="0"/>
              </a:rPr>
              <a:t>recording and monitoring devices</a:t>
            </a:r>
          </a:p>
          <a:p>
            <a:pPr lvl="1"/>
            <a:r>
              <a:rPr lang="en-US" sz="2400">
                <a:latin typeface="Times New Roman" charset="0"/>
              </a:rPr>
              <a:t>measurement and analysis devices</a:t>
            </a:r>
          </a:p>
          <a:p>
            <a:pPr lvl="1"/>
            <a:r>
              <a:rPr lang="en-US" sz="2400">
                <a:latin typeface="Times New Roman" charset="0"/>
              </a:rPr>
              <a:t>imaging devices</a:t>
            </a:r>
          </a:p>
          <a:p>
            <a:r>
              <a:rPr lang="en-US" sz="2800">
                <a:latin typeface="Times New Roman" charset="0"/>
              </a:rPr>
              <a:t>importance of diagnostic devices</a:t>
            </a:r>
          </a:p>
          <a:p>
            <a:pPr lvl="1"/>
            <a:r>
              <a:rPr lang="en-US" sz="2400">
                <a:latin typeface="Times New Roman" charset="0"/>
              </a:rPr>
              <a:t>enhance and extend the five human senses to improve to collect data from the patient for diagnosis</a:t>
            </a:r>
          </a:p>
          <a:p>
            <a:pPr lvl="1"/>
            <a:r>
              <a:rPr lang="en-US" sz="2400">
                <a:latin typeface="Times New Roman" charset="0"/>
              </a:rPr>
              <a:t>the perception of the physician can be improved by diagnostic instrumentation in many ways:</a:t>
            </a:r>
          </a:p>
          <a:p>
            <a:pPr lvl="2"/>
            <a:r>
              <a:rPr lang="en-US" sz="2000">
                <a:latin typeface="Times New Roman" charset="0"/>
              </a:rPr>
              <a:t>amplify human senses</a:t>
            </a:r>
          </a:p>
          <a:p>
            <a:pPr lvl="2"/>
            <a:r>
              <a:rPr lang="en-US" sz="2000">
                <a:latin typeface="Times New Roman" charset="0"/>
              </a:rPr>
              <a:t>place the observer's senses in inaccessible environments</a:t>
            </a:r>
          </a:p>
          <a:p>
            <a:pPr lvl="2"/>
            <a:r>
              <a:rPr lang="en-US" sz="2000">
                <a:latin typeface="Times New Roman" charset="0"/>
              </a:rPr>
              <a:t>provide new senses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A0BF97DC-0AFF-334B-958A-CA13AC361935}" type="slidenum">
              <a:rPr lang="en-US">
                <a:solidFill>
                  <a:schemeClr val="tx1"/>
                </a:solidFill>
                <a:latin typeface="Times New Roman" charset="0"/>
              </a:rPr>
              <a:pPr/>
              <a:t>31</a:t>
            </a:fld>
            <a:endParaRPr lang="en-US">
              <a:solidFill>
                <a:schemeClr val="tx1"/>
              </a:solidFill>
              <a:latin typeface="Times New Roman" charset="0"/>
            </a:endParaRPr>
          </a:p>
        </p:txBody>
      </p:sp>
    </p:spTree>
    <p:extLst>
      <p:ext uri="{BB962C8B-B14F-4D97-AF65-F5344CB8AC3E}">
        <p14:creationId xmlns:p14="http://schemas.microsoft.com/office/powerpoint/2010/main" xmlns="" val="2618321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755437"/>
          </a:xfrm>
        </p:spPr>
        <p:txBody>
          <a:bodyPr>
            <a:normAutofit fontScale="90000"/>
          </a:bodyPr>
          <a:lstStyle/>
          <a:p>
            <a:r>
              <a:rPr lang="en-US" dirty="0">
                <a:latin typeface="Times New Roman" charset="0"/>
              </a:rPr>
              <a:t>Therapeutic devices</a:t>
            </a:r>
          </a:p>
        </p:txBody>
      </p:sp>
      <p:sp>
        <p:nvSpPr>
          <p:cNvPr id="29699" name="Content Placeholder 2"/>
          <p:cNvSpPr>
            <a:spLocks noGrp="1"/>
          </p:cNvSpPr>
          <p:nvPr>
            <p:ph idx="1"/>
          </p:nvPr>
        </p:nvSpPr>
        <p:spPr>
          <a:xfrm>
            <a:off x="395288" y="928688"/>
            <a:ext cx="8280400" cy="5929312"/>
          </a:xfrm>
        </p:spPr>
        <p:txBody>
          <a:bodyPr>
            <a:normAutofit lnSpcReduction="10000"/>
          </a:bodyPr>
          <a:lstStyle/>
          <a:p>
            <a:r>
              <a:rPr lang="en-US" sz="2800" dirty="0">
                <a:latin typeface="Times New Roman" charset="0"/>
              </a:rPr>
              <a:t>Objective of therapeutic devices:</a:t>
            </a:r>
          </a:p>
          <a:p>
            <a:pPr lvl="1"/>
            <a:r>
              <a:rPr lang="en-US" sz="2400" dirty="0">
                <a:latin typeface="Times New Roman" charset="0"/>
              </a:rPr>
              <a:t>deliver physical substances to the body to treat disease</a:t>
            </a:r>
          </a:p>
          <a:p>
            <a:r>
              <a:rPr lang="en-US" sz="2800" dirty="0">
                <a:latin typeface="Times New Roman" charset="0"/>
              </a:rPr>
              <a:t>Physical substances:</a:t>
            </a:r>
          </a:p>
          <a:p>
            <a:pPr lvl="1"/>
            <a:r>
              <a:rPr lang="en-US" sz="2400" dirty="0">
                <a:latin typeface="Times New Roman" charset="0"/>
              </a:rPr>
              <a:t>Voltage, current</a:t>
            </a:r>
          </a:p>
          <a:p>
            <a:pPr lvl="1"/>
            <a:r>
              <a:rPr lang="en-US" sz="2400" dirty="0">
                <a:latin typeface="Times New Roman" charset="0"/>
              </a:rPr>
              <a:t>Pressure</a:t>
            </a:r>
          </a:p>
          <a:p>
            <a:pPr lvl="1"/>
            <a:r>
              <a:rPr lang="en-US" sz="2400" dirty="0">
                <a:latin typeface="Times New Roman" charset="0"/>
              </a:rPr>
              <a:t>Flow</a:t>
            </a:r>
          </a:p>
          <a:p>
            <a:pPr lvl="1"/>
            <a:r>
              <a:rPr lang="en-US" sz="2400" dirty="0">
                <a:latin typeface="Times New Roman" charset="0"/>
              </a:rPr>
              <a:t>Force</a:t>
            </a:r>
          </a:p>
          <a:p>
            <a:pPr lvl="1"/>
            <a:r>
              <a:rPr lang="en-US" sz="2400" dirty="0">
                <a:latin typeface="Times New Roman" charset="0"/>
              </a:rPr>
              <a:t>Ultrasound</a:t>
            </a:r>
          </a:p>
          <a:p>
            <a:pPr lvl="1"/>
            <a:r>
              <a:rPr lang="en-US" sz="2400" dirty="0">
                <a:latin typeface="Times New Roman" charset="0"/>
              </a:rPr>
              <a:t>Electromagnetic radiation</a:t>
            </a:r>
          </a:p>
          <a:p>
            <a:pPr lvl="1"/>
            <a:r>
              <a:rPr lang="en-US" sz="2400" dirty="0">
                <a:latin typeface="Times New Roman" charset="0"/>
              </a:rPr>
              <a:t>Heat</a:t>
            </a:r>
          </a:p>
          <a:p>
            <a:r>
              <a:rPr lang="en-US" sz="2800" dirty="0">
                <a:latin typeface="Times New Roman" charset="0"/>
              </a:rPr>
              <a:t>Therapeutic device categories:</a:t>
            </a:r>
          </a:p>
          <a:p>
            <a:pPr lvl="1"/>
            <a:r>
              <a:rPr lang="en-US" sz="2400" dirty="0">
                <a:latin typeface="Times New Roman" charset="0"/>
              </a:rPr>
              <a:t>devices used to treat disorders</a:t>
            </a:r>
          </a:p>
          <a:p>
            <a:pPr lvl="1"/>
            <a:r>
              <a:rPr lang="en-US" sz="2400" dirty="0">
                <a:latin typeface="Times New Roman" charset="0"/>
              </a:rPr>
              <a:t>devices to assist or control the physiological functions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C8D2DF0A-A1B6-5B42-A110-F4A75C36AEBF}" type="slidenum">
              <a:rPr lang="en-US">
                <a:solidFill>
                  <a:schemeClr val="tx1"/>
                </a:solidFill>
                <a:latin typeface="Times New Roman" charset="0"/>
              </a:rPr>
              <a:pPr/>
              <a:t>32</a:t>
            </a:fld>
            <a:endParaRPr lang="en-US">
              <a:solidFill>
                <a:schemeClr val="tx1"/>
              </a:solidFill>
              <a:latin typeface="Times New Roman" charset="0"/>
            </a:endParaRPr>
          </a:p>
        </p:txBody>
      </p:sp>
    </p:spTree>
    <p:extLst>
      <p:ext uri="{BB962C8B-B14F-4D97-AF65-F5344CB8AC3E}">
        <p14:creationId xmlns:p14="http://schemas.microsoft.com/office/powerpoint/2010/main" xmlns="" val="3659038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atin typeface="Times New Roman" charset="0"/>
              </a:rPr>
              <a:t>Assistive or rehabilitative devices</a:t>
            </a:r>
          </a:p>
        </p:txBody>
      </p:sp>
      <p:sp>
        <p:nvSpPr>
          <p:cNvPr id="30723" name="Content Placeholder 2"/>
          <p:cNvSpPr>
            <a:spLocks noGrp="1"/>
          </p:cNvSpPr>
          <p:nvPr>
            <p:ph idx="1"/>
          </p:nvPr>
        </p:nvSpPr>
        <p:spPr/>
        <p:txBody>
          <a:bodyPr>
            <a:normAutofit fontScale="92500" lnSpcReduction="20000"/>
          </a:bodyPr>
          <a:lstStyle/>
          <a:p>
            <a:r>
              <a:rPr lang="en-US" sz="2800">
                <a:latin typeface="Times New Roman" charset="0"/>
              </a:rPr>
              <a:t>Objective of rehabilitative devices</a:t>
            </a:r>
          </a:p>
          <a:p>
            <a:pPr lvl="1"/>
            <a:r>
              <a:rPr lang="en-US" sz="2400">
                <a:latin typeface="Times New Roman" charset="0"/>
              </a:rPr>
              <a:t>to assist individuals with a disability</a:t>
            </a:r>
          </a:p>
          <a:p>
            <a:r>
              <a:rPr lang="en-US" sz="2800">
                <a:latin typeface="Times New Roman" charset="0"/>
              </a:rPr>
              <a:t>The disability can be connected to the troubles to</a:t>
            </a:r>
          </a:p>
          <a:p>
            <a:pPr lvl="1"/>
            <a:r>
              <a:rPr lang="en-US" sz="2400">
                <a:latin typeface="Times New Roman" charset="0"/>
              </a:rPr>
              <a:t>perform activities of daily living</a:t>
            </a:r>
          </a:p>
          <a:p>
            <a:pPr lvl="1"/>
            <a:r>
              <a:rPr lang="en-US" sz="2400">
                <a:latin typeface="Times New Roman" charset="0"/>
              </a:rPr>
              <a:t>limitations in mobility</a:t>
            </a:r>
          </a:p>
          <a:p>
            <a:pPr lvl="1"/>
            <a:r>
              <a:rPr lang="en-US" sz="2400">
                <a:latin typeface="Times New Roman" charset="0"/>
              </a:rPr>
              <a:t>communications disorders and</a:t>
            </a:r>
          </a:p>
          <a:p>
            <a:pPr lvl="1"/>
            <a:r>
              <a:rPr lang="en-US" sz="2400">
                <a:latin typeface="Times New Roman" charset="0"/>
              </a:rPr>
              <a:t>sensory disabilities</a:t>
            </a:r>
          </a:p>
          <a:p>
            <a:r>
              <a:rPr lang="en-US" sz="2800">
                <a:latin typeface="Times New Roman" charset="0"/>
              </a:rPr>
              <a:t>Types of rehabilitative devices</a:t>
            </a:r>
          </a:p>
          <a:p>
            <a:pPr lvl="1"/>
            <a:r>
              <a:rPr lang="en-US" sz="2400">
                <a:latin typeface="Times New Roman" charset="0"/>
              </a:rPr>
              <a:t>Orthopedic devices</a:t>
            </a:r>
          </a:p>
          <a:p>
            <a:pPr lvl="2"/>
            <a:r>
              <a:rPr lang="en-US" sz="2000">
                <a:latin typeface="Times New Roman" charset="0"/>
              </a:rPr>
              <a:t>An orthopedic device is an appliance that aids an existing function</a:t>
            </a:r>
          </a:p>
          <a:p>
            <a:pPr lvl="1"/>
            <a:r>
              <a:rPr lang="en-US" sz="2400">
                <a:latin typeface="Times New Roman" charset="0"/>
              </a:rPr>
              <a:t>Prosthetic devices</a:t>
            </a:r>
          </a:p>
          <a:p>
            <a:pPr lvl="2"/>
            <a:r>
              <a:rPr lang="en-US" sz="2000">
                <a:latin typeface="Times New Roman" charset="0"/>
              </a:rPr>
              <a:t>A prosthesis provides a substitute</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E0FC6A88-B183-8A49-A8D5-F9B28D2A748F}" type="slidenum">
              <a:rPr lang="en-US">
                <a:solidFill>
                  <a:schemeClr val="tx1"/>
                </a:solidFill>
                <a:latin typeface="Times New Roman" charset="0"/>
              </a:rPr>
              <a:pPr/>
              <a:t>33</a:t>
            </a:fld>
            <a:endParaRPr lang="en-US">
              <a:solidFill>
                <a:schemeClr val="tx1"/>
              </a:solidFill>
              <a:latin typeface="Times New Roman" charset="0"/>
            </a:endParaRPr>
          </a:p>
        </p:txBody>
      </p:sp>
    </p:spTree>
    <p:extLst>
      <p:ext uri="{BB962C8B-B14F-4D97-AF65-F5344CB8AC3E}">
        <p14:creationId xmlns:p14="http://schemas.microsoft.com/office/powerpoint/2010/main" xmlns="" val="2007208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600">
                <a:latin typeface="Times New Roman" charset="0"/>
              </a:rPr>
              <a:t>Relationship of BME with other disciplines</a:t>
            </a:r>
          </a:p>
        </p:txBody>
      </p:sp>
      <p:sp>
        <p:nvSpPr>
          <p:cNvPr id="33795" name="Content Placeholder 2"/>
          <p:cNvSpPr>
            <a:spLocks noGrp="1"/>
          </p:cNvSpPr>
          <p:nvPr>
            <p:ph idx="1"/>
          </p:nvPr>
        </p:nvSpPr>
        <p:spPr/>
        <p:txBody>
          <a:bodyPr/>
          <a:lstStyle/>
          <a:p>
            <a:endParaRPr lang="en-US">
              <a:latin typeface="Times New Roman" charset="0"/>
            </a:endParaRPr>
          </a:p>
          <a:p>
            <a:pPr lvl="1"/>
            <a:r>
              <a:rPr lang="en-US">
                <a:latin typeface="Times New Roman" charset="0"/>
              </a:rPr>
              <a:t>Relationship with Medicine</a:t>
            </a:r>
          </a:p>
          <a:p>
            <a:endParaRPr lang="en-US">
              <a:latin typeface="Times New Roman" charset="0"/>
            </a:endParaRPr>
          </a:p>
          <a:p>
            <a:pPr lvl="1"/>
            <a:r>
              <a:rPr lang="en-US">
                <a:latin typeface="Times New Roman" charset="0"/>
              </a:rPr>
              <a:t>Relationship with Physics</a:t>
            </a:r>
          </a:p>
          <a:p>
            <a:endParaRPr lang="en-US">
              <a:latin typeface="Times New Roman" charset="0"/>
            </a:endParaRPr>
          </a:p>
          <a:p>
            <a:pPr lvl="1"/>
            <a:r>
              <a:rPr lang="en-US">
                <a:latin typeface="Times New Roman" charset="0"/>
              </a:rPr>
              <a:t>Relationship with other fields of engineering</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CC1D88B8-251F-2743-9021-F4ABBE741181}" type="slidenum">
              <a:rPr lang="en-US">
                <a:solidFill>
                  <a:schemeClr val="tx1"/>
                </a:solidFill>
                <a:latin typeface="Times New Roman" charset="0"/>
              </a:rPr>
              <a:pPr/>
              <a:t>34</a:t>
            </a:fld>
            <a:endParaRPr lang="en-US">
              <a:solidFill>
                <a:schemeClr val="tx1"/>
              </a:solidFill>
              <a:latin typeface="Times New Roman" charset="0"/>
            </a:endParaRPr>
          </a:p>
        </p:txBody>
      </p:sp>
    </p:spTree>
    <p:extLst>
      <p:ext uri="{BB962C8B-B14F-4D97-AF65-F5344CB8AC3E}">
        <p14:creationId xmlns:p14="http://schemas.microsoft.com/office/powerpoint/2010/main" xmlns="" val="371653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Times New Roman" charset="0"/>
              </a:rPr>
              <a:t>Relationship with Medicine</a:t>
            </a:r>
          </a:p>
        </p:txBody>
      </p:sp>
      <p:sp>
        <p:nvSpPr>
          <p:cNvPr id="34819" name="Content Placeholder 2"/>
          <p:cNvSpPr>
            <a:spLocks noGrp="1"/>
          </p:cNvSpPr>
          <p:nvPr>
            <p:ph idx="1"/>
          </p:nvPr>
        </p:nvSpPr>
        <p:spPr/>
        <p:txBody>
          <a:bodyPr>
            <a:normAutofit lnSpcReduction="10000"/>
          </a:bodyPr>
          <a:lstStyle/>
          <a:p>
            <a:r>
              <a:rPr lang="en-US">
                <a:latin typeface="Times New Roman" charset="0"/>
              </a:rPr>
              <a:t>Biomedical Engineering </a:t>
            </a:r>
          </a:p>
          <a:p>
            <a:pPr lvl="1"/>
            <a:r>
              <a:rPr lang="en-US">
                <a:latin typeface="Times New Roman" charset="0"/>
              </a:rPr>
              <a:t>application of engineering science and technology to problems arising in medicine and biology.</a:t>
            </a:r>
          </a:p>
          <a:p>
            <a:pPr lvl="1"/>
            <a:r>
              <a:rPr lang="en-US">
                <a:latin typeface="Times New Roman" charset="0"/>
              </a:rPr>
              <a:t>intersections between engineering disciplines</a:t>
            </a:r>
          </a:p>
          <a:p>
            <a:pPr lvl="2"/>
            <a:r>
              <a:rPr lang="en-US">
                <a:latin typeface="Times New Roman" charset="0"/>
              </a:rPr>
              <a:t>electrical, mechanical, chemical,…</a:t>
            </a:r>
          </a:p>
          <a:p>
            <a:pPr lvl="2"/>
            <a:r>
              <a:rPr lang="en-US">
                <a:latin typeface="Times New Roman" charset="0"/>
              </a:rPr>
              <a:t>with each discipline in medicine, such as</a:t>
            </a:r>
          </a:p>
          <a:p>
            <a:pPr lvl="3"/>
            <a:r>
              <a:rPr lang="en-US">
                <a:latin typeface="Times New Roman" charset="0"/>
              </a:rPr>
              <a:t>cardiology, pathology, neurology, …</a:t>
            </a:r>
          </a:p>
          <a:p>
            <a:pPr lvl="2"/>
            <a:r>
              <a:rPr lang="en-US">
                <a:latin typeface="Times New Roman" charset="0"/>
              </a:rPr>
              <a:t>biology</a:t>
            </a:r>
          </a:p>
          <a:p>
            <a:pPr lvl="2"/>
            <a:r>
              <a:rPr lang="en-US">
                <a:latin typeface="Times New Roman" charset="0"/>
              </a:rPr>
              <a:t>biochemistry, pharmacology,</a:t>
            </a:r>
          </a:p>
          <a:p>
            <a:pPr lvl="2"/>
            <a:r>
              <a:rPr lang="en-US">
                <a:latin typeface="Times New Roman" charset="0"/>
              </a:rPr>
              <a:t>molecular biology, cell biology, …</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3FB72074-0EB9-1948-86B8-73495A49C5DC}" type="slidenum">
              <a:rPr lang="en-US">
                <a:solidFill>
                  <a:schemeClr val="tx1"/>
                </a:solidFill>
                <a:latin typeface="Times New Roman" charset="0"/>
              </a:rPr>
              <a:pPr/>
              <a:t>35</a:t>
            </a:fld>
            <a:endParaRPr lang="en-US">
              <a:solidFill>
                <a:schemeClr val="tx1"/>
              </a:solidFill>
              <a:latin typeface="Times New Roman" charset="0"/>
            </a:endParaRPr>
          </a:p>
        </p:txBody>
      </p:sp>
    </p:spTree>
    <p:extLst>
      <p:ext uri="{BB962C8B-B14F-4D97-AF65-F5344CB8AC3E}">
        <p14:creationId xmlns:p14="http://schemas.microsoft.com/office/powerpoint/2010/main" xmlns="" val="3260153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25435"/>
          </a:xfrm>
        </p:spPr>
        <p:txBody>
          <a:bodyPr>
            <a:normAutofit fontScale="90000"/>
          </a:bodyPr>
          <a:lstStyle/>
          <a:p>
            <a:r>
              <a:rPr lang="en-US" dirty="0">
                <a:latin typeface="Times New Roman" charset="0"/>
              </a:rPr>
              <a:t>Physiological measurements</a:t>
            </a:r>
          </a:p>
        </p:txBody>
      </p:sp>
      <p:sp>
        <p:nvSpPr>
          <p:cNvPr id="35843" name="Content Placeholder 2"/>
          <p:cNvSpPr>
            <a:spLocks noGrp="1"/>
          </p:cNvSpPr>
          <p:nvPr>
            <p:ph idx="1"/>
          </p:nvPr>
        </p:nvSpPr>
        <p:spPr>
          <a:xfrm>
            <a:off x="395288" y="1097268"/>
            <a:ext cx="8280400" cy="4978400"/>
          </a:xfrm>
        </p:spPr>
        <p:txBody>
          <a:bodyPr>
            <a:normAutofit fontScale="92500"/>
          </a:bodyPr>
          <a:lstStyle/>
          <a:p>
            <a:r>
              <a:rPr lang="en-US" sz="2800" dirty="0">
                <a:latin typeface="Times New Roman" charset="0"/>
              </a:rPr>
              <a:t>important application of medical devices</a:t>
            </a:r>
          </a:p>
          <a:p>
            <a:pPr lvl="1"/>
            <a:r>
              <a:rPr lang="en-US" sz="2400" dirty="0">
                <a:latin typeface="Times New Roman" charset="0"/>
              </a:rPr>
              <a:t>physiological measurements and recordings</a:t>
            </a:r>
          </a:p>
          <a:p>
            <a:r>
              <a:rPr lang="en-US" sz="2800" dirty="0">
                <a:latin typeface="Times New Roman" charset="0"/>
              </a:rPr>
              <a:t>important for biomedical engineer</a:t>
            </a:r>
          </a:p>
          <a:p>
            <a:pPr lvl="1"/>
            <a:r>
              <a:rPr lang="en-US" sz="2400" dirty="0">
                <a:latin typeface="Times New Roman" charset="0"/>
              </a:rPr>
              <a:t>to understand the technology used in these recordings but also</a:t>
            </a:r>
          </a:p>
          <a:p>
            <a:pPr lvl="1"/>
            <a:r>
              <a:rPr lang="en-US" sz="2400" dirty="0">
                <a:latin typeface="Times New Roman" charset="0"/>
              </a:rPr>
              <a:t>the basic principles and methods of the physiological recordings</a:t>
            </a:r>
          </a:p>
          <a:p>
            <a:r>
              <a:rPr lang="en-US" sz="2800" dirty="0">
                <a:latin typeface="Times New Roman" charset="0"/>
              </a:rPr>
              <a:t>medical fields where physiological recordings play an important role</a:t>
            </a:r>
          </a:p>
          <a:p>
            <a:pPr lvl="1"/>
            <a:r>
              <a:rPr lang="en-US" sz="2400" dirty="0">
                <a:latin typeface="Times New Roman" charset="0"/>
              </a:rPr>
              <a:t>clinical physiology</a:t>
            </a:r>
          </a:p>
          <a:p>
            <a:pPr lvl="1"/>
            <a:r>
              <a:rPr lang="en-US" sz="2400" dirty="0">
                <a:latin typeface="Times New Roman" charset="0"/>
              </a:rPr>
              <a:t>clinical neurophysiology</a:t>
            </a:r>
          </a:p>
          <a:p>
            <a:pPr lvl="1"/>
            <a:r>
              <a:rPr lang="en-US" sz="2400" dirty="0">
                <a:latin typeface="Times New Roman" charset="0"/>
              </a:rPr>
              <a:t>cardiology</a:t>
            </a:r>
          </a:p>
          <a:p>
            <a:pPr lvl="1"/>
            <a:r>
              <a:rPr lang="en-US" sz="2400" dirty="0">
                <a:latin typeface="Times New Roman" charset="0"/>
              </a:rPr>
              <a:t>intensive care, surgery</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7C6A5021-6FBC-A040-B437-95E9165687A8}" type="slidenum">
              <a:rPr lang="en-US">
                <a:solidFill>
                  <a:schemeClr val="tx1"/>
                </a:solidFill>
                <a:latin typeface="Times New Roman" charset="0"/>
              </a:rPr>
              <a:pPr/>
              <a:t>36</a:t>
            </a:fld>
            <a:endParaRPr lang="en-US">
              <a:solidFill>
                <a:schemeClr val="tx1"/>
              </a:solidFill>
              <a:latin typeface="Times New Roman" charset="0"/>
            </a:endParaRPr>
          </a:p>
        </p:txBody>
      </p:sp>
    </p:spTree>
    <p:extLst>
      <p:ext uri="{BB962C8B-B14F-4D97-AF65-F5344CB8AC3E}">
        <p14:creationId xmlns:p14="http://schemas.microsoft.com/office/powerpoint/2010/main" xmlns="" val="1866118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9144000" cy="785813"/>
          </a:xfrm>
        </p:spPr>
        <p:txBody>
          <a:bodyPr/>
          <a:lstStyle/>
          <a:p>
            <a:r>
              <a:rPr lang="en-US" sz="3600">
                <a:latin typeface="Times New Roman" charset="0"/>
              </a:rPr>
              <a:t>important physiological parameters recorded</a:t>
            </a:r>
          </a:p>
        </p:txBody>
      </p:sp>
      <p:sp>
        <p:nvSpPr>
          <p:cNvPr id="36867" name="Content Placeholder 2"/>
          <p:cNvSpPr>
            <a:spLocks noGrp="1"/>
          </p:cNvSpPr>
          <p:nvPr>
            <p:ph idx="1"/>
          </p:nvPr>
        </p:nvSpPr>
        <p:spPr>
          <a:xfrm>
            <a:off x="395288" y="1000125"/>
            <a:ext cx="8280400" cy="5857875"/>
          </a:xfrm>
        </p:spPr>
        <p:txBody>
          <a:bodyPr/>
          <a:lstStyle/>
          <a:p>
            <a:r>
              <a:rPr lang="en-US" sz="2400">
                <a:latin typeface="Times New Roman" charset="0"/>
              </a:rPr>
              <a:t>parameters related to cardiovascular dynamics:</a:t>
            </a:r>
          </a:p>
          <a:p>
            <a:pPr lvl="1"/>
            <a:r>
              <a:rPr lang="en-US" sz="2000">
                <a:latin typeface="Times New Roman" charset="0"/>
              </a:rPr>
              <a:t>blood pressure</a:t>
            </a:r>
          </a:p>
          <a:p>
            <a:pPr lvl="1"/>
            <a:r>
              <a:rPr lang="en-US" sz="2000">
                <a:latin typeface="Times New Roman" charset="0"/>
              </a:rPr>
              <a:t>blood flow</a:t>
            </a:r>
          </a:p>
          <a:p>
            <a:pPr lvl="1"/>
            <a:r>
              <a:rPr lang="en-US" sz="2000">
                <a:latin typeface="Times New Roman" charset="0"/>
              </a:rPr>
              <a:t>blood volumes, cardiac output</a:t>
            </a:r>
          </a:p>
          <a:p>
            <a:r>
              <a:rPr lang="en-US" sz="2400">
                <a:latin typeface="Times New Roman" charset="0"/>
              </a:rPr>
              <a:t>biopotentials:</a:t>
            </a:r>
          </a:p>
          <a:p>
            <a:pPr lvl="1"/>
            <a:r>
              <a:rPr lang="en-US" sz="2000">
                <a:latin typeface="Times New Roman" charset="0"/>
              </a:rPr>
              <a:t>electrocardiogram (ECG),</a:t>
            </a:r>
          </a:p>
          <a:p>
            <a:pPr lvl="1"/>
            <a:r>
              <a:rPr lang="en-US" sz="2000">
                <a:latin typeface="Times New Roman" charset="0"/>
              </a:rPr>
              <a:t>electroencephalogram (EEG),</a:t>
            </a:r>
          </a:p>
          <a:p>
            <a:pPr lvl="1"/>
            <a:r>
              <a:rPr lang="en-US" sz="2000">
                <a:latin typeface="Times New Roman" charset="0"/>
              </a:rPr>
              <a:t>electromyogram (EMG)</a:t>
            </a:r>
          </a:p>
          <a:p>
            <a:r>
              <a:rPr lang="en-US" sz="2400">
                <a:latin typeface="Times New Roman" charset="0"/>
              </a:rPr>
              <a:t>respiratory parameters:</a:t>
            </a:r>
          </a:p>
          <a:p>
            <a:pPr lvl="1"/>
            <a:r>
              <a:rPr lang="en-US" sz="2000">
                <a:latin typeface="Times New Roman" charset="0"/>
              </a:rPr>
              <a:t>lung volumes and capacities,</a:t>
            </a:r>
          </a:p>
          <a:p>
            <a:pPr lvl="1"/>
            <a:r>
              <a:rPr lang="en-US" sz="2000">
                <a:latin typeface="Times New Roman" charset="0"/>
              </a:rPr>
              <a:t>air flow</a:t>
            </a:r>
          </a:p>
          <a:p>
            <a:r>
              <a:rPr lang="en-US" sz="2400">
                <a:latin typeface="Times New Roman" charset="0"/>
              </a:rPr>
              <a:t>blood gases:</a:t>
            </a:r>
          </a:p>
          <a:p>
            <a:pPr lvl="1"/>
            <a:r>
              <a:rPr lang="en-US" sz="2000">
                <a:latin typeface="Times New Roman" charset="0"/>
              </a:rPr>
              <a:t>pressures of blood gases</a:t>
            </a:r>
          </a:p>
          <a:p>
            <a:pPr lvl="1"/>
            <a:r>
              <a:rPr lang="en-US" sz="2000">
                <a:latin typeface="Times New Roman" charset="0"/>
              </a:rPr>
              <a:t>oxygen saturation</a:t>
            </a:r>
          </a:p>
          <a:p>
            <a:pPr lvl="1"/>
            <a:r>
              <a:rPr lang="en-US" sz="2000">
                <a:latin typeface="Times New Roman" charset="0"/>
              </a:rPr>
              <a:t>pH and other ions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86E64D4B-F91E-2E47-878D-959392DF2116}" type="slidenum">
              <a:rPr lang="en-US">
                <a:solidFill>
                  <a:schemeClr val="tx1"/>
                </a:solidFill>
                <a:latin typeface="Times New Roman" charset="0"/>
              </a:rPr>
              <a:pPr/>
              <a:t>37</a:t>
            </a:fld>
            <a:endParaRPr lang="en-US">
              <a:solidFill>
                <a:schemeClr val="tx1"/>
              </a:solidFill>
              <a:latin typeface="Times New Roman" charset="0"/>
            </a:endParaRPr>
          </a:p>
        </p:txBody>
      </p:sp>
    </p:spTree>
    <p:extLst>
      <p:ext uri="{BB962C8B-B14F-4D97-AF65-F5344CB8AC3E}">
        <p14:creationId xmlns:p14="http://schemas.microsoft.com/office/powerpoint/2010/main" xmlns="" val="2485306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atin typeface="Times New Roman" charset="0"/>
              </a:rPr>
              <a:t>Relationship with Physics</a:t>
            </a:r>
          </a:p>
        </p:txBody>
      </p:sp>
      <p:sp>
        <p:nvSpPr>
          <p:cNvPr id="37891" name="Content Placeholder 2"/>
          <p:cNvSpPr>
            <a:spLocks noGrp="1"/>
          </p:cNvSpPr>
          <p:nvPr>
            <p:ph idx="1"/>
          </p:nvPr>
        </p:nvSpPr>
        <p:spPr/>
        <p:txBody>
          <a:bodyPr>
            <a:normAutofit lnSpcReduction="10000"/>
          </a:bodyPr>
          <a:lstStyle/>
          <a:p>
            <a:r>
              <a:rPr lang="en-US" sz="2800">
                <a:latin typeface="Times New Roman" charset="0"/>
              </a:rPr>
              <a:t>BME is closely related to physical sciences</a:t>
            </a:r>
          </a:p>
          <a:p>
            <a:r>
              <a:rPr lang="en-US" sz="2800">
                <a:latin typeface="Times New Roman" charset="0"/>
              </a:rPr>
              <a:t>Medical Physics</a:t>
            </a:r>
          </a:p>
          <a:p>
            <a:pPr lvl="1"/>
            <a:r>
              <a:rPr lang="en-US" sz="2400">
                <a:latin typeface="Times New Roman" charset="0"/>
              </a:rPr>
              <a:t>applies physics in medicine</a:t>
            </a:r>
          </a:p>
          <a:p>
            <a:pPr lvl="1"/>
            <a:r>
              <a:rPr lang="en-US" sz="2400">
                <a:latin typeface="Times New Roman" charset="0"/>
              </a:rPr>
              <a:t>physical background of medical imaging methods used in radiology and nuclear medicine:</a:t>
            </a:r>
          </a:p>
          <a:p>
            <a:pPr lvl="2"/>
            <a:r>
              <a:rPr lang="en-US" sz="2000">
                <a:latin typeface="Times New Roman" charset="0"/>
              </a:rPr>
              <a:t>the production and safety issues of ionizing radiation,</a:t>
            </a:r>
          </a:p>
          <a:p>
            <a:pPr lvl="2"/>
            <a:r>
              <a:rPr lang="en-US" sz="2000">
                <a:latin typeface="Times New Roman" charset="0"/>
              </a:rPr>
              <a:t>interaction of the radiation with matter,</a:t>
            </a:r>
          </a:p>
          <a:p>
            <a:pPr lvl="1"/>
            <a:r>
              <a:rPr lang="en-US" sz="2400">
                <a:latin typeface="Times New Roman" charset="0"/>
              </a:rPr>
              <a:t>the physics of magnetic resonance phenomenon, ultrasonics, light etc.</a:t>
            </a:r>
          </a:p>
          <a:p>
            <a:pPr lvl="1"/>
            <a:r>
              <a:rPr lang="en-US" sz="2400">
                <a:latin typeface="Times New Roman" charset="0"/>
              </a:rPr>
              <a:t>physical background of radiotherapy</a:t>
            </a:r>
          </a:p>
          <a:p>
            <a:pPr lvl="2"/>
            <a:r>
              <a:rPr lang="en-US" sz="2000">
                <a:latin typeface="Times New Roman" charset="0"/>
              </a:rPr>
              <a:t>use of ionizing radiation to treat cancer</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643EC272-F4E2-A64C-8887-C2C198BFD09D}" type="slidenum">
              <a:rPr lang="en-US">
                <a:solidFill>
                  <a:schemeClr val="tx1"/>
                </a:solidFill>
                <a:latin typeface="Times New Roman" charset="0"/>
              </a:rPr>
              <a:pPr/>
              <a:t>38</a:t>
            </a:fld>
            <a:endParaRPr lang="en-US">
              <a:solidFill>
                <a:schemeClr val="tx1"/>
              </a:solidFill>
              <a:latin typeface="Times New Roman" charset="0"/>
            </a:endParaRPr>
          </a:p>
        </p:txBody>
      </p:sp>
    </p:spTree>
    <p:extLst>
      <p:ext uri="{BB962C8B-B14F-4D97-AF65-F5344CB8AC3E}">
        <p14:creationId xmlns:p14="http://schemas.microsoft.com/office/powerpoint/2010/main" xmlns="" val="3530280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Times New Roman" charset="0"/>
              </a:rPr>
              <a:t>Relationship with Physics</a:t>
            </a:r>
          </a:p>
        </p:txBody>
      </p:sp>
      <p:sp>
        <p:nvSpPr>
          <p:cNvPr id="38915" name="Content Placeholder 2"/>
          <p:cNvSpPr>
            <a:spLocks noGrp="1"/>
          </p:cNvSpPr>
          <p:nvPr>
            <p:ph idx="1"/>
          </p:nvPr>
        </p:nvSpPr>
        <p:spPr>
          <a:xfrm>
            <a:off x="395288" y="1125538"/>
            <a:ext cx="8280400" cy="5589587"/>
          </a:xfrm>
        </p:spPr>
        <p:txBody>
          <a:bodyPr/>
          <a:lstStyle/>
          <a:p>
            <a:r>
              <a:rPr lang="en-US" sz="2000">
                <a:latin typeface="Times New Roman" charset="0"/>
              </a:rPr>
              <a:t>Biophysics</a:t>
            </a:r>
          </a:p>
          <a:p>
            <a:pPr lvl="1"/>
            <a:r>
              <a:rPr lang="en-US" sz="1600">
                <a:latin typeface="Times New Roman" charset="0"/>
              </a:rPr>
              <a:t>more related to (cell) biology</a:t>
            </a:r>
          </a:p>
          <a:p>
            <a:pPr lvl="1"/>
            <a:r>
              <a:rPr lang="en-US" sz="1600">
                <a:latin typeface="Times New Roman" charset="0"/>
              </a:rPr>
              <a:t>studies the processes in biology and medicine utilizing physics and engineering</a:t>
            </a:r>
          </a:p>
          <a:p>
            <a:r>
              <a:rPr lang="en-US" sz="2000">
                <a:latin typeface="Times New Roman" charset="0"/>
              </a:rPr>
              <a:t>physical methods are applied</a:t>
            </a:r>
          </a:p>
          <a:p>
            <a:pPr lvl="1"/>
            <a:r>
              <a:rPr lang="en-US" sz="1600">
                <a:latin typeface="Times New Roman" charset="0"/>
              </a:rPr>
              <a:t>for molecules, cells, tissues, organs, body</a:t>
            </a:r>
          </a:p>
          <a:p>
            <a:pPr lvl="1"/>
            <a:r>
              <a:rPr lang="en-US" sz="1600">
                <a:latin typeface="Times New Roman" charset="0"/>
              </a:rPr>
              <a:t>to solve biologic problems,</a:t>
            </a:r>
          </a:p>
          <a:p>
            <a:pPr lvl="1"/>
            <a:r>
              <a:rPr lang="en-US" sz="1600">
                <a:latin typeface="Times New Roman" charset="0"/>
              </a:rPr>
              <a:t>biologic events are described using the concept of physics and analogues, and</a:t>
            </a:r>
          </a:p>
          <a:p>
            <a:pPr lvl="1"/>
            <a:r>
              <a:rPr lang="en-US" sz="1600">
                <a:latin typeface="Times New Roman" charset="0"/>
              </a:rPr>
              <a:t>the effects of physical factors on biologic processes is examined</a:t>
            </a:r>
          </a:p>
          <a:p>
            <a:r>
              <a:rPr lang="en-US" sz="2000">
                <a:latin typeface="Times New Roman" charset="0"/>
              </a:rPr>
              <a:t>core concepts:</a:t>
            </a:r>
          </a:p>
          <a:p>
            <a:pPr lvl="1"/>
            <a:r>
              <a:rPr lang="en-US" sz="1600">
                <a:latin typeface="Times New Roman" charset="0"/>
              </a:rPr>
              <a:t>changes in state of the systems (P,V,T)</a:t>
            </a:r>
          </a:p>
          <a:p>
            <a:pPr lvl="1"/>
            <a:r>
              <a:rPr lang="en-US" sz="1600">
                <a:latin typeface="Times New Roman" charset="0"/>
              </a:rPr>
              <a:t>concentrations, osmolarities</a:t>
            </a:r>
          </a:p>
          <a:p>
            <a:pPr lvl="1"/>
            <a:r>
              <a:rPr lang="en-US" sz="1600">
                <a:latin typeface="Times New Roman" charset="0"/>
              </a:rPr>
              <a:t>Activities</a:t>
            </a:r>
          </a:p>
          <a:p>
            <a:pPr lvl="1"/>
            <a:r>
              <a:rPr lang="en-US" sz="1600">
                <a:latin typeface="Times New Roman" charset="0"/>
              </a:rPr>
              <a:t>internal energy, spontaneous processes</a:t>
            </a:r>
          </a:p>
          <a:p>
            <a:pPr lvl="1"/>
            <a:r>
              <a:rPr lang="en-US" sz="1600">
                <a:latin typeface="Times New Roman" charset="0"/>
              </a:rPr>
              <a:t>(electro)chemical equilibrium</a:t>
            </a:r>
          </a:p>
          <a:p>
            <a:pPr lvl="1"/>
            <a:r>
              <a:rPr lang="en-US" sz="1600">
                <a:latin typeface="Times New Roman" charset="0"/>
              </a:rPr>
              <a:t>enzyme reactions</a:t>
            </a:r>
          </a:p>
          <a:p>
            <a:pPr lvl="1"/>
            <a:r>
              <a:rPr lang="en-US" sz="1600">
                <a:latin typeface="Times New Roman" charset="0"/>
              </a:rPr>
              <a:t>diffusion</a:t>
            </a:r>
          </a:p>
          <a:p>
            <a:pPr lvl="1"/>
            <a:r>
              <a:rPr lang="en-US" sz="1600">
                <a:latin typeface="Times New Roman" charset="0"/>
              </a:rPr>
              <a:t>permeability</a:t>
            </a:r>
          </a:p>
          <a:p>
            <a:pPr lvl="1"/>
            <a:r>
              <a:rPr lang="en-US" sz="1600">
                <a:latin typeface="Times New Roman" charset="0"/>
              </a:rPr>
              <a:t>viscosity</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689CEAC7-DFD2-FF4E-AC8B-86D34465BFF9}" type="slidenum">
              <a:rPr lang="en-US">
                <a:solidFill>
                  <a:schemeClr val="tx1"/>
                </a:solidFill>
                <a:latin typeface="Times New Roman" charset="0"/>
              </a:rPr>
              <a:pPr/>
              <a:t>39</a:t>
            </a:fld>
            <a:endParaRPr lang="en-US">
              <a:solidFill>
                <a:schemeClr val="tx1"/>
              </a:solidFill>
              <a:latin typeface="Times New Roman" charset="0"/>
            </a:endParaRPr>
          </a:p>
        </p:txBody>
      </p:sp>
    </p:spTree>
    <p:extLst>
      <p:ext uri="{BB962C8B-B14F-4D97-AF65-F5344CB8AC3E}">
        <p14:creationId xmlns:p14="http://schemas.microsoft.com/office/powerpoint/2010/main" xmlns="" val="194608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Where to get reading material ???</a:t>
            </a:r>
          </a:p>
        </p:txBody>
      </p:sp>
      <p:sp>
        <p:nvSpPr>
          <p:cNvPr id="8195" name="Content Placeholder 2"/>
          <p:cNvSpPr>
            <a:spLocks noGrp="1"/>
          </p:cNvSpPr>
          <p:nvPr>
            <p:ph idx="1"/>
          </p:nvPr>
        </p:nvSpPr>
        <p:spPr/>
        <p:txBody>
          <a:bodyPr/>
          <a:lstStyle/>
          <a:p>
            <a:r>
              <a:rPr lang="en-US" altLang="en-US" dirty="0" smtClean="0"/>
              <a:t>Lecture slides</a:t>
            </a:r>
          </a:p>
          <a:p>
            <a:r>
              <a:rPr lang="en-US" altLang="en-US" dirty="0" smtClean="0"/>
              <a:t>Tutorial slides</a:t>
            </a:r>
          </a:p>
          <a:p>
            <a:r>
              <a:rPr lang="en-US" altLang="en-US" dirty="0" smtClean="0"/>
              <a:t>Textbook of Medical Physiology by Guyton &amp; Hall – you can get it in the library.</a:t>
            </a:r>
          </a:p>
          <a:p>
            <a:r>
              <a:rPr lang="en-US" altLang="en-US" dirty="0" smtClean="0"/>
              <a:t>Internet – but please treat that material with caution.</a:t>
            </a:r>
          </a:p>
        </p:txBody>
      </p:sp>
    </p:spTree>
    <p:extLst>
      <p:ext uri="{BB962C8B-B14F-4D97-AF65-F5344CB8AC3E}">
        <p14:creationId xmlns:p14="http://schemas.microsoft.com/office/powerpoint/2010/main" xmlns="" val="987170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0002" y="274638"/>
            <a:ext cx="8596798" cy="755437"/>
          </a:xfrm>
        </p:spPr>
        <p:txBody>
          <a:bodyPr>
            <a:normAutofit/>
          </a:bodyPr>
          <a:lstStyle/>
          <a:p>
            <a:r>
              <a:rPr lang="en-US" sz="3200" dirty="0">
                <a:latin typeface="Times New Roman" charset="0"/>
              </a:rPr>
              <a:t>Relationship with other fields of engineering</a:t>
            </a:r>
          </a:p>
        </p:txBody>
      </p:sp>
      <p:sp>
        <p:nvSpPr>
          <p:cNvPr id="39939" name="Content Placeholder 2"/>
          <p:cNvSpPr>
            <a:spLocks noGrp="1"/>
          </p:cNvSpPr>
          <p:nvPr>
            <p:ph idx="1"/>
          </p:nvPr>
        </p:nvSpPr>
        <p:spPr>
          <a:xfrm>
            <a:off x="395288" y="1125538"/>
            <a:ext cx="8280400" cy="5303837"/>
          </a:xfrm>
        </p:spPr>
        <p:txBody>
          <a:bodyPr>
            <a:normAutofit lnSpcReduction="10000"/>
          </a:bodyPr>
          <a:lstStyle/>
          <a:p>
            <a:r>
              <a:rPr lang="en-US" sz="2800" dirty="0">
                <a:latin typeface="Times New Roman" charset="0"/>
              </a:rPr>
              <a:t>BME applies principles and methods from engineering, science and technology</a:t>
            </a:r>
          </a:p>
          <a:p>
            <a:r>
              <a:rPr lang="en-US" sz="2800" dirty="0">
                <a:latin typeface="Times New Roman" charset="0"/>
              </a:rPr>
              <a:t>closely related to many fields of engineering,</a:t>
            </a:r>
          </a:p>
          <a:p>
            <a:pPr lvl="1"/>
            <a:r>
              <a:rPr lang="en-US" sz="2400" dirty="0">
                <a:latin typeface="Times New Roman" charset="0"/>
              </a:rPr>
              <a:t>chemistry</a:t>
            </a:r>
          </a:p>
          <a:p>
            <a:pPr lvl="1"/>
            <a:r>
              <a:rPr lang="en-US" sz="2400" dirty="0">
                <a:latin typeface="Times New Roman" charset="0"/>
              </a:rPr>
              <a:t>computer science</a:t>
            </a:r>
          </a:p>
          <a:p>
            <a:pPr lvl="1"/>
            <a:r>
              <a:rPr lang="en-US" sz="2400" dirty="0">
                <a:latin typeface="Times New Roman" charset="0"/>
              </a:rPr>
              <a:t>electrical engineering</a:t>
            </a:r>
          </a:p>
          <a:p>
            <a:pPr lvl="2"/>
            <a:r>
              <a:rPr lang="en-US" sz="2000" dirty="0">
                <a:latin typeface="Times New Roman" charset="0"/>
              </a:rPr>
              <a:t>electronics, electromagnetic fields, signal and systems analysis</a:t>
            </a:r>
          </a:p>
          <a:p>
            <a:pPr lvl="1"/>
            <a:r>
              <a:rPr lang="en-US" sz="2400" dirty="0">
                <a:latin typeface="Times New Roman" charset="0"/>
              </a:rPr>
              <a:t>mathematics, statistics</a:t>
            </a:r>
          </a:p>
          <a:p>
            <a:pPr lvl="1"/>
            <a:r>
              <a:rPr lang="en-US" sz="2400" dirty="0">
                <a:latin typeface="Times New Roman" charset="0"/>
              </a:rPr>
              <a:t>measurement and control engineering</a:t>
            </a:r>
          </a:p>
          <a:p>
            <a:pPr lvl="1"/>
            <a:r>
              <a:rPr lang="en-US" sz="2400" dirty="0">
                <a:latin typeface="Times New Roman" charset="0"/>
              </a:rPr>
              <a:t>mechanical engineering</a:t>
            </a:r>
          </a:p>
          <a:p>
            <a:pPr lvl="1"/>
            <a:r>
              <a:rPr lang="en-US" sz="2400" dirty="0">
                <a:latin typeface="Times New Roman" charset="0"/>
              </a:rPr>
              <a:t>material science</a:t>
            </a:r>
          </a:p>
          <a:p>
            <a:pPr lvl="1"/>
            <a:r>
              <a:rPr lang="en-US" sz="2400" dirty="0">
                <a:latin typeface="Times New Roman" charset="0"/>
              </a:rPr>
              <a:t>physics etc.</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476577AB-3309-6541-9B44-C5A97AD1E02B}" type="slidenum">
              <a:rPr lang="en-US">
                <a:solidFill>
                  <a:schemeClr val="tx1"/>
                </a:solidFill>
                <a:latin typeface="Times New Roman" charset="0"/>
              </a:rPr>
              <a:pPr/>
              <a:t>40</a:t>
            </a:fld>
            <a:endParaRPr lang="en-US">
              <a:solidFill>
                <a:schemeClr val="tx1"/>
              </a:solidFill>
              <a:latin typeface="Times New Roman" charset="0"/>
            </a:endParaRPr>
          </a:p>
        </p:txBody>
      </p:sp>
    </p:spTree>
    <p:extLst>
      <p:ext uri="{BB962C8B-B14F-4D97-AF65-F5344CB8AC3E}">
        <p14:creationId xmlns:p14="http://schemas.microsoft.com/office/powerpoint/2010/main" xmlns="" val="298172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850900"/>
          </a:xfrm>
        </p:spPr>
        <p:txBody>
          <a:bodyPr/>
          <a:lstStyle/>
          <a:p>
            <a:r>
              <a:rPr lang="en-US" dirty="0">
                <a:latin typeface="Times New Roman" charset="0"/>
              </a:rPr>
              <a:t>Medical Terminology</a:t>
            </a:r>
          </a:p>
        </p:txBody>
      </p:sp>
      <p:sp>
        <p:nvSpPr>
          <p:cNvPr id="40963" name="Content Placeholder 2"/>
          <p:cNvSpPr>
            <a:spLocks noGrp="1"/>
          </p:cNvSpPr>
          <p:nvPr>
            <p:ph idx="1"/>
          </p:nvPr>
        </p:nvSpPr>
        <p:spPr>
          <a:xfrm>
            <a:off x="395288" y="1125538"/>
            <a:ext cx="8280400" cy="5375275"/>
          </a:xfrm>
        </p:spPr>
        <p:txBody>
          <a:bodyPr/>
          <a:lstStyle/>
          <a:p>
            <a:r>
              <a:rPr lang="en-US" sz="2800">
                <a:latin typeface="Times New Roman" charset="0"/>
              </a:rPr>
              <a:t>Importance of common language</a:t>
            </a:r>
          </a:p>
          <a:p>
            <a:pPr lvl="1"/>
            <a:r>
              <a:rPr lang="en-US" sz="2400">
                <a:latin typeface="Times New Roman" charset="0"/>
              </a:rPr>
              <a:t>essential for a meaningful communication,</a:t>
            </a:r>
          </a:p>
          <a:p>
            <a:pPr lvl="2"/>
            <a:r>
              <a:rPr lang="en-US" sz="2000">
                <a:latin typeface="Times New Roman" charset="0"/>
              </a:rPr>
              <a:t>especially between people representing different disciplines, like medicine and engineering.</a:t>
            </a:r>
          </a:p>
          <a:p>
            <a:r>
              <a:rPr lang="en-US" sz="2800">
                <a:latin typeface="Times New Roman" charset="0"/>
              </a:rPr>
              <a:t>Physicians language is often regarded as obscure</a:t>
            </a:r>
          </a:p>
          <a:p>
            <a:r>
              <a:rPr lang="en-US" sz="2800">
                <a:latin typeface="Times New Roman" charset="0"/>
              </a:rPr>
              <a:t>Medical terms are international, derived from the Greek and Latin!</a:t>
            </a:r>
          </a:p>
          <a:p>
            <a:r>
              <a:rPr lang="en-US" sz="2800">
                <a:latin typeface="Times New Roman" charset="0"/>
              </a:rPr>
              <a:t>construction of the medical terms:</a:t>
            </a:r>
          </a:p>
          <a:p>
            <a:pPr lvl="1"/>
            <a:r>
              <a:rPr lang="en-US" sz="2400" b="1">
                <a:latin typeface="Times New Roman" charset="0"/>
              </a:rPr>
              <a:t>root (word base)</a:t>
            </a:r>
          </a:p>
          <a:p>
            <a:pPr lvl="1"/>
            <a:r>
              <a:rPr lang="en-US" sz="2400" b="1">
                <a:latin typeface="Times New Roman" charset="0"/>
              </a:rPr>
              <a:t>prefixes</a:t>
            </a:r>
          </a:p>
          <a:p>
            <a:pPr lvl="1"/>
            <a:r>
              <a:rPr lang="en-US" sz="2400" b="1">
                <a:latin typeface="Times New Roman" charset="0"/>
              </a:rPr>
              <a:t>suffixes</a:t>
            </a:r>
          </a:p>
          <a:p>
            <a:pPr lvl="1"/>
            <a:r>
              <a:rPr lang="en-US" sz="2400" b="1">
                <a:latin typeface="Times New Roman" charset="0"/>
              </a:rPr>
              <a:t>linking or combining vowels</a:t>
            </a:r>
            <a:endParaRPr lang="en-US" sz="2400">
              <a:latin typeface="Times New Roman" charset="0"/>
            </a:endParaRP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F9CCBA61-7736-9344-8DCD-8B2ECFDBA5A0}" type="slidenum">
              <a:rPr lang="en-US">
                <a:solidFill>
                  <a:schemeClr val="tx1"/>
                </a:solidFill>
                <a:latin typeface="Times New Roman" charset="0"/>
              </a:rPr>
              <a:pPr/>
              <a:t>41</a:t>
            </a:fld>
            <a:endParaRPr lang="en-US">
              <a:solidFill>
                <a:schemeClr val="tx1"/>
              </a:solidFill>
              <a:latin typeface="Times New Roman" charset="0"/>
            </a:endParaRPr>
          </a:p>
        </p:txBody>
      </p:sp>
    </p:spTree>
    <p:extLst>
      <p:ext uri="{BB962C8B-B14F-4D97-AF65-F5344CB8AC3E}">
        <p14:creationId xmlns:p14="http://schemas.microsoft.com/office/powerpoint/2010/main" xmlns="" val="19086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atin typeface="Times New Roman" charset="0"/>
              </a:rPr>
              <a:t>Examples</a:t>
            </a:r>
          </a:p>
        </p:txBody>
      </p:sp>
      <p:sp>
        <p:nvSpPr>
          <p:cNvPr id="41987" name="Content Placeholder 2"/>
          <p:cNvSpPr>
            <a:spLocks noGrp="1"/>
          </p:cNvSpPr>
          <p:nvPr>
            <p:ph idx="1"/>
          </p:nvPr>
        </p:nvSpPr>
        <p:spPr/>
        <p:txBody>
          <a:bodyPr>
            <a:normAutofit fontScale="92500" lnSpcReduction="10000"/>
          </a:bodyPr>
          <a:lstStyle/>
          <a:p>
            <a:r>
              <a:rPr lang="en-US" sz="2800">
                <a:latin typeface="Times New Roman" charset="0"/>
              </a:rPr>
              <a:t>“Pericarditis“</a:t>
            </a:r>
          </a:p>
          <a:p>
            <a:pPr lvl="1"/>
            <a:r>
              <a:rPr lang="en-US" sz="2400">
                <a:latin typeface="Times New Roman" charset="0"/>
              </a:rPr>
              <a:t>prefix: peri- = “surrounding”</a:t>
            </a:r>
          </a:p>
          <a:p>
            <a:pPr lvl="1"/>
            <a:r>
              <a:rPr lang="en-US" sz="2400">
                <a:latin typeface="Times New Roman" charset="0"/>
              </a:rPr>
              <a:t>root: cardi = “heart”</a:t>
            </a:r>
          </a:p>
          <a:p>
            <a:pPr lvl="1"/>
            <a:r>
              <a:rPr lang="en-US" sz="2400">
                <a:latin typeface="Times New Roman" charset="0"/>
              </a:rPr>
              <a:t>suffix: -itis = “inflammation”</a:t>
            </a:r>
          </a:p>
          <a:p>
            <a:pPr lvl="2"/>
            <a:r>
              <a:rPr lang="en-US" sz="2000">
                <a:latin typeface="Times New Roman" charset="0"/>
              </a:rPr>
              <a:t>= an inflammation of the area surrounding the heart, or an inflammation of the outer layer of the heart, anatomically known as the pericardium</a:t>
            </a:r>
          </a:p>
          <a:p>
            <a:r>
              <a:rPr lang="en-US" sz="2800">
                <a:latin typeface="Times New Roman" charset="0"/>
              </a:rPr>
              <a:t>“Phonocardiography“</a:t>
            </a:r>
          </a:p>
          <a:p>
            <a:pPr lvl="1"/>
            <a:r>
              <a:rPr lang="en-US" sz="2400">
                <a:latin typeface="Times New Roman" charset="0"/>
              </a:rPr>
              <a:t>phono = sound;</a:t>
            </a:r>
          </a:p>
          <a:p>
            <a:pPr lvl="1"/>
            <a:r>
              <a:rPr lang="en-US" sz="2400">
                <a:latin typeface="Times New Roman" charset="0"/>
              </a:rPr>
              <a:t>cardi = heart;</a:t>
            </a:r>
          </a:p>
          <a:p>
            <a:pPr lvl="1"/>
            <a:r>
              <a:rPr lang="en-US" sz="2400">
                <a:latin typeface="Times New Roman" charset="0"/>
              </a:rPr>
              <a:t>graph = write</a:t>
            </a:r>
          </a:p>
          <a:p>
            <a:pPr lvl="2"/>
            <a:r>
              <a:rPr lang="en-US" sz="2000">
                <a:latin typeface="Times New Roman" charset="0"/>
              </a:rPr>
              <a:t>= graphic recording of heart sounds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DC8FDBCC-91E9-E04D-8368-83348204534B}" type="slidenum">
              <a:rPr lang="en-US">
                <a:solidFill>
                  <a:schemeClr val="tx1"/>
                </a:solidFill>
                <a:latin typeface="Times New Roman" charset="0"/>
              </a:rPr>
              <a:pPr/>
              <a:t>42</a:t>
            </a:fld>
            <a:endParaRPr lang="en-US">
              <a:solidFill>
                <a:schemeClr val="tx1"/>
              </a:solidFill>
              <a:latin typeface="Times New Roman" charset="0"/>
            </a:endParaRPr>
          </a:p>
        </p:txBody>
      </p:sp>
    </p:spTree>
    <p:extLst>
      <p:ext uri="{BB962C8B-B14F-4D97-AF65-F5344CB8AC3E}">
        <p14:creationId xmlns:p14="http://schemas.microsoft.com/office/powerpoint/2010/main" xmlns="" val="3179592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300"/>
          </a:xfrm>
        </p:spPr>
        <p:txBody>
          <a:bodyPr>
            <a:normAutofit/>
          </a:bodyPr>
          <a:lstStyle/>
          <a:p>
            <a:pPr eaLnBrk="1" hangingPunct="1">
              <a:lnSpc>
                <a:spcPct val="80000"/>
              </a:lnSpc>
            </a:pPr>
            <a:r>
              <a:rPr lang="en-US" dirty="0">
                <a:latin typeface="Lucida Sans Unicode" charset="0"/>
              </a:rPr>
              <a:t>Medical Devices</a:t>
            </a:r>
          </a:p>
          <a:p>
            <a:pPr lvl="1" eaLnBrk="1" hangingPunct="1">
              <a:lnSpc>
                <a:spcPct val="80000"/>
              </a:lnSpc>
            </a:pPr>
            <a:r>
              <a:rPr lang="en-US" sz="2100" dirty="0">
                <a:latin typeface="Lucida Sans Unicode" charset="0"/>
              </a:rPr>
              <a:t>Used in the diagnosis of disease or other conditions, or in the cure, mitigation, treatment, or prevention of disease</a:t>
            </a:r>
          </a:p>
          <a:p>
            <a:pPr lvl="1" eaLnBrk="1" hangingPunct="1">
              <a:lnSpc>
                <a:spcPct val="80000"/>
              </a:lnSpc>
            </a:pPr>
            <a:r>
              <a:rPr lang="en-US" sz="2100" b="1" u="sng" dirty="0">
                <a:latin typeface="Lucida Sans Unicode" charset="0"/>
              </a:rPr>
              <a:t>Medical imaging </a:t>
            </a:r>
            <a:r>
              <a:rPr lang="en-US" sz="2100" dirty="0">
                <a:latin typeface="Lucida Sans Unicode" charset="0"/>
              </a:rPr>
              <a:t>enables clinicians to directly or indirectly view things not visible in plain sight</a:t>
            </a:r>
          </a:p>
          <a:p>
            <a:pPr marL="3317875" lvl="2" indent="-234950" eaLnBrk="1" hangingPunct="1">
              <a:lnSpc>
                <a:spcPct val="80000"/>
              </a:lnSpc>
            </a:pPr>
            <a:r>
              <a:rPr lang="en-US" sz="1900" dirty="0">
                <a:latin typeface="Lucida Sans Unicode" charset="0"/>
              </a:rPr>
              <a:t>MRI (Magnetic Resonance Imaging)</a:t>
            </a:r>
          </a:p>
          <a:p>
            <a:pPr marL="3317875" lvl="2" indent="-234950" eaLnBrk="1" hangingPunct="1">
              <a:lnSpc>
                <a:spcPct val="80000"/>
              </a:lnSpc>
            </a:pPr>
            <a:r>
              <a:rPr lang="en-US" sz="1900" dirty="0">
                <a:latin typeface="Lucida Sans Unicode" charset="0"/>
              </a:rPr>
              <a:t>Projection radiography such as x-rays and CT scans</a:t>
            </a:r>
          </a:p>
          <a:p>
            <a:pPr marL="3317875" lvl="2" indent="-234950" eaLnBrk="1" hangingPunct="1">
              <a:lnSpc>
                <a:spcPct val="80000"/>
              </a:lnSpc>
            </a:pPr>
            <a:r>
              <a:rPr lang="en-US" sz="1900" dirty="0">
                <a:latin typeface="Lucida Sans Unicode" charset="0"/>
              </a:rPr>
              <a:t>Ultrasound</a:t>
            </a:r>
          </a:p>
          <a:p>
            <a:pPr marL="3317875" lvl="2" indent="-234950" eaLnBrk="1" hangingPunct="1">
              <a:lnSpc>
                <a:spcPct val="80000"/>
              </a:lnSpc>
            </a:pPr>
            <a:endParaRPr lang="en-US" sz="1900" dirty="0">
              <a:latin typeface="Lucida Sans Unicode" charset="0"/>
            </a:endParaRPr>
          </a:p>
          <a:p>
            <a:pPr lvl="1" eaLnBrk="1" hangingPunct="1">
              <a:lnSpc>
                <a:spcPct val="80000"/>
              </a:lnSpc>
            </a:pPr>
            <a:r>
              <a:rPr lang="en-US" sz="2100" b="1" u="sng" dirty="0">
                <a:latin typeface="Lucida Sans Unicode" charset="0"/>
              </a:rPr>
              <a:t>Bioinstrumentation</a:t>
            </a:r>
            <a:r>
              <a:rPr lang="en-US" sz="2100" dirty="0">
                <a:latin typeface="Lucida Sans Unicode" charset="0"/>
              </a:rPr>
              <a:t> uses electronics (computers) and measurement principles</a:t>
            </a:r>
          </a:p>
          <a:p>
            <a:pPr marL="3317875" lvl="2" indent="-234950" eaLnBrk="1" hangingPunct="1">
              <a:lnSpc>
                <a:spcPct val="80000"/>
              </a:lnSpc>
            </a:pPr>
            <a:r>
              <a:rPr lang="en-US" sz="1900" dirty="0">
                <a:latin typeface="Lucida Sans Unicode" charset="0"/>
              </a:rPr>
              <a:t>Nervous System: EMG – muscle / EEG – brain</a:t>
            </a:r>
          </a:p>
          <a:p>
            <a:pPr marL="3317875" lvl="2" indent="-234950" eaLnBrk="1" hangingPunct="1">
              <a:lnSpc>
                <a:spcPct val="80000"/>
              </a:lnSpc>
            </a:pPr>
            <a:r>
              <a:rPr lang="en-US" sz="1900" dirty="0">
                <a:latin typeface="Lucida Sans Unicode" charset="0"/>
              </a:rPr>
              <a:t>Cardiovascular: ECG – heart/blood pressure</a:t>
            </a:r>
          </a:p>
        </p:txBody>
      </p:sp>
      <p:pic>
        <p:nvPicPr>
          <p:cNvPr id="12291" name="Picture 2" descr="http://upload.wikimedia.org/wikipedia/commons/thumb/e/e8/Brain_chrischan.jpg/200px-Brain_chrischan.jpg"/>
          <p:cNvPicPr>
            <a:picLocks noChangeAspect="1" noChangeArrowheads="1"/>
          </p:cNvPicPr>
          <p:nvPr/>
        </p:nvPicPr>
        <p:blipFill>
          <a:blip r:embed="rId2" r:link="rId3">
            <a:extLst>
              <a:ext uri="{28A0092B-C50C-407E-A947-70E740481C1C}">
                <a14:useLocalDpi xmlns:a14="http://schemas.microsoft.com/office/drawing/2010/main" xmlns="" val="0"/>
              </a:ext>
            </a:extLst>
          </a:blip>
          <a:srcRect/>
          <a:stretch>
            <a:fillRect/>
          </a:stretch>
        </p:blipFill>
        <p:spPr bwMode="auto">
          <a:xfrm>
            <a:off x="2057400" y="243840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2" name="Picture 3" descr="http://upload.wikimedia.org/wikipedia/commons/thumb/8/89/Insulin_pump_with_infusion_set.jpg/200px-Insulin_pump_with_infusion_set.jpg"/>
          <p:cNvPicPr>
            <a:picLocks noChangeAspect="1" noChangeArrowheads="1"/>
          </p:cNvPicPr>
          <p:nvPr/>
        </p:nvPicPr>
        <p:blipFill>
          <a:blip r:embed="rId4" r:link="rId5">
            <a:extLst>
              <a:ext uri="{28A0092B-C50C-407E-A947-70E740481C1C}">
                <a14:useLocalDpi xmlns:a14="http://schemas.microsoft.com/office/drawing/2010/main" xmlns="" val="0"/>
              </a:ext>
            </a:extLst>
          </a:blip>
          <a:srcRect/>
          <a:stretch>
            <a:fillRect/>
          </a:stretch>
        </p:blipFill>
        <p:spPr bwMode="auto">
          <a:xfrm>
            <a:off x="2057400" y="4419600"/>
            <a:ext cx="1422575"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TextBox 5"/>
          <p:cNvSpPr txBox="1">
            <a:spLocks noChangeArrowheads="1"/>
          </p:cNvSpPr>
          <p:nvPr/>
        </p:nvSpPr>
        <p:spPr bwMode="auto">
          <a:xfrm>
            <a:off x="6248400" y="5943600"/>
            <a:ext cx="26670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i="1">
                <a:latin typeface="Lucida Sans Unicode" charset="0"/>
              </a:rPr>
              <a:t>Top picture: </a:t>
            </a:r>
            <a:r>
              <a:rPr lang="en-US" sz="1200">
                <a:latin typeface="Lucida Sans Unicode" charset="0"/>
              </a:rPr>
              <a:t>MRI of human head</a:t>
            </a:r>
          </a:p>
          <a:p>
            <a:pPr eaLnBrk="1" hangingPunct="1"/>
            <a:r>
              <a:rPr lang="en-US" sz="1200" i="1">
                <a:latin typeface="Lucida Sans Unicode" charset="0"/>
              </a:rPr>
              <a:t>Bottom picture: </a:t>
            </a:r>
            <a:r>
              <a:rPr lang="en-US" sz="1200">
                <a:latin typeface="Lucida Sans Unicode" charset="0"/>
              </a:rPr>
              <a:t>a pump for continuous subcutaneous insulin infusion</a:t>
            </a:r>
          </a:p>
        </p:txBody>
      </p:sp>
    </p:spTree>
    <p:extLst>
      <p:ext uri="{BB962C8B-B14F-4D97-AF65-F5344CB8AC3E}">
        <p14:creationId xmlns:p14="http://schemas.microsoft.com/office/powerpoint/2010/main" xmlns="" val="2957717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562600"/>
          </a:xfrm>
        </p:spPr>
        <p:txBody>
          <a:bodyPr>
            <a:normAutofit fontScale="92500" lnSpcReduction="20000"/>
          </a:bodyPr>
          <a:lstStyle/>
          <a:p>
            <a:pPr marL="621792" lvl="1" eaLnBrk="1" fontAlgn="auto" hangingPunct="1">
              <a:spcBef>
                <a:spcPts val="324"/>
              </a:spcBef>
              <a:spcAft>
                <a:spcPts val="0"/>
              </a:spcAft>
              <a:buFont typeface="Verdana"/>
              <a:buChar char="◦"/>
              <a:defRPr/>
            </a:pPr>
            <a:r>
              <a:rPr lang="en-US" b="1" u="sng" dirty="0" smtClean="0">
                <a:ea typeface="+mn-ea"/>
              </a:rPr>
              <a:t>Artificial Organs and Implants </a:t>
            </a:r>
            <a:r>
              <a:rPr lang="en-US" dirty="0" smtClean="0">
                <a:ea typeface="+mn-ea"/>
              </a:rPr>
              <a:t>are used to replace and act as a missing biological structure</a:t>
            </a:r>
          </a:p>
          <a:p>
            <a:pPr marL="859536" lvl="2" eaLnBrk="1" fontAlgn="auto" hangingPunct="1">
              <a:spcAft>
                <a:spcPts val="0"/>
              </a:spcAft>
              <a:buFont typeface="Wingdings 2"/>
              <a:buChar char=""/>
              <a:defRPr/>
            </a:pPr>
            <a:r>
              <a:rPr lang="en-US" dirty="0" smtClean="0">
                <a:ea typeface="+mn-ea"/>
              </a:rPr>
              <a:t>Pacemaker</a:t>
            </a:r>
          </a:p>
          <a:p>
            <a:pPr marL="859536" lvl="2" eaLnBrk="1" fontAlgn="auto" hangingPunct="1">
              <a:spcAft>
                <a:spcPts val="0"/>
              </a:spcAft>
              <a:buFont typeface="Wingdings 2"/>
              <a:buChar char=""/>
              <a:defRPr/>
            </a:pPr>
            <a:r>
              <a:rPr lang="en-US" dirty="0" smtClean="0">
                <a:ea typeface="+mn-ea"/>
              </a:rPr>
              <a:t>Artificial heart</a:t>
            </a:r>
          </a:p>
          <a:p>
            <a:pPr marL="859536" lvl="2" eaLnBrk="1" fontAlgn="auto" hangingPunct="1">
              <a:spcAft>
                <a:spcPts val="0"/>
              </a:spcAft>
              <a:buFont typeface="Wingdings 2"/>
              <a:buChar char=""/>
              <a:defRPr/>
            </a:pPr>
            <a:r>
              <a:rPr lang="en-US" dirty="0" smtClean="0">
                <a:ea typeface="+mn-ea"/>
              </a:rPr>
              <a:t>Corrective lenses</a:t>
            </a:r>
          </a:p>
          <a:p>
            <a:pPr marL="859536" lvl="2" eaLnBrk="1" fontAlgn="auto" hangingPunct="1">
              <a:spcAft>
                <a:spcPts val="0"/>
              </a:spcAft>
              <a:buFont typeface="Wingdings 2"/>
              <a:buChar char=""/>
              <a:defRPr/>
            </a:pPr>
            <a:r>
              <a:rPr lang="en-US" dirty="0" smtClean="0">
                <a:ea typeface="+mn-ea"/>
              </a:rPr>
              <a:t>Ocular prosthetics</a:t>
            </a:r>
          </a:p>
          <a:p>
            <a:pPr marL="859536" lvl="2" eaLnBrk="1" fontAlgn="auto" hangingPunct="1">
              <a:spcAft>
                <a:spcPts val="0"/>
              </a:spcAft>
              <a:buFont typeface="Wingdings 2"/>
              <a:buChar char=""/>
              <a:defRPr/>
            </a:pPr>
            <a:r>
              <a:rPr lang="en-US" dirty="0" smtClean="0">
                <a:ea typeface="+mn-ea"/>
              </a:rPr>
              <a:t>Cochlear implants</a:t>
            </a:r>
          </a:p>
          <a:p>
            <a:pPr marL="859536" lvl="2" eaLnBrk="1" fontAlgn="auto" hangingPunct="1">
              <a:spcAft>
                <a:spcPts val="0"/>
              </a:spcAft>
              <a:buFont typeface="Wingdings 2"/>
              <a:buChar char=""/>
              <a:defRPr/>
            </a:pPr>
            <a:r>
              <a:rPr lang="en-US" dirty="0" smtClean="0">
                <a:ea typeface="+mn-ea"/>
              </a:rPr>
              <a:t>Dental implants</a:t>
            </a:r>
          </a:p>
          <a:p>
            <a:pPr marL="365760" indent="-256032" eaLnBrk="1" fontAlgn="auto" hangingPunct="1">
              <a:spcAft>
                <a:spcPts val="0"/>
              </a:spcAft>
              <a:buFont typeface="Wingdings 3"/>
              <a:buChar char=""/>
              <a:defRPr/>
            </a:pPr>
            <a:endParaRPr lang="en-US" dirty="0" smtClean="0">
              <a:ea typeface="+mn-ea"/>
            </a:endParaRPr>
          </a:p>
          <a:p>
            <a:pPr marL="365760" indent="-256032" eaLnBrk="1" fontAlgn="auto" hangingPunct="1">
              <a:spcAft>
                <a:spcPts val="0"/>
              </a:spcAft>
              <a:buFont typeface="Wingdings 3"/>
              <a:buChar char=""/>
              <a:defRPr/>
            </a:pPr>
            <a:r>
              <a:rPr lang="en-US" dirty="0" smtClean="0">
                <a:ea typeface="+mn-ea"/>
              </a:rPr>
              <a:t>Biomechanics</a:t>
            </a:r>
          </a:p>
          <a:p>
            <a:pPr marL="621792" lvl="1" eaLnBrk="1" fontAlgn="auto" hangingPunct="1">
              <a:spcBef>
                <a:spcPts val="324"/>
              </a:spcBef>
              <a:spcAft>
                <a:spcPts val="0"/>
              </a:spcAft>
              <a:buFont typeface="Verdana"/>
              <a:buChar char="◦"/>
              <a:defRPr/>
            </a:pPr>
            <a:r>
              <a:rPr lang="en-US" dirty="0" smtClean="0">
                <a:ea typeface="+mn-ea"/>
              </a:rPr>
              <a:t>Uses mechanics applied to biological or medical problems</a:t>
            </a:r>
          </a:p>
          <a:p>
            <a:pPr marL="859536" lvl="2" eaLnBrk="1" fontAlgn="auto" hangingPunct="1">
              <a:spcAft>
                <a:spcPts val="0"/>
              </a:spcAft>
              <a:buFont typeface="Wingdings 2"/>
              <a:buChar char=""/>
              <a:defRPr/>
            </a:pPr>
            <a:r>
              <a:rPr lang="en-US" dirty="0" smtClean="0">
                <a:ea typeface="+mn-ea"/>
              </a:rPr>
              <a:t>Joint or limb replacements</a:t>
            </a:r>
          </a:p>
          <a:p>
            <a:pPr marL="859536" lvl="2" eaLnBrk="1" fontAlgn="auto" hangingPunct="1">
              <a:spcAft>
                <a:spcPts val="0"/>
              </a:spcAft>
              <a:buFont typeface="Wingdings 2"/>
              <a:buChar char=""/>
              <a:defRPr/>
            </a:pPr>
            <a:r>
              <a:rPr lang="en-US" dirty="0" smtClean="0">
                <a:ea typeface="+mn-ea"/>
              </a:rPr>
              <a:t>Design ergonomic devices</a:t>
            </a:r>
          </a:p>
          <a:p>
            <a:pPr marL="859536" lvl="2" eaLnBrk="1" fontAlgn="auto" hangingPunct="1">
              <a:spcAft>
                <a:spcPts val="0"/>
              </a:spcAft>
              <a:buFont typeface="Wingdings 2"/>
              <a:buChar char=""/>
              <a:defRPr/>
            </a:pPr>
            <a:r>
              <a:rPr lang="en-US" dirty="0" smtClean="0">
                <a:ea typeface="+mn-ea"/>
              </a:rPr>
              <a:t>Study disease mechanisms</a:t>
            </a:r>
          </a:p>
          <a:p>
            <a:pPr marL="621792" lvl="1" eaLnBrk="1" fontAlgn="auto" hangingPunct="1">
              <a:spcBef>
                <a:spcPts val="324"/>
              </a:spcBef>
              <a:spcAft>
                <a:spcPts val="0"/>
              </a:spcAft>
              <a:buFont typeface="Verdana"/>
              <a:buChar char="◦"/>
              <a:defRPr/>
            </a:pPr>
            <a:endParaRPr lang="en-US" dirty="0">
              <a:ea typeface="+mn-ea"/>
            </a:endParaRPr>
          </a:p>
        </p:txBody>
      </p:sp>
      <p:pic>
        <p:nvPicPr>
          <p:cNvPr id="13315" name="Picture 2" descr="File:Cochearimplants.JPG">
            <a:hlinkClick r:id="rId2"/>
          </p:cNvPr>
          <p:cNvPicPr>
            <a:picLocks noChangeAspect="1" noChangeArrowheads="1"/>
          </p:cNvPicPr>
          <p:nvPr/>
        </p:nvPicPr>
        <p:blipFill>
          <a:blip r:embed="rId3" r:link="rId4" cstate="print">
            <a:extLst>
              <a:ext uri="{28A0092B-C50C-407E-A947-70E740481C1C}">
                <a14:useLocalDpi xmlns:a14="http://schemas.microsoft.com/office/drawing/2010/main" xmlns="" val="0"/>
              </a:ext>
            </a:extLst>
          </a:blip>
          <a:srcRect/>
          <a:stretch>
            <a:fillRect/>
          </a:stretch>
        </p:blipFill>
        <p:spPr bwMode="auto">
          <a:xfrm>
            <a:off x="4648200" y="1600200"/>
            <a:ext cx="2311400" cy="173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6" name="TextBox 4"/>
          <p:cNvSpPr txBox="1">
            <a:spLocks noChangeArrowheads="1"/>
          </p:cNvSpPr>
          <p:nvPr/>
        </p:nvSpPr>
        <p:spPr bwMode="auto">
          <a:xfrm>
            <a:off x="6962775" y="28781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latin typeface="Lucida Sans Unicode" charset="0"/>
              </a:rPr>
              <a:t>Internal part of a cochlear implant</a:t>
            </a:r>
          </a:p>
        </p:txBody>
      </p:sp>
    </p:spTree>
    <p:extLst>
      <p:ext uri="{BB962C8B-B14F-4D97-AF65-F5344CB8AC3E}">
        <p14:creationId xmlns:p14="http://schemas.microsoft.com/office/powerpoint/2010/main" xmlns="" val="1321464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Robert Langer</a:t>
            </a:r>
          </a:p>
        </p:txBody>
      </p:sp>
      <p:pic>
        <p:nvPicPr>
          <p:cNvPr id="23555" name="Content Placeholder 3" descr="langer1.jpg"/>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609600" y="1391362"/>
            <a:ext cx="4267200" cy="2632075"/>
          </a:xfrm>
        </p:spPr>
      </p:pic>
      <p:pic>
        <p:nvPicPr>
          <p:cNvPr id="23556" name="Picture 4" descr="gliadel1.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759433" y="1295400"/>
            <a:ext cx="2197133" cy="263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7" name="TextBox 6"/>
          <p:cNvSpPr txBox="1">
            <a:spLocks noChangeArrowheads="1"/>
          </p:cNvSpPr>
          <p:nvPr/>
        </p:nvSpPr>
        <p:spPr bwMode="auto">
          <a:xfrm>
            <a:off x="609600" y="4343400"/>
            <a:ext cx="22860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charset="0"/>
              </a:defRPr>
            </a:lvl1pPr>
            <a:lvl2pPr marL="742950" indent="-285750" eaLnBrk="0" hangingPunct="0">
              <a:defRPr sz="2000" b="1">
                <a:solidFill>
                  <a:schemeClr val="tx1"/>
                </a:solidFill>
                <a:latin typeface="Times New Roman" charset="0"/>
              </a:defRPr>
            </a:lvl2pPr>
            <a:lvl3pPr marL="1143000" indent="-228600" eaLnBrk="0" hangingPunct="0">
              <a:defRPr sz="2000" b="1">
                <a:solidFill>
                  <a:schemeClr val="tx1"/>
                </a:solidFill>
                <a:latin typeface="Times New Roman" charset="0"/>
              </a:defRPr>
            </a:lvl3pPr>
            <a:lvl4pPr marL="1600200" indent="-228600" eaLnBrk="0" hangingPunct="0">
              <a:defRPr sz="2000" b="1">
                <a:solidFill>
                  <a:schemeClr val="tx1"/>
                </a:solidFill>
                <a:latin typeface="Times New Roman" charset="0"/>
              </a:defRPr>
            </a:lvl4pPr>
            <a:lvl5pPr marL="2057400" indent="-228600" eaLnBrk="0" hangingPunct="0">
              <a:defRPr sz="2000" b="1">
                <a:solidFill>
                  <a:schemeClr val="tx1"/>
                </a:solidFill>
                <a:latin typeface="Times New Roman" charset="0"/>
              </a:defRPr>
            </a:lvl5pPr>
            <a:lvl6pPr marL="2514600" indent="-228600" algn="ctr" eaLnBrk="0" fontAlgn="base" hangingPunct="0">
              <a:spcBef>
                <a:spcPct val="0"/>
              </a:spcBef>
              <a:spcAft>
                <a:spcPct val="0"/>
              </a:spcAft>
              <a:defRPr sz="2000" b="1">
                <a:solidFill>
                  <a:schemeClr val="tx1"/>
                </a:solidFill>
                <a:latin typeface="Times New Roman" charset="0"/>
              </a:defRPr>
            </a:lvl6pPr>
            <a:lvl7pPr marL="2971800" indent="-228600" algn="ctr" eaLnBrk="0" fontAlgn="base" hangingPunct="0">
              <a:spcBef>
                <a:spcPct val="0"/>
              </a:spcBef>
              <a:spcAft>
                <a:spcPct val="0"/>
              </a:spcAft>
              <a:defRPr sz="2000" b="1">
                <a:solidFill>
                  <a:schemeClr val="tx1"/>
                </a:solidFill>
                <a:latin typeface="Times New Roman" charset="0"/>
              </a:defRPr>
            </a:lvl7pPr>
            <a:lvl8pPr marL="3429000" indent="-228600" algn="ctr" eaLnBrk="0" fontAlgn="base" hangingPunct="0">
              <a:spcBef>
                <a:spcPct val="0"/>
              </a:spcBef>
              <a:spcAft>
                <a:spcPct val="0"/>
              </a:spcAft>
              <a:defRPr sz="2000" b="1">
                <a:solidFill>
                  <a:schemeClr val="tx1"/>
                </a:solidFill>
                <a:latin typeface="Times New Roman" charset="0"/>
              </a:defRPr>
            </a:lvl8pPr>
            <a:lvl9pPr marL="3886200" indent="-228600" algn="ctr" eaLnBrk="0" fontAlgn="base" hangingPunct="0">
              <a:spcBef>
                <a:spcPct val="0"/>
              </a:spcBef>
              <a:spcAft>
                <a:spcPct val="0"/>
              </a:spcAft>
              <a:defRPr sz="2000" b="1">
                <a:solidFill>
                  <a:schemeClr val="tx1"/>
                </a:solidFill>
                <a:latin typeface="Times New Roman" charset="0"/>
              </a:defRPr>
            </a:lvl9pPr>
          </a:lstStyle>
          <a:p>
            <a:pPr eaLnBrk="1" hangingPunct="1"/>
            <a:r>
              <a:rPr lang="en-US" altLang="en-US" sz="2400" b="0"/>
              <a:t>Chemical engg., chemistry</a:t>
            </a:r>
          </a:p>
          <a:p>
            <a:pPr eaLnBrk="1" hangingPunct="1"/>
            <a:r>
              <a:rPr lang="en-US" altLang="en-US" sz="2400" b="0"/>
              <a:t>Degradable polymer for controlled drug release</a:t>
            </a:r>
          </a:p>
        </p:txBody>
      </p:sp>
      <p:pic>
        <p:nvPicPr>
          <p:cNvPr id="23558" name="Picture 6" descr="gliadel3.jp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2971800" y="4049713"/>
            <a:ext cx="3733800" cy="280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9" name="Rectangle 1"/>
          <p:cNvSpPr>
            <a:spLocks noChangeArrowheads="1"/>
          </p:cNvSpPr>
          <p:nvPr/>
        </p:nvSpPr>
        <p:spPr bwMode="auto">
          <a:xfrm>
            <a:off x="6858000" y="4746625"/>
            <a:ext cx="2286000"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charset="0"/>
              </a:defRPr>
            </a:lvl1pPr>
            <a:lvl2pPr marL="742950" indent="-285750" eaLnBrk="0" hangingPunct="0">
              <a:defRPr sz="2000" b="1">
                <a:solidFill>
                  <a:schemeClr val="tx1"/>
                </a:solidFill>
                <a:latin typeface="Times New Roman" charset="0"/>
              </a:defRPr>
            </a:lvl2pPr>
            <a:lvl3pPr marL="1143000" indent="-228600" eaLnBrk="0" hangingPunct="0">
              <a:defRPr sz="2000" b="1">
                <a:solidFill>
                  <a:schemeClr val="tx1"/>
                </a:solidFill>
                <a:latin typeface="Times New Roman" charset="0"/>
              </a:defRPr>
            </a:lvl3pPr>
            <a:lvl4pPr marL="1600200" indent="-228600" eaLnBrk="0" hangingPunct="0">
              <a:defRPr sz="2000" b="1">
                <a:solidFill>
                  <a:schemeClr val="tx1"/>
                </a:solidFill>
                <a:latin typeface="Times New Roman" charset="0"/>
              </a:defRPr>
            </a:lvl4pPr>
            <a:lvl5pPr marL="2057400" indent="-228600" eaLnBrk="0" hangingPunct="0">
              <a:defRPr sz="2000" b="1">
                <a:solidFill>
                  <a:schemeClr val="tx1"/>
                </a:solidFill>
                <a:latin typeface="Times New Roman" charset="0"/>
              </a:defRPr>
            </a:lvl5pPr>
            <a:lvl6pPr marL="2514600" indent="-228600" algn="ctr" eaLnBrk="0" fontAlgn="base" hangingPunct="0">
              <a:spcBef>
                <a:spcPct val="0"/>
              </a:spcBef>
              <a:spcAft>
                <a:spcPct val="0"/>
              </a:spcAft>
              <a:defRPr sz="2000" b="1">
                <a:solidFill>
                  <a:schemeClr val="tx1"/>
                </a:solidFill>
                <a:latin typeface="Times New Roman" charset="0"/>
              </a:defRPr>
            </a:lvl6pPr>
            <a:lvl7pPr marL="2971800" indent="-228600" algn="ctr" eaLnBrk="0" fontAlgn="base" hangingPunct="0">
              <a:spcBef>
                <a:spcPct val="0"/>
              </a:spcBef>
              <a:spcAft>
                <a:spcPct val="0"/>
              </a:spcAft>
              <a:defRPr sz="2000" b="1">
                <a:solidFill>
                  <a:schemeClr val="tx1"/>
                </a:solidFill>
                <a:latin typeface="Times New Roman" charset="0"/>
              </a:defRPr>
            </a:lvl7pPr>
            <a:lvl8pPr marL="3429000" indent="-228600" algn="ctr" eaLnBrk="0" fontAlgn="base" hangingPunct="0">
              <a:spcBef>
                <a:spcPct val="0"/>
              </a:spcBef>
              <a:spcAft>
                <a:spcPct val="0"/>
              </a:spcAft>
              <a:defRPr sz="2000" b="1">
                <a:solidFill>
                  <a:schemeClr val="tx1"/>
                </a:solidFill>
                <a:latin typeface="Times New Roman" charset="0"/>
              </a:defRPr>
            </a:lvl8pPr>
            <a:lvl9pPr marL="3886200" indent="-228600" algn="ctr" eaLnBrk="0" fontAlgn="base" hangingPunct="0">
              <a:spcBef>
                <a:spcPct val="0"/>
              </a:spcBef>
              <a:spcAft>
                <a:spcPct val="0"/>
              </a:spcAft>
              <a:defRPr sz="2000" b="1">
                <a:solidFill>
                  <a:schemeClr val="tx1"/>
                </a:solidFill>
                <a:latin typeface="Times New Roman" charset="0"/>
              </a:defRPr>
            </a:lvl9pPr>
          </a:lstStyle>
          <a:p>
            <a:pPr eaLnBrk="1" hangingPunct="1"/>
            <a:r>
              <a:rPr lang="en-US" altLang="en-US" b="0"/>
              <a:t>Think big.</a:t>
            </a:r>
          </a:p>
          <a:p>
            <a:pPr eaLnBrk="1" hangingPunct="1"/>
            <a:r>
              <a:rPr lang="en-US" altLang="en-US" b="0"/>
              <a:t>Never give up!</a:t>
            </a:r>
          </a:p>
        </p:txBody>
      </p:sp>
    </p:spTree>
    <p:extLst>
      <p:ext uri="{BB962C8B-B14F-4D97-AF65-F5344CB8AC3E}">
        <p14:creationId xmlns:p14="http://schemas.microsoft.com/office/powerpoint/2010/main" xmlns="" val="24100136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GB" altLang="en-US">
                <a:solidFill>
                  <a:schemeClr val="hlink"/>
                </a:solidFill>
              </a:rPr>
              <a:t>Medical Bionics</a:t>
            </a:r>
          </a:p>
        </p:txBody>
      </p:sp>
      <p:sp>
        <p:nvSpPr>
          <p:cNvPr id="11267" name="Rectangle 3"/>
          <p:cNvSpPr>
            <a:spLocks noGrp="1" noChangeArrowheads="1"/>
          </p:cNvSpPr>
          <p:nvPr>
            <p:ph type="body" idx="1"/>
          </p:nvPr>
        </p:nvSpPr>
        <p:spPr>
          <a:xfrm>
            <a:off x="457200" y="1905000"/>
            <a:ext cx="8229600" cy="4724400"/>
          </a:xfrm>
        </p:spPr>
        <p:txBody>
          <a:bodyPr/>
          <a:lstStyle/>
          <a:p>
            <a:r>
              <a:rPr lang="en-GB" altLang="en-US"/>
              <a:t>In medicine, Bionics usually means the replacement or enhancement of organs or other body parts by mechanical versions or electrical add ons.</a:t>
            </a:r>
          </a:p>
          <a:p>
            <a:endParaRPr lang="en-GB" altLang="en-US"/>
          </a:p>
          <a:p>
            <a:r>
              <a:rPr lang="en-GB" altLang="en-US"/>
              <a:t> Bionic implants differ from mere prostheses by mimicking the original function very closely, or even surpassing it.</a:t>
            </a:r>
          </a:p>
        </p:txBody>
      </p:sp>
    </p:spTree>
    <p:extLst>
      <p:ext uri="{BB962C8B-B14F-4D97-AF65-F5344CB8AC3E}">
        <p14:creationId xmlns:p14="http://schemas.microsoft.com/office/powerpoint/2010/main" xmlns="" val="2777268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sz="4000"/>
              <a:t>                             </a:t>
            </a:r>
            <a:r>
              <a:rPr lang="en-GB" altLang="en-US" sz="4000">
                <a:solidFill>
                  <a:schemeClr val="hlink"/>
                </a:solidFill>
              </a:rPr>
              <a:t>Aimee Mullins</a:t>
            </a:r>
            <a:r>
              <a:rPr lang="en-GB" altLang="en-US" sz="4000"/>
              <a:t>  </a:t>
            </a:r>
          </a:p>
        </p:txBody>
      </p:sp>
      <p:sp>
        <p:nvSpPr>
          <p:cNvPr id="13315" name="Rectangle 3"/>
          <p:cNvSpPr>
            <a:spLocks noGrp="1" noChangeArrowheads="1"/>
          </p:cNvSpPr>
          <p:nvPr>
            <p:ph type="body" idx="1"/>
          </p:nvPr>
        </p:nvSpPr>
        <p:spPr/>
        <p:txBody>
          <a:bodyPr/>
          <a:lstStyle/>
          <a:p>
            <a:r>
              <a:rPr lang="en-GB" altLang="en-US"/>
              <a:t>                                     </a:t>
            </a:r>
          </a:p>
        </p:txBody>
      </p:sp>
      <p:pic>
        <p:nvPicPr>
          <p:cNvPr id="13317" name="Picture 5" descr="photo of  ">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0"/>
            <a:ext cx="4419600" cy="68580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3339" name="Group 27"/>
          <p:cNvGraphicFramePr>
            <a:graphicFrameLocks noGrp="1"/>
          </p:cNvGraphicFramePr>
          <p:nvPr/>
        </p:nvGraphicFramePr>
        <p:xfrm>
          <a:off x="1982788" y="-411163"/>
          <a:ext cx="5204143" cy="7682548"/>
        </p:xfrm>
        <a:graphic>
          <a:graphicData uri="http://schemas.openxmlformats.org/drawingml/2006/table">
            <a:tbl>
              <a:tblPr/>
              <a:tblGrid>
                <a:gridCol w="208280"/>
                <a:gridCol w="4995863"/>
              </a:tblGrid>
              <a:tr h="0">
                <a:tc>
                  <a:txBody>
                    <a:bodyPr/>
                    <a:lstStyle>
                      <a:lvl1pPr>
                        <a:spcBef>
                          <a:spcPct val="20000"/>
                        </a:spcBef>
                        <a:buClr>
                          <a:schemeClr val="hlink"/>
                        </a:buClr>
                        <a:buSzPct val="120000"/>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Font typeface="Tahoma" pitchFamily="34" charset="0"/>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120000"/>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Font typeface="Tahoma" pitchFamily="34" charset="0"/>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endParaRP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Font typeface="Tahoma" pitchFamily="34" charset="0"/>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120000"/>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Font typeface="Tahoma" pitchFamily="34" charset="0"/>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cs typeface="Arial" charset="0"/>
                        </a:rPr>
                        <a:t>  </a:t>
                      </a:r>
                      <a:r>
                        <a:rPr kumimoji="0" lang="en-GB" altLang="en-US" sz="900" b="0" i="0" u="none" strike="noStrike" cap="none" normalizeH="0" baseline="0" smtClean="0">
                          <a:ln>
                            <a:noFill/>
                          </a:ln>
                          <a:solidFill>
                            <a:schemeClr val="tx1"/>
                          </a:solidFill>
                          <a:effectLst/>
                          <a:latin typeface="Arial" charset="0"/>
                          <a:cs typeface="Arial" charset="0"/>
                        </a:rPr>
                        <a:t> </a:t>
                      </a:r>
                      <a:r>
                        <a:rPr kumimoji="0" lang="en-GB" altLang="en-US" sz="1800" b="0" i="0" u="none" strike="noStrike" cap="none" normalizeH="0" baseline="0" smtClean="0">
                          <a:ln>
                            <a:noFill/>
                          </a:ln>
                          <a:solidFill>
                            <a:schemeClr val="tx1"/>
                          </a:solidFill>
                          <a:effectLst/>
                          <a:latin typeface="Arial" charset="0"/>
                          <a:cs typeface="Arial" charset="0"/>
                        </a:rPr>
                        <a:t> </a:t>
                      </a:r>
                    </a:p>
                  </a:txBody>
                  <a:tcPr anchor="b" horzOverflow="overflow">
                    <a:lnL>
                      <a:noFill/>
                    </a:lnL>
                    <a:lnR cap="flat">
                      <a:noFill/>
                    </a:lnR>
                    <a:lnT cap="flat">
                      <a:noFill/>
                    </a:lnT>
                    <a:lnB>
                      <a:noFill/>
                    </a:lnB>
                    <a:lnTlToBr>
                      <a:noFill/>
                    </a:lnTlToBr>
                    <a:lnBlToTr>
                      <a:noFill/>
                    </a:lnBlToTr>
                    <a:noFill/>
                  </a:tcPr>
                </a:tc>
              </a:tr>
              <a:tr h="7164388">
                <a:tc>
                  <a:txBody>
                    <a:bodyPr/>
                    <a:lstStyle>
                      <a:lvl1pPr>
                        <a:spcBef>
                          <a:spcPct val="20000"/>
                        </a:spcBef>
                        <a:buClr>
                          <a:schemeClr val="hlink"/>
                        </a:buClr>
                        <a:buSzPct val="120000"/>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Font typeface="Tahoma" pitchFamily="34" charset="0"/>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120000"/>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Font typeface="Tahoma" pitchFamily="34" charset="0"/>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000000"/>
                            </a:outerShdw>
                          </a:effectLst>
                          <a:latin typeface="Tahoma" pitchFamily="34" charset="0"/>
                          <a:cs typeface="Arial" charset="0"/>
                        </a:defRPr>
                      </a:lvl1pPr>
                      <a:lvl2pPr>
                        <a:spcBef>
                          <a:spcPct val="20000"/>
                        </a:spcBef>
                        <a:buFont typeface="Tahoma" pitchFamily="34" charset="0"/>
                        <a:defRPr sz="2400">
                          <a:solidFill>
                            <a:schemeClr val="tx1"/>
                          </a:solidFill>
                          <a:effectLst>
                            <a:outerShdw blurRad="38100" dist="38100" dir="2700000" algn="tl">
                              <a:srgbClr val="000000"/>
                            </a:outerShdw>
                          </a:effectLst>
                          <a:latin typeface="Tahoma" pitchFamily="34" charset="0"/>
                          <a:cs typeface="Arial" charset="0"/>
                        </a:defRPr>
                      </a:lvl2pPr>
                      <a:lvl3pPr>
                        <a:spcBef>
                          <a:spcPct val="20000"/>
                        </a:spcBef>
                        <a:buClr>
                          <a:schemeClr val="hlink"/>
                        </a:buClr>
                        <a:buSzPct val="120000"/>
                        <a:defRPr sz="2000">
                          <a:solidFill>
                            <a:schemeClr val="tx1"/>
                          </a:solidFill>
                          <a:effectLst>
                            <a:outerShdw blurRad="38100" dist="38100" dir="2700000" algn="tl">
                              <a:srgbClr val="000000"/>
                            </a:outerShdw>
                          </a:effectLst>
                          <a:latin typeface="Tahoma" pitchFamily="34" charset="0"/>
                          <a:cs typeface="Arial" charset="0"/>
                        </a:defRPr>
                      </a:lvl3pPr>
                      <a:lvl4pPr>
                        <a:spcBef>
                          <a:spcPct val="20000"/>
                        </a:spcBef>
                        <a:buFont typeface="Tahoma" pitchFamily="34" charset="0"/>
                        <a:defRPr>
                          <a:solidFill>
                            <a:schemeClr val="tx1"/>
                          </a:solidFill>
                          <a:effectLst>
                            <a:outerShdw blurRad="38100" dist="38100" dir="2700000" algn="tl">
                              <a:srgbClr val="000000"/>
                            </a:outerShdw>
                          </a:effectLst>
                          <a:latin typeface="Tahoma" pitchFamily="34" charset="0"/>
                          <a:cs typeface="Arial" charset="0"/>
                        </a:defRPr>
                      </a:lvl4pPr>
                      <a:lvl5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5pPr>
                      <a:lvl6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6pPr>
                      <a:lvl7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7pPr>
                      <a:lvl8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8pPr>
                      <a:lvl9pPr fontAlgn="base">
                        <a:spcBef>
                          <a:spcPct val="20000"/>
                        </a:spcBef>
                        <a:spcAft>
                          <a:spcPct val="0"/>
                        </a:spcAft>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cs typeface="Arial"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charset="0"/>
                          <a:cs typeface="Arial" charset="0"/>
                        </a:rPr>
                        <a:t>  </a:t>
                      </a:r>
                      <a:r>
                        <a:rPr kumimoji="0" lang="en-GB" altLang="en-US" sz="44600" b="0" i="0" u="none" strike="noStrike" cap="none" normalizeH="0" baseline="0" smtClean="0">
                          <a:ln>
                            <a:noFill/>
                          </a:ln>
                          <a:solidFill>
                            <a:schemeClr val="tx1"/>
                          </a:solidFill>
                          <a:effectLst/>
                          <a:latin typeface="Arial" charset="0"/>
                          <a:cs typeface="Arial" charset="0"/>
                        </a:rPr>
                        <a:t> </a:t>
                      </a:r>
                      <a:r>
                        <a:rPr kumimoji="0" lang="en-GB" altLang="en-US" sz="1800" b="0" i="0" u="none" strike="noStrike" cap="none" normalizeH="0" baseline="0" smtClean="0">
                          <a:ln>
                            <a:noFill/>
                          </a:ln>
                          <a:solidFill>
                            <a:schemeClr val="tx1"/>
                          </a:solidFill>
                          <a:effectLst/>
                          <a:latin typeface="Arial" charset="0"/>
                          <a:cs typeface="Arial" charset="0"/>
                        </a:rPr>
                        <a:t>                                                                          </a:t>
                      </a:r>
                    </a:p>
                  </a:txBody>
                  <a:tcPr horzOverflow="overflow">
                    <a:lnL>
                      <a:noFill/>
                    </a:lnL>
                    <a:lnR cap="flat">
                      <a:noFill/>
                    </a:lnR>
                    <a:lnT>
                      <a:noFill/>
                    </a:lnT>
                    <a:lnB cap="flat">
                      <a:noFill/>
                    </a:lnB>
                    <a:lnTlToBr>
                      <a:noFill/>
                    </a:lnTlToBr>
                    <a:lnBlToTr>
                      <a:noFill/>
                    </a:lnBlToTr>
                    <a:noFill/>
                  </a:tcPr>
                </a:tc>
              </a:tr>
            </a:tbl>
          </a:graphicData>
        </a:graphic>
      </p:graphicFrame>
      <p:pic>
        <p:nvPicPr>
          <p:cNvPr id="13324" name="Picture 12" descr="top_right_corne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20925" y="-214313"/>
            <a:ext cx="161925" cy="152400"/>
          </a:xfrm>
          <a:prstGeom prst="rect">
            <a:avLst/>
          </a:prstGeom>
          <a:noFill/>
          <a:extLst>
            <a:ext uri="{909E8E84-426E-40dd-AFC4-6F175D3DCCD1}">
              <a14:hiddenFill xmlns:a14="http://schemas.microsoft.com/office/drawing/2010/main" xmlns="">
                <a:solidFill>
                  <a:srgbClr val="FFFFFF"/>
                </a:solidFill>
              </a14:hiddenFill>
            </a:ext>
          </a:extLst>
        </p:spPr>
      </p:pic>
      <p:pic>
        <p:nvPicPr>
          <p:cNvPr id="13327" name="Picture 15" descr="Aimee Mullins"/>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53000" y="1371600"/>
            <a:ext cx="3962400" cy="548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6201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92100"/>
            <a:ext cx="3886200" cy="1384300"/>
          </a:xfrm>
        </p:spPr>
        <p:txBody>
          <a:bodyPr/>
          <a:lstStyle/>
          <a:p>
            <a:pPr algn="ctr"/>
            <a:r>
              <a:rPr lang="en-GB" altLang="en-US" sz="4000">
                <a:solidFill>
                  <a:schemeClr val="hlink"/>
                </a:solidFill>
              </a:rPr>
              <a:t>Example - Aimee</a:t>
            </a:r>
          </a:p>
        </p:txBody>
      </p:sp>
      <p:sp>
        <p:nvSpPr>
          <p:cNvPr id="14339" name="Rectangle 3"/>
          <p:cNvSpPr>
            <a:spLocks noGrp="1" noChangeArrowheads="1"/>
          </p:cNvSpPr>
          <p:nvPr>
            <p:ph type="body" idx="1"/>
          </p:nvPr>
        </p:nvSpPr>
        <p:spPr>
          <a:xfrm>
            <a:off x="4572000" y="304800"/>
            <a:ext cx="4267200" cy="6096000"/>
          </a:xfrm>
        </p:spPr>
        <p:txBody>
          <a:bodyPr/>
          <a:lstStyle/>
          <a:p>
            <a:r>
              <a:rPr lang="en-GB" altLang="en-US" sz="2800"/>
              <a:t>Mullins was born with fibular hemimelia (missing fibula bones), and had both of her legs amputated below the knee when she was a year old. </a:t>
            </a:r>
          </a:p>
          <a:p>
            <a:r>
              <a:rPr lang="en-GB" altLang="en-US" sz="2800"/>
              <a:t>Her new legs, called Cheetahs, allow her to run at speed (100m in 15.77 seconds)</a:t>
            </a:r>
          </a:p>
          <a:p>
            <a:r>
              <a:rPr lang="en-GB" altLang="en-US" sz="2800"/>
              <a:t>She is now also an actress (see on imdb)</a:t>
            </a:r>
          </a:p>
        </p:txBody>
      </p:sp>
      <p:pic>
        <p:nvPicPr>
          <p:cNvPr id="14341" name="Picture 5" descr="Mullins_Aime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828800"/>
            <a:ext cx="4114800" cy="4191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52652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GB" altLang="en-US">
                <a:solidFill>
                  <a:schemeClr val="hlink"/>
                </a:solidFill>
              </a:rPr>
              <a:t>Limits?</a:t>
            </a:r>
          </a:p>
        </p:txBody>
      </p:sp>
      <p:sp>
        <p:nvSpPr>
          <p:cNvPr id="19459" name="Rectangle 3"/>
          <p:cNvSpPr>
            <a:spLocks noGrp="1" noChangeArrowheads="1"/>
          </p:cNvSpPr>
          <p:nvPr>
            <p:ph type="body" idx="1"/>
          </p:nvPr>
        </p:nvSpPr>
        <p:spPr/>
        <p:txBody>
          <a:bodyPr/>
          <a:lstStyle/>
          <a:p>
            <a:r>
              <a:rPr lang="en-GB" altLang="en-US"/>
              <a:t>Are Aimee’s legs copies of human legs?</a:t>
            </a:r>
          </a:p>
          <a:p>
            <a:r>
              <a:rPr lang="en-GB" altLang="en-US"/>
              <a:t>How powerful can the springs be?</a:t>
            </a:r>
          </a:p>
          <a:p>
            <a:r>
              <a:rPr lang="en-GB" altLang="en-US"/>
              <a:t>Could she have wheels or rollers instead?</a:t>
            </a:r>
          </a:p>
          <a:p>
            <a:r>
              <a:rPr lang="en-GB" altLang="en-US"/>
              <a:t>She can change her legs – a pair for sports, a pair for acting, a pair for dining out etc</a:t>
            </a:r>
          </a:p>
          <a:p>
            <a:r>
              <a:rPr lang="en-GB" altLang="en-US"/>
              <a:t>So is the Wiki definition OK?</a:t>
            </a:r>
          </a:p>
        </p:txBody>
      </p:sp>
    </p:spTree>
    <p:extLst>
      <p:ext uri="{BB962C8B-B14F-4D97-AF65-F5344CB8AC3E}">
        <p14:creationId xmlns:p14="http://schemas.microsoft.com/office/powerpoint/2010/main" xmlns="" val="3964217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9D472D66-A1BF-FD47-968A-C19D9A0A67ED}" type="slidenum">
              <a:rPr lang="en-US">
                <a:solidFill>
                  <a:schemeClr val="tx1"/>
                </a:solidFill>
                <a:latin typeface="Times New Roman" charset="0"/>
              </a:rPr>
              <a:pPr/>
              <a:t>5</a:t>
            </a:fld>
            <a:endParaRPr lang="en-US">
              <a:solidFill>
                <a:schemeClr val="tx1"/>
              </a:solidFill>
              <a:latin typeface="Times New Roman" charset="0"/>
            </a:endParaRPr>
          </a:p>
        </p:txBody>
      </p:sp>
      <p:sp>
        <p:nvSpPr>
          <p:cNvPr id="4099" name="Rectangle 2"/>
          <p:cNvSpPr>
            <a:spLocks noGrp="1" noChangeArrowheads="1"/>
          </p:cNvSpPr>
          <p:nvPr>
            <p:ph type="title"/>
          </p:nvPr>
        </p:nvSpPr>
        <p:spPr>
          <a:xfrm>
            <a:off x="0" y="0"/>
            <a:ext cx="9144000" cy="1071563"/>
          </a:xfrm>
        </p:spPr>
        <p:txBody>
          <a:bodyPr/>
          <a:lstStyle/>
          <a:p>
            <a:pPr eaLnBrk="1" hangingPunct="1"/>
            <a:r>
              <a:rPr lang="en-US">
                <a:latin typeface="Times New Roman" charset="0"/>
              </a:rPr>
              <a:t>Introduction</a:t>
            </a:r>
          </a:p>
        </p:txBody>
      </p:sp>
      <p:sp>
        <p:nvSpPr>
          <p:cNvPr id="271363" name="Rectangle 3"/>
          <p:cNvSpPr>
            <a:spLocks noGrp="1" noChangeArrowheads="1"/>
          </p:cNvSpPr>
          <p:nvPr>
            <p:ph type="body" idx="1"/>
          </p:nvPr>
        </p:nvSpPr>
        <p:spPr>
          <a:xfrm>
            <a:off x="357188" y="1357313"/>
            <a:ext cx="8280400" cy="4978400"/>
          </a:xfrm>
        </p:spPr>
        <p:txBody>
          <a:bodyPr/>
          <a:lstStyle/>
          <a:p>
            <a:r>
              <a:rPr lang="en-US">
                <a:latin typeface="Times New Roman" charset="0"/>
              </a:rPr>
              <a:t>What is biomedical engineering?</a:t>
            </a:r>
          </a:p>
          <a:p>
            <a:pPr lvl="1"/>
            <a:endParaRPr lang="en-US">
              <a:latin typeface="Times New Roman" charset="0"/>
            </a:endParaRPr>
          </a:p>
          <a:p>
            <a:pPr lvl="1"/>
            <a:r>
              <a:rPr lang="en-US">
                <a:latin typeface="Times New Roman" charset="0"/>
              </a:rPr>
              <a:t>Terminology, definitions</a:t>
            </a:r>
          </a:p>
          <a:p>
            <a:pPr lvl="1">
              <a:buFontTx/>
              <a:buNone/>
            </a:pPr>
            <a:r>
              <a:rPr lang="en-US">
                <a:latin typeface="Times New Roman" charset="0"/>
              </a:rPr>
              <a:t> </a:t>
            </a:r>
          </a:p>
          <a:p>
            <a:pPr lvl="1"/>
            <a:r>
              <a:rPr lang="en-US">
                <a:latin typeface="Times New Roman" charset="0"/>
              </a:rPr>
              <a:t>History of biomedical engineering</a:t>
            </a:r>
          </a:p>
          <a:p>
            <a:pPr lvl="1"/>
            <a:endParaRPr lang="en-US">
              <a:latin typeface="Times New Roman" charset="0"/>
            </a:endParaRPr>
          </a:p>
          <a:p>
            <a:pPr lvl="1"/>
            <a:r>
              <a:rPr lang="en-US">
                <a:latin typeface="Times New Roman" charset="0"/>
              </a:rPr>
              <a:t>Sub-branches of BME</a:t>
            </a:r>
          </a:p>
        </p:txBody>
      </p:sp>
    </p:spTree>
    <p:extLst>
      <p:ext uri="{BB962C8B-B14F-4D97-AF65-F5344CB8AC3E}">
        <p14:creationId xmlns:p14="http://schemas.microsoft.com/office/powerpoint/2010/main" xmlns="" val="1484032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ssolve">
                                      <p:cBhvr>
                                        <p:cTn id="7" dur="500"/>
                                        <p:tgtEl>
                                          <p:spTgt spid="2713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1363">
                                            <p:txEl>
                                              <p:pRg st="2" end="2"/>
                                            </p:txEl>
                                          </p:spTgt>
                                        </p:tgtEl>
                                        <p:attrNameLst>
                                          <p:attrName>style.visibility</p:attrName>
                                        </p:attrNameLst>
                                      </p:cBhvr>
                                      <p:to>
                                        <p:strVal val="visible"/>
                                      </p:to>
                                    </p:set>
                                    <p:animEffect transition="in" filter="dissolve">
                                      <p:cBhvr>
                                        <p:cTn id="10" dur="500"/>
                                        <p:tgtEl>
                                          <p:spTgt spid="271363">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animEffect transition="in" filter="dissolve">
                                      <p:cBhvr>
                                        <p:cTn id="13" dur="500"/>
                                        <p:tgtEl>
                                          <p:spTgt spid="271363">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1363">
                                            <p:txEl>
                                              <p:pRg st="4" end="4"/>
                                            </p:txEl>
                                          </p:spTgt>
                                        </p:tgtEl>
                                        <p:attrNameLst>
                                          <p:attrName>style.visibility</p:attrName>
                                        </p:attrNameLst>
                                      </p:cBhvr>
                                      <p:to>
                                        <p:strVal val="visible"/>
                                      </p:to>
                                    </p:set>
                                    <p:animEffect transition="in" filter="dissolve">
                                      <p:cBhvr>
                                        <p:cTn id="16" dur="500"/>
                                        <p:tgtEl>
                                          <p:spTgt spid="271363">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1363">
                                            <p:txEl>
                                              <p:pRg st="6" end="6"/>
                                            </p:txEl>
                                          </p:spTgt>
                                        </p:tgtEl>
                                        <p:attrNameLst>
                                          <p:attrName>style.visibility</p:attrName>
                                        </p:attrNameLst>
                                      </p:cBhvr>
                                      <p:to>
                                        <p:strVal val="visible"/>
                                      </p:to>
                                    </p:set>
                                    <p:animEffect transition="in" filter="dissolve">
                                      <p:cBhvr>
                                        <p:cTn id="19" dur="5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GB" altLang="en-US">
                <a:solidFill>
                  <a:schemeClr val="hlink"/>
                </a:solidFill>
              </a:rPr>
              <a:t>Physical/Mental</a:t>
            </a:r>
          </a:p>
        </p:txBody>
      </p:sp>
      <p:sp>
        <p:nvSpPr>
          <p:cNvPr id="16387" name="Rectangle 3"/>
          <p:cNvSpPr>
            <a:spLocks noGrp="1" noChangeArrowheads="1"/>
          </p:cNvSpPr>
          <p:nvPr>
            <p:ph type="body" idx="1"/>
          </p:nvPr>
        </p:nvSpPr>
        <p:spPr>
          <a:xfrm>
            <a:off x="457200" y="2209800"/>
            <a:ext cx="8229600" cy="3810000"/>
          </a:xfrm>
        </p:spPr>
        <p:txBody>
          <a:bodyPr/>
          <a:lstStyle/>
          <a:p>
            <a:r>
              <a:rPr lang="en-GB" altLang="en-US" sz="2800" dirty="0"/>
              <a:t>The Bionic elements could be physical (as for Aimee) or mental or a combination.</a:t>
            </a:r>
          </a:p>
          <a:p>
            <a:r>
              <a:rPr lang="en-GB" altLang="en-US" sz="2800" dirty="0"/>
              <a:t>So they could be replacement body parts</a:t>
            </a:r>
          </a:p>
          <a:p>
            <a:r>
              <a:rPr lang="en-GB" altLang="en-US" sz="2800" dirty="0"/>
              <a:t>They could be replacement/alternative mental parts</a:t>
            </a:r>
          </a:p>
          <a:p>
            <a:r>
              <a:rPr lang="en-GB" altLang="en-US" sz="2800" dirty="0"/>
              <a:t>A combination of the above </a:t>
            </a:r>
          </a:p>
          <a:p>
            <a:endParaRPr lang="en-GB" altLang="en-US" sz="2800" dirty="0"/>
          </a:p>
        </p:txBody>
      </p:sp>
    </p:spTree>
    <p:extLst>
      <p:ext uri="{BB962C8B-B14F-4D97-AF65-F5344CB8AC3E}">
        <p14:creationId xmlns:p14="http://schemas.microsoft.com/office/powerpoint/2010/main" xmlns="" val="347131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GB" altLang="en-US">
                <a:solidFill>
                  <a:schemeClr val="hlink"/>
                </a:solidFill>
              </a:rPr>
              <a:t>Other Implants</a:t>
            </a:r>
          </a:p>
        </p:txBody>
      </p:sp>
      <p:sp>
        <p:nvSpPr>
          <p:cNvPr id="36867" name="Rectangle 3"/>
          <p:cNvSpPr>
            <a:spLocks noGrp="1" noChangeArrowheads="1"/>
          </p:cNvSpPr>
          <p:nvPr>
            <p:ph type="body" idx="1"/>
          </p:nvPr>
        </p:nvSpPr>
        <p:spPr/>
        <p:txBody>
          <a:bodyPr/>
          <a:lstStyle/>
          <a:p>
            <a:pPr marL="0" indent="0">
              <a:buNone/>
            </a:pPr>
            <a:endParaRPr lang="en-GB" altLang="en-US" dirty="0"/>
          </a:p>
          <a:p>
            <a:r>
              <a:rPr lang="en-GB" altLang="en-US" dirty="0" smtClean="0"/>
              <a:t>Heart </a:t>
            </a:r>
            <a:r>
              <a:rPr lang="en-GB" altLang="en-US" dirty="0"/>
              <a:t>Pacemaker</a:t>
            </a:r>
          </a:p>
          <a:p>
            <a:r>
              <a:rPr lang="en-GB" altLang="en-US" dirty="0"/>
              <a:t>Artificial Heart</a:t>
            </a:r>
          </a:p>
          <a:p>
            <a:r>
              <a:rPr lang="en-GB" altLang="en-US" dirty="0"/>
              <a:t>Artificial Hips</a:t>
            </a:r>
          </a:p>
          <a:p>
            <a:r>
              <a:rPr lang="en-GB" altLang="en-US" dirty="0"/>
              <a:t>Implants linked with the nervous system/brain</a:t>
            </a:r>
          </a:p>
        </p:txBody>
      </p:sp>
    </p:spTree>
    <p:extLst>
      <p:ext uri="{BB962C8B-B14F-4D97-AF65-F5344CB8AC3E}">
        <p14:creationId xmlns:p14="http://schemas.microsoft.com/office/powerpoint/2010/main" xmlns="" val="3267645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GB" altLang="en-US">
                <a:solidFill>
                  <a:schemeClr val="hlink"/>
                </a:solidFill>
              </a:rPr>
              <a:t>Heart Pacemaker</a:t>
            </a:r>
          </a:p>
        </p:txBody>
      </p:sp>
      <p:sp>
        <p:nvSpPr>
          <p:cNvPr id="38915" name="Rectangle 3"/>
          <p:cNvSpPr>
            <a:spLocks noGrp="1" noChangeArrowheads="1"/>
          </p:cNvSpPr>
          <p:nvPr>
            <p:ph type="body" idx="1"/>
          </p:nvPr>
        </p:nvSpPr>
        <p:spPr>
          <a:xfrm>
            <a:off x="457200" y="1600200"/>
            <a:ext cx="8229600" cy="4876800"/>
          </a:xfrm>
        </p:spPr>
        <p:txBody>
          <a:bodyPr/>
          <a:lstStyle/>
          <a:p>
            <a:pPr>
              <a:lnSpc>
                <a:spcPct val="90000"/>
              </a:lnSpc>
            </a:pPr>
            <a:r>
              <a:rPr lang="en-GB" altLang="en-US" sz="2400"/>
              <a:t>A </a:t>
            </a:r>
            <a:r>
              <a:rPr lang="en-GB" altLang="en-US" sz="2400" b="1"/>
              <a:t>pacemaker</a:t>
            </a:r>
            <a:r>
              <a:rPr lang="en-GB" altLang="en-US" sz="2400"/>
              <a:t> uses electrical impulses, delivered by electrodes contacting the heart muscles, to regulate the beating of the heart.</a:t>
            </a:r>
          </a:p>
          <a:p>
            <a:pPr>
              <a:lnSpc>
                <a:spcPct val="90000"/>
              </a:lnSpc>
            </a:pPr>
            <a:r>
              <a:rPr lang="en-GB" altLang="en-US" sz="2400"/>
              <a:t>The purpose of a pacemaker is to maintain an adequate heart rate, either because the heart is not fast enough, or there is a block in the conduction system.</a:t>
            </a:r>
          </a:p>
          <a:p>
            <a:pPr>
              <a:lnSpc>
                <a:spcPct val="90000"/>
              </a:lnSpc>
            </a:pPr>
            <a:r>
              <a:rPr lang="en-GB" altLang="en-US" sz="2400"/>
              <a:t>Pacemakers are externally programmable and allow the cardiologist to select optimum pacing modes for individual patients. </a:t>
            </a:r>
          </a:p>
          <a:p>
            <a:pPr>
              <a:lnSpc>
                <a:spcPct val="90000"/>
              </a:lnSpc>
            </a:pPr>
            <a:r>
              <a:rPr lang="en-GB" altLang="en-US" sz="2400"/>
              <a:t>Some combine a pacemaker and defibrillator in a single device. Others have multiple electrodes stimulating differing positions within the heart to improve synchronisation of the lower chambers of the heart.</a:t>
            </a:r>
          </a:p>
        </p:txBody>
      </p:sp>
    </p:spTree>
    <p:extLst>
      <p:ext uri="{BB962C8B-B14F-4D97-AF65-F5344CB8AC3E}">
        <p14:creationId xmlns:p14="http://schemas.microsoft.com/office/powerpoint/2010/main" xmlns="" val="21492922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GB" altLang="en-US">
                <a:solidFill>
                  <a:schemeClr val="hlink"/>
                </a:solidFill>
              </a:rPr>
              <a:t>Pacemaker</a:t>
            </a:r>
          </a:p>
        </p:txBody>
      </p:sp>
      <p:sp>
        <p:nvSpPr>
          <p:cNvPr id="39939" name="Rectangle 3"/>
          <p:cNvSpPr>
            <a:spLocks noGrp="1" noChangeArrowheads="1"/>
          </p:cNvSpPr>
          <p:nvPr>
            <p:ph type="body" idx="1"/>
          </p:nvPr>
        </p:nvSpPr>
        <p:spPr>
          <a:xfrm>
            <a:off x="457200" y="1905000"/>
            <a:ext cx="3962400" cy="4114800"/>
          </a:xfrm>
        </p:spPr>
        <p:txBody>
          <a:bodyPr/>
          <a:lstStyle/>
          <a:p>
            <a:r>
              <a:rPr lang="en-GB" altLang="en-US"/>
              <a:t>Pacemaker is fully implanted, with encased battery pack and contact electrodes. </a:t>
            </a:r>
          </a:p>
        </p:txBody>
      </p:sp>
      <p:pic>
        <p:nvPicPr>
          <p:cNvPr id="39941" name="Picture 5" descr="A pacemaker, scale in centimeters">
            <a:hlinkClick r:id="rId2" tooltip="A pacemaker, scale in centimeters"/>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1905000"/>
            <a:ext cx="4114800" cy="4038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3822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GB" altLang="en-US">
                <a:solidFill>
                  <a:schemeClr val="hlink"/>
                </a:solidFill>
              </a:rPr>
              <a:t>Background</a:t>
            </a:r>
          </a:p>
        </p:txBody>
      </p:sp>
      <p:sp>
        <p:nvSpPr>
          <p:cNvPr id="40963" name="Rectangle 3"/>
          <p:cNvSpPr>
            <a:spLocks noGrp="1" noChangeArrowheads="1"/>
          </p:cNvSpPr>
          <p:nvPr>
            <p:ph type="body" idx="1"/>
          </p:nvPr>
        </p:nvSpPr>
        <p:spPr>
          <a:xfrm>
            <a:off x="457200" y="1905000"/>
            <a:ext cx="8229600" cy="4572000"/>
          </a:xfrm>
        </p:spPr>
        <p:txBody>
          <a:bodyPr/>
          <a:lstStyle/>
          <a:p>
            <a:r>
              <a:rPr lang="en-GB" altLang="en-US" sz="2800"/>
              <a:t>First experiments in 1889 (J.A.McWilliam)</a:t>
            </a:r>
          </a:p>
          <a:p>
            <a:r>
              <a:rPr lang="en-GB" altLang="en-US" sz="2800"/>
              <a:t>In </a:t>
            </a:r>
            <a:r>
              <a:rPr lang="en-GB" altLang="en-US" sz="2800" b="1"/>
              <a:t>1926</a:t>
            </a:r>
            <a:r>
              <a:rPr lang="en-GB" altLang="en-US" sz="2800"/>
              <a:t> Dr Mark C Lidwell, in the Crown Street Women’s Hospital, Sydney, resuscitated a newborn baby by inserting the needle of a device into its heart and administering 16-volt impulses for 10 minutes.</a:t>
            </a:r>
          </a:p>
          <a:p>
            <a:r>
              <a:rPr lang="en-GB" altLang="en-US" sz="2800"/>
              <a:t>Implantable pacemakers constructed by the American Wilson Greatbatch Co. entered use in humans in </a:t>
            </a:r>
            <a:r>
              <a:rPr lang="en-GB" altLang="en-US" sz="2800" b="1"/>
              <a:t>1960</a:t>
            </a:r>
            <a:r>
              <a:rPr lang="en-GB" altLang="en-US" sz="2800"/>
              <a:t> following extensive animal testing.  </a:t>
            </a:r>
          </a:p>
        </p:txBody>
      </p:sp>
    </p:spTree>
    <p:extLst>
      <p:ext uri="{BB962C8B-B14F-4D97-AF65-F5344CB8AC3E}">
        <p14:creationId xmlns:p14="http://schemas.microsoft.com/office/powerpoint/2010/main" xmlns="" val="35595471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GB" altLang="en-US">
                <a:solidFill>
                  <a:schemeClr val="hlink"/>
                </a:solidFill>
              </a:rPr>
              <a:t>Problems</a:t>
            </a:r>
          </a:p>
        </p:txBody>
      </p:sp>
      <p:sp>
        <p:nvSpPr>
          <p:cNvPr id="41987" name="Rectangle 3"/>
          <p:cNvSpPr>
            <a:spLocks noGrp="1" noChangeArrowheads="1"/>
          </p:cNvSpPr>
          <p:nvPr>
            <p:ph type="body" idx="1"/>
          </p:nvPr>
        </p:nvSpPr>
        <p:spPr/>
        <p:txBody>
          <a:bodyPr/>
          <a:lstStyle/>
          <a:p>
            <a:r>
              <a:rPr lang="en-GB" altLang="en-US"/>
              <a:t>Percutaneous – v – Implant (not to be confused with Transcutaneous pacing)</a:t>
            </a:r>
          </a:p>
          <a:p>
            <a:r>
              <a:rPr lang="en-GB" altLang="en-US"/>
              <a:t>Material used (hermetic sealing) – eventually Titanium casing</a:t>
            </a:r>
          </a:p>
          <a:p>
            <a:r>
              <a:rPr lang="en-GB" altLang="en-US"/>
              <a:t>Battery used (ultimately Lithium-iodide)</a:t>
            </a:r>
          </a:p>
          <a:p>
            <a:r>
              <a:rPr lang="en-GB" altLang="en-US"/>
              <a:t>Pacing used (how often to stimulate?) – depends on nature of problem</a:t>
            </a:r>
          </a:p>
          <a:p>
            <a:endParaRPr lang="en-GB" altLang="en-US"/>
          </a:p>
        </p:txBody>
      </p:sp>
    </p:spTree>
    <p:extLst>
      <p:ext uri="{BB962C8B-B14F-4D97-AF65-F5344CB8AC3E}">
        <p14:creationId xmlns:p14="http://schemas.microsoft.com/office/powerpoint/2010/main" xmlns="" val="7869475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altLang="en-US">
                <a:solidFill>
                  <a:schemeClr val="hlink"/>
                </a:solidFill>
              </a:rPr>
              <a:t>Therapy/Enhancement</a:t>
            </a:r>
          </a:p>
        </p:txBody>
      </p:sp>
      <p:sp>
        <p:nvSpPr>
          <p:cNvPr id="15363" name="Rectangle 3"/>
          <p:cNvSpPr>
            <a:spLocks noGrp="1" noChangeArrowheads="1"/>
          </p:cNvSpPr>
          <p:nvPr>
            <p:ph type="body" idx="1"/>
          </p:nvPr>
        </p:nvSpPr>
        <p:spPr/>
        <p:txBody>
          <a:bodyPr/>
          <a:lstStyle/>
          <a:p>
            <a:r>
              <a:rPr lang="en-GB" altLang="en-US"/>
              <a:t>Important questions here as to whether the Bionic elements are purely therapeutic or actually enhance the individual</a:t>
            </a:r>
          </a:p>
          <a:p>
            <a:r>
              <a:rPr lang="en-GB" altLang="en-US"/>
              <a:t>Even enhancement can be regarded in different ways!</a:t>
            </a:r>
          </a:p>
          <a:p>
            <a:r>
              <a:rPr lang="en-GB" altLang="en-US"/>
              <a:t>This raises all sorts of ethical questions.</a:t>
            </a:r>
          </a:p>
        </p:txBody>
      </p:sp>
    </p:spTree>
    <p:extLst>
      <p:ext uri="{BB962C8B-B14F-4D97-AF65-F5344CB8AC3E}">
        <p14:creationId xmlns:p14="http://schemas.microsoft.com/office/powerpoint/2010/main" xmlns="" val="6671191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GB" altLang="en-US">
                <a:solidFill>
                  <a:schemeClr val="hlink"/>
                </a:solidFill>
              </a:rPr>
              <a:t>Body Parts</a:t>
            </a:r>
          </a:p>
        </p:txBody>
      </p:sp>
      <p:sp>
        <p:nvSpPr>
          <p:cNvPr id="9219" name="Rectangle 3"/>
          <p:cNvSpPr>
            <a:spLocks noGrp="1" noChangeArrowheads="1"/>
          </p:cNvSpPr>
          <p:nvPr>
            <p:ph type="body" idx="1"/>
          </p:nvPr>
        </p:nvSpPr>
        <p:spPr/>
        <p:txBody>
          <a:bodyPr/>
          <a:lstStyle/>
          <a:p>
            <a:r>
              <a:rPr lang="en-GB" altLang="en-US"/>
              <a:t>Nowadays it is speculated that a human could be replaced bit by bit/organ by organ</a:t>
            </a:r>
          </a:p>
          <a:p>
            <a:r>
              <a:rPr lang="en-GB" altLang="en-US"/>
              <a:t>How true is this?</a:t>
            </a:r>
          </a:p>
          <a:p>
            <a:r>
              <a:rPr lang="en-GB" altLang="en-US"/>
              <a:t>Excepting the brain and Neuroprosthetics, what about human organ replacement?</a:t>
            </a:r>
          </a:p>
          <a:p>
            <a:r>
              <a:rPr lang="en-GB" altLang="en-US"/>
              <a:t>Artificial devices not transplants</a:t>
            </a:r>
          </a:p>
          <a:p>
            <a:endParaRPr lang="en-GB" altLang="en-US"/>
          </a:p>
        </p:txBody>
      </p:sp>
    </p:spTree>
    <p:extLst>
      <p:ext uri="{BB962C8B-B14F-4D97-AF65-F5344CB8AC3E}">
        <p14:creationId xmlns:p14="http://schemas.microsoft.com/office/powerpoint/2010/main" xmlns="" val="374890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GB" altLang="en-US">
                <a:solidFill>
                  <a:schemeClr val="hlink"/>
                </a:solidFill>
              </a:rPr>
              <a:t>Body Parts</a:t>
            </a:r>
          </a:p>
        </p:txBody>
      </p:sp>
      <p:sp>
        <p:nvSpPr>
          <p:cNvPr id="25603" name="Rectangle 3"/>
          <p:cNvSpPr>
            <a:spLocks noGrp="1" noChangeArrowheads="1"/>
          </p:cNvSpPr>
          <p:nvPr>
            <p:ph type="body" idx="1"/>
          </p:nvPr>
        </p:nvSpPr>
        <p:spPr/>
        <p:txBody>
          <a:bodyPr/>
          <a:lstStyle/>
          <a:p>
            <a:r>
              <a:rPr lang="en-GB" altLang="en-US" sz="2800" dirty="0"/>
              <a:t>Artificial Hearts</a:t>
            </a:r>
          </a:p>
          <a:p>
            <a:r>
              <a:rPr lang="en-GB" altLang="en-US" sz="2800" dirty="0"/>
              <a:t>Artificial Lungs</a:t>
            </a:r>
          </a:p>
          <a:p>
            <a:r>
              <a:rPr lang="en-GB" altLang="en-US" sz="2800" dirty="0"/>
              <a:t>Artificial Kidneys</a:t>
            </a:r>
          </a:p>
          <a:p>
            <a:r>
              <a:rPr lang="en-GB" altLang="en-US" sz="2800" dirty="0"/>
              <a:t>Artificial Pancreas</a:t>
            </a:r>
          </a:p>
          <a:p>
            <a:r>
              <a:rPr lang="en-GB" altLang="en-US" sz="2800" dirty="0"/>
              <a:t>Artificial Hips and Knees</a:t>
            </a:r>
          </a:p>
          <a:p>
            <a:r>
              <a:rPr lang="en-GB" altLang="en-US" sz="2800" dirty="0"/>
              <a:t>Artificial </a:t>
            </a:r>
            <a:r>
              <a:rPr lang="en-GB" altLang="en-US" sz="2800" dirty="0" smtClean="0"/>
              <a:t>bladder</a:t>
            </a:r>
            <a:endParaRPr lang="en-GB" altLang="en-US" sz="2800" dirty="0"/>
          </a:p>
          <a:p>
            <a:r>
              <a:rPr lang="en-GB" altLang="en-US" sz="2800" dirty="0"/>
              <a:t>Not Prosthetic Arms and Legs</a:t>
            </a:r>
          </a:p>
          <a:p>
            <a:r>
              <a:rPr lang="en-GB" altLang="en-US" sz="2800" dirty="0"/>
              <a:t>Not Neural stuff</a:t>
            </a:r>
          </a:p>
        </p:txBody>
      </p:sp>
    </p:spTree>
    <p:extLst>
      <p:ext uri="{BB962C8B-B14F-4D97-AF65-F5344CB8AC3E}">
        <p14:creationId xmlns:p14="http://schemas.microsoft.com/office/powerpoint/2010/main" xmlns="" val="520567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GB" altLang="en-US">
                <a:solidFill>
                  <a:schemeClr val="hlink"/>
                </a:solidFill>
              </a:rPr>
              <a:t>Artificial organs</a:t>
            </a:r>
          </a:p>
        </p:txBody>
      </p:sp>
      <p:sp>
        <p:nvSpPr>
          <p:cNvPr id="27651" name="Rectangle 3"/>
          <p:cNvSpPr>
            <a:spLocks noGrp="1" noChangeArrowheads="1"/>
          </p:cNvSpPr>
          <p:nvPr>
            <p:ph type="body" idx="1"/>
          </p:nvPr>
        </p:nvSpPr>
        <p:spPr>
          <a:xfrm>
            <a:off x="457200" y="1905000"/>
            <a:ext cx="8229600" cy="4724400"/>
          </a:xfrm>
        </p:spPr>
        <p:txBody>
          <a:bodyPr/>
          <a:lstStyle/>
          <a:p>
            <a:pPr>
              <a:lnSpc>
                <a:spcPct val="90000"/>
              </a:lnSpc>
            </a:pPr>
            <a:r>
              <a:rPr lang="en-GB" altLang="en-US"/>
              <a:t>Life support to prevent imminent death while awaiting a transplant (e.g. artificial heart) </a:t>
            </a:r>
          </a:p>
          <a:p>
            <a:pPr>
              <a:lnSpc>
                <a:spcPct val="90000"/>
              </a:lnSpc>
            </a:pPr>
            <a:r>
              <a:rPr lang="en-GB" altLang="en-US"/>
              <a:t>Dramatic improvement of the patient's ability for self care (e.g. artificial limb) </a:t>
            </a:r>
          </a:p>
          <a:p>
            <a:pPr>
              <a:lnSpc>
                <a:spcPct val="90000"/>
              </a:lnSpc>
            </a:pPr>
            <a:r>
              <a:rPr lang="en-GB" altLang="en-US"/>
              <a:t>Improvement of the patient's ability to function socially (e.g. cochlear implant) </a:t>
            </a:r>
          </a:p>
          <a:p>
            <a:pPr>
              <a:lnSpc>
                <a:spcPct val="90000"/>
              </a:lnSpc>
            </a:pPr>
            <a:r>
              <a:rPr lang="en-GB" altLang="en-US"/>
              <a:t>Cosmetic - after cancer, surgery or an accident. </a:t>
            </a:r>
          </a:p>
          <a:p>
            <a:pPr>
              <a:lnSpc>
                <a:spcPct val="90000"/>
              </a:lnSpc>
            </a:pPr>
            <a:endParaRPr lang="en-GB" altLang="en-US"/>
          </a:p>
        </p:txBody>
      </p:sp>
    </p:spTree>
    <p:extLst>
      <p:ext uri="{BB962C8B-B14F-4D97-AF65-F5344CB8AC3E}">
        <p14:creationId xmlns:p14="http://schemas.microsoft.com/office/powerpoint/2010/main" xmlns="" val="381142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latin typeface="Times New Roman" charset="0"/>
            </a:endParaRPr>
          </a:p>
        </p:txBody>
      </p:sp>
      <p:sp>
        <p:nvSpPr>
          <p:cNvPr id="5123" name="Content Placeholder 2"/>
          <p:cNvSpPr>
            <a:spLocks noGrp="1"/>
          </p:cNvSpPr>
          <p:nvPr>
            <p:ph idx="1"/>
          </p:nvPr>
        </p:nvSpPr>
        <p:spPr/>
        <p:txBody>
          <a:bodyPr/>
          <a:lstStyle/>
          <a:p>
            <a:r>
              <a:rPr lang="en-US">
                <a:latin typeface="Times New Roman" charset="0"/>
              </a:rPr>
              <a:t>A loose definition of Biomedical Engineering:</a:t>
            </a:r>
          </a:p>
          <a:p>
            <a:pPr lvl="1"/>
            <a:endParaRPr lang="en-US">
              <a:latin typeface="Times New Roman" charset="0"/>
            </a:endParaRPr>
          </a:p>
          <a:p>
            <a:pPr lvl="1"/>
            <a:r>
              <a:rPr lang="en-US">
                <a:latin typeface="Times New Roman" charset="0"/>
              </a:rPr>
              <a:t>the application of engineering techniques and analyses to problem-solving in medicine and the biomedical sciences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04F99134-B846-0640-9D09-ED6934C3F890}" type="slidenum">
              <a:rPr lang="en-US">
                <a:solidFill>
                  <a:schemeClr val="tx1"/>
                </a:solidFill>
                <a:latin typeface="Times New Roman" charset="0"/>
              </a:rPr>
              <a:pPr/>
              <a:t>6</a:t>
            </a:fld>
            <a:endParaRPr lang="en-US">
              <a:solidFill>
                <a:schemeClr val="tx1"/>
              </a:solidFill>
              <a:latin typeface="Times New Roman" charset="0"/>
            </a:endParaRPr>
          </a:p>
        </p:txBody>
      </p:sp>
    </p:spTree>
    <p:extLst>
      <p:ext uri="{BB962C8B-B14F-4D97-AF65-F5344CB8AC3E}">
        <p14:creationId xmlns:p14="http://schemas.microsoft.com/office/powerpoint/2010/main" xmlns="" val="392289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GB" altLang="en-US">
                <a:solidFill>
                  <a:schemeClr val="hlink"/>
                </a:solidFill>
              </a:rPr>
              <a:t>Artificial Hearts</a:t>
            </a:r>
          </a:p>
        </p:txBody>
      </p:sp>
      <p:sp>
        <p:nvSpPr>
          <p:cNvPr id="10243" name="Rectangle 3"/>
          <p:cNvSpPr>
            <a:spLocks noGrp="1" noChangeArrowheads="1"/>
          </p:cNvSpPr>
          <p:nvPr>
            <p:ph type="body" idx="1"/>
          </p:nvPr>
        </p:nvSpPr>
        <p:spPr/>
        <p:txBody>
          <a:bodyPr/>
          <a:lstStyle/>
          <a:p>
            <a:r>
              <a:rPr lang="en-GB" altLang="en-US" sz="2800"/>
              <a:t>An </a:t>
            </a:r>
            <a:r>
              <a:rPr lang="en-GB" altLang="en-US" sz="2800" b="1"/>
              <a:t>artificial heart</a:t>
            </a:r>
            <a:r>
              <a:rPr lang="en-GB" altLang="en-US" sz="2800"/>
              <a:t> is a prosthetic device that is implanted into the body to replace the biological heart. </a:t>
            </a:r>
          </a:p>
          <a:p>
            <a:r>
              <a:rPr lang="en-GB" altLang="en-US" sz="2800"/>
              <a:t>It is different from a heart bypass machine, which is an external device (a CardioPulmanory Bypass - CPB). </a:t>
            </a:r>
          </a:p>
          <a:p>
            <a:r>
              <a:rPr lang="en-GB" altLang="en-US" sz="2800"/>
              <a:t>A CPB is only suitable for a few hours use, while artificial hearts have so far been used for periods of well over a year.</a:t>
            </a:r>
            <a:endParaRPr lang="en-GB" altLang="en-US" sz="2800" b="1"/>
          </a:p>
          <a:p>
            <a:endParaRPr lang="en-GB" altLang="en-US" sz="2800"/>
          </a:p>
          <a:p>
            <a:endParaRPr lang="en-GB" altLang="en-US" sz="2800"/>
          </a:p>
        </p:txBody>
      </p:sp>
    </p:spTree>
    <p:extLst>
      <p:ext uri="{BB962C8B-B14F-4D97-AF65-F5344CB8AC3E}">
        <p14:creationId xmlns:p14="http://schemas.microsoft.com/office/powerpoint/2010/main" xmlns="" val="3798244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GB" altLang="en-US">
                <a:solidFill>
                  <a:schemeClr val="hlink"/>
                </a:solidFill>
              </a:rPr>
              <a:t>Artificial Hearts</a:t>
            </a:r>
          </a:p>
        </p:txBody>
      </p:sp>
      <p:sp>
        <p:nvSpPr>
          <p:cNvPr id="11267" name="Rectangle 3"/>
          <p:cNvSpPr>
            <a:spLocks noGrp="1" noChangeArrowheads="1"/>
          </p:cNvSpPr>
          <p:nvPr>
            <p:ph type="body" idx="1"/>
          </p:nvPr>
        </p:nvSpPr>
        <p:spPr>
          <a:xfrm>
            <a:off x="228600" y="1905000"/>
            <a:ext cx="3962400" cy="4648200"/>
          </a:xfrm>
        </p:spPr>
        <p:txBody>
          <a:bodyPr/>
          <a:lstStyle/>
          <a:p>
            <a:pPr>
              <a:lnSpc>
                <a:spcPct val="90000"/>
              </a:lnSpc>
            </a:pPr>
            <a:r>
              <a:rPr lang="en-GB" altLang="en-US"/>
              <a:t>Heart is basically a pump, but with a lot of subtleties.</a:t>
            </a:r>
          </a:p>
          <a:p>
            <a:pPr>
              <a:lnSpc>
                <a:spcPct val="90000"/>
              </a:lnSpc>
            </a:pPr>
            <a:r>
              <a:rPr lang="en-GB" altLang="en-US"/>
              <a:t>Lower the need for transplants</a:t>
            </a:r>
          </a:p>
          <a:p>
            <a:pPr>
              <a:lnSpc>
                <a:spcPct val="90000"/>
              </a:lnSpc>
            </a:pPr>
            <a:r>
              <a:rPr lang="en-GB" altLang="en-US"/>
              <a:t>Foreign-body rejection a problem</a:t>
            </a:r>
          </a:p>
          <a:p>
            <a:pPr>
              <a:lnSpc>
                <a:spcPct val="90000"/>
              </a:lnSpc>
            </a:pPr>
            <a:r>
              <a:rPr lang="en-GB" altLang="en-US"/>
              <a:t>Right is Abiocor</a:t>
            </a:r>
          </a:p>
        </p:txBody>
      </p:sp>
      <p:pic>
        <p:nvPicPr>
          <p:cNvPr id="11269" name="Picture 5" descr="An AbioCor artificial heart">
            <a:hlinkClick r:id="rId2" tooltip="An AbioCor artificial hear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9600" y="1828800"/>
            <a:ext cx="4267200"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59419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GB" altLang="en-US">
                <a:solidFill>
                  <a:schemeClr val="hlink"/>
                </a:solidFill>
              </a:rPr>
              <a:t>Artificial Hearts</a:t>
            </a:r>
          </a:p>
        </p:txBody>
      </p:sp>
      <p:sp>
        <p:nvSpPr>
          <p:cNvPr id="12291" name="Rectangle 3"/>
          <p:cNvSpPr>
            <a:spLocks noGrp="1" noChangeArrowheads="1"/>
          </p:cNvSpPr>
          <p:nvPr>
            <p:ph type="body" idx="1"/>
          </p:nvPr>
        </p:nvSpPr>
        <p:spPr>
          <a:xfrm>
            <a:off x="457200" y="1905000"/>
            <a:ext cx="8229600" cy="4648200"/>
          </a:xfrm>
        </p:spPr>
        <p:txBody>
          <a:bodyPr/>
          <a:lstStyle/>
          <a:p>
            <a:r>
              <a:rPr lang="en-GB" altLang="en-US"/>
              <a:t>1963 – first patented device (Uni Utah)</a:t>
            </a:r>
          </a:p>
          <a:p>
            <a:r>
              <a:rPr lang="en-GB" altLang="en-US"/>
              <a:t>1982 – first patient 61-year-old Barney Clark, survived for 112 days </a:t>
            </a:r>
          </a:p>
          <a:p>
            <a:r>
              <a:rPr lang="en-GB" altLang="en-US"/>
              <a:t>2001 – Abiocor, self-contained, approved for human use - the longest implantation so far is 602 days (20.4 months).  </a:t>
            </a:r>
          </a:p>
          <a:p>
            <a:r>
              <a:rPr lang="en-GB" altLang="en-US"/>
              <a:t>Main use is still for folk waiting for a transplant</a:t>
            </a:r>
          </a:p>
        </p:txBody>
      </p:sp>
    </p:spTree>
    <p:extLst>
      <p:ext uri="{BB962C8B-B14F-4D97-AF65-F5344CB8AC3E}">
        <p14:creationId xmlns:p14="http://schemas.microsoft.com/office/powerpoint/2010/main" xmlns="" val="3369847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sz="4000" b="1">
                <a:solidFill>
                  <a:schemeClr val="hlink"/>
                </a:solidFill>
              </a:rPr>
              <a:t>CardioPulmonary Bypass (CPB)</a:t>
            </a:r>
            <a:r>
              <a:rPr lang="en-GB" altLang="en-US" sz="4000"/>
              <a:t> </a:t>
            </a:r>
          </a:p>
        </p:txBody>
      </p:sp>
      <p:sp>
        <p:nvSpPr>
          <p:cNvPr id="13315" name="Rectangle 3"/>
          <p:cNvSpPr>
            <a:spLocks noGrp="1" noChangeArrowheads="1"/>
          </p:cNvSpPr>
          <p:nvPr>
            <p:ph type="body" idx="1"/>
          </p:nvPr>
        </p:nvSpPr>
        <p:spPr>
          <a:xfrm>
            <a:off x="457200" y="1905000"/>
            <a:ext cx="8229600" cy="4648200"/>
          </a:xfrm>
        </p:spPr>
        <p:txBody>
          <a:bodyPr/>
          <a:lstStyle/>
          <a:p>
            <a:r>
              <a:rPr lang="en-GB" altLang="en-US"/>
              <a:t>Temporarily takes over the function of the heart and lungs during surgery, maintaining the circulation of blood and the oxygen content of the body. Referred to as a </a:t>
            </a:r>
            <a:r>
              <a:rPr lang="en-GB" altLang="en-US" i="1"/>
              <a:t>Heart-Lung Machine</a:t>
            </a:r>
            <a:r>
              <a:rPr lang="en-GB" altLang="en-US"/>
              <a:t> </a:t>
            </a:r>
          </a:p>
          <a:p>
            <a:r>
              <a:rPr lang="en-GB" altLang="en-US"/>
              <a:t>Oxygenator was first described by Robert Hooke in the 17</a:t>
            </a:r>
            <a:r>
              <a:rPr lang="en-GB" altLang="en-US" baseline="30000"/>
              <a:t>th</a:t>
            </a:r>
            <a:r>
              <a:rPr lang="en-GB" altLang="en-US"/>
              <a:t> Century – removes carbon dioxide, injects oxygen to/from blood </a:t>
            </a:r>
          </a:p>
        </p:txBody>
      </p:sp>
    </p:spTree>
    <p:extLst>
      <p:ext uri="{BB962C8B-B14F-4D97-AF65-F5344CB8AC3E}">
        <p14:creationId xmlns:p14="http://schemas.microsoft.com/office/powerpoint/2010/main" xmlns="" val="8420546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7097" y="1600200"/>
            <a:ext cx="5864106" cy="461665"/>
          </a:xfrm>
          <a:prstGeom prst="rect">
            <a:avLst/>
          </a:prstGeom>
        </p:spPr>
        <p:txBody>
          <a:bodyPr wrap="none">
            <a:spAutoFit/>
          </a:bodyPr>
          <a:lstStyle/>
          <a:p>
            <a:pPr>
              <a:defRPr/>
            </a:pPr>
            <a:r>
              <a:rPr lang="en-US" sz="3600" b="1" dirty="0">
                <a:solidFill>
                  <a:schemeClr val="accent6">
                    <a:lumMod val="50000"/>
                  </a:schemeClr>
                </a:solidFill>
                <a:latin typeface="+mn-lt"/>
                <a:ea typeface="+mn-ea"/>
              </a:rPr>
              <a:t>Case Study: Heart and Lung Machine</a:t>
            </a:r>
          </a:p>
        </p:txBody>
      </p:sp>
      <p:sp>
        <p:nvSpPr>
          <p:cNvPr id="5" name="Rectangle 4"/>
          <p:cNvSpPr/>
          <p:nvPr/>
        </p:nvSpPr>
        <p:spPr>
          <a:xfrm>
            <a:off x="1219200" y="3505200"/>
            <a:ext cx="6858000" cy="461963"/>
          </a:xfrm>
          <a:prstGeom prst="rect">
            <a:avLst/>
          </a:prstGeom>
        </p:spPr>
        <p:txBody>
          <a:bodyPr>
            <a:spAutoFit/>
          </a:bodyPr>
          <a:lstStyle/>
          <a:p>
            <a:pPr>
              <a:defRPr/>
            </a:pPr>
            <a:r>
              <a:rPr lang="en-US" sz="2400" dirty="0">
                <a:latin typeface="+mn-lt"/>
                <a:ea typeface="+mn-ea"/>
              </a:rPr>
              <a:t>Involves </a:t>
            </a:r>
            <a:r>
              <a:rPr lang="en-US" sz="2400" dirty="0" err="1">
                <a:latin typeface="+mn-lt"/>
                <a:ea typeface="+mn-ea"/>
              </a:rPr>
              <a:t>biotransport</a:t>
            </a:r>
            <a:r>
              <a:rPr lang="en-US" sz="2400" dirty="0">
                <a:latin typeface="+mn-lt"/>
                <a:ea typeface="+mn-ea"/>
              </a:rPr>
              <a:t>, gas exchange, fluid flow</a:t>
            </a:r>
          </a:p>
        </p:txBody>
      </p:sp>
      <p:sp>
        <p:nvSpPr>
          <p:cNvPr id="15" name="Rectangle 14"/>
          <p:cNvSpPr/>
          <p:nvPr/>
        </p:nvSpPr>
        <p:spPr>
          <a:xfrm>
            <a:off x="1219200" y="2814638"/>
            <a:ext cx="6172200" cy="461962"/>
          </a:xfrm>
          <a:prstGeom prst="rect">
            <a:avLst/>
          </a:prstGeom>
        </p:spPr>
        <p:txBody>
          <a:bodyPr>
            <a:spAutoFit/>
          </a:bodyPr>
          <a:lstStyle/>
          <a:p>
            <a:pPr>
              <a:defRPr/>
            </a:pPr>
            <a:r>
              <a:rPr lang="en-US" sz="2400" dirty="0">
                <a:latin typeface="+mn-lt"/>
                <a:ea typeface="+mn-ea"/>
              </a:rPr>
              <a:t>Replaces roles of heart and lungs during surgery</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8400" y="4338638"/>
            <a:ext cx="2266950" cy="2297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47757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908050" cy="461963"/>
          </a:xfrm>
          <a:prstGeom prst="rect">
            <a:avLst/>
          </a:prstGeom>
        </p:spPr>
        <p:txBody>
          <a:bodyPr wrap="none">
            <a:spAutoFit/>
          </a:bodyPr>
          <a:lstStyle/>
          <a:p>
            <a:pPr>
              <a:defRPr/>
            </a:pPr>
            <a:r>
              <a:rPr lang="en-US" sz="2400" dirty="0">
                <a:solidFill>
                  <a:schemeClr val="accent6">
                    <a:lumMod val="50000"/>
                  </a:schemeClr>
                </a:solidFill>
                <a:latin typeface="+mn-lt"/>
                <a:ea typeface="+mn-ea"/>
              </a:rPr>
              <a:t>Blood</a:t>
            </a:r>
          </a:p>
        </p:txBody>
      </p:sp>
      <p:sp>
        <p:nvSpPr>
          <p:cNvPr id="14" name="Rectangle 13"/>
          <p:cNvSpPr/>
          <p:nvPr/>
        </p:nvSpPr>
        <p:spPr>
          <a:xfrm>
            <a:off x="457200" y="2114550"/>
            <a:ext cx="2895600" cy="400050"/>
          </a:xfrm>
          <a:prstGeom prst="rect">
            <a:avLst/>
          </a:prstGeom>
        </p:spPr>
        <p:txBody>
          <a:bodyPr>
            <a:spAutoFit/>
          </a:bodyPr>
          <a:lstStyle/>
          <a:p>
            <a:pPr>
              <a:defRPr/>
            </a:pPr>
            <a:r>
              <a:rPr lang="en-US" sz="2000" dirty="0">
                <a:latin typeface="+mn-lt"/>
                <a:ea typeface="+mn-ea"/>
              </a:rPr>
              <a:t>Oxygenated blood is </a:t>
            </a:r>
            <a:r>
              <a:rPr lang="en-US" sz="2000" dirty="0">
                <a:solidFill>
                  <a:srgbClr val="FF0000"/>
                </a:solidFill>
                <a:latin typeface="+mn-lt"/>
                <a:ea typeface="+mn-ea"/>
              </a:rPr>
              <a:t>red</a:t>
            </a:r>
          </a:p>
        </p:txBody>
      </p:sp>
      <p:sp>
        <p:nvSpPr>
          <p:cNvPr id="15" name="Rectangle 14"/>
          <p:cNvSpPr/>
          <p:nvPr/>
        </p:nvSpPr>
        <p:spPr>
          <a:xfrm>
            <a:off x="457200" y="1581150"/>
            <a:ext cx="5029200" cy="400050"/>
          </a:xfrm>
          <a:prstGeom prst="rect">
            <a:avLst/>
          </a:prstGeom>
        </p:spPr>
        <p:txBody>
          <a:bodyPr>
            <a:spAutoFit/>
          </a:bodyPr>
          <a:lstStyle/>
          <a:p>
            <a:pPr>
              <a:defRPr/>
            </a:pPr>
            <a:r>
              <a:rPr lang="en-US" sz="2000" dirty="0">
                <a:latin typeface="+mn-lt"/>
                <a:ea typeface="+mn-ea"/>
              </a:rPr>
              <a:t>Average adult human contains </a:t>
            </a:r>
            <a:r>
              <a:rPr lang="en-US" sz="2000" u="sng" dirty="0">
                <a:latin typeface="+mn-lt"/>
                <a:ea typeface="+mn-ea"/>
              </a:rPr>
              <a:t>4-5 L of blood </a:t>
            </a:r>
          </a:p>
        </p:txBody>
      </p:sp>
      <p:sp>
        <p:nvSpPr>
          <p:cNvPr id="16" name="Rectangle 15"/>
          <p:cNvSpPr/>
          <p:nvPr/>
        </p:nvSpPr>
        <p:spPr>
          <a:xfrm>
            <a:off x="457200" y="4114800"/>
            <a:ext cx="4876800" cy="1016000"/>
          </a:xfrm>
          <a:prstGeom prst="rect">
            <a:avLst/>
          </a:prstGeom>
        </p:spPr>
        <p:txBody>
          <a:bodyPr>
            <a:spAutoFit/>
          </a:bodyPr>
          <a:lstStyle/>
          <a:p>
            <a:pPr>
              <a:defRPr/>
            </a:pPr>
            <a:r>
              <a:rPr lang="en-US" sz="2000" dirty="0">
                <a:latin typeface="+mn-lt"/>
                <a:ea typeface="+mn-ea"/>
              </a:rPr>
              <a:t>Hemoglobin (</a:t>
            </a:r>
            <a:r>
              <a:rPr lang="en-US" sz="2000" dirty="0" err="1">
                <a:latin typeface="+mn-lt"/>
                <a:ea typeface="+mn-ea"/>
              </a:rPr>
              <a:t>Hb</a:t>
            </a:r>
            <a:r>
              <a:rPr lang="en-US" sz="2000" dirty="0">
                <a:latin typeface="+mn-lt"/>
                <a:ea typeface="+mn-ea"/>
              </a:rPr>
              <a:t>), a protein contained within red blood cells, can carry oxygen with its </a:t>
            </a:r>
            <a:r>
              <a:rPr lang="en-US" sz="2000" dirty="0" err="1">
                <a:latin typeface="+mn-lt"/>
                <a:ea typeface="+mn-ea"/>
              </a:rPr>
              <a:t>heme</a:t>
            </a:r>
            <a:r>
              <a:rPr lang="en-US" sz="2000" dirty="0">
                <a:latin typeface="+mn-lt"/>
                <a:ea typeface="+mn-ea"/>
              </a:rPr>
              <a:t> groups</a:t>
            </a:r>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86400" y="855663"/>
            <a:ext cx="3124200" cy="226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3600" y="3581400"/>
            <a:ext cx="2716213" cy="2681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17"/>
          <p:cNvSpPr/>
          <p:nvPr/>
        </p:nvSpPr>
        <p:spPr>
          <a:xfrm>
            <a:off x="685800" y="5410200"/>
            <a:ext cx="2590800" cy="400050"/>
          </a:xfrm>
          <a:prstGeom prst="rect">
            <a:avLst/>
          </a:prstGeom>
        </p:spPr>
        <p:txBody>
          <a:bodyPr>
            <a:spAutoFit/>
          </a:bodyPr>
          <a:lstStyle/>
          <a:p>
            <a:pPr>
              <a:defRPr/>
            </a:pPr>
            <a:r>
              <a:rPr lang="en-US" sz="2000" dirty="0">
                <a:latin typeface="+mn-lt"/>
                <a:ea typeface="+mn-ea"/>
              </a:rPr>
              <a:t>4 oxygen-binding sites</a:t>
            </a:r>
          </a:p>
        </p:txBody>
      </p:sp>
    </p:spTree>
    <p:extLst>
      <p:ext uri="{BB962C8B-B14F-4D97-AF65-F5344CB8AC3E}">
        <p14:creationId xmlns:p14="http://schemas.microsoft.com/office/powerpoint/2010/main" xmlns="" val="761059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8001000" cy="523875"/>
          </a:xfrm>
          <a:prstGeom prst="rect">
            <a:avLst/>
          </a:prstGeom>
        </p:spPr>
        <p:txBody>
          <a:bodyPr>
            <a:spAutoFit/>
          </a:bodyPr>
          <a:lstStyle/>
          <a:p>
            <a:r>
              <a:rPr lang="en-US" sz="2800">
                <a:solidFill>
                  <a:srgbClr val="984807"/>
                </a:solidFill>
                <a:latin typeface="Calibri" charset="0"/>
              </a:rPr>
              <a:t>Physiology of Oxygen Transport – Circulatory system</a:t>
            </a:r>
          </a:p>
        </p:txBody>
      </p:sp>
      <p:pic>
        <p:nvPicPr>
          <p:cNvPr id="18435" name="Picture 1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57800" y="1143000"/>
            <a:ext cx="3505200"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p:cNvSpPr/>
          <p:nvPr/>
        </p:nvSpPr>
        <p:spPr>
          <a:xfrm>
            <a:off x="381000" y="1219200"/>
            <a:ext cx="4800600" cy="646113"/>
          </a:xfrm>
          <a:prstGeom prst="rect">
            <a:avLst/>
          </a:prstGeom>
        </p:spPr>
        <p:txBody>
          <a:bodyPr>
            <a:spAutoFit/>
          </a:bodyPr>
          <a:lstStyle/>
          <a:p>
            <a:pPr>
              <a:defRPr/>
            </a:pPr>
            <a:r>
              <a:rPr lang="en-US" dirty="0">
                <a:latin typeface="+mn-lt"/>
                <a:ea typeface="+mn-ea"/>
              </a:rPr>
              <a:t>Heart is a pump, a muscle that transports blood through body</a:t>
            </a:r>
          </a:p>
        </p:txBody>
      </p:sp>
      <p:sp>
        <p:nvSpPr>
          <p:cNvPr id="15" name="Rectangle 14"/>
          <p:cNvSpPr/>
          <p:nvPr/>
        </p:nvSpPr>
        <p:spPr>
          <a:xfrm>
            <a:off x="381000" y="1916113"/>
            <a:ext cx="4800600" cy="369887"/>
          </a:xfrm>
          <a:prstGeom prst="rect">
            <a:avLst/>
          </a:prstGeom>
        </p:spPr>
        <p:txBody>
          <a:bodyPr>
            <a:spAutoFit/>
          </a:bodyPr>
          <a:lstStyle/>
          <a:p>
            <a:r>
              <a:rPr lang="en-US">
                <a:latin typeface="Calibri" charset="0"/>
              </a:rPr>
              <a:t>4 chambers – left and right atrium and ventricle</a:t>
            </a:r>
          </a:p>
        </p:txBody>
      </p:sp>
      <p:sp>
        <p:nvSpPr>
          <p:cNvPr id="16" name="Rectangle 15"/>
          <p:cNvSpPr/>
          <p:nvPr/>
        </p:nvSpPr>
        <p:spPr>
          <a:xfrm>
            <a:off x="381000" y="2401888"/>
            <a:ext cx="4800600" cy="646112"/>
          </a:xfrm>
          <a:prstGeom prst="rect">
            <a:avLst/>
          </a:prstGeom>
        </p:spPr>
        <p:txBody>
          <a:bodyPr>
            <a:spAutoFit/>
          </a:bodyPr>
          <a:lstStyle/>
          <a:p>
            <a:r>
              <a:rPr lang="en-US">
                <a:latin typeface="Calibri" charset="0"/>
              </a:rPr>
              <a:t>Flow rate of blood out of heart is called </a:t>
            </a:r>
            <a:r>
              <a:rPr lang="ja-JP" altLang="en-US">
                <a:latin typeface="Calibri" charset="0"/>
              </a:rPr>
              <a:t>“</a:t>
            </a:r>
            <a:r>
              <a:rPr lang="en-US">
                <a:latin typeface="Calibri" charset="0"/>
              </a:rPr>
              <a:t>cardiac output</a:t>
            </a:r>
            <a:r>
              <a:rPr lang="ja-JP" altLang="en-US">
                <a:latin typeface="Calibri" charset="0"/>
              </a:rPr>
              <a:t>”</a:t>
            </a:r>
            <a:endParaRPr lang="en-US">
              <a:latin typeface="Calibri" charset="0"/>
            </a:endParaRPr>
          </a:p>
        </p:txBody>
      </p:sp>
      <p:sp>
        <p:nvSpPr>
          <p:cNvPr id="17" name="Rectangle 16"/>
          <p:cNvSpPr/>
          <p:nvPr/>
        </p:nvSpPr>
        <p:spPr>
          <a:xfrm>
            <a:off x="304800" y="3733800"/>
            <a:ext cx="3352800" cy="400050"/>
          </a:xfrm>
          <a:prstGeom prst="rect">
            <a:avLst/>
          </a:prstGeom>
        </p:spPr>
        <p:txBody>
          <a:bodyPr>
            <a:spAutoFit/>
          </a:bodyPr>
          <a:lstStyle/>
          <a:p>
            <a:pPr>
              <a:defRPr/>
            </a:pPr>
            <a:r>
              <a:rPr lang="en-US" sz="2000" dirty="0">
                <a:latin typeface="+mn-lt"/>
                <a:ea typeface="+mn-ea"/>
              </a:rPr>
              <a:t>Two main circulatory paths</a:t>
            </a:r>
          </a:p>
        </p:txBody>
      </p:sp>
      <p:sp>
        <p:nvSpPr>
          <p:cNvPr id="18" name="Rectangle 17"/>
          <p:cNvSpPr/>
          <p:nvPr/>
        </p:nvSpPr>
        <p:spPr>
          <a:xfrm>
            <a:off x="304800" y="4257675"/>
            <a:ext cx="5257800" cy="923925"/>
          </a:xfrm>
          <a:prstGeom prst="rect">
            <a:avLst/>
          </a:prstGeom>
        </p:spPr>
        <p:txBody>
          <a:bodyPr>
            <a:spAutoFit/>
          </a:bodyPr>
          <a:lstStyle/>
          <a:p>
            <a:r>
              <a:rPr lang="en-US" b="1">
                <a:latin typeface="Calibri" charset="0"/>
              </a:rPr>
              <a:t>Pulmonary</a:t>
            </a:r>
            <a:r>
              <a:rPr lang="en-US">
                <a:latin typeface="Calibri" charset="0"/>
              </a:rPr>
              <a:t> – oxygen-depleted blood pumped from right ventricle to lungs, blood collects oxygen  from lungs and sends it back to left atrium</a:t>
            </a:r>
          </a:p>
        </p:txBody>
      </p:sp>
      <p:sp>
        <p:nvSpPr>
          <p:cNvPr id="19" name="Rectangle 18"/>
          <p:cNvSpPr/>
          <p:nvPr/>
        </p:nvSpPr>
        <p:spPr>
          <a:xfrm>
            <a:off x="304800" y="5297488"/>
            <a:ext cx="5943600" cy="646112"/>
          </a:xfrm>
          <a:prstGeom prst="rect">
            <a:avLst/>
          </a:prstGeom>
        </p:spPr>
        <p:txBody>
          <a:bodyPr>
            <a:spAutoFit/>
          </a:bodyPr>
          <a:lstStyle/>
          <a:p>
            <a:r>
              <a:rPr lang="en-US" b="1">
                <a:latin typeface="Calibri" charset="0"/>
              </a:rPr>
              <a:t>Systemic</a:t>
            </a:r>
            <a:r>
              <a:rPr lang="en-US">
                <a:latin typeface="Calibri" charset="0"/>
              </a:rPr>
              <a:t> – oxygen-rich blood pumped from left ventricle, deposits in body tissues, returns to right atrium  </a:t>
            </a:r>
          </a:p>
        </p:txBody>
      </p:sp>
      <p:sp>
        <p:nvSpPr>
          <p:cNvPr id="20" name="Rectangle 19"/>
          <p:cNvSpPr/>
          <p:nvPr/>
        </p:nvSpPr>
        <p:spPr>
          <a:xfrm>
            <a:off x="304800" y="6030913"/>
            <a:ext cx="6324600" cy="369887"/>
          </a:xfrm>
          <a:prstGeom prst="rect">
            <a:avLst/>
          </a:prstGeom>
        </p:spPr>
        <p:txBody>
          <a:bodyPr>
            <a:spAutoFit/>
          </a:bodyPr>
          <a:lstStyle/>
          <a:p>
            <a:r>
              <a:rPr lang="en-US">
                <a:latin typeface="Calibri" charset="0"/>
              </a:rPr>
              <a:t>Also, </a:t>
            </a:r>
            <a:r>
              <a:rPr lang="en-US" b="1">
                <a:latin typeface="Calibri" charset="0"/>
              </a:rPr>
              <a:t>coronary</a:t>
            </a:r>
            <a:r>
              <a:rPr lang="en-US">
                <a:latin typeface="Calibri" charset="0"/>
              </a:rPr>
              <a:t> – oxygenated blood is supplied to heart cells</a:t>
            </a:r>
          </a:p>
        </p:txBody>
      </p:sp>
      <p:pic>
        <p:nvPicPr>
          <p:cNvPr id="18443"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24600" y="3657600"/>
            <a:ext cx="1600200" cy="294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Rectangle 20"/>
          <p:cNvSpPr/>
          <p:nvPr/>
        </p:nvSpPr>
        <p:spPr>
          <a:xfrm>
            <a:off x="7866063" y="3973513"/>
            <a:ext cx="1201737" cy="369887"/>
          </a:xfrm>
          <a:prstGeom prst="rect">
            <a:avLst/>
          </a:prstGeom>
        </p:spPr>
        <p:txBody>
          <a:bodyPr wrap="none">
            <a:spAutoFit/>
          </a:bodyPr>
          <a:lstStyle/>
          <a:p>
            <a:pPr>
              <a:defRPr/>
            </a:pPr>
            <a:r>
              <a:rPr lang="en-US" dirty="0">
                <a:latin typeface="+mn-lt"/>
                <a:ea typeface="+mn-ea"/>
              </a:rPr>
              <a:t>Pulmonary</a:t>
            </a:r>
          </a:p>
        </p:txBody>
      </p:sp>
      <p:sp>
        <p:nvSpPr>
          <p:cNvPr id="22" name="Rectangle 21"/>
          <p:cNvSpPr/>
          <p:nvPr/>
        </p:nvSpPr>
        <p:spPr>
          <a:xfrm>
            <a:off x="7924800" y="5573713"/>
            <a:ext cx="1001713" cy="369887"/>
          </a:xfrm>
          <a:prstGeom prst="rect">
            <a:avLst/>
          </a:prstGeom>
        </p:spPr>
        <p:txBody>
          <a:bodyPr wrap="none">
            <a:spAutoFit/>
          </a:bodyPr>
          <a:lstStyle/>
          <a:p>
            <a:pPr>
              <a:defRPr/>
            </a:pPr>
            <a:r>
              <a:rPr lang="en-US" dirty="0">
                <a:latin typeface="+mn-lt"/>
                <a:ea typeface="+mn-ea"/>
              </a:rPr>
              <a:t>Systemic</a:t>
            </a:r>
          </a:p>
        </p:txBody>
      </p:sp>
    </p:spTree>
    <p:extLst>
      <p:ext uri="{BB962C8B-B14F-4D97-AF65-F5344CB8AC3E}">
        <p14:creationId xmlns:p14="http://schemas.microsoft.com/office/powerpoint/2010/main" xmlns="" val="339648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7200" y="381000"/>
            <a:ext cx="8001000" cy="523875"/>
          </a:xfrm>
          <a:prstGeom prst="rect">
            <a:avLst/>
          </a:prstGeom>
        </p:spPr>
        <p:txBody>
          <a:bodyPr>
            <a:spAutoFit/>
          </a:bodyPr>
          <a:lstStyle/>
          <a:p>
            <a:r>
              <a:rPr lang="en-US" sz="2800">
                <a:solidFill>
                  <a:srgbClr val="984807"/>
                </a:solidFill>
                <a:latin typeface="Calibri" charset="0"/>
              </a:rPr>
              <a:t>Physiology of Oxygen Transport – Cardiac Output</a:t>
            </a:r>
          </a:p>
        </p:txBody>
      </p:sp>
      <p:sp>
        <p:nvSpPr>
          <p:cNvPr id="15" name="Rectangle 14"/>
          <p:cNvSpPr/>
          <p:nvPr/>
        </p:nvSpPr>
        <p:spPr>
          <a:xfrm>
            <a:off x="304800" y="1371600"/>
            <a:ext cx="8382000" cy="369888"/>
          </a:xfrm>
          <a:prstGeom prst="rect">
            <a:avLst/>
          </a:prstGeom>
        </p:spPr>
        <p:txBody>
          <a:bodyPr>
            <a:spAutoFit/>
          </a:bodyPr>
          <a:lstStyle/>
          <a:p>
            <a:pPr>
              <a:defRPr/>
            </a:pPr>
            <a:r>
              <a:rPr lang="en-US" b="1" dirty="0">
                <a:latin typeface="+mn-lt"/>
                <a:ea typeface="+mn-ea"/>
              </a:rPr>
              <a:t>Cardiac output </a:t>
            </a:r>
            <a:r>
              <a:rPr lang="en-US" dirty="0">
                <a:latin typeface="+mn-lt"/>
                <a:ea typeface="+mn-ea"/>
              </a:rPr>
              <a:t>(Q) can be measured in terms of stroke volume (SV) and heart rate (HR):</a:t>
            </a:r>
          </a:p>
        </p:txBody>
      </p:sp>
      <p:sp>
        <p:nvSpPr>
          <p:cNvPr id="17" name="Rectangle 16"/>
          <p:cNvSpPr/>
          <p:nvPr/>
        </p:nvSpPr>
        <p:spPr>
          <a:xfrm>
            <a:off x="3505200" y="1828800"/>
            <a:ext cx="1828800" cy="461963"/>
          </a:xfrm>
          <a:prstGeom prst="rect">
            <a:avLst/>
          </a:prstGeom>
        </p:spPr>
        <p:txBody>
          <a:bodyPr>
            <a:spAutoFit/>
          </a:bodyPr>
          <a:lstStyle/>
          <a:p>
            <a:pPr>
              <a:defRPr/>
            </a:pPr>
            <a:r>
              <a:rPr lang="en-US" sz="2400" dirty="0">
                <a:latin typeface="+mn-lt"/>
                <a:ea typeface="+mn-ea"/>
              </a:rPr>
              <a:t>Q = SV x HR</a:t>
            </a:r>
          </a:p>
        </p:txBody>
      </p:sp>
      <p:sp>
        <p:nvSpPr>
          <p:cNvPr id="18" name="Rectangle 17"/>
          <p:cNvSpPr/>
          <p:nvPr/>
        </p:nvSpPr>
        <p:spPr>
          <a:xfrm>
            <a:off x="457200" y="2438400"/>
            <a:ext cx="8077200" cy="369888"/>
          </a:xfrm>
          <a:prstGeom prst="rect">
            <a:avLst/>
          </a:prstGeom>
        </p:spPr>
        <p:txBody>
          <a:bodyPr>
            <a:spAutoFit/>
          </a:bodyPr>
          <a:lstStyle/>
          <a:p>
            <a:pPr>
              <a:defRPr/>
            </a:pPr>
            <a:r>
              <a:rPr lang="en-US" b="1" dirty="0">
                <a:latin typeface="+mn-lt"/>
                <a:ea typeface="+mn-ea"/>
              </a:rPr>
              <a:t>stroke volume </a:t>
            </a:r>
            <a:r>
              <a:rPr lang="en-US" dirty="0">
                <a:latin typeface="+mn-lt"/>
                <a:ea typeface="+mn-ea"/>
              </a:rPr>
              <a:t>is the amount of blood pumped by a single ventricle in a unit of time  </a:t>
            </a:r>
          </a:p>
        </p:txBody>
      </p:sp>
      <p:sp>
        <p:nvSpPr>
          <p:cNvPr id="19" name="Rectangle 18"/>
          <p:cNvSpPr/>
          <p:nvPr/>
        </p:nvSpPr>
        <p:spPr>
          <a:xfrm>
            <a:off x="1371600" y="2819400"/>
            <a:ext cx="3733800" cy="369888"/>
          </a:xfrm>
          <a:prstGeom prst="rect">
            <a:avLst/>
          </a:prstGeom>
        </p:spPr>
        <p:txBody>
          <a:bodyPr>
            <a:spAutoFit/>
          </a:bodyPr>
          <a:lstStyle/>
          <a:p>
            <a:pPr>
              <a:defRPr/>
            </a:pPr>
            <a:r>
              <a:rPr lang="en-US" dirty="0">
                <a:latin typeface="+mn-lt"/>
                <a:ea typeface="+mn-ea"/>
              </a:rPr>
              <a:t>A reasonable value is 70 </a:t>
            </a:r>
            <a:r>
              <a:rPr lang="en-US" dirty="0" err="1">
                <a:latin typeface="+mn-lt"/>
                <a:ea typeface="+mn-ea"/>
              </a:rPr>
              <a:t>mL</a:t>
            </a:r>
            <a:endParaRPr lang="en-US" dirty="0">
              <a:latin typeface="+mn-lt"/>
              <a:ea typeface="+mn-ea"/>
            </a:endParaRPr>
          </a:p>
        </p:txBody>
      </p:sp>
      <p:sp>
        <p:nvSpPr>
          <p:cNvPr id="20" name="Rectangle 19"/>
          <p:cNvSpPr/>
          <p:nvPr/>
        </p:nvSpPr>
        <p:spPr>
          <a:xfrm>
            <a:off x="457200" y="3287713"/>
            <a:ext cx="8077200" cy="369887"/>
          </a:xfrm>
          <a:prstGeom prst="rect">
            <a:avLst/>
          </a:prstGeom>
        </p:spPr>
        <p:txBody>
          <a:bodyPr>
            <a:spAutoFit/>
          </a:bodyPr>
          <a:lstStyle/>
          <a:p>
            <a:pPr>
              <a:defRPr/>
            </a:pPr>
            <a:r>
              <a:rPr lang="en-US" b="1" dirty="0">
                <a:latin typeface="+mn-lt"/>
                <a:ea typeface="+mn-ea"/>
              </a:rPr>
              <a:t>heart rate </a:t>
            </a:r>
            <a:r>
              <a:rPr lang="en-US" dirty="0">
                <a:latin typeface="+mn-lt"/>
                <a:ea typeface="+mn-ea"/>
              </a:rPr>
              <a:t>is the rate of contractions that the heart makes per minute</a:t>
            </a:r>
          </a:p>
        </p:txBody>
      </p:sp>
      <p:sp>
        <p:nvSpPr>
          <p:cNvPr id="21" name="Rectangle 20"/>
          <p:cNvSpPr/>
          <p:nvPr/>
        </p:nvSpPr>
        <p:spPr>
          <a:xfrm>
            <a:off x="1371600" y="3668713"/>
            <a:ext cx="8077200" cy="369887"/>
          </a:xfrm>
          <a:prstGeom prst="rect">
            <a:avLst/>
          </a:prstGeom>
        </p:spPr>
        <p:txBody>
          <a:bodyPr>
            <a:spAutoFit/>
          </a:bodyPr>
          <a:lstStyle/>
          <a:p>
            <a:pPr>
              <a:defRPr/>
            </a:pPr>
            <a:r>
              <a:rPr lang="en-US" dirty="0">
                <a:latin typeface="+mn-lt"/>
                <a:ea typeface="+mn-ea"/>
              </a:rPr>
              <a:t>Normal adult heart rate ranges between 60 and 100 beats per minute</a:t>
            </a:r>
          </a:p>
        </p:txBody>
      </p:sp>
      <p:sp>
        <p:nvSpPr>
          <p:cNvPr id="22" name="Rectangle 21"/>
          <p:cNvSpPr/>
          <p:nvPr/>
        </p:nvSpPr>
        <p:spPr>
          <a:xfrm>
            <a:off x="609600" y="4495800"/>
            <a:ext cx="8077200" cy="369888"/>
          </a:xfrm>
          <a:prstGeom prst="rect">
            <a:avLst/>
          </a:prstGeom>
        </p:spPr>
        <p:txBody>
          <a:bodyPr>
            <a:spAutoFit/>
          </a:bodyPr>
          <a:lstStyle/>
          <a:p>
            <a:pPr>
              <a:defRPr/>
            </a:pPr>
            <a:r>
              <a:rPr lang="en-US" dirty="0">
                <a:latin typeface="+mn-lt"/>
                <a:ea typeface="+mn-ea"/>
              </a:rPr>
              <a:t>Resting cardiac output (Q) = 0.07 L x 100 </a:t>
            </a:r>
            <a:r>
              <a:rPr lang="en-US" dirty="0" err="1">
                <a:latin typeface="+mn-lt"/>
                <a:ea typeface="+mn-ea"/>
              </a:rPr>
              <a:t>bpm</a:t>
            </a:r>
            <a:r>
              <a:rPr lang="en-US" dirty="0">
                <a:latin typeface="+mn-lt"/>
                <a:ea typeface="+mn-ea"/>
              </a:rPr>
              <a:t> = 7 L/min</a:t>
            </a:r>
          </a:p>
        </p:txBody>
      </p:sp>
      <p:sp>
        <p:nvSpPr>
          <p:cNvPr id="24" name="Rectangle 23"/>
          <p:cNvSpPr/>
          <p:nvPr/>
        </p:nvSpPr>
        <p:spPr>
          <a:xfrm>
            <a:off x="609600" y="5486400"/>
            <a:ext cx="8077200" cy="369888"/>
          </a:xfrm>
          <a:prstGeom prst="rect">
            <a:avLst/>
          </a:prstGeom>
        </p:spPr>
        <p:txBody>
          <a:bodyPr>
            <a:spAutoFit/>
          </a:bodyPr>
          <a:lstStyle/>
          <a:p>
            <a:pPr>
              <a:defRPr/>
            </a:pPr>
            <a:r>
              <a:rPr lang="en-US" dirty="0">
                <a:latin typeface="+mn-lt"/>
                <a:ea typeface="+mn-ea"/>
              </a:rPr>
              <a:t>Exercising example:  SV = 65 </a:t>
            </a:r>
            <a:r>
              <a:rPr lang="en-US" dirty="0" err="1">
                <a:latin typeface="+mn-lt"/>
                <a:ea typeface="+mn-ea"/>
              </a:rPr>
              <a:t>mL</a:t>
            </a:r>
            <a:r>
              <a:rPr lang="en-US" dirty="0">
                <a:latin typeface="+mn-lt"/>
                <a:ea typeface="+mn-ea"/>
              </a:rPr>
              <a:t>, HR = 175 </a:t>
            </a:r>
            <a:r>
              <a:rPr lang="en-US" dirty="0" err="1">
                <a:latin typeface="+mn-lt"/>
                <a:ea typeface="+mn-ea"/>
              </a:rPr>
              <a:t>bpm</a:t>
            </a:r>
            <a:endParaRPr lang="en-US" dirty="0">
              <a:latin typeface="+mn-lt"/>
              <a:ea typeface="+mn-ea"/>
            </a:endParaRPr>
          </a:p>
        </p:txBody>
      </p:sp>
      <p:sp>
        <p:nvSpPr>
          <p:cNvPr id="25" name="Rectangle 24"/>
          <p:cNvSpPr/>
          <p:nvPr/>
        </p:nvSpPr>
        <p:spPr>
          <a:xfrm>
            <a:off x="2590800" y="6183313"/>
            <a:ext cx="5257800" cy="369887"/>
          </a:xfrm>
          <a:prstGeom prst="rect">
            <a:avLst/>
          </a:prstGeom>
        </p:spPr>
        <p:txBody>
          <a:bodyPr>
            <a:spAutoFit/>
          </a:bodyPr>
          <a:lstStyle/>
          <a:p>
            <a:pPr>
              <a:defRPr/>
            </a:pPr>
            <a:r>
              <a:rPr lang="en-US" dirty="0">
                <a:latin typeface="+mn-lt"/>
                <a:ea typeface="+mn-ea"/>
              </a:rPr>
              <a:t>cardiac output (Q) = 0.065 L x 175 </a:t>
            </a:r>
            <a:r>
              <a:rPr lang="en-US" dirty="0" err="1">
                <a:latin typeface="+mn-lt"/>
                <a:ea typeface="+mn-ea"/>
              </a:rPr>
              <a:t>bpm</a:t>
            </a:r>
            <a:r>
              <a:rPr lang="en-US" dirty="0">
                <a:latin typeface="+mn-lt"/>
                <a:ea typeface="+mn-ea"/>
              </a:rPr>
              <a:t> = 11.4  L/min</a:t>
            </a:r>
          </a:p>
        </p:txBody>
      </p:sp>
    </p:spTree>
    <p:extLst>
      <p:ext uri="{BB962C8B-B14F-4D97-AF65-F5344CB8AC3E}">
        <p14:creationId xmlns:p14="http://schemas.microsoft.com/office/powerpoint/2010/main" xmlns="" val="3903207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7200" y="381000"/>
            <a:ext cx="8001000" cy="523875"/>
          </a:xfrm>
          <a:prstGeom prst="rect">
            <a:avLst/>
          </a:prstGeom>
        </p:spPr>
        <p:txBody>
          <a:bodyPr>
            <a:spAutoFit/>
          </a:bodyPr>
          <a:lstStyle/>
          <a:p>
            <a:r>
              <a:rPr lang="en-US" sz="2800">
                <a:solidFill>
                  <a:srgbClr val="984807"/>
                </a:solidFill>
                <a:latin typeface="Calibri" charset="0"/>
              </a:rPr>
              <a:t>Physiology of Oxygen Transport – Respiratory system</a:t>
            </a:r>
          </a:p>
        </p:txBody>
      </p:sp>
      <p:pic>
        <p:nvPicPr>
          <p:cNvPr id="21507" name="Picture 6" descr="C:\Documents and Settings\Administrator\My Documents\My Pictures\Images\gas exchang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2600" y="3657600"/>
            <a:ext cx="2757488"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8" name="Picture 7" descr="C:\Documents and Settings\Administrator\My Documents\My Pictures\Images\respiratory diagram.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1219200"/>
            <a:ext cx="43815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143000" y="5867400"/>
            <a:ext cx="3276600" cy="369888"/>
          </a:xfrm>
          <a:prstGeom prst="rect">
            <a:avLst/>
          </a:prstGeom>
        </p:spPr>
        <p:txBody>
          <a:bodyPr>
            <a:spAutoFit/>
          </a:bodyPr>
          <a:lstStyle/>
          <a:p>
            <a:pPr>
              <a:defRPr/>
            </a:pPr>
            <a:r>
              <a:rPr lang="en-US" dirty="0">
                <a:latin typeface="+mn-lt"/>
                <a:ea typeface="+mn-ea"/>
              </a:rPr>
              <a:t>Composition of air by volume:</a:t>
            </a:r>
          </a:p>
        </p:txBody>
      </p:sp>
      <p:sp>
        <p:nvSpPr>
          <p:cNvPr id="13" name="Rectangle 12"/>
          <p:cNvSpPr/>
          <p:nvPr/>
        </p:nvSpPr>
        <p:spPr>
          <a:xfrm>
            <a:off x="914400" y="6219825"/>
            <a:ext cx="3962400" cy="369888"/>
          </a:xfrm>
          <a:prstGeom prst="rect">
            <a:avLst/>
          </a:prstGeom>
        </p:spPr>
        <p:txBody>
          <a:bodyPr>
            <a:spAutoFit/>
          </a:bodyPr>
          <a:lstStyle/>
          <a:p>
            <a:pPr>
              <a:defRPr/>
            </a:pPr>
            <a:r>
              <a:rPr lang="en-US" dirty="0">
                <a:latin typeface="+mn-lt"/>
                <a:ea typeface="+mn-ea"/>
              </a:rPr>
              <a:t>78% nitrogen, </a:t>
            </a:r>
            <a:r>
              <a:rPr lang="en-US" b="1" dirty="0">
                <a:latin typeface="+mn-lt"/>
                <a:ea typeface="+mn-ea"/>
              </a:rPr>
              <a:t>21% oxygen</a:t>
            </a:r>
            <a:r>
              <a:rPr lang="en-US" dirty="0">
                <a:latin typeface="+mn-lt"/>
                <a:ea typeface="+mn-ea"/>
              </a:rPr>
              <a:t>, 0.03% CO</a:t>
            </a:r>
            <a:r>
              <a:rPr lang="en-US" baseline="-25000" dirty="0">
                <a:latin typeface="+mn-lt"/>
                <a:ea typeface="+mn-ea"/>
              </a:rPr>
              <a:t>2</a:t>
            </a:r>
          </a:p>
        </p:txBody>
      </p:sp>
      <p:sp>
        <p:nvSpPr>
          <p:cNvPr id="15" name="Rectangle 14"/>
          <p:cNvSpPr/>
          <p:nvPr/>
        </p:nvSpPr>
        <p:spPr>
          <a:xfrm>
            <a:off x="5562600" y="1639888"/>
            <a:ext cx="3429000" cy="646112"/>
          </a:xfrm>
          <a:prstGeom prst="rect">
            <a:avLst/>
          </a:prstGeom>
        </p:spPr>
        <p:txBody>
          <a:bodyPr>
            <a:spAutoFit/>
          </a:bodyPr>
          <a:lstStyle/>
          <a:p>
            <a:pPr>
              <a:defRPr/>
            </a:pPr>
            <a:r>
              <a:rPr lang="en-US" dirty="0">
                <a:latin typeface="+mn-lt"/>
                <a:ea typeface="+mn-ea"/>
              </a:rPr>
              <a:t>Oxygen enters body through nose/mouth </a:t>
            </a:r>
          </a:p>
        </p:txBody>
      </p:sp>
      <p:sp>
        <p:nvSpPr>
          <p:cNvPr id="16" name="Rectangle 15"/>
          <p:cNvSpPr/>
          <p:nvPr/>
        </p:nvSpPr>
        <p:spPr>
          <a:xfrm>
            <a:off x="5562600" y="2514600"/>
            <a:ext cx="3429000" cy="369888"/>
          </a:xfrm>
          <a:prstGeom prst="rect">
            <a:avLst/>
          </a:prstGeom>
        </p:spPr>
        <p:txBody>
          <a:bodyPr>
            <a:spAutoFit/>
          </a:bodyPr>
          <a:lstStyle/>
          <a:p>
            <a:pPr>
              <a:defRPr/>
            </a:pPr>
            <a:r>
              <a:rPr lang="en-US" dirty="0">
                <a:latin typeface="+mn-lt"/>
                <a:ea typeface="+mn-ea"/>
              </a:rPr>
              <a:t>Travels down airway into alveoli</a:t>
            </a:r>
          </a:p>
        </p:txBody>
      </p:sp>
      <p:sp>
        <p:nvSpPr>
          <p:cNvPr id="17" name="Rectangle 16"/>
          <p:cNvSpPr/>
          <p:nvPr/>
        </p:nvSpPr>
        <p:spPr>
          <a:xfrm>
            <a:off x="762000" y="4648200"/>
            <a:ext cx="4267200" cy="646113"/>
          </a:xfrm>
          <a:prstGeom prst="rect">
            <a:avLst/>
          </a:prstGeom>
        </p:spPr>
        <p:txBody>
          <a:bodyPr>
            <a:spAutoFit/>
          </a:bodyPr>
          <a:lstStyle/>
          <a:p>
            <a:pPr>
              <a:defRPr/>
            </a:pPr>
            <a:r>
              <a:rPr lang="en-US" dirty="0">
                <a:latin typeface="+mn-lt"/>
                <a:ea typeface="+mn-ea"/>
              </a:rPr>
              <a:t>Gas exchange occurs between alveoli and capillaries driven by pressure gradient</a:t>
            </a:r>
          </a:p>
        </p:txBody>
      </p:sp>
      <p:sp>
        <p:nvSpPr>
          <p:cNvPr id="18" name="Rectangle 17"/>
          <p:cNvSpPr/>
          <p:nvPr/>
        </p:nvSpPr>
        <p:spPr>
          <a:xfrm>
            <a:off x="5181600" y="4916488"/>
            <a:ext cx="1066800" cy="584200"/>
          </a:xfrm>
          <a:prstGeom prst="rect">
            <a:avLst/>
          </a:prstGeom>
        </p:spPr>
        <p:txBody>
          <a:bodyPr>
            <a:spAutoFit/>
          </a:bodyPr>
          <a:lstStyle/>
          <a:p>
            <a:pPr>
              <a:defRPr/>
            </a:pPr>
            <a:r>
              <a:rPr lang="en-US" sz="1600" dirty="0">
                <a:latin typeface="+mn-lt"/>
                <a:ea typeface="+mn-ea"/>
              </a:rPr>
              <a:t>High O2, low CO2</a:t>
            </a:r>
          </a:p>
        </p:txBody>
      </p:sp>
      <p:sp>
        <p:nvSpPr>
          <p:cNvPr id="19" name="Rectangle 18"/>
          <p:cNvSpPr/>
          <p:nvPr/>
        </p:nvSpPr>
        <p:spPr>
          <a:xfrm>
            <a:off x="8001000" y="4978400"/>
            <a:ext cx="1066800" cy="584200"/>
          </a:xfrm>
          <a:prstGeom prst="rect">
            <a:avLst/>
          </a:prstGeom>
        </p:spPr>
        <p:txBody>
          <a:bodyPr>
            <a:spAutoFit/>
          </a:bodyPr>
          <a:lstStyle/>
          <a:p>
            <a:pPr>
              <a:defRPr/>
            </a:pPr>
            <a:r>
              <a:rPr lang="en-US" sz="1600" dirty="0">
                <a:latin typeface="+mn-lt"/>
                <a:ea typeface="+mn-ea"/>
              </a:rPr>
              <a:t>High CO2, low O2</a:t>
            </a:r>
          </a:p>
        </p:txBody>
      </p:sp>
    </p:spTree>
    <p:extLst>
      <p:ext uri="{BB962C8B-B14F-4D97-AF65-F5344CB8AC3E}">
        <p14:creationId xmlns:p14="http://schemas.microsoft.com/office/powerpoint/2010/main" xmlns="" val="460439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3241675" cy="523875"/>
          </a:xfrm>
          <a:prstGeom prst="rect">
            <a:avLst/>
          </a:prstGeom>
        </p:spPr>
        <p:txBody>
          <a:bodyPr wrap="none">
            <a:spAutoFit/>
          </a:bodyPr>
          <a:lstStyle/>
          <a:p>
            <a:pPr>
              <a:defRPr/>
            </a:pPr>
            <a:r>
              <a:rPr lang="en-US" sz="2800" dirty="0">
                <a:solidFill>
                  <a:schemeClr val="accent6">
                    <a:lumMod val="50000"/>
                  </a:schemeClr>
                </a:solidFill>
                <a:latin typeface="+mn-lt"/>
                <a:ea typeface="+mn-ea"/>
              </a:rPr>
              <a:t>Heart bypass surgery</a:t>
            </a:r>
          </a:p>
        </p:txBody>
      </p:sp>
      <p:sp>
        <p:nvSpPr>
          <p:cNvPr id="20" name="Rectangle 19"/>
          <p:cNvSpPr/>
          <p:nvPr/>
        </p:nvSpPr>
        <p:spPr>
          <a:xfrm>
            <a:off x="457200" y="1143000"/>
            <a:ext cx="8077200" cy="646113"/>
          </a:xfrm>
          <a:prstGeom prst="rect">
            <a:avLst/>
          </a:prstGeom>
        </p:spPr>
        <p:txBody>
          <a:bodyPr>
            <a:spAutoFit/>
          </a:bodyPr>
          <a:lstStyle/>
          <a:p>
            <a:pPr>
              <a:defRPr/>
            </a:pPr>
            <a:r>
              <a:rPr lang="en-US" dirty="0">
                <a:latin typeface="+mn-lt"/>
                <a:ea typeface="+mn-ea"/>
              </a:rPr>
              <a:t>Surgery wherein blood flow bypasses the heart and lungs, since operating on an active heart is difficult to accomplish</a:t>
            </a:r>
          </a:p>
        </p:txBody>
      </p:sp>
      <p:sp>
        <p:nvSpPr>
          <p:cNvPr id="22" name="Rectangle 21"/>
          <p:cNvSpPr/>
          <p:nvPr/>
        </p:nvSpPr>
        <p:spPr>
          <a:xfrm>
            <a:off x="457200" y="1981200"/>
            <a:ext cx="7772400" cy="923925"/>
          </a:xfrm>
          <a:prstGeom prst="rect">
            <a:avLst/>
          </a:prstGeom>
        </p:spPr>
        <p:txBody>
          <a:bodyPr>
            <a:spAutoFit/>
          </a:bodyPr>
          <a:lstStyle/>
          <a:p>
            <a:pPr>
              <a:defRPr/>
            </a:pPr>
            <a:r>
              <a:rPr lang="en-US" dirty="0">
                <a:latin typeface="+mn-lt"/>
                <a:ea typeface="+mn-ea"/>
              </a:rPr>
              <a:t>Coronary artery bypass surgery/graft (CAPG) entails grafting vessels from elsewhere in the body to reroute blood flow around blocked regions in the coronary arteries</a:t>
            </a:r>
          </a:p>
        </p:txBody>
      </p:sp>
      <p:sp>
        <p:nvSpPr>
          <p:cNvPr id="23" name="Rectangle 22"/>
          <p:cNvSpPr/>
          <p:nvPr/>
        </p:nvSpPr>
        <p:spPr>
          <a:xfrm>
            <a:off x="381000" y="5678488"/>
            <a:ext cx="8077200" cy="646112"/>
          </a:xfrm>
          <a:prstGeom prst="rect">
            <a:avLst/>
          </a:prstGeom>
        </p:spPr>
        <p:txBody>
          <a:bodyPr>
            <a:spAutoFit/>
          </a:bodyPr>
          <a:lstStyle/>
          <a:p>
            <a:pPr>
              <a:defRPr/>
            </a:pPr>
            <a:r>
              <a:rPr lang="en-US" dirty="0">
                <a:latin typeface="+mn-lt"/>
                <a:ea typeface="+mn-ea"/>
              </a:rPr>
              <a:t>For the past half century, has utilized artificial pumping and oxygenating, which is accomplished by the heart-lung device</a:t>
            </a:r>
          </a:p>
        </p:txBody>
      </p:sp>
      <p:pic>
        <p:nvPicPr>
          <p:cNvPr id="23558" name="Picture 15" descr="C:\Documents and Settings\Administrator\My Documents\My Pictures\Images\coronary-bypass02_default.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38450" y="2667000"/>
            <a:ext cx="2571750" cy="277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837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normAutofit fontScale="92500" lnSpcReduction="20000"/>
          </a:bodyPr>
          <a:lstStyle/>
          <a:p>
            <a:pPr eaLnBrk="1" hangingPunct="1"/>
            <a:r>
              <a:rPr lang="en-US">
                <a:latin typeface="Lucida Sans Unicode" charset="0"/>
              </a:rPr>
              <a:t>Application of engineering technology to fields of medicine and biology.</a:t>
            </a:r>
          </a:p>
          <a:p>
            <a:pPr eaLnBrk="1" hangingPunct="1"/>
            <a:r>
              <a:rPr lang="en-US">
                <a:latin typeface="Lucida Sans Unicode" charset="0"/>
              </a:rPr>
              <a:t>Combines design and problem solving skills of engineering with medical and biological sciences</a:t>
            </a:r>
          </a:p>
          <a:p>
            <a:pPr eaLnBrk="1" hangingPunct="1"/>
            <a:r>
              <a:rPr lang="en-US">
                <a:latin typeface="Lucida Sans Unicode" charset="0"/>
              </a:rPr>
              <a:t>Improve the quality of life by developing and advancing medical care and technology</a:t>
            </a:r>
          </a:p>
          <a:p>
            <a:pPr eaLnBrk="1" hangingPunct="1"/>
            <a:r>
              <a:rPr lang="en-US">
                <a:latin typeface="Lucida Sans Unicode" charset="0"/>
              </a:rPr>
              <a:t>Emerging field</a:t>
            </a:r>
          </a:p>
          <a:p>
            <a:pPr eaLnBrk="1" hangingPunct="1"/>
            <a:r>
              <a:rPr lang="en-US">
                <a:latin typeface="Lucida Sans Unicode" charset="0"/>
              </a:rPr>
              <a:t>Interdisciplinary – engineers, physicians, nurses, therapists, biologists</a:t>
            </a:r>
          </a:p>
        </p:txBody>
      </p:sp>
      <p:sp>
        <p:nvSpPr>
          <p:cNvPr id="3" name="Title 2"/>
          <p:cNvSpPr>
            <a:spLocks noGrp="1"/>
          </p:cNvSpPr>
          <p:nvPr>
            <p:ph type="title"/>
          </p:nvPr>
        </p:nvSpPr>
        <p:spPr/>
        <p:txBody>
          <a:bodyPr>
            <a:normAutofit/>
          </a:bodyPr>
          <a:lstStyle/>
          <a:p>
            <a:pPr eaLnBrk="1" fontAlgn="auto" hangingPunct="1">
              <a:spcAft>
                <a:spcPts val="0"/>
              </a:spcAft>
              <a:defRPr/>
            </a:pPr>
            <a:r>
              <a:rPr lang="en-US" dirty="0" smtClean="0">
                <a:ea typeface="+mj-ea"/>
              </a:rPr>
              <a:t>What is Biomedical Engineering?</a:t>
            </a:r>
            <a:endParaRPr lang="en-US" dirty="0">
              <a:ea typeface="+mj-ea"/>
            </a:endParaRPr>
          </a:p>
        </p:txBody>
      </p:sp>
    </p:spTree>
    <p:extLst>
      <p:ext uri="{BB962C8B-B14F-4D97-AF65-F5344CB8AC3E}">
        <p14:creationId xmlns:p14="http://schemas.microsoft.com/office/powerpoint/2010/main" xmlns="" val="19229627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3765550" cy="523875"/>
          </a:xfrm>
          <a:prstGeom prst="rect">
            <a:avLst/>
          </a:prstGeom>
        </p:spPr>
        <p:txBody>
          <a:bodyPr wrap="none">
            <a:spAutoFit/>
          </a:bodyPr>
          <a:lstStyle/>
          <a:p>
            <a:pPr>
              <a:defRPr/>
            </a:pPr>
            <a:r>
              <a:rPr lang="en-US" sz="2800" dirty="0">
                <a:solidFill>
                  <a:schemeClr val="accent6">
                    <a:lumMod val="50000"/>
                  </a:schemeClr>
                </a:solidFill>
                <a:latin typeface="+mn-lt"/>
                <a:ea typeface="+mn-ea"/>
              </a:rPr>
              <a:t>Heart and Lung Machine</a:t>
            </a:r>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693863"/>
            <a:ext cx="4267200" cy="295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57800" y="1676400"/>
            <a:ext cx="3319463"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Rectangle 28"/>
          <p:cNvSpPr/>
          <p:nvPr/>
        </p:nvSpPr>
        <p:spPr>
          <a:xfrm>
            <a:off x="609600" y="6259513"/>
            <a:ext cx="7924800" cy="369887"/>
          </a:xfrm>
          <a:prstGeom prst="rect">
            <a:avLst/>
          </a:prstGeom>
        </p:spPr>
        <p:txBody>
          <a:bodyPr>
            <a:spAutoFit/>
          </a:bodyPr>
          <a:lstStyle/>
          <a:p>
            <a:pPr>
              <a:defRPr/>
            </a:pPr>
            <a:r>
              <a:rPr lang="en-US" dirty="0">
                <a:latin typeface="+mn-lt"/>
                <a:ea typeface="+mn-ea"/>
              </a:rPr>
              <a:t>(</a:t>
            </a:r>
            <a:r>
              <a:rPr lang="en-US" dirty="0" err="1">
                <a:latin typeface="+mn-lt"/>
                <a:ea typeface="+mn-ea"/>
              </a:rPr>
              <a:t>Perfusionist</a:t>
            </a:r>
            <a:r>
              <a:rPr lang="en-US" dirty="0">
                <a:latin typeface="+mn-lt"/>
                <a:ea typeface="+mn-ea"/>
              </a:rPr>
              <a:t> is trained technician who can operate the heart and lung machine)</a:t>
            </a:r>
          </a:p>
        </p:txBody>
      </p:sp>
      <p:sp>
        <p:nvSpPr>
          <p:cNvPr id="30" name="Rectangle 29"/>
          <p:cNvSpPr/>
          <p:nvPr/>
        </p:nvSpPr>
        <p:spPr>
          <a:xfrm>
            <a:off x="533400" y="4887913"/>
            <a:ext cx="8229600" cy="369887"/>
          </a:xfrm>
          <a:prstGeom prst="rect">
            <a:avLst/>
          </a:prstGeom>
        </p:spPr>
        <p:txBody>
          <a:bodyPr>
            <a:spAutoFit/>
          </a:bodyPr>
          <a:lstStyle/>
          <a:p>
            <a:pPr>
              <a:defRPr/>
            </a:pPr>
            <a:r>
              <a:rPr lang="en-US" dirty="0">
                <a:latin typeface="+mn-lt"/>
                <a:ea typeface="+mn-ea"/>
              </a:rPr>
              <a:t>First attempted surgery with heart and lung machine in 1951 by Dr. Clarence Dennis</a:t>
            </a:r>
          </a:p>
        </p:txBody>
      </p:sp>
      <p:sp>
        <p:nvSpPr>
          <p:cNvPr id="31" name="Rectangle 30"/>
          <p:cNvSpPr/>
          <p:nvPr/>
        </p:nvSpPr>
        <p:spPr>
          <a:xfrm>
            <a:off x="533400" y="5449888"/>
            <a:ext cx="8077200" cy="369887"/>
          </a:xfrm>
          <a:prstGeom prst="rect">
            <a:avLst/>
          </a:prstGeom>
        </p:spPr>
        <p:txBody>
          <a:bodyPr>
            <a:spAutoFit/>
          </a:bodyPr>
          <a:lstStyle/>
          <a:p>
            <a:pPr>
              <a:defRPr/>
            </a:pPr>
            <a:r>
              <a:rPr lang="en-US" dirty="0">
                <a:latin typeface="+mn-lt"/>
                <a:ea typeface="+mn-ea"/>
              </a:rPr>
              <a:t>First successful surgery in 1953 by Dr. John Gibbon</a:t>
            </a:r>
          </a:p>
        </p:txBody>
      </p:sp>
    </p:spTree>
    <p:extLst>
      <p:ext uri="{BB962C8B-B14F-4D97-AF65-F5344CB8AC3E}">
        <p14:creationId xmlns:p14="http://schemas.microsoft.com/office/powerpoint/2010/main" xmlns="" val="2572116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6553200" cy="523875"/>
          </a:xfrm>
          <a:prstGeom prst="rect">
            <a:avLst/>
          </a:prstGeom>
        </p:spPr>
        <p:txBody>
          <a:bodyPr>
            <a:spAutoFit/>
          </a:bodyPr>
          <a:lstStyle/>
          <a:p>
            <a:pPr>
              <a:defRPr/>
            </a:pPr>
            <a:r>
              <a:rPr lang="en-US" sz="2800" dirty="0">
                <a:solidFill>
                  <a:schemeClr val="accent6">
                    <a:lumMod val="50000"/>
                  </a:schemeClr>
                </a:solidFill>
                <a:latin typeface="+mn-lt"/>
                <a:ea typeface="+mn-ea"/>
              </a:rPr>
              <a:t>Heart and Lung Machine, Components </a:t>
            </a:r>
          </a:p>
        </p:txBody>
      </p:sp>
      <p:sp>
        <p:nvSpPr>
          <p:cNvPr id="22" name="Rectangle 21"/>
          <p:cNvSpPr/>
          <p:nvPr/>
        </p:nvSpPr>
        <p:spPr>
          <a:xfrm>
            <a:off x="381000" y="1752600"/>
            <a:ext cx="2133600" cy="369888"/>
          </a:xfrm>
          <a:prstGeom prst="rect">
            <a:avLst/>
          </a:prstGeom>
        </p:spPr>
        <p:txBody>
          <a:bodyPr>
            <a:spAutoFit/>
          </a:bodyPr>
          <a:lstStyle/>
          <a:p>
            <a:pPr>
              <a:defRPr/>
            </a:pPr>
            <a:r>
              <a:rPr lang="en-US" b="1" dirty="0">
                <a:latin typeface="+mn-lt"/>
                <a:ea typeface="+mn-ea"/>
              </a:rPr>
              <a:t>Pump</a:t>
            </a:r>
          </a:p>
        </p:txBody>
      </p:sp>
      <p:sp>
        <p:nvSpPr>
          <p:cNvPr id="23" name="Rectangle 22"/>
          <p:cNvSpPr/>
          <p:nvPr/>
        </p:nvSpPr>
        <p:spPr>
          <a:xfrm>
            <a:off x="381000" y="4191000"/>
            <a:ext cx="3429000" cy="369888"/>
          </a:xfrm>
          <a:prstGeom prst="rect">
            <a:avLst/>
          </a:prstGeom>
        </p:spPr>
        <p:txBody>
          <a:bodyPr>
            <a:spAutoFit/>
          </a:bodyPr>
          <a:lstStyle/>
          <a:p>
            <a:pPr>
              <a:defRPr/>
            </a:pPr>
            <a:r>
              <a:rPr lang="en-US" b="1" dirty="0">
                <a:latin typeface="+mn-lt"/>
                <a:ea typeface="+mn-ea"/>
              </a:rPr>
              <a:t>Oxygenator</a:t>
            </a:r>
          </a:p>
        </p:txBody>
      </p:sp>
      <p:sp>
        <p:nvSpPr>
          <p:cNvPr id="24" name="Rectangle 23"/>
          <p:cNvSpPr/>
          <p:nvPr/>
        </p:nvSpPr>
        <p:spPr>
          <a:xfrm>
            <a:off x="685800" y="2144713"/>
            <a:ext cx="5562600" cy="646112"/>
          </a:xfrm>
          <a:prstGeom prst="rect">
            <a:avLst/>
          </a:prstGeom>
        </p:spPr>
        <p:txBody>
          <a:bodyPr>
            <a:spAutoFit/>
          </a:bodyPr>
          <a:lstStyle/>
          <a:p>
            <a:r>
              <a:rPr lang="en-US">
                <a:latin typeface="Calibri" charset="0"/>
              </a:rPr>
              <a:t>Roller pump –ciruclating rotor physically displaces fluid through tubing </a:t>
            </a:r>
          </a:p>
        </p:txBody>
      </p:sp>
      <p:sp>
        <p:nvSpPr>
          <p:cNvPr id="25" name="Rectangle 24"/>
          <p:cNvSpPr/>
          <p:nvPr/>
        </p:nvSpPr>
        <p:spPr>
          <a:xfrm>
            <a:off x="685800" y="2935288"/>
            <a:ext cx="5334000" cy="646112"/>
          </a:xfrm>
          <a:prstGeom prst="rect">
            <a:avLst/>
          </a:prstGeom>
        </p:spPr>
        <p:txBody>
          <a:bodyPr>
            <a:spAutoFit/>
          </a:bodyPr>
          <a:lstStyle/>
          <a:p>
            <a:r>
              <a:rPr lang="en-US">
                <a:latin typeface="Calibri" charset="0"/>
              </a:rPr>
              <a:t>Centrifugal pump – motion of fluid through an impeller (a type of rotor) propels the liquid forward  </a:t>
            </a:r>
          </a:p>
        </p:txBody>
      </p:sp>
      <p:sp>
        <p:nvSpPr>
          <p:cNvPr id="26" name="Rectangle 25"/>
          <p:cNvSpPr/>
          <p:nvPr/>
        </p:nvSpPr>
        <p:spPr>
          <a:xfrm>
            <a:off x="304800" y="1143000"/>
            <a:ext cx="4419600" cy="369888"/>
          </a:xfrm>
          <a:prstGeom prst="rect">
            <a:avLst/>
          </a:prstGeom>
        </p:spPr>
        <p:txBody>
          <a:bodyPr>
            <a:spAutoFit/>
          </a:bodyPr>
          <a:lstStyle/>
          <a:p>
            <a:r>
              <a:rPr lang="en-US" b="1">
                <a:latin typeface="Calibri" charset="0"/>
              </a:rPr>
              <a:t>Connective tubing </a:t>
            </a:r>
            <a:r>
              <a:rPr lang="en-US">
                <a:latin typeface="Calibri" charset="0"/>
              </a:rPr>
              <a:t>– PVC or silicone rubber</a:t>
            </a:r>
          </a:p>
        </p:txBody>
      </p:sp>
      <p:sp>
        <p:nvSpPr>
          <p:cNvPr id="27" name="Rectangle 26"/>
          <p:cNvSpPr/>
          <p:nvPr/>
        </p:nvSpPr>
        <p:spPr>
          <a:xfrm>
            <a:off x="685800" y="4724400"/>
            <a:ext cx="4114800" cy="923925"/>
          </a:xfrm>
          <a:prstGeom prst="rect">
            <a:avLst/>
          </a:prstGeom>
        </p:spPr>
        <p:txBody>
          <a:bodyPr>
            <a:spAutoFit/>
          </a:bodyPr>
          <a:lstStyle/>
          <a:p>
            <a:pPr>
              <a:defRPr/>
            </a:pPr>
            <a:r>
              <a:rPr lang="en-US" dirty="0">
                <a:latin typeface="+mn-lt"/>
                <a:ea typeface="+mn-ea"/>
              </a:rPr>
              <a:t>Traditionally, a bubble oxygenator was used, but this has since been replaced by membrane-coated oxygenators</a:t>
            </a:r>
          </a:p>
        </p:txBody>
      </p:sp>
      <p:pic>
        <p:nvPicPr>
          <p:cNvPr id="25609" name="Picture 1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00800" y="2362200"/>
            <a:ext cx="2209800" cy="171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0" name="Picture 2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00800" y="914400"/>
            <a:ext cx="2286000" cy="138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1" name="Picture 2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00600" y="4191000"/>
            <a:ext cx="3405188" cy="256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627300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GB" altLang="en-US">
                <a:solidFill>
                  <a:schemeClr val="hlink"/>
                </a:solidFill>
              </a:rPr>
              <a:t>Iron Lung</a:t>
            </a:r>
          </a:p>
        </p:txBody>
      </p:sp>
      <p:sp>
        <p:nvSpPr>
          <p:cNvPr id="14339" name="Rectangle 3"/>
          <p:cNvSpPr>
            <a:spLocks noGrp="1" noChangeArrowheads="1"/>
          </p:cNvSpPr>
          <p:nvPr>
            <p:ph type="body" idx="1"/>
          </p:nvPr>
        </p:nvSpPr>
        <p:spPr>
          <a:xfrm>
            <a:off x="457200" y="1905000"/>
            <a:ext cx="8229600" cy="4648200"/>
          </a:xfrm>
        </p:spPr>
        <p:txBody>
          <a:bodyPr/>
          <a:lstStyle/>
          <a:p>
            <a:pPr>
              <a:lnSpc>
                <a:spcPct val="90000"/>
              </a:lnSpc>
            </a:pPr>
            <a:r>
              <a:rPr lang="en-GB" altLang="en-US" sz="2400"/>
              <a:t>A large machine that enables a person to breathe when muscle control has been lost or is poor.</a:t>
            </a:r>
          </a:p>
          <a:p>
            <a:pPr>
              <a:lnSpc>
                <a:spcPct val="90000"/>
              </a:lnSpc>
            </a:pPr>
            <a:endParaRPr lang="en-GB" altLang="en-US" sz="2400"/>
          </a:p>
          <a:p>
            <a:pPr>
              <a:lnSpc>
                <a:spcPct val="90000"/>
              </a:lnSpc>
            </a:pPr>
            <a:r>
              <a:rPr lang="en-GB" altLang="en-US" sz="2400"/>
              <a:t>Person is in the centre of a steel drum. Head and neck external. Drum forms an air-tight compartment enclosing the person's body. Pumps periodically decrease &amp; increase the air pressure. When the pressure falls below that within the lungs, the lungs expand and air from outside the chamber is sucked in via the nose to keep the lungs filled; when the pressure rises above that within the lungs, the reverse occurs, and air is expelled. In this manner, the iron lung mimics the normal action of breathing.  </a:t>
            </a:r>
          </a:p>
        </p:txBody>
      </p:sp>
    </p:spTree>
    <p:extLst>
      <p:ext uri="{BB962C8B-B14F-4D97-AF65-F5344CB8AC3E}">
        <p14:creationId xmlns:p14="http://schemas.microsoft.com/office/powerpoint/2010/main" xmlns="" val="38877834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altLang="en-US">
                <a:solidFill>
                  <a:schemeClr val="hlink"/>
                </a:solidFill>
              </a:rPr>
              <a:t>Iron Lung</a:t>
            </a:r>
          </a:p>
        </p:txBody>
      </p:sp>
      <p:sp>
        <p:nvSpPr>
          <p:cNvPr id="15363" name="Rectangle 3"/>
          <p:cNvSpPr>
            <a:spLocks noGrp="1" noChangeArrowheads="1"/>
          </p:cNvSpPr>
          <p:nvPr>
            <p:ph type="body" idx="1"/>
          </p:nvPr>
        </p:nvSpPr>
        <p:spPr/>
        <p:txBody>
          <a:bodyPr/>
          <a:lstStyle/>
          <a:p>
            <a:endParaRPr lang="en-US" altLang="en-US"/>
          </a:p>
        </p:txBody>
      </p:sp>
      <p:pic>
        <p:nvPicPr>
          <p:cNvPr id="15365" name="Picture 5" descr="Image:Iron lung CDC.jp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676400"/>
            <a:ext cx="8229600" cy="518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564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GB" altLang="en-US">
                <a:solidFill>
                  <a:schemeClr val="hlink"/>
                </a:solidFill>
              </a:rPr>
              <a:t>Iron Lung</a:t>
            </a:r>
          </a:p>
        </p:txBody>
      </p:sp>
      <p:sp>
        <p:nvSpPr>
          <p:cNvPr id="16387" name="Rectangle 3"/>
          <p:cNvSpPr>
            <a:spLocks noGrp="1" noChangeArrowheads="1"/>
          </p:cNvSpPr>
          <p:nvPr>
            <p:ph type="body" idx="1"/>
          </p:nvPr>
        </p:nvSpPr>
        <p:spPr/>
        <p:txBody>
          <a:bodyPr/>
          <a:lstStyle/>
          <a:p>
            <a:r>
              <a:rPr lang="en-GB" altLang="en-US"/>
              <a:t>Not exactly portable</a:t>
            </a:r>
          </a:p>
          <a:p>
            <a:r>
              <a:rPr lang="en-GB" altLang="en-US"/>
              <a:t>Is it Bionic?</a:t>
            </a:r>
          </a:p>
          <a:p>
            <a:r>
              <a:rPr lang="en-GB" altLang="en-US"/>
              <a:t>No portable/replacement form available</a:t>
            </a:r>
          </a:p>
          <a:p>
            <a:r>
              <a:rPr lang="en-GB" altLang="en-US"/>
              <a:t>External ventilators for asthma sufferers + oxygen tanks for divers etc – but are these Bionic?</a:t>
            </a:r>
          </a:p>
          <a:p>
            <a:r>
              <a:rPr lang="en-GB" altLang="en-US"/>
              <a:t>What about other artificial organs?</a:t>
            </a:r>
          </a:p>
        </p:txBody>
      </p:sp>
    </p:spTree>
    <p:extLst>
      <p:ext uri="{BB962C8B-B14F-4D97-AF65-F5344CB8AC3E}">
        <p14:creationId xmlns:p14="http://schemas.microsoft.com/office/powerpoint/2010/main" xmlns="" val="2790912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GB" altLang="en-US">
                <a:solidFill>
                  <a:schemeClr val="hlink"/>
                </a:solidFill>
              </a:rPr>
              <a:t>Artificial Kidneys</a:t>
            </a:r>
          </a:p>
        </p:txBody>
      </p:sp>
      <p:sp>
        <p:nvSpPr>
          <p:cNvPr id="18435" name="Rectangle 3"/>
          <p:cNvSpPr>
            <a:spLocks noGrp="1" noChangeArrowheads="1"/>
          </p:cNvSpPr>
          <p:nvPr>
            <p:ph type="body" idx="1"/>
          </p:nvPr>
        </p:nvSpPr>
        <p:spPr>
          <a:xfrm>
            <a:off x="457200" y="1676400"/>
            <a:ext cx="8229600" cy="4953000"/>
          </a:xfrm>
        </p:spPr>
        <p:txBody>
          <a:bodyPr/>
          <a:lstStyle/>
          <a:p>
            <a:r>
              <a:rPr lang="en-GB" altLang="en-US"/>
              <a:t>A portable, self-contained artificial kidney has not yet been developed.</a:t>
            </a:r>
          </a:p>
          <a:p>
            <a:r>
              <a:rPr lang="en-GB" altLang="en-US"/>
              <a:t>A dialysis machine is a critical life support device that completely replaces the duties of a kidney – like an Iron Lung, it is a separate machine.</a:t>
            </a:r>
          </a:p>
          <a:p>
            <a:r>
              <a:rPr lang="en-GB" altLang="en-US"/>
              <a:t>Dialysis machine is used as a temporary measure, because of a disease or for a person waiting for a kidney transplant.  </a:t>
            </a:r>
          </a:p>
        </p:txBody>
      </p:sp>
    </p:spTree>
    <p:extLst>
      <p:ext uri="{BB962C8B-B14F-4D97-AF65-F5344CB8AC3E}">
        <p14:creationId xmlns:p14="http://schemas.microsoft.com/office/powerpoint/2010/main" xmlns="" val="4367822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GB" altLang="en-US">
                <a:solidFill>
                  <a:schemeClr val="hlink"/>
                </a:solidFill>
              </a:rPr>
              <a:t>Dialysis Machine</a:t>
            </a:r>
          </a:p>
        </p:txBody>
      </p:sp>
      <p:sp>
        <p:nvSpPr>
          <p:cNvPr id="19459" name="Rectangle 3"/>
          <p:cNvSpPr>
            <a:spLocks noGrp="1" noChangeArrowheads="1"/>
          </p:cNvSpPr>
          <p:nvPr>
            <p:ph type="body" idx="1"/>
          </p:nvPr>
        </p:nvSpPr>
        <p:spPr/>
        <p:txBody>
          <a:bodyPr/>
          <a:lstStyle/>
          <a:p>
            <a:r>
              <a:rPr lang="en-GB" altLang="en-US" sz="2800"/>
              <a:t>Doesn’t treat the disease – merely a life support system</a:t>
            </a:r>
          </a:p>
          <a:p>
            <a:r>
              <a:rPr lang="en-GB" altLang="en-US" sz="2800"/>
              <a:t>Via a membrane, restores levels of minerals such as sodium and chloride, and bicarbonates to expected levels in blood flow.</a:t>
            </a:r>
          </a:p>
          <a:p>
            <a:r>
              <a:rPr lang="en-GB" altLang="en-US" sz="2800"/>
              <a:t>Removes potassium, acid and urea from the blood. (waste products)</a:t>
            </a:r>
          </a:p>
          <a:p>
            <a:r>
              <a:rPr lang="en-GB" altLang="en-US" sz="2800"/>
              <a:t>Replicates effects of kidneys</a:t>
            </a:r>
          </a:p>
          <a:p>
            <a:endParaRPr lang="en-GB" altLang="en-US" sz="2800"/>
          </a:p>
          <a:p>
            <a:endParaRPr lang="en-GB" altLang="en-US" sz="2800"/>
          </a:p>
          <a:p>
            <a:endParaRPr lang="en-GB" altLang="en-US" sz="2800"/>
          </a:p>
          <a:p>
            <a:endParaRPr lang="en-GB" altLang="en-US" sz="2800"/>
          </a:p>
          <a:p>
            <a:endParaRPr lang="en-GB" altLang="en-US" sz="2800"/>
          </a:p>
        </p:txBody>
      </p:sp>
    </p:spTree>
    <p:extLst>
      <p:ext uri="{BB962C8B-B14F-4D97-AF65-F5344CB8AC3E}">
        <p14:creationId xmlns:p14="http://schemas.microsoft.com/office/powerpoint/2010/main" xmlns="" val="39928672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066800"/>
          </a:xfrm>
        </p:spPr>
        <p:txBody>
          <a:bodyPr/>
          <a:lstStyle/>
          <a:p>
            <a:pPr algn="ctr"/>
            <a:r>
              <a:rPr lang="en-GB" altLang="en-US">
                <a:solidFill>
                  <a:schemeClr val="hlink"/>
                </a:solidFill>
              </a:rPr>
              <a:t>Dialysis Machine</a:t>
            </a:r>
          </a:p>
        </p:txBody>
      </p:sp>
      <p:sp>
        <p:nvSpPr>
          <p:cNvPr id="20483" name="Rectangle 3"/>
          <p:cNvSpPr>
            <a:spLocks noGrp="1" noChangeArrowheads="1"/>
          </p:cNvSpPr>
          <p:nvPr>
            <p:ph type="body" idx="1"/>
          </p:nvPr>
        </p:nvSpPr>
        <p:spPr/>
        <p:txBody>
          <a:bodyPr/>
          <a:lstStyle/>
          <a:p>
            <a:endParaRPr lang="en-US" altLang="en-US"/>
          </a:p>
        </p:txBody>
      </p:sp>
      <p:pic>
        <p:nvPicPr>
          <p:cNvPr id="20485" name="Picture 5" descr="Image:Hemodialysis schematic.gif">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219200"/>
            <a:ext cx="8229600" cy="563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206467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GB" altLang="en-US">
                <a:solidFill>
                  <a:schemeClr val="hlink"/>
                </a:solidFill>
              </a:rPr>
              <a:t>Pancreas</a:t>
            </a:r>
          </a:p>
        </p:txBody>
      </p:sp>
      <p:sp>
        <p:nvSpPr>
          <p:cNvPr id="33795" name="Rectangle 3"/>
          <p:cNvSpPr>
            <a:spLocks noGrp="1" noChangeArrowheads="1"/>
          </p:cNvSpPr>
          <p:nvPr>
            <p:ph type="body" idx="1"/>
          </p:nvPr>
        </p:nvSpPr>
        <p:spPr/>
        <p:txBody>
          <a:bodyPr/>
          <a:lstStyle/>
          <a:p>
            <a:pPr>
              <a:lnSpc>
                <a:spcPct val="90000"/>
              </a:lnSpc>
            </a:pPr>
            <a:r>
              <a:rPr lang="en-GB" altLang="en-US"/>
              <a:t>The pancreas is below the stomach and above the duodenum. It releases endocrine hormones (insulin, amylin and glucagon) into the portal vein, where it flows directly to the liver.</a:t>
            </a:r>
          </a:p>
          <a:p>
            <a:pPr>
              <a:lnSpc>
                <a:spcPct val="90000"/>
              </a:lnSpc>
            </a:pPr>
            <a:endParaRPr lang="en-GB" altLang="en-US"/>
          </a:p>
          <a:p>
            <a:pPr>
              <a:lnSpc>
                <a:spcPct val="90000"/>
              </a:lnSpc>
            </a:pPr>
            <a:r>
              <a:rPr lang="en-GB" altLang="en-US"/>
              <a:t>Diabetes is the inability of the beta cells of the pancreas to produce sufficient insulin. </a:t>
            </a:r>
          </a:p>
        </p:txBody>
      </p:sp>
    </p:spTree>
    <p:extLst>
      <p:ext uri="{BB962C8B-B14F-4D97-AF65-F5344CB8AC3E}">
        <p14:creationId xmlns:p14="http://schemas.microsoft.com/office/powerpoint/2010/main" xmlns="" val="23658588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GB" altLang="en-US">
                <a:solidFill>
                  <a:schemeClr val="hlink"/>
                </a:solidFill>
              </a:rPr>
              <a:t>Artificial Pancreas</a:t>
            </a:r>
            <a:r>
              <a:rPr lang="en-GB" altLang="en-US"/>
              <a:t> </a:t>
            </a:r>
          </a:p>
        </p:txBody>
      </p:sp>
      <p:sp>
        <p:nvSpPr>
          <p:cNvPr id="21507" name="Rectangle 3"/>
          <p:cNvSpPr>
            <a:spLocks noGrp="1" noChangeArrowheads="1"/>
          </p:cNvSpPr>
          <p:nvPr>
            <p:ph type="body" idx="1"/>
          </p:nvPr>
        </p:nvSpPr>
        <p:spPr/>
        <p:txBody>
          <a:bodyPr/>
          <a:lstStyle/>
          <a:p>
            <a:r>
              <a:rPr lang="en-GB" altLang="en-US" sz="2800"/>
              <a:t>Helps diabetics control their blood glucose level by providing the substitute endocrine functionality of a healthy pancreas. </a:t>
            </a:r>
          </a:p>
          <a:p>
            <a:r>
              <a:rPr lang="en-GB" altLang="en-US" sz="2800"/>
              <a:t>The lack of insulin production is the motivation to develop a substitute. </a:t>
            </a:r>
          </a:p>
          <a:p>
            <a:r>
              <a:rPr lang="en-GB" altLang="en-US" sz="2800"/>
              <a:t>Insulin replacement therapy is appreciated for its life-saving capability, but manually managing the blood sugar level with insulin alone is arduous and inadequate. </a:t>
            </a:r>
          </a:p>
        </p:txBody>
      </p:sp>
    </p:spTree>
    <p:extLst>
      <p:ext uri="{BB962C8B-B14F-4D97-AF65-F5344CB8AC3E}">
        <p14:creationId xmlns:p14="http://schemas.microsoft.com/office/powerpoint/2010/main" xmlns="" val="3683399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atin typeface="Times New Roman" charset="0"/>
              </a:rPr>
              <a:t>Biomedical Engineering (BME)</a:t>
            </a:r>
          </a:p>
        </p:txBody>
      </p:sp>
      <p:sp>
        <p:nvSpPr>
          <p:cNvPr id="13315" name="Content Placeholder 2"/>
          <p:cNvSpPr>
            <a:spLocks noGrp="1"/>
          </p:cNvSpPr>
          <p:nvPr>
            <p:ph idx="1"/>
          </p:nvPr>
        </p:nvSpPr>
        <p:spPr>
          <a:xfrm>
            <a:off x="395288" y="1125538"/>
            <a:ext cx="8534400" cy="5518150"/>
          </a:xfrm>
        </p:spPr>
        <p:txBody>
          <a:bodyPr>
            <a:normAutofit lnSpcReduction="10000"/>
          </a:bodyPr>
          <a:lstStyle/>
          <a:p>
            <a:r>
              <a:rPr lang="en-US" sz="2400">
                <a:latin typeface="Times New Roman" charset="0"/>
              </a:rPr>
              <a:t>Definition 1:</a:t>
            </a:r>
          </a:p>
          <a:p>
            <a:r>
              <a:rPr lang="en-US" sz="2400">
                <a:latin typeface="Times New Roman" charset="0"/>
              </a:rPr>
              <a:t>“Biomedical engineering is a discipline that</a:t>
            </a:r>
          </a:p>
          <a:p>
            <a:pPr lvl="1"/>
            <a:r>
              <a:rPr lang="en-US" sz="2400">
                <a:latin typeface="Times New Roman" charset="0"/>
              </a:rPr>
              <a:t>advances knowledge in engineering, biology and medicine, and improves human health through cross-disciplinary activities that integrate the engineering sciences with the biomedical sciences and clinical practice.”</a:t>
            </a:r>
          </a:p>
          <a:p>
            <a:r>
              <a:rPr lang="en-US" sz="2400">
                <a:latin typeface="Times New Roman" charset="0"/>
              </a:rPr>
              <a:t>It includes:</a:t>
            </a:r>
          </a:p>
          <a:p>
            <a:pPr lvl="1"/>
            <a:r>
              <a:rPr lang="en-US" sz="2400">
                <a:latin typeface="Times New Roman" charset="0"/>
              </a:rPr>
              <a:t>The acquisition of new knowledge and understanding of living systems through the innovative and substantive application of experimental and analytical techniques based on the engineering sciences.</a:t>
            </a:r>
          </a:p>
          <a:p>
            <a:pPr lvl="1"/>
            <a:r>
              <a:rPr lang="en-US" sz="2400">
                <a:latin typeface="Times New Roman" charset="0"/>
              </a:rPr>
              <a:t>The development of new devices, algorithms, processes and systems that advance biology and medicine and improve medical practice and health care deliver</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08D74723-F636-244D-9832-C629B9406EC4}" type="slidenum">
              <a:rPr lang="en-US">
                <a:solidFill>
                  <a:schemeClr val="tx1"/>
                </a:solidFill>
                <a:latin typeface="Times New Roman" charset="0"/>
              </a:rPr>
              <a:pPr/>
              <a:t>8</a:t>
            </a:fld>
            <a:endParaRPr lang="en-US">
              <a:solidFill>
                <a:schemeClr val="tx1"/>
              </a:solidFill>
              <a:latin typeface="Times New Roman" charset="0"/>
            </a:endParaRPr>
          </a:p>
        </p:txBody>
      </p:sp>
    </p:spTree>
    <p:extLst>
      <p:ext uri="{BB962C8B-B14F-4D97-AF65-F5344CB8AC3E}">
        <p14:creationId xmlns:p14="http://schemas.microsoft.com/office/powerpoint/2010/main" xmlns="" val="638754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GB" altLang="en-US">
                <a:solidFill>
                  <a:schemeClr val="hlink"/>
                </a:solidFill>
              </a:rPr>
              <a:t>Artificial Pancreas</a:t>
            </a:r>
          </a:p>
        </p:txBody>
      </p:sp>
      <p:sp>
        <p:nvSpPr>
          <p:cNvPr id="28675" name="Rectangle 3"/>
          <p:cNvSpPr>
            <a:spLocks noGrp="1" noChangeArrowheads="1"/>
          </p:cNvSpPr>
          <p:nvPr>
            <p:ph type="body" idx="1"/>
          </p:nvPr>
        </p:nvSpPr>
        <p:spPr>
          <a:xfrm>
            <a:off x="457200" y="1905000"/>
            <a:ext cx="8229600" cy="4953000"/>
          </a:xfrm>
        </p:spPr>
        <p:txBody>
          <a:bodyPr/>
          <a:lstStyle/>
          <a:p>
            <a:pPr>
              <a:lnSpc>
                <a:spcPct val="90000"/>
              </a:lnSpc>
            </a:pPr>
            <a:r>
              <a:rPr lang="en-GB" altLang="en-US" sz="2400"/>
              <a:t>Different approaches under consideration:</a:t>
            </a:r>
          </a:p>
          <a:p>
            <a:pPr>
              <a:lnSpc>
                <a:spcPct val="90000"/>
              </a:lnSpc>
            </a:pPr>
            <a:r>
              <a:rPr lang="en-GB" altLang="en-US" sz="2400"/>
              <a:t>Medical equipment approach - using an insulin pump under closed-loop control using real-time data from a continuous blood glucose sensor. (nearly there)  </a:t>
            </a:r>
          </a:p>
          <a:p>
            <a:pPr>
              <a:lnSpc>
                <a:spcPct val="90000"/>
              </a:lnSpc>
            </a:pPr>
            <a:r>
              <a:rPr lang="en-GB" altLang="en-US" sz="2400"/>
              <a:t>The biotechnology approach - the development of a bio-artificial pancreas. When surgically implanted, the device will behave as the original pancreas and will be viable for years. (Speculation)</a:t>
            </a:r>
          </a:p>
          <a:p>
            <a:pPr>
              <a:lnSpc>
                <a:spcPct val="90000"/>
              </a:lnSpc>
            </a:pPr>
            <a:r>
              <a:rPr lang="en-GB" altLang="en-US" sz="2400"/>
              <a:t>The gene therapy approach - the therapeutic infection of a diabetic person by a genetically engineered virus which causes a DNA change of intestinal cells to become insulin-producing cells. (Speculation)</a:t>
            </a:r>
          </a:p>
          <a:p>
            <a:pPr>
              <a:lnSpc>
                <a:spcPct val="90000"/>
              </a:lnSpc>
            </a:pPr>
            <a:endParaRPr lang="en-GB" altLang="en-US" sz="2400"/>
          </a:p>
        </p:txBody>
      </p:sp>
    </p:spTree>
    <p:extLst>
      <p:ext uri="{BB962C8B-B14F-4D97-AF65-F5344CB8AC3E}">
        <p14:creationId xmlns:p14="http://schemas.microsoft.com/office/powerpoint/2010/main" xmlns="" val="12257051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92100"/>
            <a:ext cx="8229600" cy="622300"/>
          </a:xfrm>
        </p:spPr>
        <p:txBody>
          <a:bodyPr>
            <a:normAutofit fontScale="90000"/>
          </a:bodyPr>
          <a:lstStyle/>
          <a:p>
            <a:pPr algn="ctr"/>
            <a:r>
              <a:rPr lang="en-GB" altLang="en-US" sz="4000">
                <a:solidFill>
                  <a:schemeClr val="hlink"/>
                </a:solidFill>
              </a:rPr>
              <a:t>Artificial Pancreas</a:t>
            </a:r>
          </a:p>
        </p:txBody>
      </p:sp>
      <p:sp>
        <p:nvSpPr>
          <p:cNvPr id="31747" name="Rectangle 3"/>
          <p:cNvSpPr>
            <a:spLocks noGrp="1" noChangeArrowheads="1"/>
          </p:cNvSpPr>
          <p:nvPr>
            <p:ph type="body" idx="1"/>
          </p:nvPr>
        </p:nvSpPr>
        <p:spPr>
          <a:xfrm>
            <a:off x="0" y="1143000"/>
            <a:ext cx="4114800" cy="5715000"/>
          </a:xfrm>
        </p:spPr>
        <p:txBody>
          <a:bodyPr/>
          <a:lstStyle/>
          <a:p>
            <a:pPr>
              <a:lnSpc>
                <a:spcPct val="90000"/>
              </a:lnSpc>
            </a:pPr>
            <a:r>
              <a:rPr lang="en-GB" altLang="en-US" sz="2800"/>
              <a:t>The Insulin pump is used to automatically deliver basal insulin continuously, and bolus insulin at meal times by pressing the buttons. Before meals, a blood glucose value is entered into the pump to calculate the correction bolus to bring the blood glucose level back to the target value</a:t>
            </a:r>
          </a:p>
          <a:p>
            <a:pPr>
              <a:lnSpc>
                <a:spcPct val="90000"/>
              </a:lnSpc>
            </a:pPr>
            <a:endParaRPr lang="en-GB" altLang="en-US" sz="2800"/>
          </a:p>
        </p:txBody>
      </p:sp>
      <p:pic>
        <p:nvPicPr>
          <p:cNvPr id="31749" name="Picture 5" descr="The Insulin pump is used to automatically deliver basal insulin continuously, and bolus insulin at meal times by pressing the buttons. Before meals, a blood glucose value is entered into the pump to calculate the correction bolus to bring the blood glucose level back to the target value.">
            <a:hlinkClick r:id="rId2" tooltip="The Insulin pump is used to automatically deliver basal insulin continuously, and bolus insulin at meal times by pressing the buttons. Before meals, a blood glucose value is entered into the pump to calculate the correction bolus to bring the blood glucose level back to the target valu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91000" y="990600"/>
            <a:ext cx="4800600" cy="586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5037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GB" altLang="en-US">
                <a:solidFill>
                  <a:schemeClr val="hlink"/>
                </a:solidFill>
              </a:rPr>
              <a:t>Artificial Pancreas – present day</a:t>
            </a:r>
          </a:p>
        </p:txBody>
      </p:sp>
      <p:sp>
        <p:nvSpPr>
          <p:cNvPr id="35843" name="Rectangle 3"/>
          <p:cNvSpPr>
            <a:spLocks noGrp="1" noChangeArrowheads="1"/>
          </p:cNvSpPr>
          <p:nvPr>
            <p:ph type="body" idx="1"/>
          </p:nvPr>
        </p:nvSpPr>
        <p:spPr>
          <a:xfrm>
            <a:off x="457200" y="1524000"/>
            <a:ext cx="8229600" cy="5562600"/>
          </a:xfrm>
        </p:spPr>
        <p:txBody>
          <a:bodyPr/>
          <a:lstStyle/>
          <a:p>
            <a:pPr>
              <a:lnSpc>
                <a:spcPct val="90000"/>
              </a:lnSpc>
            </a:pPr>
            <a:r>
              <a:rPr lang="en-GB" altLang="en-US" sz="2400"/>
              <a:t>An insulin pump to infuse a rapid acting insulin is the first step in simulating the function of the pancreas. The pump can deliver small increments of insulin compared to an injection, and its controls match the insulin profile required for a given situation. The pump is controlled manually on command based on a </a:t>
            </a:r>
            <a:r>
              <a:rPr lang="en-GB" altLang="en-US" sz="2400" i="1"/>
              <a:t>snap shot</a:t>
            </a:r>
            <a:r>
              <a:rPr lang="en-GB" altLang="en-US" sz="2400"/>
              <a:t>  of the recent blood glucose level and an estimate of the carbohydrate consumed. This approach is </a:t>
            </a:r>
            <a:r>
              <a:rPr lang="en-GB" altLang="en-US" sz="2400" i="1"/>
              <a:t>open-loop.</a:t>
            </a:r>
            <a:r>
              <a:rPr lang="en-GB" altLang="en-US" sz="2400"/>
              <a:t> Once a bolus has been calculated and delivered, the pump continues to deliver its basal rate insulin in the manner that has been programmed.</a:t>
            </a:r>
          </a:p>
          <a:p>
            <a:pPr>
              <a:lnSpc>
                <a:spcPct val="90000"/>
              </a:lnSpc>
            </a:pPr>
            <a:r>
              <a:rPr lang="en-GB" altLang="en-US" sz="2400"/>
              <a:t>While insulin replacement is a life saving therapy, its practical use in controlling blood glucose levels sufficiently to avoid long term complications is not ideal.</a:t>
            </a:r>
          </a:p>
          <a:p>
            <a:pPr>
              <a:lnSpc>
                <a:spcPct val="90000"/>
              </a:lnSpc>
            </a:pPr>
            <a:r>
              <a:rPr lang="en-GB" altLang="en-US" sz="2400"/>
              <a:t>It is a therapy!!!</a:t>
            </a:r>
          </a:p>
        </p:txBody>
      </p:sp>
    </p:spTree>
    <p:extLst>
      <p:ext uri="{BB962C8B-B14F-4D97-AF65-F5344CB8AC3E}">
        <p14:creationId xmlns:p14="http://schemas.microsoft.com/office/powerpoint/2010/main" xmlns="" val="41159041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GB" altLang="en-US">
                <a:solidFill>
                  <a:schemeClr val="hlink"/>
                </a:solidFill>
              </a:rPr>
              <a:t>Artificial Urinary Bladder</a:t>
            </a:r>
            <a:r>
              <a:rPr lang="en-GB" altLang="en-US"/>
              <a:t> </a:t>
            </a:r>
          </a:p>
        </p:txBody>
      </p:sp>
      <p:sp>
        <p:nvSpPr>
          <p:cNvPr id="36867" name="Rectangle 3"/>
          <p:cNvSpPr>
            <a:spLocks noGrp="1" noChangeArrowheads="1"/>
          </p:cNvSpPr>
          <p:nvPr>
            <p:ph type="body" idx="1"/>
          </p:nvPr>
        </p:nvSpPr>
        <p:spPr>
          <a:xfrm>
            <a:off x="457200" y="1600200"/>
            <a:ext cx="8229600" cy="5257800"/>
          </a:xfrm>
        </p:spPr>
        <p:txBody>
          <a:bodyPr/>
          <a:lstStyle/>
          <a:p>
            <a:pPr>
              <a:lnSpc>
                <a:spcPct val="90000"/>
              </a:lnSpc>
            </a:pPr>
            <a:r>
              <a:rPr lang="en-GB" altLang="en-US" sz="2400"/>
              <a:t>In 2006 the world's first lab-grown organ, a bladder, was transplanted into a human. The bladders are grown from a small sample of the patients' own bladder tissue, no risk of rejection. Traditionally, damaged bladders are stitched back together using other tissue from the stomach or intestine. </a:t>
            </a:r>
          </a:p>
          <a:p>
            <a:pPr>
              <a:lnSpc>
                <a:spcPct val="90000"/>
              </a:lnSpc>
            </a:pPr>
            <a:r>
              <a:rPr lang="en-GB" altLang="en-US" sz="2400"/>
              <a:t>A CT scan of the patient is taken, to determine the shape of the bladder that must be created. A tissue sample is taken from the patient's bladder. These cells are grown (takes 4 weeks), and then layered onto a scaffold in the shape that the required bladder is to take. The transplant procedure then takes place. The entire bladder along with the scaffold is transplanted. The biodegradable scaffold degrades within the patient's body.</a:t>
            </a:r>
          </a:p>
        </p:txBody>
      </p:sp>
    </p:spTree>
    <p:extLst>
      <p:ext uri="{BB962C8B-B14F-4D97-AF65-F5344CB8AC3E}">
        <p14:creationId xmlns:p14="http://schemas.microsoft.com/office/powerpoint/2010/main" xmlns="" val="22968303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GB" altLang="en-US">
                <a:solidFill>
                  <a:schemeClr val="hlink"/>
                </a:solidFill>
              </a:rPr>
              <a:t>Artificial Hips</a:t>
            </a:r>
          </a:p>
        </p:txBody>
      </p:sp>
      <p:sp>
        <p:nvSpPr>
          <p:cNvPr id="39939" name="Rectangle 3"/>
          <p:cNvSpPr>
            <a:spLocks noGrp="1" noChangeArrowheads="1"/>
          </p:cNvSpPr>
          <p:nvPr>
            <p:ph type="body" idx="1"/>
          </p:nvPr>
        </p:nvSpPr>
        <p:spPr>
          <a:xfrm>
            <a:off x="457200" y="1905000"/>
            <a:ext cx="8229600" cy="4724400"/>
          </a:xfrm>
        </p:spPr>
        <p:txBody>
          <a:bodyPr/>
          <a:lstStyle/>
          <a:p>
            <a:pPr>
              <a:lnSpc>
                <a:spcPct val="90000"/>
              </a:lnSpc>
            </a:pPr>
            <a:r>
              <a:rPr lang="en-GB" altLang="en-US" sz="2800"/>
              <a:t>The most common reason for replacing the hip joint is because of damage to the hip by osteoarthritis. Other reasons include infection or a fractured hip, which commonly occurs in older women as a complication of osteoporosis or a fall. </a:t>
            </a:r>
          </a:p>
          <a:p>
            <a:pPr>
              <a:lnSpc>
                <a:spcPct val="90000"/>
              </a:lnSpc>
            </a:pPr>
            <a:r>
              <a:rPr lang="en-GB" altLang="en-US" sz="2800"/>
              <a:t>The new joint is put in during a major operation known as a total hip replacement (THR). About 35,000 THRs are carried out each year in England and Wales on the NHS, and a considerable number more in private hospitals.</a:t>
            </a:r>
          </a:p>
        </p:txBody>
      </p:sp>
    </p:spTree>
    <p:extLst>
      <p:ext uri="{BB962C8B-B14F-4D97-AF65-F5344CB8AC3E}">
        <p14:creationId xmlns:p14="http://schemas.microsoft.com/office/powerpoint/2010/main" xmlns="" val="23462289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GB" altLang="en-US">
                <a:solidFill>
                  <a:schemeClr val="hlink"/>
                </a:solidFill>
              </a:rPr>
              <a:t>Artificial Hips</a:t>
            </a:r>
          </a:p>
        </p:txBody>
      </p:sp>
      <p:sp>
        <p:nvSpPr>
          <p:cNvPr id="40963" name="Rectangle 3"/>
          <p:cNvSpPr>
            <a:spLocks noGrp="1" noChangeArrowheads="1"/>
          </p:cNvSpPr>
          <p:nvPr>
            <p:ph type="body" idx="1"/>
          </p:nvPr>
        </p:nvSpPr>
        <p:spPr>
          <a:xfrm>
            <a:off x="457200" y="1676400"/>
            <a:ext cx="8229600" cy="5562600"/>
          </a:xfrm>
        </p:spPr>
        <p:txBody>
          <a:bodyPr/>
          <a:lstStyle/>
          <a:p>
            <a:pPr>
              <a:lnSpc>
                <a:spcPct val="80000"/>
              </a:lnSpc>
            </a:pPr>
            <a:r>
              <a:rPr lang="en-GB" altLang="en-US" sz="2800"/>
              <a:t>The joint consists of three parts: </a:t>
            </a:r>
          </a:p>
          <a:p>
            <a:pPr>
              <a:lnSpc>
                <a:spcPct val="80000"/>
              </a:lnSpc>
            </a:pPr>
            <a:r>
              <a:rPr lang="en-GB" altLang="en-US" sz="2800"/>
              <a:t>A metal ball (titanium alloy) that replaces the top of the femur or leg bone. </a:t>
            </a:r>
          </a:p>
          <a:p>
            <a:pPr>
              <a:lnSpc>
                <a:spcPct val="80000"/>
              </a:lnSpc>
            </a:pPr>
            <a:r>
              <a:rPr lang="en-GB" altLang="en-US" sz="2800"/>
              <a:t>Attached to this ball is a metal stem, which is inserted down into the centre space of the femur. The metal ball and stem are stuck to the bone using cement. </a:t>
            </a:r>
          </a:p>
          <a:p>
            <a:pPr>
              <a:lnSpc>
                <a:spcPct val="80000"/>
              </a:lnSpc>
            </a:pPr>
            <a:r>
              <a:rPr lang="en-GB" altLang="en-US" sz="2800"/>
              <a:t>A spherical plastic cup is inserted separately in the bone of the pelvis. The metal ball of the artificial hip joint is then pushed into this cup, joining the leg and the pelvis. The ball can move around in the cup, so the joint can bend and move. </a:t>
            </a:r>
            <a:br>
              <a:rPr lang="en-GB" altLang="en-US" sz="2800"/>
            </a:br>
            <a:endParaRPr lang="en-GB" altLang="en-US" sz="2800"/>
          </a:p>
        </p:txBody>
      </p:sp>
    </p:spTree>
    <p:extLst>
      <p:ext uri="{BB962C8B-B14F-4D97-AF65-F5344CB8AC3E}">
        <p14:creationId xmlns:p14="http://schemas.microsoft.com/office/powerpoint/2010/main" xmlns="" val="28719364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Joint replacements</a:t>
            </a:r>
          </a:p>
        </p:txBody>
      </p:sp>
      <p:pic>
        <p:nvPicPr>
          <p:cNvPr id="29699" name="Content Placeholder 3" descr="hipjt1.jpg"/>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981200" y="1389063"/>
            <a:ext cx="6172200" cy="4829175"/>
          </a:xfrm>
        </p:spPr>
      </p:pic>
      <p:sp>
        <p:nvSpPr>
          <p:cNvPr id="4" name="Content Placeholder 2"/>
          <p:cNvSpPr txBox="1">
            <a:spLocks/>
          </p:cNvSpPr>
          <p:nvPr/>
        </p:nvSpPr>
        <p:spPr bwMode="auto">
          <a:xfrm>
            <a:off x="685800" y="1447800"/>
            <a:ext cx="1295400" cy="2362200"/>
          </a:xfrm>
          <a:prstGeom prst="rect">
            <a:avLst/>
          </a:prstGeom>
          <a:noFill/>
          <a:ln>
            <a:noFill/>
          </a:ln>
          <a:extLst/>
        </p:spPr>
        <p:txBody>
          <a:bodyPr lIns="92075" tIns="46038" rIns="92075" bIns="46038"/>
          <a:lstStyle>
            <a:lvl1pPr marL="342900" indent="-342900" algn="l" rtl="0" eaLnBrk="0" fontAlgn="base" hangingPunct="0">
              <a:spcBef>
                <a:spcPct val="20000"/>
              </a:spcBef>
              <a:spcAft>
                <a:spcPct val="0"/>
              </a:spcAft>
              <a:buClr>
                <a:schemeClr val="tx2"/>
              </a:buClr>
              <a:buSzPct val="9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en-US" sz="1600" b="0" kern="0" baseline="0" dirty="0" smtClean="0"/>
              <a:t>Mechanical </a:t>
            </a:r>
            <a:r>
              <a:rPr lang="en-US" altLang="en-US" sz="1600" b="0" kern="0" baseline="0" dirty="0" err="1" smtClean="0"/>
              <a:t>engg</a:t>
            </a:r>
            <a:r>
              <a:rPr lang="en-US" altLang="en-US" sz="1600" b="0" kern="0" baseline="0" dirty="0" smtClean="0"/>
              <a:t>, </a:t>
            </a:r>
          </a:p>
          <a:p>
            <a:pPr marL="0" indent="0">
              <a:buNone/>
              <a:defRPr/>
            </a:pPr>
            <a:endParaRPr lang="en-US" altLang="en-US" sz="1600" kern="0" baseline="0" dirty="0"/>
          </a:p>
          <a:p>
            <a:pPr marL="0" indent="0">
              <a:buNone/>
              <a:defRPr/>
            </a:pPr>
            <a:r>
              <a:rPr lang="en-US" altLang="en-US" sz="1600" b="0" kern="0" baseline="0" dirty="0" smtClean="0"/>
              <a:t>Materials sc. &amp; metallurgy</a:t>
            </a:r>
          </a:p>
        </p:txBody>
      </p:sp>
    </p:spTree>
    <p:extLst>
      <p:ext uri="{BB962C8B-B14F-4D97-AF65-F5344CB8AC3E}">
        <p14:creationId xmlns:p14="http://schemas.microsoft.com/office/powerpoint/2010/main" xmlns="" val="39087369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GB" altLang="en-US">
                <a:solidFill>
                  <a:schemeClr val="hlink"/>
                </a:solidFill>
              </a:rPr>
              <a:t>Animals &amp; Experiments</a:t>
            </a:r>
          </a:p>
        </p:txBody>
      </p:sp>
      <p:sp>
        <p:nvSpPr>
          <p:cNvPr id="12291" name="Rectangle 3"/>
          <p:cNvSpPr>
            <a:spLocks noGrp="1" noChangeArrowheads="1"/>
          </p:cNvSpPr>
          <p:nvPr>
            <p:ph type="body" idx="1"/>
          </p:nvPr>
        </p:nvSpPr>
        <p:spPr/>
        <p:txBody>
          <a:bodyPr/>
          <a:lstStyle/>
          <a:p>
            <a:r>
              <a:rPr lang="en-GB" altLang="en-US"/>
              <a:t>Animal testing/experiments can be questioned from an ethical viewpoint</a:t>
            </a:r>
          </a:p>
          <a:p>
            <a:r>
              <a:rPr lang="en-GB" altLang="en-US"/>
              <a:t>Interested here more in neural aspects</a:t>
            </a:r>
          </a:p>
          <a:p>
            <a:r>
              <a:rPr lang="en-GB" altLang="en-US"/>
              <a:t>Not chemical</a:t>
            </a:r>
          </a:p>
          <a:p>
            <a:r>
              <a:rPr lang="en-GB" altLang="en-US"/>
              <a:t>Not external</a:t>
            </a:r>
          </a:p>
          <a:p>
            <a:r>
              <a:rPr lang="en-GB" altLang="en-US"/>
              <a:t>Behavioural?</a:t>
            </a:r>
          </a:p>
          <a:p>
            <a:r>
              <a:rPr lang="en-GB" altLang="en-US"/>
              <a:t>Humans are animals!</a:t>
            </a:r>
          </a:p>
        </p:txBody>
      </p:sp>
    </p:spTree>
    <p:extLst>
      <p:ext uri="{BB962C8B-B14F-4D97-AF65-F5344CB8AC3E}">
        <p14:creationId xmlns:p14="http://schemas.microsoft.com/office/powerpoint/2010/main" xmlns="" val="2084170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GB" altLang="en-US">
                <a:solidFill>
                  <a:schemeClr val="hlink"/>
                </a:solidFill>
              </a:rPr>
              <a:t>Pavlov’s Dogs</a:t>
            </a:r>
          </a:p>
        </p:txBody>
      </p:sp>
      <p:sp>
        <p:nvSpPr>
          <p:cNvPr id="13315" name="Rectangle 3"/>
          <p:cNvSpPr>
            <a:spLocks noGrp="1" noChangeArrowheads="1"/>
          </p:cNvSpPr>
          <p:nvPr>
            <p:ph type="body" idx="1"/>
          </p:nvPr>
        </p:nvSpPr>
        <p:spPr>
          <a:xfrm>
            <a:off x="457200" y="2514600"/>
            <a:ext cx="4724400" cy="4572000"/>
          </a:xfrm>
        </p:spPr>
        <p:txBody>
          <a:bodyPr/>
          <a:lstStyle/>
          <a:p>
            <a:pPr>
              <a:lnSpc>
                <a:spcPct val="80000"/>
              </a:lnSpc>
            </a:pPr>
            <a:r>
              <a:rPr lang="en-GB" altLang="en-US" sz="2000"/>
              <a:t>Pavlov performed experiments on digestion which earned him the 1904 Nobel Prize. These included surgically extracting portions of the digestive system from animals, severing nerve bundles to determine the effects, and implanting valves between digestive organs and an external pouch to examine the organ's contents. </a:t>
            </a:r>
          </a:p>
        </p:txBody>
      </p:sp>
      <p:pic>
        <p:nvPicPr>
          <p:cNvPr id="13316" name="Picture 4" descr="Image:Ivan Pavlov (Nobel).pn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86400" y="1981200"/>
            <a:ext cx="2514600" cy="3352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727281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GB" altLang="en-US">
                <a:solidFill>
                  <a:schemeClr val="hlink"/>
                </a:solidFill>
              </a:rPr>
              <a:t>Pavlov’s Dogs</a:t>
            </a:r>
          </a:p>
        </p:txBody>
      </p:sp>
      <p:sp>
        <p:nvSpPr>
          <p:cNvPr id="14339" name="Rectangle 3"/>
          <p:cNvSpPr>
            <a:spLocks noGrp="1" noChangeArrowheads="1"/>
          </p:cNvSpPr>
          <p:nvPr>
            <p:ph type="body" idx="1"/>
          </p:nvPr>
        </p:nvSpPr>
        <p:spPr>
          <a:xfrm>
            <a:off x="0" y="1905000"/>
            <a:ext cx="4267200" cy="4953000"/>
          </a:xfrm>
        </p:spPr>
        <p:txBody>
          <a:bodyPr/>
          <a:lstStyle/>
          <a:p>
            <a:pPr>
              <a:lnSpc>
                <a:spcPct val="80000"/>
              </a:lnSpc>
            </a:pPr>
            <a:r>
              <a:rPr lang="en-GB" altLang="en-US" sz="2000"/>
              <a:t>Research on reflex actions involved involuntary reactions to stress and pain. Pavlov began the study of transmarginal inhibition (TMI), the body's natural response of shutting down when exposed to overwhelming stress or pain. His research showed that all temperament types responded to the stimuli the same way, but different temperaments move through the responses at different times. He felt this was due to a different type of nervous system.</a:t>
            </a:r>
          </a:p>
        </p:txBody>
      </p:sp>
      <p:pic>
        <p:nvPicPr>
          <p:cNvPr id="14340" name="Picture 4" descr="One of Pavlov’s dogs with a surgically implanted cannula to measure salivation, Pavlov Museum, 2005">
            <a:hlinkClick r:id="rId2" tooltip="One of Pavlov’s dogs with a surgically implanted cannula to measure salivation, Pavlov Museum, 2005"/>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43400" y="1905000"/>
            <a:ext cx="4572000"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172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atin typeface="Times New Roman" charset="0"/>
              </a:rPr>
              <a:t>Biomedical Engineering (BME)</a:t>
            </a:r>
          </a:p>
        </p:txBody>
      </p:sp>
      <p:sp>
        <p:nvSpPr>
          <p:cNvPr id="14339" name="Content Placeholder 2"/>
          <p:cNvSpPr>
            <a:spLocks noGrp="1"/>
          </p:cNvSpPr>
          <p:nvPr>
            <p:ph idx="1"/>
          </p:nvPr>
        </p:nvSpPr>
        <p:spPr/>
        <p:txBody>
          <a:bodyPr/>
          <a:lstStyle/>
          <a:p>
            <a:r>
              <a:rPr lang="en-US">
                <a:latin typeface="Times New Roman" charset="0"/>
              </a:rPr>
              <a:t>Definition2:</a:t>
            </a:r>
          </a:p>
          <a:p>
            <a:pPr>
              <a:buFontTx/>
              <a:buNone/>
            </a:pPr>
            <a:r>
              <a:rPr lang="en-US">
                <a:latin typeface="Times New Roman" charset="0"/>
              </a:rPr>
              <a:t>	The use of engineering technology, instrumentation and methods to solve medical problems, such as improving our understanding of physiology and the manufacture of artificial limbs and organs.</a:t>
            </a:r>
          </a:p>
        </p:txBody>
      </p:sp>
      <p:sp>
        <p:nvSpPr>
          <p:cNvPr id="4" name="Slide Number Placeholder 3"/>
          <p:cNvSpPr>
            <a:spLocks noGrp="1"/>
          </p:cNvSpPr>
          <p:nvPr>
            <p:ph type="sldNum" sz="quarter" idx="10"/>
          </p:nvPr>
        </p:nvSpPr>
        <p:spPr/>
        <p:txBody>
          <a:bodyPr/>
          <a:lstStyle>
            <a:lvl1pPr eaLnBrk="0" hangingPunct="0">
              <a:defRPr>
                <a:solidFill>
                  <a:schemeClr val="bg2"/>
                </a:solidFill>
                <a:latin typeface="Arial" charset="0"/>
                <a:ea typeface="ＭＳ Ｐゴシック" charset="0"/>
              </a:defRPr>
            </a:lvl1pPr>
            <a:lvl2pPr marL="742950" indent="-285750" eaLnBrk="0" hangingPunct="0">
              <a:defRPr>
                <a:solidFill>
                  <a:schemeClr val="bg2"/>
                </a:solidFill>
                <a:latin typeface="Arial" charset="0"/>
                <a:ea typeface="ＭＳ Ｐゴシック" charset="0"/>
              </a:defRPr>
            </a:lvl2pPr>
            <a:lvl3pPr marL="1143000" indent="-228600" eaLnBrk="0" hangingPunct="0">
              <a:defRPr>
                <a:solidFill>
                  <a:schemeClr val="bg2"/>
                </a:solidFill>
                <a:latin typeface="Arial" charset="0"/>
                <a:ea typeface="ＭＳ Ｐゴシック" charset="0"/>
              </a:defRPr>
            </a:lvl3pPr>
            <a:lvl4pPr marL="1600200" indent="-228600" eaLnBrk="0" hangingPunct="0">
              <a:defRPr>
                <a:solidFill>
                  <a:schemeClr val="bg2"/>
                </a:solidFill>
                <a:latin typeface="Arial" charset="0"/>
                <a:ea typeface="ＭＳ Ｐゴシック" charset="0"/>
              </a:defRPr>
            </a:lvl4pPr>
            <a:lvl5pPr marL="2057400" indent="-228600" eaLnBrk="0" hangingPunct="0">
              <a:defRPr>
                <a:solidFill>
                  <a:schemeClr val="bg2"/>
                </a:solidFill>
                <a:latin typeface="Arial" charset="0"/>
                <a:ea typeface="ＭＳ Ｐゴシック" charset="0"/>
              </a:defRPr>
            </a:lvl5pPr>
            <a:lvl6pPr marL="2514600" indent="-228600" algn="ctr" eaLnBrk="0" fontAlgn="base" hangingPunct="0">
              <a:spcBef>
                <a:spcPct val="0"/>
              </a:spcBef>
              <a:spcAft>
                <a:spcPct val="0"/>
              </a:spcAft>
              <a:defRPr>
                <a:solidFill>
                  <a:schemeClr val="bg2"/>
                </a:solidFill>
                <a:latin typeface="Arial" charset="0"/>
                <a:ea typeface="ＭＳ Ｐゴシック" charset="0"/>
              </a:defRPr>
            </a:lvl6pPr>
            <a:lvl7pPr marL="2971800" indent="-228600" algn="ctr" eaLnBrk="0" fontAlgn="base" hangingPunct="0">
              <a:spcBef>
                <a:spcPct val="0"/>
              </a:spcBef>
              <a:spcAft>
                <a:spcPct val="0"/>
              </a:spcAft>
              <a:defRPr>
                <a:solidFill>
                  <a:schemeClr val="bg2"/>
                </a:solidFill>
                <a:latin typeface="Arial" charset="0"/>
                <a:ea typeface="ＭＳ Ｐゴシック" charset="0"/>
              </a:defRPr>
            </a:lvl7pPr>
            <a:lvl8pPr marL="3429000" indent="-228600" algn="ctr" eaLnBrk="0" fontAlgn="base" hangingPunct="0">
              <a:spcBef>
                <a:spcPct val="0"/>
              </a:spcBef>
              <a:spcAft>
                <a:spcPct val="0"/>
              </a:spcAft>
              <a:defRPr>
                <a:solidFill>
                  <a:schemeClr val="bg2"/>
                </a:solidFill>
                <a:latin typeface="Arial" charset="0"/>
                <a:ea typeface="ＭＳ Ｐゴシック" charset="0"/>
              </a:defRPr>
            </a:lvl8pPr>
            <a:lvl9pPr marL="3886200" indent="-228600" algn="ctr" eaLnBrk="0" fontAlgn="base" hangingPunct="0">
              <a:spcBef>
                <a:spcPct val="0"/>
              </a:spcBef>
              <a:spcAft>
                <a:spcPct val="0"/>
              </a:spcAft>
              <a:defRPr>
                <a:solidFill>
                  <a:schemeClr val="bg2"/>
                </a:solidFill>
                <a:latin typeface="Arial" charset="0"/>
                <a:ea typeface="ＭＳ Ｐゴシック" charset="0"/>
              </a:defRPr>
            </a:lvl9pPr>
          </a:lstStyle>
          <a:p>
            <a:fld id="{40F36AE1-DFAD-534C-9044-323B1CFE3129}" type="slidenum">
              <a:rPr lang="en-US">
                <a:solidFill>
                  <a:schemeClr val="tx1"/>
                </a:solidFill>
                <a:latin typeface="Times New Roman" charset="0"/>
              </a:rPr>
              <a:pPr/>
              <a:t>9</a:t>
            </a:fld>
            <a:endParaRPr lang="en-US">
              <a:solidFill>
                <a:schemeClr val="tx1"/>
              </a:solidFill>
              <a:latin typeface="Times New Roman" charset="0"/>
            </a:endParaRPr>
          </a:p>
        </p:txBody>
      </p:sp>
    </p:spTree>
    <p:extLst>
      <p:ext uri="{BB962C8B-B14F-4D97-AF65-F5344CB8AC3E}">
        <p14:creationId xmlns:p14="http://schemas.microsoft.com/office/powerpoint/2010/main" xmlns="" val="32296603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altLang="en-US">
                <a:solidFill>
                  <a:schemeClr val="hlink"/>
                </a:solidFill>
              </a:rPr>
              <a:t>Pavlov’s Dogs</a:t>
            </a:r>
          </a:p>
        </p:txBody>
      </p:sp>
      <p:sp>
        <p:nvSpPr>
          <p:cNvPr id="15363" name="Rectangle 3"/>
          <p:cNvSpPr>
            <a:spLocks noGrp="1" noChangeArrowheads="1"/>
          </p:cNvSpPr>
          <p:nvPr>
            <p:ph type="body" idx="1"/>
          </p:nvPr>
        </p:nvSpPr>
        <p:spPr>
          <a:xfrm>
            <a:off x="457200" y="1676400"/>
            <a:ext cx="8229600" cy="5181600"/>
          </a:xfrm>
        </p:spPr>
        <p:txBody>
          <a:bodyPr/>
          <a:lstStyle/>
          <a:p>
            <a:pPr>
              <a:lnSpc>
                <a:spcPct val="90000"/>
              </a:lnSpc>
            </a:pPr>
            <a:r>
              <a:rPr lang="en-GB" altLang="en-US" sz="2400"/>
              <a:t>It is popularly believed that Pavlov always signalled the occurrence of food by ringing a bell. However, his writings record the use of a wide variety of stimuli, including whistles, tuning forks and visual stimuli, in addition to ringing a bell.</a:t>
            </a:r>
          </a:p>
          <a:p>
            <a:pPr>
              <a:lnSpc>
                <a:spcPct val="90000"/>
              </a:lnSpc>
            </a:pPr>
            <a:r>
              <a:rPr lang="en-GB" altLang="en-US" sz="2400"/>
              <a:t>Carl Jung continued Pavlov's work on TMI and correlated the observed shutdown types in animals with his own introverted and extroverted temperament types in humans. Introverted persons, he believed, were more sensitive to stimuli and reached a TMI state earlier.</a:t>
            </a:r>
          </a:p>
          <a:p>
            <a:pPr>
              <a:lnSpc>
                <a:spcPct val="90000"/>
              </a:lnSpc>
            </a:pPr>
            <a:r>
              <a:rPr lang="en-GB" altLang="en-US" sz="2400"/>
              <a:t>William Sargent continued the behavioural research in mental conditioning to achieve memory implantation and brainwashing.</a:t>
            </a:r>
          </a:p>
        </p:txBody>
      </p:sp>
    </p:spTree>
    <p:extLst>
      <p:ext uri="{BB962C8B-B14F-4D97-AF65-F5344CB8AC3E}">
        <p14:creationId xmlns:p14="http://schemas.microsoft.com/office/powerpoint/2010/main" xmlns="" val="18674196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GB" altLang="en-US">
                <a:solidFill>
                  <a:schemeClr val="hlink"/>
                </a:solidFill>
              </a:rPr>
              <a:t>José Delgado</a:t>
            </a:r>
            <a:r>
              <a:rPr lang="en-GB" altLang="en-US"/>
              <a:t> </a:t>
            </a:r>
          </a:p>
        </p:txBody>
      </p:sp>
      <p:sp>
        <p:nvSpPr>
          <p:cNvPr id="16387" name="Rectangle 3"/>
          <p:cNvSpPr>
            <a:spLocks noGrp="1" noChangeArrowheads="1"/>
          </p:cNvSpPr>
          <p:nvPr>
            <p:ph type="body" idx="1"/>
          </p:nvPr>
        </p:nvSpPr>
        <p:spPr>
          <a:xfrm>
            <a:off x="0" y="1676400"/>
            <a:ext cx="9144000" cy="5181600"/>
          </a:xfrm>
        </p:spPr>
        <p:txBody>
          <a:bodyPr/>
          <a:lstStyle/>
          <a:p>
            <a:pPr>
              <a:lnSpc>
                <a:spcPct val="90000"/>
              </a:lnSpc>
            </a:pPr>
            <a:r>
              <a:rPr lang="en-GB" altLang="en-US"/>
              <a:t>Delgado used what he called a </a:t>
            </a:r>
            <a:r>
              <a:rPr lang="en-GB" altLang="en-US" i="1"/>
              <a:t>stimoceiver</a:t>
            </a:r>
            <a:r>
              <a:rPr lang="en-GB" altLang="en-US"/>
              <a:t>, a radio which joined a stimulator of brain waves with a receiver which monitored EEG waves and sent them back on separate radio channels. </a:t>
            </a:r>
          </a:p>
          <a:p>
            <a:pPr>
              <a:lnSpc>
                <a:spcPct val="90000"/>
              </a:lnSpc>
            </a:pPr>
            <a:r>
              <a:rPr lang="en-GB" altLang="en-US"/>
              <a:t>He said that Radio Stimulation of different points in the amygdala and hippocampus produces a variety of effects, including pleasant sensations, elation, deep, thoughtful concentration, odd feelings, super relaxation, coloured visions, and other responses. </a:t>
            </a:r>
          </a:p>
          <a:p>
            <a:pPr>
              <a:lnSpc>
                <a:spcPct val="90000"/>
              </a:lnSpc>
            </a:pPr>
            <a:endParaRPr lang="en-GB" altLang="en-US"/>
          </a:p>
        </p:txBody>
      </p:sp>
    </p:spTree>
    <p:extLst>
      <p:ext uri="{BB962C8B-B14F-4D97-AF65-F5344CB8AC3E}">
        <p14:creationId xmlns:p14="http://schemas.microsoft.com/office/powerpoint/2010/main" xmlns="" val="2821317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GB" altLang="en-US">
                <a:solidFill>
                  <a:schemeClr val="hlink"/>
                </a:solidFill>
              </a:rPr>
              <a:t>José Delgado</a:t>
            </a:r>
          </a:p>
        </p:txBody>
      </p:sp>
      <p:sp>
        <p:nvSpPr>
          <p:cNvPr id="17411" name="Rectangle 3"/>
          <p:cNvSpPr>
            <a:spLocks noGrp="1" noChangeArrowheads="1"/>
          </p:cNvSpPr>
          <p:nvPr>
            <p:ph type="body" idx="1"/>
          </p:nvPr>
        </p:nvSpPr>
        <p:spPr>
          <a:xfrm>
            <a:off x="457200" y="1676400"/>
            <a:ext cx="8229600" cy="5181600"/>
          </a:xfrm>
        </p:spPr>
        <p:txBody>
          <a:bodyPr/>
          <a:lstStyle/>
          <a:p>
            <a:pPr>
              <a:lnSpc>
                <a:spcPct val="90000"/>
              </a:lnSpc>
            </a:pPr>
            <a:r>
              <a:rPr lang="en-GB" altLang="en-US" sz="2400"/>
              <a:t>Once Delgado stepped into the ring with a bull which had had a stimoceiver implanted. The bull charged Delgado, who pressed a remote control button which caused the bull to stop. Delgado claimed that the stimulus caused the bull to lose its aggressive instinct.</a:t>
            </a:r>
          </a:p>
          <a:p>
            <a:pPr>
              <a:lnSpc>
                <a:spcPct val="90000"/>
              </a:lnSpc>
            </a:pPr>
            <a:endParaRPr lang="en-GB" altLang="en-US" sz="2400"/>
          </a:p>
          <a:p>
            <a:pPr>
              <a:lnSpc>
                <a:spcPct val="90000"/>
              </a:lnSpc>
            </a:pPr>
            <a:r>
              <a:rPr lang="en-GB" altLang="en-US" sz="2400"/>
              <a:t>Delgado believed that his experiment with a female chimpanzee named Paddy was more significant. Paddy was fitted with a stimoceiver that detected a brain signal called a spindle. When a spindle was detected, the stimoceiver responded with a signal to the central gray area of Paddy's brain, producing an 'aversive reaction'. Within hours her brain was producing many fewer spindles.</a:t>
            </a:r>
          </a:p>
          <a:p>
            <a:pPr>
              <a:lnSpc>
                <a:spcPct val="90000"/>
              </a:lnSpc>
            </a:pPr>
            <a:endParaRPr lang="en-GB" altLang="en-US" sz="2400"/>
          </a:p>
        </p:txBody>
      </p:sp>
    </p:spTree>
    <p:extLst>
      <p:ext uri="{BB962C8B-B14F-4D97-AF65-F5344CB8AC3E}">
        <p14:creationId xmlns:p14="http://schemas.microsoft.com/office/powerpoint/2010/main" xmlns="" val="24242796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GB" altLang="en-US">
                <a:solidFill>
                  <a:schemeClr val="hlink"/>
                </a:solidFill>
              </a:rPr>
              <a:t>Cockroach Backpack</a:t>
            </a:r>
          </a:p>
        </p:txBody>
      </p:sp>
      <p:sp>
        <p:nvSpPr>
          <p:cNvPr id="18435" name="Rectangle 3"/>
          <p:cNvSpPr>
            <a:spLocks noGrp="1" noChangeArrowheads="1"/>
          </p:cNvSpPr>
          <p:nvPr>
            <p:ph type="body" idx="1"/>
          </p:nvPr>
        </p:nvSpPr>
        <p:spPr>
          <a:xfrm>
            <a:off x="457200" y="1905000"/>
            <a:ext cx="3962400" cy="4114800"/>
          </a:xfrm>
        </p:spPr>
        <p:txBody>
          <a:bodyPr/>
          <a:lstStyle/>
          <a:p>
            <a:r>
              <a:rPr lang="en-GB" altLang="en-US" sz="2800"/>
              <a:t>At the University of Tokyo electrodes were inserted into the antennae of a cockroach – signals were sent to cause the cockroach to go forwards/backwards, left/right. </a:t>
            </a:r>
          </a:p>
        </p:txBody>
      </p:sp>
      <p:pic>
        <p:nvPicPr>
          <p:cNvPr id="18436" name="Picture 4" descr="Remote controlled cockroach (JP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5800" y="1828800"/>
            <a:ext cx="4419600"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70796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GB" altLang="en-US">
                <a:solidFill>
                  <a:schemeClr val="hlink"/>
                </a:solidFill>
              </a:rPr>
              <a:t>Lamprey</a:t>
            </a:r>
          </a:p>
        </p:txBody>
      </p:sp>
      <p:sp>
        <p:nvSpPr>
          <p:cNvPr id="19459" name="Rectangle 3"/>
          <p:cNvSpPr>
            <a:spLocks noGrp="1" noChangeArrowheads="1"/>
          </p:cNvSpPr>
          <p:nvPr>
            <p:ph type="body" idx="1"/>
          </p:nvPr>
        </p:nvSpPr>
        <p:spPr/>
        <p:txBody>
          <a:bodyPr/>
          <a:lstStyle/>
          <a:p>
            <a:r>
              <a:rPr lang="en-GB" altLang="en-US"/>
              <a:t>At Northwestern University, Mussa-Ivaldi built a two-wheeled robot that operated on the electrical signals of a lamprey’s brain. The part of the brain used in the experiment normally keeps the lamprey upright in the water. When connected up correctly, the organ can guide the robot towards a light source.</a:t>
            </a:r>
          </a:p>
        </p:txBody>
      </p:sp>
    </p:spTree>
    <p:extLst>
      <p:ext uri="{BB962C8B-B14F-4D97-AF65-F5344CB8AC3E}">
        <p14:creationId xmlns:p14="http://schemas.microsoft.com/office/powerpoint/2010/main" xmlns="" val="7626717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GB" altLang="en-US">
                <a:solidFill>
                  <a:schemeClr val="hlink"/>
                </a:solidFill>
              </a:rPr>
              <a:t>Miguel Nicolelis</a:t>
            </a:r>
          </a:p>
        </p:txBody>
      </p:sp>
      <p:sp>
        <p:nvSpPr>
          <p:cNvPr id="20483" name="Rectangle 3"/>
          <p:cNvSpPr>
            <a:spLocks noGrp="1" noChangeArrowheads="1"/>
          </p:cNvSpPr>
          <p:nvPr>
            <p:ph type="body" idx="1"/>
          </p:nvPr>
        </p:nvSpPr>
        <p:spPr>
          <a:xfrm>
            <a:off x="457200" y="1905000"/>
            <a:ext cx="8229600" cy="4953000"/>
          </a:xfrm>
        </p:spPr>
        <p:txBody>
          <a:bodyPr/>
          <a:lstStyle/>
          <a:p>
            <a:r>
              <a:rPr lang="en-GB" altLang="en-US" sz="2800" dirty="0"/>
              <a:t>Miguel </a:t>
            </a:r>
            <a:r>
              <a:rPr lang="en-GB" altLang="en-US" sz="2800" dirty="0" err="1"/>
              <a:t>Nicolelis</a:t>
            </a:r>
            <a:r>
              <a:rPr lang="en-GB" altLang="en-US" sz="2800" dirty="0"/>
              <a:t> at Duke University, North Carolina, wired a monkey brain to control a robot arm that mimicked the motions of its real arm. "It was an amazing sight to see the robot in my lab move, knowing that it was being driven by signals from a monkey brain at Duke," said [Massachusetts Institute of Technology's] </a:t>
            </a:r>
            <a:r>
              <a:rPr lang="en-GB" altLang="en-US" sz="2800" dirty="0" err="1"/>
              <a:t>Mandayam</a:t>
            </a:r>
            <a:r>
              <a:rPr lang="en-GB" altLang="en-US" sz="2800" dirty="0"/>
              <a:t> Srinivasan. </a:t>
            </a:r>
          </a:p>
        </p:txBody>
      </p:sp>
    </p:spTree>
    <p:extLst>
      <p:ext uri="{BB962C8B-B14F-4D97-AF65-F5344CB8AC3E}">
        <p14:creationId xmlns:p14="http://schemas.microsoft.com/office/powerpoint/2010/main" xmlns="" val="28404659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92100"/>
            <a:ext cx="8229600" cy="927100"/>
          </a:xfrm>
        </p:spPr>
        <p:txBody>
          <a:bodyPr/>
          <a:lstStyle/>
          <a:p>
            <a:pPr algn="ctr"/>
            <a:r>
              <a:rPr lang="en-GB" altLang="en-US">
                <a:solidFill>
                  <a:schemeClr val="hlink"/>
                </a:solidFill>
              </a:rPr>
              <a:t>John Chapin</a:t>
            </a:r>
          </a:p>
        </p:txBody>
      </p:sp>
      <p:sp>
        <p:nvSpPr>
          <p:cNvPr id="21507" name="Rectangle 3"/>
          <p:cNvSpPr>
            <a:spLocks noGrp="1" noChangeArrowheads="1"/>
          </p:cNvSpPr>
          <p:nvPr>
            <p:ph type="body" idx="1"/>
          </p:nvPr>
        </p:nvSpPr>
        <p:spPr>
          <a:xfrm>
            <a:off x="457200" y="1447800"/>
            <a:ext cx="8229600" cy="2286000"/>
          </a:xfrm>
        </p:spPr>
        <p:txBody>
          <a:bodyPr/>
          <a:lstStyle/>
          <a:p>
            <a:pPr>
              <a:lnSpc>
                <a:spcPct val="90000"/>
              </a:lnSpc>
            </a:pPr>
            <a:r>
              <a:rPr lang="en-GB" altLang="en-US" sz="2400"/>
              <a:t>Remote controlled rats! Movement signals are transmitted from a computer to the rat's brain via a radio receiver strapped to its back. One electrode stimulates the "feelgood" center of the rat's brain, while two other electrodes activate the cerebral regions which process signals from its left and right.</a:t>
            </a:r>
          </a:p>
        </p:txBody>
      </p:sp>
      <p:pic>
        <p:nvPicPr>
          <p:cNvPr id="21508" name="Picture 4" descr="Remote controlled rat (JP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2600" y="3810000"/>
            <a:ext cx="5867400" cy="304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4652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GB" altLang="en-US">
                <a:solidFill>
                  <a:schemeClr val="hlink"/>
                </a:solidFill>
              </a:rPr>
              <a:t>John Chapin II</a:t>
            </a:r>
          </a:p>
        </p:txBody>
      </p:sp>
      <p:sp>
        <p:nvSpPr>
          <p:cNvPr id="22531" name="Rectangle 3"/>
          <p:cNvSpPr>
            <a:spLocks noGrp="1" noChangeArrowheads="1"/>
          </p:cNvSpPr>
          <p:nvPr>
            <p:ph type="body" idx="1"/>
          </p:nvPr>
        </p:nvSpPr>
        <p:spPr>
          <a:xfrm>
            <a:off x="457200" y="1905000"/>
            <a:ext cx="8229600" cy="4648200"/>
          </a:xfrm>
        </p:spPr>
        <p:txBody>
          <a:bodyPr/>
          <a:lstStyle/>
          <a:p>
            <a:r>
              <a:rPr lang="en-GB" altLang="en-US" sz="2800"/>
              <a:t>In a separate experiment John implanted electrodes into the planning area in the brains of 6 rats.</a:t>
            </a:r>
          </a:p>
          <a:p>
            <a:r>
              <a:rPr lang="en-GB" altLang="en-US" sz="2800"/>
              <a:t>The rats were taught to push a lever to obtain a liquid treat.</a:t>
            </a:r>
          </a:p>
          <a:p>
            <a:r>
              <a:rPr lang="en-GB" altLang="en-US" sz="2800"/>
              <a:t>Signals were sent via the implant to cause the treat to be released without the need for the rat to actually push the lever.</a:t>
            </a:r>
          </a:p>
          <a:p>
            <a:r>
              <a:rPr lang="en-GB" altLang="en-US" sz="2800"/>
              <a:t>4 out of 6 rats learned they didn’t need to push the lever – thinking about pushing it was fine.</a:t>
            </a:r>
          </a:p>
        </p:txBody>
      </p:sp>
    </p:spTree>
    <p:extLst>
      <p:ext uri="{BB962C8B-B14F-4D97-AF65-F5344CB8AC3E}">
        <p14:creationId xmlns:p14="http://schemas.microsoft.com/office/powerpoint/2010/main" xmlns="" val="30826162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GB" altLang="en-US">
                <a:solidFill>
                  <a:schemeClr val="hlink"/>
                </a:solidFill>
              </a:rPr>
              <a:t>Brain Stimulation</a:t>
            </a:r>
          </a:p>
        </p:txBody>
      </p:sp>
      <p:sp>
        <p:nvSpPr>
          <p:cNvPr id="54275" name="Rectangle 3"/>
          <p:cNvSpPr>
            <a:spLocks noGrp="1" noChangeArrowheads="1"/>
          </p:cNvSpPr>
          <p:nvPr>
            <p:ph type="body" idx="1"/>
          </p:nvPr>
        </p:nvSpPr>
        <p:spPr>
          <a:xfrm>
            <a:off x="457200" y="1905000"/>
            <a:ext cx="8229600" cy="4953000"/>
          </a:xfrm>
        </p:spPr>
        <p:txBody>
          <a:bodyPr/>
          <a:lstStyle/>
          <a:p>
            <a:r>
              <a:rPr lang="en-GB" altLang="en-US" sz="2800"/>
              <a:t>In 1870, two German researchers named Hitzig and Fritsch electrically stimulated the brains of dogs, demonstrating that certain portions of the brain were the centres of motor function.</a:t>
            </a:r>
          </a:p>
          <a:p>
            <a:r>
              <a:rPr lang="en-GB" altLang="en-US" sz="2800"/>
              <a:t>Bartholow, within four years, demonstrated that the same was true of human beings. </a:t>
            </a:r>
          </a:p>
          <a:p>
            <a:r>
              <a:rPr lang="en-GB" altLang="en-US" sz="2800"/>
              <a:t>By the turn of the [twentieth] century Krause was able to do a systematic electrical mapping of the human brain, using conscious patients undergoing brain surgery.</a:t>
            </a:r>
          </a:p>
        </p:txBody>
      </p:sp>
    </p:spTree>
    <p:extLst>
      <p:ext uri="{BB962C8B-B14F-4D97-AF65-F5344CB8AC3E}">
        <p14:creationId xmlns:p14="http://schemas.microsoft.com/office/powerpoint/2010/main" xmlns="" val="4307833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GB" altLang="en-US">
                <a:solidFill>
                  <a:schemeClr val="hlink"/>
                </a:solidFill>
              </a:rPr>
              <a:t>Hess</a:t>
            </a:r>
          </a:p>
        </p:txBody>
      </p:sp>
      <p:sp>
        <p:nvSpPr>
          <p:cNvPr id="24579" name="Rectangle 3"/>
          <p:cNvSpPr>
            <a:spLocks noGrp="1" noChangeArrowheads="1"/>
          </p:cNvSpPr>
          <p:nvPr>
            <p:ph type="body" idx="1"/>
          </p:nvPr>
        </p:nvSpPr>
        <p:spPr>
          <a:xfrm>
            <a:off x="457200" y="1905000"/>
            <a:ext cx="8229600" cy="4724400"/>
          </a:xfrm>
        </p:spPr>
        <p:txBody>
          <a:bodyPr/>
          <a:lstStyle/>
          <a:p>
            <a:pPr>
              <a:lnSpc>
                <a:spcPct val="90000"/>
              </a:lnSpc>
            </a:pPr>
            <a:r>
              <a:rPr lang="en-GB" altLang="en-US"/>
              <a:t>Hess, began his research into Electrical Stimulation of the Brain in the 1930s, jolting patients' brains with shocks administered through tiny needles that pierced the skull.</a:t>
            </a:r>
          </a:p>
          <a:p>
            <a:pPr>
              <a:lnSpc>
                <a:spcPct val="90000"/>
              </a:lnSpc>
            </a:pPr>
            <a:r>
              <a:rPr lang="en-GB" altLang="en-US"/>
              <a:t>His experiments included the insertion of fine electrically conductive wires into the brains of anaesthetized cats. </a:t>
            </a:r>
          </a:p>
          <a:p>
            <a:pPr>
              <a:lnSpc>
                <a:spcPct val="90000"/>
              </a:lnSpc>
            </a:pPr>
            <a:r>
              <a:rPr lang="en-GB" altLang="en-US"/>
              <a:t>Given mild electrical stimulation the cats went beserk.</a:t>
            </a:r>
          </a:p>
        </p:txBody>
      </p:sp>
    </p:spTree>
    <p:extLst>
      <p:ext uri="{BB962C8B-B14F-4D97-AF65-F5344CB8AC3E}">
        <p14:creationId xmlns:p14="http://schemas.microsoft.com/office/powerpoint/2010/main" xmlns="" val="124709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7884</Words>
  <Application>Microsoft Office PowerPoint</Application>
  <PresentationFormat>On-screen Show (4:3)</PresentationFormat>
  <Paragraphs>851</Paragraphs>
  <Slides>130</Slides>
  <Notes>4</Notes>
  <HiddenSlides>0</HiddenSlides>
  <MMClips>1</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BB101 Section III</vt:lpstr>
      <vt:lpstr>Ground Rules for Section III</vt:lpstr>
      <vt:lpstr>Section III syllabus</vt:lpstr>
      <vt:lpstr>Where to get reading material ???</vt:lpstr>
      <vt:lpstr>Introduction</vt:lpstr>
      <vt:lpstr>Slide 6</vt:lpstr>
      <vt:lpstr>What is Biomedical Engineering?</vt:lpstr>
      <vt:lpstr>Biomedical Engineering (BME)</vt:lpstr>
      <vt:lpstr>Biomedical Engineering (BME)</vt:lpstr>
      <vt:lpstr>Diversity in the terminology</vt:lpstr>
      <vt:lpstr>Some characteristics of BME</vt:lpstr>
      <vt:lpstr>Some characteristics of BME</vt:lpstr>
      <vt:lpstr>Medical engineering (medical engineer)</vt:lpstr>
      <vt:lpstr>Clinical engineering (clinical engineer)</vt:lpstr>
      <vt:lpstr>Clinical engineering</vt:lpstr>
      <vt:lpstr>Bioengineering (bioengineer)</vt:lpstr>
      <vt:lpstr>Bioengineering</vt:lpstr>
      <vt:lpstr>Biomedical Engineering (BME)</vt:lpstr>
      <vt:lpstr>Biomedical engineers</vt:lpstr>
      <vt:lpstr>Biomedical Engineering (BME)</vt:lpstr>
      <vt:lpstr>Biomedical Engineering (BME)</vt:lpstr>
      <vt:lpstr>Some Branches of BME…</vt:lpstr>
      <vt:lpstr>…Some Branches of BME…</vt:lpstr>
      <vt:lpstr>…Some Branches of BME…</vt:lpstr>
      <vt:lpstr>…Some Branches of BME…</vt:lpstr>
      <vt:lpstr>…Some Branches of BME…</vt:lpstr>
      <vt:lpstr>…Some Branches of BME…</vt:lpstr>
      <vt:lpstr>…Some Branches of BME</vt:lpstr>
      <vt:lpstr>Major Specialty Areas</vt:lpstr>
      <vt:lpstr>Medical devices</vt:lpstr>
      <vt:lpstr>Diagnostic devices</vt:lpstr>
      <vt:lpstr>Therapeutic devices</vt:lpstr>
      <vt:lpstr>Assistive or rehabilitative devices</vt:lpstr>
      <vt:lpstr>Relationship of BME with other disciplines</vt:lpstr>
      <vt:lpstr>Relationship with Medicine</vt:lpstr>
      <vt:lpstr>Physiological measurements</vt:lpstr>
      <vt:lpstr>important physiological parameters recorded</vt:lpstr>
      <vt:lpstr>Relationship with Physics</vt:lpstr>
      <vt:lpstr>Relationship with Physics</vt:lpstr>
      <vt:lpstr>Relationship with other fields of engineering</vt:lpstr>
      <vt:lpstr>Medical Terminology</vt:lpstr>
      <vt:lpstr>Examples</vt:lpstr>
      <vt:lpstr>Slide 43</vt:lpstr>
      <vt:lpstr>Slide 44</vt:lpstr>
      <vt:lpstr>Robert Langer</vt:lpstr>
      <vt:lpstr>Medical Bionics</vt:lpstr>
      <vt:lpstr>                             Aimee Mullins  </vt:lpstr>
      <vt:lpstr>Example - Aimee</vt:lpstr>
      <vt:lpstr>Limits?</vt:lpstr>
      <vt:lpstr>Physical/Mental</vt:lpstr>
      <vt:lpstr>Other Implants</vt:lpstr>
      <vt:lpstr>Heart Pacemaker</vt:lpstr>
      <vt:lpstr>Pacemaker</vt:lpstr>
      <vt:lpstr>Background</vt:lpstr>
      <vt:lpstr>Problems</vt:lpstr>
      <vt:lpstr>Therapy/Enhancement</vt:lpstr>
      <vt:lpstr>Body Parts</vt:lpstr>
      <vt:lpstr>Body Parts</vt:lpstr>
      <vt:lpstr>Artificial organs</vt:lpstr>
      <vt:lpstr>Artificial Hearts</vt:lpstr>
      <vt:lpstr>Artificial Hearts</vt:lpstr>
      <vt:lpstr>Artificial Hearts</vt:lpstr>
      <vt:lpstr>CardioPulmonary Bypass (CPB) </vt:lpstr>
      <vt:lpstr>Slide 64</vt:lpstr>
      <vt:lpstr>Slide 65</vt:lpstr>
      <vt:lpstr>Slide 66</vt:lpstr>
      <vt:lpstr>Slide 67</vt:lpstr>
      <vt:lpstr>Slide 68</vt:lpstr>
      <vt:lpstr>Slide 69</vt:lpstr>
      <vt:lpstr>Slide 70</vt:lpstr>
      <vt:lpstr>Slide 71</vt:lpstr>
      <vt:lpstr>Iron Lung</vt:lpstr>
      <vt:lpstr>Iron Lung</vt:lpstr>
      <vt:lpstr>Iron Lung</vt:lpstr>
      <vt:lpstr>Artificial Kidneys</vt:lpstr>
      <vt:lpstr>Dialysis Machine</vt:lpstr>
      <vt:lpstr>Dialysis Machine</vt:lpstr>
      <vt:lpstr>Pancreas</vt:lpstr>
      <vt:lpstr>Artificial Pancreas </vt:lpstr>
      <vt:lpstr>Artificial Pancreas</vt:lpstr>
      <vt:lpstr>Artificial Pancreas</vt:lpstr>
      <vt:lpstr>Artificial Pancreas – present day</vt:lpstr>
      <vt:lpstr>Artificial Urinary Bladder </vt:lpstr>
      <vt:lpstr>Artificial Hips</vt:lpstr>
      <vt:lpstr>Artificial Hips</vt:lpstr>
      <vt:lpstr>Joint replacements</vt:lpstr>
      <vt:lpstr>Animals &amp; Experiments</vt:lpstr>
      <vt:lpstr>Pavlov’s Dogs</vt:lpstr>
      <vt:lpstr>Pavlov’s Dogs</vt:lpstr>
      <vt:lpstr>Pavlov’s Dogs</vt:lpstr>
      <vt:lpstr>José Delgado </vt:lpstr>
      <vt:lpstr>José Delgado</vt:lpstr>
      <vt:lpstr>Cockroach Backpack</vt:lpstr>
      <vt:lpstr>Lamprey</vt:lpstr>
      <vt:lpstr>Miguel Nicolelis</vt:lpstr>
      <vt:lpstr>John Chapin</vt:lpstr>
      <vt:lpstr>John Chapin II</vt:lpstr>
      <vt:lpstr>Brain Stimulation</vt:lpstr>
      <vt:lpstr>Hess</vt:lpstr>
      <vt:lpstr>Penfield</vt:lpstr>
      <vt:lpstr>Tipu Aziz/Parkinson</vt:lpstr>
      <vt:lpstr>Artificial Limbs</vt:lpstr>
      <vt:lpstr>History</vt:lpstr>
      <vt:lpstr>Wooden Legs</vt:lpstr>
      <vt:lpstr>Developments</vt:lpstr>
      <vt:lpstr>Types of Prosthetic</vt:lpstr>
      <vt:lpstr>Recent Developments</vt:lpstr>
      <vt:lpstr>Artificial Legs</vt:lpstr>
      <vt:lpstr>C-Leg</vt:lpstr>
      <vt:lpstr>C-Leg</vt:lpstr>
      <vt:lpstr>C-Leg</vt:lpstr>
      <vt:lpstr>Heather Mills </vt:lpstr>
      <vt:lpstr>Feet</vt:lpstr>
      <vt:lpstr>Artificial arms and hands</vt:lpstr>
      <vt:lpstr>Artificial Arms and Hands</vt:lpstr>
      <vt:lpstr>Prosthesis</vt:lpstr>
      <vt:lpstr>Body-powered prostheses</vt:lpstr>
      <vt:lpstr>Electric-powered prostheses</vt:lpstr>
      <vt:lpstr>Slide 119</vt:lpstr>
      <vt:lpstr>Cosmetic prostheses</vt:lpstr>
      <vt:lpstr>Bionic Arm</vt:lpstr>
      <vt:lpstr>Claudia Mitchell</vt:lpstr>
      <vt:lpstr>Deep Brain Stimulation</vt:lpstr>
      <vt:lpstr>Deep Brain Stimulation</vt:lpstr>
      <vt:lpstr>Operation</vt:lpstr>
      <vt:lpstr>Components</vt:lpstr>
      <vt:lpstr>Surgery</vt:lpstr>
      <vt:lpstr>Slide 128</vt:lpstr>
      <vt:lpstr>Slide 129</vt:lpstr>
      <vt:lpstr>Slide 130</vt:lpstr>
    </vt:vector>
  </TitlesOfParts>
  <Company>nanobios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BB101 Section III</dc:title>
  <dc:creator>Rohit Srivastava</dc:creator>
  <cp:lastModifiedBy>Dell 1</cp:lastModifiedBy>
  <cp:revision>1</cp:revision>
  <dcterms:created xsi:type="dcterms:W3CDTF">2015-03-26T05:38:14Z</dcterms:created>
  <dcterms:modified xsi:type="dcterms:W3CDTF">2015-04-21T16:19:16Z</dcterms:modified>
</cp:coreProperties>
</file>