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7"/>
  </p:notesMasterIdLst>
  <p:sldIdLst>
    <p:sldId id="675" r:id="rId2"/>
    <p:sldId id="676" r:id="rId3"/>
    <p:sldId id="678" r:id="rId4"/>
    <p:sldId id="679" r:id="rId5"/>
    <p:sldId id="680" r:id="rId6"/>
    <p:sldId id="681" r:id="rId7"/>
    <p:sldId id="793" r:id="rId8"/>
    <p:sldId id="794" r:id="rId9"/>
    <p:sldId id="796" r:id="rId10"/>
    <p:sldId id="682" r:id="rId11"/>
    <p:sldId id="683" r:id="rId12"/>
    <p:sldId id="795" r:id="rId13"/>
    <p:sldId id="724" r:id="rId14"/>
    <p:sldId id="684" r:id="rId15"/>
    <p:sldId id="725" r:id="rId16"/>
    <p:sldId id="685" r:id="rId17"/>
    <p:sldId id="686" r:id="rId18"/>
    <p:sldId id="689" r:id="rId19"/>
    <p:sldId id="726" r:id="rId20"/>
    <p:sldId id="690" r:id="rId21"/>
    <p:sldId id="691" r:id="rId22"/>
    <p:sldId id="692" r:id="rId23"/>
    <p:sldId id="693" r:id="rId24"/>
    <p:sldId id="694" r:id="rId25"/>
    <p:sldId id="695" r:id="rId26"/>
    <p:sldId id="696" r:id="rId27"/>
    <p:sldId id="697" r:id="rId28"/>
    <p:sldId id="698" r:id="rId29"/>
    <p:sldId id="699" r:id="rId30"/>
    <p:sldId id="700" r:id="rId31"/>
    <p:sldId id="701" r:id="rId32"/>
    <p:sldId id="702" r:id="rId33"/>
    <p:sldId id="703" r:id="rId34"/>
    <p:sldId id="704" r:id="rId35"/>
    <p:sldId id="705" r:id="rId36"/>
    <p:sldId id="706" r:id="rId37"/>
    <p:sldId id="707" r:id="rId38"/>
    <p:sldId id="709" r:id="rId39"/>
    <p:sldId id="712" r:id="rId40"/>
    <p:sldId id="713" r:id="rId41"/>
    <p:sldId id="714" r:id="rId42"/>
    <p:sldId id="715" r:id="rId43"/>
    <p:sldId id="716" r:id="rId44"/>
    <p:sldId id="721" r:id="rId45"/>
    <p:sldId id="723" r:id="rId46"/>
    <p:sldId id="672" r:id="rId47"/>
    <p:sldId id="673" r:id="rId48"/>
    <p:sldId id="674" r:id="rId49"/>
    <p:sldId id="727" r:id="rId50"/>
    <p:sldId id="566" r:id="rId51"/>
    <p:sldId id="778" r:id="rId52"/>
    <p:sldId id="797" r:id="rId53"/>
    <p:sldId id="565" r:id="rId54"/>
    <p:sldId id="779" r:id="rId55"/>
    <p:sldId id="789" r:id="rId56"/>
    <p:sldId id="790" r:id="rId57"/>
    <p:sldId id="791" r:id="rId58"/>
    <p:sldId id="792" r:id="rId59"/>
    <p:sldId id="571" r:id="rId60"/>
    <p:sldId id="573" r:id="rId61"/>
    <p:sldId id="780" r:id="rId62"/>
    <p:sldId id="782" r:id="rId63"/>
    <p:sldId id="783" r:id="rId64"/>
    <p:sldId id="787" r:id="rId65"/>
    <p:sldId id="788" r:id="rId66"/>
    <p:sldId id="798" r:id="rId67"/>
    <p:sldId id="806" r:id="rId68"/>
    <p:sldId id="799" r:id="rId69"/>
    <p:sldId id="800" r:id="rId70"/>
    <p:sldId id="801" r:id="rId71"/>
    <p:sldId id="802" r:id="rId72"/>
    <p:sldId id="803" r:id="rId73"/>
    <p:sldId id="804" r:id="rId74"/>
    <p:sldId id="738" r:id="rId75"/>
    <p:sldId id="739" r:id="rId76"/>
    <p:sldId id="808" r:id="rId77"/>
    <p:sldId id="740" r:id="rId78"/>
    <p:sldId id="743" r:id="rId79"/>
    <p:sldId id="769" r:id="rId80"/>
    <p:sldId id="751" r:id="rId81"/>
    <p:sldId id="752" r:id="rId82"/>
    <p:sldId id="770" r:id="rId83"/>
    <p:sldId id="772" r:id="rId84"/>
    <p:sldId id="773" r:id="rId85"/>
    <p:sldId id="755" r:id="rId86"/>
    <p:sldId id="774" r:id="rId87"/>
    <p:sldId id="775" r:id="rId88"/>
    <p:sldId id="777" r:id="rId89"/>
    <p:sldId id="756" r:id="rId90"/>
    <p:sldId id="757" r:id="rId91"/>
    <p:sldId id="758" r:id="rId92"/>
    <p:sldId id="759" r:id="rId93"/>
    <p:sldId id="761" r:id="rId94"/>
    <p:sldId id="766" r:id="rId95"/>
    <p:sldId id="764" r:id="rId96"/>
  </p:sldIdLst>
  <p:sldSz cx="9144000" cy="6858000" type="screen4x3"/>
  <p:notesSz cx="6858000" cy="9144000"/>
  <p:defaultTextStyle>
    <a:defPPr>
      <a:defRPr lang="en-US"/>
    </a:defPPr>
    <a:lvl1pPr algn="ctr" rtl="0" fontAlgn="base">
      <a:spcBef>
        <a:spcPct val="0"/>
      </a:spcBef>
      <a:spcAft>
        <a:spcPct val="0"/>
      </a:spcAft>
      <a:defRPr sz="2400" kern="1200" baseline="30000">
        <a:solidFill>
          <a:schemeClr val="tx1"/>
        </a:solidFill>
        <a:latin typeface="Tahoma" pitchFamily="34" charset="0"/>
        <a:ea typeface="+mn-ea"/>
        <a:cs typeface="+mn-cs"/>
      </a:defRPr>
    </a:lvl1pPr>
    <a:lvl2pPr marL="457200" algn="ctr" rtl="0" fontAlgn="base">
      <a:spcBef>
        <a:spcPct val="0"/>
      </a:spcBef>
      <a:spcAft>
        <a:spcPct val="0"/>
      </a:spcAft>
      <a:defRPr sz="2400" kern="1200" baseline="30000">
        <a:solidFill>
          <a:schemeClr val="tx1"/>
        </a:solidFill>
        <a:latin typeface="Tahoma" pitchFamily="34" charset="0"/>
        <a:ea typeface="+mn-ea"/>
        <a:cs typeface="+mn-cs"/>
      </a:defRPr>
    </a:lvl2pPr>
    <a:lvl3pPr marL="914400" algn="ctr" rtl="0" fontAlgn="base">
      <a:spcBef>
        <a:spcPct val="0"/>
      </a:spcBef>
      <a:spcAft>
        <a:spcPct val="0"/>
      </a:spcAft>
      <a:defRPr sz="2400" kern="1200" baseline="30000">
        <a:solidFill>
          <a:schemeClr val="tx1"/>
        </a:solidFill>
        <a:latin typeface="Tahoma" pitchFamily="34" charset="0"/>
        <a:ea typeface="+mn-ea"/>
        <a:cs typeface="+mn-cs"/>
      </a:defRPr>
    </a:lvl3pPr>
    <a:lvl4pPr marL="1371600" algn="ctr" rtl="0" fontAlgn="base">
      <a:spcBef>
        <a:spcPct val="0"/>
      </a:spcBef>
      <a:spcAft>
        <a:spcPct val="0"/>
      </a:spcAft>
      <a:defRPr sz="2400" kern="1200" baseline="30000">
        <a:solidFill>
          <a:schemeClr val="tx1"/>
        </a:solidFill>
        <a:latin typeface="Tahoma" pitchFamily="34" charset="0"/>
        <a:ea typeface="+mn-ea"/>
        <a:cs typeface="+mn-cs"/>
      </a:defRPr>
    </a:lvl4pPr>
    <a:lvl5pPr marL="1828800" algn="ctr" rtl="0" fontAlgn="base">
      <a:spcBef>
        <a:spcPct val="0"/>
      </a:spcBef>
      <a:spcAft>
        <a:spcPct val="0"/>
      </a:spcAft>
      <a:defRPr sz="2400" kern="1200" baseline="30000">
        <a:solidFill>
          <a:schemeClr val="tx1"/>
        </a:solidFill>
        <a:latin typeface="Tahoma" pitchFamily="34" charset="0"/>
        <a:ea typeface="+mn-ea"/>
        <a:cs typeface="+mn-cs"/>
      </a:defRPr>
    </a:lvl5pPr>
    <a:lvl6pPr marL="2286000" algn="l" defTabSz="914400" rtl="0" eaLnBrk="1" latinLnBrk="0" hangingPunct="1">
      <a:defRPr sz="2400" kern="1200" baseline="30000">
        <a:solidFill>
          <a:schemeClr val="tx1"/>
        </a:solidFill>
        <a:latin typeface="Tahoma" pitchFamily="34" charset="0"/>
        <a:ea typeface="+mn-ea"/>
        <a:cs typeface="+mn-cs"/>
      </a:defRPr>
    </a:lvl6pPr>
    <a:lvl7pPr marL="2743200" algn="l" defTabSz="914400" rtl="0" eaLnBrk="1" latinLnBrk="0" hangingPunct="1">
      <a:defRPr sz="2400" kern="1200" baseline="30000">
        <a:solidFill>
          <a:schemeClr val="tx1"/>
        </a:solidFill>
        <a:latin typeface="Tahoma" pitchFamily="34" charset="0"/>
        <a:ea typeface="+mn-ea"/>
        <a:cs typeface="+mn-cs"/>
      </a:defRPr>
    </a:lvl7pPr>
    <a:lvl8pPr marL="3200400" algn="l" defTabSz="914400" rtl="0" eaLnBrk="1" latinLnBrk="0" hangingPunct="1">
      <a:defRPr sz="2400" kern="1200" baseline="30000">
        <a:solidFill>
          <a:schemeClr val="tx1"/>
        </a:solidFill>
        <a:latin typeface="Tahoma" pitchFamily="34" charset="0"/>
        <a:ea typeface="+mn-ea"/>
        <a:cs typeface="+mn-cs"/>
      </a:defRPr>
    </a:lvl8pPr>
    <a:lvl9pPr marL="3657600" algn="l" defTabSz="914400" rtl="0" eaLnBrk="1" latinLnBrk="0" hangingPunct="1">
      <a:defRPr sz="2400" kern="1200" baseline="300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5F7"/>
    <a:srgbClr val="CC3300"/>
    <a:srgbClr val="006600"/>
    <a:srgbClr val="0000FF"/>
    <a:srgbClr val="DDDDDD"/>
    <a:srgbClr val="F2D1F7"/>
    <a:srgbClr val="F1D9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2" autoAdjust="0"/>
    <p:restoredTop sz="85839" autoAdjust="0"/>
  </p:normalViewPr>
  <p:slideViewPr>
    <p:cSldViewPr>
      <p:cViewPr varScale="1">
        <p:scale>
          <a:sx n="109" d="100"/>
          <a:sy n="109" d="100"/>
        </p:scale>
        <p:origin x="-225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116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heme" Target="theme/theme1.xml"/><Relationship Id="rId10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printerSettings" Target="printerSettings/printerSettings1.bin"/><Relationship Id="rId9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viewProps" Target="view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aseline="0">
                <a:latin typeface="Times New Roman" pitchFamily="18" charset="0"/>
              </a:defRPr>
            </a:lvl1pPr>
          </a:lstStyle>
          <a:p>
            <a:pPr>
              <a:defRPr/>
            </a:pPr>
            <a:endParaRPr lang="en-US"/>
          </a:p>
        </p:txBody>
      </p:sp>
      <p:sp>
        <p:nvSpPr>
          <p:cNvPr id="159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atin typeface="Times New Roman" pitchFamily="18"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9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aseline="0">
                <a:latin typeface="Times New Roman" pitchFamily="18" charset="0"/>
              </a:defRPr>
            </a:lvl1pPr>
          </a:lstStyle>
          <a:p>
            <a:pPr>
              <a:defRPr/>
            </a:pPr>
            <a:endParaRPr lang="en-US"/>
          </a:p>
        </p:txBody>
      </p:sp>
      <p:sp>
        <p:nvSpPr>
          <p:cNvPr id="159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atin typeface="Times New Roman" pitchFamily="18" charset="0"/>
              </a:defRPr>
            </a:lvl1pPr>
          </a:lstStyle>
          <a:p>
            <a:pPr>
              <a:defRPr/>
            </a:pPr>
            <a:fld id="{4C4FE597-1173-4C28-BCD7-7EDC2E6F2E45}" type="slidenum">
              <a:rPr lang="en-US"/>
              <a:pPr>
                <a:defRPr/>
              </a:pPr>
              <a:t>‹#›</a:t>
            </a:fld>
            <a:endParaRPr lang="en-US"/>
          </a:p>
        </p:txBody>
      </p:sp>
    </p:spTree>
    <p:extLst>
      <p:ext uri="{BB962C8B-B14F-4D97-AF65-F5344CB8AC3E}">
        <p14:creationId xmlns:p14="http://schemas.microsoft.com/office/powerpoint/2010/main" val="3435627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11" Type="http://schemas.openxmlformats.org/officeDocument/2006/relationships/hyperlink" Target="http://en.wikipedia.org/wiki/Ganglion%23cite_note-3" TargetMode="External"/><Relationship Id="rId12" Type="http://schemas.openxmlformats.org/officeDocument/2006/relationships/hyperlink" Target="http://en.wikipedia.org/wiki/Retinal_ganglion_cell" TargetMode="External"/><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en.wikipedia.org/wiki/Anatomy" TargetMode="External"/><Relationship Id="rId4" Type="http://schemas.openxmlformats.org/officeDocument/2006/relationships/hyperlink" Target="http://en.wikipedia.org/wiki/Help:IPA_for_English" TargetMode="External"/><Relationship Id="rId5" Type="http://schemas.openxmlformats.org/officeDocument/2006/relationships/hyperlink" Target="http://en.wikipedia.org/wiki/Help:IPA_for_English%23Key" TargetMode="External"/><Relationship Id="rId6" Type="http://schemas.openxmlformats.org/officeDocument/2006/relationships/hyperlink" Target="http://en.wikipedia.org/wiki/Wikipedia:Pronunciation_respelling_key" TargetMode="External"/><Relationship Id="rId7" Type="http://schemas.openxmlformats.org/officeDocument/2006/relationships/hyperlink" Target="http://en.wikipedia.org/wiki/Neuron" TargetMode="External"/><Relationship Id="rId8" Type="http://schemas.openxmlformats.org/officeDocument/2006/relationships/hyperlink" Target="http://en.wikipedia.org/wiki/Ganglion%23cite_note-1" TargetMode="External"/><Relationship Id="rId9" Type="http://schemas.openxmlformats.org/officeDocument/2006/relationships/hyperlink" Target="http://en.wikipedia.org/wiki/Peripheral_nervous_system" TargetMode="External"/><Relationship Id="rId10" Type="http://schemas.openxmlformats.org/officeDocument/2006/relationships/hyperlink" Target="http://en.wikipedia.org/wiki/Ganglion%23cite_note-2"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Genetic_disorder" TargetMode="External"/><Relationship Id="rId4" Type="http://schemas.openxmlformats.org/officeDocument/2006/relationships/hyperlink" Target="http://en.wikipedia.org/wiki/Gene" TargetMode="External"/><Relationship Id="rId5" Type="http://schemas.openxmlformats.org/officeDocument/2006/relationships/hyperlink" Target="http://en.wikipedia.org/wiki/Hearing_loss" TargetMode="External"/><Relationship Id="rId6" Type="http://schemas.openxmlformats.org/officeDocument/2006/relationships/hyperlink" Target="http://en.wikipedia.org/wiki/Visual_impairment" TargetMode="External"/><Relationship Id="rId7" Type="http://schemas.openxmlformats.org/officeDocument/2006/relationships/hyperlink" Target="http://en.wikipedia.org/wiki/Deafblindness" TargetMode="External"/><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Blind people have described smiles on friendly faces, the food on their plates, and household objects from telephones to dustbins, after surgeons fitted them with electronic chips to partially restore their vision.</a:t>
            </a:r>
          </a:p>
          <a:p>
            <a:r>
              <a:rPr lang="en-US" sz="1200" dirty="0" smtClean="0"/>
              <a:t>Results from the first eight patients to </a:t>
            </a:r>
            <a:r>
              <a:rPr lang="en-US" sz="1200" dirty="0" err="1" smtClean="0"/>
              <a:t>enrole</a:t>
            </a:r>
            <a:r>
              <a:rPr lang="en-US" sz="1200" dirty="0" smtClean="0"/>
              <a:t> in a clinical trial of the retinal implants show that five found the chips improved their eyesight enough to be useful in everyday life.</a:t>
            </a:r>
          </a:p>
          <a:p>
            <a:endParaRPr lang="en-GB" dirty="0"/>
          </a:p>
        </p:txBody>
      </p:sp>
      <p:sp>
        <p:nvSpPr>
          <p:cNvPr id="4" name="Slide Number Placeholder 3"/>
          <p:cNvSpPr>
            <a:spLocks noGrp="1"/>
          </p:cNvSpPr>
          <p:nvPr>
            <p:ph type="sldNum" sz="quarter" idx="10"/>
          </p:nvPr>
        </p:nvSpPr>
        <p:spPr/>
        <p:txBody>
          <a:bodyPr/>
          <a:lstStyle/>
          <a:p>
            <a:fld id="{F9D4358E-7AC7-4E45-AA11-81F72CF7344B}" type="slidenum">
              <a:rPr lang="en-US" smtClean="0"/>
              <a:pPr/>
              <a:t>19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2354B-6B94-421F-A743-E31458F0874E}" type="slidenum">
              <a:rPr lang="en-US" altLang="en-US"/>
              <a:pPr/>
              <a:t>55</a:t>
            </a:fld>
            <a:endParaRPr lang="en-US" altLang="en-US"/>
          </a:p>
        </p:txBody>
      </p:sp>
      <p:sp>
        <p:nvSpPr>
          <p:cNvPr id="9218" name="Rectangle 2"/>
          <p:cNvSpPr>
            <a:spLocks noGrp="1" noRot="1" noChangeAspect="1" noChangeArrowheads="1" noTextEdit="1"/>
          </p:cNvSpPr>
          <p:nvPr>
            <p:ph type="sldImg"/>
          </p:nvPr>
        </p:nvSpPr>
        <p:spPr>
          <a:xfrm>
            <a:off x="1125538" y="684213"/>
            <a:ext cx="4572000" cy="3429000"/>
          </a:xfrm>
          <a:ln/>
        </p:spPr>
      </p:sp>
      <p:sp>
        <p:nvSpPr>
          <p:cNvPr id="9220" name="Rectangle 4"/>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4A2606-A4EF-4317-A179-65092EA5B1D5}" type="slidenum">
              <a:rPr lang="en-US" altLang="en-US"/>
              <a:pPr/>
              <a:t>56</a:t>
            </a:fld>
            <a:endParaRPr lang="en-US" altLang="en-US"/>
          </a:p>
        </p:txBody>
      </p:sp>
      <p:sp>
        <p:nvSpPr>
          <p:cNvPr id="10242" name="Rectangle 2"/>
          <p:cNvSpPr>
            <a:spLocks noGrp="1" noRot="1" noChangeAspect="1" noChangeArrowheads="1" noTextEdit="1"/>
          </p:cNvSpPr>
          <p:nvPr>
            <p:ph type="sldImg"/>
          </p:nvPr>
        </p:nvSpPr>
        <p:spPr>
          <a:ln/>
        </p:spPr>
      </p:sp>
      <p:sp>
        <p:nvSpPr>
          <p:cNvPr id="10244" name="Rectangle 4"/>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554C9A-93F2-4B43-BC1F-41885600F436}" type="slidenum">
              <a:rPr lang="en-US" altLang="en-US"/>
              <a:pPr/>
              <a:t>57</a:t>
            </a:fld>
            <a:endParaRPr lang="en-US" alt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fr-F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0CCC9-42E4-4269-A70E-754D8EC21590}" type="slidenum">
              <a:rPr lang="en-US" altLang="en-US"/>
              <a:pPr/>
              <a:t>58</a:t>
            </a:fld>
            <a:endParaRPr lang="en-US" altLang="en-US"/>
          </a:p>
        </p:txBody>
      </p:sp>
      <p:sp>
        <p:nvSpPr>
          <p:cNvPr id="11266" name="Rectangle 2"/>
          <p:cNvSpPr>
            <a:spLocks noGrp="1" noRot="1" noChangeAspect="1" noChangeArrowheads="1" noTextEdit="1"/>
          </p:cNvSpPr>
          <p:nvPr>
            <p:ph type="sldImg"/>
          </p:nvPr>
        </p:nvSpPr>
        <p:spPr>
          <a:ln/>
        </p:spPr>
      </p:sp>
      <p:sp>
        <p:nvSpPr>
          <p:cNvPr id="11268" name="Rectangle 4"/>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AF9B75-62FA-4801-ABB6-B29AE412DF26}" type="slidenum">
              <a:rPr lang="en-US" altLang="en-US"/>
              <a:pPr/>
              <a:t>59</a:t>
            </a:fld>
            <a:endParaRPr lang="en-US" altLang="en-US"/>
          </a:p>
        </p:txBody>
      </p:sp>
      <p:sp>
        <p:nvSpPr>
          <p:cNvPr id="15362" name="Rectangle 2"/>
          <p:cNvSpPr>
            <a:spLocks noGrp="1" noRot="1" noChangeAspect="1" noChangeArrowheads="1" noTextEdit="1"/>
          </p:cNvSpPr>
          <p:nvPr>
            <p:ph type="sldImg"/>
          </p:nvPr>
        </p:nvSpPr>
        <p:spPr>
          <a:ln/>
        </p:spPr>
      </p:sp>
      <p:sp>
        <p:nvSpPr>
          <p:cNvPr id="15364" name="Rectangle 4"/>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CFDB8-03C3-40E4-9668-B2A0E89EED78}" type="slidenum">
              <a:rPr lang="en-US" altLang="en-US"/>
              <a:pPr/>
              <a:t>60</a:t>
            </a:fld>
            <a:endParaRPr lang="en-US" altLang="en-US"/>
          </a:p>
        </p:txBody>
      </p:sp>
      <p:sp>
        <p:nvSpPr>
          <p:cNvPr id="24578" name="Rectangle 2"/>
          <p:cNvSpPr>
            <a:spLocks noGrp="1" noRot="1" noChangeAspect="1" noChangeArrowheads="1" noTextEdit="1"/>
          </p:cNvSpPr>
          <p:nvPr>
            <p:ph type="sldImg"/>
          </p:nvPr>
        </p:nvSpPr>
        <p:spPr>
          <a:ln/>
        </p:spPr>
      </p:sp>
      <p:sp>
        <p:nvSpPr>
          <p:cNvPr id="24581" name="Rectangle 5"/>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082898-BEBC-A34E-BE2B-5B2BA2DCA9DA}" type="slidenum">
              <a:rPr lang="en-US"/>
              <a:pPr/>
              <a:t>61</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44100-D571-6F46-A780-CCF1992E52AF}" type="slidenum">
              <a:rPr lang="en-US"/>
              <a:pPr/>
              <a:t>62</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FB635-F62A-9B42-83C6-292BAEE2A18E}" type="slidenum">
              <a:rPr lang="en-US"/>
              <a:pPr/>
              <a:t>63</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A3138-E0D5-4F4F-91E7-97866B6BA749}" type="slidenum">
              <a:rPr lang="en-US"/>
              <a:pPr/>
              <a:t>64</a:t>
            </a:fld>
            <a:endParaRPr lang="en-US"/>
          </a:p>
        </p:txBody>
      </p:sp>
      <p:sp>
        <p:nvSpPr>
          <p:cNvPr id="17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effectLst/>
              </a:rPr>
              <a:t>In </a:t>
            </a:r>
            <a:r>
              <a:rPr lang="en-IN" dirty="0" smtClean="0">
                <a:effectLst/>
                <a:hlinkClick r:id="rId3" tooltip="Anatomy"/>
              </a:rPr>
              <a:t>anatomy</a:t>
            </a:r>
            <a:r>
              <a:rPr lang="en-IN" dirty="0" smtClean="0">
                <a:effectLst/>
              </a:rPr>
              <a:t>, a </a:t>
            </a:r>
            <a:r>
              <a:rPr lang="en-IN" b="1" dirty="0" smtClean="0">
                <a:effectLst/>
              </a:rPr>
              <a:t>ganglion</a:t>
            </a:r>
            <a:r>
              <a:rPr lang="en-IN" dirty="0" smtClean="0">
                <a:effectLst/>
              </a:rPr>
              <a:t> (</a:t>
            </a:r>
            <a:r>
              <a:rPr lang="en-IN" dirty="0" smtClean="0">
                <a:effectLst/>
                <a:hlinkClick r:id="rId4" tooltip="Help:IPA for English"/>
              </a:rPr>
              <a:t>/</a:t>
            </a:r>
            <a:r>
              <a:rPr lang="en-IN" dirty="0" smtClean="0">
                <a:effectLst/>
                <a:hlinkClick r:id="rId5" tooltip="Help:IPA for English"/>
              </a:rPr>
              <a:t>ˈ</a:t>
            </a:r>
            <a:r>
              <a:rPr lang="en-IN" dirty="0" err="1" smtClean="0">
                <a:effectLst/>
                <a:hlinkClick r:id="rId5" tooltip="Help:IPA for English"/>
              </a:rPr>
              <a:t>ɡæŋɡliən</a:t>
            </a:r>
            <a:r>
              <a:rPr lang="en-IN" dirty="0" smtClean="0">
                <a:effectLst/>
                <a:hlinkClick r:id="rId4" tooltip="Help:IPA for English"/>
              </a:rPr>
              <a:t>/</a:t>
            </a:r>
            <a:r>
              <a:rPr lang="en-IN" dirty="0" smtClean="0">
                <a:effectLst/>
              </a:rPr>
              <a:t> </a:t>
            </a:r>
            <a:r>
              <a:rPr lang="en-IN" b="1" i="1" cap="small" dirty="0" smtClean="0">
                <a:effectLst/>
                <a:hlinkClick r:id="rId6" tooltip="Wikipedia:Pronunciation respelling key"/>
              </a:rPr>
              <a:t>GANG</a:t>
            </a:r>
            <a:r>
              <a:rPr lang="en-IN" i="1" dirty="0" smtClean="0">
                <a:effectLst/>
                <a:hlinkClick r:id="rId6" tooltip="Wikipedia:Pronunciation respelling key"/>
              </a:rPr>
              <a:t>-glee-</a:t>
            </a:r>
            <a:r>
              <a:rPr lang="en-IN" i="1" dirty="0" err="1" smtClean="0">
                <a:effectLst/>
                <a:hlinkClick r:id="rId6" tooltip="Wikipedia:Pronunciation respelling key"/>
              </a:rPr>
              <a:t>ən</a:t>
            </a:r>
            <a:r>
              <a:rPr lang="en-IN" dirty="0" smtClean="0">
                <a:effectLst/>
              </a:rPr>
              <a:t>; plural </a:t>
            </a:r>
            <a:r>
              <a:rPr lang="en-IN" i="1" dirty="0" smtClean="0">
                <a:effectLst/>
              </a:rPr>
              <a:t>ganglia</a:t>
            </a:r>
            <a:r>
              <a:rPr lang="en-IN" dirty="0" smtClean="0">
                <a:effectLst/>
              </a:rPr>
              <a:t>) is a </a:t>
            </a:r>
            <a:r>
              <a:rPr lang="en-IN" dirty="0" smtClean="0">
                <a:effectLst/>
                <a:hlinkClick r:id="rId7" tooltip="Neuron"/>
              </a:rPr>
              <a:t>nerve cell</a:t>
            </a:r>
            <a:r>
              <a:rPr lang="en-IN" dirty="0" smtClean="0">
                <a:effectLst/>
              </a:rPr>
              <a:t> cluster</a:t>
            </a:r>
            <a:r>
              <a:rPr lang="en-IN" baseline="30000" dirty="0" smtClean="0">
                <a:effectLst/>
                <a:hlinkClick r:id="rId8"/>
              </a:rPr>
              <a:t>[1]</a:t>
            </a:r>
            <a:r>
              <a:rPr lang="en-IN" dirty="0" smtClean="0">
                <a:effectLst/>
              </a:rPr>
              <a:t> or a group of nerve cell bodies located in the </a:t>
            </a:r>
            <a:r>
              <a:rPr lang="en-IN" dirty="0" smtClean="0">
                <a:effectLst/>
                <a:hlinkClick r:id="rId9" tooltip="Peripheral nervous system"/>
              </a:rPr>
              <a:t>peripheral nervous system</a:t>
            </a:r>
            <a:r>
              <a:rPr lang="en-IN" dirty="0" smtClean="0">
                <a:effectLst/>
              </a:rPr>
              <a:t>.</a:t>
            </a:r>
            <a:r>
              <a:rPr lang="en-IN" baseline="30000" dirty="0" smtClean="0">
                <a:effectLst/>
                <a:hlinkClick r:id="rId10"/>
              </a:rPr>
              <a:t>[2]</a:t>
            </a:r>
            <a:r>
              <a:rPr lang="en-IN" baseline="30000" dirty="0" smtClean="0">
                <a:effectLst/>
                <a:hlinkClick r:id="rId11"/>
              </a:rPr>
              <a:t>[3]</a:t>
            </a:r>
            <a:r>
              <a:rPr lang="en-IN" dirty="0" smtClean="0">
                <a:effectLst/>
              </a:rPr>
              <a:t> Cells found in a ganglion are called ganglion cells, though this term is also sometimes used to refer specifically to </a:t>
            </a:r>
            <a:r>
              <a:rPr lang="en-IN" dirty="0" smtClean="0">
                <a:effectLst/>
                <a:hlinkClick r:id="rId12" tooltip="Retinal ganglion cell"/>
              </a:rPr>
              <a:t>retinal ganglion cells</a:t>
            </a:r>
            <a:r>
              <a:rPr lang="en-IN" dirty="0" smtClean="0">
                <a:effectLst/>
              </a:rPr>
              <a:t>.</a:t>
            </a:r>
            <a:endParaRPr lang="en-IN" dirty="0"/>
          </a:p>
        </p:txBody>
      </p:sp>
      <p:sp>
        <p:nvSpPr>
          <p:cNvPr id="4" name="Slide Number Placeholder 3"/>
          <p:cNvSpPr>
            <a:spLocks noGrp="1"/>
          </p:cNvSpPr>
          <p:nvPr>
            <p:ph type="sldNum" sz="quarter" idx="10"/>
          </p:nvPr>
        </p:nvSpPr>
        <p:spPr/>
        <p:txBody>
          <a:bodyPr/>
          <a:lstStyle/>
          <a:p>
            <a:pPr>
              <a:defRPr/>
            </a:pPr>
            <a:fld id="{4C4FE597-1173-4C28-BCD7-7EDC2E6F2E45}" type="slidenum">
              <a:rPr lang="en-US" smtClean="0"/>
              <a:pPr>
                <a:defRPr/>
              </a:pPr>
              <a:t>21</a:t>
            </a:fld>
            <a:endParaRPr lang="en-US"/>
          </a:p>
        </p:txBody>
      </p:sp>
    </p:spTree>
    <p:extLst>
      <p:ext uri="{BB962C8B-B14F-4D97-AF65-F5344CB8AC3E}">
        <p14:creationId xmlns:p14="http://schemas.microsoft.com/office/powerpoint/2010/main" val="3425393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463D9-5178-FC4C-8E65-124835802198}" type="slidenum">
              <a:rPr lang="en-US"/>
              <a:pPr/>
              <a:t>65</a:t>
            </a:fld>
            <a:endParaRPr lang="en-US"/>
          </a:p>
        </p:txBody>
      </p:sp>
      <p:sp>
        <p:nvSpPr>
          <p:cNvPr id="18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66DB1-E737-4B69-AD8F-95A0A1BDDA68}" type="slidenum">
              <a:rPr lang="en-US"/>
              <a:pPr/>
              <a:t>74</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4E890B-5E4D-43B3-9E27-80DEDD354CF6}" type="slidenum">
              <a:rPr lang="en-US"/>
              <a:pPr/>
              <a:t>75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20E48-407E-4C58-8F80-1335C05B3486}" type="slidenum">
              <a:rPr lang="en-US"/>
              <a:pPr/>
              <a:t>77</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B16E6-8DD0-4664-8F19-B57D4C1D0839}" type="slidenum">
              <a:rPr lang="en-US"/>
              <a:pPr/>
              <a:t>78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A2259AA-FCDA-084E-BA4A-C9A54A5CD4A2}" type="slidenum">
              <a:rPr lang="en-US"/>
              <a:pPr/>
              <a:t>79</a:t>
            </a:fld>
            <a:endParaRPr lang="en-US"/>
          </a:p>
        </p:txBody>
      </p:sp>
      <p:sp>
        <p:nvSpPr>
          <p:cNvPr id="2048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48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r>
              <a:rPr lang="en-US" sz="2400">
                <a:latin typeface="Arial" charset="0"/>
                <a:cs typeface="Arial Unicode MS" charset="0"/>
              </a:rPr>
              <a:t>There are 4 valves in the heart: aortic, mitral, pulmonary, and tricuspid valve</a:t>
            </a:r>
          </a:p>
          <a:p>
            <a:pPr eaLnBrk="1" hangingPunct="1">
              <a:spcBef>
                <a:spcPts val="450"/>
              </a:spcBef>
              <a:buSzPct val="45000"/>
              <a:buFont typeface="Wingdings" charset="0"/>
              <a:buNone/>
            </a:pPr>
            <a:endParaRPr lang="en-US" sz="2400">
              <a:latin typeface="Arial" charset="0"/>
              <a:cs typeface="Arial Unicode MS" charset="0"/>
            </a:endParaRPr>
          </a:p>
        </p:txBody>
      </p:sp>
      <p:sp>
        <p:nvSpPr>
          <p:cNvPr id="2048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E0311C39-C9BF-6D40-B679-A4E08BBDDB0B}" type="slidenum">
              <a:rPr lang="en-US" sz="1200"/>
              <a:pPr algn="r">
                <a:buClrTx/>
                <a:buFontTx/>
                <a:buNone/>
              </a:pPr>
              <a:t>79</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77CDBF16-E312-014F-9235-B792D864F58D}" type="slidenum">
              <a:rPr lang="en-AU"/>
              <a:pPr/>
              <a:t>80</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6EEB7E7E-A20C-DC4B-99A6-3DFF06FFCEEC}" type="slidenum">
              <a:rPr lang="en-AU"/>
              <a:pPr/>
              <a:t>81</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55E874E-176F-E746-B899-DD56E5747F24}" type="slidenum">
              <a:rPr lang="en-US"/>
              <a:pPr/>
              <a:t>82</a:t>
            </a:fld>
            <a:endParaRPr lang="en-US"/>
          </a:p>
        </p:txBody>
      </p:sp>
      <p:sp>
        <p:nvSpPr>
          <p:cNvPr id="2150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150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endParaRPr lang="en-US" sz="2400">
              <a:latin typeface="Arial" charset="0"/>
              <a:cs typeface="Arial Unicode MS" charset="0"/>
            </a:endParaRPr>
          </a:p>
        </p:txBody>
      </p:sp>
      <p:sp>
        <p:nvSpPr>
          <p:cNvPr id="2150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2AE345C0-111D-294E-801B-0F857231DD64}" type="slidenum">
              <a:rPr lang="en-US" sz="1200"/>
              <a:pPr algn="r">
                <a:buClrTx/>
                <a:buFontTx/>
                <a:buNone/>
              </a:pPr>
              <a:t>82</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B0AF271-9075-DA4D-9518-9431EBFC59BC}" type="slidenum">
              <a:rPr lang="en-US"/>
              <a:pPr/>
              <a:t>83</a:t>
            </a:fld>
            <a:endParaRPr lang="en-US"/>
          </a:p>
        </p:txBody>
      </p:sp>
      <p:sp>
        <p:nvSpPr>
          <p:cNvPr id="2355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Grp="1" noChangeArrowheads="1"/>
          </p:cNvSpPr>
          <p:nvPr>
            <p:ph type="body" idx="1"/>
          </p:nvPr>
        </p:nvSpPr>
        <p:spPr bwMode="auto">
          <a:xfrm>
            <a:off x="685800" y="4343400"/>
            <a:ext cx="5486400" cy="76279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r>
              <a:rPr lang="en-US" sz="2400">
                <a:latin typeface="Arial" charset="0"/>
                <a:cs typeface="Arial Unicode MS" charset="0"/>
              </a:rPr>
              <a:t>An accelerated test for mechanical heart valves actually suggested that it could last for 50,000 year. Most of the heart valves in the bottom right picture have been discontinued and replaced with new models </a:t>
            </a:r>
          </a:p>
          <a:p>
            <a:pPr eaLnBrk="1" hangingPunct="1">
              <a:spcBef>
                <a:spcPts val="450"/>
              </a:spcBef>
              <a:buSzPct val="45000"/>
              <a:buFont typeface="Wingdings" charset="0"/>
              <a:buNone/>
            </a:pPr>
            <a:r>
              <a:rPr lang="en-US" sz="2400">
                <a:latin typeface="Arial" charset="0"/>
                <a:cs typeface="Arial Unicode MS" charset="0"/>
              </a:rPr>
              <a:t>Ball and cage: The ball pushes against the cage when the pressure of the hearts chamber exceeds the pressure outside, letting blood flow. Pressure drops when heart contracts and makes a seal</a:t>
            </a:r>
          </a:p>
          <a:p>
            <a:pPr eaLnBrk="1" hangingPunct="1">
              <a:spcBef>
                <a:spcPts val="450"/>
              </a:spcBef>
              <a:buSzPct val="45000"/>
              <a:buFont typeface="Wingdings" charset="0"/>
              <a:buNone/>
            </a:pPr>
            <a:r>
              <a:rPr lang="en-US" sz="2400">
                <a:latin typeface="Arial" charset="0"/>
                <a:cs typeface="Arial Unicode MS" charset="0"/>
              </a:rPr>
              <a:t>Tilting disk: single disc controlled by a metal strut, opens and closes when blood is pumped through.</a:t>
            </a:r>
          </a:p>
          <a:p>
            <a:pPr eaLnBrk="1" hangingPunct="1">
              <a:spcBef>
                <a:spcPts val="450"/>
              </a:spcBef>
              <a:buSzPct val="45000"/>
              <a:buFont typeface="Wingdings" charset="0"/>
              <a:buNone/>
            </a:pPr>
            <a:r>
              <a:rPr lang="en-US" sz="2400">
                <a:latin typeface="Arial" charset="0"/>
                <a:cs typeface="Arial Unicode MS" charset="0"/>
              </a:rPr>
              <a:t>Bileaflet: two semi circular leaflets rotate around a housing. Has more natural bloodflow than the other mechanical heart valves</a:t>
            </a:r>
          </a:p>
          <a:p>
            <a:pPr eaLnBrk="1" hangingPunct="1">
              <a:spcBef>
                <a:spcPts val="450"/>
              </a:spcBef>
              <a:buSzPct val="45000"/>
              <a:buFont typeface="Wingdings" charset="0"/>
              <a:buNone/>
            </a:pPr>
            <a:endParaRPr lang="en-US" sz="2400">
              <a:latin typeface="Arial" charset="0"/>
              <a:cs typeface="Arial Unicode MS" charset="0"/>
            </a:endParaRPr>
          </a:p>
        </p:txBody>
      </p:sp>
      <p:sp>
        <p:nvSpPr>
          <p:cNvPr id="235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63AC8B01-CA63-A34C-8B46-8FFC6956600C}" type="slidenum">
              <a:rPr lang="en-US" sz="1200"/>
              <a:pPr algn="r">
                <a:buClrTx/>
                <a:buFontTx/>
                <a:buNone/>
              </a:pPr>
              <a:t>83</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kern="1200" dirty="0" smtClean="0">
                <a:solidFill>
                  <a:schemeClr val="tx1"/>
                </a:solidFill>
                <a:effectLst/>
                <a:latin typeface="Times New Roman" pitchFamily="18" charset="0"/>
                <a:ea typeface="+mn-ea"/>
                <a:cs typeface="+mn-cs"/>
              </a:rPr>
              <a:t>A </a:t>
            </a:r>
            <a:r>
              <a:rPr lang="en-IN" sz="1200" b="1" kern="1200" dirty="0" err="1" smtClean="0">
                <a:solidFill>
                  <a:schemeClr val="tx1"/>
                </a:solidFill>
                <a:effectLst/>
                <a:latin typeface="Times New Roman" pitchFamily="18" charset="0"/>
                <a:ea typeface="+mn-ea"/>
                <a:cs typeface="+mn-cs"/>
              </a:rPr>
              <a:t>phosphene</a:t>
            </a:r>
            <a:r>
              <a:rPr lang="en-IN" sz="1200" b="0" kern="1200" dirty="0" smtClean="0">
                <a:solidFill>
                  <a:schemeClr val="tx1"/>
                </a:solidFill>
                <a:effectLst/>
                <a:latin typeface="Times New Roman" pitchFamily="18" charset="0"/>
                <a:ea typeface="+mn-ea"/>
                <a:cs typeface="+mn-cs"/>
              </a:rPr>
              <a:t> is a phenomenon characterized by the experience of seeing light without light actually entering the eye. The word </a:t>
            </a:r>
            <a:r>
              <a:rPr lang="en-IN" sz="1200" b="1" kern="1200" dirty="0" err="1" smtClean="0">
                <a:solidFill>
                  <a:schemeClr val="tx1"/>
                </a:solidFill>
                <a:effectLst/>
                <a:latin typeface="Times New Roman" pitchFamily="18" charset="0"/>
                <a:ea typeface="+mn-ea"/>
                <a:cs typeface="+mn-cs"/>
              </a:rPr>
              <a:t>phosphene</a:t>
            </a:r>
            <a:r>
              <a:rPr lang="en-IN" sz="1200" b="0" kern="1200" dirty="0" smtClean="0">
                <a:solidFill>
                  <a:schemeClr val="tx1"/>
                </a:solidFill>
                <a:effectLst/>
                <a:latin typeface="Times New Roman" pitchFamily="18" charset="0"/>
                <a:ea typeface="+mn-ea"/>
                <a:cs typeface="+mn-cs"/>
              </a:rPr>
              <a:t> comes from the Greek words </a:t>
            </a:r>
            <a:r>
              <a:rPr lang="en-IN" sz="1200" b="0" kern="1200" dirty="0" err="1" smtClean="0">
                <a:solidFill>
                  <a:schemeClr val="tx1"/>
                </a:solidFill>
                <a:effectLst/>
                <a:latin typeface="Times New Roman" pitchFamily="18" charset="0"/>
                <a:ea typeface="+mn-ea"/>
                <a:cs typeface="+mn-cs"/>
              </a:rPr>
              <a:t>phos</a:t>
            </a:r>
            <a:r>
              <a:rPr lang="en-IN" sz="1200" b="0" kern="1200" dirty="0" smtClean="0">
                <a:solidFill>
                  <a:schemeClr val="tx1"/>
                </a:solidFill>
                <a:effectLst/>
                <a:latin typeface="Times New Roman" pitchFamily="18" charset="0"/>
                <a:ea typeface="+mn-ea"/>
                <a:cs typeface="+mn-cs"/>
              </a:rPr>
              <a:t> (light) and </a:t>
            </a:r>
            <a:r>
              <a:rPr lang="en-IN" sz="1200" b="0" kern="1200" dirty="0" err="1" smtClean="0">
                <a:solidFill>
                  <a:schemeClr val="tx1"/>
                </a:solidFill>
                <a:effectLst/>
                <a:latin typeface="Times New Roman" pitchFamily="18" charset="0"/>
                <a:ea typeface="+mn-ea"/>
                <a:cs typeface="+mn-cs"/>
              </a:rPr>
              <a:t>phainein</a:t>
            </a:r>
            <a:r>
              <a:rPr lang="en-IN" sz="1200" b="0" kern="1200" dirty="0" smtClean="0">
                <a:solidFill>
                  <a:schemeClr val="tx1"/>
                </a:solidFill>
                <a:effectLst/>
                <a:latin typeface="Times New Roman" pitchFamily="18" charset="0"/>
                <a:ea typeface="+mn-ea"/>
                <a:cs typeface="+mn-cs"/>
              </a:rPr>
              <a:t> (to show). </a:t>
            </a:r>
            <a:r>
              <a:rPr lang="en-IN" sz="1200" b="1" kern="1200" dirty="0" err="1" smtClean="0">
                <a:solidFill>
                  <a:schemeClr val="tx1"/>
                </a:solidFill>
                <a:effectLst/>
                <a:latin typeface="Times New Roman" pitchFamily="18" charset="0"/>
                <a:ea typeface="+mn-ea"/>
                <a:cs typeface="+mn-cs"/>
              </a:rPr>
              <a:t>Phosphenes</a:t>
            </a:r>
            <a:r>
              <a:rPr lang="en-IN" sz="1200" b="0" kern="1200" dirty="0" smtClean="0">
                <a:solidFill>
                  <a:schemeClr val="tx1"/>
                </a:solidFill>
                <a:effectLst/>
                <a:latin typeface="Times New Roman" pitchFamily="18" charset="0"/>
                <a:ea typeface="+mn-ea"/>
                <a:cs typeface="+mn-cs"/>
              </a:rPr>
              <a:t> that are induced by movement or sound are often associated with optic neuritis.</a:t>
            </a:r>
            <a:endParaRPr lang="en-IN" dirty="0"/>
          </a:p>
        </p:txBody>
      </p:sp>
      <p:sp>
        <p:nvSpPr>
          <p:cNvPr id="4" name="Slide Number Placeholder 3"/>
          <p:cNvSpPr>
            <a:spLocks noGrp="1"/>
          </p:cNvSpPr>
          <p:nvPr>
            <p:ph type="sldNum" sz="quarter" idx="10"/>
          </p:nvPr>
        </p:nvSpPr>
        <p:spPr/>
        <p:txBody>
          <a:bodyPr/>
          <a:lstStyle/>
          <a:p>
            <a:pPr>
              <a:defRPr/>
            </a:pPr>
            <a:fld id="{4C4FE597-1173-4C28-BCD7-7EDC2E6F2E45}" type="slidenum">
              <a:rPr lang="en-US" smtClean="0"/>
              <a:pPr>
                <a:defRPr/>
              </a:pPr>
              <a:t>32</a:t>
            </a:fld>
            <a:endParaRPr lang="en-US"/>
          </a:p>
        </p:txBody>
      </p:sp>
    </p:spTree>
    <p:extLst>
      <p:ext uri="{BB962C8B-B14F-4D97-AF65-F5344CB8AC3E}">
        <p14:creationId xmlns:p14="http://schemas.microsoft.com/office/powerpoint/2010/main" val="1960961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2E8DC9-0A82-A145-B9B6-4C86ED905D1F}" type="slidenum">
              <a:rPr lang="en-US"/>
              <a:pPr/>
              <a:t>84</a:t>
            </a:fld>
            <a:endParaRPr lang="en-US"/>
          </a:p>
        </p:txBody>
      </p:sp>
      <p:sp>
        <p:nvSpPr>
          <p:cNvPr id="2457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r>
              <a:rPr lang="en-US" sz="2400" dirty="0">
                <a:latin typeface="Arial" charset="0"/>
                <a:cs typeface="Arial Unicode MS" charset="0"/>
              </a:rPr>
              <a:t>Most of the united states and Europe use the tissue valves. </a:t>
            </a:r>
            <a:r>
              <a:rPr lang="en-US" sz="2400" dirty="0" err="1">
                <a:latin typeface="Arial" charset="0"/>
                <a:cs typeface="Arial Unicode MS" charset="0"/>
              </a:rPr>
              <a:t>Procine</a:t>
            </a:r>
            <a:r>
              <a:rPr lang="en-US" sz="2400" dirty="0">
                <a:latin typeface="Arial" charset="0"/>
                <a:cs typeface="Arial Unicode MS" charset="0"/>
              </a:rPr>
              <a:t> valves have been used in replacement surgery for over 20 years. </a:t>
            </a:r>
          </a:p>
        </p:txBody>
      </p:sp>
      <p:sp>
        <p:nvSpPr>
          <p:cNvPr id="245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AB2A9D06-7EBD-A941-A76B-1CA8D17D7309}" type="slidenum">
              <a:rPr lang="en-US" sz="1200"/>
              <a:pPr algn="r">
                <a:buClrTx/>
                <a:buFontTx/>
                <a:buNone/>
              </a:pPr>
              <a:t>84</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AAD0D7D6-D9F5-5146-BFB2-43B88C4F152F}" type="slidenum">
              <a:rPr lang="en-AU"/>
              <a:pPr/>
              <a:t>85</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23E3F2B-6069-1248-9ADE-156B9F8B23BF}" type="slidenum">
              <a:rPr lang="en-US"/>
              <a:pPr/>
              <a:t>86</a:t>
            </a:fld>
            <a:endParaRPr lang="en-US"/>
          </a:p>
        </p:txBody>
      </p:sp>
      <p:sp>
        <p:nvSpPr>
          <p:cNvPr id="2560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560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r>
              <a:rPr lang="en-US" sz="2400">
                <a:latin typeface="Arial" charset="0"/>
                <a:cs typeface="Arial Unicode MS" charset="0"/>
              </a:rPr>
              <a:t>Provides optical blood flow</a:t>
            </a:r>
          </a:p>
        </p:txBody>
      </p:sp>
      <p:sp>
        <p:nvSpPr>
          <p:cNvPr id="256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C551A45B-9C43-3346-8AA4-362B2702E302}" type="slidenum">
              <a:rPr lang="en-US" sz="1200"/>
              <a:pPr algn="r">
                <a:buClrTx/>
                <a:buFontTx/>
                <a:buNone/>
              </a:pPr>
              <a:t>86</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94BF51D-AD8F-7645-AEE4-0AABC36C24A4}" type="slidenum">
              <a:rPr lang="en-US"/>
              <a:pPr/>
              <a:t>87</a:t>
            </a:fld>
            <a:endParaRPr lang="en-US"/>
          </a:p>
        </p:txBody>
      </p:sp>
      <p:sp>
        <p:nvSpPr>
          <p:cNvPr id="2662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662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r>
              <a:rPr lang="en-US" sz="2400">
                <a:latin typeface="Arial" charset="0"/>
                <a:cs typeface="Arial Unicode MS" charset="0"/>
              </a:rPr>
              <a:t>Mechanical disadvantage- is cavitation, when the rapid change in pressure drop will form vaporous micro bubbles. This will cause blood cell damage.</a:t>
            </a:r>
          </a:p>
          <a:p>
            <a:pPr eaLnBrk="1" hangingPunct="1">
              <a:spcBef>
                <a:spcPts val="450"/>
              </a:spcBef>
              <a:buSzPct val="45000"/>
              <a:buFont typeface="Wingdings" charset="0"/>
              <a:buNone/>
            </a:pPr>
            <a:endParaRPr lang="en-US" sz="2400">
              <a:latin typeface="Arial" charset="0"/>
              <a:cs typeface="Arial Unicode MS" charset="0"/>
            </a:endParaRPr>
          </a:p>
        </p:txBody>
      </p:sp>
      <p:sp>
        <p:nvSpPr>
          <p:cNvPr id="2662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21868B8B-2DB6-0343-9FC0-814781FC798B}" type="slidenum">
              <a:rPr lang="en-US" sz="1200"/>
              <a:pPr algn="r">
                <a:buClrTx/>
                <a:buFontTx/>
                <a:buNone/>
              </a:pPr>
              <a:t>87</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6A1B721-C46C-7F4C-9D26-A49DF769D0FF}" type="slidenum">
              <a:rPr lang="en-US"/>
              <a:pPr/>
              <a:t>88</a:t>
            </a:fld>
            <a:endParaRPr lang="en-US"/>
          </a:p>
        </p:txBody>
      </p:sp>
      <p:sp>
        <p:nvSpPr>
          <p:cNvPr id="2867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215900" indent="-21590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hangingPunct="1">
              <a:spcBef>
                <a:spcPts val="450"/>
              </a:spcBef>
              <a:buSzPct val="45000"/>
              <a:buFont typeface="Wingdings" charset="0"/>
              <a:buNone/>
            </a:pPr>
            <a:r>
              <a:rPr lang="en-US" sz="2400">
                <a:latin typeface="Arial" charset="0"/>
                <a:cs typeface="Arial Unicode MS" charset="0"/>
              </a:rPr>
              <a:t>Risk of surgery: death, heart attack, irregular heart beat, kidney failure, stroke, infection </a:t>
            </a:r>
          </a:p>
        </p:txBody>
      </p:sp>
      <p:sp>
        <p:nvSpPr>
          <p:cNvPr id="2867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entury Gothic" charset="0"/>
                <a:ea typeface="ＭＳ Ｐゴシック" charset="0"/>
                <a:cs typeface="Arial" charset="0"/>
              </a:defRPr>
            </a:lvl9pPr>
          </a:lstStyle>
          <a:p>
            <a:pPr algn="r">
              <a:buClrTx/>
              <a:buFontTx/>
              <a:buNone/>
            </a:pPr>
            <a:fld id="{87510DCD-E2CA-F043-A7FE-635C4E6F5FFE}" type="slidenum">
              <a:rPr lang="en-US" sz="1200"/>
              <a:pPr algn="r">
                <a:buClrTx/>
                <a:buFontTx/>
                <a:buNone/>
              </a:pPr>
              <a:t>88</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7886EBF8-94E3-4D4B-A164-2C26F1E108DE}" type="slidenum">
              <a:rPr lang="en-AU"/>
              <a:pPr/>
              <a:t>89</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dirty="0">
                <a:latin typeface="Calibri" charset="0"/>
              </a:rPr>
              <a:t>Profile and </a:t>
            </a:r>
            <a:r>
              <a:rPr lang="en-AU" dirty="0" err="1">
                <a:latin typeface="Calibri" charset="0"/>
              </a:rPr>
              <a:t>hemodynamics</a:t>
            </a:r>
            <a:r>
              <a:rPr lang="en-AU" dirty="0">
                <a:latin typeface="Calibri" charset="0"/>
              </a:rPr>
              <a:t> of each main valve type. </a:t>
            </a:r>
            <a:r>
              <a:rPr lang="en-AU" b="1" dirty="0">
                <a:latin typeface="Calibri" charset="0"/>
              </a:rPr>
              <a:t>A.</a:t>
            </a:r>
            <a:r>
              <a:rPr lang="en-AU" dirty="0">
                <a:latin typeface="Calibri" charset="0"/>
              </a:rPr>
              <a:t> Whereas ball and cage valves are associated with a lack of central blood ejection fraction, tilting disc valves are associated with turbulent blood flow at the lesser orifice. </a:t>
            </a:r>
            <a:r>
              <a:rPr lang="en-AU" b="1" dirty="0">
                <a:latin typeface="Calibri" charset="0"/>
              </a:rPr>
              <a:t>B.</a:t>
            </a:r>
            <a:r>
              <a:rPr lang="en-AU" dirty="0">
                <a:latin typeface="Calibri" charset="0"/>
              </a:rPr>
              <a:t> </a:t>
            </a:r>
            <a:r>
              <a:rPr lang="en-AU" dirty="0" err="1">
                <a:latin typeface="Calibri" charset="0"/>
              </a:rPr>
              <a:t>Bileaflet</a:t>
            </a:r>
            <a:r>
              <a:rPr lang="en-AU" dirty="0">
                <a:latin typeface="Calibri" charset="0"/>
              </a:rPr>
              <a:t> valves have the lowest profile compared with ball and cage valves and tilting disc valves – better </a:t>
            </a:r>
            <a:r>
              <a:rPr lang="en-AU" dirty="0" err="1">
                <a:latin typeface="Calibri" charset="0"/>
              </a:rPr>
              <a:t>transvalvular</a:t>
            </a:r>
            <a:r>
              <a:rPr lang="en-AU" dirty="0">
                <a:latin typeface="Calibri" charset="0"/>
              </a:rPr>
              <a:t> gradient. However prone to backflow</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A53A803C-E471-704B-BB28-23C6A06D32B4}" type="slidenum">
              <a:rPr lang="en-AU"/>
              <a:pPr/>
              <a:t>90</a:t>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CFE2404A-1FC5-F541-B92B-158BADC2FB30}" type="slidenum">
              <a:rPr lang="en-AU"/>
              <a:pPr/>
              <a:t>91</a:t>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445E6249-D488-994B-B748-8AFB66BC32AB}" type="slidenum">
              <a:rPr lang="en-AU"/>
              <a:pPr/>
              <a:t>92</a:t>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58342246-9C99-4248-A435-8E4A5738B444}" type="slidenum">
              <a:rPr lang="en-AU"/>
              <a:pPr/>
              <a:t>93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03C9C464-04DB-4EBB-8435-FC579902C998}" type="slidenum">
              <a:rPr lang="en-US" altLang="en-US" sz="1200"/>
              <a:pPr eaLnBrk="1" hangingPunct="1"/>
              <a:t>34</a:t>
            </a:fld>
            <a:endParaRPr lang="en-US" altLang="en-US" sz="1200"/>
          </a:p>
        </p:txBody>
      </p:sp>
      <p:sp>
        <p:nvSpPr>
          <p:cNvPr id="39938" name="Rectangle 2"/>
          <p:cNvSpPr>
            <a:spLocks noGrp="1" noRot="1" noChangeAspect="1" noChangeArrowheads="1" noTextEdit="1"/>
          </p:cNvSpPr>
          <p:nvPr>
            <p:ph type="sldImg"/>
          </p:nvPr>
        </p:nvSpPr>
        <p:spPr>
          <a:xfrm>
            <a:off x="1160463" y="668338"/>
            <a:ext cx="4552950" cy="3414712"/>
          </a:xfrm>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a:xfrm>
            <a:off x="906463" y="4379913"/>
            <a:ext cx="5060950" cy="4083050"/>
          </a:xfrm>
        </p:spPr>
        <p:txBody>
          <a:bodyPr/>
          <a:lstStyle/>
          <a:p>
            <a:pPr eaLnBrk="1" hangingPunct="1">
              <a:defRPr/>
            </a:pPr>
            <a:endParaRPr lang="en-US" smtClean="0">
              <a:ea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AU">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D6031A06-1A6E-4F47-9C54-E952F2C55CDA}" type="slidenum">
              <a:rPr lang="en-AU"/>
              <a:pPr/>
              <a:t>94</a:t>
            </a:fld>
            <a:endParaRPr lang="en-A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atin typeface="Calibri" charset="0"/>
              </a:rPr>
              <a:t>Thrombogenicity of the individual prosthesis should thus be determined on the basis of reported valve thrombosis rates for that prosthesis in relation to anticoagulation intensity and valve position. The next step is to choose a prosthesis model that provides superior hemodynamic performance to prevent prosthesis-patient mismatch (PPM) and thereby minimize postoperative transprosthetic gradients. Hence, among bioprostheses with similar durability or mechanical valves with similar thrombogenicity, one should preferably select the model that provides the largest valve effective orifice area (EOA) in relation to the patient’s annulus size </a:t>
            </a:r>
          </a:p>
          <a:p>
            <a:pPr eaLnBrk="1" hangingPunct="1">
              <a:spcBef>
                <a:spcPct val="0"/>
              </a:spcBef>
            </a:pPr>
            <a:endParaRPr lang="en-AU">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30766" indent="-281064">
              <a:defRPr>
                <a:solidFill>
                  <a:schemeClr val="tx1"/>
                </a:solidFill>
                <a:latin typeface="Arial" charset="0"/>
                <a:ea typeface="ＭＳ Ｐゴシック" charset="0"/>
              </a:defRPr>
            </a:lvl2pPr>
            <a:lvl3pPr marL="1124255" indent="-224851">
              <a:defRPr>
                <a:solidFill>
                  <a:schemeClr val="tx1"/>
                </a:solidFill>
                <a:latin typeface="Arial" charset="0"/>
                <a:ea typeface="ＭＳ Ｐゴシック" charset="0"/>
              </a:defRPr>
            </a:lvl3pPr>
            <a:lvl4pPr marL="1573957" indent="-224851">
              <a:defRPr>
                <a:solidFill>
                  <a:schemeClr val="tx1"/>
                </a:solidFill>
                <a:latin typeface="Arial" charset="0"/>
                <a:ea typeface="ＭＳ Ｐゴシック" charset="0"/>
              </a:defRPr>
            </a:lvl4pPr>
            <a:lvl5pPr marL="2023659" indent="-224851">
              <a:defRPr>
                <a:solidFill>
                  <a:schemeClr val="tx1"/>
                </a:solidFill>
                <a:latin typeface="Arial" charset="0"/>
                <a:ea typeface="ＭＳ Ｐゴシック" charset="0"/>
              </a:defRPr>
            </a:lvl5pPr>
            <a:lvl6pPr marL="2473361" indent="-224851" eaLnBrk="0" fontAlgn="base" hangingPunct="0">
              <a:spcBef>
                <a:spcPct val="0"/>
              </a:spcBef>
              <a:spcAft>
                <a:spcPct val="0"/>
              </a:spcAft>
              <a:defRPr>
                <a:solidFill>
                  <a:schemeClr val="tx1"/>
                </a:solidFill>
                <a:latin typeface="Arial" charset="0"/>
                <a:ea typeface="ＭＳ Ｐゴシック" charset="0"/>
              </a:defRPr>
            </a:lvl6pPr>
            <a:lvl7pPr marL="2923062" indent="-224851" eaLnBrk="0" fontAlgn="base" hangingPunct="0">
              <a:spcBef>
                <a:spcPct val="0"/>
              </a:spcBef>
              <a:spcAft>
                <a:spcPct val="0"/>
              </a:spcAft>
              <a:defRPr>
                <a:solidFill>
                  <a:schemeClr val="tx1"/>
                </a:solidFill>
                <a:latin typeface="Arial" charset="0"/>
                <a:ea typeface="ＭＳ Ｐゴシック" charset="0"/>
              </a:defRPr>
            </a:lvl7pPr>
            <a:lvl8pPr marL="3372764" indent="-224851" eaLnBrk="0" fontAlgn="base" hangingPunct="0">
              <a:spcBef>
                <a:spcPct val="0"/>
              </a:spcBef>
              <a:spcAft>
                <a:spcPct val="0"/>
              </a:spcAft>
              <a:defRPr>
                <a:solidFill>
                  <a:schemeClr val="tx1"/>
                </a:solidFill>
                <a:latin typeface="Arial" charset="0"/>
                <a:ea typeface="ＭＳ Ｐゴシック" charset="0"/>
              </a:defRPr>
            </a:lvl8pPr>
            <a:lvl9pPr marL="3822466" indent="-224851" eaLnBrk="0" fontAlgn="base" hangingPunct="0">
              <a:spcBef>
                <a:spcPct val="0"/>
              </a:spcBef>
              <a:spcAft>
                <a:spcPct val="0"/>
              </a:spcAft>
              <a:defRPr>
                <a:solidFill>
                  <a:schemeClr val="tx1"/>
                </a:solidFill>
                <a:latin typeface="Arial" charset="0"/>
                <a:ea typeface="ＭＳ Ｐゴシック" charset="0"/>
              </a:defRPr>
            </a:lvl9pPr>
          </a:lstStyle>
          <a:p>
            <a:fld id="{F730A29B-C6A3-174B-BF47-3C50FE32D787}" type="slidenum">
              <a:rPr lang="en-AU"/>
              <a:pPr/>
              <a:t>95</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effectLst/>
              </a:rPr>
              <a:t>Usher syndrome</a:t>
            </a:r>
            <a:r>
              <a:rPr lang="en-IN" dirty="0" smtClean="0">
                <a:effectLst/>
              </a:rPr>
              <a:t> is a relatively rare </a:t>
            </a:r>
            <a:r>
              <a:rPr lang="en-IN" dirty="0" smtClean="0">
                <a:effectLst/>
                <a:hlinkClick r:id="rId3" tooltip="Genetic disorder"/>
              </a:rPr>
              <a:t>genetic disorder</a:t>
            </a:r>
            <a:r>
              <a:rPr lang="en-IN" dirty="0" smtClean="0">
                <a:effectLst/>
              </a:rPr>
              <a:t> caused by a mutation in any one of 10 </a:t>
            </a:r>
            <a:r>
              <a:rPr lang="en-IN" dirty="0" smtClean="0">
                <a:effectLst/>
                <a:hlinkClick r:id="rId4" tooltip="Gene"/>
              </a:rPr>
              <a:t>genes</a:t>
            </a:r>
            <a:r>
              <a:rPr lang="en-IN" dirty="0" smtClean="0">
                <a:effectLst/>
              </a:rPr>
              <a:t> resulting in a combination of </a:t>
            </a:r>
            <a:r>
              <a:rPr lang="en-IN" dirty="0" smtClean="0">
                <a:effectLst/>
                <a:hlinkClick r:id="rId5" tooltip="Hearing loss"/>
              </a:rPr>
              <a:t>hearing loss</a:t>
            </a:r>
            <a:r>
              <a:rPr lang="en-IN" dirty="0" smtClean="0">
                <a:effectLst/>
              </a:rPr>
              <a:t> and </a:t>
            </a:r>
            <a:r>
              <a:rPr lang="en-IN" dirty="0" smtClean="0">
                <a:effectLst/>
                <a:hlinkClick r:id="rId6" tooltip="Visual impairment"/>
              </a:rPr>
              <a:t>visual impairment</a:t>
            </a:r>
            <a:r>
              <a:rPr lang="en-IN" dirty="0" smtClean="0">
                <a:effectLst/>
              </a:rPr>
              <a:t>, and is a leading cause of </a:t>
            </a:r>
            <a:r>
              <a:rPr lang="en-IN" dirty="0" err="1" smtClean="0">
                <a:effectLst/>
                <a:hlinkClick r:id="rId7" tooltip="Deafblindness"/>
              </a:rPr>
              <a:t>deafblindness</a:t>
            </a:r>
            <a:r>
              <a:rPr lang="en-IN" dirty="0" smtClean="0">
                <a:effectLst/>
              </a:rPr>
              <a:t>. Usher syndrome is incurable at present.</a:t>
            </a:r>
            <a:endParaRPr lang="en-IN" dirty="0"/>
          </a:p>
        </p:txBody>
      </p:sp>
      <p:sp>
        <p:nvSpPr>
          <p:cNvPr id="4" name="Slide Number Placeholder 3"/>
          <p:cNvSpPr>
            <a:spLocks noGrp="1"/>
          </p:cNvSpPr>
          <p:nvPr>
            <p:ph type="sldNum" sz="quarter" idx="10"/>
          </p:nvPr>
        </p:nvSpPr>
        <p:spPr/>
        <p:txBody>
          <a:bodyPr/>
          <a:lstStyle/>
          <a:p>
            <a:pPr>
              <a:defRPr/>
            </a:pPr>
            <a:fld id="{4C4FE597-1173-4C28-BCD7-7EDC2E6F2E45}" type="slidenum">
              <a:rPr lang="en-US" smtClean="0"/>
              <a:pPr>
                <a:defRPr/>
              </a:pPr>
              <a:t>35</a:t>
            </a:fld>
            <a:endParaRPr lang="en-US"/>
          </a:p>
        </p:txBody>
      </p:sp>
    </p:spTree>
    <p:extLst>
      <p:ext uri="{BB962C8B-B14F-4D97-AF65-F5344CB8AC3E}">
        <p14:creationId xmlns:p14="http://schemas.microsoft.com/office/powerpoint/2010/main" val="288246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r" rtl="1" eaLnBrk="0" fontAlgn="base" hangingPunct="0">
              <a:spcBef>
                <a:spcPct val="0"/>
              </a:spcBef>
              <a:spcAft>
                <a:spcPct val="0"/>
              </a:spcAft>
              <a:defRPr>
                <a:solidFill>
                  <a:schemeClr val="tx1"/>
                </a:solidFill>
                <a:latin typeface="Times New Roman" pitchFamily="18" charset="0"/>
                <a:cs typeface="Arial" charset="0"/>
              </a:defRPr>
            </a:lvl6pPr>
            <a:lvl7pPr marL="2971800" indent="-228600" algn="r" rtl="1" eaLnBrk="0" fontAlgn="base" hangingPunct="0">
              <a:spcBef>
                <a:spcPct val="0"/>
              </a:spcBef>
              <a:spcAft>
                <a:spcPct val="0"/>
              </a:spcAft>
              <a:defRPr>
                <a:solidFill>
                  <a:schemeClr val="tx1"/>
                </a:solidFill>
                <a:latin typeface="Times New Roman" pitchFamily="18" charset="0"/>
                <a:cs typeface="Arial" charset="0"/>
              </a:defRPr>
            </a:lvl7pPr>
            <a:lvl8pPr marL="3429000" indent="-228600" algn="r" rtl="1" eaLnBrk="0" fontAlgn="base" hangingPunct="0">
              <a:spcBef>
                <a:spcPct val="0"/>
              </a:spcBef>
              <a:spcAft>
                <a:spcPct val="0"/>
              </a:spcAft>
              <a:defRPr>
                <a:solidFill>
                  <a:schemeClr val="tx1"/>
                </a:solidFill>
                <a:latin typeface="Times New Roman" pitchFamily="18" charset="0"/>
                <a:cs typeface="Arial" charset="0"/>
              </a:defRPr>
            </a:lvl8pPr>
            <a:lvl9pPr marL="3886200" indent="-228600" algn="r" rtl="1"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34024F93-105A-466C-A66C-673322669227}" type="slidenum">
              <a:rPr lang="en-US" altLang="en-US" smtClean="0">
                <a:cs typeface="Times New Roman" pitchFamily="18" charset="0"/>
              </a:rPr>
              <a:pPr eaLnBrk="1" hangingPunct="1"/>
              <a:t>49</a:t>
            </a:fld>
            <a:endParaRPr lang="en-US" altLang="en-US" smtClean="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E4622-04D8-41D1-8426-18CD72F94F7A}" type="slidenum">
              <a:rPr lang="en-US" altLang="en-US"/>
              <a:pPr/>
              <a:t>50</a:t>
            </a:fld>
            <a:endParaRPr lang="en-US" altLang="en-US"/>
          </a:p>
        </p:txBody>
      </p:sp>
      <p:sp>
        <p:nvSpPr>
          <p:cNvPr id="13314" name="Rectangle 2"/>
          <p:cNvSpPr>
            <a:spLocks noGrp="1" noRot="1" noChangeAspect="1" noChangeArrowheads="1" noTextEdit="1"/>
          </p:cNvSpPr>
          <p:nvPr>
            <p:ph type="sldImg"/>
          </p:nvPr>
        </p:nvSpPr>
        <p:spPr>
          <a:ln/>
        </p:spPr>
      </p:sp>
      <p:sp>
        <p:nvSpPr>
          <p:cNvPr id="13316" name="Rectangle 4"/>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0B0BE-DA1F-9E4F-B5A2-1E3469F9BB04}" type="slidenum">
              <a:rPr lang="en-US"/>
              <a:pPr/>
              <a:t>51</a:t>
            </a:fld>
            <a:endParaRPr lang="en-US"/>
          </a:p>
        </p:txBody>
      </p:sp>
      <p:sp>
        <p:nvSpPr>
          <p:cNvPr id="11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B78AF-A994-0545-9E7D-35546C729003}" type="slidenum">
              <a:rPr lang="en-US"/>
              <a:pPr/>
              <a:t>54</a:t>
            </a:fld>
            <a:endParaRPr lang="en-US"/>
          </a:p>
        </p:txBody>
      </p:sp>
      <p:sp>
        <p:nvSpPr>
          <p:cNvPr id="22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674689" y="887413"/>
            <a:ext cx="7720013" cy="5087937"/>
            <a:chOff x="425" y="559"/>
            <a:chExt cx="4863" cy="3205"/>
          </a:xfrm>
        </p:grpSpPr>
        <p:grpSp>
          <p:nvGrpSpPr>
            <p:cNvPr id="5" name="Group 3"/>
            <p:cNvGrpSpPr>
              <a:grpSpLocks/>
            </p:cNvGrpSpPr>
            <p:nvPr userDrawn="1"/>
          </p:nvGrpSpPr>
          <p:grpSpPr bwMode="auto">
            <a:xfrm>
              <a:off x="425" y="559"/>
              <a:ext cx="157" cy="1796"/>
              <a:chOff x="425" y="559"/>
              <a:chExt cx="157" cy="1796"/>
            </a:xfrm>
          </p:grpSpPr>
          <p:sp>
            <p:nvSpPr>
              <p:cNvPr id="10" name="Line 4"/>
              <p:cNvSpPr>
                <a:spLocks noChangeShapeType="1"/>
              </p:cNvSpPr>
              <p:nvPr userDrawn="1"/>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rc 7"/>
              <p:cNvSpPr>
                <a:spLocks/>
              </p:cNvSpPr>
              <p:nvPr userDrawn="1"/>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8"/>
            <p:cNvGrpSpPr>
              <a:grpSpLocks/>
            </p:cNvGrpSpPr>
            <p:nvPr userDrawn="1"/>
          </p:nvGrpSpPr>
          <p:grpSpPr bwMode="auto">
            <a:xfrm>
              <a:off x="1480" y="1952"/>
              <a:ext cx="3808" cy="1812"/>
              <a:chOff x="1480" y="1952"/>
              <a:chExt cx="3808" cy="1812"/>
            </a:xfrm>
          </p:grpSpPr>
          <p:sp>
            <p:nvSpPr>
              <p:cNvPr id="7" name="Line 9"/>
              <p:cNvSpPr>
                <a:spLocks noChangeShapeType="1"/>
              </p:cNvSpPr>
              <p:nvPr userDrawn="1"/>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0"/>
              <p:cNvSpPr>
                <a:spLocks noChangeShapeType="1"/>
              </p:cNvSpPr>
              <p:nvPr userDrawn="1"/>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rc 11"/>
              <p:cNvSpPr>
                <a:spLocks/>
              </p:cNvSpPr>
              <p:nvPr userDrawn="1"/>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6812" name="Rectangle 12"/>
          <p:cNvSpPr>
            <a:spLocks noGrp="1" noChangeArrowheads="1"/>
          </p:cNvSpPr>
          <p:nvPr>
            <p:ph type="ctrTitle"/>
          </p:nvPr>
        </p:nvSpPr>
        <p:spPr>
          <a:xfrm>
            <a:off x="990600" y="1752600"/>
            <a:ext cx="7772400" cy="1143000"/>
          </a:xfrm>
        </p:spPr>
        <p:txBody>
          <a:bodyPr anchor="b"/>
          <a:lstStyle>
            <a:lvl1pPr>
              <a:defRPr/>
            </a:lvl1pPr>
          </a:lstStyle>
          <a:p>
            <a:pPr lvl="0"/>
            <a:r>
              <a:rPr lang="en-US" noProof="0" smtClean="0"/>
              <a:t>Click to edit Master title style</a:t>
            </a:r>
          </a:p>
        </p:txBody>
      </p:sp>
      <p:sp>
        <p:nvSpPr>
          <p:cNvPr id="76813" name="Rectangle 13"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Tx/>
              <a:buNone/>
              <a:defRPr/>
            </a:lvl1pPr>
          </a:lstStyle>
          <a:p>
            <a:pPr lvl="0"/>
            <a:r>
              <a:rPr lang="en-US" noProof="0" smtClean="0"/>
              <a:t>Click to edit Master subtitle style</a:t>
            </a:r>
          </a:p>
        </p:txBody>
      </p:sp>
      <p:sp>
        <p:nvSpPr>
          <p:cNvPr id="14" name="Rectangle 14"/>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400" baseline="0"/>
            </a:lvl1pPr>
          </a:lstStyle>
          <a:p>
            <a:pPr>
              <a:defRPr/>
            </a:pPr>
            <a:endParaRPr lang="en-US"/>
          </a:p>
        </p:txBody>
      </p:sp>
      <p:sp>
        <p:nvSpPr>
          <p:cNvPr id="15" name="Rectangle 1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aseline="0"/>
            </a:lvl1pPr>
          </a:lstStyle>
          <a:p>
            <a:pPr>
              <a:defRPr/>
            </a:pPr>
            <a:endParaRPr lang="en-US"/>
          </a:p>
        </p:txBody>
      </p:sp>
      <p:sp>
        <p:nvSpPr>
          <p:cNvPr id="16" name="Rectangle 16"/>
          <p:cNvSpPr>
            <a:spLocks noGrp="1" noChangeArrowheads="1"/>
          </p:cNvSpPr>
          <p:nvPr>
            <p:ph type="sldNum" sz="quarter" idx="12"/>
          </p:nvPr>
        </p:nvSpPr>
        <p:spPr>
          <a:xfrm>
            <a:off x="6553200" y="6248400"/>
            <a:ext cx="1905000" cy="457200"/>
          </a:xfrm>
        </p:spPr>
        <p:txBody>
          <a:bodyPr/>
          <a:lstStyle>
            <a:lvl1pPr>
              <a:defRPr/>
            </a:lvl1pPr>
          </a:lstStyle>
          <a:p>
            <a:pPr>
              <a:defRPr/>
            </a:pPr>
            <a:fld id="{252127A1-42C0-45D2-A4D2-543FE17B437D}" type="slidenum">
              <a:rPr lang="en-US"/>
              <a:pPr>
                <a:defRPr/>
              </a:pPr>
              <a:t>‹#›</a:t>
            </a:fld>
            <a:endParaRPr lang="en-US"/>
          </a:p>
        </p:txBody>
      </p:sp>
    </p:spTree>
    <p:extLst>
      <p:ext uri="{BB962C8B-B14F-4D97-AF65-F5344CB8AC3E}">
        <p14:creationId xmlns:p14="http://schemas.microsoft.com/office/powerpoint/2010/main" val="40818855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280233AA-D32D-4970-BFC0-2EF0066BDDFA}" type="slidenum">
              <a:rPr lang="en-US"/>
              <a:pPr>
                <a:defRPr/>
              </a:pPr>
              <a:t>‹#›</a:t>
            </a:fld>
            <a:endParaRPr lang="en-US"/>
          </a:p>
        </p:txBody>
      </p:sp>
    </p:spTree>
    <p:extLst>
      <p:ext uri="{BB962C8B-B14F-4D97-AF65-F5344CB8AC3E}">
        <p14:creationId xmlns:p14="http://schemas.microsoft.com/office/powerpoint/2010/main" val="38893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0764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60769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FEAD49DC-D6C9-4DCB-A1F4-810A16B0BF4E}" type="slidenum">
              <a:rPr lang="en-US"/>
              <a:pPr>
                <a:defRPr/>
              </a:pPr>
              <a:t>‹#›</a:t>
            </a:fld>
            <a:endParaRPr lang="en-US"/>
          </a:p>
        </p:txBody>
      </p:sp>
    </p:spTree>
    <p:extLst>
      <p:ext uri="{BB962C8B-B14F-4D97-AF65-F5344CB8AC3E}">
        <p14:creationId xmlns:p14="http://schemas.microsoft.com/office/powerpoint/2010/main" val="304838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0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F0F1EA8F-C64D-4012-A346-816D1994E0DE}" type="slidenum">
              <a:rPr lang="en-US"/>
              <a:pPr>
                <a:defRPr/>
              </a:pPr>
              <a:t>‹#›</a:t>
            </a:fld>
            <a:endParaRPr lang="en-US"/>
          </a:p>
        </p:txBody>
      </p:sp>
    </p:spTree>
    <p:extLst>
      <p:ext uri="{BB962C8B-B14F-4D97-AF65-F5344CB8AC3E}">
        <p14:creationId xmlns:p14="http://schemas.microsoft.com/office/powerpoint/2010/main" val="1957627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57FE4B38-F8E4-44F8-A163-7640A9A089C9}" type="slidenum">
              <a:rPr lang="en-US"/>
              <a:pPr>
                <a:defRPr/>
              </a:pPr>
              <a:t>‹#›</a:t>
            </a:fld>
            <a:endParaRPr lang="en-US"/>
          </a:p>
        </p:txBody>
      </p:sp>
    </p:spTree>
    <p:extLst>
      <p:ext uri="{BB962C8B-B14F-4D97-AF65-F5344CB8AC3E}">
        <p14:creationId xmlns:p14="http://schemas.microsoft.com/office/powerpoint/2010/main" val="241699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2954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733800"/>
            <a:ext cx="4038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
          <p:cNvSpPr>
            <a:spLocks noGrp="1" noChangeArrowheads="1"/>
          </p:cNvSpPr>
          <p:nvPr>
            <p:ph type="sldNum" sz="quarter" idx="10"/>
          </p:nvPr>
        </p:nvSpPr>
        <p:spPr>
          <a:ln/>
        </p:spPr>
        <p:txBody>
          <a:bodyPr/>
          <a:lstStyle>
            <a:lvl1pPr>
              <a:defRPr/>
            </a:lvl1pPr>
          </a:lstStyle>
          <a:p>
            <a:pPr>
              <a:defRPr/>
            </a:pPr>
            <a:fld id="{D9E77BCD-BD0F-474E-829D-B1FFAA72BD2D}" type="slidenum">
              <a:rPr lang="en-US"/>
              <a:pPr>
                <a:defRPr/>
              </a:pPr>
              <a:t>‹#›</a:t>
            </a:fld>
            <a:endParaRPr lang="en-US"/>
          </a:p>
        </p:txBody>
      </p:sp>
    </p:spTree>
    <p:extLst>
      <p:ext uri="{BB962C8B-B14F-4D97-AF65-F5344CB8AC3E}">
        <p14:creationId xmlns:p14="http://schemas.microsoft.com/office/powerpoint/2010/main" val="227408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941513"/>
            <a:ext cx="40274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508500" y="1941513"/>
            <a:ext cx="4029075" cy="4114800"/>
          </a:xfrm>
        </p:spPr>
        <p:txBody>
          <a:bodyPr/>
          <a:lstStyle/>
          <a:p>
            <a:pPr lvl="0"/>
            <a:endParaRPr lang="en-US" noProof="0" smtClean="0"/>
          </a:p>
        </p:txBody>
      </p:sp>
      <p:sp>
        <p:nvSpPr>
          <p:cNvPr id="5" name="Rectangle 1031"/>
          <p:cNvSpPr>
            <a:spLocks noGrp="1" noChangeArrowheads="1"/>
          </p:cNvSpPr>
          <p:nvPr>
            <p:ph type="dt" sz="half" idx="10"/>
          </p:nvPr>
        </p:nvSpPr>
        <p:spPr>
          <a:xfrm>
            <a:off x="3433763" y="6343650"/>
            <a:ext cx="1905000" cy="457200"/>
          </a:xfrm>
          <a:prstGeom prst="rect">
            <a:avLst/>
          </a:prstGeom>
          <a:ln/>
        </p:spPr>
        <p:txBody>
          <a:bodyPr/>
          <a:lstStyle>
            <a:lvl1pPr>
              <a:defRPr/>
            </a:lvl1pPr>
          </a:lstStyle>
          <a:p>
            <a:pPr>
              <a:defRPr/>
            </a:pPr>
            <a:endParaRPr lang="en-US"/>
          </a:p>
        </p:txBody>
      </p:sp>
      <p:sp>
        <p:nvSpPr>
          <p:cNvPr id="6" name="Rectangle 1032"/>
          <p:cNvSpPr>
            <a:spLocks noGrp="1" noChangeArrowheads="1"/>
          </p:cNvSpPr>
          <p:nvPr>
            <p:ph type="ftr" sz="quarter" idx="11"/>
          </p:nvPr>
        </p:nvSpPr>
        <p:spPr>
          <a:xfrm>
            <a:off x="6108700" y="6343650"/>
            <a:ext cx="2895600" cy="457200"/>
          </a:xfrm>
          <a:prstGeom prst="rect">
            <a:avLst/>
          </a:prstGeom>
          <a:ln/>
        </p:spPr>
        <p:txBody>
          <a:bodyPr/>
          <a:lstStyle>
            <a:lvl1pPr>
              <a:defRPr/>
            </a:lvl1pPr>
          </a:lstStyle>
          <a:p>
            <a:pPr>
              <a:defRPr/>
            </a:pPr>
            <a:endParaRPr lang="en-US"/>
          </a:p>
        </p:txBody>
      </p:sp>
      <p:sp>
        <p:nvSpPr>
          <p:cNvPr id="7" name="Rectangle 1033"/>
          <p:cNvSpPr>
            <a:spLocks noGrp="1" noChangeArrowheads="1"/>
          </p:cNvSpPr>
          <p:nvPr>
            <p:ph type="sldNum" sz="quarter" idx="12"/>
          </p:nvPr>
        </p:nvSpPr>
        <p:spPr>
          <a:ln/>
        </p:spPr>
        <p:txBody>
          <a:bodyPr/>
          <a:lstStyle>
            <a:lvl1pPr>
              <a:defRPr/>
            </a:lvl1pPr>
          </a:lstStyle>
          <a:p>
            <a:fld id="{2B1ACDF8-5F53-417C-9E25-D0EFFF2899DE}" type="slidenum">
              <a:rPr lang="en-US" altLang="en-US"/>
              <a:pPr/>
              <a:t>‹#›</a:t>
            </a:fld>
            <a:endParaRPr lang="en-US" altLang="en-US"/>
          </a:p>
        </p:txBody>
      </p:sp>
    </p:spTree>
    <p:extLst>
      <p:ext uri="{BB962C8B-B14F-4D97-AF65-F5344CB8AC3E}">
        <p14:creationId xmlns:p14="http://schemas.microsoft.com/office/powerpoint/2010/main" val="245608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84E0B2E-25D2-4354-A0F7-E081D3529FAA}" type="slidenum">
              <a:rPr lang="en-US"/>
              <a:pPr>
                <a:defRPr/>
              </a:pPr>
              <a:t>‹#›</a:t>
            </a:fld>
            <a:endParaRPr lang="en-US"/>
          </a:p>
        </p:txBody>
      </p:sp>
    </p:spTree>
    <p:extLst>
      <p:ext uri="{BB962C8B-B14F-4D97-AF65-F5344CB8AC3E}">
        <p14:creationId xmlns:p14="http://schemas.microsoft.com/office/powerpoint/2010/main" val="106497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EC50607B-FDB6-451D-9F97-1DF798883B94}" type="slidenum">
              <a:rPr lang="en-US"/>
              <a:pPr>
                <a:defRPr/>
              </a:pPr>
              <a:t>‹#›</a:t>
            </a:fld>
            <a:endParaRPr lang="en-US"/>
          </a:p>
        </p:txBody>
      </p:sp>
    </p:spTree>
    <p:extLst>
      <p:ext uri="{BB962C8B-B14F-4D97-AF65-F5344CB8AC3E}">
        <p14:creationId xmlns:p14="http://schemas.microsoft.com/office/powerpoint/2010/main" val="21819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1D513DD5-4D4F-494F-B352-44F5C4283439}" type="slidenum">
              <a:rPr lang="en-US"/>
              <a:pPr>
                <a:defRPr/>
              </a:pPr>
              <a:t>‹#›</a:t>
            </a:fld>
            <a:endParaRPr lang="en-US"/>
          </a:p>
        </p:txBody>
      </p:sp>
    </p:spTree>
    <p:extLst>
      <p:ext uri="{BB962C8B-B14F-4D97-AF65-F5344CB8AC3E}">
        <p14:creationId xmlns:p14="http://schemas.microsoft.com/office/powerpoint/2010/main" val="398310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2AA1680E-533F-4F6D-B3FD-EE5D11EC5738}" type="slidenum">
              <a:rPr lang="en-US"/>
              <a:pPr>
                <a:defRPr/>
              </a:pPr>
              <a:t>‹#›</a:t>
            </a:fld>
            <a:endParaRPr lang="en-US"/>
          </a:p>
        </p:txBody>
      </p:sp>
    </p:spTree>
    <p:extLst>
      <p:ext uri="{BB962C8B-B14F-4D97-AF65-F5344CB8AC3E}">
        <p14:creationId xmlns:p14="http://schemas.microsoft.com/office/powerpoint/2010/main" val="400729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D28D6684-BFF5-429B-B755-4F25663D8894}" type="slidenum">
              <a:rPr lang="en-US"/>
              <a:pPr>
                <a:defRPr/>
              </a:pPr>
              <a:t>‹#›</a:t>
            </a:fld>
            <a:endParaRPr lang="en-US"/>
          </a:p>
        </p:txBody>
      </p:sp>
    </p:spTree>
    <p:extLst>
      <p:ext uri="{BB962C8B-B14F-4D97-AF65-F5344CB8AC3E}">
        <p14:creationId xmlns:p14="http://schemas.microsoft.com/office/powerpoint/2010/main" val="205518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7EAD352D-ACF4-455F-B3AF-663A0852B0EE}" type="slidenum">
              <a:rPr lang="en-US"/>
              <a:pPr>
                <a:defRPr/>
              </a:pPr>
              <a:t>‹#›</a:t>
            </a:fld>
            <a:endParaRPr lang="en-US"/>
          </a:p>
        </p:txBody>
      </p:sp>
    </p:spTree>
    <p:extLst>
      <p:ext uri="{BB962C8B-B14F-4D97-AF65-F5344CB8AC3E}">
        <p14:creationId xmlns:p14="http://schemas.microsoft.com/office/powerpoint/2010/main" val="339272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BBEE9927-12CF-4FB7-BD0C-7B78FF90913A}" type="slidenum">
              <a:rPr lang="en-US"/>
              <a:pPr>
                <a:defRPr/>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779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CF67716D-A9FB-4725-8859-8465A74D48B8}" type="slidenum">
              <a:rPr lang="en-US"/>
              <a:pPr>
                <a:defRPr/>
              </a:pPr>
              <a:t>‹#›</a:t>
            </a:fld>
            <a:endParaRPr lang="en-US"/>
          </a:p>
        </p:txBody>
      </p:sp>
    </p:spTree>
    <p:extLst>
      <p:ext uri="{BB962C8B-B14F-4D97-AF65-F5344CB8AC3E}">
        <p14:creationId xmlns:p14="http://schemas.microsoft.com/office/powerpoint/2010/main" val="1135565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352800" y="0"/>
            <a:ext cx="5791200" cy="15240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aseline="30000">
                <a:solidFill>
                  <a:schemeClr val="tx1"/>
                </a:solidFill>
                <a:latin typeface="Tahoma" pitchFamily="34" charset="0"/>
              </a:defRPr>
            </a:lvl1pPr>
            <a:lvl2pPr marL="742950" indent="-285750" eaLnBrk="0" hangingPunct="0">
              <a:defRPr sz="2400" baseline="30000">
                <a:solidFill>
                  <a:schemeClr val="tx1"/>
                </a:solidFill>
                <a:latin typeface="Tahoma" pitchFamily="34" charset="0"/>
              </a:defRPr>
            </a:lvl2pPr>
            <a:lvl3pPr marL="1143000" indent="-228600" eaLnBrk="0" hangingPunct="0">
              <a:defRPr sz="2400" baseline="30000">
                <a:solidFill>
                  <a:schemeClr val="tx1"/>
                </a:solidFill>
                <a:latin typeface="Tahoma" pitchFamily="34" charset="0"/>
              </a:defRPr>
            </a:lvl3pPr>
            <a:lvl4pPr marL="1600200" indent="-228600" eaLnBrk="0" hangingPunct="0">
              <a:defRPr sz="2400" baseline="30000">
                <a:solidFill>
                  <a:schemeClr val="tx1"/>
                </a:solidFill>
                <a:latin typeface="Tahoma" pitchFamily="34" charset="0"/>
              </a:defRPr>
            </a:lvl4pPr>
            <a:lvl5pPr marL="2057400" indent="-228600" eaLnBrk="0" hangingPunct="0">
              <a:defRPr sz="2400" baseline="30000">
                <a:solidFill>
                  <a:schemeClr val="tx1"/>
                </a:solidFill>
                <a:latin typeface="Tahoma" pitchFamily="34" charset="0"/>
              </a:defRPr>
            </a:lvl5pPr>
            <a:lvl6pPr marL="2514600" indent="-228600" algn="ctr" eaLnBrk="0" fontAlgn="base" hangingPunct="0">
              <a:spcBef>
                <a:spcPct val="0"/>
              </a:spcBef>
              <a:spcAft>
                <a:spcPct val="0"/>
              </a:spcAft>
              <a:defRPr sz="2400" baseline="30000">
                <a:solidFill>
                  <a:schemeClr val="tx1"/>
                </a:solidFill>
                <a:latin typeface="Tahoma" pitchFamily="34" charset="0"/>
              </a:defRPr>
            </a:lvl6pPr>
            <a:lvl7pPr marL="2971800" indent="-228600" algn="ctr" eaLnBrk="0" fontAlgn="base" hangingPunct="0">
              <a:spcBef>
                <a:spcPct val="0"/>
              </a:spcBef>
              <a:spcAft>
                <a:spcPct val="0"/>
              </a:spcAft>
              <a:defRPr sz="2400" baseline="30000">
                <a:solidFill>
                  <a:schemeClr val="tx1"/>
                </a:solidFill>
                <a:latin typeface="Tahoma" pitchFamily="34" charset="0"/>
              </a:defRPr>
            </a:lvl7pPr>
            <a:lvl8pPr marL="3429000" indent="-228600" algn="ctr" eaLnBrk="0" fontAlgn="base" hangingPunct="0">
              <a:spcBef>
                <a:spcPct val="0"/>
              </a:spcBef>
              <a:spcAft>
                <a:spcPct val="0"/>
              </a:spcAft>
              <a:defRPr sz="2400" baseline="30000">
                <a:solidFill>
                  <a:schemeClr val="tx1"/>
                </a:solidFill>
                <a:latin typeface="Tahoma" pitchFamily="34" charset="0"/>
              </a:defRPr>
            </a:lvl8pPr>
            <a:lvl9pPr marL="3886200" indent="-228600" algn="ctr" eaLnBrk="0" fontAlgn="base" hangingPunct="0">
              <a:spcBef>
                <a:spcPct val="0"/>
              </a:spcBef>
              <a:spcAft>
                <a:spcPct val="0"/>
              </a:spcAft>
              <a:defRPr sz="2400" baseline="30000">
                <a:solidFill>
                  <a:schemeClr val="tx1"/>
                </a:solidFill>
                <a:latin typeface="Tahoma" pitchFamily="34" charset="0"/>
              </a:defRPr>
            </a:lvl9pPr>
          </a:lstStyle>
          <a:p>
            <a:pPr eaLnBrk="1" hangingPunct="1">
              <a:defRPr/>
            </a:pPr>
            <a:endParaRPr lang="en-US" altLang="en-US" smtClean="0"/>
          </a:p>
        </p:txBody>
      </p:sp>
      <p:sp>
        <p:nvSpPr>
          <p:cNvPr id="1027" name="Line 3"/>
          <p:cNvSpPr>
            <a:spLocks noChangeShapeType="1"/>
          </p:cNvSpPr>
          <p:nvPr/>
        </p:nvSpPr>
        <p:spPr bwMode="ltGray">
          <a:xfrm>
            <a:off x="8839200" y="0"/>
            <a:ext cx="0" cy="2362200"/>
          </a:xfrm>
          <a:prstGeom prst="line">
            <a:avLst/>
          </a:prstGeom>
          <a:noFill/>
          <a:ln w="95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8" name="Group 4"/>
          <p:cNvGrpSpPr>
            <a:grpSpLocks/>
          </p:cNvGrpSpPr>
          <p:nvPr/>
        </p:nvGrpSpPr>
        <p:grpSpPr bwMode="auto">
          <a:xfrm>
            <a:off x="381000" y="1143000"/>
            <a:ext cx="1784350" cy="2324100"/>
            <a:chOff x="96" y="916"/>
            <a:chExt cx="2208" cy="2876"/>
          </a:xfrm>
        </p:grpSpPr>
        <p:sp>
          <p:nvSpPr>
            <p:cNvPr id="1033" name="Line 5"/>
            <p:cNvSpPr>
              <a:spLocks noChangeShapeType="1"/>
            </p:cNvSpPr>
            <p:nvPr/>
          </p:nvSpPr>
          <p:spPr bwMode="ltGray">
            <a:xfrm flipH="1">
              <a:off x="96" y="1037"/>
              <a:ext cx="2208" cy="0"/>
            </a:xfrm>
            <a:prstGeom prst="line">
              <a:avLst/>
            </a:prstGeom>
            <a:noFill/>
            <a:ln w="95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Line 6"/>
            <p:cNvSpPr>
              <a:spLocks noChangeShapeType="1"/>
            </p:cNvSpPr>
            <p:nvPr/>
          </p:nvSpPr>
          <p:spPr bwMode="ltGray">
            <a:xfrm>
              <a:off x="336" y="920"/>
              <a:ext cx="0" cy="2872"/>
            </a:xfrm>
            <a:prstGeom prst="line">
              <a:avLst/>
            </a:prstGeom>
            <a:noFill/>
            <a:ln w="95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Arc 7"/>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9" name="Rectangle 8"/>
          <p:cNvSpPr>
            <a:spLocks noGrp="1" noChangeArrowheads="1"/>
          </p:cNvSpPr>
          <p:nvPr>
            <p:ph type="title"/>
          </p:nvPr>
        </p:nvSpPr>
        <p:spPr bwMode="auto">
          <a:xfrm>
            <a:off x="533400" y="3048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9" descr="Rectangle: Click to edit Master text styles&#10;Second level&#10;Third level&#10;Fourth level&#10;Fifth level"/>
          <p:cNvSpPr>
            <a:spLocks noGrp="1" noChangeArrowheads="1"/>
          </p:cNvSpPr>
          <p:nvPr>
            <p:ph type="body" idx="1"/>
          </p:nvPr>
        </p:nvSpPr>
        <p:spPr bwMode="auto">
          <a:xfrm>
            <a:off x="609600" y="12954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75786" name="Rectangle 10"/>
          <p:cNvSpPr>
            <a:spLocks noGrp="1" noChangeArrowheads="1"/>
          </p:cNvSpPr>
          <p:nvPr>
            <p:ph type="sldNum" sz="quarter" idx="4"/>
          </p:nvPr>
        </p:nvSpPr>
        <p:spPr bwMode="auto">
          <a:xfrm>
            <a:off x="8382000" y="647700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aseline="0"/>
            </a:lvl1pPr>
          </a:lstStyle>
          <a:p>
            <a:pPr>
              <a:defRPr/>
            </a:pPr>
            <a:fld id="{C641CA6D-DECB-457A-B34E-AAAF8D564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6" r:id="rId15"/>
  </p:sldLayoutIdLst>
  <p:hf sldNum="0" hd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Tahoma" pitchFamily="34" charset="0"/>
        </a:defRPr>
      </a:lvl2pPr>
      <a:lvl3pPr algn="l" rtl="0" eaLnBrk="0" fontAlgn="base" hangingPunct="0">
        <a:spcBef>
          <a:spcPct val="0"/>
        </a:spcBef>
        <a:spcAft>
          <a:spcPct val="0"/>
        </a:spcAft>
        <a:defRPr sz="2800" b="1">
          <a:solidFill>
            <a:schemeClr val="tx2"/>
          </a:solidFill>
          <a:latin typeface="Tahoma" pitchFamily="34" charset="0"/>
        </a:defRPr>
      </a:lvl3pPr>
      <a:lvl4pPr algn="l" rtl="0" eaLnBrk="0" fontAlgn="base" hangingPunct="0">
        <a:spcBef>
          <a:spcPct val="0"/>
        </a:spcBef>
        <a:spcAft>
          <a:spcPct val="0"/>
        </a:spcAft>
        <a:defRPr sz="2800" b="1">
          <a:solidFill>
            <a:schemeClr val="tx2"/>
          </a:solidFill>
          <a:latin typeface="Tahoma" pitchFamily="34" charset="0"/>
        </a:defRPr>
      </a:lvl4pPr>
      <a:lvl5pPr algn="l" rtl="0" eaLnBrk="0" fontAlgn="base" hangingPunct="0">
        <a:spcBef>
          <a:spcPct val="0"/>
        </a:spcBef>
        <a:spcAft>
          <a:spcPct val="0"/>
        </a:spcAft>
        <a:defRPr sz="2800" b="1">
          <a:solidFill>
            <a:schemeClr val="tx2"/>
          </a:solidFill>
          <a:latin typeface="Tahoma" pitchFamily="34" charset="0"/>
        </a:defRPr>
      </a:lvl5pPr>
      <a:lvl6pPr marL="457200" algn="l" rtl="0" fontAlgn="base">
        <a:spcBef>
          <a:spcPct val="0"/>
        </a:spcBef>
        <a:spcAft>
          <a:spcPct val="0"/>
        </a:spcAft>
        <a:defRPr sz="2800" b="1">
          <a:solidFill>
            <a:schemeClr val="tx2"/>
          </a:solidFill>
          <a:latin typeface="Tahoma" pitchFamily="34" charset="0"/>
        </a:defRPr>
      </a:lvl6pPr>
      <a:lvl7pPr marL="914400" algn="l" rtl="0" fontAlgn="base">
        <a:spcBef>
          <a:spcPct val="0"/>
        </a:spcBef>
        <a:spcAft>
          <a:spcPct val="0"/>
        </a:spcAft>
        <a:defRPr sz="2800" b="1">
          <a:solidFill>
            <a:schemeClr val="tx2"/>
          </a:solidFill>
          <a:latin typeface="Tahoma" pitchFamily="34" charset="0"/>
        </a:defRPr>
      </a:lvl7pPr>
      <a:lvl8pPr marL="1371600" algn="l" rtl="0" fontAlgn="base">
        <a:spcBef>
          <a:spcPct val="0"/>
        </a:spcBef>
        <a:spcAft>
          <a:spcPct val="0"/>
        </a:spcAft>
        <a:defRPr sz="2800" b="1">
          <a:solidFill>
            <a:schemeClr val="tx2"/>
          </a:solidFill>
          <a:latin typeface="Tahoma" pitchFamily="34" charset="0"/>
        </a:defRPr>
      </a:lvl8pPr>
      <a:lvl9pPr marL="1828800" algn="l" rtl="0" fontAlgn="base">
        <a:spcBef>
          <a:spcPct val="0"/>
        </a:spcBef>
        <a:spcAft>
          <a:spcPct val="0"/>
        </a:spcAft>
        <a:defRPr sz="2800" b="1">
          <a:solidFill>
            <a:schemeClr val="tx2"/>
          </a:solidFill>
          <a:latin typeface="Tahoma" pitchFamily="34" charset="0"/>
        </a:defRPr>
      </a:lvl9pPr>
    </p:titleStyle>
    <p:bodyStyle>
      <a:lvl1pPr marL="195263" indent="-195263" algn="l" rtl="0" eaLnBrk="0" fontAlgn="base" hangingPunct="0">
        <a:spcBef>
          <a:spcPct val="20000"/>
        </a:spcBef>
        <a:spcAft>
          <a:spcPct val="0"/>
        </a:spcAft>
        <a:buClr>
          <a:schemeClr val="hlink"/>
        </a:buClr>
        <a:buSzPct val="80000"/>
        <a:buChar char="•"/>
        <a:defRPr sz="2400">
          <a:solidFill>
            <a:srgbClr val="000000"/>
          </a:solidFill>
          <a:latin typeface="+mn-lt"/>
          <a:ea typeface="+mn-ea"/>
          <a:cs typeface="+mn-cs"/>
        </a:defRPr>
      </a:lvl1pPr>
      <a:lvl2pPr marL="573088" indent="-187325" algn="l" rtl="0" eaLnBrk="0" fontAlgn="base" hangingPunct="0">
        <a:spcBef>
          <a:spcPct val="20000"/>
        </a:spcBef>
        <a:spcAft>
          <a:spcPct val="0"/>
        </a:spcAft>
        <a:buClr>
          <a:schemeClr val="tx1"/>
        </a:buClr>
        <a:buSzPct val="60000"/>
        <a:buChar char="o"/>
        <a:defRPr sz="2000">
          <a:solidFill>
            <a:schemeClr val="tx1"/>
          </a:solidFill>
          <a:latin typeface="+mn-lt"/>
        </a:defRPr>
      </a:lvl2pPr>
      <a:lvl3pPr marL="1044575" indent="-184150" algn="l" rtl="0" eaLnBrk="0" fontAlgn="base" hangingPunct="0">
        <a:spcBef>
          <a:spcPct val="20000"/>
        </a:spcBef>
        <a:spcAft>
          <a:spcPct val="0"/>
        </a:spcAft>
        <a:buClr>
          <a:schemeClr val="hlink"/>
        </a:buClr>
        <a:buSzPct val="80000"/>
        <a:buFont typeface="Wingdings" pitchFamily="2" charset="2"/>
        <a:buChar char="w"/>
        <a:defRPr>
          <a:solidFill>
            <a:schemeClr val="tx1"/>
          </a:solidFill>
          <a:latin typeface="+mn-lt"/>
        </a:defRPr>
      </a:lvl3pPr>
      <a:lvl4pPr marL="1693863"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112963"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701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30273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845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941763"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1" Type="http://schemas.openxmlformats.org/officeDocument/2006/relationships/hyperlink" Target="http://en.wikipedia.org/wiki/Visual_system" TargetMode="External"/><Relationship Id="rId12" Type="http://schemas.openxmlformats.org/officeDocument/2006/relationships/hyperlink" Target="http://en.wikipedia.org/wiki/Visual_perception" TargetMode="External"/><Relationship Id="rId13" Type="http://schemas.openxmlformats.org/officeDocument/2006/relationships/hyperlink" Target="http://en.wikipedia.org/wiki/Photoreceptor_cell%23cite_note-Hecht-3" TargetMode="External"/><Relationship Id="rId14" Type="http://schemas.openxmlformats.org/officeDocument/2006/relationships/hyperlink" Target="http://en.wikipedia.org/wiki/Diurnal_animal" TargetMode="External"/><Relationship Id="rId15" Type="http://schemas.openxmlformats.org/officeDocument/2006/relationships/hyperlink" Target="http://en.wikipedia.org/wiki/Nocturnal" TargetMode="External"/><Relationship Id="rId16" Type="http://schemas.openxmlformats.org/officeDocument/2006/relationships/hyperlink" Target="http://en.wikipedia.org/wiki/Tawny_owl" TargetMode="External"/><Relationship Id="rId17" Type="http://schemas.openxmlformats.org/officeDocument/2006/relationships/hyperlink" Target="http://en.wikipedia.org/wiki/Retinal_ganglion_cell" TargetMode="External"/><Relationship Id="rId18" Type="http://schemas.openxmlformats.org/officeDocument/2006/relationships/hyperlink" Target="http://en.wikipedia.org/wiki/Optic_nerve" TargetMode="External"/><Relationship Id="rId1" Type="http://schemas.openxmlformats.org/officeDocument/2006/relationships/slideLayout" Target="../slideLayouts/slideLayout2.xml"/><Relationship Id="rId2" Type="http://schemas.openxmlformats.org/officeDocument/2006/relationships/hyperlink" Target="http://en.wikipedia.org/wiki/Neuron" TargetMode="External"/><Relationship Id="rId3" Type="http://schemas.openxmlformats.org/officeDocument/2006/relationships/hyperlink" Target="http://en.wikipedia.org/wiki/Retina" TargetMode="External"/><Relationship Id="rId4" Type="http://schemas.openxmlformats.org/officeDocument/2006/relationships/hyperlink" Target="http://en.wikipedia.org/wiki/Phototransduction"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Photoreceptor_protein" TargetMode="External"/><Relationship Id="rId7" Type="http://schemas.openxmlformats.org/officeDocument/2006/relationships/hyperlink" Target="http://en.wikipedia.org/wiki/Photon" TargetMode="External"/><Relationship Id="rId8" Type="http://schemas.openxmlformats.org/officeDocument/2006/relationships/hyperlink" Target="http://en.wikipedia.org/wiki/Membrane_potential" TargetMode="External"/><Relationship Id="rId9" Type="http://schemas.openxmlformats.org/officeDocument/2006/relationships/hyperlink" Target="http://en.wikipedia.org/wiki/Rod_cell" TargetMode="External"/><Relationship Id="rId10" Type="http://schemas.openxmlformats.org/officeDocument/2006/relationships/hyperlink" Target="http://en.wikipedia.org/wiki/Cone_ce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4" Type="http://schemas.openxmlformats.org/officeDocument/2006/relationships/image" Target="../media/image33.jpeg"/><Relationship Id="rId5" Type="http://schemas.openxmlformats.org/officeDocument/2006/relationships/image" Target="../media/image34.jpe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4" Type="http://schemas.openxmlformats.org/officeDocument/2006/relationships/hyperlink" Target="http://seattlepi.nwsource.com/lifestyle/echo28.shtml"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9.jpeg"/></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4" Type="http://schemas.openxmlformats.org/officeDocument/2006/relationships/image" Target="../media/image41.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5.xml.rels><?xml version="1.0" encoding="UTF-8" standalone="yes"?>
<Relationships xmlns="http://schemas.openxmlformats.org/package/2006/relationships"><Relationship Id="rId3" Type="http://schemas.openxmlformats.org/officeDocument/2006/relationships/image" Target="../media/image47.jpeg"/><Relationship Id="rId4" Type="http://schemas.openxmlformats.org/officeDocument/2006/relationships/hyperlink" Target="http://health.allrefer.com/pictures-images/mitral-stenosis.html" TargetMode="External"/><Relationship Id="rId5" Type="http://schemas.openxmlformats.org/officeDocument/2006/relationships/image" Target="../media/image48.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9.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1.jpeg"/></Relationships>
</file>

<file path=ppt/slides/_rels/slide82.xml.rels><?xml version="1.0" encoding="UTF-8" standalone="yes"?>
<Relationships xmlns="http://schemas.openxmlformats.org/package/2006/relationships"><Relationship Id="rId3" Type="http://schemas.openxmlformats.org/officeDocument/2006/relationships/image" Target="../media/image52.jpeg"/><Relationship Id="rId4" Type="http://schemas.openxmlformats.org/officeDocument/2006/relationships/image" Target="../media/image53.jpeg"/><Relationship Id="rId5" Type="http://schemas.openxmlformats.org/officeDocument/2006/relationships/image" Target="../media/image54.jpe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83.xml.rels><?xml version="1.0" encoding="UTF-8" standalone="yes"?>
<Relationships xmlns="http://schemas.openxmlformats.org/package/2006/relationships"><Relationship Id="rId3" Type="http://schemas.openxmlformats.org/officeDocument/2006/relationships/image" Target="../media/image55.jpeg"/><Relationship Id="rId4" Type="http://schemas.openxmlformats.org/officeDocument/2006/relationships/image" Target="../media/image53.jpeg"/><Relationship Id="rId5" Type="http://schemas.openxmlformats.org/officeDocument/2006/relationships/image" Target="../media/image54.jpe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84.xml.rels><?xml version="1.0" encoding="UTF-8" standalone="yes"?>
<Relationships xmlns="http://schemas.openxmlformats.org/package/2006/relationships"><Relationship Id="rId3" Type="http://schemas.openxmlformats.org/officeDocument/2006/relationships/image" Target="../media/image56.jpeg"/><Relationship Id="rId4" Type="http://schemas.openxmlformats.org/officeDocument/2006/relationships/image" Target="../media/image57.jpe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58.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5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60.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95.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extLst>
            <a:ext uri="{FAA26D3D-D897-4be2-8F04-BA451C77F1D7}">
              <ma14:placeholderFlag xmlns:ma14="http://schemas.microsoft.com/office/mac/drawingml/2011/main" val="1"/>
            </a:ext>
          </a:extLst>
        </p:spPr>
        <p:txBody>
          <a:bodyPr/>
          <a:lstStyle/>
          <a:p>
            <a:pPr eaLnBrk="1" hangingPunct="1">
              <a:defRPr/>
            </a:pPr>
            <a:r>
              <a:rPr lang="en-US" smtClean="0">
                <a:ea typeface="+mj-ea"/>
              </a:rPr>
              <a:t>Blindness</a:t>
            </a:r>
          </a:p>
        </p:txBody>
      </p:sp>
      <p:sp>
        <p:nvSpPr>
          <p:cNvPr id="74755" name="Rectangle 3"/>
          <p:cNvSpPr>
            <a:spLocks noGrp="1" noChangeArrowheads="1"/>
          </p:cNvSpPr>
          <p:nvPr>
            <p:ph type="subTitle" idx="1"/>
          </p:nvPr>
        </p:nvSpPr>
        <p:spPr>
          <a:xfrm>
            <a:off x="990600" y="3309938"/>
            <a:ext cx="6400800" cy="2328862"/>
          </a:xfrm>
          <a:extLst>
            <a:ext uri="{FAA26D3D-D897-4be2-8F04-BA451C77F1D7}">
              <ma14:placeholderFlag xmlns:ma14="http://schemas.microsoft.com/office/mac/drawingml/2011/main" val="1"/>
            </a:ext>
          </a:extLst>
        </p:spPr>
        <p:txBody>
          <a:bodyPr/>
          <a:lstStyle/>
          <a:p>
            <a:pPr eaLnBrk="1" hangingPunct="1">
              <a:defRPr/>
            </a:pPr>
            <a:r>
              <a:rPr lang="en-US" dirty="0" smtClean="0">
                <a:ea typeface="+mn-ea"/>
              </a:rPr>
              <a:t>Inability to </a:t>
            </a:r>
            <a:r>
              <a:rPr lang="en-US" dirty="0" smtClean="0">
                <a:ea typeface="+mn-ea"/>
              </a:rPr>
              <a:t>see</a:t>
            </a:r>
          </a:p>
          <a:p>
            <a:pPr eaLnBrk="1" hangingPunct="1">
              <a:defRPr/>
            </a:pPr>
            <a:endParaRPr lang="en-US" dirty="0"/>
          </a:p>
          <a:p>
            <a:pPr eaLnBrk="1" hangingPunct="1">
              <a:defRPr/>
            </a:pPr>
            <a:r>
              <a:rPr lang="en-US" dirty="0" smtClean="0">
                <a:ea typeface="+mn-ea"/>
              </a:rPr>
              <a:t>NO QUIZ ON 8</a:t>
            </a:r>
            <a:r>
              <a:rPr lang="en-US" baseline="30000" dirty="0" smtClean="0">
                <a:ea typeface="+mn-ea"/>
              </a:rPr>
              <a:t>TH</a:t>
            </a:r>
            <a:r>
              <a:rPr lang="en-US" dirty="0" smtClean="0">
                <a:ea typeface="+mn-ea"/>
              </a:rPr>
              <a:t> APRIL. WE WILL HAVE MORE MARKS FOR EXAM OF SECTION III IN END SEM.</a:t>
            </a:r>
            <a:endParaRPr lang="en-US" dirty="0" smtClean="0">
              <a:ea typeface="+mn-ea"/>
            </a:endParaRPr>
          </a:p>
        </p:txBody>
      </p:sp>
    </p:spTree>
    <p:extLst>
      <p:ext uri="{BB962C8B-B14F-4D97-AF65-F5344CB8AC3E}">
        <p14:creationId xmlns:p14="http://schemas.microsoft.com/office/powerpoint/2010/main" val="280783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en-US" smtClean="0">
                <a:ea typeface="+mj-ea"/>
              </a:rPr>
              <a:t>The Retina </a:t>
            </a:r>
          </a:p>
        </p:txBody>
      </p:sp>
      <p:pic>
        <p:nvPicPr>
          <p:cNvPr id="12290" name="Picture 3" descr="retinasi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7010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1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ea typeface="+mj-ea"/>
              </a:rPr>
              <a:t>The Eye with Retina</a:t>
            </a:r>
          </a:p>
        </p:txBody>
      </p:sp>
      <p:pic>
        <p:nvPicPr>
          <p:cNvPr id="13314" name="Picture 3" descr="eyewithreti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553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14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553200"/>
          </a:xfrm>
        </p:spPr>
        <p:txBody>
          <a:bodyPr/>
          <a:lstStyle/>
          <a:p>
            <a:r>
              <a:rPr lang="en-IN" sz="1600" dirty="0"/>
              <a:t>A </a:t>
            </a:r>
            <a:r>
              <a:rPr lang="en-IN" sz="1600" b="1" dirty="0"/>
              <a:t>photoreceptor cell</a:t>
            </a:r>
            <a:r>
              <a:rPr lang="en-IN" sz="1600" dirty="0"/>
              <a:t> is a specialized type of </a:t>
            </a:r>
            <a:r>
              <a:rPr lang="en-IN" sz="1600" dirty="0">
                <a:hlinkClick r:id="rId2" tooltip="Neuron"/>
              </a:rPr>
              <a:t>neuron</a:t>
            </a:r>
            <a:r>
              <a:rPr lang="en-IN" sz="1600" dirty="0"/>
              <a:t> found in the </a:t>
            </a:r>
            <a:r>
              <a:rPr lang="en-IN" sz="1600" dirty="0">
                <a:hlinkClick r:id="rId3" tooltip="Retina"/>
              </a:rPr>
              <a:t>retina</a:t>
            </a:r>
            <a:r>
              <a:rPr lang="en-IN" sz="1600" dirty="0"/>
              <a:t> that is capable of </a:t>
            </a:r>
            <a:r>
              <a:rPr lang="en-IN" sz="1600" dirty="0" err="1">
                <a:hlinkClick r:id="rId4" tooltip="Phototransduction"/>
              </a:rPr>
              <a:t>phototransduction</a:t>
            </a:r>
            <a:r>
              <a:rPr lang="en-IN" sz="1600" dirty="0"/>
              <a:t>. The great biological importance of photoreceptors is that they convert light (visible </a:t>
            </a:r>
            <a:r>
              <a:rPr lang="en-IN" sz="1600" dirty="0">
                <a:hlinkClick r:id="rId5" tooltip="Electromagnetic radiation"/>
              </a:rPr>
              <a:t>electromagnetic radiation</a:t>
            </a:r>
            <a:r>
              <a:rPr lang="en-IN" sz="1600" dirty="0"/>
              <a:t>) into signals that can stimulate biological processes. To be more specific, </a:t>
            </a:r>
            <a:r>
              <a:rPr lang="en-IN" sz="1600" dirty="0">
                <a:hlinkClick r:id="rId6" tooltip="Photoreceptor protein"/>
              </a:rPr>
              <a:t>photoreceptor proteins</a:t>
            </a:r>
            <a:r>
              <a:rPr lang="en-IN" sz="1600" dirty="0"/>
              <a:t> in the cell absorb </a:t>
            </a:r>
            <a:r>
              <a:rPr lang="en-IN" sz="1600" dirty="0">
                <a:hlinkClick r:id="rId7" tooltip="Photon"/>
              </a:rPr>
              <a:t>photons</a:t>
            </a:r>
            <a:r>
              <a:rPr lang="en-IN" sz="1600" dirty="0"/>
              <a:t>, triggering a change in the cell's </a:t>
            </a:r>
            <a:r>
              <a:rPr lang="en-IN" sz="1600" dirty="0">
                <a:hlinkClick r:id="rId8" tooltip="Membrane potential"/>
              </a:rPr>
              <a:t>membrane potential</a:t>
            </a:r>
            <a:r>
              <a:rPr lang="en-IN" sz="1600" dirty="0"/>
              <a:t>.</a:t>
            </a:r>
          </a:p>
          <a:p>
            <a:r>
              <a:rPr lang="en-IN" sz="1600" dirty="0"/>
              <a:t>The two classic photoreceptor cells are </a:t>
            </a:r>
            <a:r>
              <a:rPr lang="en-IN" sz="1600" dirty="0">
                <a:hlinkClick r:id="rId9" tooltip="Rod cell"/>
              </a:rPr>
              <a:t>rods</a:t>
            </a:r>
            <a:r>
              <a:rPr lang="en-IN" sz="1600" dirty="0"/>
              <a:t> and </a:t>
            </a:r>
            <a:r>
              <a:rPr lang="en-IN" sz="1600" dirty="0">
                <a:hlinkClick r:id="rId10" tooltip="Cone cell"/>
              </a:rPr>
              <a:t>cones</a:t>
            </a:r>
            <a:r>
              <a:rPr lang="en-IN" sz="1600" dirty="0"/>
              <a:t>, each contributing information used by the </a:t>
            </a:r>
            <a:r>
              <a:rPr lang="en-IN" sz="1600" dirty="0">
                <a:hlinkClick r:id="rId11" tooltip="Visual system"/>
              </a:rPr>
              <a:t>visual system</a:t>
            </a:r>
            <a:r>
              <a:rPr lang="en-IN" sz="1600" dirty="0"/>
              <a:t> to form a representation of the visual world, </a:t>
            </a:r>
            <a:r>
              <a:rPr lang="en-IN" sz="1600" dirty="0">
                <a:hlinkClick r:id="rId12" tooltip="Visual perception"/>
              </a:rPr>
              <a:t>sight</a:t>
            </a:r>
            <a:r>
              <a:rPr lang="en-IN" sz="1600" dirty="0"/>
              <a:t>. The rods are narrower than the cones and distributed differently across the retina, but the chemical process in each that supports </a:t>
            </a:r>
            <a:r>
              <a:rPr lang="en-IN" sz="1600" dirty="0" err="1"/>
              <a:t>phototransduction</a:t>
            </a:r>
            <a:r>
              <a:rPr lang="en-IN" sz="1600" dirty="0"/>
              <a:t> is </a:t>
            </a:r>
            <a:r>
              <a:rPr lang="en-IN" sz="1600" dirty="0" smtClean="0"/>
              <a:t>similar.</a:t>
            </a:r>
            <a:r>
              <a:rPr lang="en-IN" sz="1600" baseline="30000" dirty="0"/>
              <a:t> </a:t>
            </a:r>
            <a:endParaRPr lang="en-IN" sz="1600" baseline="30000" dirty="0" smtClean="0"/>
          </a:p>
          <a:p>
            <a:r>
              <a:rPr lang="en-IN" sz="1600" dirty="0" smtClean="0"/>
              <a:t>There </a:t>
            </a:r>
            <a:r>
              <a:rPr lang="en-IN" sz="1600" dirty="0"/>
              <a:t>are major functional differences between the rods and cones. Rods are extremely sensitive, and can be triggered by as few as 6 photons.</a:t>
            </a:r>
            <a:r>
              <a:rPr lang="en-IN" sz="1600" baseline="30000" dirty="0">
                <a:hlinkClick r:id="rId13"/>
              </a:rPr>
              <a:t>[3]</a:t>
            </a:r>
            <a:r>
              <a:rPr lang="en-IN" sz="1600" dirty="0"/>
              <a:t> At very low light levels, visual experience is based solely on the rod signal. This explains why </a:t>
            </a:r>
            <a:r>
              <a:rPr lang="en-IN" sz="1600" dirty="0" err="1"/>
              <a:t>colors</a:t>
            </a:r>
            <a:r>
              <a:rPr lang="en-IN" sz="1600" dirty="0"/>
              <a:t> cannot be seen at low light levels: only one type of photoreceptor cell is active.</a:t>
            </a:r>
          </a:p>
          <a:p>
            <a:r>
              <a:rPr lang="en-IN" sz="1600" dirty="0"/>
              <a:t>Cones require significantly brighter light (i.e., a larger numbers of photons) in order to produce a signal. In humans, there are three different types of cone cell, distinguished by their pattern of response to different wavelengths of light. </a:t>
            </a:r>
            <a:endParaRPr lang="en-IN" sz="1600" dirty="0" smtClean="0"/>
          </a:p>
          <a:p>
            <a:r>
              <a:rPr lang="en-IN" sz="1600" dirty="0" smtClean="0"/>
              <a:t>So</a:t>
            </a:r>
            <a:r>
              <a:rPr lang="en-IN" sz="1600" dirty="0"/>
              <a:t>, for example, an L cone cell contains a photoreceptor protein that more readily absorbs long wavelengths of light (i.e., more "red"). Light of a shorter wavelength can also produce the same response, but it must be much brighter to do so.</a:t>
            </a:r>
          </a:p>
          <a:p>
            <a:r>
              <a:rPr lang="en-IN" sz="1600" dirty="0"/>
              <a:t>The human retina contains about 120 million rod cells and 6 million cone cells. The number and ratio of rods to cones varies among species, dependent on whether an animal is primarily </a:t>
            </a:r>
            <a:r>
              <a:rPr lang="en-IN" sz="1600" dirty="0">
                <a:hlinkClick r:id="rId14" tooltip="Diurnal animal"/>
              </a:rPr>
              <a:t>diurnal</a:t>
            </a:r>
            <a:r>
              <a:rPr lang="en-IN" sz="1600" dirty="0"/>
              <a:t> or </a:t>
            </a:r>
            <a:r>
              <a:rPr lang="en-IN" sz="1600" dirty="0">
                <a:hlinkClick r:id="rId15" tooltip="Nocturnal"/>
              </a:rPr>
              <a:t>nocturnal</a:t>
            </a:r>
            <a:r>
              <a:rPr lang="en-IN" sz="1600" dirty="0"/>
              <a:t>. Certain owls, such as the </a:t>
            </a:r>
            <a:r>
              <a:rPr lang="en-IN" sz="1600" dirty="0">
                <a:hlinkClick r:id="rId16" tooltip="Tawny owl"/>
              </a:rPr>
              <a:t>tawny owl</a:t>
            </a:r>
            <a:r>
              <a:rPr lang="en-IN" sz="1600" dirty="0" smtClean="0"/>
              <a:t>, </a:t>
            </a:r>
            <a:r>
              <a:rPr lang="en-IN" sz="1600" dirty="0"/>
              <a:t>have a tremendous number of rods in their retinae. In addition, there are about 2.4 million to 3 million </a:t>
            </a:r>
            <a:r>
              <a:rPr lang="en-IN" sz="1600" dirty="0">
                <a:hlinkClick r:id="rId17" tooltip="Retinal ganglion cell"/>
              </a:rPr>
              <a:t>ganglion cells</a:t>
            </a:r>
            <a:r>
              <a:rPr lang="en-IN" sz="1600" dirty="0"/>
              <a:t> in the human visual system, the axons of these cells form the 2 </a:t>
            </a:r>
            <a:r>
              <a:rPr lang="en-IN" sz="1600" dirty="0">
                <a:hlinkClick r:id="rId18" tooltip="Optic nerve"/>
              </a:rPr>
              <a:t>optic nerves</a:t>
            </a:r>
            <a:r>
              <a:rPr lang="en-IN" sz="1600" dirty="0"/>
              <a:t>, 1 to 2% of them photosensitive.</a:t>
            </a:r>
          </a:p>
          <a:p>
            <a:endParaRPr lang="en-IN" sz="1600" dirty="0"/>
          </a:p>
        </p:txBody>
      </p:sp>
    </p:spTree>
    <p:extLst>
      <p:ext uri="{BB962C8B-B14F-4D97-AF65-F5344CB8AC3E}">
        <p14:creationId xmlns:p14="http://schemas.microsoft.com/office/powerpoint/2010/main" val="23621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descr="human ey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860425"/>
            <a:ext cx="29241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Box 1"/>
          <p:cNvSpPr txBox="1">
            <a:spLocks noChangeArrowheads="1"/>
          </p:cNvSpPr>
          <p:nvPr/>
        </p:nvSpPr>
        <p:spPr bwMode="auto">
          <a:xfrm>
            <a:off x="990600" y="152400"/>
            <a:ext cx="373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r>
              <a:rPr lang="en-US" altLang="en-US" sz="4000" b="1">
                <a:latin typeface="Times New Roman" pitchFamily="18" charset="0"/>
                <a:cs typeface="Times New Roman" pitchFamily="18" charset="0"/>
              </a:rPr>
              <a:t>Healthy Vision</a:t>
            </a:r>
          </a:p>
        </p:txBody>
      </p:sp>
      <p:sp>
        <p:nvSpPr>
          <p:cNvPr id="3" name="TextBox 2"/>
          <p:cNvSpPr txBox="1"/>
          <p:nvPr/>
        </p:nvSpPr>
        <p:spPr>
          <a:xfrm>
            <a:off x="3175" y="1089025"/>
            <a:ext cx="5864225" cy="5632450"/>
          </a:xfrm>
          <a:prstGeom prst="rect">
            <a:avLst/>
          </a:prstGeom>
          <a:noFill/>
        </p:spPr>
        <p:txBody>
          <a:bodyPr>
            <a:spAutoFit/>
          </a:bodyPr>
          <a:lstStyle/>
          <a:p>
            <a:pPr marL="342900" indent="-342900" fontAlgn="auto">
              <a:spcBef>
                <a:spcPts val="0"/>
              </a:spcBef>
              <a:spcAft>
                <a:spcPts val="0"/>
              </a:spcAft>
              <a:buFontTx/>
              <a:buAutoNum type="arabicPeriod"/>
              <a:defRPr/>
            </a:pPr>
            <a:r>
              <a:rPr lang="en-US" dirty="0">
                <a:latin typeface="Times New Roman" pitchFamily="18" charset="0"/>
                <a:ea typeface="+mn-ea"/>
                <a:cs typeface="Times New Roman" pitchFamily="18" charset="0"/>
              </a:rPr>
              <a:t>Reflected light enters the cornea (</a:t>
            </a:r>
            <a:r>
              <a:rPr lang="en-US" i="1" dirty="0">
                <a:latin typeface="Times New Roman" pitchFamily="18" charset="0"/>
                <a:ea typeface="+mn-ea"/>
                <a:cs typeface="Times New Roman" pitchFamily="18" charset="0"/>
              </a:rPr>
              <a:t>Window of the eye</a:t>
            </a:r>
            <a:r>
              <a:rPr lang="en-US" dirty="0">
                <a:latin typeface="Times New Roman" pitchFamily="18" charset="0"/>
                <a:ea typeface="+mn-ea"/>
                <a:cs typeface="Times New Roman" pitchFamily="18" charset="0"/>
              </a:rPr>
              <a:t>)</a:t>
            </a:r>
          </a:p>
          <a:p>
            <a:pPr marL="342900" indent="-342900" fontAlgn="auto">
              <a:spcBef>
                <a:spcPts val="0"/>
              </a:spcBef>
              <a:spcAft>
                <a:spcPts val="0"/>
              </a:spcAft>
              <a:buFontTx/>
              <a:buAutoNum type="arabicPeriod"/>
              <a:defRPr/>
            </a:pPr>
            <a:endParaRPr lang="en-US"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a:defRPr/>
            </a:pPr>
            <a:r>
              <a:rPr lang="en-US" dirty="0">
                <a:latin typeface="Times New Roman" pitchFamily="18" charset="0"/>
                <a:ea typeface="+mn-ea"/>
                <a:cs typeface="Times New Roman" pitchFamily="18" charset="0"/>
              </a:rPr>
              <a:t>Light travels through the pupil</a:t>
            </a:r>
          </a:p>
          <a:p>
            <a:pPr marL="742950" lvl="1" indent="-285750" fontAlgn="auto">
              <a:spcBef>
                <a:spcPts val="0"/>
              </a:spcBef>
              <a:spcAft>
                <a:spcPts val="0"/>
              </a:spcAft>
              <a:buFontTx/>
              <a:buChar char="-"/>
              <a:defRPr/>
            </a:pPr>
            <a:r>
              <a:rPr lang="en-US" dirty="0">
                <a:latin typeface="Times New Roman" pitchFamily="18" charset="0"/>
                <a:ea typeface="+mn-ea"/>
                <a:cs typeface="Times New Roman" pitchFamily="18" charset="0"/>
              </a:rPr>
              <a:t>Contracts or dilates depending on how brightness of surroundings</a:t>
            </a:r>
          </a:p>
          <a:p>
            <a:pPr marL="742950" lvl="1" indent="-285750" fontAlgn="auto">
              <a:spcBef>
                <a:spcPts val="0"/>
              </a:spcBef>
              <a:spcAft>
                <a:spcPts val="0"/>
              </a:spcAft>
              <a:buFontTx/>
              <a:buChar char="-"/>
              <a:defRPr/>
            </a:pPr>
            <a:endParaRPr lang="en-US"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startAt="3"/>
              <a:defRPr/>
            </a:pPr>
            <a:r>
              <a:rPr lang="en-US" dirty="0">
                <a:latin typeface="Times New Roman" pitchFamily="18" charset="0"/>
                <a:ea typeface="+mn-ea"/>
                <a:cs typeface="Times New Roman" pitchFamily="18" charset="0"/>
              </a:rPr>
              <a:t>Light enters the lens</a:t>
            </a:r>
          </a:p>
          <a:p>
            <a:pPr marL="742950" lvl="1" indent="-285750" fontAlgn="auto">
              <a:spcBef>
                <a:spcPts val="0"/>
              </a:spcBef>
              <a:spcAft>
                <a:spcPts val="0"/>
              </a:spcAft>
              <a:buFontTx/>
              <a:buChar char="-"/>
              <a:defRPr/>
            </a:pPr>
            <a:r>
              <a:rPr lang="en-US" dirty="0">
                <a:latin typeface="Times New Roman" pitchFamily="18" charset="0"/>
                <a:ea typeface="+mn-ea"/>
                <a:cs typeface="Times New Roman" pitchFamily="18" charset="0"/>
              </a:rPr>
              <a:t>Just like a camera, the lens of the eye focuses light</a:t>
            </a:r>
          </a:p>
          <a:p>
            <a:pPr marL="285750" indent="-285750" fontAlgn="auto">
              <a:spcBef>
                <a:spcPts val="0"/>
              </a:spcBef>
              <a:spcAft>
                <a:spcPts val="0"/>
              </a:spcAft>
              <a:buFontTx/>
              <a:buChar char="-"/>
              <a:defRPr/>
            </a:pPr>
            <a:endParaRPr lang="en-US" dirty="0">
              <a:latin typeface="Times New Roman" pitchFamily="18" charset="0"/>
              <a:ea typeface="+mn-ea"/>
              <a:cs typeface="Times New Roman" pitchFamily="18" charset="0"/>
            </a:endParaRPr>
          </a:p>
          <a:p>
            <a:pPr fontAlgn="auto">
              <a:spcBef>
                <a:spcPts val="0"/>
              </a:spcBef>
              <a:spcAft>
                <a:spcPts val="0"/>
              </a:spcAft>
              <a:defRPr/>
            </a:pPr>
            <a:r>
              <a:rPr lang="en-US" dirty="0">
                <a:latin typeface="Times New Roman" pitchFamily="18" charset="0"/>
                <a:ea typeface="+mn-ea"/>
                <a:cs typeface="Times New Roman" pitchFamily="18" charset="0"/>
              </a:rPr>
              <a:t>4.   The light beams through the center of the eye to the retina</a:t>
            </a:r>
          </a:p>
          <a:p>
            <a:pPr fontAlgn="auto">
              <a:spcBef>
                <a:spcPts val="0"/>
              </a:spcBef>
              <a:spcAft>
                <a:spcPts val="0"/>
              </a:spcAft>
              <a:defRPr/>
            </a:pPr>
            <a:endParaRPr lang="en-US"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startAt="5"/>
              <a:defRPr/>
            </a:pPr>
            <a:r>
              <a:rPr lang="en-US" dirty="0">
                <a:latin typeface="Times New Roman" pitchFamily="18" charset="0"/>
                <a:ea typeface="+mn-ea"/>
                <a:cs typeface="Times New Roman" pitchFamily="18" charset="0"/>
              </a:rPr>
              <a:t>Retina:</a:t>
            </a:r>
          </a:p>
          <a:p>
            <a:pPr marL="742950" lvl="1" indent="-285750" fontAlgn="auto">
              <a:spcBef>
                <a:spcPts val="0"/>
              </a:spcBef>
              <a:spcAft>
                <a:spcPts val="0"/>
              </a:spcAft>
              <a:buFontTx/>
              <a:buChar char="-"/>
              <a:defRPr/>
            </a:pPr>
            <a:r>
              <a:rPr lang="en-US" dirty="0">
                <a:latin typeface="Times New Roman" pitchFamily="18" charset="0"/>
                <a:ea typeface="+mn-ea"/>
                <a:cs typeface="Times New Roman" pitchFamily="18" charset="0"/>
              </a:rPr>
              <a:t>Photoreceptors (</a:t>
            </a:r>
            <a:r>
              <a:rPr lang="en-US" i="1" dirty="0">
                <a:latin typeface="Times New Roman" pitchFamily="18" charset="0"/>
                <a:ea typeface="+mn-ea"/>
                <a:cs typeface="Times New Roman" pitchFamily="18" charset="0"/>
              </a:rPr>
              <a:t>Specialized cells that convert light into electric impulses</a:t>
            </a:r>
            <a:r>
              <a:rPr lang="en-US" dirty="0">
                <a:latin typeface="Times New Roman" pitchFamily="18" charset="0"/>
                <a:ea typeface="+mn-ea"/>
                <a:cs typeface="Times New Roman" pitchFamily="18" charset="0"/>
              </a:rPr>
              <a:t>) </a:t>
            </a:r>
          </a:p>
          <a:p>
            <a:pPr marL="742950" lvl="1" indent="-285750" fontAlgn="auto">
              <a:spcBef>
                <a:spcPts val="0"/>
              </a:spcBef>
              <a:spcAft>
                <a:spcPts val="0"/>
              </a:spcAft>
              <a:buFontTx/>
              <a:buChar char="-"/>
              <a:defRPr/>
            </a:pPr>
            <a:r>
              <a:rPr lang="en-US" dirty="0">
                <a:latin typeface="Times New Roman" pitchFamily="18" charset="0"/>
                <a:ea typeface="+mn-ea"/>
                <a:cs typeface="Times New Roman" pitchFamily="18" charset="0"/>
              </a:rPr>
              <a:t>Macula (</a:t>
            </a:r>
            <a:r>
              <a:rPr lang="en-US" i="1" dirty="0">
                <a:latin typeface="Times New Roman" pitchFamily="18" charset="0"/>
                <a:ea typeface="+mn-ea"/>
                <a:cs typeface="Times New Roman" pitchFamily="18" charset="0"/>
              </a:rPr>
              <a:t>Center of the retina that contains more photoreceptors than any other part of eye</a:t>
            </a:r>
            <a:r>
              <a:rPr lang="en-US" dirty="0">
                <a:latin typeface="Times New Roman" pitchFamily="18" charset="0"/>
                <a:ea typeface="+mn-ea"/>
                <a:cs typeface="Times New Roman" pitchFamily="18" charset="0"/>
              </a:rPr>
              <a:t>)</a:t>
            </a:r>
            <a:endParaRPr lang="en-US" i="1"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a:defRPr/>
            </a:pPr>
            <a:endParaRPr lang="en-US"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a:defRPr/>
            </a:pPr>
            <a:endParaRPr lang="en-US"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a:defRPr/>
            </a:pPr>
            <a:endParaRPr lang="en-US" dirty="0">
              <a:latin typeface="Times New Roman" pitchFamily="18" charset="0"/>
              <a:ea typeface="+mn-ea"/>
              <a:cs typeface="Times New Roman" pitchFamily="18" charset="0"/>
            </a:endParaRPr>
          </a:p>
          <a:p>
            <a:pPr marL="342900" indent="-342900" fontAlgn="auto">
              <a:spcBef>
                <a:spcPts val="0"/>
              </a:spcBef>
              <a:spcAft>
                <a:spcPts val="0"/>
              </a:spcAft>
              <a:buFontTx/>
              <a:buAutoNum type="arabicPeriod"/>
              <a:defRPr/>
            </a:pPr>
            <a:endParaRPr 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427766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ea typeface="+mj-ea"/>
              </a:rPr>
              <a:t>Diseases of the Eye</a:t>
            </a:r>
          </a:p>
        </p:txBody>
      </p:sp>
      <p:sp>
        <p:nvSpPr>
          <p:cNvPr id="8195" name="Rectangle 3"/>
          <p:cNvSpPr>
            <a:spLocks noGrp="1" noChangeArrowheads="1"/>
          </p:cNvSpPr>
          <p:nvPr>
            <p:ph type="body" idx="1"/>
          </p:nvPr>
        </p:nvSpPr>
        <p:spPr/>
        <p:txBody>
          <a:bodyPr/>
          <a:lstStyle/>
          <a:p>
            <a:pPr eaLnBrk="1" hangingPunct="1">
              <a:buFont typeface="Wingdings" charset="0"/>
              <a:buChar char="n"/>
              <a:defRPr/>
            </a:pPr>
            <a:endParaRPr lang="en-US" smtClean="0">
              <a:ea typeface="+mn-ea"/>
            </a:endParaRPr>
          </a:p>
          <a:p>
            <a:pPr eaLnBrk="1" hangingPunct="1">
              <a:buFont typeface="Wingdings" charset="0"/>
              <a:buChar char="n"/>
              <a:defRPr/>
            </a:pPr>
            <a:r>
              <a:rPr lang="en-US" smtClean="0">
                <a:ea typeface="+mn-ea"/>
              </a:rPr>
              <a:t>Retinitis Pigmentosa	</a:t>
            </a:r>
          </a:p>
          <a:p>
            <a:pPr eaLnBrk="1" hangingPunct="1">
              <a:buFont typeface="Wingdings" charset="0"/>
              <a:buChar char="n"/>
              <a:defRPr/>
            </a:pPr>
            <a:r>
              <a:rPr lang="en-US" smtClean="0">
                <a:ea typeface="+mn-ea"/>
              </a:rPr>
              <a:t>Macular Degeneration</a:t>
            </a:r>
          </a:p>
        </p:txBody>
      </p:sp>
    </p:spTree>
    <p:extLst>
      <p:ext uri="{BB962C8B-B14F-4D97-AF65-F5344CB8AC3E}">
        <p14:creationId xmlns:p14="http://schemas.microsoft.com/office/powerpoint/2010/main" val="352745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676400" y="17463"/>
            <a:ext cx="5638800" cy="762000"/>
          </a:xfrm>
        </p:spPr>
        <p:txBody>
          <a:bodyPr/>
          <a:lstStyle/>
          <a:p>
            <a:pPr eaLnBrk="1" hangingPunct="1"/>
            <a:r>
              <a:rPr lang="en-US" altLang="en-US" sz="4000" b="1" smtClean="0">
                <a:latin typeface="Times New Roman" pitchFamily="18" charset="0"/>
                <a:cs typeface="Times New Roman" pitchFamily="18" charset="0"/>
              </a:rPr>
              <a:t>Reasons for Bionic Eye</a:t>
            </a:r>
          </a:p>
        </p:txBody>
      </p:sp>
      <p:sp>
        <p:nvSpPr>
          <p:cNvPr id="15362" name="TextBox 3"/>
          <p:cNvSpPr txBox="1">
            <a:spLocks noChangeArrowheads="1"/>
          </p:cNvSpPr>
          <p:nvPr/>
        </p:nvSpPr>
        <p:spPr bwMode="auto">
          <a:xfrm>
            <a:off x="539750" y="719138"/>
            <a:ext cx="2406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1800" b="1">
                <a:latin typeface="Times New Roman" pitchFamily="18" charset="0"/>
                <a:cs typeface="Times New Roman" pitchFamily="18" charset="0"/>
              </a:rPr>
              <a:t>Macular Degeneration</a:t>
            </a:r>
          </a:p>
        </p:txBody>
      </p:sp>
      <p:sp>
        <p:nvSpPr>
          <p:cNvPr id="15363" name="TextBox 4"/>
          <p:cNvSpPr txBox="1">
            <a:spLocks noChangeArrowheads="1"/>
          </p:cNvSpPr>
          <p:nvPr/>
        </p:nvSpPr>
        <p:spPr bwMode="auto">
          <a:xfrm>
            <a:off x="6249988" y="725488"/>
            <a:ext cx="213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1800" b="1"/>
              <a:t>Retinitis Pigmentosa</a:t>
            </a:r>
          </a:p>
        </p:txBody>
      </p:sp>
      <p:pic>
        <p:nvPicPr>
          <p:cNvPr id="15364" name="Picture 6" descr="http://upload.wikimedia.org/wikipedia/commons/0/04/Human_eyesight_two_children_and_ball_normal_v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163" y="685800"/>
            <a:ext cx="21875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8" descr="http://upload.wikimedia.org/wikipedia/commons/a/a2/Human_eyesight_two_children_and_ball_with_age-related_macular_degene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4267200"/>
            <a:ext cx="3062287"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0" descr="http://upload.wikimedia.org/wikipedia/commons/6/68/Human_eyesight_two_children_and_ball_with_retinitis_pigmentosa_or_tunnel_vi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4267200"/>
            <a:ext cx="3062287"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4418013" y="2438400"/>
            <a:ext cx="0"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8" name="TextBox 10"/>
          <p:cNvSpPr txBox="1">
            <a:spLocks noChangeArrowheads="1"/>
          </p:cNvSpPr>
          <p:nvPr/>
        </p:nvSpPr>
        <p:spPr bwMode="auto">
          <a:xfrm>
            <a:off x="112713" y="1147763"/>
            <a:ext cx="3468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Char char="-"/>
            </a:pPr>
            <a:r>
              <a:rPr lang="en-US" altLang="en-US" sz="1800" dirty="0">
                <a:latin typeface="Times New Roman" pitchFamily="18" charset="0"/>
                <a:cs typeface="Times New Roman" pitchFamily="18" charset="0"/>
              </a:rPr>
              <a:t>Age Related</a:t>
            </a:r>
          </a:p>
          <a:p>
            <a:pPr eaLnBrk="1" hangingPunct="1">
              <a:buFontTx/>
              <a:buChar char="-"/>
            </a:pPr>
            <a:endParaRPr lang="en-US" altLang="en-US" sz="1800" dirty="0">
              <a:latin typeface="Times New Roman" pitchFamily="18" charset="0"/>
              <a:cs typeface="Times New Roman" pitchFamily="18" charset="0"/>
            </a:endParaRPr>
          </a:p>
          <a:p>
            <a:pPr eaLnBrk="1" hangingPunct="1">
              <a:buFontTx/>
              <a:buChar char="-"/>
            </a:pPr>
            <a:r>
              <a:rPr lang="en-US" altLang="en-US" sz="1800" dirty="0">
                <a:latin typeface="Times New Roman" pitchFamily="18" charset="0"/>
                <a:cs typeface="Times New Roman" pitchFamily="18" charset="0"/>
              </a:rPr>
              <a:t>Loss of central vision and blurred peripheral vision</a:t>
            </a:r>
          </a:p>
          <a:p>
            <a:pPr eaLnBrk="1" hangingPunct="1">
              <a:buFontTx/>
              <a:buChar char="-"/>
            </a:pPr>
            <a:endParaRPr lang="en-US" altLang="en-US" sz="1800" dirty="0">
              <a:latin typeface="Times New Roman" pitchFamily="18" charset="0"/>
              <a:cs typeface="Times New Roman" pitchFamily="18" charset="0"/>
            </a:endParaRPr>
          </a:p>
          <a:p>
            <a:pPr eaLnBrk="1" hangingPunct="1">
              <a:buFontTx/>
              <a:buChar char="-"/>
            </a:pPr>
            <a:r>
              <a:rPr lang="en-US" altLang="en-US" sz="1800" dirty="0">
                <a:latin typeface="Times New Roman" pitchFamily="18" charset="0"/>
                <a:cs typeface="Times New Roman" pitchFamily="18" charset="0"/>
              </a:rPr>
              <a:t>Macula deteriorates over time</a:t>
            </a:r>
          </a:p>
          <a:p>
            <a:pPr eaLnBrk="1" hangingPunct="1">
              <a:buFontTx/>
              <a:buChar char="-"/>
            </a:pPr>
            <a:endParaRPr lang="en-US" altLang="en-US" sz="1800" dirty="0">
              <a:latin typeface="Times New Roman" pitchFamily="18" charset="0"/>
              <a:cs typeface="Times New Roman" pitchFamily="18" charset="0"/>
            </a:endParaRPr>
          </a:p>
          <a:p>
            <a:pPr eaLnBrk="1" hangingPunct="1">
              <a:buFontTx/>
              <a:buChar char="-"/>
            </a:pPr>
            <a:r>
              <a:rPr lang="en-US" altLang="en-US" sz="1800" dirty="0">
                <a:latin typeface="Times New Roman" pitchFamily="18" charset="0"/>
                <a:cs typeface="Times New Roman" pitchFamily="18" charset="0"/>
              </a:rPr>
              <a:t>Vision becomes gray</a:t>
            </a:r>
          </a:p>
          <a:p>
            <a:pPr eaLnBrk="1" hangingPunct="1">
              <a:buFontTx/>
              <a:buChar char="-"/>
            </a:pPr>
            <a:endParaRPr lang="en-US" altLang="en-US" sz="1800" dirty="0">
              <a:latin typeface="Times New Roman" pitchFamily="18" charset="0"/>
              <a:cs typeface="Times New Roman" pitchFamily="18" charset="0"/>
            </a:endParaRPr>
          </a:p>
          <a:p>
            <a:pPr eaLnBrk="1" hangingPunct="1">
              <a:buFontTx/>
              <a:buChar char="-"/>
            </a:pPr>
            <a:r>
              <a:rPr lang="en-US" altLang="en-US" sz="1800" dirty="0">
                <a:latin typeface="Times New Roman" pitchFamily="18" charset="0"/>
                <a:cs typeface="Times New Roman" pitchFamily="18" charset="0"/>
              </a:rPr>
              <a:t>10% of adults over age 55 world-wide</a:t>
            </a:r>
          </a:p>
        </p:txBody>
      </p:sp>
      <p:sp>
        <p:nvSpPr>
          <p:cNvPr id="15369" name="TextBox 11"/>
          <p:cNvSpPr txBox="1">
            <a:spLocks noChangeArrowheads="1"/>
          </p:cNvSpPr>
          <p:nvPr/>
        </p:nvSpPr>
        <p:spPr bwMode="auto">
          <a:xfrm>
            <a:off x="5564188" y="1371600"/>
            <a:ext cx="3579812"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Char char="-"/>
            </a:pPr>
            <a:r>
              <a:rPr lang="en-US" altLang="en-US" sz="1800">
                <a:latin typeface="Times New Roman" pitchFamily="18" charset="0"/>
                <a:cs typeface="Times New Roman" pitchFamily="18" charset="0"/>
              </a:rPr>
              <a:t>Genetic</a:t>
            </a:r>
          </a:p>
          <a:p>
            <a:pPr eaLnBrk="1" hangingPunct="1">
              <a:buFontTx/>
              <a:buChar char="-"/>
            </a:pPr>
            <a:endParaRPr lang="en-US" altLang="en-US" sz="1800">
              <a:latin typeface="Times New Roman" pitchFamily="18" charset="0"/>
              <a:cs typeface="Times New Roman" pitchFamily="18" charset="0"/>
            </a:endParaRPr>
          </a:p>
          <a:p>
            <a:pPr eaLnBrk="1" hangingPunct="1">
              <a:buFontTx/>
              <a:buChar char="-"/>
            </a:pPr>
            <a:r>
              <a:rPr lang="en-US" altLang="en-US" sz="1800">
                <a:latin typeface="Times New Roman" pitchFamily="18" charset="0"/>
                <a:cs typeface="Times New Roman" pitchFamily="18" charset="0"/>
              </a:rPr>
              <a:t>Loss of peripheral vision inward</a:t>
            </a:r>
          </a:p>
          <a:p>
            <a:pPr eaLnBrk="1" hangingPunct="1">
              <a:buFontTx/>
              <a:buChar char="-"/>
            </a:pPr>
            <a:endParaRPr lang="en-US" altLang="en-US" sz="1800">
              <a:latin typeface="Times New Roman" pitchFamily="18" charset="0"/>
              <a:cs typeface="Times New Roman" pitchFamily="18" charset="0"/>
            </a:endParaRPr>
          </a:p>
          <a:p>
            <a:pPr eaLnBrk="1" hangingPunct="1">
              <a:buFontTx/>
              <a:buChar char="-"/>
            </a:pPr>
            <a:r>
              <a:rPr lang="en-US" altLang="en-US" sz="1800">
                <a:latin typeface="Times New Roman" pitchFamily="18" charset="0"/>
                <a:cs typeface="Times New Roman" pitchFamily="18" charset="0"/>
              </a:rPr>
              <a:t>Photoreceptors in periphery deteriorate</a:t>
            </a:r>
          </a:p>
          <a:p>
            <a:pPr eaLnBrk="1" hangingPunct="1">
              <a:buFontTx/>
              <a:buChar char="-"/>
            </a:pPr>
            <a:endParaRPr lang="en-US" altLang="en-US" sz="1800">
              <a:latin typeface="Times New Roman" pitchFamily="18" charset="0"/>
              <a:cs typeface="Times New Roman" pitchFamily="18" charset="0"/>
            </a:endParaRPr>
          </a:p>
          <a:p>
            <a:pPr eaLnBrk="1" hangingPunct="1">
              <a:buFontTx/>
              <a:buChar char="-"/>
            </a:pPr>
            <a:r>
              <a:rPr lang="en-US" altLang="en-US" sz="1800">
                <a:latin typeface="Times New Roman" pitchFamily="18" charset="0"/>
                <a:cs typeface="Times New Roman" pitchFamily="18" charset="0"/>
              </a:rPr>
              <a:t>1.5 million people world-wide</a:t>
            </a:r>
          </a:p>
          <a:p>
            <a:pPr eaLnBrk="1" hangingPunct="1">
              <a:buFontTx/>
              <a:buChar char="-"/>
            </a:pPr>
            <a:endParaRPr lang="en-US" altLang="en-US" sz="1800">
              <a:latin typeface="Times New Roman" pitchFamily="18" charset="0"/>
              <a:cs typeface="Times New Roman" pitchFamily="18" charset="0"/>
            </a:endParaRPr>
          </a:p>
        </p:txBody>
      </p:sp>
    </p:spTree>
    <p:extLst>
      <p:ext uri="{BB962C8B-B14F-4D97-AF65-F5344CB8AC3E}">
        <p14:creationId xmlns:p14="http://schemas.microsoft.com/office/powerpoint/2010/main" val="11056881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ea typeface="+mj-ea"/>
              </a:rPr>
              <a:t>Retinitis Pigmentosa</a:t>
            </a:r>
          </a:p>
        </p:txBody>
      </p:sp>
      <p:sp>
        <p:nvSpPr>
          <p:cNvPr id="10243" name="Rectangle 3"/>
          <p:cNvSpPr>
            <a:spLocks noGrp="1" noChangeArrowheads="1"/>
          </p:cNvSpPr>
          <p:nvPr>
            <p:ph type="body" idx="1"/>
          </p:nvPr>
        </p:nvSpPr>
        <p:spPr/>
        <p:txBody>
          <a:bodyPr/>
          <a:lstStyle/>
          <a:p>
            <a:pPr eaLnBrk="1" hangingPunct="1">
              <a:buFont typeface="Wingdings" charset="0"/>
              <a:buChar char="n"/>
              <a:defRPr/>
            </a:pPr>
            <a:r>
              <a:rPr lang="en-US" smtClean="0">
                <a:ea typeface="+mn-ea"/>
              </a:rPr>
              <a:t>Hereditary Genetic Disease </a:t>
            </a:r>
          </a:p>
          <a:p>
            <a:pPr eaLnBrk="1" hangingPunct="1">
              <a:buFont typeface="Wingdings" charset="0"/>
              <a:buChar char="n"/>
              <a:defRPr/>
            </a:pPr>
            <a:r>
              <a:rPr lang="en-US" smtClean="0">
                <a:ea typeface="+mn-ea"/>
              </a:rPr>
              <a:t>Peripheral Rods degenerate</a:t>
            </a:r>
          </a:p>
          <a:p>
            <a:pPr eaLnBrk="1" hangingPunct="1">
              <a:buFont typeface="Wingdings" charset="0"/>
              <a:buChar char="n"/>
              <a:defRPr/>
            </a:pPr>
            <a:r>
              <a:rPr lang="en-US" smtClean="0">
                <a:ea typeface="+mn-ea"/>
              </a:rPr>
              <a:t>Gradually progresses towards center of eye</a:t>
            </a:r>
          </a:p>
          <a:p>
            <a:pPr eaLnBrk="1" hangingPunct="1">
              <a:buFont typeface="Wingdings" charset="0"/>
              <a:buChar char="n"/>
              <a:defRPr/>
            </a:pPr>
            <a:r>
              <a:rPr lang="en-US" smtClean="0">
                <a:ea typeface="+mn-ea"/>
              </a:rPr>
              <a:t>Spares the foveal region</a:t>
            </a:r>
          </a:p>
          <a:p>
            <a:pPr eaLnBrk="1" hangingPunct="1">
              <a:buFont typeface="Wingdings" charset="0"/>
              <a:buChar char="n"/>
              <a:defRPr/>
            </a:pPr>
            <a:r>
              <a:rPr lang="en-US" smtClean="0">
                <a:ea typeface="+mn-ea"/>
              </a:rPr>
              <a:t>Tunnel vision results</a:t>
            </a:r>
          </a:p>
        </p:txBody>
      </p:sp>
    </p:spTree>
    <p:extLst>
      <p:ext uri="{BB962C8B-B14F-4D97-AF65-F5344CB8AC3E}">
        <p14:creationId xmlns:p14="http://schemas.microsoft.com/office/powerpoint/2010/main" val="2944656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ea typeface="+mj-ea"/>
              </a:rPr>
              <a:t>Macular Degeration</a:t>
            </a:r>
          </a:p>
        </p:txBody>
      </p:sp>
      <p:sp>
        <p:nvSpPr>
          <p:cNvPr id="11267" name="Rectangle 3"/>
          <p:cNvSpPr>
            <a:spLocks noGrp="1" noChangeArrowheads="1"/>
          </p:cNvSpPr>
          <p:nvPr>
            <p:ph type="body" idx="1"/>
          </p:nvPr>
        </p:nvSpPr>
        <p:spPr/>
        <p:txBody>
          <a:bodyPr/>
          <a:lstStyle/>
          <a:p>
            <a:pPr eaLnBrk="1" hangingPunct="1">
              <a:buFont typeface="Wingdings" charset="0"/>
              <a:buChar char="n"/>
              <a:defRPr/>
            </a:pPr>
            <a:r>
              <a:rPr lang="en-US" smtClean="0">
                <a:ea typeface="+mn-ea"/>
              </a:rPr>
              <a:t>Genetically Related</a:t>
            </a:r>
          </a:p>
          <a:p>
            <a:pPr eaLnBrk="1" hangingPunct="1">
              <a:buFont typeface="Wingdings" charset="0"/>
              <a:buChar char="n"/>
              <a:defRPr/>
            </a:pPr>
            <a:r>
              <a:rPr lang="en-US" smtClean="0">
                <a:ea typeface="+mn-ea"/>
              </a:rPr>
              <a:t>Cones in Macula region degenrate</a:t>
            </a:r>
          </a:p>
          <a:p>
            <a:pPr eaLnBrk="1" hangingPunct="1">
              <a:buFont typeface="Wingdings" charset="0"/>
              <a:buChar char="n"/>
              <a:defRPr/>
            </a:pPr>
            <a:r>
              <a:rPr lang="en-US" smtClean="0">
                <a:ea typeface="+mn-ea"/>
              </a:rPr>
              <a:t>Loss or damage of central vision</a:t>
            </a:r>
          </a:p>
          <a:p>
            <a:pPr eaLnBrk="1" hangingPunct="1">
              <a:buFont typeface="Wingdings" charset="0"/>
              <a:buChar char="n"/>
              <a:defRPr/>
            </a:pPr>
            <a:r>
              <a:rPr lang="en-US" smtClean="0">
                <a:ea typeface="+mn-ea"/>
              </a:rPr>
              <a:t>Peripheral Retina spared</a:t>
            </a:r>
          </a:p>
          <a:p>
            <a:pPr eaLnBrk="1" hangingPunct="1">
              <a:buFont typeface="Wingdings" charset="0"/>
              <a:buChar char="n"/>
              <a:defRPr/>
            </a:pPr>
            <a:r>
              <a:rPr lang="en-US" smtClean="0">
                <a:ea typeface="+mn-ea"/>
              </a:rPr>
              <a:t>Common among old people</a:t>
            </a:r>
          </a:p>
        </p:txBody>
      </p:sp>
    </p:spTree>
    <p:extLst>
      <p:ext uri="{BB962C8B-B14F-4D97-AF65-F5344CB8AC3E}">
        <p14:creationId xmlns:p14="http://schemas.microsoft.com/office/powerpoint/2010/main" val="251703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mtClean="0">
                <a:ea typeface="+mj-ea"/>
              </a:rPr>
              <a:t>Regions of Implantation</a:t>
            </a:r>
          </a:p>
        </p:txBody>
      </p:sp>
      <p:sp>
        <p:nvSpPr>
          <p:cNvPr id="15363" name="Rectangle 3"/>
          <p:cNvSpPr>
            <a:spLocks noGrp="1" noChangeArrowheads="1"/>
          </p:cNvSpPr>
          <p:nvPr>
            <p:ph type="body" sz="half" idx="1"/>
          </p:nvPr>
        </p:nvSpPr>
        <p:spPr/>
        <p:txBody>
          <a:bodyPr/>
          <a:lstStyle/>
          <a:p>
            <a:pPr eaLnBrk="1" hangingPunct="1">
              <a:buFont typeface="Wingdings" charset="0"/>
              <a:buChar char="n"/>
              <a:defRPr/>
            </a:pPr>
            <a:r>
              <a:rPr lang="en-US" sz="2800" smtClean="0">
                <a:ea typeface="+mn-ea"/>
              </a:rPr>
              <a:t>Retina</a:t>
            </a:r>
          </a:p>
          <a:p>
            <a:pPr eaLnBrk="1" hangingPunct="1">
              <a:buFont typeface="Wingdings" charset="0"/>
              <a:buChar char="n"/>
              <a:defRPr/>
            </a:pPr>
            <a:r>
              <a:rPr lang="en-US" sz="2800" smtClean="0">
                <a:ea typeface="+mn-ea"/>
              </a:rPr>
              <a:t>Optic Nerve</a:t>
            </a:r>
          </a:p>
          <a:p>
            <a:pPr eaLnBrk="1" hangingPunct="1">
              <a:buFont typeface="Wingdings" charset="0"/>
              <a:buChar char="n"/>
              <a:defRPr/>
            </a:pPr>
            <a:r>
              <a:rPr lang="en-US" sz="2800" smtClean="0">
                <a:ea typeface="+mn-ea"/>
              </a:rPr>
              <a:t>Lateral geniculate body</a:t>
            </a:r>
          </a:p>
          <a:p>
            <a:pPr eaLnBrk="1" hangingPunct="1">
              <a:buFont typeface="Wingdings" charset="0"/>
              <a:buChar char="n"/>
              <a:defRPr/>
            </a:pPr>
            <a:r>
              <a:rPr lang="en-US" sz="2800" smtClean="0">
                <a:ea typeface="+mn-ea"/>
              </a:rPr>
              <a:t>Visual Cortex</a:t>
            </a:r>
          </a:p>
        </p:txBody>
      </p:sp>
      <p:pic>
        <p:nvPicPr>
          <p:cNvPr id="15368" name="Picture 8" descr="C:\Srikanth\the eye\eyeinner.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08500" y="2041525"/>
            <a:ext cx="4029075" cy="3913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39597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7078" y="358698"/>
            <a:ext cx="4868780" cy="523220"/>
          </a:xfrm>
          <a:prstGeom prst="rect">
            <a:avLst/>
          </a:prstGeom>
          <a:noFill/>
        </p:spPr>
        <p:txBody>
          <a:bodyPr wrap="square" rtlCol="0">
            <a:spAutoFit/>
          </a:bodyPr>
          <a:lstStyle/>
          <a:p>
            <a:pPr algn="ctr"/>
            <a:r>
              <a:rPr lang="en-US" sz="2800" b="1" dirty="0" smtClean="0">
                <a:solidFill>
                  <a:srgbClr val="FF0000"/>
                </a:solidFill>
              </a:rPr>
              <a:t>Retinal Implants</a:t>
            </a:r>
            <a:endParaRPr lang="en-US" sz="2800" b="1" dirty="0">
              <a:solidFill>
                <a:srgbClr val="FF0000"/>
              </a:solidFill>
            </a:endParaRPr>
          </a:p>
        </p:txBody>
      </p:sp>
      <p:pic>
        <p:nvPicPr>
          <p:cNvPr id="5" name="Picture 4" descr="retinal implan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68" y="1384300"/>
            <a:ext cx="3860800" cy="4076700"/>
          </a:xfrm>
          <a:prstGeom prst="rect">
            <a:avLst/>
          </a:prstGeom>
        </p:spPr>
      </p:pic>
      <p:pic>
        <p:nvPicPr>
          <p:cNvPr id="6" name="Picture 5" descr="retinal implant brai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4617" y="2226667"/>
            <a:ext cx="2895600" cy="1628775"/>
          </a:xfrm>
          <a:prstGeom prst="rect">
            <a:avLst/>
          </a:prstGeom>
        </p:spPr>
      </p:pic>
    </p:spTree>
    <p:extLst>
      <p:ext uri="{BB962C8B-B14F-4D97-AF65-F5344CB8AC3E}">
        <p14:creationId xmlns:p14="http://schemas.microsoft.com/office/powerpoint/2010/main" val="40265460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mtClean="0">
                <a:ea typeface="+mj-ea"/>
              </a:rPr>
              <a:t>Causes of Blindness</a:t>
            </a:r>
          </a:p>
        </p:txBody>
      </p:sp>
      <p:sp>
        <p:nvSpPr>
          <p:cNvPr id="75779" name="Rectangle 3"/>
          <p:cNvSpPr>
            <a:spLocks noGrp="1" noChangeArrowheads="1"/>
          </p:cNvSpPr>
          <p:nvPr>
            <p:ph type="body" idx="1"/>
          </p:nvPr>
        </p:nvSpPr>
        <p:spPr/>
        <p:txBody>
          <a:bodyPr/>
          <a:lstStyle/>
          <a:p>
            <a:pPr eaLnBrk="1" hangingPunct="1">
              <a:buFont typeface="Wingdings" charset="0"/>
              <a:buNone/>
              <a:defRPr/>
            </a:pPr>
            <a:r>
              <a:rPr lang="en-US" smtClean="0">
                <a:ea typeface="+mn-ea"/>
              </a:rPr>
              <a:t>Damage to:</a:t>
            </a:r>
          </a:p>
          <a:p>
            <a:pPr eaLnBrk="1" hangingPunct="1">
              <a:buFont typeface="Wingdings" charset="0"/>
              <a:buChar char="n"/>
              <a:defRPr/>
            </a:pPr>
            <a:r>
              <a:rPr lang="en-US" smtClean="0">
                <a:ea typeface="+mn-ea"/>
              </a:rPr>
              <a:t>Clear Structures in the eye, that allow the light to pass through</a:t>
            </a:r>
          </a:p>
          <a:p>
            <a:pPr eaLnBrk="1" hangingPunct="1">
              <a:buFont typeface="Wingdings" charset="0"/>
              <a:buChar char="n"/>
              <a:defRPr/>
            </a:pPr>
            <a:r>
              <a:rPr lang="en-US" smtClean="0">
                <a:ea typeface="+mn-ea"/>
              </a:rPr>
              <a:t>The nerves within the eye</a:t>
            </a:r>
          </a:p>
          <a:p>
            <a:pPr eaLnBrk="1" hangingPunct="1">
              <a:buFont typeface="Wingdings" charset="0"/>
              <a:buChar char="n"/>
              <a:defRPr/>
            </a:pPr>
            <a:r>
              <a:rPr lang="en-US" smtClean="0">
                <a:ea typeface="+mn-ea"/>
              </a:rPr>
              <a:t>Optic Nerve</a:t>
            </a:r>
          </a:p>
          <a:p>
            <a:pPr eaLnBrk="1" hangingPunct="1">
              <a:buFont typeface="Wingdings" charset="0"/>
              <a:buChar char="n"/>
              <a:defRPr/>
            </a:pPr>
            <a:r>
              <a:rPr lang="en-US" smtClean="0">
                <a:ea typeface="+mn-ea"/>
              </a:rPr>
              <a:t>Brain</a:t>
            </a:r>
          </a:p>
        </p:txBody>
      </p:sp>
    </p:spTree>
    <p:extLst>
      <p:ext uri="{BB962C8B-B14F-4D97-AF65-F5344CB8AC3E}">
        <p14:creationId xmlns:p14="http://schemas.microsoft.com/office/powerpoint/2010/main" val="67765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ea typeface="+mj-ea"/>
              </a:rPr>
              <a:t>MIT-Harvard device</a:t>
            </a:r>
          </a:p>
        </p:txBody>
      </p:sp>
      <p:sp>
        <p:nvSpPr>
          <p:cNvPr id="1945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en-US" sz="3600" u="sng" smtClean="0"/>
              <a:t>Features</a:t>
            </a:r>
          </a:p>
          <a:p>
            <a:pPr eaLnBrk="1" hangingPunct="1">
              <a:lnSpc>
                <a:spcPct val="90000"/>
              </a:lnSpc>
              <a:buFont typeface="Wingdings" pitchFamily="2" charset="2"/>
              <a:buNone/>
            </a:pPr>
            <a:endParaRPr lang="en-US" altLang="en-US" sz="2800" smtClean="0"/>
          </a:p>
          <a:p>
            <a:pPr eaLnBrk="1" hangingPunct="1">
              <a:lnSpc>
                <a:spcPct val="90000"/>
              </a:lnSpc>
            </a:pPr>
            <a:r>
              <a:rPr lang="en-US" altLang="en-US" sz="2800" smtClean="0"/>
              <a:t>Epi-Retinal Approach</a:t>
            </a:r>
          </a:p>
          <a:p>
            <a:pPr eaLnBrk="1" hangingPunct="1">
              <a:lnSpc>
                <a:spcPct val="90000"/>
              </a:lnSpc>
            </a:pPr>
            <a:r>
              <a:rPr lang="en-US" altLang="en-US" sz="2800" smtClean="0"/>
              <a:t>Microelectrode array replaces damaged photoreceptors</a:t>
            </a:r>
          </a:p>
          <a:p>
            <a:pPr eaLnBrk="1" hangingPunct="1">
              <a:lnSpc>
                <a:spcPct val="90000"/>
              </a:lnSpc>
            </a:pPr>
            <a:r>
              <a:rPr lang="en-US" altLang="en-US" sz="2800" smtClean="0"/>
              <a:t>Power source – Laser(820nm wavelength)</a:t>
            </a:r>
          </a:p>
          <a:p>
            <a:pPr eaLnBrk="1" hangingPunct="1">
              <a:lnSpc>
                <a:spcPct val="90000"/>
              </a:lnSpc>
            </a:pPr>
            <a:r>
              <a:rPr lang="en-US" altLang="en-US" sz="2800" smtClean="0"/>
              <a:t>Image Acquisition  - Using CCD Camera</a:t>
            </a:r>
          </a:p>
          <a:p>
            <a:pPr eaLnBrk="1" hangingPunct="1">
              <a:lnSpc>
                <a:spcPct val="90000"/>
              </a:lnSpc>
            </a:pPr>
            <a:r>
              <a:rPr lang="en-US" altLang="en-US" sz="2800" smtClean="0"/>
              <a:t>Patient spectacle holds the camera and power source</a:t>
            </a:r>
          </a:p>
        </p:txBody>
      </p:sp>
    </p:spTree>
    <p:extLst>
      <p:ext uri="{BB962C8B-B14F-4D97-AF65-F5344CB8AC3E}">
        <p14:creationId xmlns:p14="http://schemas.microsoft.com/office/powerpoint/2010/main" val="375227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ea typeface="+mj-ea"/>
              </a:rPr>
              <a:t>Site of Implant</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5791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1421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ea typeface="+mj-ea"/>
              </a:rPr>
              <a:t>Implant Structure</a:t>
            </a:r>
          </a:p>
        </p:txBody>
      </p:sp>
      <p:sp>
        <p:nvSpPr>
          <p:cNvPr id="21507" name="Rectangle 3"/>
          <p:cNvSpPr>
            <a:spLocks noGrp="1" noChangeArrowheads="1"/>
          </p:cNvSpPr>
          <p:nvPr>
            <p:ph type="body" sz="half" idx="1"/>
          </p:nvPr>
        </p:nvSpPr>
        <p:spPr/>
        <p:txBody>
          <a:bodyPr/>
          <a:lstStyle/>
          <a:p>
            <a:pPr eaLnBrk="1" hangingPunct="1">
              <a:buFont typeface="Wingdings" charset="0"/>
              <a:buChar char="n"/>
              <a:defRPr/>
            </a:pPr>
            <a:r>
              <a:rPr lang="en-US" sz="3600" smtClean="0">
                <a:ea typeface="+mn-ea"/>
              </a:rPr>
              <a:t>Layers</a:t>
            </a:r>
          </a:p>
          <a:p>
            <a:pPr eaLnBrk="1" hangingPunct="1">
              <a:buFont typeface="Wingdings" charset="0"/>
              <a:buNone/>
              <a:defRPr/>
            </a:pPr>
            <a:r>
              <a:rPr lang="en-US" sz="2800" smtClean="0">
                <a:ea typeface="+mn-ea"/>
              </a:rPr>
              <a:t>	1- Photodiode Array</a:t>
            </a:r>
          </a:p>
          <a:p>
            <a:pPr eaLnBrk="1" hangingPunct="1">
              <a:buFont typeface="Wingdings" charset="0"/>
              <a:buNone/>
              <a:defRPr/>
            </a:pPr>
            <a:r>
              <a:rPr lang="en-US" sz="2800" smtClean="0">
                <a:ea typeface="+mn-ea"/>
              </a:rPr>
              <a:t>	2- Polyimide strip</a:t>
            </a:r>
          </a:p>
          <a:p>
            <a:pPr eaLnBrk="1" hangingPunct="1">
              <a:buFont typeface="Wingdings" charset="0"/>
              <a:buNone/>
              <a:defRPr/>
            </a:pPr>
            <a:r>
              <a:rPr lang="en-US" sz="2800" smtClean="0">
                <a:ea typeface="+mn-ea"/>
              </a:rPr>
              <a:t>	3- Stimulator chip</a:t>
            </a:r>
          </a:p>
          <a:p>
            <a:pPr eaLnBrk="1" hangingPunct="1">
              <a:buFont typeface="Wingdings" charset="0"/>
              <a:buNone/>
              <a:defRPr/>
            </a:pPr>
            <a:endParaRPr lang="en-US" sz="2800" smtClean="0">
              <a:ea typeface="+mn-ea"/>
            </a:endParaRPr>
          </a:p>
          <a:p>
            <a:pPr eaLnBrk="1" hangingPunct="1">
              <a:buFont typeface="Wingdings" charset="0"/>
              <a:buChar char="n"/>
              <a:defRPr/>
            </a:pPr>
            <a:r>
              <a:rPr lang="en-US" sz="2800" smtClean="0">
                <a:ea typeface="+mn-ea"/>
              </a:rPr>
              <a:t>Electrodes on other end of Polyimide strip</a:t>
            </a:r>
          </a:p>
          <a:p>
            <a:pPr eaLnBrk="1" hangingPunct="1">
              <a:buFont typeface="Wingdings" charset="0"/>
              <a:buNone/>
              <a:defRPr/>
            </a:pPr>
            <a:endParaRPr lang="en-US" sz="2800" smtClean="0">
              <a:ea typeface="+mn-ea"/>
            </a:endParaRPr>
          </a:p>
          <a:p>
            <a:pPr eaLnBrk="1" hangingPunct="1">
              <a:buFont typeface="Wingdings" charset="0"/>
              <a:buNone/>
              <a:defRPr/>
            </a:pPr>
            <a:endParaRPr lang="en-US" sz="2800" smtClean="0">
              <a:ea typeface="+mn-ea"/>
            </a:endParaRPr>
          </a:p>
          <a:p>
            <a:pPr eaLnBrk="1" hangingPunct="1">
              <a:buFont typeface="Wingdings" charset="0"/>
              <a:buChar char="§"/>
              <a:defRPr/>
            </a:pPr>
            <a:endParaRPr lang="en-US" sz="2800" smtClean="0">
              <a:ea typeface="+mn-ea"/>
            </a:endParaRPr>
          </a:p>
        </p:txBody>
      </p:sp>
      <p:pic>
        <p:nvPicPr>
          <p:cNvPr id="21509" name="Picture 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45025" y="1941513"/>
            <a:ext cx="3756025" cy="4114800"/>
          </a:xfrm>
        </p:spPr>
      </p:pic>
    </p:spTree>
    <p:extLst>
      <p:ext uri="{BB962C8B-B14F-4D97-AF65-F5344CB8AC3E}">
        <p14:creationId xmlns:p14="http://schemas.microsoft.com/office/powerpoint/2010/main" val="361587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ea typeface="+mj-ea"/>
              </a:rPr>
              <a:t>Working of the System - 1</a:t>
            </a:r>
          </a:p>
        </p:txBody>
      </p:sp>
      <p:sp>
        <p:nvSpPr>
          <p:cNvPr id="22531" name="Rectangle 3"/>
          <p:cNvSpPr>
            <a:spLocks noGrp="1" noChangeArrowheads="1"/>
          </p:cNvSpPr>
          <p:nvPr>
            <p:ph type="body" idx="1"/>
          </p:nvPr>
        </p:nvSpPr>
        <p:spPr/>
        <p:txBody>
          <a:bodyPr/>
          <a:lstStyle/>
          <a:p>
            <a:pPr eaLnBrk="1" hangingPunct="1">
              <a:buFont typeface="Wingdings" pitchFamily="2" charset="2"/>
              <a:buNone/>
            </a:pPr>
            <a:endParaRPr lang="en-US" altLang="en-US" smtClean="0"/>
          </a:p>
          <a:p>
            <a:pPr eaLnBrk="1" hangingPunct="1"/>
            <a:r>
              <a:rPr lang="en-US" altLang="en-US" smtClean="0"/>
              <a:t>CCD camera input – External light intensity</a:t>
            </a:r>
          </a:p>
          <a:p>
            <a:pPr eaLnBrk="1" hangingPunct="1"/>
            <a:r>
              <a:rPr lang="en-US" altLang="en-US" smtClean="0"/>
              <a:t>CCD output amplitude-modulates laser source</a:t>
            </a:r>
          </a:p>
          <a:p>
            <a:pPr eaLnBrk="1" hangingPunct="1"/>
            <a:r>
              <a:rPr lang="en-US" altLang="en-US" smtClean="0"/>
              <a:t>This hits photodiode array of implant</a:t>
            </a:r>
          </a:p>
          <a:p>
            <a:pPr eaLnBrk="1" hangingPunct="1"/>
            <a:r>
              <a:rPr lang="en-US" altLang="en-US" smtClean="0"/>
              <a:t>This in turn powers stimulator chip (SC)</a:t>
            </a:r>
          </a:p>
          <a:p>
            <a:pPr eaLnBrk="1" hangingPunct="1"/>
            <a:endParaRPr lang="en-US" altLang="en-US" smtClean="0"/>
          </a:p>
        </p:txBody>
      </p:sp>
    </p:spTree>
    <p:extLst>
      <p:ext uri="{BB962C8B-B14F-4D97-AF65-F5344CB8AC3E}">
        <p14:creationId xmlns:p14="http://schemas.microsoft.com/office/powerpoint/2010/main" val="3547050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ea typeface="+mj-ea"/>
              </a:rPr>
              <a:t>Working of the System - 2</a:t>
            </a:r>
          </a:p>
        </p:txBody>
      </p:sp>
      <p:sp>
        <p:nvSpPr>
          <p:cNvPr id="23555" name="Rectangle 3"/>
          <p:cNvSpPr>
            <a:spLocks noGrp="1" noChangeArrowheads="1"/>
          </p:cNvSpPr>
          <p:nvPr>
            <p:ph type="body" idx="1"/>
          </p:nvPr>
        </p:nvSpPr>
        <p:spPr/>
        <p:txBody>
          <a:bodyPr/>
          <a:lstStyle/>
          <a:p>
            <a:pPr eaLnBrk="1" hangingPunct="1">
              <a:buFont typeface="Wingdings" charset="0"/>
              <a:buChar char="n"/>
              <a:defRPr/>
            </a:pPr>
            <a:r>
              <a:rPr lang="en-US" smtClean="0">
                <a:ea typeface="+mn-ea"/>
              </a:rPr>
              <a:t>SC drives current to electrodes facing retina</a:t>
            </a:r>
          </a:p>
          <a:p>
            <a:pPr eaLnBrk="1" hangingPunct="1">
              <a:buFont typeface="Wingdings" charset="0"/>
              <a:buChar char="n"/>
              <a:defRPr/>
            </a:pPr>
            <a:r>
              <a:rPr lang="en-US" smtClean="0">
                <a:ea typeface="+mn-ea"/>
              </a:rPr>
              <a:t>This excites the ganglionic cells &gt; axons &gt; optic nerve &gt; visual cortex in occipital lobe of brain</a:t>
            </a:r>
          </a:p>
          <a:p>
            <a:pPr eaLnBrk="1" hangingPunct="1">
              <a:buFont typeface="Wingdings" charset="0"/>
              <a:buChar char="n"/>
              <a:defRPr/>
            </a:pPr>
            <a:r>
              <a:rPr lang="en-US" smtClean="0">
                <a:ea typeface="+mn-ea"/>
              </a:rPr>
              <a:t>Brain helps in perceiving an image</a:t>
            </a:r>
          </a:p>
          <a:p>
            <a:pPr eaLnBrk="1" hangingPunct="1">
              <a:buFont typeface="Wingdings" charset="0"/>
              <a:buNone/>
              <a:defRPr/>
            </a:pPr>
            <a:r>
              <a:rPr lang="en-US" smtClean="0">
                <a:ea typeface="+mn-ea"/>
              </a:rPr>
              <a:t>  </a:t>
            </a:r>
          </a:p>
          <a:p>
            <a:pPr eaLnBrk="1" hangingPunct="1">
              <a:buFont typeface="Wingdings" charset="0"/>
              <a:buNone/>
              <a:defRPr/>
            </a:pPr>
            <a:endParaRPr lang="en-US" smtClean="0">
              <a:ea typeface="+mn-ea"/>
            </a:endParaRPr>
          </a:p>
        </p:txBody>
      </p:sp>
    </p:spTree>
    <p:extLst>
      <p:ext uri="{BB962C8B-B14F-4D97-AF65-F5344CB8AC3E}">
        <p14:creationId xmlns:p14="http://schemas.microsoft.com/office/powerpoint/2010/main" val="1985798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ea typeface="+mj-ea"/>
              </a:rPr>
              <a:t>The Whole Picture</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08660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1661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ea typeface="+mj-ea"/>
              </a:rPr>
              <a:t>Advantages</a:t>
            </a:r>
          </a:p>
        </p:txBody>
      </p:sp>
      <p:sp>
        <p:nvSpPr>
          <p:cNvPr id="25603" name="Rectangle 3"/>
          <p:cNvSpPr>
            <a:spLocks noGrp="1" noChangeArrowheads="1"/>
          </p:cNvSpPr>
          <p:nvPr>
            <p:ph type="body" idx="1"/>
          </p:nvPr>
        </p:nvSpPr>
        <p:spPr/>
        <p:txBody>
          <a:bodyPr/>
          <a:lstStyle/>
          <a:p>
            <a:pPr eaLnBrk="1" hangingPunct="1"/>
            <a:r>
              <a:rPr lang="en-US" altLang="en-US" smtClean="0"/>
              <a:t>Very Early in the visual pathway</a:t>
            </a:r>
          </a:p>
          <a:p>
            <a:pPr eaLnBrk="1" hangingPunct="1"/>
            <a:r>
              <a:rPr lang="en-US" altLang="en-US" smtClean="0"/>
              <a:t>No Batteries implanted within body</a:t>
            </a:r>
          </a:p>
          <a:p>
            <a:pPr eaLnBrk="1" hangingPunct="1"/>
            <a:r>
              <a:rPr lang="en-US" altLang="en-US" smtClean="0"/>
              <a:t>No complicated surgical procedure</a:t>
            </a:r>
          </a:p>
          <a:p>
            <a:pPr eaLnBrk="1" hangingPunct="1"/>
            <a:r>
              <a:rPr lang="en-US" altLang="en-US" smtClean="0"/>
              <a:t>Power Requirement – ¼ of milliwatt</a:t>
            </a:r>
          </a:p>
        </p:txBody>
      </p:sp>
    </p:spTree>
    <p:extLst>
      <p:ext uri="{BB962C8B-B14F-4D97-AF65-F5344CB8AC3E}">
        <p14:creationId xmlns:p14="http://schemas.microsoft.com/office/powerpoint/2010/main" val="2160450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mtClean="0">
                <a:ea typeface="+mj-ea"/>
              </a:rPr>
              <a:t>Disadvantages</a:t>
            </a:r>
          </a:p>
        </p:txBody>
      </p:sp>
      <p:sp>
        <p:nvSpPr>
          <p:cNvPr id="26627" name="Rectangle 3"/>
          <p:cNvSpPr>
            <a:spLocks noGrp="1" noChangeArrowheads="1"/>
          </p:cNvSpPr>
          <p:nvPr>
            <p:ph type="body" idx="1"/>
          </p:nvPr>
        </p:nvSpPr>
        <p:spPr/>
        <p:txBody>
          <a:bodyPr/>
          <a:lstStyle/>
          <a:p>
            <a:pPr eaLnBrk="1" hangingPunct="1"/>
            <a:r>
              <a:rPr lang="en-US" altLang="en-US" smtClean="0"/>
              <a:t>Axons b/w electrodes and ganglionic cells</a:t>
            </a:r>
          </a:p>
          <a:p>
            <a:pPr eaLnBrk="1" hangingPunct="1"/>
            <a:r>
              <a:rPr lang="en-US" altLang="en-US" smtClean="0"/>
              <a:t>Other axons get excited – unwanted perception of large blur</a:t>
            </a:r>
          </a:p>
          <a:p>
            <a:pPr eaLnBrk="1" hangingPunct="1"/>
            <a:r>
              <a:rPr lang="en-US" altLang="en-US" smtClean="0"/>
              <a:t>Extra circuitry required for downstream electrical input</a:t>
            </a:r>
          </a:p>
          <a:p>
            <a:pPr eaLnBrk="1" hangingPunct="1"/>
            <a:endParaRPr lang="en-US" altLang="en-US" smtClean="0"/>
          </a:p>
        </p:txBody>
      </p:sp>
    </p:spTree>
    <p:extLst>
      <p:ext uri="{BB962C8B-B14F-4D97-AF65-F5344CB8AC3E}">
        <p14:creationId xmlns:p14="http://schemas.microsoft.com/office/powerpoint/2010/main" val="35148097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extLst>
            <a:ext uri="{FAA26D3D-D897-4be2-8F04-BA451C77F1D7}">
              <ma14:placeholderFlag xmlns:ma14="http://schemas.microsoft.com/office/mac/drawingml/2011/main" val="1"/>
            </a:ext>
          </a:extLst>
        </p:spPr>
        <p:txBody>
          <a:bodyPr/>
          <a:lstStyle/>
          <a:p>
            <a:pPr algn="ctr" eaLnBrk="1" hangingPunct="1">
              <a:defRPr/>
            </a:pPr>
            <a:r>
              <a:rPr lang="en-US" smtClean="0">
                <a:ea typeface="+mj-ea"/>
              </a:rPr>
              <a:t>Artificial Retina Prosthesis using ASR (</a:t>
            </a:r>
            <a:r>
              <a:rPr lang="en-US" sz="2800" smtClean="0">
                <a:ea typeface="+mj-ea"/>
              </a:rPr>
              <a:t>Artificial Silicon Retina</a:t>
            </a:r>
            <a:r>
              <a:rPr lang="en-US" smtClean="0">
                <a:ea typeface="+mj-ea"/>
              </a:rPr>
              <a:t>) </a:t>
            </a:r>
          </a:p>
        </p:txBody>
      </p:sp>
      <p:sp>
        <p:nvSpPr>
          <p:cNvPr id="31747" name="Rectangle 3"/>
          <p:cNvSpPr>
            <a:spLocks noGrp="1" noChangeArrowheads="1"/>
          </p:cNvSpPr>
          <p:nvPr>
            <p:ph type="subTitle" idx="1"/>
          </p:nvPr>
        </p:nvSpPr>
        <p:spPr>
          <a:extLst>
            <a:ext uri="{FAA26D3D-D897-4be2-8F04-BA451C77F1D7}">
              <ma14:placeholderFlag xmlns:ma14="http://schemas.microsoft.com/office/mac/drawingml/2011/main" val="1"/>
            </a:ext>
          </a:extLst>
        </p:spPr>
        <p:txBody>
          <a:bodyPr/>
          <a:lstStyle/>
          <a:p>
            <a:pPr eaLnBrk="1" hangingPunct="1">
              <a:defRPr/>
            </a:pPr>
            <a:endParaRPr lang="en-US" smtClean="0">
              <a:ea typeface="+mn-ea"/>
            </a:endParaRPr>
          </a:p>
        </p:txBody>
      </p:sp>
    </p:spTree>
    <p:extLst>
      <p:ext uri="{BB962C8B-B14F-4D97-AF65-F5344CB8AC3E}">
        <p14:creationId xmlns:p14="http://schemas.microsoft.com/office/powerpoint/2010/main" val="405465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defRPr/>
            </a:pPr>
            <a:r>
              <a:rPr lang="en-US" smtClean="0">
                <a:ea typeface="+mj-ea"/>
              </a:rPr>
              <a:t>The Eye</a:t>
            </a:r>
          </a:p>
        </p:txBody>
      </p:sp>
      <p:sp>
        <p:nvSpPr>
          <p:cNvPr id="32771" name="Rectangle 3"/>
          <p:cNvSpPr>
            <a:spLocks noGrp="1" noChangeArrowheads="1"/>
          </p:cNvSpPr>
          <p:nvPr>
            <p:ph type="body" idx="1"/>
          </p:nvPr>
        </p:nvSpPr>
        <p:spPr>
          <a:xfrm>
            <a:off x="381000" y="1981200"/>
            <a:ext cx="8208963" cy="4114800"/>
          </a:xfrm>
        </p:spPr>
        <p:txBody>
          <a:bodyPr/>
          <a:lstStyle/>
          <a:p>
            <a:pPr eaLnBrk="1" hangingPunct="1">
              <a:lnSpc>
                <a:spcPct val="90000"/>
              </a:lnSpc>
            </a:pPr>
            <a:r>
              <a:rPr lang="en-US" altLang="en-US" sz="2000" smtClean="0"/>
              <a:t>Human Eye is similar to a camera </a:t>
            </a:r>
          </a:p>
          <a:p>
            <a:pPr eaLnBrk="1" hangingPunct="1">
              <a:lnSpc>
                <a:spcPct val="90000"/>
              </a:lnSpc>
            </a:pPr>
            <a:r>
              <a:rPr lang="en-US" altLang="en-US" sz="2000" smtClean="0"/>
              <a:t>Macula provides  the highest </a:t>
            </a:r>
          </a:p>
          <a:p>
            <a:pPr eaLnBrk="1" hangingPunct="1">
              <a:lnSpc>
                <a:spcPct val="90000"/>
              </a:lnSpc>
              <a:buFont typeface="Wingdings" pitchFamily="2" charset="2"/>
              <a:buNone/>
            </a:pPr>
            <a:r>
              <a:rPr lang="en-US" altLang="en-US" sz="2000" smtClean="0"/>
              <a:t>    resolution of the image which </a:t>
            </a:r>
          </a:p>
          <a:p>
            <a:pPr eaLnBrk="1" hangingPunct="1">
              <a:lnSpc>
                <a:spcPct val="90000"/>
              </a:lnSpc>
              <a:buFont typeface="Wingdings" pitchFamily="2" charset="2"/>
              <a:buNone/>
            </a:pPr>
            <a:r>
              <a:rPr lang="en-US" altLang="en-US" sz="2000" smtClean="0"/>
              <a:t>    we see.</a:t>
            </a:r>
          </a:p>
          <a:p>
            <a:pPr eaLnBrk="1" hangingPunct="1">
              <a:lnSpc>
                <a:spcPct val="90000"/>
              </a:lnSpc>
            </a:pPr>
            <a:r>
              <a:rPr lang="en-US" altLang="en-US" sz="2000" smtClean="0"/>
              <a:t>Macula is comprised of multiple </a:t>
            </a:r>
          </a:p>
          <a:p>
            <a:pPr eaLnBrk="1" hangingPunct="1">
              <a:lnSpc>
                <a:spcPct val="90000"/>
              </a:lnSpc>
              <a:buFont typeface="Wingdings" pitchFamily="2" charset="2"/>
              <a:buNone/>
            </a:pPr>
            <a:r>
              <a:rPr lang="en-US" altLang="en-US" sz="2000" smtClean="0"/>
              <a:t>    layers of cells which process </a:t>
            </a:r>
          </a:p>
          <a:p>
            <a:pPr eaLnBrk="1" hangingPunct="1">
              <a:lnSpc>
                <a:spcPct val="90000"/>
              </a:lnSpc>
              <a:buFont typeface="Wingdings" pitchFamily="2" charset="2"/>
              <a:buNone/>
            </a:pPr>
            <a:r>
              <a:rPr lang="en-US" altLang="en-US" sz="2000" smtClean="0"/>
              <a:t>    the initial </a:t>
            </a:r>
            <a:r>
              <a:rPr lang="ja-JP" altLang="en-US" sz="2000" smtClean="0"/>
              <a:t>“</a:t>
            </a:r>
            <a:r>
              <a:rPr lang="en-US" altLang="ja-JP" sz="2000" smtClean="0"/>
              <a:t>analog</a:t>
            </a:r>
            <a:r>
              <a:rPr lang="ja-JP" altLang="en-US" sz="2000" smtClean="0"/>
              <a:t>”</a:t>
            </a:r>
            <a:r>
              <a:rPr lang="en-US" altLang="ja-JP" sz="2000" smtClean="0"/>
              <a:t>light energy </a:t>
            </a:r>
          </a:p>
          <a:p>
            <a:pPr eaLnBrk="1" hangingPunct="1">
              <a:lnSpc>
                <a:spcPct val="90000"/>
              </a:lnSpc>
              <a:buFont typeface="Wingdings" pitchFamily="2" charset="2"/>
              <a:buNone/>
            </a:pPr>
            <a:r>
              <a:rPr lang="en-US" altLang="en-US" sz="2000" smtClean="0"/>
              <a:t>    entering the eye into </a:t>
            </a:r>
            <a:r>
              <a:rPr lang="ja-JP" altLang="en-US" sz="2000" smtClean="0"/>
              <a:t>“</a:t>
            </a:r>
            <a:r>
              <a:rPr lang="en-US" altLang="ja-JP" sz="2000" smtClean="0"/>
              <a:t>digital</a:t>
            </a:r>
            <a:r>
              <a:rPr lang="ja-JP" altLang="en-US" sz="2000" smtClean="0"/>
              <a:t>”</a:t>
            </a:r>
            <a:r>
              <a:rPr lang="en-US" altLang="ja-JP" sz="2000" smtClean="0"/>
              <a:t> </a:t>
            </a:r>
          </a:p>
          <a:p>
            <a:pPr eaLnBrk="1" hangingPunct="1">
              <a:lnSpc>
                <a:spcPct val="90000"/>
              </a:lnSpc>
              <a:buFont typeface="Wingdings" pitchFamily="2" charset="2"/>
              <a:buNone/>
            </a:pPr>
            <a:r>
              <a:rPr lang="en-US" altLang="en-US" sz="2000" smtClean="0"/>
              <a:t>    electrochemical  impulses.</a:t>
            </a:r>
          </a:p>
          <a:p>
            <a:pPr eaLnBrk="1" hangingPunct="1">
              <a:lnSpc>
                <a:spcPct val="90000"/>
              </a:lnSpc>
            </a:pPr>
            <a:r>
              <a:rPr lang="en-US" altLang="en-US" sz="2000" smtClean="0"/>
              <a:t>Human eye has nearly </a:t>
            </a:r>
          </a:p>
          <a:p>
            <a:pPr eaLnBrk="1" hangingPunct="1">
              <a:lnSpc>
                <a:spcPct val="90000"/>
              </a:lnSpc>
              <a:buFont typeface="Wingdings" pitchFamily="2" charset="2"/>
              <a:buNone/>
            </a:pPr>
            <a:r>
              <a:rPr lang="en-US" altLang="en-US" sz="2000" smtClean="0"/>
              <a:t>     100  million photoreceptors.</a:t>
            </a:r>
          </a:p>
          <a:p>
            <a:pPr eaLnBrk="1" hangingPunct="1">
              <a:lnSpc>
                <a:spcPct val="90000"/>
              </a:lnSpc>
              <a:buFont typeface="Wingdings" pitchFamily="2" charset="2"/>
              <a:buNone/>
            </a:pPr>
            <a:r>
              <a:rPr lang="en-US" altLang="en-US" sz="2000" smtClean="0"/>
              <a:t>         </a:t>
            </a:r>
          </a:p>
          <a:p>
            <a:pPr eaLnBrk="1" hangingPunct="1">
              <a:lnSpc>
                <a:spcPct val="90000"/>
              </a:lnSpc>
              <a:buFont typeface="Wingdings" pitchFamily="2" charset="2"/>
              <a:buNone/>
            </a:pPr>
            <a:endParaRPr lang="en-US" altLang="en-US" sz="2000" smtClean="0"/>
          </a:p>
          <a:p>
            <a:pPr eaLnBrk="1" hangingPunct="1">
              <a:lnSpc>
                <a:spcPct val="90000"/>
              </a:lnSpc>
              <a:buFont typeface="Wingdings" pitchFamily="2" charset="2"/>
              <a:buNone/>
            </a:pPr>
            <a:r>
              <a:rPr lang="en-US" altLang="en-US" sz="1600" smtClean="0"/>
              <a:t>    </a:t>
            </a:r>
          </a:p>
          <a:p>
            <a:pPr eaLnBrk="1" hangingPunct="1">
              <a:lnSpc>
                <a:spcPct val="90000"/>
              </a:lnSpc>
              <a:buFont typeface="Wingdings" pitchFamily="2" charset="2"/>
              <a:buNone/>
            </a:pPr>
            <a:endParaRPr lang="en-US" altLang="en-US" sz="1600" smtClean="0"/>
          </a:p>
          <a:p>
            <a:pPr eaLnBrk="1" hangingPunct="1">
              <a:lnSpc>
                <a:spcPct val="90000"/>
              </a:lnSpc>
            </a:pPr>
            <a:endParaRPr lang="en-US" altLang="en-US" sz="1600" smtClean="0"/>
          </a:p>
        </p:txBody>
      </p:sp>
      <p:pic>
        <p:nvPicPr>
          <p:cNvPr id="29699" name="Picture 4" descr="Retin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81200"/>
            <a:ext cx="33623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11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smtClean="0">
                <a:ea typeface="+mj-ea"/>
              </a:rPr>
              <a:t>Why we should be optimistic?</a:t>
            </a:r>
          </a:p>
        </p:txBody>
      </p:sp>
      <p:sp>
        <p:nvSpPr>
          <p:cNvPr id="77827" name="Rectangle 3"/>
          <p:cNvSpPr>
            <a:spLocks noGrp="1" noChangeArrowheads="1"/>
          </p:cNvSpPr>
          <p:nvPr>
            <p:ph type="body" idx="1"/>
          </p:nvPr>
        </p:nvSpPr>
        <p:spPr/>
        <p:txBody>
          <a:bodyPr/>
          <a:lstStyle/>
          <a:p>
            <a:pPr eaLnBrk="1" hangingPunct="1">
              <a:buFont typeface="Wingdings" charset="0"/>
              <a:buNone/>
              <a:defRPr/>
            </a:pPr>
            <a:r>
              <a:rPr lang="en-US" smtClean="0">
                <a:ea typeface="+mn-ea"/>
              </a:rPr>
              <a:t>The Success of :</a:t>
            </a:r>
          </a:p>
          <a:p>
            <a:pPr eaLnBrk="1" hangingPunct="1">
              <a:buFont typeface="Wingdings" charset="0"/>
              <a:buChar char="n"/>
              <a:defRPr/>
            </a:pPr>
            <a:r>
              <a:rPr lang="en-US" smtClean="0">
                <a:ea typeface="+mn-ea"/>
              </a:rPr>
              <a:t>Cardiac pacemakers as neural prosthesis</a:t>
            </a:r>
          </a:p>
          <a:p>
            <a:pPr eaLnBrk="1" hangingPunct="1">
              <a:buFont typeface="Wingdings" charset="0"/>
              <a:buChar char="n"/>
              <a:defRPr/>
            </a:pPr>
            <a:r>
              <a:rPr lang="en-US" smtClean="0">
                <a:ea typeface="+mn-ea"/>
              </a:rPr>
              <a:t>Cochlear implants to restore hearing to the deaf</a:t>
            </a:r>
          </a:p>
          <a:p>
            <a:pPr eaLnBrk="1" hangingPunct="1">
              <a:buFont typeface="Wingdings" charset="0"/>
              <a:buNone/>
              <a:defRPr/>
            </a:pPr>
            <a:r>
              <a:rPr lang="en-US" smtClean="0">
                <a:ea typeface="+mn-ea"/>
              </a:rPr>
              <a:t>Rapid developments in :</a:t>
            </a:r>
          </a:p>
          <a:p>
            <a:pPr eaLnBrk="1" hangingPunct="1">
              <a:buFont typeface="Wingdings" charset="0"/>
              <a:buChar char="n"/>
              <a:defRPr/>
            </a:pPr>
            <a:r>
              <a:rPr lang="en-US" smtClean="0">
                <a:ea typeface="+mn-ea"/>
              </a:rPr>
              <a:t> VLSI design</a:t>
            </a:r>
          </a:p>
          <a:p>
            <a:pPr eaLnBrk="1" hangingPunct="1">
              <a:buFont typeface="Wingdings" charset="0"/>
              <a:buChar char="n"/>
              <a:defRPr/>
            </a:pPr>
            <a:r>
              <a:rPr lang="en-US" smtClean="0">
                <a:ea typeface="+mn-ea"/>
              </a:rPr>
              <a:t> Micro- fabrication technology</a:t>
            </a:r>
          </a:p>
        </p:txBody>
      </p:sp>
    </p:spTree>
    <p:extLst>
      <p:ext uri="{BB962C8B-B14F-4D97-AF65-F5344CB8AC3E}">
        <p14:creationId xmlns:p14="http://schemas.microsoft.com/office/powerpoint/2010/main" val="3566101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defRPr/>
            </a:pPr>
            <a:r>
              <a:rPr lang="en-US" smtClean="0">
                <a:ea typeface="+mj-ea"/>
              </a:rPr>
              <a:t>Need for ASR</a:t>
            </a:r>
          </a:p>
        </p:txBody>
      </p:sp>
      <p:sp>
        <p:nvSpPr>
          <p:cNvPr id="33795" name="Rectangle 3"/>
          <p:cNvSpPr>
            <a:spLocks noGrp="1" noChangeArrowheads="1"/>
          </p:cNvSpPr>
          <p:nvPr>
            <p:ph type="body" idx="1"/>
          </p:nvPr>
        </p:nvSpPr>
        <p:spPr/>
        <p:txBody>
          <a:bodyPr/>
          <a:lstStyle/>
          <a:p>
            <a:pPr eaLnBrk="1" hangingPunct="1">
              <a:buFont typeface="Wingdings" charset="0"/>
              <a:buChar char="n"/>
              <a:defRPr/>
            </a:pPr>
            <a:r>
              <a:rPr lang="en-US" sz="1800" smtClean="0">
                <a:ea typeface="+mn-ea"/>
              </a:rPr>
              <a:t>Retinitis Pigmentosa(RP) and Age related Macular degeneration (ARMD) </a:t>
            </a:r>
          </a:p>
          <a:p>
            <a:pPr eaLnBrk="1" hangingPunct="1">
              <a:buFont typeface="Wingdings" charset="0"/>
              <a:buNone/>
              <a:defRPr/>
            </a:pPr>
            <a:r>
              <a:rPr lang="en-US" sz="1800" smtClean="0">
                <a:ea typeface="+mn-ea"/>
              </a:rPr>
              <a:t>      are Progressive blinding disorders  of the outer retina which involve degeneration of the neurons.</a:t>
            </a:r>
          </a:p>
          <a:p>
            <a:pPr eaLnBrk="1" hangingPunct="1">
              <a:buFont typeface="Wingdings" charset="0"/>
              <a:buNone/>
              <a:defRPr/>
            </a:pPr>
            <a:endParaRPr lang="en-US" sz="1800" smtClean="0">
              <a:ea typeface="+mn-ea"/>
            </a:endParaRPr>
          </a:p>
          <a:p>
            <a:pPr eaLnBrk="1" hangingPunct="1">
              <a:buFont typeface="Wingdings" charset="0"/>
              <a:buChar char="n"/>
              <a:defRPr/>
            </a:pPr>
            <a:r>
              <a:rPr lang="en-US" sz="1800" smtClean="0">
                <a:ea typeface="+mn-ea"/>
              </a:rPr>
              <a:t>There are no proven effective therapeutic remedy for these disorders .</a:t>
            </a:r>
          </a:p>
          <a:p>
            <a:pPr eaLnBrk="1" hangingPunct="1">
              <a:buFont typeface="Wingdings" charset="0"/>
              <a:buNone/>
              <a:defRPr/>
            </a:pPr>
            <a:endParaRPr lang="en-US" sz="1800" smtClean="0">
              <a:ea typeface="+mn-ea"/>
            </a:endParaRPr>
          </a:p>
          <a:p>
            <a:pPr eaLnBrk="1" hangingPunct="1">
              <a:buFont typeface="Wingdings" charset="0"/>
              <a:buChar char="n"/>
              <a:defRPr/>
            </a:pPr>
            <a:r>
              <a:rPr lang="en-US" sz="1800" smtClean="0">
                <a:ea typeface="+mn-ea"/>
              </a:rPr>
              <a:t>Some of Methods employed to slow or halt the disease time course are</a:t>
            </a:r>
          </a:p>
          <a:p>
            <a:pPr lvl="2" eaLnBrk="1" hangingPunct="1">
              <a:buClr>
                <a:srgbClr val="FFFF00"/>
              </a:buClr>
              <a:buSzPct val="75000"/>
              <a:buFont typeface="Wingdings" charset="0"/>
              <a:buChar char="è"/>
              <a:defRPr/>
            </a:pPr>
            <a:r>
              <a:rPr lang="en-US" sz="1800" smtClean="0">
                <a:ea typeface="+mn-ea"/>
              </a:rPr>
              <a:t> Use of  Intravitreal injection of certain growth factors.</a:t>
            </a:r>
          </a:p>
          <a:p>
            <a:pPr lvl="2" eaLnBrk="1" hangingPunct="1">
              <a:buClr>
                <a:srgbClr val="FFFF00"/>
              </a:buClr>
              <a:buSzPct val="75000"/>
              <a:buFont typeface="Wingdings" charset="0"/>
              <a:buChar char="è"/>
              <a:defRPr/>
            </a:pPr>
            <a:r>
              <a:rPr lang="en-US" sz="1800" smtClean="0">
                <a:ea typeface="+mn-ea"/>
              </a:rPr>
              <a:t> Identification of specific gene mutations has led to the      development of the gene therapy approaches.</a:t>
            </a:r>
          </a:p>
          <a:p>
            <a:pPr lvl="2" eaLnBrk="1" hangingPunct="1">
              <a:buClr>
                <a:srgbClr val="FFFF00"/>
              </a:buClr>
              <a:buSzPct val="75000"/>
              <a:buFont typeface="Wingdings" charset="0"/>
              <a:buChar char="è"/>
              <a:defRPr/>
            </a:pPr>
            <a:r>
              <a:rPr lang="en-US" sz="1800" smtClean="0">
                <a:ea typeface="+mn-ea"/>
              </a:rPr>
              <a:t> Transplantation can be effective in rescuing the photoreceptors </a:t>
            </a:r>
          </a:p>
          <a:p>
            <a:pPr lvl="2" eaLnBrk="1" hangingPunct="1">
              <a:buClr>
                <a:srgbClr val="FFFF00"/>
              </a:buClr>
              <a:buSzPct val="75000"/>
              <a:buFont typeface="Wingdings" charset="0"/>
              <a:buNone/>
              <a:defRPr/>
            </a:pPr>
            <a:r>
              <a:rPr lang="en-US" sz="1800" smtClean="0">
                <a:ea typeface="+mn-ea"/>
              </a:rPr>
              <a:t>     from degeneration.</a:t>
            </a:r>
          </a:p>
          <a:p>
            <a:pPr lvl="2" eaLnBrk="1" hangingPunct="1">
              <a:buClr>
                <a:srgbClr val="FFFF00"/>
              </a:buClr>
              <a:buSzPct val="75000"/>
              <a:buFont typeface="Wingdings" charset="0"/>
              <a:buNone/>
              <a:defRPr/>
            </a:pPr>
            <a:endParaRPr lang="en-US" sz="1800" smtClean="0">
              <a:ea typeface="+mn-ea"/>
            </a:endParaRPr>
          </a:p>
        </p:txBody>
      </p:sp>
    </p:spTree>
    <p:extLst>
      <p:ext uri="{BB962C8B-B14F-4D97-AF65-F5344CB8AC3E}">
        <p14:creationId xmlns:p14="http://schemas.microsoft.com/office/powerpoint/2010/main" val="410531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defRPr/>
            </a:pPr>
            <a:r>
              <a:rPr lang="en-US" smtClean="0">
                <a:ea typeface="+mj-ea"/>
              </a:rPr>
              <a:t>Need for ASR </a:t>
            </a:r>
          </a:p>
        </p:txBody>
      </p:sp>
      <p:sp>
        <p:nvSpPr>
          <p:cNvPr id="34819" name="Rectangle 3"/>
          <p:cNvSpPr>
            <a:spLocks noGrp="1" noChangeArrowheads="1"/>
          </p:cNvSpPr>
          <p:nvPr>
            <p:ph type="body" idx="1"/>
          </p:nvPr>
        </p:nvSpPr>
        <p:spPr/>
        <p:txBody>
          <a:bodyPr/>
          <a:lstStyle/>
          <a:p>
            <a:pPr eaLnBrk="1" hangingPunct="1">
              <a:buFont typeface="Wingdings" charset="0"/>
              <a:buChar char="n"/>
              <a:defRPr/>
            </a:pPr>
            <a:r>
              <a:rPr lang="en-US" sz="2000" smtClean="0">
                <a:ea typeface="+mn-ea"/>
              </a:rPr>
              <a:t>The first two methods are promising for treating patients early in the course of the degenerative process, they are of relatively modest value for the patients in whom the photoreceptors have already degenerated.</a:t>
            </a:r>
          </a:p>
          <a:p>
            <a:pPr eaLnBrk="1" hangingPunct="1">
              <a:buFont typeface="Wingdings" charset="0"/>
              <a:buChar char="n"/>
              <a:defRPr/>
            </a:pPr>
            <a:endParaRPr lang="en-US" sz="2000" smtClean="0">
              <a:ea typeface="+mn-ea"/>
            </a:endParaRPr>
          </a:p>
          <a:p>
            <a:pPr eaLnBrk="1" hangingPunct="1">
              <a:buFont typeface="Wingdings" charset="0"/>
              <a:buChar char="n"/>
              <a:defRPr/>
            </a:pPr>
            <a:r>
              <a:rPr lang="en-US" sz="2000" smtClean="0">
                <a:ea typeface="+mn-ea"/>
              </a:rPr>
              <a:t>Besides the Genetic and the Anatomic approach , there is an need to find an alternative approach.</a:t>
            </a:r>
          </a:p>
          <a:p>
            <a:pPr lvl="2" eaLnBrk="1" hangingPunct="1">
              <a:buClr>
                <a:srgbClr val="FFFF00"/>
              </a:buClr>
              <a:buSzPct val="75000"/>
              <a:buFont typeface="Wingdings" charset="0"/>
              <a:buNone/>
              <a:defRPr/>
            </a:pPr>
            <a:endParaRPr lang="en-US" sz="2000" smtClean="0">
              <a:ea typeface="+mn-ea"/>
            </a:endParaRPr>
          </a:p>
          <a:p>
            <a:pPr eaLnBrk="1" hangingPunct="1">
              <a:buFont typeface="Wingdings" charset="0"/>
              <a:buNone/>
              <a:defRPr/>
            </a:pPr>
            <a:r>
              <a:rPr lang="en-US" sz="1800" smtClean="0">
                <a:ea typeface="+mn-ea"/>
              </a:rPr>
              <a:t>       </a:t>
            </a:r>
          </a:p>
          <a:p>
            <a:pPr eaLnBrk="1" hangingPunct="1">
              <a:buFont typeface="Wingdings" charset="0"/>
              <a:buChar char="n"/>
              <a:defRPr/>
            </a:pPr>
            <a:endParaRPr lang="en-US" smtClean="0">
              <a:ea typeface="+mn-ea"/>
            </a:endParaRPr>
          </a:p>
        </p:txBody>
      </p:sp>
    </p:spTree>
    <p:extLst>
      <p:ext uri="{BB962C8B-B14F-4D97-AF65-F5344CB8AC3E}">
        <p14:creationId xmlns:p14="http://schemas.microsoft.com/office/powerpoint/2010/main" val="2353548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defRPr/>
            </a:pPr>
            <a:r>
              <a:rPr lang="en-US" smtClean="0">
                <a:ea typeface="+mj-ea"/>
              </a:rPr>
              <a:t>Fundamental idea behind ASR</a:t>
            </a:r>
          </a:p>
        </p:txBody>
      </p:sp>
      <p:sp>
        <p:nvSpPr>
          <p:cNvPr id="35843" name="Rectangle 3"/>
          <p:cNvSpPr>
            <a:spLocks noGrp="1" noChangeArrowheads="1"/>
          </p:cNvSpPr>
          <p:nvPr>
            <p:ph type="body" idx="1"/>
          </p:nvPr>
        </p:nvSpPr>
        <p:spPr/>
        <p:txBody>
          <a:bodyPr/>
          <a:lstStyle/>
          <a:p>
            <a:pPr eaLnBrk="1" hangingPunct="1"/>
            <a:r>
              <a:rPr lang="en-US" altLang="en-US" sz="2000" smtClean="0"/>
              <a:t>ASR is a solid state biocompatible chip which contains an  array of photo receptors ,and is implanted to replace the functionality of the defective photoreceptors .</a:t>
            </a:r>
          </a:p>
          <a:p>
            <a:pPr eaLnBrk="1" hangingPunct="1"/>
            <a:r>
              <a:rPr lang="en-US" altLang="en-US" sz="2000" smtClean="0"/>
              <a:t>Current generated by the device in response to light stimulation will alter the membrane potential of the overlying neurons and thereby activate the visual system.</a:t>
            </a:r>
          </a:p>
          <a:p>
            <a:pPr eaLnBrk="1" hangingPunct="1"/>
            <a:r>
              <a:rPr lang="en-US" altLang="en-US" sz="2000" smtClean="0"/>
              <a:t>Visual sensations or </a:t>
            </a:r>
            <a:r>
              <a:rPr lang="ja-JP" altLang="en-US" sz="2000" smtClean="0"/>
              <a:t>“</a:t>
            </a:r>
            <a:r>
              <a:rPr lang="en-US" altLang="ja-JP" sz="2000" smtClean="0"/>
              <a:t>phosphenes</a:t>
            </a:r>
            <a:r>
              <a:rPr lang="ja-JP" altLang="en-US" sz="2000" smtClean="0"/>
              <a:t>”</a:t>
            </a:r>
            <a:r>
              <a:rPr lang="en-US" altLang="ja-JP" sz="2000" smtClean="0"/>
              <a:t> can be evoked by electrical stimulation of the different levels of the visual pathway.</a:t>
            </a:r>
          </a:p>
          <a:p>
            <a:pPr eaLnBrk="1" hangingPunct="1"/>
            <a:r>
              <a:rPr lang="en-US" altLang="en-US" sz="2000" smtClean="0"/>
              <a:t>Phosphenes are evoked by the stimulation of the eyeball or the visual cortex.</a:t>
            </a:r>
          </a:p>
          <a:p>
            <a:pPr eaLnBrk="1" hangingPunct="1"/>
            <a:r>
              <a:rPr lang="en-US" altLang="en-US" sz="2000" smtClean="0"/>
              <a:t>Artificial vision created by the controlled electric stimulation of the retina has color.</a:t>
            </a:r>
          </a:p>
          <a:p>
            <a:pPr eaLnBrk="1" hangingPunct="1">
              <a:buFont typeface="Wingdings" pitchFamily="2" charset="2"/>
              <a:buNone/>
            </a:pPr>
            <a:endParaRPr lang="en-US" altLang="en-US" sz="2000" smtClean="0"/>
          </a:p>
          <a:p>
            <a:pPr eaLnBrk="1" hangingPunct="1"/>
            <a:endParaRPr lang="en-US" altLang="en-US" sz="2000" smtClean="0"/>
          </a:p>
        </p:txBody>
      </p:sp>
    </p:spTree>
    <p:extLst>
      <p:ext uri="{BB962C8B-B14F-4D97-AF65-F5344CB8AC3E}">
        <p14:creationId xmlns:p14="http://schemas.microsoft.com/office/powerpoint/2010/main" val="2371742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7500" y="52388"/>
            <a:ext cx="8637588" cy="1431925"/>
          </a:xfrm>
        </p:spPr>
        <p:txBody>
          <a:bodyPr/>
          <a:lstStyle/>
          <a:p>
            <a:pPr algn="ctr" eaLnBrk="1" hangingPunct="1">
              <a:defRPr/>
            </a:pPr>
            <a:r>
              <a:rPr lang="en-US" smtClean="0">
                <a:ea typeface="+mj-ea"/>
              </a:rPr>
              <a:t>Approaches Towards Retinal Prosthetic Implantation</a:t>
            </a:r>
          </a:p>
        </p:txBody>
      </p:sp>
      <p:sp>
        <p:nvSpPr>
          <p:cNvPr id="36867" name="Rectangle 3"/>
          <p:cNvSpPr>
            <a:spLocks noGrp="1" noChangeArrowheads="1"/>
          </p:cNvSpPr>
          <p:nvPr>
            <p:ph type="body" idx="1"/>
          </p:nvPr>
        </p:nvSpPr>
        <p:spPr/>
        <p:txBody>
          <a:bodyPr/>
          <a:lstStyle/>
          <a:p>
            <a:pPr eaLnBrk="1" hangingPunct="1">
              <a:lnSpc>
                <a:spcPct val="90000"/>
              </a:lnSpc>
              <a:buFont typeface="Wingdings" charset="0"/>
              <a:buChar char="n"/>
              <a:defRPr/>
            </a:pPr>
            <a:r>
              <a:rPr lang="en-US" sz="1800" b="1" u="sng" smtClean="0">
                <a:ea typeface="+mn-ea"/>
              </a:rPr>
              <a:t>Epiretinal  Approach</a:t>
            </a:r>
            <a:r>
              <a:rPr lang="en-US" sz="1800" smtClean="0">
                <a:ea typeface="+mn-ea"/>
              </a:rPr>
              <a:t> involves a </a:t>
            </a:r>
          </a:p>
          <a:p>
            <a:pPr eaLnBrk="1" hangingPunct="1">
              <a:lnSpc>
                <a:spcPct val="90000"/>
              </a:lnSpc>
              <a:buFont typeface="Wingdings" charset="0"/>
              <a:buNone/>
              <a:defRPr/>
            </a:pPr>
            <a:r>
              <a:rPr lang="en-US" sz="1800" smtClean="0">
                <a:ea typeface="+mn-ea"/>
              </a:rPr>
              <a:t>     semiconductor based device positioned </a:t>
            </a:r>
          </a:p>
          <a:p>
            <a:pPr eaLnBrk="1" hangingPunct="1">
              <a:lnSpc>
                <a:spcPct val="90000"/>
              </a:lnSpc>
              <a:buFont typeface="Wingdings" charset="0"/>
              <a:buNone/>
              <a:defRPr/>
            </a:pPr>
            <a:r>
              <a:rPr lang="en-US" sz="1800" smtClean="0">
                <a:ea typeface="+mn-ea"/>
              </a:rPr>
              <a:t>     on the surface of the retina to try to simulate</a:t>
            </a:r>
          </a:p>
          <a:p>
            <a:pPr eaLnBrk="1" hangingPunct="1">
              <a:lnSpc>
                <a:spcPct val="90000"/>
              </a:lnSpc>
              <a:buFont typeface="Wingdings" charset="0"/>
              <a:buNone/>
              <a:defRPr/>
            </a:pPr>
            <a:r>
              <a:rPr lang="en-US" sz="1800" smtClean="0">
                <a:ea typeface="+mn-ea"/>
              </a:rPr>
              <a:t>      the remaining overlying cells of the retina.</a:t>
            </a:r>
          </a:p>
          <a:p>
            <a:pPr eaLnBrk="1" hangingPunct="1">
              <a:lnSpc>
                <a:spcPct val="90000"/>
              </a:lnSpc>
              <a:buFont typeface="Wingdings" charset="0"/>
              <a:buNone/>
              <a:defRPr/>
            </a:pPr>
            <a:endParaRPr lang="en-US" sz="1800" smtClean="0">
              <a:ea typeface="+mn-ea"/>
            </a:endParaRPr>
          </a:p>
          <a:p>
            <a:pPr eaLnBrk="1" hangingPunct="1">
              <a:lnSpc>
                <a:spcPct val="90000"/>
              </a:lnSpc>
              <a:buFont typeface="Wingdings" charset="0"/>
              <a:buNone/>
              <a:defRPr/>
            </a:pPr>
            <a:endParaRPr lang="en-US" sz="1800" smtClean="0">
              <a:ea typeface="+mn-ea"/>
            </a:endParaRPr>
          </a:p>
          <a:p>
            <a:pPr eaLnBrk="1" hangingPunct="1">
              <a:lnSpc>
                <a:spcPct val="90000"/>
              </a:lnSpc>
              <a:buFont typeface="Wingdings" charset="0"/>
              <a:buChar char="n"/>
              <a:defRPr/>
            </a:pPr>
            <a:r>
              <a:rPr lang="en-US" sz="1800" b="1" u="sng" smtClean="0">
                <a:ea typeface="+mn-ea"/>
              </a:rPr>
              <a:t>Subretinal Approach </a:t>
            </a:r>
            <a:r>
              <a:rPr lang="en-US" sz="1800" smtClean="0">
                <a:ea typeface="+mn-ea"/>
              </a:rPr>
              <a:t> involves  </a:t>
            </a:r>
          </a:p>
          <a:p>
            <a:pPr eaLnBrk="1" hangingPunct="1">
              <a:lnSpc>
                <a:spcPct val="90000"/>
              </a:lnSpc>
              <a:buFont typeface="Wingdings" charset="0"/>
              <a:buNone/>
              <a:defRPr/>
            </a:pPr>
            <a:r>
              <a:rPr lang="en-US" sz="1800" smtClean="0">
                <a:ea typeface="+mn-ea"/>
              </a:rPr>
              <a:t>	implanting the ASR chip behind the </a:t>
            </a:r>
          </a:p>
          <a:p>
            <a:pPr eaLnBrk="1" hangingPunct="1">
              <a:lnSpc>
                <a:spcPct val="90000"/>
              </a:lnSpc>
              <a:buFont typeface="Wingdings" charset="0"/>
              <a:buNone/>
              <a:defRPr/>
            </a:pPr>
            <a:r>
              <a:rPr lang="en-US" sz="1800" smtClean="0">
                <a:ea typeface="+mn-ea"/>
              </a:rPr>
              <a:t>     retina  to simulate the remaining </a:t>
            </a:r>
          </a:p>
          <a:p>
            <a:pPr eaLnBrk="1" hangingPunct="1">
              <a:lnSpc>
                <a:spcPct val="90000"/>
              </a:lnSpc>
              <a:buFont typeface="Wingdings" charset="0"/>
              <a:buNone/>
              <a:defRPr/>
            </a:pPr>
            <a:r>
              <a:rPr lang="en-US" sz="1800" smtClean="0">
                <a:ea typeface="+mn-ea"/>
              </a:rPr>
              <a:t>     viable cells.</a:t>
            </a:r>
          </a:p>
          <a:p>
            <a:pPr eaLnBrk="1" hangingPunct="1">
              <a:lnSpc>
                <a:spcPct val="90000"/>
              </a:lnSpc>
              <a:buFont typeface="Wingdings" charset="0"/>
              <a:buNone/>
              <a:defRPr/>
            </a:pPr>
            <a:endParaRPr lang="en-US" sz="1800" b="1" u="sng" smtClean="0">
              <a:ea typeface="+mn-ea"/>
            </a:endParaRPr>
          </a:p>
          <a:p>
            <a:pPr eaLnBrk="1" hangingPunct="1">
              <a:lnSpc>
                <a:spcPct val="90000"/>
              </a:lnSpc>
              <a:buFont typeface="Wingdings" charset="0"/>
              <a:buChar char="n"/>
              <a:defRPr/>
            </a:pPr>
            <a:endParaRPr lang="en-US" sz="1800" smtClean="0">
              <a:ea typeface="+mn-ea"/>
            </a:endParaRPr>
          </a:p>
          <a:p>
            <a:pPr eaLnBrk="1" hangingPunct="1">
              <a:lnSpc>
                <a:spcPct val="90000"/>
              </a:lnSpc>
              <a:buFont typeface="Wingdings" charset="0"/>
              <a:buNone/>
              <a:defRPr/>
            </a:pPr>
            <a:endParaRPr lang="en-US" sz="1800" smtClean="0">
              <a:ea typeface="+mn-ea"/>
            </a:endParaRPr>
          </a:p>
          <a:p>
            <a:pPr eaLnBrk="1" hangingPunct="1">
              <a:lnSpc>
                <a:spcPct val="90000"/>
              </a:lnSpc>
              <a:buFont typeface="Wingdings" charset="0"/>
              <a:buNone/>
              <a:defRPr/>
            </a:pPr>
            <a:r>
              <a:rPr lang="en-US" sz="1800" smtClean="0">
                <a:ea typeface="+mn-ea"/>
              </a:rPr>
              <a:t>    </a:t>
            </a:r>
          </a:p>
          <a:p>
            <a:pPr eaLnBrk="1" hangingPunct="1">
              <a:lnSpc>
                <a:spcPct val="90000"/>
              </a:lnSpc>
              <a:buFont typeface="Wingdings" charset="0"/>
              <a:buNone/>
              <a:defRPr/>
            </a:pPr>
            <a:endParaRPr lang="en-US" sz="1800" smtClean="0">
              <a:ea typeface="+mn-ea"/>
            </a:endParaRPr>
          </a:p>
        </p:txBody>
      </p:sp>
      <p:pic>
        <p:nvPicPr>
          <p:cNvPr id="33795" name="Picture 4" descr="peac-f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828800"/>
            <a:ext cx="3429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8395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17500" y="52388"/>
            <a:ext cx="8637588" cy="1431925"/>
          </a:xfrm>
        </p:spPr>
        <p:txBody>
          <a:bodyPr/>
          <a:lstStyle/>
          <a:p>
            <a:pPr algn="ctr" eaLnBrk="1" hangingPunct="1">
              <a:defRPr/>
            </a:pPr>
            <a:r>
              <a:rPr lang="en-US" smtClean="0">
                <a:ea typeface="+mj-ea"/>
              </a:rPr>
              <a:t>Enhancement of the image quality using the ASR</a:t>
            </a:r>
          </a:p>
        </p:txBody>
      </p:sp>
      <p:pic>
        <p:nvPicPr>
          <p:cNvPr id="3789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71600" y="2438400"/>
            <a:ext cx="2105025" cy="1360488"/>
          </a:xfrm>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362200"/>
            <a:ext cx="19050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37893" name="Group 5"/>
          <p:cNvGraphicFramePr>
            <a:graphicFrameLocks noGrp="1"/>
          </p:cNvGraphicFramePr>
          <p:nvPr/>
        </p:nvGraphicFramePr>
        <p:xfrm>
          <a:off x="1371600" y="2362200"/>
          <a:ext cx="6121400" cy="2803525"/>
        </p:xfrm>
        <a:graphic>
          <a:graphicData uri="http://schemas.openxmlformats.org/drawingml/2006/table">
            <a:tbl>
              <a:tblPr/>
              <a:tblGrid>
                <a:gridCol w="208270"/>
                <a:gridCol w="3855837"/>
                <a:gridCol w="2057293"/>
              </a:tblGrid>
              <a:tr h="1447800">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charset="0"/>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L="91435" marR="9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charset="0"/>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charset="0"/>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L="91435" marR="9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charset="0"/>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L="91435" marR="914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charset="0"/>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FF33"/>
                        </a:buClr>
                        <a:buSzPct val="70000"/>
                        <a:buFont typeface="Wingdings" charset="0"/>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L="91435" marR="914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790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362200"/>
            <a:ext cx="2057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790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810000"/>
            <a:ext cx="20193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7909"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362200"/>
            <a:ext cx="2209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791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362200"/>
            <a:ext cx="2057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7911"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810000"/>
            <a:ext cx="2057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7912"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10000"/>
            <a:ext cx="2057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56282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altLang="en-US" smtClean="0"/>
              <a:t>Limitations Of ASR</a:t>
            </a:r>
            <a:r>
              <a:rPr lang="ja-JP" altLang="en-US" smtClean="0"/>
              <a:t>’</a:t>
            </a:r>
            <a:r>
              <a:rPr lang="en-US" altLang="ja-JP" smtClean="0"/>
              <a:t>s</a:t>
            </a:r>
            <a:endParaRPr lang="en-US" altLang="en-US" smtClean="0"/>
          </a:p>
        </p:txBody>
      </p:sp>
      <p:sp>
        <p:nvSpPr>
          <p:cNvPr id="40963" name="Rectangle 3"/>
          <p:cNvSpPr>
            <a:spLocks noGrp="1" noChangeArrowheads="1"/>
          </p:cNvSpPr>
          <p:nvPr>
            <p:ph type="body" idx="1"/>
          </p:nvPr>
        </p:nvSpPr>
        <p:spPr/>
        <p:txBody>
          <a:bodyPr/>
          <a:lstStyle/>
          <a:p>
            <a:pPr eaLnBrk="1" hangingPunct="1"/>
            <a:r>
              <a:rPr lang="en-US" altLang="en-US" sz="2000" smtClean="0"/>
              <a:t>ASR is designed to interface and function with the retina that has partial outer retinal degeneration.</a:t>
            </a:r>
          </a:p>
          <a:p>
            <a:pPr eaLnBrk="1" hangingPunct="1">
              <a:buFont typeface="Wingdings" pitchFamily="2" charset="2"/>
              <a:buNone/>
            </a:pPr>
            <a:endParaRPr lang="en-US" altLang="en-US" sz="2000" smtClean="0"/>
          </a:p>
          <a:p>
            <a:pPr eaLnBrk="1" hangingPunct="1"/>
            <a:r>
              <a:rPr lang="en-US" altLang="en-US" sz="2000" smtClean="0"/>
              <a:t>ASR can be applied only when the photoreceptor cellular layer of the retina is damaged but the remaining cellular layers are still functional.</a:t>
            </a:r>
          </a:p>
          <a:p>
            <a:pPr eaLnBrk="1" hangingPunct="1">
              <a:buFont typeface="Wingdings" pitchFamily="2" charset="2"/>
              <a:buNone/>
            </a:pPr>
            <a:endParaRPr lang="en-US" altLang="en-US" sz="2000" smtClean="0"/>
          </a:p>
          <a:p>
            <a:pPr eaLnBrk="1" hangingPunct="1"/>
            <a:r>
              <a:rPr lang="en-US" altLang="en-US" sz="2000" smtClean="0"/>
              <a:t>ASR can be effectively applied to RP and AMD.</a:t>
            </a:r>
          </a:p>
          <a:p>
            <a:pPr eaLnBrk="1" hangingPunct="1">
              <a:buFont typeface="Wingdings" pitchFamily="2" charset="2"/>
              <a:buNone/>
            </a:pPr>
            <a:endParaRPr lang="en-US" altLang="en-US" sz="2000" smtClean="0"/>
          </a:p>
          <a:p>
            <a:pPr eaLnBrk="1" hangingPunct="1"/>
            <a:r>
              <a:rPr lang="en-US" altLang="en-US" sz="2000" smtClean="0"/>
              <a:t>Conditions amenable to treatment with ASR</a:t>
            </a:r>
            <a:r>
              <a:rPr lang="ja-JP" altLang="en-US" sz="2000" smtClean="0"/>
              <a:t>’</a:t>
            </a:r>
            <a:r>
              <a:rPr lang="en-US" altLang="ja-JP" sz="2000" smtClean="0"/>
              <a:t>s include some forms of long-term retinal detachment,Usher</a:t>
            </a:r>
            <a:r>
              <a:rPr lang="ja-JP" altLang="en-US" sz="2000" smtClean="0"/>
              <a:t>’</a:t>
            </a:r>
            <a:r>
              <a:rPr lang="en-US" altLang="ja-JP" sz="2000" smtClean="0"/>
              <a:t>s syndrome, Cone- Rod Dystrophy.</a:t>
            </a:r>
          </a:p>
          <a:p>
            <a:pPr eaLnBrk="1" hangingPunct="1"/>
            <a:endParaRPr lang="en-US" altLang="en-US" smtClean="0"/>
          </a:p>
        </p:txBody>
      </p:sp>
    </p:spTree>
    <p:extLst>
      <p:ext uri="{BB962C8B-B14F-4D97-AF65-F5344CB8AC3E}">
        <p14:creationId xmlns:p14="http://schemas.microsoft.com/office/powerpoint/2010/main" val="120278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smtClean="0">
                <a:ea typeface="+mj-ea"/>
              </a:rPr>
              <a:t>Sub-Retinal Approach</a:t>
            </a:r>
          </a:p>
        </p:txBody>
      </p:sp>
      <p:sp>
        <p:nvSpPr>
          <p:cNvPr id="43011" name="Rectangle 3"/>
          <p:cNvSpPr>
            <a:spLocks noGrp="1" noChangeArrowheads="1"/>
          </p:cNvSpPr>
          <p:nvPr>
            <p:ph type="body" sz="half" idx="1"/>
          </p:nvPr>
        </p:nvSpPr>
        <p:spPr>
          <a:xfrm>
            <a:off x="328613" y="1941513"/>
            <a:ext cx="7977187" cy="4114800"/>
          </a:xfrm>
        </p:spPr>
        <p:txBody>
          <a:bodyPr/>
          <a:lstStyle/>
          <a:p>
            <a:pPr eaLnBrk="1" hangingPunct="1">
              <a:lnSpc>
                <a:spcPct val="90000"/>
              </a:lnSpc>
            </a:pPr>
            <a:r>
              <a:rPr lang="en-US" altLang="en-US" sz="2800" dirty="0" smtClean="0"/>
              <a:t>The basic idea-</a:t>
            </a:r>
            <a:r>
              <a:rPr lang="ja-JP" altLang="en-US" sz="2800" dirty="0" smtClean="0"/>
              <a:t>”</a:t>
            </a:r>
            <a:r>
              <a:rPr lang="en-US" altLang="ja-JP" sz="2800" dirty="0" smtClean="0"/>
              <a:t>Alter the membrane potential</a:t>
            </a:r>
            <a:r>
              <a:rPr lang="ja-JP" altLang="en-US" sz="2800" dirty="0" smtClean="0"/>
              <a:t>”</a:t>
            </a:r>
            <a:endParaRPr lang="en-US" altLang="ja-JP" sz="2800" dirty="0" smtClean="0"/>
          </a:p>
          <a:p>
            <a:pPr eaLnBrk="1" hangingPunct="1">
              <a:lnSpc>
                <a:spcPct val="90000"/>
              </a:lnSpc>
            </a:pPr>
            <a:endParaRPr lang="en-US" altLang="en-US" sz="2800" dirty="0" smtClean="0"/>
          </a:p>
          <a:p>
            <a:pPr eaLnBrk="1" hangingPunct="1">
              <a:lnSpc>
                <a:spcPct val="90000"/>
              </a:lnSpc>
            </a:pPr>
            <a:r>
              <a:rPr lang="en-US" altLang="en-US" sz="2800" b="1" dirty="0" smtClean="0"/>
              <a:t>IMPLANT DESIGN</a:t>
            </a:r>
          </a:p>
          <a:p>
            <a:pPr lvl="1" eaLnBrk="1" hangingPunct="1">
              <a:lnSpc>
                <a:spcPct val="90000"/>
              </a:lnSpc>
            </a:pPr>
            <a:r>
              <a:rPr lang="en-US" altLang="en-US" sz="2400" u="sng" dirty="0" smtClean="0"/>
              <a:t>Primitive devices</a:t>
            </a:r>
          </a:p>
          <a:p>
            <a:pPr lvl="2" eaLnBrk="1" hangingPunct="1">
              <a:lnSpc>
                <a:spcPct val="90000"/>
              </a:lnSpc>
            </a:pPr>
            <a:r>
              <a:rPr lang="en-US" altLang="en-US" sz="2000" dirty="0" smtClean="0"/>
              <a:t>Single photosensitive pixel(3mm in diameter)</a:t>
            </a:r>
          </a:p>
          <a:p>
            <a:pPr lvl="1" eaLnBrk="1" hangingPunct="1">
              <a:lnSpc>
                <a:spcPct val="90000"/>
              </a:lnSpc>
            </a:pPr>
            <a:r>
              <a:rPr lang="en-US" altLang="en-US" sz="2400" u="sng" dirty="0" smtClean="0"/>
              <a:t>Neo devices</a:t>
            </a:r>
          </a:p>
          <a:p>
            <a:pPr lvl="2" eaLnBrk="1" hangingPunct="1">
              <a:lnSpc>
                <a:spcPct val="90000"/>
              </a:lnSpc>
            </a:pPr>
            <a:r>
              <a:rPr lang="en-US" altLang="en-US" sz="2000" dirty="0" smtClean="0"/>
              <a:t>The current micro photodiode array (MPA) is comprised of a regular array of individual photodiode subunits, each approximately 20×20-µm square and separated by 10-µm channel stops. The resulting micro photodiode density is approximately 1,100/m</a:t>
            </a:r>
            <a:r>
              <a:rPr lang="en-US" altLang="en-US" sz="2000" baseline="30000" dirty="0" smtClean="0"/>
              <a:t>2</a:t>
            </a:r>
            <a:r>
              <a:rPr lang="en-US" altLang="en-US" sz="2000" dirty="0" smtClean="0"/>
              <a:t>.</a:t>
            </a:r>
          </a:p>
          <a:p>
            <a:pPr lvl="2" eaLnBrk="1" hangingPunct="1">
              <a:lnSpc>
                <a:spcPct val="90000"/>
              </a:lnSpc>
              <a:buFont typeface="Wingdings" pitchFamily="2" charset="2"/>
              <a:buNone/>
            </a:pPr>
            <a:endParaRPr lang="en-US" altLang="en-US" sz="2000" dirty="0" smtClean="0"/>
          </a:p>
        </p:txBody>
      </p:sp>
      <p:pic>
        <p:nvPicPr>
          <p:cNvPr id="43013" name="Picture 5" descr="ASR lying on top of a penn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34200" y="2667000"/>
            <a:ext cx="1828800" cy="1684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3858240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smtClean="0">
                <a:ea typeface="+mj-ea"/>
              </a:rPr>
              <a:t>IMPLANT features</a:t>
            </a:r>
          </a:p>
        </p:txBody>
      </p:sp>
      <p:sp>
        <p:nvSpPr>
          <p:cNvPr id="44035" name="Rectangle 3"/>
          <p:cNvSpPr>
            <a:spLocks noGrp="1" noChangeArrowheads="1"/>
          </p:cNvSpPr>
          <p:nvPr>
            <p:ph type="body" sz="half" idx="1"/>
          </p:nvPr>
        </p:nvSpPr>
        <p:spPr>
          <a:xfrm>
            <a:off x="328613" y="1941513"/>
            <a:ext cx="7596187" cy="4114800"/>
          </a:xfrm>
        </p:spPr>
        <p:txBody>
          <a:bodyPr/>
          <a:lstStyle/>
          <a:p>
            <a:pPr eaLnBrk="1" hangingPunct="1">
              <a:buFont typeface="Wingdings" charset="0"/>
              <a:buChar char="n"/>
              <a:defRPr/>
            </a:pPr>
            <a:endParaRPr lang="en-US" sz="2800" smtClean="0">
              <a:ea typeface="+mn-ea"/>
            </a:endParaRPr>
          </a:p>
          <a:p>
            <a:pPr eaLnBrk="1" hangingPunct="1">
              <a:buFont typeface="Wingdings" charset="0"/>
              <a:buChar char="n"/>
              <a:defRPr/>
            </a:pPr>
            <a:r>
              <a:rPr lang="en-US" sz="2800" smtClean="0">
                <a:ea typeface="+mn-ea"/>
              </a:rPr>
              <a:t>The size has decreased from 250um to 50um</a:t>
            </a:r>
          </a:p>
          <a:p>
            <a:pPr eaLnBrk="1" hangingPunct="1">
              <a:buFont typeface="Wingdings" charset="0"/>
              <a:buNone/>
              <a:defRPr/>
            </a:pPr>
            <a:endParaRPr lang="en-US" sz="2800" smtClean="0">
              <a:ea typeface="+mn-ea"/>
            </a:endParaRPr>
          </a:p>
          <a:p>
            <a:pPr eaLnBrk="1" hangingPunct="1">
              <a:buFont typeface="Wingdings" charset="0"/>
              <a:buChar char="n"/>
              <a:defRPr/>
            </a:pPr>
            <a:r>
              <a:rPr lang="en-US" sz="2800" smtClean="0">
                <a:ea typeface="+mn-ea"/>
              </a:rPr>
              <a:t>No external power supply</a:t>
            </a:r>
          </a:p>
          <a:p>
            <a:pPr eaLnBrk="1" hangingPunct="1">
              <a:buFont typeface="Wingdings" charset="0"/>
              <a:buNone/>
              <a:defRPr/>
            </a:pPr>
            <a:endParaRPr lang="en-US" sz="2800" smtClean="0">
              <a:ea typeface="+mn-ea"/>
            </a:endParaRPr>
          </a:p>
          <a:p>
            <a:pPr eaLnBrk="1" hangingPunct="1">
              <a:buFont typeface="Wingdings" charset="0"/>
              <a:buChar char="n"/>
              <a:defRPr/>
            </a:pPr>
            <a:r>
              <a:rPr lang="en-US" sz="2800" smtClean="0">
                <a:ea typeface="+mn-ea"/>
              </a:rPr>
              <a:t>500nm to 1100nm wavelength response</a:t>
            </a:r>
          </a:p>
        </p:txBody>
      </p:sp>
    </p:spTree>
    <p:extLst>
      <p:ext uri="{BB962C8B-B14F-4D97-AF65-F5344CB8AC3E}">
        <p14:creationId xmlns:p14="http://schemas.microsoft.com/office/powerpoint/2010/main" val="1515062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smtClean="0">
                <a:ea typeface="+mj-ea"/>
              </a:rPr>
              <a:t>Micro photodiodes</a:t>
            </a:r>
          </a:p>
        </p:txBody>
      </p:sp>
      <p:sp>
        <p:nvSpPr>
          <p:cNvPr id="72707" name="Rectangle 3"/>
          <p:cNvSpPr>
            <a:spLocks noGrp="1" noChangeArrowheads="1"/>
          </p:cNvSpPr>
          <p:nvPr>
            <p:ph type="body" idx="1"/>
          </p:nvPr>
        </p:nvSpPr>
        <p:spPr/>
        <p:txBody>
          <a:bodyPr/>
          <a:lstStyle/>
          <a:p>
            <a:pPr eaLnBrk="1" hangingPunct="1">
              <a:buFont typeface="Wingdings" charset="0"/>
              <a:buChar char="n"/>
              <a:defRPr/>
            </a:pPr>
            <a:endParaRPr lang="en-US" smtClean="0">
              <a:ea typeface="+mn-ea"/>
            </a:endParaRPr>
          </a:p>
        </p:txBody>
      </p:sp>
      <p:pic>
        <p:nvPicPr>
          <p:cNvPr id="40963" name="Picture 5" descr="9907d38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3152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314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ea typeface="+mj-ea"/>
              </a:rPr>
              <a:t>ASR implanted into the eye</a:t>
            </a:r>
          </a:p>
        </p:txBody>
      </p:sp>
      <p:pic>
        <p:nvPicPr>
          <p:cNvPr id="70661" name="Picture 5" descr="Fundu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752600"/>
            <a:ext cx="5638800" cy="4446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35446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ea typeface="+mj-ea"/>
              </a:rPr>
              <a:t>Overview</a:t>
            </a:r>
          </a:p>
        </p:txBody>
      </p:sp>
      <p:sp>
        <p:nvSpPr>
          <p:cNvPr id="78851" name="Rectangle 3"/>
          <p:cNvSpPr>
            <a:spLocks noGrp="1" noChangeArrowheads="1"/>
          </p:cNvSpPr>
          <p:nvPr>
            <p:ph type="body" idx="1"/>
          </p:nvPr>
        </p:nvSpPr>
        <p:spPr/>
        <p:txBody>
          <a:bodyPr/>
          <a:lstStyle/>
          <a:p>
            <a:pPr eaLnBrk="1" hangingPunct="1"/>
            <a:r>
              <a:rPr lang="en-US" altLang="en-US" smtClean="0"/>
              <a:t>Biology of the Eye</a:t>
            </a:r>
          </a:p>
          <a:p>
            <a:pPr eaLnBrk="1" hangingPunct="1"/>
            <a:r>
              <a:rPr lang="en-US" altLang="en-US" smtClean="0"/>
              <a:t>MIT – Harvard Device</a:t>
            </a:r>
          </a:p>
          <a:p>
            <a:pPr eaLnBrk="1" hangingPunct="1"/>
            <a:r>
              <a:rPr lang="en-US" altLang="en-US" smtClean="0"/>
              <a:t>ASR – Artificial Silicon Retina</a:t>
            </a:r>
          </a:p>
          <a:p>
            <a:pPr eaLnBrk="1" hangingPunct="1"/>
            <a:r>
              <a:rPr lang="en-US" altLang="en-US" smtClean="0"/>
              <a:t>MARC – Multiple Unit Artificial Retina Chip Set System</a:t>
            </a:r>
          </a:p>
        </p:txBody>
      </p:sp>
    </p:spTree>
    <p:extLst>
      <p:ext uri="{BB962C8B-B14F-4D97-AF65-F5344CB8AC3E}">
        <p14:creationId xmlns:p14="http://schemas.microsoft.com/office/powerpoint/2010/main" val="455905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ea typeface="+mj-ea"/>
              </a:rPr>
              <a:t>BIO-COMPATIBILTY results</a:t>
            </a:r>
          </a:p>
        </p:txBody>
      </p:sp>
      <p:sp>
        <p:nvSpPr>
          <p:cNvPr id="48131" name="Rectangle 3"/>
          <p:cNvSpPr>
            <a:spLocks noGrp="1" noChangeArrowheads="1"/>
          </p:cNvSpPr>
          <p:nvPr>
            <p:ph type="body" sz="half" idx="1"/>
          </p:nvPr>
        </p:nvSpPr>
        <p:spPr>
          <a:xfrm>
            <a:off x="328613" y="1941513"/>
            <a:ext cx="7672387" cy="4114800"/>
          </a:xfrm>
        </p:spPr>
        <p:txBody>
          <a:bodyPr/>
          <a:lstStyle/>
          <a:p>
            <a:pPr eaLnBrk="1" hangingPunct="1">
              <a:lnSpc>
                <a:spcPct val="90000"/>
              </a:lnSpc>
            </a:pPr>
            <a:r>
              <a:rPr lang="en-US" altLang="en-US" sz="2800" dirty="0" smtClean="0"/>
              <a:t>The good news </a:t>
            </a:r>
          </a:p>
          <a:p>
            <a:pPr lvl="1" eaLnBrk="1" hangingPunct="1">
              <a:lnSpc>
                <a:spcPct val="90000"/>
              </a:lnSpc>
            </a:pPr>
            <a:r>
              <a:rPr lang="en-US" altLang="en-US" sz="2400" dirty="0" smtClean="0"/>
              <a:t>There is no progressive change in retinal appearance that may be associated with retinal toxicity.</a:t>
            </a:r>
          </a:p>
          <a:p>
            <a:pPr eaLnBrk="1" hangingPunct="1">
              <a:lnSpc>
                <a:spcPct val="90000"/>
              </a:lnSpc>
            </a:pPr>
            <a:r>
              <a:rPr lang="en-US" altLang="en-US" sz="2800" dirty="0" smtClean="0"/>
              <a:t>The Bad news</a:t>
            </a:r>
          </a:p>
          <a:p>
            <a:pPr lvl="1" eaLnBrk="1" hangingPunct="1">
              <a:lnSpc>
                <a:spcPct val="90000"/>
              </a:lnSpc>
            </a:pPr>
            <a:r>
              <a:rPr lang="en-US" altLang="en-US" sz="2400" dirty="0" smtClean="0"/>
              <a:t>Loss of photoreceptive layer over the region of implant which is expected due to deprival of oxygen and nutrients to those cells underlying the chip.</a:t>
            </a:r>
          </a:p>
          <a:p>
            <a:pPr lvl="1" eaLnBrk="1" hangingPunct="1">
              <a:lnSpc>
                <a:spcPct val="90000"/>
              </a:lnSpc>
            </a:pPr>
            <a:endParaRPr lang="en-US" altLang="en-US" sz="2400" dirty="0" smtClean="0"/>
          </a:p>
          <a:p>
            <a:pPr lvl="1" eaLnBrk="1" hangingPunct="1">
              <a:lnSpc>
                <a:spcPct val="90000"/>
              </a:lnSpc>
            </a:pPr>
            <a:endParaRPr lang="en-US" altLang="en-US" sz="2400" b="1" dirty="0" smtClean="0"/>
          </a:p>
          <a:p>
            <a:pPr eaLnBrk="1" hangingPunct="1">
              <a:lnSpc>
                <a:spcPct val="90000"/>
              </a:lnSpc>
            </a:pPr>
            <a:endParaRPr lang="en-US" altLang="en-US" sz="2800" dirty="0" smtClean="0"/>
          </a:p>
          <a:p>
            <a:pPr eaLnBrk="1" hangingPunct="1">
              <a:lnSpc>
                <a:spcPct val="90000"/>
              </a:lnSpc>
            </a:pPr>
            <a:endParaRPr lang="en-US" altLang="en-US" sz="2800" dirty="0" smtClean="0"/>
          </a:p>
          <a:p>
            <a:pPr lvl="2" eaLnBrk="1" hangingPunct="1">
              <a:lnSpc>
                <a:spcPct val="90000"/>
              </a:lnSpc>
              <a:buFont typeface="Wingdings" pitchFamily="2" charset="2"/>
              <a:buNone/>
            </a:pPr>
            <a:endParaRPr lang="en-US" altLang="en-US" sz="2000" dirty="0" smtClean="0"/>
          </a:p>
        </p:txBody>
      </p:sp>
    </p:spTree>
    <p:extLst>
      <p:ext uri="{BB962C8B-B14F-4D97-AF65-F5344CB8AC3E}">
        <p14:creationId xmlns:p14="http://schemas.microsoft.com/office/powerpoint/2010/main" val="3744715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1508125" y="2198688"/>
            <a:ext cx="6461125"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46082" name="Rectangle 3"/>
          <p:cNvSpPr>
            <a:spLocks noChangeArrowheads="1"/>
          </p:cNvSpPr>
          <p:nvPr/>
        </p:nvSpPr>
        <p:spPr bwMode="auto">
          <a:xfrm>
            <a:off x="1600200" y="1828800"/>
            <a:ext cx="693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en-US" sz="4000" b="1" dirty="0"/>
              <a:t>Multiple Unit Artificial Retina Chipset</a:t>
            </a:r>
            <a:r>
              <a:rPr lang="en-US" altLang="en-US" sz="4000" b="1" dirty="0">
                <a:solidFill>
                  <a:srgbClr val="000000"/>
                </a:solidFill>
              </a:rPr>
              <a:t>  </a:t>
            </a:r>
          </a:p>
          <a:p>
            <a:pPr eaLnBrk="1" hangingPunct="1"/>
            <a:r>
              <a:rPr lang="en-US" altLang="en-US" sz="4000" b="1" dirty="0">
                <a:solidFill>
                  <a:srgbClr val="000000"/>
                </a:solidFill>
              </a:rPr>
              <a:t>                         </a:t>
            </a:r>
            <a:r>
              <a:rPr lang="en-US" altLang="en-US" sz="4000" b="1" dirty="0"/>
              <a:t>(MARC)</a:t>
            </a:r>
          </a:p>
        </p:txBody>
      </p:sp>
      <p:pic>
        <p:nvPicPr>
          <p:cNvPr id="460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650" y="0"/>
            <a:ext cx="15303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43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95450"/>
            <a:ext cx="76962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Rectangle 3"/>
          <p:cNvSpPr>
            <a:spLocks noChangeArrowheads="1"/>
          </p:cNvSpPr>
          <p:nvPr/>
        </p:nvSpPr>
        <p:spPr bwMode="auto">
          <a:xfrm>
            <a:off x="2133600" y="838200"/>
            <a:ext cx="3733800" cy="603250"/>
          </a:xfrm>
          <a:prstGeom prst="rect">
            <a:avLst/>
          </a:prstGeom>
          <a:noFill/>
          <a:ln>
            <a:noFill/>
          </a:ln>
          <a:extLst>
            <a:ext uri="{909E8E84-426E-40dd-AFC4-6F175D3DCCD1}">
              <a14:hiddenFill xmlns:a14="http://schemas.microsoft.com/office/drawing/2010/main">
                <a:solidFill>
                  <a:srgbClr val="91919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47107" name="Rectangle 4"/>
          <p:cNvSpPr>
            <a:spLocks noChangeArrowheads="1"/>
          </p:cNvSpPr>
          <p:nvPr/>
        </p:nvSpPr>
        <p:spPr bwMode="auto">
          <a:xfrm>
            <a:off x="2057400" y="762000"/>
            <a:ext cx="3733800" cy="603250"/>
          </a:xfrm>
          <a:prstGeom prst="rect">
            <a:avLst/>
          </a:prstGeom>
          <a:noFill/>
          <a:ln>
            <a:noFill/>
          </a:ln>
          <a:extLst>
            <a:ext uri="{909E8E84-426E-40dd-AFC4-6F175D3DCCD1}">
              <a14:hiddenFill xmlns:a14="http://schemas.microsoft.com/office/drawing/2010/main">
                <a:solidFill>
                  <a:srgbClr val="4D4D4D"/>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47108" name="Rectangle 5"/>
          <p:cNvSpPr>
            <a:spLocks noChangeArrowheads="1"/>
          </p:cNvSpPr>
          <p:nvPr/>
        </p:nvSpPr>
        <p:spPr bwMode="auto">
          <a:xfrm>
            <a:off x="2819400" y="685800"/>
            <a:ext cx="32623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en-US" sz="3200" b="1"/>
              <a:t>Conceptual</a:t>
            </a:r>
            <a:r>
              <a:rPr lang="en-US" altLang="en-US" sz="3200" b="1">
                <a:solidFill>
                  <a:srgbClr val="000000"/>
                </a:solidFill>
              </a:rPr>
              <a:t> </a:t>
            </a:r>
            <a:r>
              <a:rPr lang="en-US" altLang="en-US" sz="3200" b="1"/>
              <a:t>Design</a:t>
            </a:r>
            <a:endParaRPr lang="en-US" altLang="en-US"/>
          </a:p>
        </p:txBody>
      </p:sp>
    </p:spTree>
    <p:extLst>
      <p:ext uri="{BB962C8B-B14F-4D97-AF65-F5344CB8AC3E}">
        <p14:creationId xmlns:p14="http://schemas.microsoft.com/office/powerpoint/2010/main" val="3325808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4724400" cy="44196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130" name="Rectangle 3"/>
          <p:cNvSpPr>
            <a:spLocks noChangeArrowheads="1"/>
          </p:cNvSpPr>
          <p:nvPr/>
        </p:nvSpPr>
        <p:spPr bwMode="auto">
          <a:xfrm>
            <a:off x="2609850" y="685800"/>
            <a:ext cx="4029075" cy="600075"/>
          </a:xfrm>
          <a:prstGeom prst="rect">
            <a:avLst/>
          </a:prstGeom>
          <a:noFill/>
          <a:ln>
            <a:noFill/>
          </a:ln>
          <a:extLst>
            <a:ext uri="{909E8E84-426E-40dd-AFC4-6F175D3DCCD1}">
              <a14:hiddenFill xmlns:a14="http://schemas.microsoft.com/office/drawing/2010/main">
                <a:solidFill>
                  <a:srgbClr val="4D4D4D"/>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48131" name="Rectangle 4"/>
          <p:cNvSpPr>
            <a:spLocks noChangeArrowheads="1"/>
          </p:cNvSpPr>
          <p:nvPr/>
        </p:nvSpPr>
        <p:spPr bwMode="auto">
          <a:xfrm>
            <a:off x="2533650" y="609600"/>
            <a:ext cx="4029075" cy="600075"/>
          </a:xfrm>
          <a:prstGeom prst="rect">
            <a:avLst/>
          </a:prstGeom>
          <a:noFill/>
          <a:ln>
            <a:noFill/>
          </a:ln>
          <a:extLst>
            <a:ext uri="{909E8E84-426E-40dd-AFC4-6F175D3DCCD1}">
              <a14:hiddenFill xmlns:a14="http://schemas.microsoft.com/office/drawing/2010/main">
                <a:solidFill>
                  <a:srgbClr val="4D4D4D"/>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48132" name="Rectangle 5"/>
          <p:cNvSpPr>
            <a:spLocks noChangeArrowheads="1"/>
          </p:cNvSpPr>
          <p:nvPr/>
        </p:nvSpPr>
        <p:spPr bwMode="auto">
          <a:xfrm>
            <a:off x="609600" y="650875"/>
            <a:ext cx="8143875" cy="581025"/>
          </a:xfrm>
          <a:prstGeom prst="rect">
            <a:avLst/>
          </a:prstGeom>
          <a:noFill/>
          <a:ln>
            <a:noFill/>
          </a:ln>
          <a:extLst>
            <a:ext uri="{909E8E84-426E-40dd-AFC4-6F175D3DCCD1}">
              <a14:hiddenFill xmlns:a14="http://schemas.microsoft.com/office/drawing/2010/main">
                <a:solidFill>
                  <a:srgbClr val="4D4D4D"/>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48133" name="Rectangle 6"/>
          <p:cNvSpPr>
            <a:spLocks noChangeArrowheads="1"/>
          </p:cNvSpPr>
          <p:nvPr/>
        </p:nvSpPr>
        <p:spPr bwMode="auto">
          <a:xfrm>
            <a:off x="609600" y="960438"/>
            <a:ext cx="7956550" cy="487362"/>
          </a:xfrm>
          <a:prstGeom prst="rect">
            <a:avLst/>
          </a:prstGeom>
          <a:noFill/>
          <a:ln>
            <a:noFill/>
          </a:ln>
          <a:extLst>
            <a:ext uri="{909E8E84-426E-40dd-AFC4-6F175D3DCCD1}">
              <a14:hiddenFill xmlns:a14="http://schemas.microsoft.com/office/drawing/2010/main">
                <a:solidFill>
                  <a:srgbClr val="4D4D4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en-US" sz="3200" b="1"/>
              <a:t>Platinum on Silicone Rubber Electrode Array</a:t>
            </a:r>
            <a:endParaRPr lang="en-US" altLang="en-US"/>
          </a:p>
        </p:txBody>
      </p:sp>
    </p:spTree>
    <p:extLst>
      <p:ext uri="{BB962C8B-B14F-4D97-AF65-F5344CB8AC3E}">
        <p14:creationId xmlns:p14="http://schemas.microsoft.com/office/powerpoint/2010/main" val="115618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ChangeArrowheads="1"/>
          </p:cNvSpPr>
          <p:nvPr/>
        </p:nvSpPr>
        <p:spPr bwMode="auto">
          <a:xfrm>
            <a:off x="2209800" y="990600"/>
            <a:ext cx="4038600" cy="609600"/>
          </a:xfrm>
          <a:prstGeom prst="rect">
            <a:avLst/>
          </a:prstGeom>
          <a:noFill/>
          <a:ln>
            <a:noFill/>
          </a:ln>
          <a:extLst>
            <a:ext uri="{909E8E84-426E-40dd-AFC4-6F175D3DCCD1}">
              <a14:hiddenFill xmlns:a14="http://schemas.microsoft.com/office/drawing/2010/main">
                <a:solidFill>
                  <a:srgbClr val="91919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53250" name="Rectangle 4"/>
          <p:cNvSpPr>
            <a:spLocks noChangeArrowheads="1"/>
          </p:cNvSpPr>
          <p:nvPr/>
        </p:nvSpPr>
        <p:spPr bwMode="auto">
          <a:xfrm>
            <a:off x="609600" y="914400"/>
            <a:ext cx="7924800" cy="60007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4D4D4D"/>
                </a:solidFill>
              </a14:hiddenFill>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53251" name="Rectangle 5"/>
          <p:cNvSpPr>
            <a:spLocks noChangeArrowheads="1"/>
          </p:cNvSpPr>
          <p:nvPr/>
        </p:nvSpPr>
        <p:spPr bwMode="auto">
          <a:xfrm>
            <a:off x="2708275" y="885825"/>
            <a:ext cx="2838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53252" name="Rectangle 6"/>
          <p:cNvSpPr>
            <a:spLocks noChangeArrowheads="1"/>
          </p:cNvSpPr>
          <p:nvPr/>
        </p:nvSpPr>
        <p:spPr bwMode="auto">
          <a:xfrm>
            <a:off x="685800" y="990600"/>
            <a:ext cx="76184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en-US" sz="3200" b="1"/>
              <a:t>Block diagram of Image Acquisition System</a:t>
            </a:r>
            <a:endParaRPr lang="en-US" altLang="en-US"/>
          </a:p>
        </p:txBody>
      </p:sp>
      <p:pic>
        <p:nvPicPr>
          <p:cNvPr id="573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077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7352" name="Rectangle 8"/>
          <p:cNvSpPr>
            <a:spLocks noGrp="1" noChangeArrowheads="1"/>
          </p:cNvSpPr>
          <p:nvPr>
            <p:ph type="title"/>
          </p:nvPr>
        </p:nvSpPr>
        <p:spPr/>
        <p:txBody>
          <a:bodyPr/>
          <a:lstStyle/>
          <a:p>
            <a:pPr eaLnBrk="1" hangingPunct="1">
              <a:defRPr/>
            </a:pPr>
            <a:endParaRPr lang="en-US" smtClean="0">
              <a:ea typeface="+mj-ea"/>
            </a:endParaRPr>
          </a:p>
        </p:txBody>
      </p:sp>
    </p:spTree>
    <p:extLst>
      <p:ext uri="{BB962C8B-B14F-4D97-AF65-F5344CB8AC3E}">
        <p14:creationId xmlns:p14="http://schemas.microsoft.com/office/powerpoint/2010/main" val="842319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2514600" y="990600"/>
            <a:ext cx="4038600" cy="609600"/>
          </a:xfrm>
          <a:prstGeom prst="rect">
            <a:avLst/>
          </a:prstGeom>
          <a:noFill/>
          <a:ln>
            <a:noFill/>
          </a:ln>
          <a:extLst>
            <a:ext uri="{909E8E84-426E-40dd-AFC4-6F175D3DCCD1}">
              <a14:hiddenFill xmlns:a14="http://schemas.microsoft.com/office/drawing/2010/main">
                <a:solidFill>
                  <a:srgbClr val="91919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55298" name="Rectangle 3"/>
          <p:cNvSpPr>
            <a:spLocks noChangeArrowheads="1"/>
          </p:cNvSpPr>
          <p:nvPr/>
        </p:nvSpPr>
        <p:spPr bwMode="auto">
          <a:xfrm>
            <a:off x="1447800" y="920750"/>
            <a:ext cx="5562600" cy="60007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4D4D4D"/>
                </a:solidFill>
              </a14:hiddenFill>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55299" name="Rectangle 4"/>
          <p:cNvSpPr>
            <a:spLocks noChangeArrowheads="1"/>
          </p:cNvSpPr>
          <p:nvPr/>
        </p:nvSpPr>
        <p:spPr bwMode="auto">
          <a:xfrm>
            <a:off x="3013075" y="885825"/>
            <a:ext cx="2838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55300" name="Rectangle 5"/>
          <p:cNvSpPr>
            <a:spLocks noChangeArrowheads="1"/>
          </p:cNvSpPr>
          <p:nvPr/>
        </p:nvSpPr>
        <p:spPr bwMode="auto">
          <a:xfrm>
            <a:off x="1676400" y="990600"/>
            <a:ext cx="5791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en-US" sz="3200" b="1"/>
              <a:t>Advantages of MARC system</a:t>
            </a:r>
            <a:endParaRPr lang="en-US" altLang="en-US"/>
          </a:p>
        </p:txBody>
      </p:sp>
      <p:sp>
        <p:nvSpPr>
          <p:cNvPr id="59398" name="Text Box 6"/>
          <p:cNvSpPr txBox="1">
            <a:spLocks noChangeArrowheads="1"/>
          </p:cNvSpPr>
          <p:nvPr/>
        </p:nvSpPr>
        <p:spPr bwMode="auto">
          <a:xfrm>
            <a:off x="1524000" y="2362200"/>
            <a:ext cx="64008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spcBef>
                <a:spcPct val="50000"/>
              </a:spcBef>
              <a:buFontTx/>
              <a:buChar char="•"/>
            </a:pPr>
            <a:r>
              <a:rPr lang="en-US" altLang="en-US"/>
              <a:t>     </a:t>
            </a:r>
            <a:r>
              <a:rPr lang="en-US" altLang="en-US" sz="3200"/>
              <a:t>Compact Size – 6x6 mm</a:t>
            </a:r>
          </a:p>
          <a:p>
            <a:pPr eaLnBrk="1" hangingPunct="1">
              <a:spcBef>
                <a:spcPct val="50000"/>
              </a:spcBef>
            </a:pPr>
            <a:endParaRPr lang="en-US" altLang="en-US" sz="3200"/>
          </a:p>
          <a:p>
            <a:pPr eaLnBrk="1" hangingPunct="1">
              <a:spcBef>
                <a:spcPct val="50000"/>
              </a:spcBef>
              <a:buFontTx/>
              <a:buChar char="•"/>
            </a:pPr>
            <a:r>
              <a:rPr lang="en-US" altLang="en-US" sz="3200"/>
              <a:t>     Diagnostic Capability</a:t>
            </a:r>
          </a:p>
          <a:p>
            <a:pPr eaLnBrk="1" hangingPunct="1">
              <a:spcBef>
                <a:spcPct val="50000"/>
              </a:spcBef>
              <a:buFontTx/>
              <a:buChar char="•"/>
            </a:pPr>
            <a:endParaRPr lang="en-US" altLang="en-US" sz="3200"/>
          </a:p>
          <a:p>
            <a:pPr eaLnBrk="1" hangingPunct="1">
              <a:spcBef>
                <a:spcPct val="50000"/>
              </a:spcBef>
              <a:buFontTx/>
              <a:buChar char="•"/>
            </a:pPr>
            <a:r>
              <a:rPr lang="en-US" altLang="en-US" sz="3200"/>
              <a:t>     Reduction of stress upon retina</a:t>
            </a:r>
          </a:p>
        </p:txBody>
      </p:sp>
      <p:sp>
        <p:nvSpPr>
          <p:cNvPr id="59400" name="Rectangle 8"/>
          <p:cNvSpPr>
            <a:spLocks noGrp="1" noChangeArrowheads="1"/>
          </p:cNvSpPr>
          <p:nvPr>
            <p:ph type="title" idx="4294967295"/>
          </p:nvPr>
        </p:nvSpPr>
        <p:spPr/>
        <p:txBody>
          <a:bodyPr/>
          <a:lstStyle/>
          <a:p>
            <a:pPr eaLnBrk="1" hangingPunct="1">
              <a:defRPr/>
            </a:pPr>
            <a:endParaRPr lang="en-US" smtClean="0">
              <a:ea typeface="+mj-ea"/>
            </a:endParaRPr>
          </a:p>
        </p:txBody>
      </p:sp>
    </p:spTree>
    <p:extLst>
      <p:ext uri="{BB962C8B-B14F-4D97-AF65-F5344CB8AC3E}">
        <p14:creationId xmlns:p14="http://schemas.microsoft.com/office/powerpoint/2010/main" val="1778647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http://2-sight.eu/images/stories/2-sight/external-components_ee.png"/>
          <p:cNvPicPr>
            <a:picLocks noChangeAspect="1" noChangeArrowheads="1"/>
          </p:cNvPicPr>
          <p:nvPr/>
        </p:nvPicPr>
        <p:blipFill>
          <a:blip r:embed="rId2">
            <a:extLst>
              <a:ext uri="{28A0092B-C50C-407E-A947-70E740481C1C}">
                <a14:useLocalDpi xmlns:a14="http://schemas.microsoft.com/office/drawing/2010/main" val="0"/>
              </a:ext>
            </a:extLst>
          </a:blip>
          <a:srcRect l="-37376" r="37376"/>
          <a:stretch>
            <a:fillRect/>
          </a:stretch>
        </p:blipFill>
        <p:spPr bwMode="auto">
          <a:xfrm>
            <a:off x="1122363" y="2319338"/>
            <a:ext cx="800258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6" descr="Argus II Implant and Animation Eye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423863"/>
            <a:ext cx="6400801"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1"/>
          <p:cNvSpPr txBox="1">
            <a:spLocks noChangeArrowheads="1"/>
          </p:cNvSpPr>
          <p:nvPr/>
        </p:nvSpPr>
        <p:spPr bwMode="auto">
          <a:xfrm>
            <a:off x="1639888" y="131763"/>
            <a:ext cx="5864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3600" b="1">
                <a:latin typeface="Times New Roman" pitchFamily="18" charset="0"/>
                <a:cs typeface="Times New Roman" pitchFamily="18" charset="0"/>
              </a:rPr>
              <a:t>Components (The Argus®II)</a:t>
            </a:r>
          </a:p>
        </p:txBody>
      </p:sp>
      <p:cxnSp>
        <p:nvCxnSpPr>
          <p:cNvPr id="4" name="Straight Connector 3"/>
          <p:cNvCxnSpPr/>
          <p:nvPr/>
        </p:nvCxnSpPr>
        <p:spPr>
          <a:xfrm>
            <a:off x="228600" y="3352800"/>
            <a:ext cx="853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89" name="TextBox 4"/>
          <p:cNvSpPr txBox="1">
            <a:spLocks noChangeArrowheads="1"/>
          </p:cNvSpPr>
          <p:nvPr/>
        </p:nvSpPr>
        <p:spPr bwMode="auto">
          <a:xfrm>
            <a:off x="6376988" y="1665288"/>
            <a:ext cx="210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2800">
                <a:latin typeface="Times New Roman" pitchFamily="18" charset="0"/>
                <a:cs typeface="Times New Roman" pitchFamily="18" charset="0"/>
              </a:rPr>
              <a:t>Internal Parts</a:t>
            </a:r>
          </a:p>
        </p:txBody>
      </p:sp>
      <p:sp>
        <p:nvSpPr>
          <p:cNvPr id="16390" name="TextBox 5"/>
          <p:cNvSpPr txBox="1">
            <a:spLocks noChangeArrowheads="1"/>
          </p:cNvSpPr>
          <p:nvPr/>
        </p:nvSpPr>
        <p:spPr bwMode="auto">
          <a:xfrm>
            <a:off x="685800" y="4648200"/>
            <a:ext cx="2208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2800">
                <a:latin typeface="Times New Roman" pitchFamily="18" charset="0"/>
                <a:cs typeface="Times New Roman" pitchFamily="18" charset="0"/>
              </a:rPr>
              <a:t>External Parts</a:t>
            </a:r>
          </a:p>
        </p:txBody>
      </p:sp>
    </p:spTree>
    <p:extLst>
      <p:ext uri="{BB962C8B-B14F-4D97-AF65-F5344CB8AC3E}">
        <p14:creationId xmlns:p14="http://schemas.microsoft.com/office/powerpoint/2010/main" val="137284696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
          <p:cNvSpPr txBox="1">
            <a:spLocks noChangeArrowheads="1"/>
          </p:cNvSpPr>
          <p:nvPr/>
        </p:nvSpPr>
        <p:spPr bwMode="auto">
          <a:xfrm>
            <a:off x="1284288" y="228600"/>
            <a:ext cx="6362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3600" b="1">
                <a:latin typeface="Times New Roman" pitchFamily="18" charset="0"/>
                <a:cs typeface="Times New Roman" pitchFamily="18" charset="0"/>
              </a:rPr>
              <a:t>Eligibility, Procedure, and Cost</a:t>
            </a:r>
          </a:p>
        </p:txBody>
      </p:sp>
      <p:sp>
        <p:nvSpPr>
          <p:cNvPr id="17410" name="TextBox 3"/>
          <p:cNvSpPr txBox="1">
            <a:spLocks noChangeArrowheads="1"/>
          </p:cNvSpPr>
          <p:nvPr/>
        </p:nvSpPr>
        <p:spPr bwMode="auto">
          <a:xfrm>
            <a:off x="689425" y="1055688"/>
            <a:ext cx="75889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Calibri" pitchFamily="34" charset="0"/>
                <a:ea typeface="MS PGothic" pitchFamily="34" charset="-128"/>
              </a:defRPr>
            </a:lvl1pPr>
            <a:lvl2pPr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Char char="-"/>
            </a:pPr>
            <a:r>
              <a:rPr lang="en-US" altLang="en-US" dirty="0">
                <a:latin typeface="Times New Roman" pitchFamily="18" charset="0"/>
                <a:cs typeface="Times New Roman" pitchFamily="18" charset="0"/>
              </a:rPr>
              <a:t>Must have Retinitis </a:t>
            </a:r>
            <a:r>
              <a:rPr lang="en-US" altLang="en-US" dirty="0" err="1">
                <a:latin typeface="Times New Roman" pitchFamily="18" charset="0"/>
                <a:cs typeface="Times New Roman" pitchFamily="18" charset="0"/>
              </a:rPr>
              <a:t>Pigmentosa</a:t>
            </a:r>
            <a:r>
              <a:rPr lang="en-US"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Newer models will work with Macular Degeneration</a:t>
            </a:r>
          </a:p>
          <a:p>
            <a:pPr eaLnBrk="1" hangingPunct="1">
              <a:buFontTx/>
              <a:buChar char="-"/>
            </a:pPr>
            <a:endParaRPr lang="en-US" altLang="en-US" i="1"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Showing later symptoms of disease</a:t>
            </a:r>
          </a:p>
          <a:p>
            <a:pPr lvl="1" eaLnBrk="1" hangingPunct="1"/>
            <a:endParaRPr lang="en-US" altLang="en-US" i="1" dirty="0">
              <a:latin typeface="Times New Roman" pitchFamily="18" charset="0"/>
              <a:cs typeface="Times New Roman" pitchFamily="18" charset="0"/>
            </a:endParaRPr>
          </a:p>
        </p:txBody>
      </p:sp>
      <p:cxnSp>
        <p:nvCxnSpPr>
          <p:cNvPr id="6" name="Straight Connector 5"/>
          <p:cNvCxnSpPr/>
          <p:nvPr/>
        </p:nvCxnSpPr>
        <p:spPr>
          <a:xfrm>
            <a:off x="381000" y="2133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12" name="TextBox 6"/>
          <p:cNvSpPr txBox="1">
            <a:spLocks noChangeArrowheads="1"/>
          </p:cNvSpPr>
          <p:nvPr/>
        </p:nvSpPr>
        <p:spPr bwMode="auto">
          <a:xfrm>
            <a:off x="574020" y="2362200"/>
            <a:ext cx="551946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Char char="-"/>
            </a:pPr>
            <a:r>
              <a:rPr lang="en-US" altLang="en-US" dirty="0">
                <a:latin typeface="Times New Roman" pitchFamily="18" charset="0"/>
                <a:cs typeface="Times New Roman" pitchFamily="18" charset="0"/>
              </a:rPr>
              <a:t>2 to 5 hour surgical procedure for internal parts</a:t>
            </a:r>
          </a:p>
          <a:p>
            <a:pPr lvl="1" eaLnBrk="1" hangingPunct="1">
              <a:buFontTx/>
              <a:buChar char="-"/>
            </a:pPr>
            <a:r>
              <a:rPr lang="en-US" altLang="en-US" dirty="0">
                <a:latin typeface="Times New Roman" pitchFamily="18" charset="0"/>
                <a:cs typeface="Times New Roman" pitchFamily="18" charset="0"/>
              </a:rPr>
              <a:t>Small incision, minimal scarring, and uncomplicated</a:t>
            </a:r>
          </a:p>
          <a:p>
            <a:pPr lvl="1"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Return to hospital for external fitting and programming</a:t>
            </a:r>
          </a:p>
          <a:p>
            <a:pPr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Training and therapy</a:t>
            </a:r>
          </a:p>
          <a:p>
            <a:pPr lvl="1" eaLnBrk="1" hangingPunct="1">
              <a:buFontTx/>
              <a:buChar char="-"/>
            </a:pPr>
            <a:r>
              <a:rPr lang="en-US" altLang="en-US" dirty="0">
                <a:latin typeface="Times New Roman" pitchFamily="18" charset="0"/>
                <a:cs typeface="Times New Roman" pitchFamily="18" charset="0"/>
              </a:rPr>
              <a:t>Patients must learn to recognize objects with bionic eye</a:t>
            </a:r>
          </a:p>
        </p:txBody>
      </p:sp>
      <p:cxnSp>
        <p:nvCxnSpPr>
          <p:cNvPr id="9" name="Straight Connector 8"/>
          <p:cNvCxnSpPr/>
          <p:nvPr/>
        </p:nvCxnSpPr>
        <p:spPr>
          <a:xfrm>
            <a:off x="381000" y="46482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414" name="TextBox 9"/>
          <p:cNvSpPr txBox="1">
            <a:spLocks noChangeArrowheads="1"/>
          </p:cNvSpPr>
          <p:nvPr/>
        </p:nvSpPr>
        <p:spPr bwMode="auto">
          <a:xfrm>
            <a:off x="581565" y="4876800"/>
            <a:ext cx="576472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Char char="-"/>
            </a:pPr>
            <a:r>
              <a:rPr lang="en-US" altLang="en-US" dirty="0">
                <a:latin typeface="Times New Roman" pitchFamily="18" charset="0"/>
                <a:cs typeface="Times New Roman" pitchFamily="18" charset="0"/>
              </a:rPr>
              <a:t>$115,000 in Europe before surgery</a:t>
            </a:r>
          </a:p>
          <a:p>
            <a:pPr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$150,000 in U.S.A. before surgery</a:t>
            </a:r>
          </a:p>
          <a:p>
            <a:pPr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Insurance companies will help more as the technology improves</a:t>
            </a:r>
          </a:p>
        </p:txBody>
      </p:sp>
    </p:spTree>
    <p:extLst>
      <p:ext uri="{BB962C8B-B14F-4D97-AF65-F5344CB8AC3E}">
        <p14:creationId xmlns:p14="http://schemas.microsoft.com/office/powerpoint/2010/main" val="203944510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1"/>
          <p:cNvSpPr txBox="1">
            <a:spLocks noChangeArrowheads="1"/>
          </p:cNvSpPr>
          <p:nvPr/>
        </p:nvSpPr>
        <p:spPr bwMode="auto">
          <a:xfrm>
            <a:off x="1485401" y="344487"/>
            <a:ext cx="5472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en-US" sz="3600" b="1" dirty="0">
                <a:latin typeface="Times New Roman" pitchFamily="18" charset="0"/>
                <a:cs typeface="Times New Roman" pitchFamily="18" charset="0"/>
              </a:rPr>
              <a:t>Benefits &amp; Future Outlook</a:t>
            </a:r>
          </a:p>
        </p:txBody>
      </p:sp>
      <p:sp>
        <p:nvSpPr>
          <p:cNvPr id="18434" name="TextBox 2"/>
          <p:cNvSpPr txBox="1">
            <a:spLocks noChangeArrowheads="1"/>
          </p:cNvSpPr>
          <p:nvPr/>
        </p:nvSpPr>
        <p:spPr bwMode="auto">
          <a:xfrm>
            <a:off x="1327150" y="798513"/>
            <a:ext cx="6629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Char char="-"/>
            </a:pPr>
            <a:r>
              <a:rPr lang="en-US" altLang="en-US" dirty="0">
                <a:latin typeface="Times New Roman" pitchFamily="18" charset="0"/>
                <a:cs typeface="Times New Roman" pitchFamily="18" charset="0"/>
              </a:rPr>
              <a:t>Partial restoration of vision</a:t>
            </a:r>
          </a:p>
          <a:p>
            <a:pPr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Gain more independence</a:t>
            </a:r>
          </a:p>
          <a:p>
            <a:pPr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Able to view objects on a larger scale</a:t>
            </a:r>
          </a:p>
          <a:p>
            <a:pPr eaLnBrk="1" hangingPunct="1">
              <a:buFontTx/>
              <a:buChar char="-"/>
            </a:pPr>
            <a:endParaRPr lang="en-US" altLang="en-US" dirty="0">
              <a:latin typeface="Times New Roman" pitchFamily="18" charset="0"/>
              <a:cs typeface="Times New Roman" pitchFamily="18" charset="0"/>
            </a:endParaRPr>
          </a:p>
          <a:p>
            <a:pPr eaLnBrk="1" hangingPunct="1">
              <a:buFontTx/>
              <a:buChar char="-"/>
            </a:pPr>
            <a:r>
              <a:rPr lang="en-US" altLang="en-US" dirty="0">
                <a:latin typeface="Times New Roman" pitchFamily="18" charset="0"/>
                <a:cs typeface="Times New Roman" pitchFamily="18" charset="0"/>
              </a:rPr>
              <a:t>Upgradable software</a:t>
            </a:r>
          </a:p>
          <a:p>
            <a:pPr lvl="1" eaLnBrk="1" hangingPunct="1">
              <a:buFontTx/>
              <a:buChar char="-"/>
            </a:pPr>
            <a:r>
              <a:rPr lang="en-US" altLang="en-US" dirty="0">
                <a:latin typeface="Times New Roman" pitchFamily="18" charset="0"/>
                <a:cs typeface="Times New Roman" pitchFamily="18" charset="0"/>
              </a:rPr>
              <a:t>If newer technology is released further surgery is unnecessary</a:t>
            </a:r>
          </a:p>
        </p:txBody>
      </p:sp>
      <p:pic>
        <p:nvPicPr>
          <p:cNvPr id="18435" name="Picture 2" descr="http://www.brainstrom.org/wp-content/uploads/2012/07/023b0901e6d9330d70bdf0334f7585f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988" y="3581400"/>
            <a:ext cx="446246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228600" y="3429000"/>
            <a:ext cx="403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37" name="TextBox 6"/>
          <p:cNvSpPr txBox="1">
            <a:spLocks noChangeArrowheads="1"/>
          </p:cNvSpPr>
          <p:nvPr/>
        </p:nvSpPr>
        <p:spPr bwMode="auto">
          <a:xfrm>
            <a:off x="253705" y="3595688"/>
            <a:ext cx="3967753"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buFontTx/>
              <a:buAutoNum type="arabicPeriod"/>
            </a:pPr>
            <a:r>
              <a:rPr lang="en-US" altLang="en-US" dirty="0" err="1">
                <a:latin typeface="Times New Roman" pitchFamily="18" charset="0"/>
                <a:cs typeface="Times New Roman" pitchFamily="18" charset="0"/>
              </a:rPr>
              <a:t>Argus®I</a:t>
            </a:r>
            <a:r>
              <a:rPr lang="en-US" altLang="en-US" dirty="0">
                <a:latin typeface="Times New Roman" pitchFamily="18" charset="0"/>
                <a:cs typeface="Times New Roman" pitchFamily="18" charset="0"/>
              </a:rPr>
              <a:t> (</a:t>
            </a:r>
            <a:r>
              <a:rPr lang="en-US" altLang="en-US" b="1" dirty="0">
                <a:latin typeface="Times New Roman" pitchFamily="18" charset="0"/>
                <a:cs typeface="Times New Roman" pitchFamily="18" charset="0"/>
              </a:rPr>
              <a:t>Prototype</a:t>
            </a:r>
            <a:r>
              <a:rPr lang="en-US" altLang="en-US" dirty="0">
                <a:latin typeface="Times New Roman" pitchFamily="18" charset="0"/>
                <a:cs typeface="Times New Roman" pitchFamily="18" charset="0"/>
              </a:rPr>
              <a:t>)</a:t>
            </a:r>
          </a:p>
          <a:p>
            <a:pPr lvl="1" eaLnBrk="1" hangingPunct="1">
              <a:buFontTx/>
              <a:buChar char="-"/>
            </a:pPr>
            <a:r>
              <a:rPr lang="en-US" altLang="en-US" dirty="0">
                <a:latin typeface="Times New Roman" pitchFamily="18" charset="0"/>
                <a:cs typeface="Times New Roman" pitchFamily="18" charset="0"/>
              </a:rPr>
              <a:t>16 pixels of resolution</a:t>
            </a:r>
          </a:p>
          <a:p>
            <a:pPr lvl="1" eaLnBrk="1" hangingPunct="1">
              <a:buFontTx/>
              <a:buChar char="-"/>
            </a:pPr>
            <a:r>
              <a:rPr lang="en-US" altLang="en-US" dirty="0">
                <a:latin typeface="Times New Roman" pitchFamily="18" charset="0"/>
                <a:cs typeface="Times New Roman" pitchFamily="18" charset="0"/>
              </a:rPr>
              <a:t>15 seconds to recognize an object</a:t>
            </a:r>
          </a:p>
          <a:p>
            <a:pPr lvl="1" eaLnBrk="1" hangingPunct="1">
              <a:buFontTx/>
              <a:buChar char="-"/>
            </a:pPr>
            <a:endParaRPr lang="en-US" altLang="en-US" dirty="0">
              <a:latin typeface="Times New Roman" pitchFamily="18" charset="0"/>
              <a:cs typeface="Times New Roman" pitchFamily="18" charset="0"/>
            </a:endParaRPr>
          </a:p>
          <a:p>
            <a:pPr eaLnBrk="1" hangingPunct="1">
              <a:buFontTx/>
              <a:buAutoNum type="arabicPeriod" startAt="2"/>
            </a:pPr>
            <a:r>
              <a:rPr lang="en-US" altLang="en-US" dirty="0" err="1">
                <a:latin typeface="Times New Roman" pitchFamily="18" charset="0"/>
                <a:cs typeface="Times New Roman" pitchFamily="18" charset="0"/>
              </a:rPr>
              <a:t>Argus®II</a:t>
            </a:r>
            <a:r>
              <a:rPr lang="en-US" altLang="en-US" dirty="0">
                <a:latin typeface="Times New Roman" pitchFamily="18" charset="0"/>
                <a:cs typeface="Times New Roman" pitchFamily="18" charset="0"/>
              </a:rPr>
              <a:t> (</a:t>
            </a:r>
            <a:r>
              <a:rPr lang="en-US" altLang="en-US" b="1" dirty="0">
                <a:latin typeface="Times New Roman" pitchFamily="18" charset="0"/>
                <a:cs typeface="Times New Roman" pitchFamily="18" charset="0"/>
              </a:rPr>
              <a:t>On the Market</a:t>
            </a:r>
            <a:r>
              <a:rPr lang="en-US" altLang="en-US" dirty="0">
                <a:latin typeface="Times New Roman" pitchFamily="18" charset="0"/>
                <a:cs typeface="Times New Roman" pitchFamily="18" charset="0"/>
              </a:rPr>
              <a:t>)</a:t>
            </a:r>
          </a:p>
          <a:p>
            <a:pPr lvl="1" eaLnBrk="1" hangingPunct="1">
              <a:buFontTx/>
              <a:buChar char="-"/>
            </a:pPr>
            <a:r>
              <a:rPr lang="en-US" altLang="en-US" dirty="0">
                <a:latin typeface="Times New Roman" pitchFamily="18" charset="0"/>
                <a:cs typeface="Times New Roman" pitchFamily="18" charset="0"/>
              </a:rPr>
              <a:t>60 pixels of resolution</a:t>
            </a:r>
          </a:p>
          <a:p>
            <a:pPr lvl="1" eaLnBrk="1" hangingPunct="1">
              <a:buFontTx/>
              <a:buChar char="-"/>
            </a:pPr>
            <a:r>
              <a:rPr lang="en-US" altLang="en-US" dirty="0">
                <a:latin typeface="Times New Roman" pitchFamily="18" charset="0"/>
                <a:cs typeface="Times New Roman" pitchFamily="18" charset="0"/>
              </a:rPr>
              <a:t>2 to 3 seconds to recognize an object</a:t>
            </a:r>
          </a:p>
          <a:p>
            <a:pPr lvl="1" eaLnBrk="1" hangingPunct="1">
              <a:buFontTx/>
              <a:buChar char="-"/>
            </a:pPr>
            <a:endParaRPr lang="en-US" altLang="en-US" dirty="0">
              <a:latin typeface="Times New Roman" pitchFamily="18" charset="0"/>
              <a:cs typeface="Times New Roman" pitchFamily="18" charset="0"/>
            </a:endParaRPr>
          </a:p>
          <a:p>
            <a:pPr eaLnBrk="1" hangingPunct="1">
              <a:buFontTx/>
              <a:buAutoNum type="arabicPeriod" startAt="3"/>
            </a:pPr>
            <a:r>
              <a:rPr lang="en-US" altLang="en-US" dirty="0" err="1">
                <a:latin typeface="Times New Roman" pitchFamily="18" charset="0"/>
                <a:cs typeface="Times New Roman" pitchFamily="18" charset="0"/>
              </a:rPr>
              <a:t>Argus®III</a:t>
            </a:r>
            <a:r>
              <a:rPr lang="en-US" altLang="en-US" dirty="0">
                <a:latin typeface="Times New Roman" pitchFamily="18" charset="0"/>
                <a:cs typeface="Times New Roman" pitchFamily="18" charset="0"/>
              </a:rPr>
              <a:t> (</a:t>
            </a:r>
            <a:r>
              <a:rPr lang="en-US" altLang="en-US" b="1" dirty="0">
                <a:latin typeface="Times New Roman" pitchFamily="18" charset="0"/>
                <a:cs typeface="Times New Roman" pitchFamily="18" charset="0"/>
              </a:rPr>
              <a:t>In Progress</a:t>
            </a:r>
            <a:r>
              <a:rPr lang="en-US" altLang="en-US" dirty="0">
                <a:latin typeface="Times New Roman" pitchFamily="18" charset="0"/>
                <a:cs typeface="Times New Roman" pitchFamily="18" charset="0"/>
              </a:rPr>
              <a:t>)</a:t>
            </a:r>
          </a:p>
          <a:p>
            <a:pPr lvl="1" eaLnBrk="1" hangingPunct="1">
              <a:buFontTx/>
              <a:buChar char="-"/>
            </a:pPr>
            <a:r>
              <a:rPr lang="en-US" altLang="en-US" dirty="0">
                <a:latin typeface="Times New Roman" pitchFamily="18" charset="0"/>
                <a:cs typeface="Times New Roman" pitchFamily="18" charset="0"/>
              </a:rPr>
              <a:t>200 pixels of resolution</a:t>
            </a:r>
          </a:p>
          <a:p>
            <a:pPr lvl="1" eaLnBrk="1" hangingPunct="1">
              <a:buFontTx/>
              <a:buChar char="-"/>
            </a:pPr>
            <a:r>
              <a:rPr lang="en-US" altLang="en-US" dirty="0">
                <a:latin typeface="Times New Roman" pitchFamily="18" charset="0"/>
                <a:cs typeface="Times New Roman" pitchFamily="18" charset="0"/>
              </a:rPr>
              <a:t>Recognition time unavailable</a:t>
            </a:r>
          </a:p>
          <a:p>
            <a:pPr eaLnBrk="1" hangingPunct="1">
              <a:buFontTx/>
              <a:buAutoNum type="arabicPeriod" startAt="3"/>
            </a:pPr>
            <a:endParaRPr lang="en-US" altLang="en-US" dirty="0">
              <a:latin typeface="Times New Roman" pitchFamily="18" charset="0"/>
              <a:cs typeface="Times New Roman" pitchFamily="18" charset="0"/>
            </a:endParaRPr>
          </a:p>
          <a:p>
            <a:pPr eaLnBrk="1" hangingPunct="1"/>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529940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6"/>
          <p:cNvSpPr>
            <a:spLocks noGrp="1"/>
          </p:cNvSpPr>
          <p:nvPr>
            <p:ph type="title"/>
          </p:nvPr>
        </p:nvSpPr>
        <p:spPr/>
        <p:txBody>
          <a:bodyPr/>
          <a:lstStyle/>
          <a:p>
            <a:r>
              <a:rPr lang="en-US" altLang="en-US" smtClean="0">
                <a:latin typeface="Miriam" pitchFamily="34" charset="-79"/>
                <a:cs typeface="Miriam" pitchFamily="34" charset="-79"/>
              </a:rPr>
              <a:t>The future</a:t>
            </a:r>
          </a:p>
        </p:txBody>
      </p:sp>
      <p:pic>
        <p:nvPicPr>
          <p:cNvPr id="24579" name="Picture 3" descr="SDC1004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4475163"/>
            <a:ext cx="244475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SDC1003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29338" y="4475163"/>
            <a:ext cx="244475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descr="http://www.cyberpunkreview.com/news/bionic-eyechip2.jpg"/>
          <p:cNvPicPr>
            <a:picLocks noChangeAspect="1" noChangeArrowheads="1"/>
          </p:cNvPicPr>
          <p:nvPr/>
        </p:nvPicPr>
        <p:blipFill>
          <a:blip r:embed="rId5">
            <a:extLst>
              <a:ext uri="{28A0092B-C50C-407E-A947-70E740481C1C}">
                <a14:useLocalDpi xmlns:a14="http://schemas.microsoft.com/office/drawing/2010/main" val="0"/>
              </a:ext>
            </a:extLst>
          </a:blip>
          <a:srcRect l="32436" t="13840" b="19736"/>
          <a:stretch>
            <a:fillRect/>
          </a:stretch>
        </p:blipFill>
        <p:spPr bwMode="auto">
          <a:xfrm>
            <a:off x="468313" y="1665288"/>
            <a:ext cx="617537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5701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ea typeface="+mj-ea"/>
              </a:rPr>
              <a:t>BIONIC EYE ?</a:t>
            </a:r>
          </a:p>
        </p:txBody>
      </p:sp>
      <p:sp>
        <p:nvSpPr>
          <p:cNvPr id="28675" name="Rectangle 3"/>
          <p:cNvSpPr>
            <a:spLocks noGrp="1" noChangeArrowheads="1"/>
          </p:cNvSpPr>
          <p:nvPr>
            <p:ph type="body" idx="1"/>
          </p:nvPr>
        </p:nvSpPr>
        <p:spPr/>
        <p:txBody>
          <a:bodyPr/>
          <a:lstStyle/>
          <a:p>
            <a:pPr eaLnBrk="1" hangingPunct="1">
              <a:buFont typeface="Wingdings" charset="0"/>
              <a:buChar char="n"/>
              <a:defRPr/>
            </a:pPr>
            <a:r>
              <a:rPr lang="en-US" smtClean="0">
                <a:ea typeface="+mn-ea"/>
              </a:rPr>
              <a:t>Bio-electronic eye</a:t>
            </a:r>
          </a:p>
          <a:p>
            <a:pPr eaLnBrk="1" hangingPunct="1">
              <a:buFont typeface="Wingdings" charset="0"/>
              <a:buChar char="n"/>
              <a:defRPr/>
            </a:pPr>
            <a:r>
              <a:rPr lang="en-US" smtClean="0">
                <a:ea typeface="+mn-ea"/>
              </a:rPr>
              <a:t>Electronic device which replaces functionality of a part or whole of the eye</a:t>
            </a:r>
          </a:p>
          <a:p>
            <a:pPr eaLnBrk="1" hangingPunct="1">
              <a:buFont typeface="Wingdings" charset="0"/>
              <a:buChar char="n"/>
              <a:defRPr/>
            </a:pPr>
            <a:r>
              <a:rPr lang="en-US" smtClean="0">
                <a:ea typeface="+mn-ea"/>
              </a:rPr>
              <a:t>Used for replacing functionality (or)</a:t>
            </a:r>
          </a:p>
          <a:p>
            <a:pPr eaLnBrk="1" hangingPunct="1">
              <a:buFont typeface="Wingdings" charset="0"/>
              <a:buChar char="n"/>
              <a:defRPr/>
            </a:pPr>
            <a:r>
              <a:rPr lang="en-US" smtClean="0">
                <a:ea typeface="+mn-ea"/>
              </a:rPr>
              <a:t>Adding functionality to the eye</a:t>
            </a:r>
          </a:p>
        </p:txBody>
      </p:sp>
    </p:spTree>
    <p:extLst>
      <p:ext uri="{BB962C8B-B14F-4D97-AF65-F5344CB8AC3E}">
        <p14:creationId xmlns:p14="http://schemas.microsoft.com/office/powerpoint/2010/main" val="2782788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auto">
          <a:xfrm>
            <a:off x="539750" y="0"/>
            <a:ext cx="7772400" cy="908050"/>
          </a:xfrm>
        </p:spPr>
        <p:txBody>
          <a:bodyPr vert="horz" wrap="square" lIns="91440" tIns="45720" rIns="91440" bIns="45720" numCol="1" anchor="ctr" anchorCtr="0" compatLnSpc="1">
            <a:prstTxWarp prst="textNoShape">
              <a:avLst/>
            </a:prstTxWarp>
          </a:bodyPr>
          <a:lstStyle/>
          <a:p>
            <a:r>
              <a:rPr lang="en-US" altLang="en-US" sz="3200" b="1"/>
              <a:t>What is a Cochlear Implant?</a:t>
            </a:r>
          </a:p>
        </p:txBody>
      </p:sp>
      <p:sp>
        <p:nvSpPr>
          <p:cNvPr id="2051" name="Rectangle 3"/>
          <p:cNvSpPr>
            <a:spLocks noGrp="1" noChangeArrowheads="1"/>
          </p:cNvSpPr>
          <p:nvPr>
            <p:ph type="subTitle" idx="1"/>
          </p:nvPr>
        </p:nvSpPr>
        <p:spPr bwMode="auto">
          <a:xfrm>
            <a:off x="611188" y="1125538"/>
            <a:ext cx="7848600" cy="1752600"/>
          </a:xfrm>
        </p:spPr>
        <p:txBody>
          <a:bodyPr vert="horz" wrap="square" lIns="91440" tIns="45720" rIns="91440" bIns="45720" numCol="1" anchor="t" anchorCtr="0" compatLnSpc="1">
            <a:prstTxWarp prst="textNoShape">
              <a:avLst/>
            </a:prstTxWarp>
          </a:bodyPr>
          <a:lstStyle/>
          <a:p>
            <a:pPr algn="l"/>
            <a:r>
              <a:rPr lang="en-US" altLang="en-US" sz="2400"/>
              <a:t>-A biomedical device that presents an auditory signal using electrical stimulation of the inner ear.</a:t>
            </a:r>
          </a:p>
          <a:p>
            <a:pPr algn="l"/>
            <a:endParaRPr lang="en-US" altLang="en-US" sz="2400"/>
          </a:p>
          <a:p>
            <a:pPr algn="l"/>
            <a:endParaRPr lang="en-US" altLang="en-US" sz="2400"/>
          </a:p>
        </p:txBody>
      </p:sp>
      <p:pic>
        <p:nvPicPr>
          <p:cNvPr id="2053" name="Picture 5" descr="200im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67025"/>
            <a:ext cx="4932363" cy="3990975"/>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003800" y="6453188"/>
            <a:ext cx="4140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b="1"/>
              <a:t>Source: </a:t>
            </a:r>
            <a:r>
              <a:rPr lang="en-US" altLang="en-US" sz="1000" b="1">
                <a:hlinkClick r:id="rId4"/>
              </a:rPr>
              <a:t>seattlepi.nwsource.com/ lifestyle/echo28.shtml</a:t>
            </a:r>
            <a:r>
              <a:rPr lang="en-US" altLang="en-US" sz="1000"/>
              <a:t> </a:t>
            </a:r>
          </a:p>
        </p:txBody>
      </p:sp>
    </p:spTree>
    <p:extLst>
      <p:ext uri="{BB962C8B-B14F-4D97-AF65-F5344CB8AC3E}">
        <p14:creationId xmlns:p14="http://schemas.microsoft.com/office/powerpoint/2010/main" val="125837814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609600" y="457200"/>
            <a:ext cx="7721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800" b="1" u="sng" dirty="0">
                <a:solidFill>
                  <a:srgbClr val="0000FF"/>
                </a:solidFill>
              </a:rPr>
              <a:t>Cochlear Implants</a:t>
            </a:r>
            <a:endParaRPr lang="en-US" sz="2800" dirty="0">
              <a:solidFill>
                <a:srgbClr val="0000FF"/>
              </a:solidFill>
            </a:endParaRPr>
          </a:p>
          <a:p>
            <a:pPr>
              <a:spcBef>
                <a:spcPct val="50000"/>
              </a:spcBef>
            </a:pPr>
            <a:r>
              <a:rPr lang="en-US" sz="2800" dirty="0">
                <a:solidFill>
                  <a:srgbClr val="0000FF"/>
                </a:solidFill>
              </a:rPr>
              <a:t>The cochlear implant is the </a:t>
            </a:r>
            <a:r>
              <a:rPr lang="en-US" sz="2800" b="1" i="1" dirty="0">
                <a:solidFill>
                  <a:srgbClr val="0000FF"/>
                </a:solidFill>
              </a:rPr>
              <a:t>most significant technical advance</a:t>
            </a:r>
            <a:r>
              <a:rPr lang="en-US" sz="2800" dirty="0">
                <a:solidFill>
                  <a:srgbClr val="0000FF"/>
                </a:solidFill>
              </a:rPr>
              <a:t> in the treatment of hearing impairment since the development of the hearing aid around the turn of the century.</a:t>
            </a:r>
          </a:p>
          <a:p>
            <a:pPr>
              <a:spcBef>
                <a:spcPct val="50000"/>
              </a:spcBef>
            </a:pPr>
            <a:r>
              <a:rPr lang="en-US" sz="2800" dirty="0">
                <a:solidFill>
                  <a:srgbClr val="0000FF"/>
                </a:solidFill>
              </a:rPr>
              <a:t>Designed to restore some sense of hearing for:</a:t>
            </a:r>
          </a:p>
        </p:txBody>
      </p:sp>
      <p:sp>
        <p:nvSpPr>
          <p:cNvPr id="2051" name="Text Box 3"/>
          <p:cNvSpPr txBox="1">
            <a:spLocks noChangeArrowheads="1"/>
          </p:cNvSpPr>
          <p:nvPr/>
        </p:nvSpPr>
        <p:spPr bwMode="auto">
          <a:xfrm>
            <a:off x="609600" y="3028950"/>
            <a:ext cx="7924800" cy="239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800" dirty="0">
                <a:solidFill>
                  <a:srgbClr val="0000FF"/>
                </a:solidFill>
              </a:rPr>
              <a:t>Children or adults who receive little or no benefit from hearing aids.</a:t>
            </a:r>
          </a:p>
          <a:p>
            <a:pPr>
              <a:spcBef>
                <a:spcPct val="50000"/>
              </a:spcBef>
              <a:buFontTx/>
              <a:buChar char="•"/>
            </a:pPr>
            <a:r>
              <a:rPr lang="en-US" sz="2800" dirty="0">
                <a:solidFill>
                  <a:srgbClr val="0000FF"/>
                </a:solidFill>
              </a:rPr>
              <a:t>Loss must be: (a) profound, (b) bilateral, and (c) sensorineural.</a:t>
            </a:r>
          </a:p>
          <a:p>
            <a:pPr>
              <a:spcBef>
                <a:spcPct val="50000"/>
              </a:spcBef>
              <a:buFontTx/>
              <a:buChar char="•"/>
            </a:pPr>
            <a:r>
              <a:rPr lang="en-US" sz="2800" b="1" u="sng" dirty="0">
                <a:solidFill>
                  <a:srgbClr val="0000FF"/>
                </a:solidFill>
              </a:rPr>
              <a:t>Problem</a:t>
            </a:r>
            <a:r>
              <a:rPr lang="en-US" sz="2800" dirty="0">
                <a:solidFill>
                  <a:srgbClr val="0000FF"/>
                </a:solidFill>
              </a:rPr>
              <a:t>: Auditory nerve is intact, but hair cell transducers are not functioning. </a:t>
            </a:r>
          </a:p>
          <a:p>
            <a:pPr>
              <a:spcBef>
                <a:spcPct val="50000"/>
              </a:spcBef>
            </a:pPr>
            <a:endParaRPr lang="en-US" sz="2800" dirty="0">
              <a:solidFill>
                <a:srgbClr val="0000FF"/>
              </a:solidFill>
            </a:endParaRPr>
          </a:p>
          <a:p>
            <a:pPr>
              <a:spcBef>
                <a:spcPct val="50000"/>
              </a:spcBef>
            </a:pPr>
            <a:endParaRPr lang="en-US" sz="2800" dirty="0"/>
          </a:p>
        </p:txBody>
      </p:sp>
      <p:sp>
        <p:nvSpPr>
          <p:cNvPr id="2052" name="Text Box 4"/>
          <p:cNvSpPr txBox="1">
            <a:spLocks noChangeArrowheads="1"/>
          </p:cNvSpPr>
          <p:nvPr/>
        </p:nvSpPr>
        <p:spPr bwMode="auto">
          <a:xfrm>
            <a:off x="508000" y="5257800"/>
            <a:ext cx="7823200"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u="sng">
                <a:solidFill>
                  <a:srgbClr val="0000FF"/>
                </a:solidFill>
              </a:rPr>
              <a:t>Purpose of implant</a:t>
            </a:r>
            <a:r>
              <a:rPr lang="en-US">
                <a:solidFill>
                  <a:srgbClr val="0000FF"/>
                </a:solidFill>
              </a:rPr>
              <a:t>: Generate electrical signals that do the job of the damaged hair cells.</a:t>
            </a:r>
          </a:p>
        </p:txBody>
      </p:sp>
    </p:spTree>
    <p:extLst>
      <p:ext uri="{BB962C8B-B14F-4D97-AF65-F5344CB8AC3E}">
        <p14:creationId xmlns:p14="http://schemas.microsoft.com/office/powerpoint/2010/main" val="185712504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534400" cy="4724400"/>
          </a:xfrm>
        </p:spPr>
        <p:txBody>
          <a:bodyPr/>
          <a:lstStyle/>
          <a:p>
            <a:r>
              <a:rPr lang="en-IN" sz="2200" dirty="0"/>
              <a:t>The ear has external, middle, and inner portions. The outer ear is called the pinna and is made of ridged cartilage covered by skin. Sound funnels through the pinna into the external auditory canal, a short tube that ends at the eardrum (tympanic membrane).</a:t>
            </a:r>
          </a:p>
          <a:p>
            <a:r>
              <a:rPr lang="en-US" sz="2200" dirty="0"/>
              <a:t>The middle ear is an air-filled cavity behind the tympanic membrane, includes three </a:t>
            </a:r>
            <a:r>
              <a:rPr lang="en-US" sz="2200" dirty="0" smtClean="0"/>
              <a:t>bones: </a:t>
            </a:r>
            <a:r>
              <a:rPr lang="en-US" sz="2200" dirty="0"/>
              <a:t>the malleus (or hammer), incus (or anvil), and stapes (or stirrup). The middle ear also connects to the upper throat via the Eustachian tube</a:t>
            </a:r>
          </a:p>
          <a:p>
            <a:r>
              <a:rPr lang="en-IN" sz="2200" dirty="0" smtClean="0"/>
              <a:t>Sound </a:t>
            </a:r>
            <a:r>
              <a:rPr lang="en-IN" sz="2200" dirty="0"/>
              <a:t>causes the eardrum and its tiny attached bones in the middle portion of the ear to vibrate, and the vibrations are conducted to the nearby cochlea. The spiral-shaped cochlea is part of the inner ear; it transforms sound into nerve impulses that travel to the brain.</a:t>
            </a:r>
          </a:p>
          <a:p>
            <a:r>
              <a:rPr lang="en-IN" sz="2200" dirty="0"/>
              <a:t>The fluid-filled </a:t>
            </a:r>
            <a:r>
              <a:rPr lang="en-IN" sz="2200" dirty="0" err="1"/>
              <a:t>semicircular</a:t>
            </a:r>
            <a:r>
              <a:rPr lang="en-IN" sz="2200" dirty="0"/>
              <a:t> canals (labyrinth) attach to the cochlea and nerves in the inner ear. They send information on balance and head position to the brain. The </a:t>
            </a:r>
            <a:r>
              <a:rPr lang="en-IN" sz="2200" dirty="0" err="1"/>
              <a:t>eustachian</a:t>
            </a:r>
            <a:r>
              <a:rPr lang="en-IN" sz="2200" dirty="0"/>
              <a:t> (auditory) tube drains fluid from the middle ear into the throat (pharynx) behind the nose</a:t>
            </a:r>
          </a:p>
          <a:p>
            <a:endParaRPr lang="en-IN" sz="2200" dirty="0"/>
          </a:p>
        </p:txBody>
      </p:sp>
    </p:spTree>
    <p:extLst>
      <p:ext uri="{BB962C8B-B14F-4D97-AF65-F5344CB8AC3E}">
        <p14:creationId xmlns:p14="http://schemas.microsoft.com/office/powerpoint/2010/main" val="2772616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0" y="381000"/>
            <a:ext cx="6019800" cy="502702"/>
          </a:xfrm>
          <a:prstGeom prst="rect">
            <a:avLst/>
          </a:prstGeom>
        </p:spPr>
        <p:txBody>
          <a:bodyPr>
            <a:spAutoFit/>
          </a:bodyPr>
          <a:lstStyle/>
          <a:p>
            <a:r>
              <a:rPr lang="en-US" sz="4000" b="1" dirty="0" smtClean="0">
                <a:solidFill>
                  <a:srgbClr val="984807"/>
                </a:solidFill>
                <a:latin typeface="Calibri" charset="0"/>
              </a:rPr>
              <a:t>Cochlear </a:t>
            </a:r>
            <a:r>
              <a:rPr lang="en-US" sz="4000" b="1" dirty="0">
                <a:solidFill>
                  <a:srgbClr val="984807"/>
                </a:solidFill>
                <a:latin typeface="Calibri" charset="0"/>
              </a:rPr>
              <a:t>implants</a:t>
            </a: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426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82271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NeuralCodingFromDormanAmScientist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1" y="914400"/>
            <a:ext cx="5981700" cy="5000625"/>
          </a:xfrm>
          <a:prstGeom prst="rect">
            <a:avLst/>
          </a:prstGeom>
          <a:noFill/>
          <a:extLst>
            <a:ext uri="{909E8E84-426E-40dd-AFC4-6F175D3DCCD1}">
              <a14:hiddenFill xmlns:a14="http://schemas.microsoft.com/office/drawing/2010/main">
                <a:solidFill>
                  <a:srgbClr val="FFFFFF"/>
                </a:solidFill>
              </a14:hiddenFill>
            </a:ext>
          </a:extLst>
        </p:spPr>
      </p:pic>
      <p:sp>
        <p:nvSpPr>
          <p:cNvPr id="21509" name="Text Box 5"/>
          <p:cNvSpPr txBox="1">
            <a:spLocks noChangeArrowheads="1"/>
          </p:cNvSpPr>
          <p:nvPr/>
        </p:nvSpPr>
        <p:spPr bwMode="auto">
          <a:xfrm>
            <a:off x="6502400" y="1943100"/>
            <a:ext cx="2336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a:t>Normal Ear</a:t>
            </a:r>
          </a:p>
        </p:txBody>
      </p:sp>
      <p:sp>
        <p:nvSpPr>
          <p:cNvPr id="21510" name="Text Box 6"/>
          <p:cNvSpPr txBox="1">
            <a:spLocks noChangeArrowheads="1"/>
          </p:cNvSpPr>
          <p:nvPr/>
        </p:nvSpPr>
        <p:spPr bwMode="auto">
          <a:xfrm>
            <a:off x="6502400" y="3943350"/>
            <a:ext cx="2540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b="1" dirty="0"/>
              <a:t>Deafness</a:t>
            </a:r>
            <a:r>
              <a:rPr lang="en-US" dirty="0"/>
              <a:t>: Normally functioning hair cells not present; some atrophy of </a:t>
            </a:r>
            <a:r>
              <a:rPr lang="en-US" dirty="0" smtClean="0"/>
              <a:t>neural fibers</a:t>
            </a:r>
            <a:r>
              <a:rPr lang="en-US" dirty="0"/>
              <a:t>.</a:t>
            </a:r>
          </a:p>
        </p:txBody>
      </p:sp>
    </p:spTree>
    <p:extLst>
      <p:ext uri="{BB962C8B-B14F-4D97-AF65-F5344CB8AC3E}">
        <p14:creationId xmlns:p14="http://schemas.microsoft.com/office/powerpoint/2010/main" val="1666138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68313" y="0"/>
            <a:ext cx="8229600" cy="1143000"/>
          </a:xfrm>
        </p:spPr>
        <p:txBody>
          <a:bodyPr vert="horz" wrap="square" lIns="91440" tIns="45720" rIns="91440" bIns="45720" numCol="1" anchor="ctr" anchorCtr="0" compatLnSpc="1">
            <a:prstTxWarp prst="textNoShape">
              <a:avLst/>
            </a:prstTxWarp>
          </a:bodyPr>
          <a:lstStyle/>
          <a:p>
            <a:r>
              <a:rPr lang="en-US" altLang="en-US" sz="3200" b="1"/>
              <a:t>Historical Background</a:t>
            </a:r>
          </a:p>
        </p:txBody>
      </p:sp>
      <p:sp>
        <p:nvSpPr>
          <p:cNvPr id="3075" name="Rectangle 3"/>
          <p:cNvSpPr>
            <a:spLocks noGrp="1" noChangeArrowheads="1"/>
          </p:cNvSpPr>
          <p:nvPr>
            <p:ph type="body" idx="1"/>
          </p:nvPr>
        </p:nvSpPr>
        <p:spPr bwMode="auto">
          <a:xfrm>
            <a:off x="685800" y="1417637"/>
            <a:ext cx="8229600" cy="4525963"/>
          </a:xfrm>
        </p:spPr>
        <p:txBody>
          <a:bodyPr vert="horz" wrap="square" lIns="91440" tIns="45720" rIns="91440" bIns="45720" numCol="1" anchor="t" anchorCtr="0" compatLnSpc="1">
            <a:prstTxWarp prst="textNoShape">
              <a:avLst/>
            </a:prstTxWarp>
          </a:bodyPr>
          <a:lstStyle/>
          <a:p>
            <a:pPr marL="0" indent="0"/>
            <a:r>
              <a:rPr lang="en-US" altLang="en-US" sz="2400" dirty="0"/>
              <a:t>Late 1790’s</a:t>
            </a:r>
          </a:p>
          <a:p>
            <a:pPr marL="0" indent="0">
              <a:buFontTx/>
              <a:buNone/>
            </a:pPr>
            <a:endParaRPr lang="en-US" altLang="en-US" sz="2400" dirty="0"/>
          </a:p>
          <a:p>
            <a:pPr marL="0" indent="0">
              <a:buFontTx/>
              <a:buNone/>
            </a:pPr>
            <a:r>
              <a:rPr lang="en-US" altLang="en-US" sz="2400" dirty="0"/>
              <a:t>-Alessandro Volta performed an experiment which directly stimulated his own auditory nerve using direct current. </a:t>
            </a:r>
          </a:p>
          <a:p>
            <a:pPr marL="0" indent="0">
              <a:buFontTx/>
              <a:buNone/>
            </a:pPr>
            <a:endParaRPr lang="en-US" altLang="en-US" sz="2400" dirty="0"/>
          </a:p>
          <a:p>
            <a:pPr marL="0" indent="0">
              <a:buFontTx/>
              <a:buNone/>
            </a:pPr>
            <a:r>
              <a:rPr lang="en-US" altLang="en-US" sz="2400" dirty="0"/>
              <a:t>-He described hearing “a kind of crackling or bubbling.”</a:t>
            </a:r>
          </a:p>
          <a:p>
            <a:pPr marL="0" indent="0">
              <a:buFontTx/>
              <a:buNone/>
            </a:pPr>
            <a:endParaRPr lang="en-US" altLang="en-US" sz="2400" dirty="0"/>
          </a:p>
          <a:p>
            <a:pPr marL="0" indent="0">
              <a:buFontTx/>
              <a:buNone/>
            </a:pPr>
            <a:endParaRPr lang="en-US" altLang="en-US" sz="2400" dirty="0"/>
          </a:p>
        </p:txBody>
      </p:sp>
    </p:spTree>
    <p:extLst>
      <p:ext uri="{BB962C8B-B14F-4D97-AF65-F5344CB8AC3E}">
        <p14:creationId xmlns:p14="http://schemas.microsoft.com/office/powerpoint/2010/main" val="321615256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68313" y="0"/>
            <a:ext cx="8229600" cy="1143000"/>
          </a:xfrm>
        </p:spPr>
        <p:txBody>
          <a:bodyPr vert="horz" wrap="square" lIns="91440" tIns="45720" rIns="91440" bIns="45720" numCol="1" anchor="ctr" anchorCtr="0" compatLnSpc="1">
            <a:prstTxWarp prst="textNoShape">
              <a:avLst/>
            </a:prstTxWarp>
          </a:bodyPr>
          <a:lstStyle/>
          <a:p>
            <a:r>
              <a:rPr lang="en-US" altLang="en-US" sz="3200" b="1"/>
              <a:t>Historical Background cont...</a:t>
            </a:r>
          </a:p>
        </p:txBody>
      </p:sp>
      <p:sp>
        <p:nvSpPr>
          <p:cNvPr id="4099" name="Rectangle 3"/>
          <p:cNvSpPr>
            <a:spLocks noGrp="1" noChangeArrowheads="1"/>
          </p:cNvSpPr>
          <p:nvPr>
            <p:ph type="body" idx="1"/>
          </p:nvPr>
        </p:nvSpPr>
        <p:spPr bwMode="auto"/>
        <p:txBody>
          <a:bodyPr vert="horz" wrap="square" lIns="91440" tIns="45720" rIns="91440" bIns="45720" numCol="1" anchor="t" anchorCtr="0" compatLnSpc="1">
            <a:prstTxWarp prst="textNoShape">
              <a:avLst/>
            </a:prstTxWarp>
          </a:bodyPr>
          <a:lstStyle/>
          <a:p>
            <a:pPr marL="0" indent="0"/>
            <a:r>
              <a:rPr lang="en-US" altLang="en-US" sz="2400"/>
              <a:t>1868</a:t>
            </a:r>
          </a:p>
          <a:p>
            <a:pPr marL="0" indent="0">
              <a:buFontTx/>
              <a:buNone/>
            </a:pPr>
            <a:endParaRPr lang="en-US" altLang="en-US" sz="2400"/>
          </a:p>
          <a:p>
            <a:pPr marL="0" indent="0">
              <a:buFontTx/>
              <a:buNone/>
            </a:pPr>
            <a:r>
              <a:rPr lang="en-US" altLang="en-US" sz="2400"/>
              <a:t>-Brenner stimulated the ear using alternating current. He varied the polarity, intensity, and rate of the stimulus.</a:t>
            </a:r>
          </a:p>
          <a:p>
            <a:pPr marL="0" indent="0">
              <a:buFontTx/>
              <a:buNone/>
            </a:pPr>
            <a:endParaRPr lang="en-US" altLang="en-US" sz="2400"/>
          </a:p>
          <a:p>
            <a:pPr marL="0" indent="0">
              <a:buFontTx/>
              <a:buNone/>
            </a:pPr>
            <a:r>
              <a:rPr lang="en-US" altLang="en-US" sz="2400"/>
              <a:t>-Subjects reported hearing “…strange metallic-like sounds…”</a:t>
            </a:r>
          </a:p>
          <a:p>
            <a:pPr marL="0" indent="0">
              <a:buFontTx/>
              <a:buNone/>
            </a:pPr>
            <a:endParaRPr lang="en-US" altLang="en-US" sz="2400"/>
          </a:p>
          <a:p>
            <a:pPr marL="0" indent="0">
              <a:buFontTx/>
              <a:buNone/>
            </a:pPr>
            <a:endParaRPr lang="en-US" altLang="en-US" sz="2400"/>
          </a:p>
          <a:p>
            <a:pPr marL="0" indent="0">
              <a:buFontTx/>
              <a:buNone/>
            </a:pPr>
            <a:endParaRPr lang="en-US" altLang="en-US" sz="2400"/>
          </a:p>
        </p:txBody>
      </p:sp>
    </p:spTree>
    <p:extLst>
      <p:ext uri="{BB962C8B-B14F-4D97-AF65-F5344CB8AC3E}">
        <p14:creationId xmlns:p14="http://schemas.microsoft.com/office/powerpoint/2010/main" val="227932168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68313" y="215900"/>
            <a:ext cx="8229600" cy="8509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3200" b="1" dirty="0"/>
              <a:t>A Brief Historical Background cont...</a:t>
            </a:r>
          </a:p>
        </p:txBody>
      </p:sp>
      <p:sp>
        <p:nvSpPr>
          <p:cNvPr id="6147"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tabLst>
                <a:tab pos="92075" algn="l"/>
              </a:tabLst>
            </a:pPr>
            <a:r>
              <a:rPr lang="en-US" altLang="en-US" sz="2400"/>
              <a:t>Jump to the 1950’s and 1960’s…</a:t>
            </a:r>
          </a:p>
          <a:p>
            <a:pPr marL="0" indent="0">
              <a:buFontTx/>
              <a:buNone/>
              <a:tabLst>
                <a:tab pos="92075" algn="l"/>
              </a:tabLst>
            </a:pPr>
            <a:endParaRPr lang="en-US" altLang="en-US" sz="2400"/>
          </a:p>
          <a:p>
            <a:pPr marL="0" indent="0">
              <a:buFontTx/>
              <a:buNone/>
              <a:tabLst>
                <a:tab pos="92075" algn="l"/>
              </a:tabLst>
            </a:pPr>
            <a:r>
              <a:rPr lang="en-US" altLang="en-US" sz="2400"/>
              <a:t>-Experiments performed that </a:t>
            </a:r>
            <a:r>
              <a:rPr lang="en-US" altLang="en-US" sz="2400" i="1"/>
              <a:t>directly</a:t>
            </a:r>
            <a:r>
              <a:rPr lang="en-US" altLang="en-US" sz="2400"/>
              <a:t> electrically stimulated the human cochlear by implanting electrodes in the middle or inner ear.</a:t>
            </a:r>
          </a:p>
          <a:p>
            <a:pPr marL="0" indent="0">
              <a:buFontTx/>
              <a:buNone/>
              <a:tabLst>
                <a:tab pos="92075" algn="l"/>
              </a:tabLst>
            </a:pPr>
            <a:endParaRPr lang="en-US" altLang="en-US" sz="2400"/>
          </a:p>
          <a:p>
            <a:pPr marL="0" indent="0">
              <a:buFontTx/>
              <a:buNone/>
              <a:tabLst>
                <a:tab pos="92075" algn="l"/>
              </a:tabLst>
            </a:pPr>
            <a:r>
              <a:rPr lang="en-US" altLang="en-US" sz="2400"/>
              <a:t>-Some hearing percepts were reported, although these early experimental devices allowed virtually no speech recognition.</a:t>
            </a:r>
          </a:p>
        </p:txBody>
      </p:sp>
    </p:spTree>
    <p:extLst>
      <p:ext uri="{BB962C8B-B14F-4D97-AF65-F5344CB8AC3E}">
        <p14:creationId xmlns:p14="http://schemas.microsoft.com/office/powerpoint/2010/main" val="421053868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79388" y="304800"/>
            <a:ext cx="8518525"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3200" b="1" dirty="0"/>
              <a:t>Historical Background cont...</a:t>
            </a:r>
          </a:p>
        </p:txBody>
      </p:sp>
      <p:sp>
        <p:nvSpPr>
          <p:cNvPr id="7171" name="Rectangle 3"/>
          <p:cNvSpPr>
            <a:spLocks noGrp="1" noChangeArrowheads="1"/>
          </p:cNvSpPr>
          <p:nvPr>
            <p:ph type="body" idx="1"/>
          </p:nvPr>
        </p:nvSpPr>
        <p:spPr bwMode="auto">
          <a:xfrm>
            <a:off x="468313" y="1628775"/>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2400"/>
              <a:t>The 1960’s to the 1970’s: Lots of questions such as...</a:t>
            </a:r>
          </a:p>
          <a:p>
            <a:pPr>
              <a:buFontTx/>
              <a:buNone/>
            </a:pPr>
            <a:endParaRPr lang="en-US" altLang="en-US" sz="2400"/>
          </a:p>
          <a:p>
            <a:pPr lvl="1"/>
            <a:r>
              <a:rPr lang="en-US" altLang="en-US" sz="2000"/>
              <a:t>How should auditory information (frequency and intensity) be coded in an implant device?</a:t>
            </a:r>
          </a:p>
          <a:p>
            <a:pPr lvl="1"/>
            <a:endParaRPr lang="en-US" altLang="en-US" sz="2000"/>
          </a:p>
          <a:p>
            <a:pPr lvl="1"/>
            <a:r>
              <a:rPr lang="en-US" altLang="en-US" sz="2000"/>
              <a:t>It was known that profoundly deaf people lose auditory nerve cells (spiral ganglion cells). Would this mean an implant wouldn’t work if there was nothing to stimulate?</a:t>
            </a:r>
          </a:p>
          <a:p>
            <a:pPr lvl="1"/>
            <a:endParaRPr lang="en-US" altLang="en-US" sz="2000"/>
          </a:p>
          <a:p>
            <a:pPr lvl="1"/>
            <a:r>
              <a:rPr lang="en-US" altLang="en-US" sz="2000"/>
              <a:t>If there </a:t>
            </a:r>
            <a:r>
              <a:rPr lang="en-US" altLang="en-US" sz="2000" i="1"/>
              <a:t>were</a:t>
            </a:r>
            <a:r>
              <a:rPr lang="en-US" altLang="en-US" sz="2000"/>
              <a:t> enough spiral ganglion cells to stimulate in a profoundly deaf person, would the implant physically destroy the remaining cells?</a:t>
            </a:r>
          </a:p>
          <a:p>
            <a:pPr lvl="1"/>
            <a:endParaRPr lang="en-US" altLang="en-US" sz="2000"/>
          </a:p>
          <a:p>
            <a:pPr lvl="1"/>
            <a:endParaRPr lang="en-US" altLang="en-US" sz="2000"/>
          </a:p>
        </p:txBody>
      </p:sp>
    </p:spTree>
    <p:extLst>
      <p:ext uri="{BB962C8B-B14F-4D97-AF65-F5344CB8AC3E}">
        <p14:creationId xmlns:p14="http://schemas.microsoft.com/office/powerpoint/2010/main" val="308566722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30175" y="234950"/>
            <a:ext cx="8785225" cy="9080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3200" b="1" dirty="0"/>
              <a:t>How Does A Cochlear Implant Work?</a:t>
            </a:r>
          </a:p>
        </p:txBody>
      </p:sp>
      <p:sp>
        <p:nvSpPr>
          <p:cNvPr id="3" name="Rectangle 2"/>
          <p:cNvSpPr/>
          <p:nvPr/>
        </p:nvSpPr>
        <p:spPr>
          <a:xfrm>
            <a:off x="685800" y="1219200"/>
            <a:ext cx="8229600" cy="5509201"/>
          </a:xfrm>
          <a:prstGeom prst="rect">
            <a:avLst/>
          </a:prstGeom>
        </p:spPr>
        <p:txBody>
          <a:bodyPr wrap="square">
            <a:spAutoFit/>
          </a:bodyPr>
          <a:lstStyle/>
          <a:p>
            <a:pPr algn="l"/>
            <a:r>
              <a:rPr lang="en-US" dirty="0"/>
              <a:t>The implant is surgically placed under the skin behind the ear. The basic parts of the device include:</a:t>
            </a:r>
          </a:p>
          <a:p>
            <a:pPr algn="l"/>
            <a:endParaRPr lang="en-US" dirty="0"/>
          </a:p>
          <a:p>
            <a:pPr algn="l"/>
            <a:r>
              <a:rPr lang="en-US" dirty="0"/>
              <a:t>External:</a:t>
            </a:r>
          </a:p>
          <a:p>
            <a:pPr algn="l"/>
            <a:r>
              <a:rPr lang="en-US" dirty="0"/>
              <a:t>one or more microphones which picks up sound from the environment</a:t>
            </a:r>
          </a:p>
          <a:p>
            <a:pPr algn="l"/>
            <a:r>
              <a:rPr lang="en-US" dirty="0"/>
              <a:t>a speech processor which selectively filters sound to prioritize audible speech, splits the sound into channels and sends the electrical sound signals through a thin cable to the transmitter,</a:t>
            </a:r>
          </a:p>
          <a:p>
            <a:pPr algn="l"/>
            <a:r>
              <a:rPr lang="en-US" dirty="0"/>
              <a:t>a transmitter, which is a coil held in position by a magnet placed behind the external ear, and transmits power and the processed sound signals across the skin to the internal device by electromagnetic induction,</a:t>
            </a:r>
          </a:p>
          <a:p>
            <a:pPr algn="l"/>
            <a:r>
              <a:rPr lang="en-US" dirty="0"/>
              <a:t>Internal:</a:t>
            </a:r>
          </a:p>
          <a:p>
            <a:pPr algn="l"/>
            <a:endParaRPr lang="en-US" dirty="0"/>
          </a:p>
          <a:p>
            <a:pPr algn="l"/>
            <a:r>
              <a:rPr lang="en-US" dirty="0"/>
              <a:t>The internal part of a cochlear implant (model Cochlear Freedom 24 RE)</a:t>
            </a:r>
          </a:p>
          <a:p>
            <a:pPr algn="l"/>
            <a:r>
              <a:rPr lang="en-US" dirty="0"/>
              <a:t>a receiver and stimulator secured in bone beneath the skin, which converts the signals into electric impulses and sends them through an internal cable to electrodes,</a:t>
            </a:r>
          </a:p>
          <a:p>
            <a:pPr algn="l"/>
            <a:r>
              <a:rPr lang="en-US" dirty="0"/>
              <a:t>an array of up to 22 electrodes wound through the cochlea, which send the impulses to the nerves in the </a:t>
            </a:r>
            <a:r>
              <a:rPr lang="en-US" dirty="0" err="1"/>
              <a:t>scala</a:t>
            </a:r>
            <a:r>
              <a:rPr lang="en-US" dirty="0"/>
              <a:t> tympani and then directly to the brain through the auditory nerve system. There are 4 manufacturers for cochlear implants, and each one produces a different implant with a different number of electrodes. The number of channels is not a primary factor upon which a manufacturer is chosen; the signal processing algorithm is also another important block</a:t>
            </a:r>
            <a:r>
              <a:rPr lang="en-US" dirty="0" smtClean="0"/>
              <a:t>.</a:t>
            </a:r>
            <a:endParaRPr lang="en-US" dirty="0"/>
          </a:p>
        </p:txBody>
      </p:sp>
    </p:spTree>
    <p:extLst>
      <p:ext uri="{BB962C8B-B14F-4D97-AF65-F5344CB8AC3E}">
        <p14:creationId xmlns:p14="http://schemas.microsoft.com/office/powerpoint/2010/main" val="8445984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smtClean="0">
                <a:ea typeface="+mj-ea"/>
              </a:rPr>
              <a:t>Structure of the Eye</a:t>
            </a:r>
          </a:p>
        </p:txBody>
      </p:sp>
      <p:pic>
        <p:nvPicPr>
          <p:cNvPr id="11266" name="Picture 6" descr="e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487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527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61" name="Group 9"/>
          <p:cNvGrpSpPr>
            <a:grpSpLocks/>
          </p:cNvGrpSpPr>
          <p:nvPr/>
        </p:nvGrpSpPr>
        <p:grpSpPr bwMode="auto">
          <a:xfrm>
            <a:off x="3851275" y="1052513"/>
            <a:ext cx="5292725" cy="5087937"/>
            <a:chOff x="2426" y="436"/>
            <a:chExt cx="3334" cy="3205"/>
          </a:xfrm>
        </p:grpSpPr>
        <p:pic>
          <p:nvPicPr>
            <p:cNvPr id="23556" name="Picture 4" descr="Contour_Advanc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436"/>
              <a:ext cx="3334" cy="3205"/>
            </a:xfrm>
            <a:prstGeom prst="rect">
              <a:avLst/>
            </a:prstGeom>
            <a:noFill/>
            <a:extLst>
              <a:ext uri="{909E8E84-426E-40dd-AFC4-6F175D3DCCD1}">
                <a14:hiddenFill xmlns:a14="http://schemas.microsoft.com/office/drawing/2010/main">
                  <a:solidFill>
                    <a:srgbClr val="FFFFFF"/>
                  </a:solidFill>
                </a14:hiddenFill>
              </a:ext>
            </a:extLst>
          </p:spPr>
        </p:pic>
        <p:sp>
          <p:nvSpPr>
            <p:cNvPr id="23560" name="Text Box 8"/>
            <p:cNvSpPr txBox="1">
              <a:spLocks noChangeArrowheads="1"/>
            </p:cNvSpPr>
            <p:nvPr/>
          </p:nvSpPr>
          <p:spPr bwMode="auto">
            <a:xfrm>
              <a:off x="4150" y="3113"/>
              <a:ext cx="149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Source: www.cochlear.com</a:t>
              </a:r>
            </a:p>
          </p:txBody>
        </p:sp>
      </p:grpSp>
      <p:sp>
        <p:nvSpPr>
          <p:cNvPr id="23554" name="Rectangle 2"/>
          <p:cNvSpPr>
            <a:spLocks noGrp="1" noChangeArrowheads="1"/>
          </p:cNvSpPr>
          <p:nvPr>
            <p:ph type="title"/>
          </p:nvPr>
        </p:nvSpPr>
        <p:spPr bwMode="auto">
          <a:xfrm>
            <a:off x="457200" y="304800"/>
            <a:ext cx="86868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sz="3200" b="1" dirty="0"/>
              <a:t>How Does a Cochlear Implant Work?</a:t>
            </a:r>
          </a:p>
        </p:txBody>
      </p:sp>
      <p:sp>
        <p:nvSpPr>
          <p:cNvPr id="23559" name="Text Box 7"/>
          <p:cNvSpPr txBox="1">
            <a:spLocks noChangeArrowheads="1"/>
          </p:cNvSpPr>
          <p:nvPr/>
        </p:nvSpPr>
        <p:spPr bwMode="auto">
          <a:xfrm>
            <a:off x="250825" y="1341438"/>
            <a:ext cx="3492500" cy="296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800" dirty="0"/>
              <a:t> Electrical pulses are sent to the metal bands on the </a:t>
            </a:r>
            <a:r>
              <a:rPr lang="en-US" altLang="en-US" sz="2800" b="1" dirty="0"/>
              <a:t>electrode array</a:t>
            </a:r>
            <a:endParaRPr lang="en-US" altLang="en-US" sz="2800" dirty="0"/>
          </a:p>
          <a:p>
            <a:pPr>
              <a:spcBef>
                <a:spcPct val="50000"/>
              </a:spcBef>
              <a:buFontTx/>
              <a:buChar char="•"/>
            </a:pPr>
            <a:r>
              <a:rPr lang="en-US" altLang="en-US" sz="2800" dirty="0"/>
              <a:t>Precisely controlled current flows between the active electrode(s) and return electrode(s) </a:t>
            </a:r>
          </a:p>
          <a:p>
            <a:pPr>
              <a:spcBef>
                <a:spcPct val="50000"/>
              </a:spcBef>
            </a:pPr>
            <a:r>
              <a:rPr lang="en-US" altLang="en-US" sz="2800" dirty="0">
                <a:sym typeface="Wingdings" pitchFamily="2" charset="2"/>
              </a:rPr>
              <a:t></a:t>
            </a:r>
            <a:r>
              <a:rPr lang="en-US" altLang="en-US" sz="2800" dirty="0"/>
              <a:t>  Spiral ganglion cells are stimulated</a:t>
            </a:r>
          </a:p>
        </p:txBody>
      </p:sp>
    </p:spTree>
    <p:extLst>
      <p:ext uri="{BB962C8B-B14F-4D97-AF65-F5344CB8AC3E}">
        <p14:creationId xmlns:p14="http://schemas.microsoft.com/office/powerpoint/2010/main" val="21755230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i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17" y="342900"/>
            <a:ext cx="8532283" cy="32254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Nucleus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1" y="3907632"/>
            <a:ext cx="7962900" cy="180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87404"/>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I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532284" cy="2438400"/>
          </a:xfrm>
          <a:prstGeom prst="rect">
            <a:avLst/>
          </a:prstGeom>
          <a:noFill/>
          <a:extLst>
            <a:ext uri="{909E8E84-426E-40dd-AFC4-6F175D3DCCD1}">
              <a14:hiddenFill xmlns:a14="http://schemas.microsoft.com/office/drawing/2010/main">
                <a:solidFill>
                  <a:srgbClr val="FFFFFF"/>
                </a:solidFill>
              </a14:hiddenFill>
            </a:ext>
          </a:extLst>
        </p:spPr>
      </p:pic>
      <p:sp>
        <p:nvSpPr>
          <p:cNvPr id="7171" name="Text Box 3"/>
          <p:cNvSpPr txBox="1">
            <a:spLocks noChangeArrowheads="1"/>
          </p:cNvSpPr>
          <p:nvPr/>
        </p:nvSpPr>
        <p:spPr bwMode="auto">
          <a:xfrm>
            <a:off x="685800" y="4038600"/>
            <a:ext cx="7924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3200" dirty="0">
                <a:solidFill>
                  <a:srgbClr val="0000FF"/>
                </a:solidFill>
              </a:rPr>
              <a:t>The speech processor uses a bank of </a:t>
            </a:r>
            <a:r>
              <a:rPr lang="en-US" sz="3200" dirty="0" err="1">
                <a:solidFill>
                  <a:srgbClr val="0000FF"/>
                </a:solidFill>
              </a:rPr>
              <a:t>bandpass</a:t>
            </a:r>
            <a:r>
              <a:rPr lang="en-US" sz="3200" dirty="0">
                <a:solidFill>
                  <a:srgbClr val="0000FF"/>
                </a:solidFill>
              </a:rPr>
              <a:t> filters (or a Fourier analyzer) to analyze the signal before passing it along to the array of electrodes. </a:t>
            </a:r>
          </a:p>
        </p:txBody>
      </p:sp>
    </p:spTree>
    <p:extLst>
      <p:ext uri="{BB962C8B-B14F-4D97-AF65-F5344CB8AC3E}">
        <p14:creationId xmlns:p14="http://schemas.microsoft.com/office/powerpoint/2010/main" val="216405361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SpeechPro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1"/>
            <a:ext cx="8813800" cy="390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81556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08000" y="1371600"/>
            <a:ext cx="8026400" cy="304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88925" indent="-2889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3200" dirty="0">
                <a:solidFill>
                  <a:srgbClr val="0000FF"/>
                </a:solidFill>
              </a:rPr>
              <a:t>Implant </a:t>
            </a:r>
            <a:r>
              <a:rPr lang="en-US" sz="3200" b="1" i="1" dirty="0">
                <a:solidFill>
                  <a:srgbClr val="0000FF"/>
                </a:solidFill>
              </a:rPr>
              <a:t>based primarily on place theory</a:t>
            </a:r>
            <a:r>
              <a:rPr lang="en-US" sz="3200" dirty="0">
                <a:solidFill>
                  <a:srgbClr val="0000FF"/>
                </a:solidFill>
              </a:rPr>
              <a:t>. If we make the most generous assumption that place theory is correct (it probably </a:t>
            </a:r>
            <a:r>
              <a:rPr lang="en-US" sz="3200" dirty="0" err="1">
                <a:solidFill>
                  <a:srgbClr val="0000FF"/>
                </a:solidFill>
              </a:rPr>
              <a:t>isn</a:t>
            </a:r>
            <a:r>
              <a:rPr lang="ja-JP" altLang="en-US" sz="3200" dirty="0">
                <a:solidFill>
                  <a:srgbClr val="0000FF"/>
                </a:solidFill>
                <a:latin typeface="Arial"/>
              </a:rPr>
              <a:t>’</a:t>
            </a:r>
            <a:r>
              <a:rPr lang="en-US" sz="3200" dirty="0">
                <a:solidFill>
                  <a:srgbClr val="0000FF"/>
                </a:solidFill>
              </a:rPr>
              <a:t>t), how many stimulating electrodes should there be?</a:t>
            </a:r>
          </a:p>
          <a:p>
            <a:pPr>
              <a:spcBef>
                <a:spcPct val="50000"/>
              </a:spcBef>
              <a:buFontTx/>
              <a:buChar char="•"/>
            </a:pPr>
            <a:r>
              <a:rPr lang="en-US" sz="3200" dirty="0">
                <a:solidFill>
                  <a:srgbClr val="0000FF"/>
                </a:solidFill>
              </a:rPr>
              <a:t>The CI </a:t>
            </a:r>
            <a:r>
              <a:rPr lang="en-US" sz="3200" b="1" i="1" dirty="0">
                <a:solidFill>
                  <a:srgbClr val="0000FF"/>
                </a:solidFill>
              </a:rPr>
              <a:t>restores some sense of hearing</a:t>
            </a:r>
            <a:r>
              <a:rPr lang="en-US" sz="3200" dirty="0">
                <a:solidFill>
                  <a:srgbClr val="0000FF"/>
                </a:solidFill>
              </a:rPr>
              <a:t>, but it is </a:t>
            </a:r>
            <a:r>
              <a:rPr lang="en-US" sz="3200" b="1" i="1" dirty="0">
                <a:solidFill>
                  <a:srgbClr val="0000FF"/>
                </a:solidFill>
              </a:rPr>
              <a:t>nowhere near the hearing sensation that is produced in a normal ear</a:t>
            </a:r>
            <a:r>
              <a:rPr lang="en-US" sz="3200" dirty="0">
                <a:solidFill>
                  <a:srgbClr val="0000FF"/>
                </a:solidFill>
              </a:rPr>
              <a:t>. (There are no </a:t>
            </a:r>
            <a:r>
              <a:rPr lang="ja-JP" altLang="en-US" sz="3200" dirty="0">
                <a:solidFill>
                  <a:srgbClr val="0000FF"/>
                </a:solidFill>
                <a:latin typeface="Arial"/>
              </a:rPr>
              <a:t>“</a:t>
            </a:r>
            <a:r>
              <a:rPr lang="en-US" sz="3200" dirty="0">
                <a:solidFill>
                  <a:srgbClr val="0000FF"/>
                </a:solidFill>
              </a:rPr>
              <a:t>bionic parts</a:t>
            </a:r>
            <a:r>
              <a:rPr lang="ja-JP" altLang="en-US" sz="3200" dirty="0">
                <a:solidFill>
                  <a:srgbClr val="0000FF"/>
                </a:solidFill>
                <a:latin typeface="Arial"/>
              </a:rPr>
              <a:t>”</a:t>
            </a:r>
            <a:r>
              <a:rPr lang="en-US" sz="3200" dirty="0">
                <a:solidFill>
                  <a:srgbClr val="0000FF"/>
                </a:solidFill>
              </a:rPr>
              <a:t> that work as well as the original.)</a:t>
            </a:r>
          </a:p>
          <a:p>
            <a:pPr>
              <a:spcBef>
                <a:spcPct val="50000"/>
              </a:spcBef>
              <a:buFontTx/>
              <a:buChar char="•"/>
            </a:pPr>
            <a:r>
              <a:rPr lang="en-US" sz="3200" dirty="0">
                <a:solidFill>
                  <a:srgbClr val="0000FF"/>
                </a:solidFill>
              </a:rPr>
              <a:t>Subjects vary wildly in the amount of benefit they derive from a CI -- mostly for unknown reasons. </a:t>
            </a:r>
          </a:p>
        </p:txBody>
      </p:sp>
      <p:sp>
        <p:nvSpPr>
          <p:cNvPr id="5126" name="Text Box 6"/>
          <p:cNvSpPr txBox="1">
            <a:spLocks noChangeArrowheads="1"/>
          </p:cNvSpPr>
          <p:nvPr/>
        </p:nvSpPr>
        <p:spPr bwMode="auto">
          <a:xfrm>
            <a:off x="609600" y="400050"/>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b="1" u="sng">
                <a:solidFill>
                  <a:srgbClr val="0000FF"/>
                </a:solidFill>
              </a:rPr>
              <a:t>GOOD NEWS, BAD NEWS</a:t>
            </a:r>
          </a:p>
          <a:p>
            <a:pPr algn="ctr">
              <a:spcBef>
                <a:spcPct val="50000"/>
              </a:spcBef>
            </a:pPr>
            <a:r>
              <a:rPr lang="en-US" b="1" u="sng">
                <a:solidFill>
                  <a:srgbClr val="0000FF"/>
                </a:solidFill>
              </a:rPr>
              <a:t>First the Bad News</a:t>
            </a:r>
            <a:endParaRPr lang="en-US">
              <a:solidFill>
                <a:srgbClr val="0000FF"/>
              </a:solidFill>
            </a:endParaRPr>
          </a:p>
        </p:txBody>
      </p:sp>
    </p:spTree>
    <p:extLst>
      <p:ext uri="{BB962C8B-B14F-4D97-AF65-F5344CB8AC3E}">
        <p14:creationId xmlns:p14="http://schemas.microsoft.com/office/powerpoint/2010/main" val="6685315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06400" y="1028700"/>
            <a:ext cx="8432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rgbClr val="0000FF"/>
                </a:solidFill>
              </a:rPr>
              <a:t>Despite these drawbacks, CIs work. Research shows:</a:t>
            </a:r>
          </a:p>
        </p:txBody>
      </p:sp>
      <p:sp>
        <p:nvSpPr>
          <p:cNvPr id="6147" name="Text Box 3"/>
          <p:cNvSpPr txBox="1">
            <a:spLocks noChangeArrowheads="1"/>
          </p:cNvSpPr>
          <p:nvPr/>
        </p:nvSpPr>
        <p:spPr bwMode="auto">
          <a:xfrm>
            <a:off x="508000" y="1828800"/>
            <a:ext cx="8026400" cy="206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3200" dirty="0">
                <a:solidFill>
                  <a:srgbClr val="0000FF"/>
                </a:solidFill>
              </a:rPr>
              <a:t>Ability to understand speech improves.</a:t>
            </a:r>
          </a:p>
          <a:p>
            <a:pPr>
              <a:spcBef>
                <a:spcPct val="50000"/>
              </a:spcBef>
              <a:buFontTx/>
              <a:buChar char="•"/>
            </a:pPr>
            <a:r>
              <a:rPr lang="en-US" sz="3200" dirty="0">
                <a:solidFill>
                  <a:srgbClr val="0000FF"/>
                </a:solidFill>
              </a:rPr>
              <a:t>Children acquire speech and language skills more quickly.</a:t>
            </a:r>
          </a:p>
          <a:p>
            <a:pPr>
              <a:spcBef>
                <a:spcPct val="50000"/>
              </a:spcBef>
              <a:buFontTx/>
              <a:buChar char="•"/>
            </a:pPr>
            <a:r>
              <a:rPr lang="en-US" sz="3200" dirty="0">
                <a:solidFill>
                  <a:srgbClr val="0000FF"/>
                </a:solidFill>
              </a:rPr>
              <a:t>Post-</a:t>
            </a:r>
            <a:r>
              <a:rPr lang="en-US" sz="3200" dirty="0" err="1">
                <a:solidFill>
                  <a:srgbClr val="0000FF"/>
                </a:solidFill>
              </a:rPr>
              <a:t>lingually</a:t>
            </a:r>
            <a:r>
              <a:rPr lang="en-US" sz="3200" dirty="0">
                <a:solidFill>
                  <a:srgbClr val="0000FF"/>
                </a:solidFill>
              </a:rPr>
              <a:t> deafened adults (the largest deaf population) maintain their speech production skills better -- especially control of pitch and loudness, which improves immediately most of the time.</a:t>
            </a:r>
          </a:p>
        </p:txBody>
      </p:sp>
      <p:sp>
        <p:nvSpPr>
          <p:cNvPr id="6148" name="Text Box 4"/>
          <p:cNvSpPr txBox="1">
            <a:spLocks noChangeArrowheads="1"/>
          </p:cNvSpPr>
          <p:nvPr/>
        </p:nvSpPr>
        <p:spPr bwMode="auto">
          <a:xfrm>
            <a:off x="2133600" y="400050"/>
            <a:ext cx="467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b="1" u="sng">
                <a:solidFill>
                  <a:srgbClr val="0000FF"/>
                </a:solidFill>
              </a:rPr>
              <a:t>Now the Good News</a:t>
            </a:r>
            <a:endParaRPr lang="en-US"/>
          </a:p>
        </p:txBody>
      </p:sp>
    </p:spTree>
    <p:extLst>
      <p:ext uri="{BB962C8B-B14F-4D97-AF65-F5344CB8AC3E}">
        <p14:creationId xmlns:p14="http://schemas.microsoft.com/office/powerpoint/2010/main" val="12727566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990600"/>
          </a:xfrm>
        </p:spPr>
        <p:txBody>
          <a:bodyPr/>
          <a:lstStyle/>
          <a:p>
            <a:r>
              <a:rPr lang="en-IN" dirty="0" smtClean="0"/>
              <a:t>The human heart</a:t>
            </a:r>
            <a:endParaRPr lang="en-IN" dirty="0"/>
          </a:p>
        </p:txBody>
      </p:sp>
      <p:pic>
        <p:nvPicPr>
          <p:cNvPr id="1026" name="Picture 2" descr="C:\Users\Rohit\Desktop\fig1_crossl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990600"/>
            <a:ext cx="4548899" cy="5181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1066800"/>
            <a:ext cx="4572000" cy="5509201"/>
          </a:xfrm>
          <a:prstGeom prst="rect">
            <a:avLst/>
          </a:prstGeom>
        </p:spPr>
        <p:txBody>
          <a:bodyPr>
            <a:spAutoFit/>
          </a:bodyPr>
          <a:lstStyle/>
          <a:p>
            <a:r>
              <a:rPr lang="en-US" dirty="0"/>
              <a:t>The heart pumps blood through both circulatory systems. Blood low in oxygen from the systemic circulation enters the right atrium from the superior and inferior vena </a:t>
            </a:r>
            <a:r>
              <a:rPr lang="en-US" dirty="0" err="1"/>
              <a:t>cavae</a:t>
            </a:r>
            <a:r>
              <a:rPr lang="en-US" dirty="0"/>
              <a:t> and passes to the right ventricle. From here it is pumped into the pulmonary circulation, through the lungs where it receives oxygen and gives off carbon dioxide. Oxygenated blood then returns to the left atrium, passes through the left ventricle and is pumped out through the aorta to the systemic circulation−where the oxygen is used and metabolized to carbon dioxide</a:t>
            </a:r>
            <a:r>
              <a:rPr lang="en-US" dirty="0" smtClean="0"/>
              <a:t>. </a:t>
            </a:r>
            <a:r>
              <a:rPr lang="en-US" dirty="0"/>
              <a:t>In addition the blood carries nutrients from the liver and gastrointestinal tract to various organs of the body, while transporting waste to the liver and kidneys</a:t>
            </a:r>
            <a:r>
              <a:rPr lang="en-US" dirty="0" smtClean="0"/>
              <a:t>. </a:t>
            </a:r>
            <a:r>
              <a:rPr lang="en-US" dirty="0"/>
              <a:t>Normally with each heartbeat, the right ventricle pumps the same amount of blood into the lungs as the left ventricle pumps out into the body. Veins transport blood to the heart, while arteries transport blood away from the heart. Veins normally have lower pressures than arteries.</a:t>
            </a:r>
          </a:p>
        </p:txBody>
      </p:sp>
    </p:spTree>
    <p:extLst>
      <p:ext uri="{BB962C8B-B14F-4D97-AF65-F5344CB8AC3E}">
        <p14:creationId xmlns:p14="http://schemas.microsoft.com/office/powerpoint/2010/main" val="24890031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Some Numbers</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Tx/>
              <a:buNone/>
            </a:pPr>
            <a:r>
              <a:rPr lang="en-US" altLang="en-US" smtClean="0"/>
              <a:t>Normal Heart Rate : 72 beats per minute</a:t>
            </a:r>
          </a:p>
          <a:p>
            <a:pPr lvl="1" eaLnBrk="1" hangingPunct="1"/>
            <a:r>
              <a:rPr lang="en-US" altLang="en-US" smtClean="0"/>
              <a:t>Per day : 1,03,680 … almost 1 lakh</a:t>
            </a:r>
          </a:p>
          <a:p>
            <a:pPr lvl="1" eaLnBrk="1" hangingPunct="1"/>
            <a:r>
              <a:rPr lang="en-US" altLang="en-US" smtClean="0"/>
              <a:t>Per year : 3,78,43,200 … about 3.75 Crores</a:t>
            </a:r>
          </a:p>
          <a:p>
            <a:pPr lvl="1" eaLnBrk="1" hangingPunct="1"/>
            <a:r>
              <a:rPr lang="en-US" altLang="en-US" smtClean="0"/>
              <a:t>Over a lifetime : 245 Crores (in about 65 years).</a:t>
            </a:r>
          </a:p>
          <a:p>
            <a:pPr eaLnBrk="1" hangingPunct="1">
              <a:buFontTx/>
              <a:buNone/>
            </a:pPr>
            <a:endParaRPr lang="en-US" altLang="en-US" smtClean="0"/>
          </a:p>
          <a:p>
            <a:pPr eaLnBrk="1" hangingPunct="1">
              <a:buFontTx/>
              <a:buNone/>
            </a:pPr>
            <a:r>
              <a:rPr lang="en-US" altLang="en-US" smtClean="0"/>
              <a:t>Volume Pumped per Beat : about 70ml (Stroke Volume)</a:t>
            </a:r>
          </a:p>
          <a:p>
            <a:pPr lvl="1" eaLnBrk="1" hangingPunct="1"/>
            <a:r>
              <a:rPr lang="en-US" altLang="en-US" smtClean="0"/>
              <a:t>Per minute : 5040 ml (approximately total blood volume in body)</a:t>
            </a:r>
          </a:p>
          <a:p>
            <a:pPr lvl="1" eaLnBrk="1" hangingPunct="1"/>
            <a:r>
              <a:rPr lang="en-US" altLang="en-US" smtClean="0"/>
              <a:t>Per day : 7260 litres </a:t>
            </a:r>
            <a:r>
              <a:rPr lang="en-US" altLang="en-US" i="1" smtClean="0">
                <a:solidFill>
                  <a:schemeClr val="hlink"/>
                </a:solidFill>
                <a:latin typeface="Times New Roman" pitchFamily="18" charset="0"/>
              </a:rPr>
              <a:t>(daily per capita requirement of water in India 135 l)</a:t>
            </a:r>
          </a:p>
          <a:p>
            <a:pPr lvl="1" eaLnBrk="1" hangingPunct="1"/>
            <a:r>
              <a:rPr lang="en-US" altLang="en-US" smtClean="0"/>
              <a:t>Per year : 26.6 lakh litres</a:t>
            </a:r>
          </a:p>
          <a:p>
            <a:pPr lvl="1" eaLnBrk="1" hangingPunct="1"/>
            <a:r>
              <a:rPr lang="en-US" altLang="en-US" smtClean="0"/>
              <a:t>In a life time : 17 Crore litres</a:t>
            </a:r>
          </a:p>
          <a:p>
            <a:pPr lvl="1" eaLnBrk="1" hangingPunct="1"/>
            <a:endParaRPr lang="en-US" altLang="en-US" smtClean="0"/>
          </a:p>
        </p:txBody>
      </p:sp>
    </p:spTree>
    <p:extLst>
      <p:ext uri="{BB962C8B-B14F-4D97-AF65-F5344CB8AC3E}">
        <p14:creationId xmlns:p14="http://schemas.microsoft.com/office/powerpoint/2010/main" val="4234402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Heart Beat and Valves</a:t>
            </a:r>
            <a:endParaRPr lang="en-IN" dirty="0"/>
          </a:p>
        </p:txBody>
      </p:sp>
      <p:pic>
        <p:nvPicPr>
          <p:cNvPr id="2050" name="Picture 2" descr="C:\Users\Rohit\Desktop\fig10_heartbea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229600" cy="446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463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Heart Valves</a:t>
            </a:r>
            <a:endParaRPr lang="en-IN" dirty="0"/>
          </a:p>
        </p:txBody>
      </p:sp>
      <p:sp>
        <p:nvSpPr>
          <p:cNvPr id="3" name="Content Placeholder 2"/>
          <p:cNvSpPr>
            <a:spLocks noGrp="1"/>
          </p:cNvSpPr>
          <p:nvPr>
            <p:ph idx="1"/>
          </p:nvPr>
        </p:nvSpPr>
        <p:spPr/>
        <p:txBody>
          <a:bodyPr/>
          <a:lstStyle/>
          <a:p>
            <a:r>
              <a:rPr lang="en-IN" dirty="0"/>
              <a:t>Four valves regulate blood flow through your heart: The tricuspid valve regulates blood flow between the right atrium and right ventricle. </a:t>
            </a:r>
            <a:br>
              <a:rPr lang="en-IN" dirty="0"/>
            </a:br>
            <a:r>
              <a:rPr lang="en-IN" dirty="0"/>
              <a:t> </a:t>
            </a:r>
          </a:p>
          <a:p>
            <a:r>
              <a:rPr lang="en-IN" dirty="0"/>
              <a:t>The pulmonary valve controls blood flow from the right ventricle into the pulmonary arteries, which carry blood to your lungs to pick up oxygen. </a:t>
            </a:r>
            <a:br>
              <a:rPr lang="en-IN" dirty="0"/>
            </a:br>
            <a:r>
              <a:rPr lang="en-IN" dirty="0"/>
              <a:t> </a:t>
            </a:r>
          </a:p>
          <a:p>
            <a:r>
              <a:rPr lang="en-IN" dirty="0"/>
              <a:t>The mitral valve lets oxygen-rich blood from your lungs pass from the left atrium into the left ventricle. </a:t>
            </a:r>
            <a:br>
              <a:rPr lang="en-IN" dirty="0"/>
            </a:br>
            <a:r>
              <a:rPr lang="en-IN" dirty="0"/>
              <a:t> </a:t>
            </a:r>
          </a:p>
          <a:p>
            <a:r>
              <a:rPr lang="en-IN" dirty="0"/>
              <a:t>The aortic valve opens the way for oxygen-rich blood to pass from the left ventricle into the aorta, your body's largest artery.</a:t>
            </a:r>
          </a:p>
          <a:p>
            <a:endParaRPr lang="en-IN" dirty="0"/>
          </a:p>
        </p:txBody>
      </p:sp>
    </p:spTree>
    <p:extLst>
      <p:ext uri="{BB962C8B-B14F-4D97-AF65-F5344CB8AC3E}">
        <p14:creationId xmlns:p14="http://schemas.microsoft.com/office/powerpoint/2010/main" val="108961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458200" cy="6477000"/>
          </a:xfrm>
        </p:spPr>
        <p:txBody>
          <a:bodyPr/>
          <a:lstStyle/>
          <a:p>
            <a:endParaRPr lang="en-IN" sz="1800" dirty="0"/>
          </a:p>
          <a:p>
            <a:r>
              <a:rPr lang="en-IN" sz="1800" dirty="0"/>
              <a:t>Aqueous </a:t>
            </a:r>
            <a:r>
              <a:rPr lang="en-IN" sz="1800" dirty="0" smtClean="0"/>
              <a:t>Humour</a:t>
            </a:r>
            <a:endParaRPr lang="en-IN" sz="1800" dirty="0"/>
          </a:p>
          <a:p>
            <a:r>
              <a:rPr lang="en-IN" sz="1800" dirty="0"/>
              <a:t>The aqueous humour is a jelly-like substance located in the anterior chamber of the eye</a:t>
            </a:r>
            <a:r>
              <a:rPr lang="en-IN" sz="1800" dirty="0" smtClean="0"/>
              <a:t>.</a:t>
            </a:r>
            <a:endParaRPr lang="en-IN" sz="1800" dirty="0"/>
          </a:p>
          <a:p>
            <a:r>
              <a:rPr lang="en-IN" sz="1800" dirty="0" smtClean="0"/>
              <a:t>Choroid</a:t>
            </a:r>
            <a:endParaRPr lang="en-IN" sz="1800" dirty="0"/>
          </a:p>
          <a:p>
            <a:r>
              <a:rPr lang="en-IN" sz="1800" dirty="0"/>
              <a:t>The choroid layer is located behind the retina and absorbs unused radiation</a:t>
            </a:r>
            <a:r>
              <a:rPr lang="en-IN" sz="1800" dirty="0" smtClean="0"/>
              <a:t>.</a:t>
            </a:r>
            <a:endParaRPr lang="en-IN" sz="1800" dirty="0"/>
          </a:p>
          <a:p>
            <a:r>
              <a:rPr lang="en-IN" sz="1800" dirty="0"/>
              <a:t>Ciliary </a:t>
            </a:r>
            <a:r>
              <a:rPr lang="en-IN" sz="1800" dirty="0" smtClean="0"/>
              <a:t>Muscle</a:t>
            </a:r>
            <a:endParaRPr lang="en-IN" sz="1800" dirty="0"/>
          </a:p>
          <a:p>
            <a:r>
              <a:rPr lang="en-IN" sz="1800" dirty="0"/>
              <a:t>The ciliary muscle is a ring-shaped muscle attached to the iris. </a:t>
            </a:r>
          </a:p>
          <a:p>
            <a:r>
              <a:rPr lang="en-IN" sz="1800" dirty="0"/>
              <a:t> It is important because contraction and relaxation of the ciliary muscle controls the shape of the lens</a:t>
            </a:r>
            <a:r>
              <a:rPr lang="en-IN" sz="1800" dirty="0" smtClean="0"/>
              <a:t>.</a:t>
            </a:r>
            <a:endParaRPr lang="en-IN" sz="1800" dirty="0"/>
          </a:p>
          <a:p>
            <a:r>
              <a:rPr lang="en-IN" sz="1800" dirty="0" smtClean="0"/>
              <a:t>Cornea</a:t>
            </a:r>
            <a:endParaRPr lang="en-IN" sz="1800" dirty="0"/>
          </a:p>
          <a:p>
            <a:r>
              <a:rPr lang="en-IN" sz="1800" dirty="0"/>
              <a:t>The cornea is a strong clear bulge located at the front of the eye (where it replaces the sclera - that forms the outside surface of the rest of the eye). </a:t>
            </a:r>
          </a:p>
          <a:p>
            <a:r>
              <a:rPr lang="en-IN" sz="1800" dirty="0"/>
              <a:t> The front surface of the adult cornea has a radius of approximately 8mm.</a:t>
            </a:r>
          </a:p>
          <a:p>
            <a:r>
              <a:rPr lang="en-IN" sz="1800" dirty="0"/>
              <a:t> The cornea contributes to the image-forming process by refracting light entering the eye</a:t>
            </a:r>
            <a:r>
              <a:rPr lang="en-IN" sz="1800" dirty="0" smtClean="0"/>
              <a:t>.</a:t>
            </a:r>
            <a:endParaRPr lang="en-IN" sz="1800" dirty="0"/>
          </a:p>
          <a:p>
            <a:r>
              <a:rPr lang="en-IN" sz="1800" dirty="0" smtClean="0"/>
              <a:t>Fovea</a:t>
            </a:r>
            <a:endParaRPr lang="en-IN" sz="1800" dirty="0"/>
          </a:p>
          <a:p>
            <a:r>
              <a:rPr lang="en-IN" sz="1800" dirty="0"/>
              <a:t>The fovea is a small depression (approx. 1.5 mm in diameter) in the retina.</a:t>
            </a:r>
          </a:p>
          <a:p>
            <a:r>
              <a:rPr lang="en-IN" sz="1800" dirty="0"/>
              <a:t> This is the part of the retina in which high-resolution vision of fine detail is possible</a:t>
            </a:r>
            <a:r>
              <a:rPr lang="en-IN" sz="1800" dirty="0" smtClean="0"/>
              <a:t>.</a:t>
            </a:r>
            <a:endParaRPr lang="en-IN" sz="1800" dirty="0"/>
          </a:p>
        </p:txBody>
      </p:sp>
    </p:spTree>
    <p:extLst>
      <p:ext uri="{BB962C8B-B14F-4D97-AF65-F5344CB8AC3E}">
        <p14:creationId xmlns:p14="http://schemas.microsoft.com/office/powerpoint/2010/main" val="670458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Heart Conduction Pathway</a:t>
            </a:r>
            <a:endParaRPr lang="en-IN" dirty="0"/>
          </a:p>
        </p:txBody>
      </p:sp>
      <p:pic>
        <p:nvPicPr>
          <p:cNvPr id="3074" name="Picture 2" descr="C:\Users\Rohit\Desktop\fig9_conduc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086600" cy="536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370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Electrical impulses from your heart muscle (the myocardium) cause your heart to beat (contract). This electrical signal begins in the sinoatrial (SA) node, located at the top of the right atrium. The SA node is sometimes called the heart's "natural pacemaker." When an electrical impulse is released from this natural pacemaker, it causes the atria to contract. The signal then passes through the atrioventricular (AV) node. The AV node checks the signal and sends it through the muscle </a:t>
            </a:r>
            <a:r>
              <a:rPr lang="en-IN" dirty="0" err="1"/>
              <a:t>fibers</a:t>
            </a:r>
            <a:r>
              <a:rPr lang="en-IN" dirty="0"/>
              <a:t> of the ventricles, causing them to contract.</a:t>
            </a:r>
          </a:p>
          <a:p>
            <a:r>
              <a:rPr lang="en-IN" dirty="0"/>
              <a:t>The SA node sends electrical impulses at a certain rate, but your heart rate may still change depending on physical demands, stress, or hormonal factors.</a:t>
            </a:r>
          </a:p>
          <a:p>
            <a:endParaRPr lang="en-IN" dirty="0"/>
          </a:p>
        </p:txBody>
      </p:sp>
    </p:spTree>
    <p:extLst>
      <p:ext uri="{BB962C8B-B14F-4D97-AF65-F5344CB8AC3E}">
        <p14:creationId xmlns:p14="http://schemas.microsoft.com/office/powerpoint/2010/main" val="299925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Heart Beat</a:t>
            </a:r>
            <a:endParaRPr lang="en-IN" dirty="0"/>
          </a:p>
        </p:txBody>
      </p:sp>
      <p:sp>
        <p:nvSpPr>
          <p:cNvPr id="3" name="Content Placeholder 2"/>
          <p:cNvSpPr>
            <a:spLocks noGrp="1"/>
          </p:cNvSpPr>
          <p:nvPr>
            <p:ph idx="1"/>
          </p:nvPr>
        </p:nvSpPr>
        <p:spPr/>
        <p:txBody>
          <a:bodyPr/>
          <a:lstStyle/>
          <a:p>
            <a:r>
              <a:rPr lang="en-IN" dirty="0"/>
              <a:t>A heartbeat is a two-part pumping action that takes about a second. As blood collects in the upper chambers (the right and left atria), the heart's natural pacemaker (the SA node) sends out an electrical signal that causes the atria to contract. This contraction pushes blood through the tricuspid and mitral valves into the resting lower chambers (the right and left ventricles). This part of the two-part pumping phase (the longer of the two) is called </a:t>
            </a:r>
            <a:r>
              <a:rPr lang="en-IN" b="1" dirty="0"/>
              <a:t>diastole</a:t>
            </a:r>
            <a:r>
              <a:rPr lang="en-IN" dirty="0"/>
              <a:t>.</a:t>
            </a:r>
          </a:p>
          <a:p>
            <a:r>
              <a:rPr lang="en-IN" dirty="0"/>
              <a:t>The second part of the pumping phase begins when the ventricles are full of blood. The electrical signals from the SA node travel along a pathway of cells to the ventricles, causing them to contract. This is called </a:t>
            </a:r>
            <a:r>
              <a:rPr lang="en-IN" b="1" dirty="0"/>
              <a:t>systole</a:t>
            </a:r>
            <a:r>
              <a:rPr lang="en-IN" dirty="0"/>
              <a:t>. </a:t>
            </a:r>
          </a:p>
        </p:txBody>
      </p:sp>
    </p:spTree>
    <p:extLst>
      <p:ext uri="{BB962C8B-B14F-4D97-AF65-F5344CB8AC3E}">
        <p14:creationId xmlns:p14="http://schemas.microsoft.com/office/powerpoint/2010/main" val="3582157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Heart Beat</a:t>
            </a:r>
          </a:p>
        </p:txBody>
      </p:sp>
      <p:sp>
        <p:nvSpPr>
          <p:cNvPr id="3" name="Content Placeholder 2"/>
          <p:cNvSpPr>
            <a:spLocks noGrp="1"/>
          </p:cNvSpPr>
          <p:nvPr>
            <p:ph idx="1"/>
          </p:nvPr>
        </p:nvSpPr>
        <p:spPr/>
        <p:txBody>
          <a:bodyPr/>
          <a:lstStyle/>
          <a:p>
            <a:r>
              <a:rPr lang="en-IN" sz="2200" dirty="0"/>
              <a:t>As the tricuspid and mitral valves shut tight to prevent a back flow of blood, the pulmonary and aortic valves are pushed open. While blood is pushed from the right ventricle into the lungs to pick up oxygen, oxygen-rich blood flows from the left ventricle to the heart and other parts of the body.</a:t>
            </a:r>
          </a:p>
          <a:p>
            <a:r>
              <a:rPr lang="en-IN" sz="2200" dirty="0"/>
              <a:t>After blood moves into the pulmonary artery and the aorta, the ventricles relax, and the pulmonary and aortic valves close. The lower pressure in the ventricles causes the tricuspid and mitral valves to open, and the cycle begins again. This series of contractions is repeated over and over again, increasing during times of exertion and decreasing while you are at rest. The heart normally beats about 60 to 80 times a minute when you are at rest, but this can vary. As you get older, your resting heart rate rises. Also, it is usually lower in people who are physically fit.</a:t>
            </a:r>
          </a:p>
          <a:p>
            <a:endParaRPr lang="en-IN" sz="2200" dirty="0"/>
          </a:p>
        </p:txBody>
      </p:sp>
    </p:spTree>
    <p:extLst>
      <p:ext uri="{BB962C8B-B14F-4D97-AF65-F5344CB8AC3E}">
        <p14:creationId xmlns:p14="http://schemas.microsoft.com/office/powerpoint/2010/main" val="3198374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229600" cy="838200"/>
          </a:xfrm>
        </p:spPr>
        <p:txBody>
          <a:bodyPr/>
          <a:lstStyle/>
          <a:p>
            <a:r>
              <a:rPr lang="en-US" dirty="0" smtClean="0"/>
              <a:t>Valve Disorders</a:t>
            </a:r>
            <a:endParaRPr lang="en-US" dirty="0"/>
          </a:p>
        </p:txBody>
      </p:sp>
      <p:sp>
        <p:nvSpPr>
          <p:cNvPr id="15363" name="Rectangle 3" descr="Rectangle: Click to edit Master text styles&#10;Second level&#10;Third level&#10;Fourth level&#10;Fifth level"/>
          <p:cNvSpPr>
            <a:spLocks noGrp="1" noChangeArrowheads="1"/>
          </p:cNvSpPr>
          <p:nvPr>
            <p:ph type="body" idx="1"/>
          </p:nvPr>
        </p:nvSpPr>
        <p:spPr>
          <a:xfrm>
            <a:off x="609600" y="838200"/>
            <a:ext cx="8534400" cy="5715000"/>
          </a:xfrm>
        </p:spPr>
        <p:txBody>
          <a:bodyPr/>
          <a:lstStyle/>
          <a:p>
            <a:pPr marL="0" indent="0">
              <a:buNone/>
            </a:pPr>
            <a:r>
              <a:rPr lang="en-IN" sz="2000" dirty="0" smtClean="0"/>
              <a:t>Valve </a:t>
            </a:r>
            <a:r>
              <a:rPr lang="en-IN" sz="2000" dirty="0"/>
              <a:t>disorders can be categorized into the following types: </a:t>
            </a:r>
            <a:endParaRPr lang="en-IN" sz="2000" dirty="0" smtClean="0"/>
          </a:p>
          <a:p>
            <a:r>
              <a:rPr lang="en-IN" sz="2000" b="1" dirty="0" smtClean="0"/>
              <a:t>Stenosis </a:t>
            </a:r>
            <a:r>
              <a:rPr lang="en-IN" sz="2000" b="1" dirty="0"/>
              <a:t>(narrowing)</a:t>
            </a:r>
            <a:r>
              <a:rPr lang="en-IN" sz="2000" dirty="0"/>
              <a:t/>
            </a:r>
            <a:br>
              <a:rPr lang="en-IN" sz="2000" dirty="0"/>
            </a:br>
            <a:r>
              <a:rPr lang="en-IN" sz="2000" dirty="0"/>
              <a:t>Sometimes age or disease can prevent heart valves from opening properly. The narrowing of heart valves is known as stenosis. When the opening narrows, the heart cannot push the required amount of blood through the valve. Because stenosis makes the heart work harder to pump the same volume of blood, it may also lead to an increase in the size of the heart muscle. Enlargement of the heart muscle may lead to serious complications.</a:t>
            </a:r>
          </a:p>
          <a:p>
            <a:r>
              <a:rPr lang="en-IN" sz="2000" b="1" dirty="0"/>
              <a:t>Pulmonary valve stenosis</a:t>
            </a:r>
            <a:r>
              <a:rPr lang="en-IN" sz="2000" dirty="0"/>
              <a:t> </a:t>
            </a:r>
            <a:br>
              <a:rPr lang="en-IN" sz="2000" dirty="0"/>
            </a:br>
            <a:r>
              <a:rPr lang="en-IN" sz="2000" dirty="0"/>
              <a:t>Pulmonary valve stenosis is a narrowing or obstruction that partly or completely blocks the flow of blood. Obstructions can occur in heart valves, arteries or veins. This condition results in the narrowing of the pulmonary valve (which lets blood flow from the right lower chamber of the heart to the lungs).  As a result, the right lower chamber (right ventricle) must pump harder than normal to overcome the obstruction. This may cause stress on, and enlargement of, the right ventricle</a:t>
            </a:r>
            <a:r>
              <a:rPr lang="en-IN" sz="2000" dirty="0" smtClean="0"/>
              <a:t>.</a:t>
            </a:r>
            <a:endParaRPr lang="en-IN" sz="2000" dirty="0"/>
          </a:p>
        </p:txBody>
      </p:sp>
    </p:spTree>
    <p:extLst>
      <p:ext uri="{BB962C8B-B14F-4D97-AF65-F5344CB8AC3E}">
        <p14:creationId xmlns:p14="http://schemas.microsoft.com/office/powerpoint/2010/main" val="16261722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7" name="Rectangle 13"/>
          <p:cNvSpPr>
            <a:spLocks noGrp="1" noChangeArrowheads="1"/>
          </p:cNvSpPr>
          <p:nvPr>
            <p:ph type="title"/>
          </p:nvPr>
        </p:nvSpPr>
        <p:spPr/>
        <p:txBody>
          <a:bodyPr/>
          <a:lstStyle/>
          <a:p>
            <a:r>
              <a:rPr lang="en-US"/>
              <a:t>Valve problems</a:t>
            </a:r>
          </a:p>
        </p:txBody>
      </p:sp>
      <p:sp>
        <p:nvSpPr>
          <p:cNvPr id="16398" name="Rectangle 14" descr="Rectangle: Click to edit Master text styles&#10;Second level&#10;Third level&#10;Fourth level&#10;Fifth level"/>
          <p:cNvSpPr>
            <a:spLocks noGrp="1" noChangeArrowheads="1"/>
          </p:cNvSpPr>
          <p:nvPr>
            <p:ph type="body" idx="1"/>
          </p:nvPr>
        </p:nvSpPr>
        <p:spPr/>
        <p:txBody>
          <a:bodyPr/>
          <a:lstStyle/>
          <a:p>
            <a:r>
              <a:rPr lang="en-US"/>
              <a:t>Mitral stenosis</a:t>
            </a:r>
          </a:p>
          <a:p>
            <a:r>
              <a:rPr lang="en-US"/>
              <a:t>Aortic stenosis</a:t>
            </a:r>
          </a:p>
          <a:p>
            <a:pPr lvl="1"/>
            <a:r>
              <a:rPr lang="en-US"/>
              <a:t>Stenosis is the obstruction or narrowing of valve opening</a:t>
            </a:r>
          </a:p>
          <a:p>
            <a:pPr lvl="1"/>
            <a:r>
              <a:rPr lang="en-US"/>
              <a:t>More pressure on atria and ventricles (respectively) to deliver sufficient blood </a:t>
            </a:r>
          </a:p>
        </p:txBody>
      </p:sp>
      <p:grpSp>
        <p:nvGrpSpPr>
          <p:cNvPr id="16403" name="Group 19"/>
          <p:cNvGrpSpPr>
            <a:grpSpLocks/>
          </p:cNvGrpSpPr>
          <p:nvPr/>
        </p:nvGrpSpPr>
        <p:grpSpPr bwMode="auto">
          <a:xfrm>
            <a:off x="4800600" y="3200400"/>
            <a:ext cx="3810000" cy="3048000"/>
            <a:chOff x="3072" y="1440"/>
            <a:chExt cx="2400" cy="1920"/>
          </a:xfrm>
        </p:grpSpPr>
        <p:pic>
          <p:nvPicPr>
            <p:cNvPr id="16396" name="Picture 12" descr="Aortic Steno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1440"/>
              <a:ext cx="2400" cy="1920"/>
            </a:xfrm>
            <a:prstGeom prst="rect">
              <a:avLst/>
            </a:prstGeom>
            <a:noFill/>
            <a:extLst>
              <a:ext uri="{909E8E84-426E-40dd-AFC4-6F175D3DCCD1}">
                <a14:hiddenFill xmlns:a14="http://schemas.microsoft.com/office/drawing/2010/main">
                  <a:solidFill>
                    <a:srgbClr val="FFFFFF"/>
                  </a:solidFill>
                </a14:hiddenFill>
              </a:ext>
            </a:extLst>
          </p:spPr>
        </p:pic>
        <p:sp>
          <p:nvSpPr>
            <p:cNvPr id="16400" name="Text Box 16"/>
            <p:cNvSpPr txBox="1">
              <a:spLocks noChangeArrowheads="1"/>
            </p:cNvSpPr>
            <p:nvPr/>
          </p:nvSpPr>
          <p:spPr bwMode="auto">
            <a:xfrm>
              <a:off x="4320" y="3176"/>
              <a:ext cx="1152" cy="173"/>
            </a:xfrm>
            <a:prstGeom prst="rect">
              <a:avLst/>
            </a:prstGeom>
            <a:solidFill>
              <a:srgbClr val="FFFFFF"/>
            </a:solidFill>
            <a:ln>
              <a:noFill/>
            </a:ln>
            <a:effectLst/>
            <a:extLs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hlinkClick r:id="rId4"/>
                </a:rPr>
                <a:t>health.allrefer.com</a:t>
              </a:r>
              <a:endParaRPr lang="en-US"/>
            </a:p>
          </p:txBody>
        </p:sp>
      </p:grpSp>
      <p:grpSp>
        <p:nvGrpSpPr>
          <p:cNvPr id="16402" name="Group 18"/>
          <p:cNvGrpSpPr>
            <a:grpSpLocks/>
          </p:cNvGrpSpPr>
          <p:nvPr/>
        </p:nvGrpSpPr>
        <p:grpSpPr bwMode="auto">
          <a:xfrm>
            <a:off x="762000" y="3200400"/>
            <a:ext cx="3810000" cy="3048000"/>
            <a:chOff x="528" y="1440"/>
            <a:chExt cx="2400" cy="1920"/>
          </a:xfrm>
        </p:grpSpPr>
        <p:pic>
          <p:nvPicPr>
            <p:cNvPr id="16388" name="Picture 4" descr="Mitral Stenos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440"/>
              <a:ext cx="2400" cy="1920"/>
            </a:xfrm>
            <a:prstGeom prst="rect">
              <a:avLst/>
            </a:prstGeom>
            <a:solidFill>
              <a:srgbClr val="FFFF99">
                <a:alpha val="48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1" name="Text Box 17"/>
            <p:cNvSpPr txBox="1">
              <a:spLocks noChangeArrowheads="1"/>
            </p:cNvSpPr>
            <p:nvPr/>
          </p:nvSpPr>
          <p:spPr bwMode="auto">
            <a:xfrm>
              <a:off x="1768" y="3176"/>
              <a:ext cx="1152" cy="173"/>
            </a:xfrm>
            <a:prstGeom prst="rect">
              <a:avLst/>
            </a:prstGeom>
            <a:solidFill>
              <a:srgbClr val="FFFFFF"/>
            </a:solidFill>
            <a:ln>
              <a:noFill/>
            </a:ln>
            <a:effectLst/>
            <a:extLs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a:hlinkClick r:id="rId4"/>
                </a:rPr>
                <a:t>health.allrefer.com</a:t>
              </a:r>
              <a:endParaRPr lang="en-US"/>
            </a:p>
          </p:txBody>
        </p:sp>
      </p:grpSp>
    </p:spTree>
    <p:extLst>
      <p:ext uri="{BB962C8B-B14F-4D97-AF65-F5344CB8AC3E}">
        <p14:creationId xmlns:p14="http://schemas.microsoft.com/office/powerpoint/2010/main" val="89276060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Valve Disorders</a:t>
            </a:r>
            <a:endParaRPr lang="en-IN" dirty="0"/>
          </a:p>
        </p:txBody>
      </p:sp>
      <p:sp>
        <p:nvSpPr>
          <p:cNvPr id="3" name="Content Placeholder 2"/>
          <p:cNvSpPr>
            <a:spLocks noGrp="1"/>
          </p:cNvSpPr>
          <p:nvPr>
            <p:ph idx="1"/>
          </p:nvPr>
        </p:nvSpPr>
        <p:spPr/>
        <p:txBody>
          <a:bodyPr/>
          <a:lstStyle/>
          <a:p>
            <a:r>
              <a:rPr lang="en-IN" sz="2000" b="1" dirty="0"/>
              <a:t>Prolapse (slipping out of place)</a:t>
            </a:r>
            <a:r>
              <a:rPr lang="en-IN" sz="2000" dirty="0"/>
              <a:t/>
            </a:r>
            <a:br>
              <a:rPr lang="en-IN" sz="2000" dirty="0"/>
            </a:br>
            <a:r>
              <a:rPr lang="en-IN" sz="2000" dirty="0"/>
              <a:t>In valve prolapse, the valve flaps do not close smoothly or evenly. Instead, they collapse backwards into the heart chamber they are supposed to be sealing off. This sometimes makes a clicking noise and allows a small amount of blood to leak backward through the valve. This group of conditions may be called mitral valve prolapse, click-murmur syndrome, Barlow's syndrome, balloon mitral valve and floppy valve syndrome.</a:t>
            </a:r>
          </a:p>
          <a:p>
            <a:r>
              <a:rPr lang="en-IN" sz="2000" b="1" dirty="0"/>
              <a:t>Regurgitation (backward flow)</a:t>
            </a:r>
            <a:r>
              <a:rPr lang="en-IN" sz="2000" dirty="0"/>
              <a:t/>
            </a:r>
            <a:br>
              <a:rPr lang="en-IN" sz="2000" dirty="0"/>
            </a:br>
            <a:r>
              <a:rPr lang="en-IN" sz="2000" dirty="0"/>
              <a:t>Another common problem occurs when a heart valve doesn't close securely. This is called regurgitation (or sometimes called </a:t>
            </a:r>
            <a:r>
              <a:rPr lang="en-IN" sz="2000" dirty="0" err="1"/>
              <a:t>valvular</a:t>
            </a:r>
            <a:r>
              <a:rPr lang="en-IN" sz="2000" dirty="0"/>
              <a:t> insufficiency). This condition reduces the heart's pumping efficiency. When the heart contracts, blood is pumped forward in the proper direction and is also forced backwards through the damaged valve. This not only limits the heart's ability to supply the body with blood, but may also cause lung problems.</a:t>
            </a:r>
          </a:p>
          <a:p>
            <a:endParaRPr lang="en-IN" sz="2000" dirty="0"/>
          </a:p>
        </p:txBody>
      </p:sp>
    </p:spTree>
    <p:extLst>
      <p:ext uri="{BB962C8B-B14F-4D97-AF65-F5344CB8AC3E}">
        <p14:creationId xmlns:p14="http://schemas.microsoft.com/office/powerpoint/2010/main" val="18529556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Valve problems</a:t>
            </a:r>
          </a:p>
        </p:txBody>
      </p:sp>
      <p:sp>
        <p:nvSpPr>
          <p:cNvPr id="27651" name="Rectangle 3" descr="Rectangle: Click to edit Master text styles&#10;Second level&#10;Third level&#10;Fourth level&#10;Fifth level"/>
          <p:cNvSpPr>
            <a:spLocks noGrp="1" noChangeArrowheads="1"/>
          </p:cNvSpPr>
          <p:nvPr>
            <p:ph type="body" idx="1"/>
          </p:nvPr>
        </p:nvSpPr>
        <p:spPr>
          <a:xfrm>
            <a:off x="609600" y="1295400"/>
            <a:ext cx="3962400" cy="4724400"/>
          </a:xfrm>
        </p:spPr>
        <p:txBody>
          <a:bodyPr/>
          <a:lstStyle/>
          <a:p>
            <a:r>
              <a:rPr lang="en-US"/>
              <a:t>Mitral insufficiency</a:t>
            </a:r>
          </a:p>
          <a:p>
            <a:r>
              <a:rPr lang="en-US"/>
              <a:t>Atrial insufficiency</a:t>
            </a:r>
          </a:p>
          <a:p>
            <a:pPr lvl="1"/>
            <a:r>
              <a:rPr lang="en-US"/>
              <a:t>Inability of the valve </a:t>
            </a:r>
          </a:p>
          <a:p>
            <a:pPr lvl="1">
              <a:buFontTx/>
              <a:buNone/>
            </a:pPr>
            <a:r>
              <a:rPr lang="en-US"/>
              <a:t>  to close completely</a:t>
            </a:r>
          </a:p>
        </p:txBody>
      </p:sp>
      <p:sp>
        <p:nvSpPr>
          <p:cNvPr id="27654" name="Text Box 6"/>
          <p:cNvSpPr txBox="1">
            <a:spLocks noChangeArrowheads="1"/>
          </p:cNvSpPr>
          <p:nvPr/>
        </p:nvSpPr>
        <p:spPr bwMode="auto">
          <a:xfrm>
            <a:off x="1447800" y="5715000"/>
            <a:ext cx="3505200" cy="457200"/>
          </a:xfrm>
          <a:prstGeom prst="rect">
            <a:avLst/>
          </a:prstGeom>
          <a:noFill/>
          <a:ln>
            <a:noFill/>
          </a:ln>
          <a:effectLst/>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solidFill>
                  <a:schemeClr val="hlink"/>
                </a:solidFill>
              </a:rPr>
              <a:t>http://www.heartcenteronline.com/myheartdr/common/articles.cfm?ARTID=187</a:t>
            </a:r>
          </a:p>
        </p:txBody>
      </p:sp>
      <p:grpSp>
        <p:nvGrpSpPr>
          <p:cNvPr id="27656" name="Group 8"/>
          <p:cNvGrpSpPr>
            <a:grpSpLocks/>
          </p:cNvGrpSpPr>
          <p:nvPr/>
        </p:nvGrpSpPr>
        <p:grpSpPr bwMode="auto">
          <a:xfrm>
            <a:off x="4953000" y="1295400"/>
            <a:ext cx="3752850" cy="4953000"/>
            <a:chOff x="2496" y="768"/>
            <a:chExt cx="2364" cy="3120"/>
          </a:xfrm>
        </p:grpSpPr>
        <p:pic>
          <p:nvPicPr>
            <p:cNvPr id="27653" name="Picture 5" descr="Valvular Regurgi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768"/>
              <a:ext cx="2364" cy="3120"/>
            </a:xfrm>
            <a:prstGeom prst="rect">
              <a:avLst/>
            </a:prstGeom>
            <a:noFill/>
            <a:extLst>
              <a:ext uri="{909E8E84-426E-40dd-AFC4-6F175D3DCCD1}">
                <a14:hiddenFill xmlns:a14="http://schemas.microsoft.com/office/drawing/2010/main">
                  <a:solidFill>
                    <a:srgbClr val="FFFFFF"/>
                  </a:solidFill>
                </a14:hiddenFill>
              </a:ext>
            </a:extLst>
          </p:spPr>
        </p:pic>
        <p:sp>
          <p:nvSpPr>
            <p:cNvPr id="27655" name="Rectangle 7"/>
            <p:cNvSpPr>
              <a:spLocks noChangeArrowheads="1"/>
            </p:cNvSpPr>
            <p:nvPr/>
          </p:nvSpPr>
          <p:spPr bwMode="auto">
            <a:xfrm>
              <a:off x="3936" y="3744"/>
              <a:ext cx="912" cy="144"/>
            </a:xfrm>
            <a:prstGeom prst="rect">
              <a:avLst/>
            </a:prstGeom>
            <a:solidFill>
              <a:srgbClr val="FFFFFF"/>
            </a:solidFill>
            <a:ln>
              <a:noFill/>
            </a:ln>
            <a:effectLst/>
            <a:extLs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0697908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Valve replacement</a:t>
            </a:r>
          </a:p>
        </p:txBody>
      </p:sp>
      <p:sp>
        <p:nvSpPr>
          <p:cNvPr id="24579" name="Rectangle 3" descr="Rectangle: Click to edit Master text styles&#10;Second level&#10;Third level&#10;Fourth level&#10;Fifth level"/>
          <p:cNvSpPr>
            <a:spLocks noGrp="1" noChangeArrowheads="1"/>
          </p:cNvSpPr>
          <p:nvPr>
            <p:ph type="body" idx="1"/>
          </p:nvPr>
        </p:nvSpPr>
        <p:spPr>
          <a:xfrm>
            <a:off x="609600" y="1295400"/>
            <a:ext cx="8305800" cy="4876800"/>
          </a:xfrm>
        </p:spPr>
        <p:txBody>
          <a:bodyPr/>
          <a:lstStyle/>
          <a:p>
            <a:r>
              <a:rPr lang="en-US"/>
              <a:t>Various types of valves used falls under ‘biomaterials and prosthetics’</a:t>
            </a:r>
          </a:p>
          <a:p>
            <a:pPr>
              <a:buFontTx/>
              <a:buNone/>
            </a:pPr>
            <a:endParaRPr lang="en-US"/>
          </a:p>
          <a:p>
            <a:r>
              <a:rPr lang="en-US"/>
              <a:t>Valve replacement involves</a:t>
            </a:r>
          </a:p>
          <a:p>
            <a:pPr lvl="1"/>
            <a:r>
              <a:rPr lang="en-US"/>
              <a:t>Incision of chest wall, hence disrupting vacuum system in the thoracic cavity essential for breathing</a:t>
            </a:r>
          </a:p>
          <a:p>
            <a:pPr lvl="1"/>
            <a:r>
              <a:rPr lang="en-US"/>
              <a:t>Disrupting the function of heart itself hence the supply of blood to capillaries </a:t>
            </a:r>
          </a:p>
          <a:p>
            <a:pPr lvl="1"/>
            <a:endParaRPr lang="en-US"/>
          </a:p>
          <a:p>
            <a:r>
              <a:rPr lang="en-US"/>
              <a:t>Various accessories needed during the surgery</a:t>
            </a:r>
          </a:p>
          <a:p>
            <a:pPr lvl="1"/>
            <a:r>
              <a:rPr lang="en-US"/>
              <a:t>Extra corporeal circulation or heart lung bypass machine</a:t>
            </a:r>
          </a:p>
          <a:p>
            <a:pPr lvl="2"/>
            <a:r>
              <a:rPr lang="en-US"/>
              <a:t>Pump that replaces heart</a:t>
            </a:r>
          </a:p>
          <a:p>
            <a:pPr lvl="2"/>
            <a:r>
              <a:rPr lang="en-US"/>
              <a:t>Oxygenator that replaces lungs</a:t>
            </a:r>
          </a:p>
        </p:txBody>
      </p:sp>
    </p:spTree>
    <p:extLst>
      <p:ext uri="{BB962C8B-B14F-4D97-AF65-F5344CB8AC3E}">
        <p14:creationId xmlns:p14="http://schemas.microsoft.com/office/powerpoint/2010/main" val="409108858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609600" y="533400"/>
            <a:ext cx="70246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5400" b="1" dirty="0">
                <a:latin typeface="Arial" charset="0"/>
                <a:cs typeface="Arial Unicode MS" charset="0"/>
              </a:rPr>
              <a:t>What is it?</a:t>
            </a:r>
          </a:p>
        </p:txBody>
      </p:sp>
      <p:sp>
        <p:nvSpPr>
          <p:cNvPr id="8194" name="Text Box 2"/>
          <p:cNvSpPr txBox="1">
            <a:spLocks noChangeArrowheads="1"/>
          </p:cNvSpPr>
          <p:nvPr/>
        </p:nvSpPr>
        <p:spPr bwMode="auto">
          <a:xfrm>
            <a:off x="990600" y="1600200"/>
            <a:ext cx="73914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spcBef>
                <a:spcPts val="600"/>
              </a:spcBef>
              <a:buSzPct val="45000"/>
              <a:buFont typeface="Wingdings" charset="0"/>
              <a:buChar char=""/>
            </a:pPr>
            <a:r>
              <a:rPr lang="en-US" sz="3600" dirty="0">
                <a:latin typeface="Arial" charset="0"/>
                <a:cs typeface="Arial Unicode MS" charset="0"/>
              </a:rPr>
              <a:t>An artificial heart valve is a mechanism that mimics the function of a human heart valve</a:t>
            </a:r>
          </a:p>
          <a:p>
            <a:pPr>
              <a:spcBef>
                <a:spcPts val="600"/>
              </a:spcBef>
              <a:buSzPct val="45000"/>
              <a:buFont typeface="Wingdings" charset="0"/>
              <a:buChar char=""/>
            </a:pPr>
            <a:r>
              <a:rPr lang="en-US" sz="3600" dirty="0">
                <a:latin typeface="Arial" charset="0"/>
                <a:cs typeface="Arial Unicode MS" charset="0"/>
              </a:rPr>
              <a:t>It’s used for patients with a heart </a:t>
            </a:r>
            <a:r>
              <a:rPr lang="en-US" sz="3600" dirty="0" err="1">
                <a:latin typeface="Arial" charset="0"/>
                <a:cs typeface="Arial Unicode MS" charset="0"/>
              </a:rPr>
              <a:t>valvular</a:t>
            </a:r>
            <a:r>
              <a:rPr lang="en-US" sz="3600" dirty="0">
                <a:latin typeface="Arial" charset="0"/>
                <a:cs typeface="Arial Unicode MS" charset="0"/>
              </a:rPr>
              <a:t> disease or have a damaged valve</a:t>
            </a:r>
          </a:p>
          <a:p>
            <a:pPr>
              <a:spcBef>
                <a:spcPts val="600"/>
              </a:spcBef>
              <a:buSzPct val="45000"/>
              <a:buFont typeface="Wingdings" charset="0"/>
              <a:buChar char=""/>
            </a:pPr>
            <a:r>
              <a:rPr lang="en-US" sz="3600" dirty="0">
                <a:latin typeface="Arial" charset="0"/>
                <a:cs typeface="Arial Unicode MS" charset="0"/>
              </a:rPr>
              <a:t>Heart valves are used to provide the heart with a unidirectional blood flow</a:t>
            </a:r>
          </a:p>
          <a:p>
            <a:pPr>
              <a:spcBef>
                <a:spcPts val="600"/>
              </a:spcBef>
              <a:buSzPct val="45000"/>
              <a:buFont typeface="Wingdings" charset="0"/>
              <a:buChar char=""/>
            </a:pPr>
            <a:r>
              <a:rPr lang="en-US" sz="3600" dirty="0">
                <a:latin typeface="Arial" charset="0"/>
                <a:cs typeface="Arial Unicode MS" charset="0"/>
              </a:rPr>
              <a:t>They act as pumps</a:t>
            </a:r>
          </a:p>
          <a:p>
            <a:pPr>
              <a:spcBef>
                <a:spcPts val="600"/>
              </a:spcBef>
              <a:buClrTx/>
              <a:buSzPct val="76000"/>
              <a:buFontTx/>
              <a:buNone/>
            </a:pPr>
            <a:endParaRPr lang="en-US" sz="3600" dirty="0">
              <a:latin typeface="Arial" charset="0"/>
              <a:cs typeface="Arial Unicode MS" charset="0"/>
            </a:endParaRPr>
          </a:p>
        </p:txBody>
      </p:sp>
    </p:spTree>
    <p:extLst>
      <p:ext uri="{BB962C8B-B14F-4D97-AF65-F5344CB8AC3E}">
        <p14:creationId xmlns:p14="http://schemas.microsoft.com/office/powerpoint/2010/main" val="36861587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5715000"/>
          </a:xfrm>
        </p:spPr>
        <p:txBody>
          <a:bodyPr/>
          <a:lstStyle/>
          <a:p>
            <a:r>
              <a:rPr lang="en-IN" sz="1600" dirty="0" err="1" smtClean="0"/>
              <a:t>Hyaloid</a:t>
            </a:r>
            <a:endParaRPr lang="en-IN" sz="1600" dirty="0"/>
          </a:p>
          <a:p>
            <a:r>
              <a:rPr lang="en-IN" sz="1600" dirty="0"/>
              <a:t>The </a:t>
            </a:r>
            <a:r>
              <a:rPr lang="en-IN" sz="1600" dirty="0" err="1"/>
              <a:t>hyaloid</a:t>
            </a:r>
            <a:r>
              <a:rPr lang="en-IN" sz="1600" dirty="0"/>
              <a:t> diaphragm divides the aqueous humour from the vitreous humour</a:t>
            </a:r>
            <a:r>
              <a:rPr lang="en-IN" sz="1600" dirty="0" smtClean="0"/>
              <a:t>.</a:t>
            </a:r>
            <a:endParaRPr lang="en-IN" sz="1600" dirty="0"/>
          </a:p>
          <a:p>
            <a:r>
              <a:rPr lang="en-IN" sz="1600" dirty="0" smtClean="0"/>
              <a:t>Iris</a:t>
            </a:r>
            <a:endParaRPr lang="en-IN" sz="1600" dirty="0"/>
          </a:p>
          <a:p>
            <a:r>
              <a:rPr lang="en-IN" sz="1600" dirty="0"/>
              <a:t>The iris is a diaphragm of variable size whose function is to adjust the size of the pupil to regulate the amount of light admitted into the eye.</a:t>
            </a:r>
          </a:p>
          <a:p>
            <a:r>
              <a:rPr lang="en-IN" sz="1600" dirty="0"/>
              <a:t> The iris is the coloured part of the eye (illustrated in blue above but in nature may be any of many shades of blue, green, brown, hazel, or grey</a:t>
            </a:r>
            <a:r>
              <a:rPr lang="en-IN" sz="1600" dirty="0" smtClean="0"/>
              <a:t>).</a:t>
            </a:r>
            <a:endParaRPr lang="en-IN" sz="1600" dirty="0"/>
          </a:p>
          <a:p>
            <a:r>
              <a:rPr lang="en-IN" sz="1600" dirty="0" smtClean="0"/>
              <a:t>Lens</a:t>
            </a:r>
            <a:endParaRPr lang="en-IN" sz="1600" dirty="0"/>
          </a:p>
          <a:p>
            <a:r>
              <a:rPr lang="en-IN" sz="1600" dirty="0"/>
              <a:t>The lens of the eye is a flexible unit that consists of layers of tissue enclosed in a tough capsule. It is suspended from the ciliary muscles by the </a:t>
            </a:r>
            <a:r>
              <a:rPr lang="en-IN" sz="1600" dirty="0" err="1"/>
              <a:t>zonule</a:t>
            </a:r>
            <a:r>
              <a:rPr lang="en-IN" sz="1600" dirty="0"/>
              <a:t> </a:t>
            </a:r>
            <a:r>
              <a:rPr lang="en-IN" sz="1600" dirty="0" err="1"/>
              <a:t>fibers</a:t>
            </a:r>
            <a:r>
              <a:rPr lang="en-IN" sz="1600" dirty="0" smtClean="0"/>
              <a:t>.</a:t>
            </a:r>
            <a:endParaRPr lang="en-IN" sz="1600" dirty="0"/>
          </a:p>
          <a:p>
            <a:r>
              <a:rPr lang="en-IN" sz="1600" dirty="0"/>
              <a:t>Optic </a:t>
            </a:r>
            <a:r>
              <a:rPr lang="en-IN" sz="1600" dirty="0" smtClean="0"/>
              <a:t>Nerve</a:t>
            </a:r>
            <a:endParaRPr lang="en-IN" sz="1600" dirty="0"/>
          </a:p>
          <a:p>
            <a:r>
              <a:rPr lang="en-IN" sz="1600" dirty="0"/>
              <a:t>The optic nerve is the second cranial nerve and is responsible for vision.</a:t>
            </a:r>
          </a:p>
          <a:p>
            <a:r>
              <a:rPr lang="en-IN" sz="1600" dirty="0"/>
              <a:t> Each nerve contains approx. one million fibres transmitting information from the rod and cone cells of the retina</a:t>
            </a:r>
            <a:r>
              <a:rPr lang="en-IN" sz="1600" dirty="0" smtClean="0"/>
              <a:t>.</a:t>
            </a:r>
            <a:endParaRPr lang="en-IN" sz="1600" dirty="0"/>
          </a:p>
          <a:p>
            <a:r>
              <a:rPr lang="en-IN" sz="1600" dirty="0" smtClean="0"/>
              <a:t>Papilla</a:t>
            </a:r>
            <a:endParaRPr lang="en-IN" sz="1600" dirty="0"/>
          </a:p>
          <a:p>
            <a:r>
              <a:rPr lang="en-IN" sz="1600" dirty="0"/>
              <a:t>The papilla is also known as the "blind spot" and is located at the position from which the optic nerve leaves the retina</a:t>
            </a:r>
            <a:r>
              <a:rPr lang="en-IN" sz="1600" dirty="0" smtClean="0"/>
              <a:t>.</a:t>
            </a:r>
            <a:endParaRPr lang="en-IN" sz="1600" dirty="0"/>
          </a:p>
          <a:p>
            <a:r>
              <a:rPr lang="en-IN" sz="1600" dirty="0" smtClean="0"/>
              <a:t>Pupil</a:t>
            </a:r>
            <a:endParaRPr lang="en-IN" sz="1600" dirty="0"/>
          </a:p>
          <a:p>
            <a:r>
              <a:rPr lang="en-IN" sz="1600" dirty="0"/>
              <a:t>The pupil is the aperture through which light - and hence the images we "see" and "perceive" - enters the eye. This is formed by the iris. As the size of the iris increases (or decreases) the size of the pupil decreases (or increases) correspondingly.</a:t>
            </a:r>
          </a:p>
          <a:p>
            <a:endParaRPr lang="en-IN" sz="1600" dirty="0"/>
          </a:p>
        </p:txBody>
      </p:sp>
    </p:spTree>
    <p:extLst>
      <p:ext uri="{BB962C8B-B14F-4D97-AF65-F5344CB8AC3E}">
        <p14:creationId xmlns:p14="http://schemas.microsoft.com/office/powerpoint/2010/main" val="8947994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609600" y="1295400"/>
            <a:ext cx="5715000" cy="4724400"/>
          </a:xfrm>
        </p:spPr>
        <p:txBody>
          <a:bodyPr/>
          <a:lstStyle/>
          <a:p>
            <a:pPr eaLnBrk="1" hangingPunct="1"/>
            <a:r>
              <a:rPr lang="en-US" dirty="0">
                <a:latin typeface="Candara" charset="0"/>
              </a:rPr>
              <a:t>Unidirectional flow</a:t>
            </a:r>
            <a:endParaRPr lang="en-AU" dirty="0">
              <a:latin typeface="Candara" charset="0"/>
            </a:endParaRPr>
          </a:p>
          <a:p>
            <a:pPr eaLnBrk="1" hangingPunct="1"/>
            <a:r>
              <a:rPr lang="en-US" dirty="0">
                <a:latin typeface="Candara" charset="0"/>
              </a:rPr>
              <a:t>Durable : 40million cycles/year</a:t>
            </a:r>
            <a:endParaRPr lang="en-AU" dirty="0">
              <a:latin typeface="Candara" charset="0"/>
            </a:endParaRPr>
          </a:p>
          <a:p>
            <a:pPr eaLnBrk="1" hangingPunct="1"/>
            <a:r>
              <a:rPr lang="en-US" dirty="0">
                <a:latin typeface="Candara" charset="0"/>
              </a:rPr>
              <a:t>Blood compatible: no thrombus, </a:t>
            </a:r>
            <a:r>
              <a:rPr lang="en-US" dirty="0" smtClean="0">
                <a:latin typeface="Candara" charset="0"/>
              </a:rPr>
              <a:t>embolus</a:t>
            </a:r>
          </a:p>
          <a:p>
            <a:pPr eaLnBrk="1" hangingPunct="1"/>
            <a:r>
              <a:rPr lang="en-US" dirty="0">
                <a:latin typeface="Candara" charset="0"/>
              </a:rPr>
              <a:t>An embolus </a:t>
            </a:r>
            <a:r>
              <a:rPr lang="en-US" dirty="0" smtClean="0">
                <a:latin typeface="Candara" charset="0"/>
              </a:rPr>
              <a:t>is </a:t>
            </a:r>
            <a:r>
              <a:rPr lang="en-US" dirty="0">
                <a:latin typeface="Candara" charset="0"/>
              </a:rPr>
              <a:t>any detached, traveling intravascular mass </a:t>
            </a:r>
            <a:r>
              <a:rPr lang="en-US" dirty="0" smtClean="0">
                <a:latin typeface="Candara" charset="0"/>
              </a:rPr>
              <a:t>carried </a:t>
            </a:r>
            <a:r>
              <a:rPr lang="en-US" dirty="0">
                <a:latin typeface="Candara" charset="0"/>
              </a:rPr>
              <a:t>by circulation, which is capable of clogging arterial capillary beds (create an arterial occlusion) at a site distant from its point of origin.</a:t>
            </a:r>
            <a:endParaRPr lang="en-AU" dirty="0">
              <a:latin typeface="Candara" charset="0"/>
            </a:endParaRPr>
          </a:p>
          <a:p>
            <a:pPr eaLnBrk="1" hangingPunct="1"/>
            <a:r>
              <a:rPr lang="en-US" dirty="0">
                <a:latin typeface="Candara" charset="0"/>
              </a:rPr>
              <a:t>Central flow: Laminar not turbulent</a:t>
            </a:r>
            <a:endParaRPr lang="en-AU" dirty="0">
              <a:latin typeface="Candara" charset="0"/>
            </a:endParaRPr>
          </a:p>
          <a:p>
            <a:pPr eaLnBrk="1" hangingPunct="1"/>
            <a:r>
              <a:rPr lang="en-US" dirty="0">
                <a:latin typeface="Candara" charset="0"/>
              </a:rPr>
              <a:t>Closing not damaging blood cells</a:t>
            </a:r>
          </a:p>
          <a:p>
            <a:pPr eaLnBrk="1" hangingPunct="1"/>
            <a:r>
              <a:rPr lang="en-US" dirty="0">
                <a:latin typeface="Candara" charset="0"/>
              </a:rPr>
              <a:t>Last but not the least important – It should be quiet</a:t>
            </a:r>
            <a:endParaRPr lang="en-AU" sz="1400" dirty="0">
              <a:latin typeface="Candara" charset="0"/>
            </a:endParaRPr>
          </a:p>
        </p:txBody>
      </p:sp>
      <p:sp>
        <p:nvSpPr>
          <p:cNvPr id="14339" name="Title 1"/>
          <p:cNvSpPr>
            <a:spLocks noGrp="1"/>
          </p:cNvSpPr>
          <p:nvPr>
            <p:ph type="title"/>
          </p:nvPr>
        </p:nvSpPr>
        <p:spPr/>
        <p:txBody>
          <a:bodyPr/>
          <a:lstStyle/>
          <a:p>
            <a:pPr eaLnBrk="1" hangingPunct="1"/>
            <a:r>
              <a:rPr lang="ja-JP" altLang="en-US">
                <a:latin typeface="Comic Sans MS" charset="0"/>
              </a:rPr>
              <a:t>“</a:t>
            </a:r>
            <a:r>
              <a:rPr lang="en-US">
                <a:latin typeface="Comic Sans MS" charset="0"/>
              </a:rPr>
              <a:t>An ideal Prosthetic valve</a:t>
            </a:r>
            <a:r>
              <a:rPr lang="ja-JP" altLang="en-US">
                <a:latin typeface="Comic Sans MS" charset="0"/>
              </a:rPr>
              <a:t>”</a:t>
            </a:r>
            <a:endParaRPr lang="en-AU">
              <a:latin typeface="Candara" charset="0"/>
            </a:endParaRPr>
          </a:p>
        </p:txBody>
      </p:sp>
      <p:pic>
        <p:nvPicPr>
          <p:cNvPr id="2" name="Picture 1"/>
          <p:cNvPicPr>
            <a:picLocks noChangeAspect="1"/>
          </p:cNvPicPr>
          <p:nvPr/>
        </p:nvPicPr>
        <p:blipFill>
          <a:blip r:embed="rId3"/>
          <a:stretch>
            <a:fillRect/>
          </a:stretch>
        </p:blipFill>
        <p:spPr>
          <a:xfrm>
            <a:off x="6345072" y="1295400"/>
            <a:ext cx="2794000" cy="3708400"/>
          </a:xfrm>
          <a:prstGeom prst="rect">
            <a:avLst/>
          </a:prstGeom>
        </p:spPr>
      </p:pic>
    </p:spTree>
    <p:extLst>
      <p:ext uri="{BB962C8B-B14F-4D97-AF65-F5344CB8AC3E}">
        <p14:creationId xmlns:p14="http://schemas.microsoft.com/office/powerpoint/2010/main" val="5914526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295400"/>
            <a:ext cx="4268788" cy="4497387"/>
          </a:xfrm>
        </p:spPr>
        <p:txBody>
          <a:bodyPr>
            <a:normAutofit/>
          </a:bodyPr>
          <a:lstStyle/>
          <a:p>
            <a:pPr eaLnBrk="1" hangingPunct="1">
              <a:lnSpc>
                <a:spcPct val="90000"/>
              </a:lnSpc>
              <a:buFont typeface="Wingdings" charset="0"/>
              <a:buNone/>
            </a:pPr>
            <a:r>
              <a:rPr lang="en-US" sz="1800" dirty="0">
                <a:latin typeface="Comic Sans MS" charset="0"/>
              </a:rPr>
              <a:t>The development of the original ball-and-cage  valve design can be attributed to the bottle stopper in 1858</a:t>
            </a:r>
          </a:p>
          <a:p>
            <a:pPr eaLnBrk="1" hangingPunct="1">
              <a:lnSpc>
                <a:spcPct val="90000"/>
              </a:lnSpc>
              <a:buFont typeface="Wingdings" charset="0"/>
              <a:buNone/>
            </a:pPr>
            <a:endParaRPr lang="en-US" sz="1800" dirty="0">
              <a:latin typeface="Candara" charset="0"/>
            </a:endParaRPr>
          </a:p>
          <a:p>
            <a:pPr eaLnBrk="1" hangingPunct="1">
              <a:lnSpc>
                <a:spcPct val="90000"/>
              </a:lnSpc>
              <a:buFont typeface="Wingdings" charset="0"/>
              <a:buNone/>
            </a:pPr>
            <a:r>
              <a:rPr lang="en-US" sz="1800" dirty="0">
                <a:latin typeface="Comic Sans MS" charset="0"/>
              </a:rPr>
              <a:t>In the early 1950</a:t>
            </a:r>
            <a:r>
              <a:rPr lang="ja-JP" altLang="en-US" sz="1800" dirty="0">
                <a:latin typeface="Comic Sans MS" charset="0"/>
              </a:rPr>
              <a:t>’</a:t>
            </a:r>
            <a:r>
              <a:rPr lang="en-US" sz="1800" dirty="0">
                <a:latin typeface="Comic Sans MS" charset="0"/>
              </a:rPr>
              <a:t>s, it led to the idea of a prosthetic heart valve consisting of a cage with a mobile spherical poppet</a:t>
            </a:r>
          </a:p>
          <a:p>
            <a:pPr eaLnBrk="1" hangingPunct="1">
              <a:lnSpc>
                <a:spcPct val="90000"/>
              </a:lnSpc>
              <a:buFont typeface="Wingdings" charset="0"/>
              <a:buNone/>
            </a:pPr>
            <a:endParaRPr lang="en-US" sz="1800" dirty="0">
              <a:latin typeface="Comic Sans MS" charset="0"/>
            </a:endParaRPr>
          </a:p>
          <a:p>
            <a:pPr eaLnBrk="1" hangingPunct="1">
              <a:lnSpc>
                <a:spcPct val="90000"/>
              </a:lnSpc>
              <a:buFont typeface="Wingdings" charset="0"/>
              <a:buNone/>
            </a:pPr>
            <a:r>
              <a:rPr lang="en-US" sz="1800" dirty="0">
                <a:latin typeface="Comic Sans MS" charset="0"/>
              </a:rPr>
              <a:t>First implanted in a human in a closed procedure in September of 1952. In 1953, marked successful use of the heart and lung machine, paving the way for the 1</a:t>
            </a:r>
            <a:r>
              <a:rPr lang="en-US" sz="1800" baseline="30000" dirty="0">
                <a:latin typeface="Comic Sans MS" charset="0"/>
              </a:rPr>
              <a:t>st</a:t>
            </a:r>
            <a:r>
              <a:rPr lang="en-US" sz="1800" dirty="0">
                <a:latin typeface="Comic Sans MS" charset="0"/>
              </a:rPr>
              <a:t> open heart operations</a:t>
            </a:r>
          </a:p>
          <a:p>
            <a:pPr eaLnBrk="1" hangingPunct="1">
              <a:lnSpc>
                <a:spcPct val="90000"/>
              </a:lnSpc>
            </a:pPr>
            <a:endParaRPr lang="en-AU" sz="2200" dirty="0">
              <a:latin typeface="Candara" charset="0"/>
            </a:endParaRPr>
          </a:p>
        </p:txBody>
      </p:sp>
      <p:sp>
        <p:nvSpPr>
          <p:cNvPr id="15363" name="Title 1"/>
          <p:cNvSpPr>
            <a:spLocks noGrp="1"/>
          </p:cNvSpPr>
          <p:nvPr>
            <p:ph type="title"/>
          </p:nvPr>
        </p:nvSpPr>
        <p:spPr>
          <a:xfrm>
            <a:off x="533400" y="304800"/>
            <a:ext cx="8610600" cy="990600"/>
          </a:xfrm>
        </p:spPr>
        <p:txBody>
          <a:bodyPr/>
          <a:lstStyle/>
          <a:p>
            <a:pPr eaLnBrk="1" hangingPunct="1"/>
            <a:r>
              <a:rPr lang="en-US" sz="3600" dirty="0">
                <a:latin typeface="Comic Sans MS" charset="0"/>
              </a:rPr>
              <a:t>Evolution of Prosthetic Heart Valves</a:t>
            </a:r>
            <a:endParaRPr lang="en-AU" sz="3600" dirty="0">
              <a:latin typeface="Candara" charset="0"/>
            </a:endParaRPr>
          </a:p>
        </p:txBody>
      </p:sp>
      <p:pic>
        <p:nvPicPr>
          <p:cNvPr id="15364" name="Picture 5" descr="Star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752600"/>
            <a:ext cx="2582862"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5184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990600" y="76200"/>
            <a:ext cx="70246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4800" b="1" dirty="0">
                <a:latin typeface="Arial" charset="0"/>
                <a:cs typeface="Arial Unicode MS" charset="0"/>
              </a:rPr>
              <a:t>Types of Artificial Heart Valves</a:t>
            </a:r>
          </a:p>
        </p:txBody>
      </p:sp>
      <p:sp>
        <p:nvSpPr>
          <p:cNvPr id="9218" name="Text Box 2"/>
          <p:cNvSpPr txBox="1">
            <a:spLocks noChangeArrowheads="1"/>
          </p:cNvSpPr>
          <p:nvPr/>
        </p:nvSpPr>
        <p:spPr bwMode="auto">
          <a:xfrm>
            <a:off x="685800" y="1524000"/>
            <a:ext cx="7696200" cy="392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spcBef>
                <a:spcPts val="600"/>
              </a:spcBef>
              <a:buSzPct val="45000"/>
              <a:buFont typeface="Wingdings" charset="0"/>
              <a:buChar char=""/>
            </a:pPr>
            <a:r>
              <a:rPr lang="en-US" sz="3600" dirty="0">
                <a:latin typeface="Arial" charset="0"/>
                <a:cs typeface="Arial Unicode MS" charset="0"/>
              </a:rPr>
              <a:t>Mechanical- There are three types. The caged ball,  tilting disk, and </a:t>
            </a:r>
            <a:r>
              <a:rPr lang="en-US" sz="3600" dirty="0" err="1">
                <a:latin typeface="Arial" charset="0"/>
                <a:cs typeface="Arial Unicode MS" charset="0"/>
              </a:rPr>
              <a:t>bileaflet</a:t>
            </a:r>
            <a:endParaRPr lang="en-US" sz="3600" dirty="0">
              <a:latin typeface="Arial" charset="0"/>
              <a:cs typeface="Arial Unicode MS" charset="0"/>
            </a:endParaRPr>
          </a:p>
          <a:p>
            <a:pPr>
              <a:spcBef>
                <a:spcPts val="600"/>
              </a:spcBef>
              <a:buSzPct val="45000"/>
              <a:buFont typeface="Wingdings" charset="0"/>
              <a:buChar char=""/>
            </a:pPr>
            <a:r>
              <a:rPr lang="en-US" sz="3600" dirty="0">
                <a:latin typeface="Arial" charset="0"/>
                <a:cs typeface="Arial Unicode MS" charset="0"/>
              </a:rPr>
              <a:t>Tissue(biological)- valves that are used from animals to implant them back into humans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02163"/>
            <a:ext cx="2452688" cy="185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663" y="4611688"/>
            <a:ext cx="2995612" cy="1847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4602163"/>
            <a:ext cx="2414588" cy="185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674671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066800" y="304800"/>
            <a:ext cx="70246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4800" b="1" dirty="0">
                <a:latin typeface="Arial" charset="0"/>
                <a:cs typeface="Arial Unicode MS" charset="0"/>
              </a:rPr>
              <a:t>Mechanical Heart Valves</a:t>
            </a:r>
          </a:p>
        </p:txBody>
      </p:sp>
      <p:sp>
        <p:nvSpPr>
          <p:cNvPr id="11266" name="Text Box 2"/>
          <p:cNvSpPr txBox="1">
            <a:spLocks noChangeArrowheads="1"/>
          </p:cNvSpPr>
          <p:nvPr/>
        </p:nvSpPr>
        <p:spPr bwMode="auto">
          <a:xfrm>
            <a:off x="1066800" y="1752600"/>
            <a:ext cx="7543800" cy="350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spcBef>
                <a:spcPts val="600"/>
              </a:spcBef>
              <a:buSzPct val="45000"/>
              <a:buFont typeface="Wingdings" charset="0"/>
              <a:buChar char=""/>
            </a:pPr>
            <a:r>
              <a:rPr lang="en-US" sz="2800" dirty="0">
                <a:latin typeface="Arial" charset="0"/>
                <a:cs typeface="Arial Unicode MS" charset="0"/>
              </a:rPr>
              <a:t>All the types of mechanical heart valves are still in use today. </a:t>
            </a:r>
          </a:p>
          <a:p>
            <a:pPr>
              <a:spcBef>
                <a:spcPts val="600"/>
              </a:spcBef>
              <a:buSzPct val="45000"/>
              <a:buFont typeface="Wingdings" charset="0"/>
              <a:buChar char=""/>
            </a:pPr>
            <a:r>
              <a:rPr lang="en-US" sz="2800" dirty="0">
                <a:latin typeface="Arial" charset="0"/>
                <a:cs typeface="Arial Unicode MS" charset="0"/>
              </a:rPr>
              <a:t>Usually made of titanium or carbon which makes them strong and very durable</a:t>
            </a:r>
          </a:p>
          <a:p>
            <a:pPr>
              <a:spcBef>
                <a:spcPts val="600"/>
              </a:spcBef>
              <a:buSzPct val="45000"/>
              <a:buFont typeface="Wingdings" charset="0"/>
              <a:buChar char=""/>
            </a:pPr>
            <a:r>
              <a:rPr lang="en-US" sz="2800" dirty="0">
                <a:latin typeface="Arial" charset="0"/>
                <a:cs typeface="Arial Unicode MS" charset="0"/>
              </a:rPr>
              <a:t>Three types of mechanical heart valves</a:t>
            </a:r>
          </a:p>
          <a:p>
            <a:pPr>
              <a:spcBef>
                <a:spcPts val="600"/>
              </a:spcBef>
              <a:buSzPct val="45000"/>
              <a:buFont typeface="Wingdings" charset="0"/>
              <a:buNone/>
            </a:pPr>
            <a:endParaRPr lang="en-US" sz="2800" dirty="0">
              <a:latin typeface="Arial" charset="0"/>
              <a:cs typeface="Arial Unicode MS"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113" y="4799013"/>
            <a:ext cx="3657600" cy="2036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4913313"/>
            <a:ext cx="2995612" cy="1847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913313"/>
            <a:ext cx="2416175" cy="1857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39623374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533400" y="76200"/>
            <a:ext cx="8153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4800" b="1" dirty="0">
                <a:latin typeface="Arial" charset="0"/>
                <a:cs typeface="Arial Unicode MS" charset="0"/>
              </a:rPr>
              <a:t>Tissue Heart Valves (biological valves)</a:t>
            </a:r>
          </a:p>
        </p:txBody>
      </p:sp>
      <p:sp>
        <p:nvSpPr>
          <p:cNvPr id="12290" name="Text Box 2"/>
          <p:cNvSpPr txBox="1">
            <a:spLocks noChangeArrowheads="1"/>
          </p:cNvSpPr>
          <p:nvPr/>
        </p:nvSpPr>
        <p:spPr bwMode="auto">
          <a:xfrm>
            <a:off x="304800" y="1371600"/>
            <a:ext cx="55626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Century Gothic" charset="0"/>
                <a:ea typeface="ＭＳ Ｐゴシック" charset="0"/>
                <a:cs typeface="Arial" charset="0"/>
              </a:defRPr>
            </a:lvl9pPr>
          </a:lstStyle>
          <a:p>
            <a:pPr>
              <a:spcBef>
                <a:spcPts val="600"/>
              </a:spcBef>
              <a:buSzPct val="45000"/>
              <a:buFont typeface="Wingdings" charset="0"/>
              <a:buChar char=""/>
            </a:pPr>
            <a:r>
              <a:rPr lang="en-US" sz="3600" dirty="0">
                <a:latin typeface="Arial" charset="0"/>
                <a:cs typeface="Arial Unicode MS" charset="0"/>
              </a:rPr>
              <a:t>Using valves from other animals. The </a:t>
            </a:r>
            <a:r>
              <a:rPr lang="en-US" sz="3600" dirty="0" smtClean="0">
                <a:latin typeface="Arial" charset="0"/>
                <a:cs typeface="Arial Unicode MS" charset="0"/>
              </a:rPr>
              <a:t>porcine </a:t>
            </a:r>
            <a:r>
              <a:rPr lang="en-US" sz="3600" dirty="0">
                <a:latin typeface="Arial" charset="0"/>
                <a:cs typeface="Arial Unicode MS" charset="0"/>
              </a:rPr>
              <a:t>valve of a pig is the most comparable valve to a human.  </a:t>
            </a:r>
          </a:p>
          <a:p>
            <a:pPr>
              <a:spcBef>
                <a:spcPts val="600"/>
              </a:spcBef>
              <a:buSzPct val="45000"/>
              <a:buFont typeface="Wingdings" charset="0"/>
              <a:buChar char=""/>
            </a:pPr>
            <a:r>
              <a:rPr lang="en-US" sz="3600" dirty="0">
                <a:latin typeface="Arial" charset="0"/>
                <a:cs typeface="Arial Unicode MS" charset="0"/>
              </a:rPr>
              <a:t>Xenotransplantation </a:t>
            </a:r>
            <a:endParaRPr lang="en-US" sz="3600" dirty="0" smtClean="0">
              <a:latin typeface="Arial" charset="0"/>
              <a:cs typeface="Arial Unicode MS" charset="0"/>
            </a:endParaRPr>
          </a:p>
          <a:p>
            <a:pPr>
              <a:spcBef>
                <a:spcPts val="600"/>
              </a:spcBef>
              <a:buSzPct val="45000"/>
              <a:buFont typeface="Wingdings" charset="0"/>
              <a:buChar char=""/>
            </a:pPr>
            <a:r>
              <a:rPr lang="en-US" sz="2000" dirty="0" smtClean="0">
                <a:latin typeface="Arial" charset="0"/>
                <a:cs typeface="Arial Unicode MS" charset="0"/>
              </a:rPr>
              <a:t>Xenotransplantation, </a:t>
            </a:r>
            <a:r>
              <a:rPr lang="en-US" sz="2000" dirty="0">
                <a:latin typeface="Arial" charset="0"/>
                <a:cs typeface="Arial Unicode MS" charset="0"/>
              </a:rPr>
              <a:t>is the transplantation of living cells, tissues or organs from one species to another</a:t>
            </a:r>
            <a:r>
              <a:rPr lang="en-US" sz="2000" dirty="0" smtClean="0">
                <a:latin typeface="Arial" charset="0"/>
                <a:cs typeface="Arial Unicode MS" charset="0"/>
              </a:rPr>
              <a:t>. </a:t>
            </a:r>
            <a:r>
              <a:rPr lang="en-US" sz="2000" dirty="0">
                <a:latin typeface="Arial" charset="0"/>
                <a:cs typeface="Arial Unicode MS" charset="0"/>
              </a:rPr>
              <a:t>Such cells, tissues or organs are called </a:t>
            </a:r>
            <a:r>
              <a:rPr lang="en-US" sz="2000" dirty="0" err="1">
                <a:latin typeface="Arial" charset="0"/>
                <a:cs typeface="Arial Unicode MS" charset="0"/>
              </a:rPr>
              <a:t>xenografts</a:t>
            </a:r>
            <a:r>
              <a:rPr lang="en-US" sz="2000" dirty="0">
                <a:latin typeface="Arial" charset="0"/>
                <a:cs typeface="Arial Unicode MS" charset="0"/>
              </a:rPr>
              <a:t> or </a:t>
            </a:r>
            <a:r>
              <a:rPr lang="en-US" sz="2000" dirty="0" err="1">
                <a:latin typeface="Arial" charset="0"/>
                <a:cs typeface="Arial Unicode MS" charset="0"/>
              </a:rPr>
              <a:t>xenotransplants</a:t>
            </a:r>
            <a:r>
              <a:rPr lang="en-US" sz="2000" dirty="0">
                <a:latin typeface="Arial" charset="0"/>
                <a:cs typeface="Arial Unicode MS" charset="0"/>
              </a:rPr>
              <a:t>. In contrast, the term </a:t>
            </a:r>
            <a:r>
              <a:rPr lang="en-US" sz="2000" dirty="0" err="1">
                <a:latin typeface="Arial" charset="0"/>
                <a:cs typeface="Arial Unicode MS" charset="0"/>
              </a:rPr>
              <a:t>allotransplantation</a:t>
            </a:r>
            <a:r>
              <a:rPr lang="en-US" sz="2000" dirty="0">
                <a:latin typeface="Arial" charset="0"/>
                <a:cs typeface="Arial Unicode MS" charset="0"/>
              </a:rPr>
              <a:t> refers to a same-species transplant. Human xenotransplantation offers a potential treatment for end-stage organ failure, a significant health problem in parts of the industrialized </a:t>
            </a:r>
            <a:r>
              <a:rPr lang="en-US" sz="2000" dirty="0" smtClean="0">
                <a:latin typeface="Arial" charset="0"/>
                <a:cs typeface="Arial Unicode MS" charset="0"/>
              </a:rPr>
              <a:t>world. </a:t>
            </a:r>
            <a:r>
              <a:rPr lang="en-US" sz="2000" dirty="0">
                <a:latin typeface="Arial" charset="0"/>
                <a:cs typeface="Arial Unicode MS" charset="0"/>
              </a:rPr>
              <a:t>A continuing concern is that many animals, such as pigs, have a shorter lifespan than humans, meaning that their tissues age at a quicker rate. </a:t>
            </a:r>
          </a:p>
          <a:p>
            <a:pPr>
              <a:spcBef>
                <a:spcPts val="600"/>
              </a:spcBef>
              <a:buSzPct val="45000"/>
              <a:buFont typeface="Wingdings" charset="0"/>
              <a:buChar char=""/>
            </a:pPr>
            <a:r>
              <a:rPr lang="en-US" sz="3600" dirty="0">
                <a:latin typeface="Arial" charset="0"/>
                <a:cs typeface="Arial Unicode MS" charset="0"/>
              </a:rPr>
              <a:t>Pericardial </a:t>
            </a:r>
            <a:r>
              <a:rPr lang="en-US" sz="3600" dirty="0" err="1">
                <a:latin typeface="Arial" charset="0"/>
                <a:cs typeface="Arial Unicode MS" charset="0"/>
              </a:rPr>
              <a:t>valves:</a:t>
            </a:r>
            <a:r>
              <a:rPr lang="en-US" sz="2000" dirty="0" err="1">
                <a:latin typeface="Arial" charset="0"/>
                <a:cs typeface="Arial Unicode MS" charset="0"/>
              </a:rPr>
              <a:t>The</a:t>
            </a:r>
            <a:r>
              <a:rPr lang="en-US" sz="2000" dirty="0">
                <a:latin typeface="Arial" charset="0"/>
                <a:cs typeface="Arial Unicode MS" charset="0"/>
              </a:rPr>
              <a:t> pericardial heart valve was invented by Marian </a:t>
            </a:r>
            <a:r>
              <a:rPr lang="en-US" sz="2000" dirty="0" err="1">
                <a:latin typeface="Arial" charset="0"/>
                <a:cs typeface="Arial Unicode MS" charset="0"/>
              </a:rPr>
              <a:t>Ionescu</a:t>
            </a:r>
            <a:r>
              <a:rPr lang="en-US" sz="2000" dirty="0">
                <a:latin typeface="Arial" charset="0"/>
                <a:cs typeface="Arial Unicode MS" charset="0"/>
              </a:rPr>
              <a:t>, a British surgeon working at the General Infirmary in Leeds, England</a:t>
            </a:r>
            <a:r>
              <a:rPr lang="en-US" sz="2000" dirty="0" smtClean="0">
                <a:latin typeface="Arial" charset="0"/>
                <a:cs typeface="Arial Unicode MS" charset="0"/>
              </a:rPr>
              <a:t>. </a:t>
            </a:r>
            <a:r>
              <a:rPr lang="en-US" sz="2000" dirty="0">
                <a:latin typeface="Arial" charset="0"/>
                <a:cs typeface="Arial Unicode MS" charset="0"/>
              </a:rPr>
              <a:t>He created this artificial </a:t>
            </a:r>
            <a:r>
              <a:rPr lang="en-US" sz="2000" dirty="0" err="1">
                <a:latin typeface="Arial" charset="0"/>
                <a:cs typeface="Arial Unicode MS" charset="0"/>
              </a:rPr>
              <a:t>bioprosthetic</a:t>
            </a:r>
            <a:r>
              <a:rPr lang="en-US" sz="2000" dirty="0">
                <a:latin typeface="Arial" charset="0"/>
                <a:cs typeface="Arial Unicode MS" charset="0"/>
              </a:rPr>
              <a:t> heart valve as a three-cusp structure made of chemically treated bovine pericardium attached to a Dacron cloth-covered titanium frame.</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775" y="4343400"/>
            <a:ext cx="2095500" cy="2000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998663"/>
            <a:ext cx="2843213" cy="2344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9763031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838200" y="1341437"/>
            <a:ext cx="7408862" cy="4144963"/>
          </a:xfrm>
        </p:spPr>
        <p:txBody>
          <a:bodyPr/>
          <a:lstStyle/>
          <a:p>
            <a:pPr eaLnBrk="1" hangingPunct="1"/>
            <a:endParaRPr lang="en-AU" dirty="0">
              <a:latin typeface="Candara" charset="0"/>
            </a:endParaRPr>
          </a:p>
          <a:p>
            <a:pPr eaLnBrk="1" hangingPunct="1"/>
            <a:r>
              <a:rPr lang="en-AU" dirty="0">
                <a:latin typeface="Candara" charset="0"/>
              </a:rPr>
              <a:t>Two semicircular leaflets that rotate about struts attached to the valve housing </a:t>
            </a:r>
          </a:p>
          <a:p>
            <a:pPr eaLnBrk="1" hangingPunct="1"/>
            <a:r>
              <a:rPr lang="en-AU" dirty="0">
                <a:latin typeface="Candara" charset="0"/>
              </a:rPr>
              <a:t>Good hemodynamic performance - improved flow characteristics, lower </a:t>
            </a:r>
            <a:r>
              <a:rPr lang="en-AU" dirty="0" err="1">
                <a:latin typeface="Candara" charset="0"/>
              </a:rPr>
              <a:t>transvalvular</a:t>
            </a:r>
            <a:r>
              <a:rPr lang="en-AU" dirty="0">
                <a:latin typeface="Candara" charset="0"/>
              </a:rPr>
              <a:t> pressure gradients, less blood flow turbulence, improved </a:t>
            </a:r>
            <a:r>
              <a:rPr lang="en-AU" dirty="0" err="1">
                <a:latin typeface="Candara" charset="0"/>
              </a:rPr>
              <a:t>hemodynamics</a:t>
            </a:r>
            <a:r>
              <a:rPr lang="en-AU" dirty="0">
                <a:latin typeface="Candara" charset="0"/>
              </a:rPr>
              <a:t> at a given annular diameter, a larger orifice area and low bulk and flat profile</a:t>
            </a:r>
          </a:p>
          <a:p>
            <a:pPr eaLnBrk="1" hangingPunct="1"/>
            <a:r>
              <a:rPr lang="en-AU" dirty="0">
                <a:latin typeface="Candara" charset="0"/>
              </a:rPr>
              <a:t>the least </a:t>
            </a:r>
            <a:r>
              <a:rPr lang="en-AU" dirty="0" err="1">
                <a:latin typeface="Candara" charset="0"/>
              </a:rPr>
              <a:t>thrombogenic</a:t>
            </a:r>
            <a:r>
              <a:rPr lang="en-AU" dirty="0">
                <a:latin typeface="Candara" charset="0"/>
              </a:rPr>
              <a:t> of the artificial valves</a:t>
            </a:r>
          </a:p>
          <a:p>
            <a:pPr eaLnBrk="1" hangingPunct="1"/>
            <a:r>
              <a:rPr lang="en-AU" b="1" dirty="0">
                <a:latin typeface="Candara" charset="0"/>
              </a:rPr>
              <a:t>most commonly implanted mechanical valves</a:t>
            </a:r>
          </a:p>
        </p:txBody>
      </p:sp>
      <p:sp>
        <p:nvSpPr>
          <p:cNvPr id="18435" name="Title 1"/>
          <p:cNvSpPr>
            <a:spLocks noGrp="1"/>
          </p:cNvSpPr>
          <p:nvPr>
            <p:ph type="title"/>
          </p:nvPr>
        </p:nvSpPr>
        <p:spPr/>
        <p:txBody>
          <a:bodyPr/>
          <a:lstStyle/>
          <a:p>
            <a:pPr eaLnBrk="1" hangingPunct="1"/>
            <a:r>
              <a:rPr lang="en-US">
                <a:latin typeface="Candara" charset="0"/>
              </a:rPr>
              <a:t>Bileaflet valves</a:t>
            </a:r>
            <a:endParaRPr lang="en-AU">
              <a:latin typeface="Candara" charset="0"/>
            </a:endParaRPr>
          </a:p>
        </p:txBody>
      </p:sp>
    </p:spTree>
    <p:extLst>
      <p:ext uri="{BB962C8B-B14F-4D97-AF65-F5344CB8AC3E}">
        <p14:creationId xmlns:p14="http://schemas.microsoft.com/office/powerpoint/2010/main" val="3543483208"/>
      </p:ext>
    </p:extLst>
  </p:cSld>
  <p:clrMapOvr>
    <a:masterClrMapping/>
  </p:clrMapOvr>
  <p:transition xmlns:p14="http://schemas.microsoft.com/office/powerpoint/2010/main" spd="med">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990600" y="152400"/>
            <a:ext cx="70246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4000" b="1" dirty="0">
                <a:latin typeface="Arial" charset="0"/>
                <a:cs typeface="Arial Unicode MS" charset="0"/>
              </a:rPr>
              <a:t>Advantages </a:t>
            </a:r>
          </a:p>
        </p:txBody>
      </p:sp>
      <p:sp>
        <p:nvSpPr>
          <p:cNvPr id="13314" name="Text Box 2"/>
          <p:cNvSpPr txBox="1">
            <a:spLocks noChangeArrowheads="1"/>
          </p:cNvSpPr>
          <p:nvPr/>
        </p:nvSpPr>
        <p:spPr bwMode="auto">
          <a:xfrm>
            <a:off x="609600" y="1387475"/>
            <a:ext cx="7935913" cy="486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Century Gothic" charset="0"/>
                <a:ea typeface="ＭＳ Ｐゴシック" charset="0"/>
                <a:cs typeface="Arial" charset="0"/>
              </a:defRPr>
            </a:lvl9pPr>
          </a:lstStyle>
          <a:p>
            <a:pPr algn="l">
              <a:spcBef>
                <a:spcPts val="600"/>
              </a:spcBef>
              <a:buSzPct val="45000"/>
              <a:buFont typeface="Wingdings" charset="0"/>
              <a:buChar char=""/>
            </a:pPr>
            <a:r>
              <a:rPr lang="en-US" sz="3600" dirty="0">
                <a:latin typeface="Arial" charset="0"/>
                <a:cs typeface="Arial Unicode MS" charset="0"/>
              </a:rPr>
              <a:t>Mechanical heart valves: The biggest advantage is the durability. While the tissue heart valves are estimated to last about 10-15 years, a mechanical heart valve can last 30 year</a:t>
            </a:r>
          </a:p>
          <a:p>
            <a:pPr algn="l">
              <a:spcBef>
                <a:spcPts val="600"/>
              </a:spcBef>
              <a:buSzPct val="45000"/>
              <a:buFont typeface="Wingdings" charset="0"/>
              <a:buChar char=""/>
            </a:pPr>
            <a:r>
              <a:rPr lang="en-US" sz="3600" dirty="0">
                <a:latin typeface="Arial" charset="0"/>
                <a:cs typeface="Arial Unicode MS" charset="0"/>
              </a:rPr>
              <a:t>Tissue heart valves: There is minimal blood regurgitation, minimal </a:t>
            </a:r>
            <a:r>
              <a:rPr lang="en-US" sz="3600" dirty="0" err="1">
                <a:latin typeface="Arial" charset="0"/>
                <a:cs typeface="Arial Unicode MS" charset="0"/>
              </a:rPr>
              <a:t>transvalvular</a:t>
            </a:r>
            <a:r>
              <a:rPr lang="en-US" sz="3600" dirty="0">
                <a:latin typeface="Arial" charset="0"/>
                <a:cs typeface="Arial Unicode MS" charset="0"/>
              </a:rPr>
              <a:t> pressure gradient, self repairing. </a:t>
            </a:r>
          </a:p>
          <a:p>
            <a:pPr algn="l">
              <a:spcBef>
                <a:spcPts val="600"/>
              </a:spcBef>
              <a:buSzPct val="45000"/>
              <a:buFont typeface="Wingdings" charset="0"/>
              <a:buChar char=""/>
            </a:pPr>
            <a:r>
              <a:rPr lang="en-US" sz="3600" dirty="0">
                <a:latin typeface="Arial" charset="0"/>
                <a:cs typeface="Arial Unicode MS" charset="0"/>
              </a:rPr>
              <a:t>Does not require and anti</a:t>
            </a:r>
            <a:r>
              <a:rPr lang="en-US" sz="3600" dirty="0" smtClean="0">
                <a:latin typeface="Arial" charset="0"/>
                <a:cs typeface="Arial Unicode MS" charset="0"/>
              </a:rPr>
              <a:t>-coagulant </a:t>
            </a:r>
            <a:r>
              <a:rPr lang="en-US" sz="3600" dirty="0">
                <a:latin typeface="Arial" charset="0"/>
                <a:cs typeface="Arial Unicode MS" charset="0"/>
              </a:rPr>
              <a:t>drug.</a:t>
            </a:r>
          </a:p>
          <a:p>
            <a:pPr algn="l">
              <a:spcBef>
                <a:spcPts val="600"/>
              </a:spcBef>
              <a:buSzPct val="45000"/>
              <a:buFont typeface="Wingdings" charset="0"/>
              <a:buNone/>
            </a:pPr>
            <a:endParaRPr lang="en-US" sz="3600" dirty="0">
              <a:latin typeface="Arial" charset="0"/>
              <a:cs typeface="Arial Unicode MS" charset="0"/>
            </a:endParaRPr>
          </a:p>
          <a:p>
            <a:pPr algn="l">
              <a:spcBef>
                <a:spcPts val="600"/>
              </a:spcBef>
              <a:buSzPct val="45000"/>
              <a:buFont typeface="Wingdings" charset="0"/>
              <a:buNone/>
            </a:pPr>
            <a:endParaRPr lang="en-US" sz="3600" dirty="0">
              <a:latin typeface="Arial" charset="0"/>
              <a:cs typeface="Arial Unicode MS"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785" y="4419600"/>
            <a:ext cx="2889580" cy="23160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881869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066800" y="228600"/>
            <a:ext cx="70246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4000" b="1" dirty="0">
                <a:latin typeface="Arial" charset="0"/>
                <a:cs typeface="Arial Unicode MS" charset="0"/>
              </a:rPr>
              <a:t>Disadvantages</a:t>
            </a:r>
          </a:p>
        </p:txBody>
      </p:sp>
      <p:sp>
        <p:nvSpPr>
          <p:cNvPr id="14338" name="Text Box 2"/>
          <p:cNvSpPr txBox="1">
            <a:spLocks noChangeArrowheads="1"/>
          </p:cNvSpPr>
          <p:nvPr/>
        </p:nvSpPr>
        <p:spPr bwMode="auto">
          <a:xfrm>
            <a:off x="838200" y="1371600"/>
            <a:ext cx="6777038" cy="397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spcBef>
                <a:spcPts val="600"/>
              </a:spcBef>
              <a:buSzPct val="45000"/>
              <a:buFont typeface="Wingdings" charset="0"/>
              <a:buChar char=""/>
            </a:pPr>
            <a:r>
              <a:rPr lang="en-US" sz="2800" dirty="0">
                <a:latin typeface="Arial" charset="0"/>
                <a:cs typeface="Arial Unicode MS" charset="0"/>
              </a:rPr>
              <a:t>Mechanical heart valves – In order to decrease the risk of blood clotting, the patient must take blood thinners. Some patients can hear their mechanical heart valve open and close. </a:t>
            </a:r>
          </a:p>
          <a:p>
            <a:pPr>
              <a:spcBef>
                <a:spcPts val="600"/>
              </a:spcBef>
              <a:buSzPct val="45000"/>
              <a:buFont typeface="Wingdings" charset="0"/>
              <a:buChar char=""/>
            </a:pPr>
            <a:r>
              <a:rPr lang="en-US" sz="2800" dirty="0">
                <a:latin typeface="Arial" charset="0"/>
                <a:cs typeface="Arial Unicode MS" charset="0"/>
              </a:rPr>
              <a:t>Tissue heart valves – Wear, there is a small possibility that the body will reject the valve,  inability to implant </a:t>
            </a:r>
          </a:p>
          <a:p>
            <a:pPr>
              <a:spcBef>
                <a:spcPts val="600"/>
              </a:spcBef>
              <a:buClrTx/>
              <a:buSzPct val="76000"/>
              <a:buFontTx/>
              <a:buNone/>
            </a:pPr>
            <a:r>
              <a:rPr lang="en-US" sz="2800" dirty="0">
                <a:latin typeface="Arial" charset="0"/>
                <a:cs typeface="Arial Unicode MS" charset="0"/>
              </a:rPr>
              <a:t>    them into infants and </a:t>
            </a:r>
          </a:p>
          <a:p>
            <a:pPr>
              <a:spcBef>
                <a:spcPts val="600"/>
              </a:spcBef>
              <a:buClrTx/>
              <a:buSzPct val="76000"/>
              <a:buFontTx/>
              <a:buNone/>
            </a:pPr>
            <a:r>
              <a:rPr lang="en-US" sz="2800" dirty="0">
                <a:latin typeface="Arial" charset="0"/>
                <a:cs typeface="Arial Unicode MS" charset="0"/>
              </a:rPr>
              <a:t>    children.</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14800"/>
            <a:ext cx="3571875" cy="2381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71528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990600" y="228600"/>
            <a:ext cx="70246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b"/>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lgn="ctr">
              <a:buSzPct val="45000"/>
              <a:buFont typeface="Wingdings" charset="0"/>
              <a:buNone/>
            </a:pPr>
            <a:r>
              <a:rPr lang="en-US" sz="4000" b="1" dirty="0">
                <a:latin typeface="Arial" charset="0"/>
                <a:cs typeface="Arial Unicode MS" charset="0"/>
              </a:rPr>
              <a:t>Implanting</a:t>
            </a:r>
          </a:p>
        </p:txBody>
      </p:sp>
      <p:sp>
        <p:nvSpPr>
          <p:cNvPr id="16386" name="Text Box 2"/>
          <p:cNvSpPr txBox="1">
            <a:spLocks noChangeArrowheads="1"/>
          </p:cNvSpPr>
          <p:nvPr/>
        </p:nvSpPr>
        <p:spPr bwMode="auto">
          <a:xfrm>
            <a:off x="762000" y="1371600"/>
            <a:ext cx="6777038" cy="412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Century Gothic" charset="0"/>
                <a:ea typeface="ＭＳ Ｐゴシック" charset="0"/>
                <a:cs typeface="Arial" charset="0"/>
              </a:defRPr>
            </a:lvl9pPr>
          </a:lstStyle>
          <a:p>
            <a:pPr>
              <a:spcBef>
                <a:spcPts val="600"/>
              </a:spcBef>
              <a:buSzPct val="45000"/>
              <a:buFont typeface="Wingdings" charset="0"/>
              <a:buChar char=""/>
            </a:pPr>
            <a:r>
              <a:rPr lang="en-US" sz="2800" dirty="0">
                <a:latin typeface="Arial" charset="0"/>
                <a:cs typeface="Arial Unicode MS" charset="0"/>
              </a:rPr>
              <a:t>Both mechanical and tissue heart valves require open heart surgery</a:t>
            </a:r>
          </a:p>
          <a:p>
            <a:pPr>
              <a:spcBef>
                <a:spcPts val="600"/>
              </a:spcBef>
              <a:buSzPct val="45000"/>
              <a:buFont typeface="Wingdings" charset="0"/>
              <a:buChar char=""/>
            </a:pPr>
            <a:r>
              <a:rPr lang="en-US" sz="2800" dirty="0">
                <a:latin typeface="Arial" charset="0"/>
                <a:cs typeface="Arial Unicode MS" charset="0"/>
              </a:rPr>
              <a:t>It’s more common in tissue valves for a re-operation</a:t>
            </a:r>
          </a:p>
          <a:p>
            <a:pPr>
              <a:spcBef>
                <a:spcPts val="600"/>
              </a:spcBef>
              <a:buSzPct val="45000"/>
              <a:buFont typeface="Wingdings" charset="0"/>
              <a:buChar char=""/>
            </a:pPr>
            <a:r>
              <a:rPr lang="en-US" sz="2800" dirty="0">
                <a:latin typeface="Arial" charset="0"/>
                <a:cs typeface="Arial Unicode MS" charset="0"/>
              </a:rPr>
              <a:t>Complete recovery from surgery could be a couple of weeks to several months</a:t>
            </a:r>
          </a:p>
          <a:p>
            <a:pPr>
              <a:spcBef>
                <a:spcPts val="600"/>
              </a:spcBef>
              <a:buSzPct val="45000"/>
              <a:buFont typeface="Wingdings" charset="0"/>
              <a:buChar char=""/>
            </a:pPr>
            <a:r>
              <a:rPr lang="en-US" sz="2800" dirty="0">
                <a:latin typeface="Arial" charset="0"/>
                <a:cs typeface="Arial Unicode MS" charset="0"/>
              </a:rPr>
              <a:t>Currently: 55% mechanical valves</a:t>
            </a:r>
          </a:p>
          <a:p>
            <a:pPr>
              <a:spcBef>
                <a:spcPts val="600"/>
              </a:spcBef>
              <a:buClrTx/>
              <a:buSzPct val="76000"/>
              <a:buFontTx/>
              <a:buNone/>
            </a:pPr>
            <a:r>
              <a:rPr lang="en-US" sz="2800" dirty="0">
                <a:latin typeface="Arial" charset="0"/>
                <a:cs typeface="Arial Unicode MS" charset="0"/>
              </a:rPr>
              <a:t>                     45% tissue valves</a:t>
            </a:r>
            <a:br>
              <a:rPr lang="en-US" sz="2800" dirty="0">
                <a:latin typeface="Arial" charset="0"/>
                <a:cs typeface="Arial Unicode MS" charset="0"/>
              </a:rPr>
            </a:br>
            <a:endParaRPr lang="en-US" sz="2800" dirty="0">
              <a:latin typeface="Arial" charset="0"/>
              <a:cs typeface="Arial Unicode MS" charset="0"/>
            </a:endParaRPr>
          </a:p>
          <a:p>
            <a:pPr>
              <a:spcBef>
                <a:spcPts val="600"/>
              </a:spcBef>
              <a:buSzPct val="45000"/>
              <a:buFont typeface="Wingdings" charset="0"/>
              <a:buNone/>
            </a:pPr>
            <a:endParaRPr lang="en-US" sz="2800" dirty="0">
              <a:latin typeface="Arial" charset="0"/>
              <a:cs typeface="Arial Unicode MS" charset="0"/>
            </a:endParaRPr>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4400550"/>
            <a:ext cx="3276600" cy="2457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924865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endParaRPr lang="en-AU" dirty="0" smtClean="0">
              <a:ea typeface="+mn-ea"/>
            </a:endParaRPr>
          </a:p>
          <a:p>
            <a:pPr marL="274320" indent="-274320" eaLnBrk="1" fontAlgn="auto" hangingPunct="1">
              <a:spcAft>
                <a:spcPts val="0"/>
              </a:spcAft>
              <a:buFont typeface="Symbol" pitchFamily="18" charset="2"/>
              <a:buChar char=""/>
              <a:defRPr/>
            </a:pPr>
            <a:endParaRPr lang="en-AU" dirty="0" smtClean="0">
              <a:ea typeface="+mn-ea"/>
            </a:endParaRPr>
          </a:p>
        </p:txBody>
      </p:sp>
      <p:sp>
        <p:nvSpPr>
          <p:cNvPr id="19459" name="Title 4"/>
          <p:cNvSpPr>
            <a:spLocks noGrp="1"/>
          </p:cNvSpPr>
          <p:nvPr>
            <p:ph type="title"/>
          </p:nvPr>
        </p:nvSpPr>
        <p:spPr>
          <a:xfrm>
            <a:off x="455613" y="152400"/>
            <a:ext cx="8226425" cy="914400"/>
          </a:xfrm>
        </p:spPr>
        <p:txBody>
          <a:bodyPr/>
          <a:lstStyle/>
          <a:p>
            <a:pPr eaLnBrk="1" hangingPunct="1"/>
            <a:r>
              <a:rPr lang="en-AU" sz="2800" b="1" i="1">
                <a:solidFill>
                  <a:schemeClr val="tx1"/>
                </a:solidFill>
                <a:latin typeface="Candara" charset="0"/>
              </a:rPr>
              <a:t>FDA-approved prosthetic heart valves</a:t>
            </a:r>
            <a:br>
              <a:rPr lang="en-AU" sz="2800" b="1" i="1">
                <a:solidFill>
                  <a:schemeClr val="tx1"/>
                </a:solidFill>
                <a:latin typeface="Candara" charset="0"/>
              </a:rPr>
            </a:br>
            <a:endParaRPr lang="en-AU" sz="1800">
              <a:latin typeface="Candara" charset="0"/>
            </a:endParaRP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38200"/>
            <a:ext cx="86820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837634"/>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915400" cy="5791200"/>
          </a:xfrm>
        </p:spPr>
        <p:txBody>
          <a:bodyPr/>
          <a:lstStyle/>
          <a:p>
            <a:r>
              <a:rPr lang="en-IN" sz="1800" dirty="0"/>
              <a:t>Retina</a:t>
            </a:r>
          </a:p>
          <a:p>
            <a:r>
              <a:rPr lang="en-IN" sz="1800" dirty="0"/>
              <a:t>The retina may be described as the "screen" on which an image is formed by light that has passed into the eye via the cornea, aqueous humour, pupil, lens, then the </a:t>
            </a:r>
            <a:r>
              <a:rPr lang="en-IN" sz="1800" dirty="0" err="1"/>
              <a:t>hyaloid</a:t>
            </a:r>
            <a:r>
              <a:rPr lang="en-IN" sz="1800" dirty="0"/>
              <a:t> and finally the vitreous humour before reaching the retina. </a:t>
            </a:r>
          </a:p>
          <a:p>
            <a:r>
              <a:rPr lang="en-IN" sz="1800" dirty="0"/>
              <a:t> The retina contains photosensitive elements (called rods and cones) that convert the light they detect into nerve impulses that are then sent onto the brain along the optic nerve. </a:t>
            </a:r>
          </a:p>
          <a:p>
            <a:r>
              <a:rPr lang="en-IN" sz="1800" dirty="0"/>
              <a:t>Sclera</a:t>
            </a:r>
          </a:p>
          <a:p>
            <a:r>
              <a:rPr lang="en-IN" sz="1800" dirty="0"/>
              <a:t>The sclera is a tough white sheath around the outside of the eye-ball.</a:t>
            </a:r>
          </a:p>
          <a:p>
            <a:r>
              <a:rPr lang="en-IN" sz="1800" dirty="0"/>
              <a:t> This is the part of the eye that is referred to by the colloquial terms "white of the eye</a:t>
            </a:r>
            <a:r>
              <a:rPr lang="en-IN" sz="1800" dirty="0" smtClean="0"/>
              <a:t>".</a:t>
            </a:r>
            <a:endParaRPr lang="en-IN" sz="1800" dirty="0"/>
          </a:p>
          <a:p>
            <a:r>
              <a:rPr lang="en-IN" sz="1800" dirty="0"/>
              <a:t>Visual </a:t>
            </a:r>
            <a:r>
              <a:rPr lang="en-IN" sz="1800" dirty="0" smtClean="0"/>
              <a:t>Axis</a:t>
            </a:r>
            <a:endParaRPr lang="en-IN" sz="1800" dirty="0"/>
          </a:p>
          <a:p>
            <a:r>
              <a:rPr lang="en-IN" sz="1800" dirty="0"/>
              <a:t>A simple definition of the "visual axis" is "a straight line that passes through both the centre of the pupil and the centre of the fovea".  However, there is also a stricter definition (in terms of nodal points) which is important for specialists in optics and related subjects</a:t>
            </a:r>
            <a:r>
              <a:rPr lang="en-IN" sz="1800" dirty="0" smtClean="0"/>
              <a:t>.</a:t>
            </a:r>
            <a:endParaRPr lang="en-IN" sz="1800" dirty="0"/>
          </a:p>
          <a:p>
            <a:r>
              <a:rPr lang="en-IN" sz="1800" dirty="0"/>
              <a:t>Vitreous </a:t>
            </a:r>
            <a:r>
              <a:rPr lang="en-IN" sz="1800" dirty="0" smtClean="0"/>
              <a:t>Humour</a:t>
            </a:r>
            <a:endParaRPr lang="en-IN" sz="1800" dirty="0"/>
          </a:p>
          <a:p>
            <a:r>
              <a:rPr lang="en-IN" sz="1800" dirty="0"/>
              <a:t>The vitreous humour (also known as the "vitreous body") is a jelly-like substance</a:t>
            </a:r>
            <a:r>
              <a:rPr lang="en-IN" sz="1800" dirty="0" smtClean="0"/>
              <a:t>.</a:t>
            </a:r>
            <a:endParaRPr lang="en-IN" sz="1800" dirty="0"/>
          </a:p>
          <a:p>
            <a:r>
              <a:rPr lang="en-IN" sz="1800" dirty="0" err="1" smtClean="0"/>
              <a:t>Zonules</a:t>
            </a:r>
            <a:endParaRPr lang="en-IN" sz="1800" dirty="0"/>
          </a:p>
          <a:p>
            <a:r>
              <a:rPr lang="en-IN" sz="1800" dirty="0"/>
              <a:t>The </a:t>
            </a:r>
            <a:r>
              <a:rPr lang="en-IN" sz="1800" dirty="0" err="1"/>
              <a:t>zonules</a:t>
            </a:r>
            <a:r>
              <a:rPr lang="en-IN" sz="1800" dirty="0"/>
              <a:t> (or "</a:t>
            </a:r>
            <a:r>
              <a:rPr lang="en-IN" sz="1800" dirty="0" err="1"/>
              <a:t>zonule</a:t>
            </a:r>
            <a:r>
              <a:rPr lang="en-IN" sz="1800" dirty="0"/>
              <a:t> </a:t>
            </a:r>
            <a:r>
              <a:rPr lang="en-IN" sz="1800" dirty="0" err="1"/>
              <a:t>fibers</a:t>
            </a:r>
            <a:r>
              <a:rPr lang="en-IN" sz="1800" dirty="0"/>
              <a:t>") attach the lens to the ciliary muscles</a:t>
            </a:r>
            <a:r>
              <a:rPr lang="en-IN" sz="1800" dirty="0" smtClean="0"/>
              <a:t>.</a:t>
            </a:r>
            <a:endParaRPr lang="en-IN" sz="1800" dirty="0"/>
          </a:p>
          <a:p>
            <a:endParaRPr lang="en-IN" sz="1800" dirty="0"/>
          </a:p>
        </p:txBody>
      </p:sp>
    </p:spTree>
    <p:extLst>
      <p:ext uri="{BB962C8B-B14F-4D97-AF65-F5344CB8AC3E}">
        <p14:creationId xmlns:p14="http://schemas.microsoft.com/office/powerpoint/2010/main" val="4745811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219200"/>
            <a:ext cx="5595938" cy="4068763"/>
          </a:xfrm>
          <a:noFill/>
        </p:spPr>
      </p:pic>
      <p:sp>
        <p:nvSpPr>
          <p:cNvPr id="20483" name="Title 1"/>
          <p:cNvSpPr>
            <a:spLocks noGrp="1"/>
          </p:cNvSpPr>
          <p:nvPr>
            <p:ph type="title"/>
          </p:nvPr>
        </p:nvSpPr>
        <p:spPr/>
        <p:txBody>
          <a:bodyPr/>
          <a:lstStyle/>
          <a:p>
            <a:pPr eaLnBrk="1" hangingPunct="1"/>
            <a:r>
              <a:rPr lang="en-US">
                <a:latin typeface="Candara" charset="0"/>
              </a:rPr>
              <a:t>Haemodynamics of blood flow</a:t>
            </a:r>
            <a:endParaRPr lang="en-AU">
              <a:latin typeface="Candara" charset="0"/>
            </a:endParaRPr>
          </a:p>
        </p:txBody>
      </p:sp>
      <p:sp>
        <p:nvSpPr>
          <p:cNvPr id="2" name="Rectangle 1"/>
          <p:cNvSpPr/>
          <p:nvPr/>
        </p:nvSpPr>
        <p:spPr>
          <a:xfrm>
            <a:off x="381000" y="5486400"/>
            <a:ext cx="8534400" cy="1077218"/>
          </a:xfrm>
          <a:prstGeom prst="rect">
            <a:avLst/>
          </a:prstGeom>
        </p:spPr>
        <p:txBody>
          <a:bodyPr wrap="square">
            <a:spAutoFit/>
          </a:bodyPr>
          <a:lstStyle/>
          <a:p>
            <a:r>
              <a:rPr lang="en-AU" dirty="0">
                <a:latin typeface="Calibri" charset="0"/>
              </a:rPr>
              <a:t>Profile and </a:t>
            </a:r>
            <a:r>
              <a:rPr lang="en-AU" dirty="0" err="1">
                <a:latin typeface="Calibri" charset="0"/>
              </a:rPr>
              <a:t>hemodynamics</a:t>
            </a:r>
            <a:r>
              <a:rPr lang="en-AU" dirty="0">
                <a:latin typeface="Calibri" charset="0"/>
              </a:rPr>
              <a:t> of each main valve type. </a:t>
            </a:r>
            <a:r>
              <a:rPr lang="en-AU" b="1" dirty="0">
                <a:latin typeface="Calibri" charset="0"/>
              </a:rPr>
              <a:t>A.</a:t>
            </a:r>
            <a:r>
              <a:rPr lang="en-AU" dirty="0">
                <a:latin typeface="Calibri" charset="0"/>
              </a:rPr>
              <a:t> Whereas ball and cage valves are associated with a lack of central blood ejection fraction, tilting disc valves are associated with turbulent blood flow at the lesser orifice. </a:t>
            </a:r>
            <a:r>
              <a:rPr lang="en-AU" b="1" dirty="0">
                <a:latin typeface="Calibri" charset="0"/>
              </a:rPr>
              <a:t>B.</a:t>
            </a:r>
            <a:r>
              <a:rPr lang="en-AU" dirty="0">
                <a:latin typeface="Calibri" charset="0"/>
              </a:rPr>
              <a:t> </a:t>
            </a:r>
            <a:r>
              <a:rPr lang="en-AU" dirty="0" err="1">
                <a:latin typeface="Calibri" charset="0"/>
              </a:rPr>
              <a:t>Bileaflet</a:t>
            </a:r>
            <a:r>
              <a:rPr lang="en-AU" dirty="0">
                <a:latin typeface="Calibri" charset="0"/>
              </a:rPr>
              <a:t> valves have the lowest profile compared with ball and cage valves and tilting disc valves – better </a:t>
            </a:r>
            <a:r>
              <a:rPr lang="en-AU" dirty="0" err="1">
                <a:latin typeface="Calibri" charset="0"/>
              </a:rPr>
              <a:t>transvalvular</a:t>
            </a:r>
            <a:r>
              <a:rPr lang="en-AU" dirty="0">
                <a:latin typeface="Calibri" charset="0"/>
              </a:rPr>
              <a:t> gradient. However prone to backflow</a:t>
            </a:r>
          </a:p>
        </p:txBody>
      </p:sp>
    </p:spTree>
    <p:extLst>
      <p:ext uri="{BB962C8B-B14F-4D97-AF65-F5344CB8AC3E}">
        <p14:creationId xmlns:p14="http://schemas.microsoft.com/office/powerpoint/2010/main" val="54614498"/>
      </p:ext>
    </p:extLst>
  </p:cSld>
  <p:clrMapOvr>
    <a:masterClrMapping/>
  </p:clrMapOvr>
  <p:transition xmlns:p14="http://schemas.microsoft.com/office/powerpoint/2010/main" spd="med">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71538" y="1905000"/>
            <a:ext cx="7408862" cy="4221163"/>
          </a:xfrm>
        </p:spPr>
        <p:txBody>
          <a:bodyPr>
            <a:normAutofit/>
          </a:bodyPr>
          <a:lstStyle/>
          <a:p>
            <a:pPr marL="0" indent="0" eaLnBrk="1" hangingPunct="1">
              <a:buFont typeface="Symbol" charset="0"/>
              <a:buNone/>
            </a:pPr>
            <a:endParaRPr lang="en-AU" sz="2800">
              <a:latin typeface="Candara" charset="0"/>
            </a:endParaRPr>
          </a:p>
          <a:p>
            <a:pPr marL="0" indent="0" eaLnBrk="1" hangingPunct="1"/>
            <a:r>
              <a:rPr lang="en-US" sz="2800">
                <a:latin typeface="Candara" charset="0"/>
              </a:rPr>
              <a:t>However, inspite of improved design and haemodynamics – still haunted by numerous complications and the most dreaded one of valve thrombosis</a:t>
            </a:r>
            <a:endParaRPr lang="en-AU" sz="2800">
              <a:latin typeface="Candara" charset="0"/>
            </a:endParaRPr>
          </a:p>
        </p:txBody>
      </p:sp>
      <p:sp>
        <p:nvSpPr>
          <p:cNvPr id="21507" name="Title 4"/>
          <p:cNvSpPr>
            <a:spLocks noGrp="1"/>
          </p:cNvSpPr>
          <p:nvPr>
            <p:ph type="title"/>
          </p:nvPr>
        </p:nvSpPr>
        <p:spPr/>
        <p:txBody>
          <a:bodyPr/>
          <a:lstStyle/>
          <a:p>
            <a:pPr eaLnBrk="1" hangingPunct="1"/>
            <a:r>
              <a:rPr lang="en-US">
                <a:latin typeface="Candara" charset="0"/>
              </a:rPr>
              <a:t> </a:t>
            </a:r>
            <a:endParaRPr lang="en-AU">
              <a:latin typeface="Candara" charset="0"/>
            </a:endParaRPr>
          </a:p>
        </p:txBody>
      </p:sp>
    </p:spTree>
    <p:extLst>
      <p:ext uri="{BB962C8B-B14F-4D97-AF65-F5344CB8AC3E}">
        <p14:creationId xmlns:p14="http://schemas.microsoft.com/office/powerpoint/2010/main" val="169858623"/>
      </p:ext>
    </p:extLst>
  </p:cSld>
  <p:clrMapOvr>
    <a:masterClrMapping/>
  </p:clrMapOvr>
  <p:transition xmlns:p14="http://schemas.microsoft.com/office/powerpoint/2010/main" spd="med">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71538" y="1981200"/>
            <a:ext cx="7408862" cy="4144963"/>
          </a:xfrm>
        </p:spPr>
        <p:txBody>
          <a:bodyPr/>
          <a:lstStyle/>
          <a:p>
            <a:pPr eaLnBrk="1" hangingPunct="1"/>
            <a:r>
              <a:rPr lang="en-AU" sz="2800">
                <a:latin typeface="Candara" charset="0"/>
              </a:rPr>
              <a:t>Developed primarily to overcome the risk of thromboembolism that is inherent in all mechanical prosthetic valves </a:t>
            </a:r>
          </a:p>
          <a:p>
            <a:pPr eaLnBrk="1" hangingPunct="1"/>
            <a:r>
              <a:rPr lang="en-US" sz="2800">
                <a:latin typeface="Candara" charset="0"/>
              </a:rPr>
              <a:t>Major problem – DURABILITY. </a:t>
            </a:r>
            <a:r>
              <a:rPr lang="en-AU" sz="2800">
                <a:latin typeface="Candara" charset="0"/>
              </a:rPr>
              <a:t>Cuspal tears, degeneration, fibrin deposition, perforation, fibrosis, and calcification.</a:t>
            </a:r>
          </a:p>
          <a:p>
            <a:pPr eaLnBrk="1" hangingPunct="1"/>
            <a:r>
              <a:rPr lang="en-US" sz="2800">
                <a:latin typeface="Candara" charset="0"/>
              </a:rPr>
              <a:t>Rate of tissue failure – by 10 years 30% and upto 60% by 15 years.</a:t>
            </a:r>
            <a:endParaRPr lang="en-AU" sz="2800">
              <a:latin typeface="Candara" charset="0"/>
            </a:endParaRPr>
          </a:p>
        </p:txBody>
      </p:sp>
      <p:sp>
        <p:nvSpPr>
          <p:cNvPr id="22531" name="Title 1"/>
          <p:cNvSpPr>
            <a:spLocks noGrp="1"/>
          </p:cNvSpPr>
          <p:nvPr>
            <p:ph type="title"/>
          </p:nvPr>
        </p:nvSpPr>
        <p:spPr/>
        <p:txBody>
          <a:bodyPr/>
          <a:lstStyle/>
          <a:p>
            <a:pPr eaLnBrk="1" hangingPunct="1"/>
            <a:r>
              <a:rPr lang="en-US" sz="4000">
                <a:latin typeface="Candara" charset="0"/>
              </a:rPr>
              <a:t>Why not always use a Bioprosthetic valve !!</a:t>
            </a:r>
            <a:endParaRPr lang="en-AU" sz="4000">
              <a:latin typeface="Candara" charset="0"/>
            </a:endParaRPr>
          </a:p>
        </p:txBody>
      </p:sp>
    </p:spTree>
    <p:extLst>
      <p:ext uri="{BB962C8B-B14F-4D97-AF65-F5344CB8AC3E}">
        <p14:creationId xmlns:p14="http://schemas.microsoft.com/office/powerpoint/2010/main" val="33939034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848600" cy="5181600"/>
          </a:xfrm>
        </p:spPr>
        <p:txBody>
          <a:bodyPr rtlCol="0">
            <a:normAutofit fontScale="92500" lnSpcReduction="20000"/>
          </a:bodyPr>
          <a:lstStyle/>
          <a:p>
            <a:pPr marL="274320" indent="-274320" eaLnBrk="1" fontAlgn="auto" hangingPunct="1">
              <a:spcAft>
                <a:spcPts val="0"/>
              </a:spcAft>
              <a:buFont typeface="Symbol" pitchFamily="18" charset="2"/>
              <a:buChar char=""/>
              <a:defRPr/>
            </a:pPr>
            <a:r>
              <a:rPr lang="en-AU" sz="2800" dirty="0" smtClean="0">
                <a:ea typeface="+mn-ea"/>
              </a:rPr>
              <a:t>Major task is to weigh the advantage of durability and the disadvantages of the risks of thromboembolism and anticoagulant treatment inherent with mechanical valves</a:t>
            </a:r>
          </a:p>
          <a:p>
            <a:pPr marL="274320" indent="-274320" eaLnBrk="1" fontAlgn="auto" hangingPunct="1">
              <a:spcAft>
                <a:spcPts val="0"/>
              </a:spcAft>
              <a:buFont typeface="Symbol" pitchFamily="18" charset="2"/>
              <a:buChar char=""/>
              <a:defRPr/>
            </a:pPr>
            <a:r>
              <a:rPr lang="en-US" sz="2800" dirty="0"/>
              <a:t>Warfarin (also known by the brand names Coumadin, </a:t>
            </a:r>
            <a:r>
              <a:rPr lang="en-US" sz="2800" dirty="0" err="1"/>
              <a:t>Jantoven</a:t>
            </a:r>
            <a:r>
              <a:rPr lang="en-US" sz="2800" dirty="0"/>
              <a:t>, </a:t>
            </a:r>
            <a:r>
              <a:rPr lang="en-US" sz="2800" dirty="0" err="1"/>
              <a:t>Marevan</a:t>
            </a:r>
            <a:r>
              <a:rPr lang="en-US" sz="2800" dirty="0"/>
              <a:t>, </a:t>
            </a:r>
            <a:r>
              <a:rPr lang="en-US" sz="2800" dirty="0" err="1"/>
              <a:t>Uniwarfin</a:t>
            </a:r>
            <a:r>
              <a:rPr lang="en-US" sz="2800" dirty="0"/>
              <a:t>) is an anticoagulant normally used in the prevention of thrombosis and thromboembolism, the formation of blood clots in the blood vessels and their migration elsewhere in the body, respectively. </a:t>
            </a:r>
            <a:endParaRPr lang="en-AU" sz="2800" dirty="0" smtClean="0">
              <a:ea typeface="+mn-ea"/>
            </a:endParaRPr>
          </a:p>
          <a:p>
            <a:pPr marL="274320" indent="-274320" eaLnBrk="1" fontAlgn="auto" hangingPunct="1">
              <a:spcAft>
                <a:spcPts val="0"/>
              </a:spcAft>
              <a:buFont typeface="Symbol" pitchFamily="18" charset="2"/>
              <a:buChar char=""/>
              <a:defRPr/>
            </a:pPr>
            <a:r>
              <a:rPr lang="en-AU" sz="2800" dirty="0" smtClean="0">
                <a:ea typeface="+mn-ea"/>
              </a:rPr>
              <a:t>The next step is to choose a prosthesis model that provides superior hemodynamic performance to prevent prosthesis-patient mismatch (PPM) and thereby minimize postoperative trans-prosthetic gradients. </a:t>
            </a:r>
          </a:p>
          <a:p>
            <a:pPr marL="274320" indent="-274320" eaLnBrk="1" fontAlgn="auto" hangingPunct="1">
              <a:spcAft>
                <a:spcPts val="0"/>
              </a:spcAft>
              <a:buFont typeface="Symbol" pitchFamily="18" charset="2"/>
              <a:buChar char=""/>
              <a:defRPr/>
            </a:pPr>
            <a:endParaRPr lang="en-AU" dirty="0" smtClean="0">
              <a:ea typeface="+mn-ea"/>
            </a:endParaRPr>
          </a:p>
        </p:txBody>
      </p:sp>
      <p:sp>
        <p:nvSpPr>
          <p:cNvPr id="24579" name="Title 1"/>
          <p:cNvSpPr>
            <a:spLocks noGrp="1"/>
          </p:cNvSpPr>
          <p:nvPr>
            <p:ph type="title"/>
          </p:nvPr>
        </p:nvSpPr>
        <p:spPr/>
        <p:txBody>
          <a:bodyPr/>
          <a:lstStyle/>
          <a:p>
            <a:pPr eaLnBrk="1" hangingPunct="1"/>
            <a:r>
              <a:rPr lang="en-US">
                <a:latin typeface="Candara" charset="0"/>
              </a:rPr>
              <a:t>Choice of Valves</a:t>
            </a:r>
            <a:endParaRPr lang="en-AU">
              <a:latin typeface="Candara" charset="0"/>
            </a:endParaRPr>
          </a:p>
        </p:txBody>
      </p:sp>
    </p:spTree>
    <p:extLst>
      <p:ext uri="{BB962C8B-B14F-4D97-AF65-F5344CB8AC3E}">
        <p14:creationId xmlns:p14="http://schemas.microsoft.com/office/powerpoint/2010/main" val="26870015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533400" y="1295400"/>
            <a:ext cx="8226425" cy="5334000"/>
          </a:xfrm>
        </p:spPr>
        <p:txBody>
          <a:bodyPr>
            <a:normAutofit fontScale="85000" lnSpcReduction="10000"/>
          </a:bodyPr>
          <a:lstStyle/>
          <a:p>
            <a:pPr eaLnBrk="1" hangingPunct="1">
              <a:lnSpc>
                <a:spcPct val="90000"/>
              </a:lnSpc>
            </a:pPr>
            <a:endParaRPr lang="en-AU" dirty="0">
              <a:latin typeface="Candara" charset="0"/>
            </a:endParaRPr>
          </a:p>
          <a:p>
            <a:pPr eaLnBrk="1" hangingPunct="1">
              <a:lnSpc>
                <a:spcPct val="90000"/>
              </a:lnSpc>
            </a:pPr>
            <a:r>
              <a:rPr lang="en-AU" dirty="0">
                <a:latin typeface="Candara" charset="0"/>
              </a:rPr>
              <a:t>Mechanical  prostheses remains burdened with the risk of thrombosis – potentially fatal </a:t>
            </a:r>
          </a:p>
          <a:p>
            <a:pPr eaLnBrk="1" hangingPunct="1">
              <a:lnSpc>
                <a:spcPct val="90000"/>
              </a:lnSpc>
            </a:pPr>
            <a:r>
              <a:rPr lang="en-AU" dirty="0">
                <a:latin typeface="Candara" charset="0"/>
              </a:rPr>
              <a:t>Valve thrombosis is any thrombus in the absence of infection attached to or near an operated valve that occludes part of the blood flow path or that interferes with the function of the valve.</a:t>
            </a:r>
          </a:p>
          <a:p>
            <a:pPr eaLnBrk="1" hangingPunct="1">
              <a:lnSpc>
                <a:spcPct val="90000"/>
              </a:lnSpc>
            </a:pPr>
            <a:r>
              <a:rPr lang="en-US" dirty="0">
                <a:latin typeface="Candara" charset="0"/>
              </a:rPr>
              <a:t>Risk factors:</a:t>
            </a:r>
          </a:p>
          <a:p>
            <a:pPr lvl="1" eaLnBrk="1" hangingPunct="1">
              <a:lnSpc>
                <a:spcPct val="90000"/>
              </a:lnSpc>
            </a:pPr>
            <a:r>
              <a:rPr lang="en-AU" sz="2000" b="1" dirty="0">
                <a:latin typeface="Candara" charset="0"/>
              </a:rPr>
              <a:t>inadequate or discontinued anticoagulant therapy</a:t>
            </a:r>
          </a:p>
          <a:p>
            <a:pPr lvl="1" eaLnBrk="1" hangingPunct="1">
              <a:lnSpc>
                <a:spcPct val="90000"/>
              </a:lnSpc>
            </a:pPr>
            <a:r>
              <a:rPr lang="en-AU" sz="2000" b="1" dirty="0">
                <a:latin typeface="Candara" charset="0"/>
              </a:rPr>
              <a:t>previous </a:t>
            </a:r>
            <a:r>
              <a:rPr lang="en-AU" sz="2000" b="1" dirty="0" smtClean="0">
                <a:latin typeface="Candara" charset="0"/>
              </a:rPr>
              <a:t>endocarditis: </a:t>
            </a:r>
          </a:p>
          <a:p>
            <a:pPr lvl="1" eaLnBrk="1" hangingPunct="1">
              <a:lnSpc>
                <a:spcPct val="90000"/>
              </a:lnSpc>
            </a:pPr>
            <a:r>
              <a:rPr lang="en-US" dirty="0" smtClean="0">
                <a:latin typeface="Candara" charset="0"/>
              </a:rPr>
              <a:t>Endocarditis </a:t>
            </a:r>
            <a:r>
              <a:rPr lang="en-US" dirty="0">
                <a:latin typeface="Candara" charset="0"/>
              </a:rPr>
              <a:t>is an infection of the inner lining of your heart (endocardium).</a:t>
            </a:r>
          </a:p>
          <a:p>
            <a:pPr lvl="1" eaLnBrk="1" hangingPunct="1">
              <a:lnSpc>
                <a:spcPct val="90000"/>
              </a:lnSpc>
            </a:pPr>
            <a:endParaRPr lang="en-US" dirty="0">
              <a:latin typeface="Candara" charset="0"/>
            </a:endParaRPr>
          </a:p>
          <a:p>
            <a:pPr lvl="1" eaLnBrk="1" hangingPunct="1">
              <a:lnSpc>
                <a:spcPct val="90000"/>
              </a:lnSpc>
            </a:pPr>
            <a:r>
              <a:rPr lang="en-US" dirty="0">
                <a:latin typeface="Candara" charset="0"/>
              </a:rPr>
              <a:t>Endocarditis generally occurs when bacteria or other germs from another part of your body, such as your mouth, spread through your bloodstream and attach to damaged areas in your heart. Left untreated, endocarditis can damage or destroy your heart valves and can lead to life-threatening complications. Treatments for endocarditis include antibiotics and, in certain cases, surgery.</a:t>
            </a:r>
          </a:p>
          <a:p>
            <a:pPr lvl="1" eaLnBrk="1" hangingPunct="1">
              <a:lnSpc>
                <a:spcPct val="90000"/>
              </a:lnSpc>
            </a:pPr>
            <a:endParaRPr lang="en-US" dirty="0">
              <a:latin typeface="Candara" charset="0"/>
            </a:endParaRPr>
          </a:p>
          <a:p>
            <a:pPr lvl="1" eaLnBrk="1" hangingPunct="1">
              <a:lnSpc>
                <a:spcPct val="90000"/>
              </a:lnSpc>
            </a:pPr>
            <a:r>
              <a:rPr lang="en-US" dirty="0">
                <a:latin typeface="Candara" charset="0"/>
              </a:rPr>
              <a:t>Endocarditis is uncommon in people with healthy hearts. People at greatest risk of endocarditis have damaged heart valves, artificial heart valves or other heart defects.</a:t>
            </a:r>
            <a:endParaRPr lang="en-AU" sz="2000" dirty="0">
              <a:latin typeface="Candara" charset="0"/>
            </a:endParaRPr>
          </a:p>
          <a:p>
            <a:pPr lvl="1" eaLnBrk="1" hangingPunct="1">
              <a:lnSpc>
                <a:spcPct val="90000"/>
              </a:lnSpc>
            </a:pPr>
            <a:r>
              <a:rPr lang="en-AU" sz="2000" b="1" dirty="0">
                <a:latin typeface="Candara" charset="0"/>
              </a:rPr>
              <a:t>the prosthetic valve model </a:t>
            </a:r>
            <a:r>
              <a:rPr lang="en-AU" sz="2000" b="1" dirty="0" smtClean="0">
                <a:latin typeface="Candara" charset="0"/>
              </a:rPr>
              <a:t>used</a:t>
            </a:r>
            <a:endParaRPr lang="en-AU" sz="2000" b="1" dirty="0">
              <a:latin typeface="Candara" charset="0"/>
            </a:endParaRPr>
          </a:p>
        </p:txBody>
      </p:sp>
      <p:sp>
        <p:nvSpPr>
          <p:cNvPr id="29699" name="Title 1"/>
          <p:cNvSpPr>
            <a:spLocks noGrp="1"/>
          </p:cNvSpPr>
          <p:nvPr>
            <p:ph type="title"/>
          </p:nvPr>
        </p:nvSpPr>
        <p:spPr>
          <a:xfrm>
            <a:off x="533400" y="152400"/>
            <a:ext cx="8226425" cy="1143000"/>
          </a:xfrm>
        </p:spPr>
        <p:txBody>
          <a:bodyPr/>
          <a:lstStyle/>
          <a:p>
            <a:pPr eaLnBrk="1" hangingPunct="1"/>
            <a:r>
              <a:rPr lang="en-US" sz="3600">
                <a:latin typeface="Candara" charset="0"/>
              </a:rPr>
              <a:t>Thrombosis with Mechanical valve</a:t>
            </a:r>
            <a:endParaRPr lang="en-AU" sz="3600">
              <a:latin typeface="Candara" charset="0"/>
            </a:endParaRPr>
          </a:p>
        </p:txBody>
      </p:sp>
    </p:spTree>
    <p:extLst>
      <p:ext uri="{BB962C8B-B14F-4D97-AF65-F5344CB8AC3E}">
        <p14:creationId xmlns:p14="http://schemas.microsoft.com/office/powerpoint/2010/main" val="39894638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447800"/>
            <a:ext cx="6970713" cy="5334000"/>
          </a:xfrm>
          <a:noFill/>
        </p:spPr>
      </p:pic>
      <p:sp>
        <p:nvSpPr>
          <p:cNvPr id="27651" name="Title 1"/>
          <p:cNvSpPr>
            <a:spLocks noGrp="1"/>
          </p:cNvSpPr>
          <p:nvPr>
            <p:ph type="title"/>
          </p:nvPr>
        </p:nvSpPr>
        <p:spPr>
          <a:xfrm>
            <a:off x="455613" y="273050"/>
            <a:ext cx="8226425" cy="869950"/>
          </a:xfrm>
        </p:spPr>
        <p:txBody>
          <a:bodyPr/>
          <a:lstStyle/>
          <a:p>
            <a:pPr eaLnBrk="1" hangingPunct="1"/>
            <a:r>
              <a:rPr lang="en-US" sz="3200">
                <a:latin typeface="Candara" charset="0"/>
              </a:rPr>
              <a:t>Patient tailored prosthesis</a:t>
            </a:r>
            <a:endParaRPr lang="en-AU" sz="3200">
              <a:latin typeface="Candara" charset="0"/>
            </a:endParaRPr>
          </a:p>
        </p:txBody>
      </p:sp>
      <p:pic>
        <p:nvPicPr>
          <p:cNvPr id="276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1346200"/>
            <a:ext cx="12192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982679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minar_sm1">
  <a:themeElements>
    <a:clrScheme name="">
      <a:dk1>
        <a:srgbClr val="40458C"/>
      </a:dk1>
      <a:lt1>
        <a:srgbClr val="FFFFE5"/>
      </a:lt1>
      <a:dk2>
        <a:srgbClr val="660066"/>
      </a:dk2>
      <a:lt2>
        <a:srgbClr val="B7C1EB"/>
      </a:lt2>
      <a:accent1>
        <a:srgbClr val="ECD882"/>
      </a:accent1>
      <a:accent2>
        <a:srgbClr val="B2B2B2"/>
      </a:accent2>
      <a:accent3>
        <a:srgbClr val="FFFFF0"/>
      </a:accent3>
      <a:accent4>
        <a:srgbClr val="353A77"/>
      </a:accent4>
      <a:accent5>
        <a:srgbClr val="F4E9C1"/>
      </a:accent5>
      <a:accent6>
        <a:srgbClr val="A1A1A1"/>
      </a:accent6>
      <a:hlink>
        <a:srgbClr val="008000"/>
      </a:hlink>
      <a:folHlink>
        <a:srgbClr val="008000"/>
      </a:folHlink>
    </a:clrScheme>
    <a:fontScheme name="seminar_sm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28575" cap="flat" cmpd="sng" algn="ctr">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30000" smtClean="0">
            <a:ln>
              <a:noFill/>
            </a:ln>
            <a:solidFill>
              <a:schemeClr val="tx1"/>
            </a:solidFill>
            <a:effectLst/>
            <a:latin typeface="Tahoma" pitchFamily="34" charset="0"/>
          </a:defRPr>
        </a:defPPr>
      </a:lstStyle>
    </a:lnDef>
  </a:objectDefaults>
  <a:extraClrSchemeLst>
    <a:extraClrScheme>
      <a:clrScheme name="seminar_sm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seminar_sm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seminar_sm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seminar_sm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seminar_sm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seminar_sm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seminar_sm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seminar_sm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DD"/>
    </a:lt1>
    <a:dk2>
      <a:srgbClr val="660066"/>
    </a:dk2>
    <a:lt2>
      <a:srgbClr val="B7C1EB"/>
    </a:lt2>
    <a:accent1>
      <a:srgbClr val="ECD882"/>
    </a:accent1>
    <a:accent2>
      <a:srgbClr val="B2B2B2"/>
    </a:accent2>
    <a:accent3>
      <a:srgbClr val="FFFFEB"/>
    </a:accent3>
    <a:accent4>
      <a:srgbClr val="353A77"/>
    </a:accent4>
    <a:accent5>
      <a:srgbClr val="F4E9C1"/>
    </a:accent5>
    <a:accent6>
      <a:srgbClr val="A1A1A1"/>
    </a:accent6>
    <a:hlink>
      <a:srgbClr val="008000"/>
    </a:hlink>
    <a:folHlink>
      <a:srgbClr val="008000"/>
    </a:folHlink>
  </a:clrScheme>
</a:themeOverrid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Data\Microsoft\Templates\seminar_sm1.pot</Template>
  <TotalTime>4195</TotalTime>
  <Words>6059</Words>
  <Application>Microsoft Macintosh PowerPoint</Application>
  <PresentationFormat>On-screen Show (4:3)</PresentationFormat>
  <Paragraphs>586</Paragraphs>
  <Slides>95</Slides>
  <Notes>41</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seminar_sm1</vt:lpstr>
      <vt:lpstr>Blindness</vt:lpstr>
      <vt:lpstr>Causes of Blindness</vt:lpstr>
      <vt:lpstr>Why we should be optimistic?</vt:lpstr>
      <vt:lpstr>Overview</vt:lpstr>
      <vt:lpstr>BIONIC EYE ?</vt:lpstr>
      <vt:lpstr>Structure of the Eye</vt:lpstr>
      <vt:lpstr>PowerPoint Presentation</vt:lpstr>
      <vt:lpstr>PowerPoint Presentation</vt:lpstr>
      <vt:lpstr>PowerPoint Presentation</vt:lpstr>
      <vt:lpstr>The Retina </vt:lpstr>
      <vt:lpstr>The Eye with Retina</vt:lpstr>
      <vt:lpstr>PowerPoint Presentation</vt:lpstr>
      <vt:lpstr>PowerPoint Presentation</vt:lpstr>
      <vt:lpstr>Diseases of the Eye</vt:lpstr>
      <vt:lpstr>Reasons for Bionic Eye</vt:lpstr>
      <vt:lpstr>Retinitis Pigmentosa</vt:lpstr>
      <vt:lpstr>Macular Degeration</vt:lpstr>
      <vt:lpstr>Regions of Implantation</vt:lpstr>
      <vt:lpstr>PowerPoint Presentation</vt:lpstr>
      <vt:lpstr>MIT-Harvard device</vt:lpstr>
      <vt:lpstr>Site of Implant</vt:lpstr>
      <vt:lpstr>Implant Structure</vt:lpstr>
      <vt:lpstr>Working of the System - 1</vt:lpstr>
      <vt:lpstr>Working of the System - 2</vt:lpstr>
      <vt:lpstr>The Whole Picture</vt:lpstr>
      <vt:lpstr>Advantages</vt:lpstr>
      <vt:lpstr>Disadvantages</vt:lpstr>
      <vt:lpstr>Artificial Retina Prosthesis using ASR (Artificial Silicon Retina) </vt:lpstr>
      <vt:lpstr>The Eye</vt:lpstr>
      <vt:lpstr>Need for ASR</vt:lpstr>
      <vt:lpstr>Need for ASR </vt:lpstr>
      <vt:lpstr>Fundamental idea behind ASR</vt:lpstr>
      <vt:lpstr>Approaches Towards Retinal Prosthetic Implantation</vt:lpstr>
      <vt:lpstr>Enhancement of the image quality using the ASR</vt:lpstr>
      <vt:lpstr>Limitations Of ASR’s</vt:lpstr>
      <vt:lpstr>Sub-Retinal Approach</vt:lpstr>
      <vt:lpstr>IMPLANT features</vt:lpstr>
      <vt:lpstr>Micro photodiodes</vt:lpstr>
      <vt:lpstr>ASR implanted into the eye</vt:lpstr>
      <vt:lpstr>BIO-COMPATIBILTY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vt:lpstr>
      <vt:lpstr>What is a Cochlear Implant?</vt:lpstr>
      <vt:lpstr>PowerPoint Presentation</vt:lpstr>
      <vt:lpstr>PowerPoint Presentation</vt:lpstr>
      <vt:lpstr>PowerPoint Presentation</vt:lpstr>
      <vt:lpstr>PowerPoint Presentation</vt:lpstr>
      <vt:lpstr>Historical Background</vt:lpstr>
      <vt:lpstr>Historical Background cont...</vt:lpstr>
      <vt:lpstr>A Brief Historical Background cont...</vt:lpstr>
      <vt:lpstr>Historical Background cont...</vt:lpstr>
      <vt:lpstr>How Does A Cochlear Implant Work?</vt:lpstr>
      <vt:lpstr>How Does a Cochlear Implant Work?</vt:lpstr>
      <vt:lpstr>PowerPoint Presentation</vt:lpstr>
      <vt:lpstr>PowerPoint Presentation</vt:lpstr>
      <vt:lpstr>PowerPoint Presentation</vt:lpstr>
      <vt:lpstr>PowerPoint Presentation</vt:lpstr>
      <vt:lpstr>PowerPoint Presentation</vt:lpstr>
      <vt:lpstr>The human heart</vt:lpstr>
      <vt:lpstr>Some Numbers</vt:lpstr>
      <vt:lpstr>Heart Beat and Valves</vt:lpstr>
      <vt:lpstr>Heart Valves</vt:lpstr>
      <vt:lpstr>Heart Conduction Pathway</vt:lpstr>
      <vt:lpstr>PowerPoint Presentation</vt:lpstr>
      <vt:lpstr>Heart Beat</vt:lpstr>
      <vt:lpstr>Heart Beat</vt:lpstr>
      <vt:lpstr>Valve Disorders</vt:lpstr>
      <vt:lpstr>Valve problems</vt:lpstr>
      <vt:lpstr>Valve Disorders</vt:lpstr>
      <vt:lpstr>Valve problems</vt:lpstr>
      <vt:lpstr>Valve replacement</vt:lpstr>
      <vt:lpstr>PowerPoint Presentation</vt:lpstr>
      <vt:lpstr>“An ideal Prosthetic valve”</vt:lpstr>
      <vt:lpstr>Evolution of Prosthetic Heart Valves</vt:lpstr>
      <vt:lpstr>PowerPoint Presentation</vt:lpstr>
      <vt:lpstr>PowerPoint Presentation</vt:lpstr>
      <vt:lpstr>PowerPoint Presentation</vt:lpstr>
      <vt:lpstr>Bileaflet valves</vt:lpstr>
      <vt:lpstr>PowerPoint Presentation</vt:lpstr>
      <vt:lpstr>PowerPoint Presentation</vt:lpstr>
      <vt:lpstr>PowerPoint Presentation</vt:lpstr>
      <vt:lpstr>FDA-approved prosthetic heart valves </vt:lpstr>
      <vt:lpstr>Haemodynamics of blood flow</vt:lpstr>
      <vt:lpstr> </vt:lpstr>
      <vt:lpstr>Why not always use a Bioprosthetic valve !!</vt:lpstr>
      <vt:lpstr>Choice of Valves</vt:lpstr>
      <vt:lpstr>Thrombosis with Mechanical valve</vt:lpstr>
      <vt:lpstr>Patient tailored prosthesis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MYOCARDIUM=MYO+Cardium  *The ventricular myocardium is composed of millions of cardiac cells *Size of these cells 15*15*150 *Neurons connect to each other by synapses *cardiac cells connect through “GAP JUNCTIONS” at a location called the “INTERCALLED DISK” *</dc:title>
  <dc:creator>S. Mukherji</dc:creator>
  <cp:lastModifiedBy>Rohit Srivastava</cp:lastModifiedBy>
  <cp:revision>261</cp:revision>
  <dcterms:created xsi:type="dcterms:W3CDTF">2004-03-04T17:33:21Z</dcterms:created>
  <dcterms:modified xsi:type="dcterms:W3CDTF">2015-04-01T04:28:17Z</dcterms:modified>
</cp:coreProperties>
</file>